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</p:sldMasterIdLst>
  <p:notesMasterIdLst>
    <p:notesMasterId r:id="rId6"/>
  </p:notesMasterIdLst>
  <p:sldIdLst>
    <p:sldId id="256" r:id="rId5"/>
    <p:sldId id="257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1" r:id="rId15"/>
    <p:sldId id="268" r:id="rId16"/>
    <p:sldId id="279" r:id="rId17"/>
    <p:sldId id="282" r:id="rId18"/>
    <p:sldId id="301" r:id="rId19"/>
    <p:sldId id="298" r:id="rId20"/>
    <p:sldId id="299" r:id="rId21"/>
    <p:sldId id="283" r:id="rId22"/>
    <p:sldId id="300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80" r:id="rId33"/>
    <p:sldId id="281" r:id="rId3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218" y="1600198"/>
            <a:ext cx="7793182" cy="147334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18" y="3165619"/>
            <a:ext cx="7793182" cy="595889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638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218" y="1600198"/>
            <a:ext cx="7793182" cy="147334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18" y="3165619"/>
            <a:ext cx="7793182" cy="595889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3B70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136"/>
            <a:ext cx="10515599" cy="5029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0" y="2526566"/>
            <a:ext cx="12192000" cy="1804869"/>
            <a:chOff x="0" y="3052763"/>
            <a:chExt cx="9144000" cy="753535"/>
          </a:xfrm>
        </p:grpSpPr>
        <p:sp>
          <p:nvSpPr>
            <p:cNvPr id="13" name="矩形 12"/>
            <p:cNvSpPr/>
            <p:nvPr/>
          </p:nvSpPr>
          <p:spPr>
            <a:xfrm>
              <a:off x="2019300" y="3052763"/>
              <a:ext cx="5105400" cy="60483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3201460"/>
              <a:ext cx="2276475" cy="6048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867525" y="3200400"/>
              <a:ext cx="2276475" cy="6048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019300" y="3053823"/>
              <a:ext cx="257175" cy="752475"/>
            </a:xfrm>
            <a:custGeom>
              <a:avLst/>
              <a:gdLst>
                <a:gd name="connsiteX0" fmla="*/ 0 w 257175"/>
                <a:gd name="connsiteY0" fmla="*/ 0 h 753667"/>
                <a:gd name="connsiteX1" fmla="*/ 257175 w 257175"/>
                <a:gd name="connsiteY1" fmla="*/ 148480 h 753667"/>
                <a:gd name="connsiteX2" fmla="*/ 257175 w 257175"/>
                <a:gd name="connsiteY2" fmla="*/ 753667 h 753667"/>
                <a:gd name="connsiteX3" fmla="*/ 0 w 257175"/>
                <a:gd name="connsiteY3" fmla="*/ 605187 h 7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753667">
                  <a:moveTo>
                    <a:pt x="0" y="0"/>
                  </a:moveTo>
                  <a:lnTo>
                    <a:pt x="257175" y="148480"/>
                  </a:lnTo>
                  <a:lnTo>
                    <a:pt x="257175" y="753667"/>
                  </a:lnTo>
                  <a:lnTo>
                    <a:pt x="0" y="605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flipH="1">
              <a:off x="6867525" y="3052763"/>
              <a:ext cx="257175" cy="752475"/>
            </a:xfrm>
            <a:custGeom>
              <a:avLst/>
              <a:gdLst>
                <a:gd name="connsiteX0" fmla="*/ 0 w 257175"/>
                <a:gd name="connsiteY0" fmla="*/ 0 h 753667"/>
                <a:gd name="connsiteX1" fmla="*/ 257175 w 257175"/>
                <a:gd name="connsiteY1" fmla="*/ 148480 h 753667"/>
                <a:gd name="connsiteX2" fmla="*/ 257175 w 257175"/>
                <a:gd name="connsiteY2" fmla="*/ 753667 h 753667"/>
                <a:gd name="connsiteX3" fmla="*/ 0 w 257175"/>
                <a:gd name="connsiteY3" fmla="*/ 605187 h 7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753667">
                  <a:moveTo>
                    <a:pt x="0" y="0"/>
                  </a:moveTo>
                  <a:lnTo>
                    <a:pt x="257175" y="148480"/>
                  </a:lnTo>
                  <a:lnTo>
                    <a:pt x="257175" y="753667"/>
                  </a:lnTo>
                  <a:lnTo>
                    <a:pt x="0" y="605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5300" y="2526566"/>
            <a:ext cx="6121400" cy="1448707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9713"/>
            <a:ext cx="5181600" cy="49351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9713"/>
            <a:ext cx="5181600" cy="49351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025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8652"/>
            <a:ext cx="5157787" cy="5781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07731"/>
            <a:ext cx="5157787" cy="426244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8652"/>
            <a:ext cx="5183188" cy="5781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07731"/>
            <a:ext cx="5183188" cy="42624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634" y="1880301"/>
            <a:ext cx="8322733" cy="1992163"/>
          </a:xfrm>
        </p:spPr>
        <p:txBody>
          <a:bodyPr>
            <a:normAutofit/>
          </a:bodyPr>
          <a:lstStyle>
            <a:lvl1pPr algn="ctr">
              <a:defRPr sz="138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626179" y="3872465"/>
            <a:ext cx="6939642" cy="49172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2500"/>
          </a:bodyPr>
          <a:lstStyle/>
          <a:p>
            <a:pPr algn="ctr"/>
            <a:endParaRPr lang="en-US" altLang="zh-CN" sz="20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066564" y="365125"/>
            <a:ext cx="1287236" cy="5557693"/>
          </a:xfrm>
        </p:spPr>
        <p:txBody>
          <a:bodyPr vert="eaVert"/>
          <a:lstStyle/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71214" cy="555769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3B70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136"/>
            <a:ext cx="10515599" cy="5029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638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1007533" y="3141663"/>
            <a:ext cx="10363200" cy="7000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lvl="0" algn="ctr">
              <a:defRPr sz="400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921933" y="4076700"/>
            <a:ext cx="8534400" cy="487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>
              <a:buNone/>
              <a:defRPr>
                <a:ea typeface="华文细黑" pitchFamily="2" charset="-122"/>
              </a:defRPr>
            </a:lvl1pPr>
            <a:lvl2pPr marL="457200" lvl="1" indent="0" algn="ctr">
              <a:buNone/>
              <a:defRPr>
                <a:ea typeface="华文细黑" pitchFamily="2" charset="-122"/>
              </a:defRPr>
            </a:lvl2pPr>
            <a:lvl3pPr marL="914400" lvl="2" indent="0" algn="ctr">
              <a:buNone/>
              <a:defRPr>
                <a:ea typeface="华文细黑" pitchFamily="2" charset="-122"/>
              </a:defRPr>
            </a:lvl3pPr>
            <a:lvl4pPr marL="1371600" lvl="3" indent="0" algn="ctr">
              <a:buNone/>
              <a:defRPr>
                <a:ea typeface="华文细黑" pitchFamily="2" charset="-122"/>
              </a:defRPr>
            </a:lvl4pPr>
            <a:lvl5pPr marL="1828800" lvl="4" indent="0" algn="ctr">
              <a:buNone/>
              <a:defRPr>
                <a:ea typeface="华文细黑" pitchFamily="2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76672" cy="4857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268413"/>
            <a:ext cx="5376672" cy="4857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0" y="2526566"/>
            <a:ext cx="12192000" cy="1804869"/>
            <a:chOff x="0" y="3052763"/>
            <a:chExt cx="9144000" cy="753535"/>
          </a:xfrm>
        </p:grpSpPr>
        <p:sp>
          <p:nvSpPr>
            <p:cNvPr id="13" name="矩形 12"/>
            <p:cNvSpPr/>
            <p:nvPr/>
          </p:nvSpPr>
          <p:spPr>
            <a:xfrm>
              <a:off x="2019300" y="3052763"/>
              <a:ext cx="5105400" cy="60483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3201460"/>
              <a:ext cx="2276475" cy="6048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867525" y="3200400"/>
              <a:ext cx="2276475" cy="6048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019300" y="3053823"/>
              <a:ext cx="257175" cy="752475"/>
            </a:xfrm>
            <a:custGeom>
              <a:avLst/>
              <a:gdLst>
                <a:gd name="connsiteX0" fmla="*/ 0 w 257175"/>
                <a:gd name="connsiteY0" fmla="*/ 0 h 753667"/>
                <a:gd name="connsiteX1" fmla="*/ 257175 w 257175"/>
                <a:gd name="connsiteY1" fmla="*/ 148480 h 753667"/>
                <a:gd name="connsiteX2" fmla="*/ 257175 w 257175"/>
                <a:gd name="connsiteY2" fmla="*/ 753667 h 753667"/>
                <a:gd name="connsiteX3" fmla="*/ 0 w 257175"/>
                <a:gd name="connsiteY3" fmla="*/ 605187 h 7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753667">
                  <a:moveTo>
                    <a:pt x="0" y="0"/>
                  </a:moveTo>
                  <a:lnTo>
                    <a:pt x="257175" y="148480"/>
                  </a:lnTo>
                  <a:lnTo>
                    <a:pt x="257175" y="753667"/>
                  </a:lnTo>
                  <a:lnTo>
                    <a:pt x="0" y="605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flipH="1">
              <a:off x="6867525" y="3052763"/>
              <a:ext cx="257175" cy="752475"/>
            </a:xfrm>
            <a:custGeom>
              <a:avLst/>
              <a:gdLst>
                <a:gd name="connsiteX0" fmla="*/ 0 w 257175"/>
                <a:gd name="connsiteY0" fmla="*/ 0 h 753667"/>
                <a:gd name="connsiteX1" fmla="*/ 257175 w 257175"/>
                <a:gd name="connsiteY1" fmla="*/ 148480 h 753667"/>
                <a:gd name="connsiteX2" fmla="*/ 257175 w 257175"/>
                <a:gd name="connsiteY2" fmla="*/ 753667 h 753667"/>
                <a:gd name="connsiteX3" fmla="*/ 0 w 257175"/>
                <a:gd name="connsiteY3" fmla="*/ 605187 h 7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753667">
                  <a:moveTo>
                    <a:pt x="0" y="0"/>
                  </a:moveTo>
                  <a:lnTo>
                    <a:pt x="257175" y="148480"/>
                  </a:lnTo>
                  <a:lnTo>
                    <a:pt x="257175" y="753667"/>
                  </a:lnTo>
                  <a:lnTo>
                    <a:pt x="0" y="605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5300" y="2526566"/>
            <a:ext cx="6121400" cy="1448707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9713"/>
            <a:ext cx="5181600" cy="49351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9713"/>
            <a:ext cx="5181600" cy="49351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025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8652"/>
            <a:ext cx="5157787" cy="5781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07731"/>
            <a:ext cx="5157787" cy="426244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8652"/>
            <a:ext cx="5183188" cy="5781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07731"/>
            <a:ext cx="5183188" cy="42624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634" y="1880301"/>
            <a:ext cx="8322733" cy="1992163"/>
          </a:xfrm>
        </p:spPr>
        <p:txBody>
          <a:bodyPr>
            <a:normAutofit/>
          </a:bodyPr>
          <a:lstStyle>
            <a:lvl1pPr algn="ctr">
              <a:defRPr sz="138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626179" y="3872465"/>
            <a:ext cx="6939642" cy="49172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2500"/>
          </a:bodyPr>
          <a:lstStyle/>
          <a:p>
            <a:pPr algn="ctr"/>
            <a:endParaRPr lang="en-US" altLang="zh-CN" sz="20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066564" y="365125"/>
            <a:ext cx="1287236" cy="5557693"/>
          </a:xfrm>
        </p:spPr>
        <p:txBody>
          <a:bodyPr vert="eaVert"/>
          <a:lstStyle/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71214" cy="555769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7" Type="http://schemas.openxmlformats.org/officeDocument/2006/relationships/theme" Target="../theme/theme2.xml"/><Relationship Id="rId16" Type="http://schemas.openxmlformats.org/officeDocument/2006/relationships/image" Target="../media/image3.png"/><Relationship Id="rId15" Type="http://schemas.openxmlformats.org/officeDocument/2006/relationships/tags" Target="../tags/tag6.xml"/><Relationship Id="rId14" Type="http://schemas.openxmlformats.org/officeDocument/2006/relationships/tags" Target="../tags/tag5.xml"/><Relationship Id="rId13" Type="http://schemas.openxmlformats.org/officeDocument/2006/relationships/tags" Target="../tags/tag4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1"/>
          <a:stretch>
            <a:fillRect/>
          </a:stretch>
        </p:blipFill>
        <p:spPr>
          <a:xfrm>
            <a:off x="0" y="4847772"/>
            <a:ext cx="12192000" cy="20102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281793"/>
            <a:ext cx="10515600" cy="489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  <p:sp>
        <p:nvSpPr>
          <p:cNvPr id="8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1"/>
          <a:stretch>
            <a:fillRect/>
          </a:stretch>
        </p:blipFill>
        <p:spPr>
          <a:xfrm>
            <a:off x="0" y="4847772"/>
            <a:ext cx="12192000" cy="20102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281793"/>
            <a:ext cx="10515600" cy="489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  <p:sp>
        <p:nvSpPr>
          <p:cNvPr id="8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19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268413"/>
            <a:ext cx="10972800" cy="4857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7"/>
          <p:cNvSpPr/>
          <p:nvPr/>
        </p:nvSpPr>
        <p:spPr>
          <a:xfrm>
            <a:off x="9715500" y="363538"/>
            <a:ext cx="1852084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  <a:tileRect/>
          </a:gradFill>
          <a:ln w="9525" cap="flat" cmpd="sng">
            <a:solidFill>
              <a:srgbClr val="969696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r>
              <a:rPr lang="de-DE" altLang="x-none" sz="1400" b="1" dirty="0">
                <a:latin typeface="Arial" panose="020B0604020202020204" pitchFamily="34" charset="0"/>
                <a:ea typeface="华文细黑" pitchFamily="2" charset="-122"/>
              </a:rPr>
              <a:t>LOGO</a:t>
            </a:r>
            <a:endParaRPr lang="de-DE" altLang="x-none" sz="1400" b="1" dirty="0"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>
    <p:fade/>
  </p:transition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95910" y="1632585"/>
            <a:ext cx="7793355" cy="2108200"/>
          </a:xfrm>
        </p:spPr>
        <p:txBody>
          <a:bodyPr>
            <a:noAutofit/>
          </a:bodyPr>
          <a:lstStyle/>
          <a:p>
            <a:r>
              <a:rPr lang="zh-CN" altLang="zh-CN" sz="6000" dirty="0"/>
              <a:t>把握人物形象  </a:t>
            </a:r>
            <a:br>
              <a:rPr lang="zh-CN" altLang="zh-CN" sz="6000" dirty="0"/>
            </a:br>
            <a:r>
              <a:rPr lang="zh-CN" altLang="zh-CN" sz="6000" dirty="0"/>
              <a:t>概括性格特点</a:t>
            </a:r>
            <a:endParaRPr lang="zh-CN" altLang="zh-CN" sz="6000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一、从直接描写分析人物</a:t>
            </a:r>
            <a:endParaRPr lang="zh-CN" altLang="en-US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二、从侧面描写分析人物。</a:t>
            </a:r>
            <a:endParaRPr lang="zh-CN" altLang="en-US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三、从评价性句子分析人物。</a:t>
            </a:r>
            <a:endParaRPr lang="zh-CN" altLang="en-US" dirty="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四、通过剖析事件分析人物</a:t>
            </a:r>
            <a:endParaRPr lang="zh-CN" altLang="en-US" dirty="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具体事件显性格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语言动作析特点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侧面描写起烘托。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8585" y="2662555"/>
            <a:ext cx="10515600" cy="779463"/>
          </a:xfrm>
        </p:spPr>
        <p:txBody>
          <a:bodyPr>
            <a:normAutofit fontScale="90000"/>
          </a:bodyPr>
          <a:p>
            <a:r>
              <a:rPr lang="en-US" altLang="zh-CN" sz="6600" u="sng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49" charset="-122"/>
                <a:sym typeface="+mn-ea"/>
              </a:rPr>
              <a:t>《</a:t>
            </a:r>
            <a:r>
              <a:rPr lang="zh-CN" altLang="en-US" sz="6600" u="sng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49" charset="-122"/>
                <a:sym typeface="+mn-ea"/>
              </a:rPr>
              <a:t>鸿门宴</a:t>
            </a:r>
            <a:r>
              <a:rPr lang="en-US" altLang="zh-CN" sz="6600" u="sng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49" charset="-122"/>
                <a:sym typeface="+mn-ea"/>
              </a:rPr>
              <a:t>》</a:t>
            </a:r>
            <a:br>
              <a:rPr lang="en-US" altLang="zh-CN" sz="6600" b="1" u="sng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49" charset="-122"/>
              </a:rPr>
            </a:br>
            <a:r>
              <a:rPr lang="zh-CN" altLang="en-US" sz="6600" u="sng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49" charset="-122"/>
                <a:sym typeface="+mn-ea"/>
              </a:rPr>
              <a:t>人物形象探究</a:t>
            </a:r>
            <a:br>
              <a:rPr lang="zh-CN" altLang="en-US" sz="6600"/>
            </a:br>
            <a:endParaRPr lang="zh-CN" altLang="en-US" sz="6600" b="1" u="sng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隶书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5" name="图片 90114" descr="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0"/>
            <a:ext cx="12182475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0148" name="内容占位符 90147"/>
          <p:cNvGraphicFramePr/>
          <p:nvPr>
            <p:ph idx="1"/>
          </p:nvPr>
        </p:nvGraphicFramePr>
        <p:xfrm>
          <a:off x="367665" y="255905"/>
          <a:ext cx="11374120" cy="5988050"/>
        </p:xfrm>
        <a:graphic>
          <a:graphicData uri="http://schemas.openxmlformats.org/drawingml/2006/table">
            <a:tbl>
              <a:tblPr/>
              <a:tblGrid>
                <a:gridCol w="855980"/>
                <a:gridCol w="2379980"/>
                <a:gridCol w="2476500"/>
                <a:gridCol w="1426845"/>
                <a:gridCol w="2000250"/>
                <a:gridCol w="2234565"/>
              </a:tblGrid>
              <a:tr h="8969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首领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谋士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武士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内奸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集团特点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37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刘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邦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集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团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7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项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羽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集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团</a:t>
                      </a:r>
                      <a:endParaRPr lang="zh-CN" altLang="en-US" sz="3200" b="1" dirty="0"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内容占位符 8194" descr="20061126161449212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380000">
            <a:off x="2495550" y="333375"/>
            <a:ext cx="4165600" cy="5813425"/>
          </a:xfrm>
        </p:spPr>
      </p:pic>
      <p:sp>
        <p:nvSpPr>
          <p:cNvPr id="8198" name="文本框 8197"/>
          <p:cNvSpPr txBox="1"/>
          <p:nvPr/>
        </p:nvSpPr>
        <p:spPr>
          <a:xfrm>
            <a:off x="7428866" y="765175"/>
            <a:ext cx="3246120" cy="550799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t">
            <a:spAutoFit/>
          </a:bodyPr>
          <a:p>
            <a:pPr algn="ctr"/>
            <a:r>
              <a:rPr lang="zh-CN" altLang="en-US" sz="4000" b="1" dirty="0">
                <a:solidFill>
                  <a:srgbClr val="0033CC"/>
                </a:solidFill>
                <a:latin typeface="Arial" panose="020B0604020202020204" pitchFamily="34" charset="0"/>
              </a:rPr>
              <a:t>人物形象探究</a:t>
            </a:r>
            <a:endParaRPr lang="zh-CN" altLang="en-US" sz="40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rgbClr val="0033CC"/>
                </a:solidFill>
                <a:latin typeface="Arial" panose="020B0604020202020204" pitchFamily="34" charset="0"/>
              </a:rPr>
              <a:t>                             </a:t>
            </a:r>
            <a:endParaRPr lang="zh-CN" altLang="en-US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ctr"/>
            <a:endParaRPr lang="zh-CN" altLang="en-US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ctr"/>
            <a:endParaRPr lang="zh-CN" altLang="en-US" dirty="0">
              <a:latin typeface="Arial" panose="020B0604020202020204" pitchFamily="34" charset="0"/>
            </a:endParaRPr>
          </a:p>
          <a:p>
            <a:pPr algn="ctr"/>
            <a:endParaRPr lang="zh-CN" altLang="en-US" dirty="0">
              <a:latin typeface="Arial" panose="020B0604020202020204" pitchFamily="34" charset="0"/>
            </a:endParaRPr>
          </a:p>
          <a:p>
            <a:pPr algn="ctr"/>
            <a:r>
              <a:rPr lang="zh-CN" altLang="en-US" sz="4800" b="1" i="1" dirty="0">
                <a:solidFill>
                  <a:srgbClr val="990099"/>
                </a:solidFill>
                <a:latin typeface="Arial" panose="020B0604020202020204" pitchFamily="34" charset="0"/>
              </a:rPr>
              <a:t>主帅</a:t>
            </a:r>
            <a:endParaRPr lang="zh-CN" altLang="en-US" sz="4800" b="1" i="1" dirty="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pPr algn="ctr"/>
            <a:endParaRPr lang="zh-CN" altLang="en-US" sz="4800" b="1" i="1" dirty="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4800" b="1" dirty="0">
                <a:latin typeface="Arial" panose="020B0604020202020204" pitchFamily="34" charset="0"/>
              </a:rPr>
              <a:t>刘邦</a:t>
            </a:r>
            <a:endParaRPr lang="zh-CN" altLang="en-US" sz="4800" b="1" dirty="0">
              <a:latin typeface="Arial" panose="020B0604020202020204" pitchFamily="34" charset="0"/>
            </a:endParaRPr>
          </a:p>
          <a:p>
            <a:pPr algn="ctr"/>
            <a:r>
              <a:rPr lang="en-US" altLang="zh-CN" sz="4800" b="1">
                <a:latin typeface="Arial" panose="020B0604020202020204" pitchFamily="34" charset="0"/>
              </a:rPr>
              <a:t>PK</a:t>
            </a:r>
            <a:endParaRPr lang="en-US" altLang="zh-CN" sz="4800" b="1">
              <a:latin typeface="Arial" panose="020B0604020202020204" pitchFamily="34" charset="0"/>
            </a:endParaRPr>
          </a:p>
          <a:p>
            <a:pPr algn="ctr"/>
            <a:r>
              <a:rPr lang="zh-CN" altLang="en-US" sz="4800" b="1" dirty="0">
                <a:latin typeface="Arial" panose="020B0604020202020204" pitchFamily="34" charset="0"/>
              </a:rPr>
              <a:t>项羽</a:t>
            </a:r>
            <a:endParaRPr lang="zh-CN" altLang="en-US" sz="4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3600" b="1">
                <a:solidFill>
                  <a:srgbClr val="0033CC"/>
                </a:solidFill>
              </a:rPr>
              <a:t>&lt;</a:t>
            </a:r>
            <a:r>
              <a:rPr lang="zh-CN" altLang="en-US" sz="3600" b="1" dirty="0">
                <a:solidFill>
                  <a:srgbClr val="0033CC"/>
                </a:solidFill>
              </a:rPr>
              <a:t>一</a:t>
            </a:r>
            <a:r>
              <a:rPr lang="en-US" altLang="zh-CN" sz="3600" b="1">
                <a:solidFill>
                  <a:srgbClr val="0033CC"/>
                </a:solidFill>
              </a:rPr>
              <a:t>&gt;</a:t>
            </a:r>
            <a:r>
              <a:rPr lang="zh-CN" altLang="en-US" sz="3600" b="1" dirty="0">
                <a:solidFill>
                  <a:srgbClr val="0033CC"/>
                </a:solidFill>
              </a:rPr>
              <a:t>用人篇</a:t>
            </a:r>
            <a:endParaRPr lang="zh-CN" altLang="en-US" sz="3600" b="1" dirty="0">
              <a:solidFill>
                <a:srgbClr val="0033CC"/>
              </a:solidFill>
            </a:endParaRPr>
          </a:p>
        </p:txBody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xfrm>
            <a:off x="609600" y="1268730"/>
            <a:ext cx="8591550" cy="4857750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、刘邦在用人方面有什么特点？刘邦手下的人有什么性格特点？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endParaRPr lang="en-US" altLang="zh-CN" sz="3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、项羽是如何对待手下的谋臣志士？其手下的人有什么性格特点？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36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3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90000"/>
              </a:lnSpc>
              <a:buNone/>
            </a:pPr>
            <a:r>
              <a:rPr lang="zh-CN" altLang="en-US" sz="2400" dirty="0"/>
              <a:t>       </a:t>
            </a:r>
            <a:endParaRPr lang="zh-CN" altLang="en-US" sz="2400" dirty="0"/>
          </a:p>
        </p:txBody>
      </p:sp>
      <p:pic>
        <p:nvPicPr>
          <p:cNvPr id="28676" name="图片 28675" descr="52_sml2007531101744%C1%F5%B0%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2280" y="274955"/>
            <a:ext cx="2509520" cy="2509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70205"/>
            <a:ext cx="9051290" cy="561975"/>
          </a:xfrm>
        </p:spPr>
        <p:txBody>
          <a:bodyPr/>
          <a:p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张良</a:t>
            </a:r>
            <a:endParaRPr lang="zh-CN" altLang="en-US" sz="4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400175" y="1543685"/>
            <a:ext cx="9044940" cy="243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第二自然段，张良：：“臣为韩王送沛公，沛公今事有急，亡去不义，不可不语。”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3995" y="4173855"/>
            <a:ext cx="84702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明确：他没有听从项伯的建议，而是把事情的始末告诉了刘邦，这说明张良是个重“义”的人，并且对刘邦忠心耿耿。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>
                <a:solidFill>
                  <a:srgbClr val="FF0000"/>
                </a:solidFill>
                <a:sym typeface="+mn-ea"/>
              </a:rPr>
              <a:t>樊哙 </a:t>
            </a:r>
            <a:endParaRPr lang="zh-CN" altLang="en-US" sz="4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68730"/>
            <a:ext cx="10972800" cy="3117215"/>
          </a:xfrm>
        </p:spPr>
        <p:txBody>
          <a:bodyPr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、哙曰：“此迫矣！臣请入，与之同命。”  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1530" y="2051685"/>
            <a:ext cx="107708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明确：可以看出，樊哙在得知刘邦所处的险境时，意识到情况的危急，义不容辞，这说明他不仅忠勇胆大而且心细。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6590" y="3403600"/>
            <a:ext cx="109848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、哙即带剑拥盾入军门，樊哙侧其盾以撞，卫士仆地，哙遂入，立而饮之，樊哙覆其盾于地，加彘肩上，拔剑切而啖之。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375" y="5142865"/>
            <a:ext cx="108686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明确：说明樊哙无所顾忌，无所畏惧和粗豪的性格。  再加上对他的一些外貌描写，更加显出樊哙的勇猛。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xfrm>
            <a:off x="1007745" y="970280"/>
            <a:ext cx="8690610" cy="4857750"/>
          </a:xfrm>
        </p:spPr>
        <p:txBody>
          <a:bodyPr/>
          <a:p>
            <a:pPr>
              <a:lnSpc>
                <a:spcPct val="90000"/>
              </a:lnSpc>
              <a:buNone/>
            </a:pPr>
            <a:endParaRPr lang="en-US" altLang="zh-CN" sz="280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明确：张良</a:t>
            </a:r>
            <a:r>
              <a:rPr lang="en-US" altLang="zh-CN" sz="2800">
                <a:latin typeface="Arial" panose="020B0604020202020204" pitchFamily="34" charset="0"/>
              </a:rPr>
              <a:t>——</a:t>
            </a:r>
            <a:r>
              <a:rPr lang="zh-CN" altLang="en-US" sz="2800" dirty="0"/>
              <a:t>今事有急，亡去不义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        项伯</a:t>
            </a:r>
            <a:r>
              <a:rPr lang="en-US" altLang="zh-CN" sz="2800">
                <a:latin typeface="Arial" panose="020B0604020202020204" pitchFamily="34" charset="0"/>
              </a:rPr>
              <a:t>——</a:t>
            </a:r>
            <a:r>
              <a:rPr lang="zh-CN" altLang="en-US" sz="2800" dirty="0"/>
              <a:t>约为婚姻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       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         樊哙</a:t>
            </a:r>
            <a:r>
              <a:rPr lang="en-US" altLang="zh-CN" sz="2800">
                <a:latin typeface="Arial" panose="020B0604020202020204" pitchFamily="34" charset="0"/>
              </a:rPr>
              <a:t>——</a:t>
            </a:r>
            <a:r>
              <a:rPr lang="zh-CN" altLang="en-US" sz="2800" dirty="0"/>
              <a:t>言语力挺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       </a:t>
            </a:r>
            <a:endParaRPr lang="zh-CN" altLang="en-US" sz="24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zh-CN" altLang="en-US" sz="2400" dirty="0"/>
              <a:t>       </a:t>
            </a:r>
            <a:endParaRPr lang="zh-CN" altLang="en-US" sz="2400" dirty="0"/>
          </a:p>
        </p:txBody>
      </p:sp>
      <p:pic>
        <p:nvPicPr>
          <p:cNvPr id="28676" name="图片 28675" descr="52_sml2007531101744%C1%F5%B0%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2280" y="274955"/>
            <a:ext cx="2509520" cy="250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13155" y="4716145"/>
            <a:ext cx="7988300" cy="8655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结：善于用人，任人为贤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       从善如流，谋臣能从容定计，将士能临危受命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0535" y="381000"/>
            <a:ext cx="6864350" cy="5892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>
              <a:lnSpc>
                <a:spcPct val="90000"/>
              </a:lnSpc>
              <a:buNone/>
            </a:pP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1</a:t>
            </a:r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、刘邦在用人方面有什么特点？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75">
                                            <p:txEl>
                                              <p:charRg st="3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charRg st="3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55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charRg st="55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charRg st="55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66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charRg st="66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charRg st="66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范增：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0995" y="1000125"/>
            <a:ext cx="11604625" cy="4281805"/>
          </a:xfrm>
        </p:spPr>
        <p:txBody>
          <a:bodyPr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  1、在劝阻项羽攻打刘邦时说“急击勿失”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en-US" altLang="zh-CN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、他在席上“说目项王，举玉玦以示之者三”，他还布置项庄舞剑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9925" y="1631950"/>
            <a:ext cx="11465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一方面表现出他深谋远虑，看出项羽的野心，但话语中却带有命令的口吻。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1655" y="4112260"/>
            <a:ext cx="114039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一方面看出他善于应变，老谋深算，但也已经造成欲取项羽而代之的客观的影响，说明他既不知人，也不知己，这是范增的致命弱点。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/>
        <p:txBody>
          <a:bodyPr anchor="ctr"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r>
              <a:rPr lang="zh-CN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、项羽是如何对待手下的谋臣志士？</a:t>
            </a:r>
            <a:endParaRPr lang="zh-CN" alt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xfrm>
            <a:off x="1357313" y="1240155"/>
            <a:ext cx="8229600" cy="4857750"/>
          </a:xfrm>
        </p:spPr>
        <p:txBody>
          <a:bodyPr/>
          <a:p>
            <a:r>
              <a:rPr lang="zh-CN" altLang="en-US" sz="3200" dirty="0"/>
              <a:t>明确： 范增献计，先纳言后食言</a:t>
            </a:r>
            <a:endParaRPr lang="zh-CN" altLang="en-US" sz="3200" dirty="0"/>
          </a:p>
          <a:p>
            <a:pPr>
              <a:buNone/>
            </a:pPr>
            <a:r>
              <a:rPr lang="zh-CN" altLang="en-US" sz="3200" dirty="0"/>
              <a:t>               关键时刻听信项伯游说之言</a:t>
            </a:r>
            <a:endParaRPr lang="zh-CN" altLang="en-US" sz="3200" dirty="0"/>
          </a:p>
          <a:p>
            <a:pPr>
              <a:buNone/>
            </a:pPr>
            <a:r>
              <a:rPr lang="zh-CN" altLang="en-US" sz="3200" dirty="0"/>
              <a:t>               宴会上范增举玦，项王不应</a:t>
            </a:r>
            <a:endParaRPr lang="zh-CN" altLang="en-US" sz="3200" dirty="0"/>
          </a:p>
          <a:p>
            <a:pPr>
              <a:buNone/>
            </a:pPr>
            <a:endParaRPr lang="zh-CN" altLang="en-US" sz="3200" dirty="0"/>
          </a:p>
          <a:p>
            <a:pPr>
              <a:buNone/>
            </a:pPr>
            <a:endParaRPr lang="zh-CN" altLang="en-US" sz="3200" dirty="0"/>
          </a:p>
          <a:p>
            <a:pPr>
              <a:buNone/>
            </a:pPr>
            <a:r>
              <a:rPr lang="zh-CN" altLang="en-US" sz="3200" dirty="0"/>
              <a:t>    </a:t>
            </a:r>
            <a:r>
              <a:rPr lang="zh-CN" altLang="en-US" sz="3200" dirty="0">
                <a:solidFill>
                  <a:srgbClr val="FF0000"/>
                </a:solidFill>
              </a:rPr>
              <a:t>结：刚愎自用   不善用人</a:t>
            </a:r>
            <a:endParaRPr lang="en-US" altLang="zh-CN" sz="320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3200" dirty="0">
                <a:solidFill>
                  <a:srgbClr val="FF0000"/>
                </a:solidFill>
              </a:rPr>
              <a:t>           谋臣不能施其谋，将士不能效其力</a:t>
            </a:r>
            <a:endParaRPr lang="zh-CN" altLang="en-US" sz="3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3200" dirty="0">
                <a:solidFill>
                  <a:srgbClr val="FF0000"/>
                </a:solidFill>
              </a:rPr>
              <a:t>        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9700" name="图片 29699" descr="17194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7230" y="274955"/>
            <a:ext cx="2462530" cy="2462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1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charRg st="16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4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29699">
                                            <p:txEl>
                                              <p:charRg st="44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7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charRg st="74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92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charRg st="92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722184" y="1356228"/>
            <a:ext cx="50800" cy="36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8210" y="823595"/>
            <a:ext cx="10515600" cy="779463"/>
          </a:xfrm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一、从直接描写分析人物</a:t>
            </a:r>
            <a:endParaRPr lang="zh-CN" altLang="en-US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2173605"/>
            <a:ext cx="10515600" cy="4104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人物的直接描写，也叫正面描写，就是通过直接描写人物的肖像、动作、语言、心理等揭示人物的思想品质和性格特点，反映文章的主题。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我们要了解一个人物不妨从直接描写入手。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标题 3072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4000" b="1" i="1" dirty="0">
                <a:solidFill>
                  <a:srgbClr val="0033CC"/>
                </a:solidFill>
              </a:rPr>
              <a:t>刘邦语录</a:t>
            </a:r>
            <a:endParaRPr lang="zh-CN" altLang="en-US" sz="4000" b="1" i="1" dirty="0">
              <a:solidFill>
                <a:srgbClr val="0033CC"/>
              </a:solidFill>
            </a:endParaRPr>
          </a:p>
        </p:txBody>
      </p:sp>
      <p:sp>
        <p:nvSpPr>
          <p:cNvPr id="30723" name="文本占位符 30722"/>
          <p:cNvSpPr>
            <a:spLocks noGrp="1"/>
          </p:cNvSpPr>
          <p:nvPr>
            <p:ph type="body"/>
          </p:nvPr>
        </p:nvSpPr>
        <p:spPr>
          <a:xfrm>
            <a:off x="1524000" y="1268413"/>
            <a:ext cx="8856663" cy="4857750"/>
          </a:xfrm>
        </p:spPr>
        <p:txBody>
          <a:bodyPr/>
          <a:p>
            <a:pPr algn="just">
              <a:lnSpc>
                <a:spcPct val="80000"/>
              </a:lnSpc>
              <a:buNone/>
            </a:pPr>
            <a:r>
              <a:rPr lang="zh-CN" altLang="en-US" sz="4200" b="1" dirty="0"/>
              <a:t>       </a:t>
            </a:r>
            <a:r>
              <a:rPr lang="zh-CN" altLang="en-US" sz="4200" b="1" dirty="0">
                <a:latin typeface="楷体" panose="02010609060101010101" charset="-122"/>
                <a:ea typeface="楷体" panose="02010609060101010101" charset="-122"/>
              </a:rPr>
              <a:t>夫运筹策帷帐之中，决胜千里之外，</a:t>
            </a:r>
            <a:r>
              <a:rPr lang="zh-CN" altLang="en-US" sz="4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吾不如子房</a:t>
            </a:r>
            <a:r>
              <a:rPr lang="en-US" altLang="zh-CN" sz="4200" b="1">
                <a:latin typeface="楷体" panose="02010609060101010101" charset="-122"/>
                <a:ea typeface="楷体" panose="02010609060101010101" charset="-122"/>
              </a:rPr>
              <a:t>;</a:t>
            </a:r>
            <a:r>
              <a:rPr lang="zh-CN" altLang="en-US" sz="4200" b="1" dirty="0">
                <a:latin typeface="楷体" panose="02010609060101010101" charset="-122"/>
                <a:ea typeface="楷体" panose="02010609060101010101" charset="-122"/>
              </a:rPr>
              <a:t>镇国家，抚百姓，给馈饷，不绝粮道，吾</a:t>
            </a:r>
            <a:r>
              <a:rPr lang="zh-CN" altLang="en-US" sz="4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不如萧何</a:t>
            </a:r>
            <a:r>
              <a:rPr lang="en-US" altLang="zh-CN" sz="4200" b="1">
                <a:latin typeface="楷体" panose="02010609060101010101" charset="-122"/>
                <a:ea typeface="楷体" panose="02010609060101010101" charset="-122"/>
              </a:rPr>
              <a:t>;</a:t>
            </a:r>
            <a:r>
              <a:rPr lang="zh-CN" altLang="en-US" sz="4200" b="1" dirty="0">
                <a:latin typeface="楷体" panose="02010609060101010101" charset="-122"/>
                <a:ea typeface="楷体" panose="02010609060101010101" charset="-122"/>
              </a:rPr>
              <a:t>连百万之军，战必胜，攻必取，吾</a:t>
            </a:r>
            <a:r>
              <a:rPr lang="zh-CN" altLang="en-US" sz="4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不如韩信</a:t>
            </a:r>
            <a:r>
              <a:rPr lang="zh-CN" altLang="en-US" sz="4200" b="1" dirty="0">
                <a:latin typeface="楷体" panose="02010609060101010101" charset="-122"/>
                <a:ea typeface="楷体" panose="02010609060101010101" charset="-122"/>
              </a:rPr>
              <a:t>。此三者，皆人杰也。吾能用之，此吾所以取天下也。</a:t>
            </a:r>
            <a:r>
              <a:rPr lang="zh-CN" altLang="en-US" sz="4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项羽有一范增而不能用</a:t>
            </a:r>
            <a:r>
              <a:rPr lang="zh-CN" altLang="en-US" sz="4200" b="1" dirty="0">
                <a:latin typeface="楷体" panose="02010609060101010101" charset="-122"/>
                <a:ea typeface="楷体" panose="02010609060101010101" charset="-122"/>
              </a:rPr>
              <a:t>，此其所以为我擒也。</a:t>
            </a:r>
            <a:endParaRPr lang="zh-CN" altLang="en-US" sz="42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80000"/>
              </a:lnSpc>
              <a:buNone/>
            </a:pPr>
            <a:r>
              <a:rPr lang="zh-CN" altLang="en-US" sz="4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   </a:t>
            </a:r>
            <a:r>
              <a:rPr lang="en-US" altLang="zh-CN" sz="4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——《</a:t>
            </a:r>
            <a:r>
              <a:rPr lang="zh-CN" altLang="en-US" sz="4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史记</a:t>
            </a:r>
            <a:r>
              <a:rPr lang="en-US" altLang="zh-CN" sz="4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·</a:t>
            </a:r>
            <a:r>
              <a:rPr lang="zh-CN" altLang="en-US" sz="4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高祖本纪</a:t>
            </a:r>
            <a:r>
              <a:rPr lang="en-US" altLang="zh-CN" sz="4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》</a:t>
            </a:r>
            <a:endParaRPr lang="en-US" altLang="zh-CN" sz="4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1" name="文本占位符 37890"/>
          <p:cNvSpPr>
            <a:spLocks noGrp="1"/>
          </p:cNvSpPr>
          <p:nvPr>
            <p:ph type="body" idx="1"/>
          </p:nvPr>
        </p:nvSpPr>
        <p:spPr>
          <a:xfrm>
            <a:off x="1847850" y="188913"/>
            <a:ext cx="8229600" cy="4857750"/>
          </a:xfrm>
        </p:spPr>
        <p:txBody>
          <a:bodyPr/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 algn="ctr">
              <a:lnSpc>
                <a:spcPct val="90000"/>
              </a:lnSpc>
              <a:buNone/>
            </a:pPr>
            <a:r>
              <a:rPr lang="zh-CN" altLang="en-US" sz="3600" dirty="0"/>
              <a:t>用人篇较量</a:t>
            </a:r>
            <a:endParaRPr lang="zh-CN" altLang="en-US" sz="3600" dirty="0"/>
          </a:p>
          <a:p>
            <a:pPr algn="ctr">
              <a:lnSpc>
                <a:spcPct val="90000"/>
              </a:lnSpc>
              <a:buNone/>
            </a:pPr>
            <a:endParaRPr lang="zh-CN" altLang="en-US" sz="3600" dirty="0"/>
          </a:p>
          <a:p>
            <a:pPr algn="ctr">
              <a:lnSpc>
                <a:spcPct val="90000"/>
              </a:lnSpc>
              <a:buNone/>
            </a:pPr>
            <a:endParaRPr lang="zh-CN" altLang="en-US" dirty="0"/>
          </a:p>
          <a:p>
            <a:pPr algn="ctr">
              <a:lnSpc>
                <a:spcPct val="90000"/>
              </a:lnSpc>
              <a:buNone/>
            </a:pPr>
            <a:endParaRPr lang="zh-CN" altLang="en-US" dirty="0"/>
          </a:p>
          <a:p>
            <a:pPr algn="ctr">
              <a:lnSpc>
                <a:spcPct val="90000"/>
              </a:lnSpc>
              <a:buNone/>
            </a:pPr>
            <a:r>
              <a:rPr lang="zh-CN" altLang="en-US" sz="4800" i="1" dirty="0">
                <a:solidFill>
                  <a:srgbClr val="0033CC"/>
                </a:solidFill>
              </a:rPr>
              <a:t>刘邦赢于“用人”</a:t>
            </a:r>
            <a:endParaRPr lang="zh-CN" altLang="en-US" sz="4800" i="1" dirty="0">
              <a:solidFill>
                <a:srgbClr val="0033CC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zh-CN" altLang="en-US" sz="4800" i="1" dirty="0">
                <a:solidFill>
                  <a:srgbClr val="0033CC"/>
                </a:solidFill>
              </a:rPr>
              <a:t>项羽输于“自大”</a:t>
            </a:r>
            <a:endParaRPr lang="zh-CN" altLang="en-US" sz="4800" i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4800" i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48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2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charRg st="2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11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7891">
                                            <p:txEl>
                                              <p:charRg st="11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2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7891">
                                            <p:txEl>
                                              <p:charRg st="2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b="1">
                <a:solidFill>
                  <a:srgbClr val="0033CC"/>
                </a:solidFill>
              </a:rPr>
              <a:t>&lt;</a:t>
            </a:r>
            <a:r>
              <a:rPr lang="zh-CN" altLang="en-US" b="1" dirty="0">
                <a:solidFill>
                  <a:srgbClr val="0033CC"/>
                </a:solidFill>
              </a:rPr>
              <a:t>二</a:t>
            </a:r>
            <a:r>
              <a:rPr lang="en-US" altLang="zh-CN" b="1">
                <a:solidFill>
                  <a:srgbClr val="0033CC"/>
                </a:solidFill>
              </a:rPr>
              <a:t>&gt;</a:t>
            </a:r>
            <a:r>
              <a:rPr lang="zh-CN" altLang="en-US" b="1" dirty="0">
                <a:solidFill>
                  <a:srgbClr val="0033CC"/>
                </a:solidFill>
              </a:rPr>
              <a:t>处事篇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sp>
        <p:nvSpPr>
          <p:cNvPr id="38915" name="文本占位符 38914"/>
          <p:cNvSpPr>
            <a:spLocks noGrp="1"/>
          </p:cNvSpPr>
          <p:nvPr>
            <p:ph type="body" idx="1"/>
          </p:nvPr>
        </p:nvSpPr>
        <p:spPr>
          <a:xfrm>
            <a:off x="1233170" y="1864360"/>
            <a:ext cx="8229600" cy="3962400"/>
          </a:xfrm>
        </p:spPr>
        <p:txBody>
          <a:bodyPr/>
          <a:p>
            <a:pPr>
              <a:lnSpc>
                <a:spcPct val="80000"/>
              </a:lnSpc>
              <a:buNone/>
            </a:pPr>
            <a:endParaRPr lang="en-US" altLang="zh-CN" sz="280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明确：能言善辩，随机应变，能屈能伸，深得人心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①生死攸关面前</a:t>
            </a:r>
            <a:r>
              <a:rPr lang="en-US" altLang="zh-CN" sz="2800">
                <a:latin typeface="Arial" panose="020B0604020202020204" pitchFamily="34" charset="0"/>
              </a:rPr>
              <a:t>——</a:t>
            </a:r>
            <a:r>
              <a:rPr lang="zh-CN" altLang="en-US" sz="2800" dirty="0"/>
              <a:t>张良选择跟从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   舞剑危难之时</a:t>
            </a:r>
            <a:r>
              <a:rPr lang="en-US" altLang="zh-CN" sz="2800">
                <a:latin typeface="Arial" panose="020B0604020202020204" pitchFamily="34" charset="0"/>
              </a:rPr>
              <a:t>——</a:t>
            </a:r>
            <a:r>
              <a:rPr lang="zh-CN" altLang="en-US" sz="2800" dirty="0"/>
              <a:t>项伯翼蔽，樊哙言逼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②登门谢罪，谦词卑礼（人称、座次）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③当机立断，宴中不露声色，有奸必肃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④史料记载：沛公到达霸上，召集名士，约法三章：杀人者死，伤人及盗抵罪，秦朝的苛刻法律全都废除。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1100" dirty="0"/>
              <a:t>              </a:t>
            </a:r>
            <a:endParaRPr lang="zh-CN" altLang="en-US" sz="1100" dirty="0"/>
          </a:p>
        </p:txBody>
      </p:sp>
      <p:pic>
        <p:nvPicPr>
          <p:cNvPr id="38916" name="图片 38915" descr="52_sml2007531101744%C1%F5%B0%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7245" y="274955"/>
            <a:ext cx="1984375" cy="1985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11275" y="1194435"/>
            <a:ext cx="6837680" cy="5340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>
              <a:lnSpc>
                <a:spcPct val="80000"/>
              </a:lnSpc>
              <a:buNone/>
            </a:pPr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1</a:t>
            </a:r>
            <a:r>
              <a:rPr lang="zh-CN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、刘邦在处事方面有什么长处？</a:t>
            </a:r>
            <a:endParaRPr lang="zh-CN" alt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7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charRg st="17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4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8915">
                                            <p:txEl>
                                              <p:charRg st="4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67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8915">
                                            <p:txEl>
                                              <p:charRg st="67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99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charRg st="99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28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charRg st="128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57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charRg st="157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/>
        <p:txBody>
          <a:bodyPr anchor="ctr"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r>
              <a:rPr lang="zh-CN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、项羽在处事方面哪里不及刘邦？</a:t>
            </a:r>
            <a:endParaRPr lang="zh-CN" alt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1474788" y="1337628"/>
            <a:ext cx="8229600" cy="5589587"/>
          </a:xfrm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800" dirty="0"/>
              <a:t>明确：①沽名钓誉，缺乏政治远见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    无伤告密，立即决定进攻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    项伯游说，马上放弃进攻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    ②胸无城府，妇人之仁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    脱口出卖曹无伤，一经谢罪马上和解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    对樊哙未有以应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    ③优柔寡断，养奸贻患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       沛公逃席，安然受璧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    ④史料记载，灭秦之后，项羽引军入咸阳，大肆烧杀，咸阳火三日不绝。谋臣劝说，但他说，富贵不归故里，如同夜间穿锦衣走路，没人知道。</a:t>
            </a:r>
            <a:endParaRPr lang="en-US" altLang="zh-CN" sz="2800"/>
          </a:p>
          <a:p>
            <a:pPr>
              <a:lnSpc>
                <a:spcPct val="80000"/>
              </a:lnSpc>
              <a:buNone/>
            </a:pP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000" dirty="0"/>
              <a:t>               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zh-CN" altLang="en-US" sz="1300" dirty="0"/>
              <a:t>    </a:t>
            </a:r>
            <a:r>
              <a:rPr lang="zh-CN" altLang="en-US" sz="2000" dirty="0"/>
              <a:t>           </a:t>
            </a:r>
            <a:endParaRPr lang="zh-CN" altLang="en-US" sz="2000" dirty="0"/>
          </a:p>
        </p:txBody>
      </p:sp>
      <p:pic>
        <p:nvPicPr>
          <p:cNvPr id="39940" name="图片 39939" descr="10080894_7669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4705" y="274955"/>
            <a:ext cx="2012315" cy="2636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1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charRg st="16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43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charRg st="43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7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charRg st="70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96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charRg st="96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12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charRg st="128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151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939">
                                            <p:txEl>
                                              <p:charRg st="151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177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charRg st="177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205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9939">
                                            <p:txEl>
                                              <p:charRg st="205" end="2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文本占位符 40961"/>
          <p:cNvSpPr>
            <a:spLocks noGrp="1"/>
          </p:cNvSpPr>
          <p:nvPr>
            <p:ph type="body" idx="1"/>
          </p:nvPr>
        </p:nvSpPr>
        <p:spPr>
          <a:xfrm>
            <a:off x="1847850" y="188913"/>
            <a:ext cx="8229600" cy="4857750"/>
          </a:xfrm>
        </p:spPr>
        <p:txBody>
          <a:bodyPr/>
          <a:p>
            <a:endParaRPr lang="zh-CN" altLang="en-US" dirty="0"/>
          </a:p>
          <a:p>
            <a:endParaRPr lang="zh-CN" altLang="en-US" dirty="0"/>
          </a:p>
          <a:p>
            <a:pPr algn="ctr">
              <a:buNone/>
            </a:pPr>
            <a:r>
              <a:rPr lang="zh-CN" altLang="en-US" sz="3600" dirty="0"/>
              <a:t>处事篇较量</a:t>
            </a:r>
            <a:endParaRPr lang="zh-CN" altLang="en-US" sz="3600" dirty="0"/>
          </a:p>
          <a:p>
            <a:pPr algn="ctr">
              <a:buNone/>
            </a:pPr>
            <a:endParaRPr lang="zh-CN" altLang="en-US" dirty="0"/>
          </a:p>
          <a:p>
            <a:pPr algn="ctr">
              <a:buNone/>
            </a:pPr>
            <a:endParaRPr lang="zh-CN" altLang="en-US" dirty="0"/>
          </a:p>
          <a:p>
            <a:pPr algn="ctr">
              <a:buNone/>
            </a:pPr>
            <a:r>
              <a:rPr lang="zh-CN" altLang="en-US" sz="3600" b="1" dirty="0">
                <a:solidFill>
                  <a:srgbClr val="0033CC"/>
                </a:solidFill>
              </a:rPr>
              <a:t>劣势之下，忍辱负重，转危为安</a:t>
            </a:r>
            <a:endParaRPr lang="zh-CN" altLang="en-US" sz="3600" b="1" dirty="0">
              <a:solidFill>
                <a:srgbClr val="0033CC"/>
              </a:solidFill>
            </a:endParaRPr>
          </a:p>
          <a:p>
            <a:pPr algn="ctr">
              <a:buNone/>
            </a:pPr>
            <a:endParaRPr lang="zh-CN" altLang="en-US" sz="3600" b="1" dirty="0">
              <a:solidFill>
                <a:srgbClr val="0033CC"/>
              </a:solidFill>
            </a:endParaRPr>
          </a:p>
          <a:p>
            <a:pPr>
              <a:buNone/>
            </a:pPr>
            <a:r>
              <a:rPr lang="zh-CN" altLang="en-US" sz="3600" b="1" dirty="0">
                <a:solidFill>
                  <a:srgbClr val="0033CC"/>
                </a:solidFill>
              </a:rPr>
              <a:t>           优势之下，侍勇骄横，转胜为劣</a:t>
            </a:r>
            <a:endParaRPr lang="zh-CN" altLang="en-US" sz="3600" b="1" dirty="0">
              <a:solidFill>
                <a:srgbClr val="0033CC"/>
              </a:solidFill>
            </a:endParaRPr>
          </a:p>
          <a:p>
            <a:pPr algn="ctr">
              <a:buNone/>
            </a:pPr>
            <a:endParaRPr lang="zh-CN" altLang="en-US" sz="3600" b="1" dirty="0">
              <a:solidFill>
                <a:srgbClr val="0033CC"/>
              </a:solidFill>
            </a:endParaRPr>
          </a:p>
          <a:p>
            <a:pPr algn="ctr">
              <a:buNone/>
            </a:pPr>
            <a:endParaRPr lang="zh-CN" altLang="en-US" sz="3200" b="1" i="1" dirty="0">
              <a:solidFill>
                <a:srgbClr val="0033CC"/>
              </a:solidFill>
            </a:endParaRPr>
          </a:p>
          <a:p>
            <a:endParaRPr lang="zh-CN" altLang="en-US" sz="48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xfrm>
            <a:off x="2438400" y="2636838"/>
            <a:ext cx="8229600" cy="561975"/>
          </a:xfrm>
        </p:spPr>
        <p:txBody>
          <a:bodyPr anchor="ctr"/>
          <a:p>
            <a:r>
              <a:rPr lang="zh-CN" altLang="en-US" sz="2800" b="1" dirty="0">
                <a:solidFill>
                  <a:schemeClr val="tx1"/>
                </a:solidFill>
              </a:rPr>
              <a:t>用人和处事都反映了一个人的</a:t>
            </a:r>
            <a:r>
              <a:rPr lang="zh-CN" altLang="en-US" sz="6000" i="1" dirty="0">
                <a:solidFill>
                  <a:schemeClr val="tx1"/>
                </a:solidFill>
              </a:rPr>
              <a:t>性格</a:t>
            </a:r>
            <a:endParaRPr lang="zh-CN" altLang="en-US" sz="6000" i="1" dirty="0">
              <a:solidFill>
                <a:schemeClr val="tx1"/>
              </a:solidFill>
            </a:endParaRPr>
          </a:p>
        </p:txBody>
      </p:sp>
      <p:pic>
        <p:nvPicPr>
          <p:cNvPr id="41989" name="图片 41988" descr="4747b11cb8bab1a886d6b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0" y="4076700"/>
            <a:ext cx="3522663" cy="2497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文本占位符 43009"/>
          <p:cNvSpPr>
            <a:spLocks noGrp="1"/>
          </p:cNvSpPr>
          <p:nvPr>
            <p:ph type="body" idx="1"/>
          </p:nvPr>
        </p:nvSpPr>
        <p:spPr>
          <a:xfrm>
            <a:off x="1501775" y="119063"/>
            <a:ext cx="9166225" cy="5614987"/>
          </a:xfrm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刘邦：老谋深算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          </a:t>
            </a:r>
            <a:r>
              <a:rPr lang="en-US" altLang="zh-CN" sz="36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b="1" dirty="0">
                <a:solidFill>
                  <a:srgbClr val="0033CC"/>
                </a:solidFill>
                <a:latin typeface="宋体" panose="02010600030101010101" pitchFamily="2" charset="-122"/>
              </a:rPr>
              <a:t>政治远见　当机立</a:t>
            </a:r>
            <a:r>
              <a:rPr lang="zh-CN" altLang="x-none" sz="3600" b="1" dirty="0">
                <a:solidFill>
                  <a:srgbClr val="0033CC"/>
                </a:solidFill>
                <a:latin typeface="宋体" panose="02010600030101010101" pitchFamily="2" charset="-122"/>
              </a:rPr>
              <a:t>断</a:t>
            </a:r>
            <a:r>
              <a:rPr lang="en-US" altLang="zh-CN" sz="36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en-US" altLang="zh-CN" sz="3600" b="1">
                <a:solidFill>
                  <a:srgbClr val="0033CC"/>
                </a:solidFill>
                <a:latin typeface="宋体" panose="02010600030101010101" pitchFamily="2" charset="-122"/>
              </a:rPr>
              <a:t> </a:t>
            </a:r>
            <a:endParaRPr lang="zh-CN" altLang="x-none" sz="2800" dirty="0">
              <a:solidFill>
                <a:srgbClr val="0033CC"/>
              </a:solidFill>
              <a:latin typeface="宋体" panose="02010600030101010101" pitchFamily="2" charset="-122"/>
            </a:endParaRPr>
          </a:p>
          <a:p>
            <a:pPr algn="ctr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0033CC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36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b="1" dirty="0">
                <a:solidFill>
                  <a:srgbClr val="0033CC"/>
                </a:solidFill>
                <a:latin typeface="宋体" panose="02010600030101010101" pitchFamily="2" charset="-122"/>
              </a:rPr>
              <a:t>虚心下问　善于用人</a:t>
            </a:r>
            <a:r>
              <a:rPr lang="en-US" altLang="zh-CN" sz="36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en-US" altLang="zh-CN" sz="3200">
                <a:solidFill>
                  <a:srgbClr val="0033CC"/>
                </a:solidFill>
                <a:latin typeface="宋体" panose="02010600030101010101" pitchFamily="2" charset="-122"/>
              </a:rPr>
              <a:t>        </a:t>
            </a:r>
            <a:r>
              <a:rPr lang="zh-CN" altLang="en-US" sz="3200" dirty="0">
                <a:solidFill>
                  <a:srgbClr val="0033CC"/>
                </a:solidFill>
                <a:latin typeface="宋体" panose="02010600030101010101" pitchFamily="2" charset="-122"/>
              </a:rPr>
              <a:t>　　　</a:t>
            </a:r>
            <a:endParaRPr lang="zh-CN" altLang="x-none" sz="2800" dirty="0">
              <a:solidFill>
                <a:srgbClr val="0033CC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00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          </a:t>
            </a:r>
            <a:r>
              <a:rPr lang="en-US" altLang="zh-CN" sz="3600" b="1">
                <a:solidFill>
                  <a:srgbClr val="00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b="1" dirty="0">
                <a:solidFill>
                  <a:srgbClr val="0033CC"/>
                </a:solidFill>
                <a:latin typeface="宋体" panose="02010600030101010101" pitchFamily="2" charset="-122"/>
              </a:rPr>
              <a:t>多谋机诈　随机应变</a:t>
            </a:r>
            <a:r>
              <a:rPr lang="en-US" altLang="zh-CN" sz="3600" b="1">
                <a:solidFill>
                  <a:srgbClr val="00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en-US" altLang="zh-CN" sz="3600" b="1">
              <a:solidFill>
                <a:srgbClr val="0033CC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6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endParaRPr lang="zh-CN" altLang="x-none" sz="3600" b="1" dirty="0">
              <a:solidFill>
                <a:srgbClr val="0033CC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43012" name="图片 43011" descr="52_sml2007531101744%C1%F5%B0%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4437063"/>
            <a:ext cx="1944688" cy="1944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占位符 9217"/>
          <p:cNvSpPr>
            <a:spLocks noGrp="1"/>
          </p:cNvSpPr>
          <p:nvPr>
            <p:ph type="body" idx="1"/>
          </p:nvPr>
        </p:nvSpPr>
        <p:spPr>
          <a:xfrm>
            <a:off x="1501775" y="119063"/>
            <a:ext cx="9166225" cy="5614987"/>
          </a:xfrm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0033CC"/>
                </a:solidFill>
                <a:latin typeface="宋体" panose="02010600030101010101" pitchFamily="2" charset="-122"/>
              </a:rPr>
              <a:t>项羽：自矜功伐</a:t>
            </a:r>
            <a:endParaRPr lang="zh-CN" altLang="en-US" sz="3600" b="1" dirty="0">
              <a:solidFill>
                <a:srgbClr val="0033CC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          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政治无知　</a:t>
            </a:r>
            <a:r>
              <a:rPr lang="zh-CN" altLang="x-none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优柔寡断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zh-CN" altLang="x-none" sz="2800" dirty="0">
              <a:solidFill>
                <a:srgbClr val="0033CC"/>
              </a:solidFill>
              <a:latin typeface="宋体" panose="02010600030101010101" pitchFamily="2" charset="-122"/>
            </a:endParaRPr>
          </a:p>
          <a:p>
            <a:pPr algn="ctr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刚愎自用　</a:t>
            </a:r>
            <a:r>
              <a:rPr lang="zh-CN" altLang="x-none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不善用人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en-US" altLang="zh-CN" sz="3200">
                <a:solidFill>
                  <a:srgbClr val="0033CC"/>
                </a:solidFill>
                <a:latin typeface="宋体" panose="02010600030101010101" pitchFamily="2" charset="-122"/>
              </a:rPr>
              <a:t>        </a:t>
            </a:r>
            <a:r>
              <a:rPr lang="zh-CN" altLang="en-US" sz="3200" dirty="0">
                <a:solidFill>
                  <a:srgbClr val="0033CC"/>
                </a:solidFill>
                <a:latin typeface="宋体" panose="02010600030101010101" pitchFamily="2" charset="-122"/>
              </a:rPr>
              <a:t>　　　</a:t>
            </a:r>
            <a:endParaRPr lang="zh-CN" altLang="x-none" sz="2800" dirty="0">
              <a:solidFill>
                <a:srgbClr val="0033CC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         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x-none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骄傲自大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　盲目轻敌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【</a:t>
            </a:r>
            <a:r>
              <a:rPr lang="zh-CN" altLang="x-none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率直粗犷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　胸无城府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200">
                <a:solidFill>
                  <a:srgbClr val="0033CC"/>
                </a:solidFill>
                <a:latin typeface="宋体" panose="02010600030101010101" pitchFamily="2" charset="-122"/>
              </a:rPr>
              <a:t>  </a:t>
            </a:r>
            <a:endParaRPr lang="zh-CN" altLang="x-none" sz="3600" b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7753350" y="6038374"/>
            <a:ext cx="2016125" cy="58356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anchor="ctr">
            <a:spAutoFit/>
          </a:bodyPr>
          <a:p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" action="ppaction://noaction"/>
              </a:rPr>
              <a:t>拓  展</a:t>
            </a:r>
            <a:endParaRPr lang="zh-CN" altLang="en-US" sz="3200" b="1" u="sng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hlinkClick r:id="" action="ppaction://noaction"/>
            </a:endParaRPr>
          </a:p>
        </p:txBody>
      </p:sp>
      <p:pic>
        <p:nvPicPr>
          <p:cNvPr id="9220" name="图片 9219" descr="17194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825" y="4365625"/>
            <a:ext cx="2051050" cy="205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6" name="图片 74755" descr="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0"/>
            <a:ext cx="1220724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4964" name="内容占位符 74963"/>
          <p:cNvGraphicFramePr/>
          <p:nvPr>
            <p:ph idx="1"/>
          </p:nvPr>
        </p:nvGraphicFramePr>
        <p:xfrm>
          <a:off x="281305" y="255905"/>
          <a:ext cx="11495405" cy="6477635"/>
        </p:xfrm>
        <a:graphic>
          <a:graphicData uri="http://schemas.openxmlformats.org/drawingml/2006/table">
            <a:tbl>
              <a:tblPr/>
              <a:tblGrid>
                <a:gridCol w="865505"/>
                <a:gridCol w="2404745"/>
                <a:gridCol w="2503170"/>
                <a:gridCol w="1441450"/>
                <a:gridCol w="2021840"/>
                <a:gridCol w="2258695"/>
              </a:tblGrid>
              <a:tr h="9448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首领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谋士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武士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内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奸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集团特点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刘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邦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集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团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善于拉拢，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能屈能伸，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从善如流，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坚决果断，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善于用人，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善于应变。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足智多谋，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冷静老练，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善于辞令，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忠诚机智。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忠心耿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耿，粗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中有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细，果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敢勇猛。</a:t>
                      </a:r>
                      <a:endParaRPr lang="zh-CN" altLang="en-US" sz="20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不忠不义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内部团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结，沟通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顺畅，配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合默契。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75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项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羽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集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团</a:t>
                      </a:r>
                      <a:endParaRPr lang="zh-CN" altLang="en-US" sz="3200" b="1" dirty="0"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优柔寡断，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率直轻信，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不善用人，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骄傲自大，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刚愎自用，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自矜功伐。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忠心耿耿，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老谋深算，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目光长远，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自以为是，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妄自尊大，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急躁易怒。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有勇无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谋，优柔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寡断。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重情重义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为臣不忠，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为小义而背大忠。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内部不团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结，领导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者缺乏清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醒的头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脑，犹豫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不决，以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至互相牵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制，坐失良机。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标题 89089"/>
          <p:cNvSpPr>
            <a:spLocks noGrp="1"/>
          </p:cNvSpPr>
          <p:nvPr>
            <p:ph type="title"/>
          </p:nvPr>
        </p:nvSpPr>
        <p:spPr>
          <a:xfrm>
            <a:off x="1774825" y="4005263"/>
            <a:ext cx="8642350" cy="2376487"/>
          </a:xfrm>
          <a:solidFill>
            <a:schemeClr val="tx1"/>
          </a:solidFill>
        </p:spPr>
        <p:txBody>
          <a:bodyPr anchor="ctr"/>
          <a:p>
            <a:r>
              <a:rPr lang="zh-CN" altLang="en-US" dirty="0"/>
              <a:t>写一篇随笔：举例谈谈以下人物的不同</a:t>
            </a:r>
            <a:br>
              <a:rPr lang="zh-CN" altLang="en-US" dirty="0"/>
            </a:br>
            <a:r>
              <a:rPr lang="zh-CN" altLang="en-US" dirty="0"/>
              <a:t>谋士：范增、张良</a:t>
            </a:r>
            <a:br>
              <a:rPr lang="zh-CN" altLang="en-US" dirty="0"/>
            </a:br>
            <a:r>
              <a:rPr lang="zh-CN" altLang="en-US" dirty="0"/>
              <a:t>武士：项庄、樊哙</a:t>
            </a:r>
            <a:br>
              <a:rPr lang="zh-CN" altLang="en-US" dirty="0"/>
            </a:br>
            <a:r>
              <a:rPr lang="zh-CN" altLang="en-US" dirty="0"/>
              <a:t>内奸：曹无伤、项伯</a:t>
            </a:r>
            <a:endParaRPr lang="en-US" altLang="zh-CN"/>
          </a:p>
        </p:txBody>
      </p:sp>
      <p:pic>
        <p:nvPicPr>
          <p:cNvPr id="89091" name="内容占位符 89090" descr="鸿门宴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00" y="0"/>
            <a:ext cx="3752850" cy="3933825"/>
          </a:xfrm>
        </p:spPr>
      </p:pic>
      <p:sp>
        <p:nvSpPr>
          <p:cNvPr id="89092" name="文本框 89091"/>
          <p:cNvSpPr txBox="1"/>
          <p:nvPr/>
        </p:nvSpPr>
        <p:spPr>
          <a:xfrm flipH="1">
            <a:off x="6240463" y="1696085"/>
            <a:ext cx="2662237" cy="101473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anchor="ctr">
            <a:spAutoFit/>
          </a:bodyPr>
          <a:p>
            <a:r>
              <a:rPr lang="zh-CN" altLang="en-US" sz="6000" b="1" dirty="0">
                <a:solidFill>
                  <a:srgbClr val="0033CC"/>
                </a:solidFill>
                <a:latin typeface="Arial" panose="020B0604020202020204" pitchFamily="34" charset="0"/>
                <a:ea typeface="华文隶书" charset="-122"/>
              </a:rPr>
              <a:t>作业</a:t>
            </a:r>
            <a:endParaRPr lang="zh-CN" altLang="en-US" sz="6000" b="1" dirty="0">
              <a:solidFill>
                <a:srgbClr val="0033CC"/>
              </a:solidFill>
              <a:latin typeface="Arial" panose="020B0604020202020204" pitchFamily="34" charset="0"/>
              <a:ea typeface="华文隶书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915" y="269875"/>
            <a:ext cx="10515600" cy="779463"/>
          </a:xfrm>
        </p:spPr>
        <p:txBody>
          <a:bodyPr/>
          <a:p>
            <a:r>
              <a:rPr lang="zh-CN" altLang="en-US"/>
              <a:t>例题：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4450" y="817245"/>
            <a:ext cx="10256520" cy="3971925"/>
          </a:xfrm>
        </p:spPr>
        <p:txBody>
          <a:bodyPr>
            <a:normAutofit/>
          </a:bodyPr>
          <a:p>
            <a:pPr fontAlgn="auto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+mn-ea"/>
              </a:rPr>
              <a:t>齐军重兵压境，曹刿问“何以战”，鲁庄公前两次回答被曹刿否定，最后一答“小大之狱，虽不能察，必以情。”曹刿说：“可以一战”。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cs typeface="+mn-ea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+mn-ea"/>
              </a:rPr>
              <a:t>从曹刿与鲁庄公问答的过程中，你认识到他们各是怎样的人？请用简要的语言概括。</a:t>
            </a:r>
            <a:endParaRPr lang="zh-CN" altLang="en-US" sz="3200" b="1" dirty="0">
              <a:latin typeface="Arial" panose="020B0604020202020204" pitchFamily="34" charset="0"/>
              <a:ea typeface="楷体_GB2312" pitchFamily="49" charset="-122"/>
            </a:endParaRPr>
          </a:p>
          <a:p>
            <a:endParaRPr lang="zh-CN" altLang="en-US" sz="3200"/>
          </a:p>
        </p:txBody>
      </p:sp>
      <p:sp>
        <p:nvSpPr>
          <p:cNvPr id="6150" name="文本框 6149"/>
          <p:cNvSpPr txBox="1"/>
          <p:nvPr/>
        </p:nvSpPr>
        <p:spPr>
          <a:xfrm>
            <a:off x="3277235" y="4945063"/>
            <a:ext cx="5637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曹刿：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sym typeface="+mn-ea"/>
              </a:rPr>
              <a:t>鲁庄公： </a:t>
            </a:r>
            <a:r>
              <a:rPr lang="zh-CN" altLang="en-US" sz="3200" b="1" u="sng" dirty="0">
                <a:latin typeface="Arial" panose="020B0604020202020204" pitchFamily="34" charset="0"/>
              </a:rPr>
              <a:t>                                                              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本段既是问答，是对话，自然是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语言描写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，我们通过人物的语言描写来分析人物是个怎样的人。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鲁庄公提到三个作战的条件，反映了作为君主见识的浅陋，曹刿一个普通的武士，能肯定最重要的条件，可见曹刿的远见卓识。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鲁庄公虽见识短浅，但能礼贤下士，善于纳谏。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通过对人物的直接描写的分析，可以得出这样的答案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: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曹刿是一个具有爱国思想，具有远见卓识的武士。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鲁庄公是个在政治上缺乏远见，目光短浅，但能礼贤下士、善于纳谏的君主。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0468" y="411798"/>
            <a:ext cx="375666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解题思路分析：</a:t>
            </a:r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28980"/>
            <a:ext cx="10515600" cy="779463"/>
          </a:xfrm>
        </p:spPr>
        <p:txBody>
          <a:bodyPr>
            <a:normAutofit/>
          </a:bodyPr>
          <a:p>
            <a:r>
              <a:rPr lang="zh-CN" altLang="en-US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二、从侧面描写分析人物。</a:t>
            </a:r>
            <a:endParaRPr lang="zh-CN" altLang="en-US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9485" y="2591435"/>
            <a:ext cx="10515600" cy="2778125"/>
          </a:xfrm>
        </p:spPr>
        <p:txBody>
          <a:bodyPr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侧面描写就是通过其他人物的言行或景物烘托的方法来写主要人物。其他人物的言行或景物烘托往往可以帮助我们认识主要人物 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160" y="1725295"/>
            <a:ext cx="10515600" cy="1583055"/>
          </a:xfrm>
        </p:spPr>
        <p:txBody>
          <a:bodyPr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如《口技》中“满座宾客无不伸颈，侧目，微笑，默叹，以为妙绝；宾客意少舒，稍稍正坐；于是宾客无不变色离席，奋袖出臂，两股战战，几欲先走”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4845" y="4639310"/>
            <a:ext cx="112014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通过描绘听众的反应，从侧面衬托口技人的技艺高超。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三、从评价性句子分析人物。</a:t>
            </a:r>
            <a:endParaRPr lang="zh-CN" altLang="en-US" dirty="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我们还可以从评价性的句子，尤其是作者的评论来分析人物。如：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狐笑猪曰：“汝蠢然一物，焉能及我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?”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猪曰：“汝何必笑我，汝亦不见得能立功于世。”狐曰：“我之皮能衣被苍生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(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造福百姓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)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如何言无功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?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若汝则无功耳” 。猪曰：“我之肉，能供人果腹，如何言无功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?”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羊贸贸然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(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莽莽掩掩地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)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来，曰：“汝等不必争，我能兼二者之长，又当如何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?”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语未竞，狼突如其来，尽扑杀而食之。笑曰：“这一般奴隶性质的畜生，动辄言功，只合做我的牺牲也。”   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(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选自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吴研人的剧目皮话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》)</a:t>
            </a: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要知道狐、猪、羊喻现实生活中什么样的人，这里有个关键性的句子就是最后一个评论句，这里的“奴隶”和“动辄言功 ”可以帮助我们准确的概括出：狐、猪、羊喻现实生活中谄媚主子、动辄言功的人。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632778" y="285433"/>
            <a:ext cx="268446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解题思路分析：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title"/>
          </p:nvPr>
        </p:nvSpPr>
        <p:spPr>
          <a:xfrm>
            <a:off x="1059815" y="2808605"/>
            <a:ext cx="10515600" cy="779463"/>
          </a:xfrm>
        </p:spPr>
        <p:txBody>
          <a:bodyPr>
            <a:normAutofit/>
          </a:bodyPr>
          <a:p>
            <a:r>
              <a:rPr lang="zh-CN" altLang="en-US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四、通过分析事件分析人物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4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43"/>
  <p:tag name="KSO_WM_UNIT_TYPE" val="a"/>
  <p:tag name="KSO_WM_UNIT_INDEX" val="1"/>
  <p:tag name="KSO_WM_UNIT_ID" val="custom160443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43"/>
  <p:tag name="KSO_WM_UNIT_TYPE" val="f"/>
  <p:tag name="KSO_WM_UNIT_INDEX" val="1"/>
  <p:tag name="KSO_WM_UNIT_ID" val="custom160443_2*f*1"/>
  <p:tag name="KSO_WM_UNIT_CLEAR" val="1"/>
  <p:tag name="KSO_WM_UNIT_LAYERLEVEL" val="1"/>
  <p:tag name="KSO_WM_UNIT_VALUE" val="297"/>
  <p:tag name="KSO_WM_UNIT_HIGHLIGHT" val="0"/>
  <p:tag name="KSO_WM_UNIT_COMPATIBLE" val="0"/>
  <p:tag name="KSO_WM_UNIT_PRESET_TEXT_INDEX" val="5"/>
  <p:tag name="KSO_WM_UNIT_PRESET_TEXT_LEN" val="232"/>
</p:tagLst>
</file>

<file path=ppt/tags/tag12.xml><?xml version="1.0" encoding="utf-8"?>
<p:tagLst xmlns:p="http://schemas.openxmlformats.org/presentationml/2006/main">
  <p:tag name="KSO_WM_TEMPLATE_CATEGORY" val="custom"/>
  <p:tag name="KSO_WM_TEMPLATE_INDEX" val="160443"/>
  <p:tag name="KSO_WM_SLIDE_ID" val="custom16044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98"/>
  <p:tag name="KSO_WM_SLIDE_SIZE" val="828*39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44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160443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160443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160443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160443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160443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16044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43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160443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160443"/>
</p:tagLst>
</file>

<file path=ppt/tags/tag3.xml><?xml version="1.0" encoding="utf-8"?>
<p:tagLst xmlns:p="http://schemas.openxmlformats.org/presentationml/2006/main">
  <p:tag name="KSO_WM_TEMPLATE_THUMBS_INDEX" val="1、9、12、17、19、21、25、28"/>
  <p:tag name="KSO_WM_TEMPLATE_CATEGORY" val="custom"/>
  <p:tag name="KSO_WM_TEMPLATE_INDEX" val="160443"/>
  <p:tag name="KSO_WM_BEAUTIFY_FLAG" val="#wm#"/>
  <p:tag name="KSO_WM_TAG_VERSION" val="1.0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44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160443"/>
</p:tagLst>
</file>

<file path=ppt/tags/tag6.xml><?xml version="1.0" encoding="utf-8"?>
<p:tagLst xmlns:p="http://schemas.openxmlformats.org/presentationml/2006/main">
  <p:tag name="KSO_WM_TEMPLATE_THUMBS_INDEX" val="1、9、12、17、19、21、25、28"/>
  <p:tag name="KSO_WM_TEMPLATE_CATEGORY" val="custom"/>
  <p:tag name="KSO_WM_TEMPLATE_INDEX" val="160443"/>
  <p:tag name="KSO_WM_BEAUTIFY_FLAG" val="#wm#"/>
  <p:tag name="KSO_WM_TAG_VERSION" val="1.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43"/>
  <p:tag name="KSO_WM_UNIT_TYPE" val="a"/>
  <p:tag name="KSO_WM_UNIT_INDEX" val="1"/>
  <p:tag name="KSO_WM_UNIT_ID" val="custom160443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TEMPLATE_THUMBS_INDEX" val="1、9、12、17、19、21、25、28"/>
  <p:tag name="KSO_WM_TEMPLATE_CATEGORY" val="custom"/>
  <p:tag name="KSO_WM_TEMPLATE_INDEX" val="160443"/>
  <p:tag name="KSO_WM_SLIDE_ID" val="custom160443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43_2*i*0"/>
  <p:tag name="KSO_WM_TEMPLATE_CATEGORY" val="custom"/>
  <p:tag name="KSO_WM_TEMPLATE_INDEX" val="160443"/>
  <p:tag name="KSO_WM_UNIT_INDEX" val="0"/>
</p:tagLst>
</file>

<file path=ppt/theme/theme1.xml><?xml version="1.0" encoding="utf-8"?>
<a:theme xmlns:a="http://schemas.openxmlformats.org/drawingml/2006/main" name="A000120140530A99PPBG">
  <a:themeElements>
    <a:clrScheme name="160159.159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63B70F"/>
      </a:accent1>
      <a:accent2>
        <a:srgbClr val="819420"/>
      </a:accent2>
      <a:accent3>
        <a:srgbClr val="44B27E"/>
      </a:accent3>
      <a:accent4>
        <a:srgbClr val="008DA8"/>
      </a:accent4>
      <a:accent5>
        <a:srgbClr val="3F6AC1"/>
      </a:accent5>
      <a:accent6>
        <a:srgbClr val="B9901D"/>
      </a:accent6>
      <a:hlink>
        <a:srgbClr val="00B0F0"/>
      </a:hlink>
      <a:folHlink>
        <a:srgbClr val="3F6AC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160159.159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63B70F"/>
      </a:accent1>
      <a:accent2>
        <a:srgbClr val="819420"/>
      </a:accent2>
      <a:accent3>
        <a:srgbClr val="44B27E"/>
      </a:accent3>
      <a:accent4>
        <a:srgbClr val="008DA8"/>
      </a:accent4>
      <a:accent5>
        <a:srgbClr val="3F6AC1"/>
      </a:accent5>
      <a:accent6>
        <a:srgbClr val="B9901D"/>
      </a:accent6>
      <a:hlink>
        <a:srgbClr val="00B0F0"/>
      </a:hlink>
      <a:folHlink>
        <a:srgbClr val="3F6AC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演示设计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80808"/>
      </a:hlink>
      <a:folHlink>
        <a:srgbClr val="000000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F8F8F8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3158</Words>
  <Application>WPS 演示</Application>
  <PresentationFormat>宽屏</PresentationFormat>
  <Paragraphs>309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Arial</vt:lpstr>
      <vt:lpstr>宋体</vt:lpstr>
      <vt:lpstr>Wingdings</vt:lpstr>
      <vt:lpstr>黑体</vt:lpstr>
      <vt:lpstr>华文细黑</vt:lpstr>
      <vt:lpstr>仿宋</vt:lpstr>
      <vt:lpstr>楷体</vt:lpstr>
      <vt:lpstr>楷体_GB2312</vt:lpstr>
      <vt:lpstr>微软雅黑</vt:lpstr>
      <vt:lpstr>Arial Unicode MS</vt:lpstr>
      <vt:lpstr>Calibri</vt:lpstr>
      <vt:lpstr>隶书</vt:lpstr>
      <vt:lpstr>Times New Roman</vt:lpstr>
      <vt:lpstr>华文隶书</vt:lpstr>
      <vt:lpstr>新宋体</vt:lpstr>
      <vt:lpstr>A000120140530A99PPBG</vt:lpstr>
      <vt:lpstr>1_A000120140530A99PPBG</vt:lpstr>
      <vt:lpstr>演示设计</vt:lpstr>
      <vt:lpstr>把握人物形象   概括性格特点</vt:lpstr>
      <vt:lpstr>一、从直接描写分析人物</vt:lpstr>
      <vt:lpstr>例题：</vt:lpstr>
      <vt:lpstr>PowerPoint 演示文稿</vt:lpstr>
      <vt:lpstr>二、从侧面描写分析人物。</vt:lpstr>
      <vt:lpstr>例题</vt:lpstr>
      <vt:lpstr>三、从评价性句子分析人物。</vt:lpstr>
      <vt:lpstr>PowerPoint 演示文稿</vt:lpstr>
      <vt:lpstr>四、通过分析事件分析人物</vt:lpstr>
      <vt:lpstr>总结：</vt:lpstr>
      <vt:lpstr>《鸿门宴》 人物形象探究 </vt:lpstr>
      <vt:lpstr>PowerPoint 演示文稿</vt:lpstr>
      <vt:lpstr>PowerPoint 演示文稿</vt:lpstr>
      <vt:lpstr>&lt;一&gt;用人篇</vt:lpstr>
      <vt:lpstr>张良</vt:lpstr>
      <vt:lpstr>樊哙 </vt:lpstr>
      <vt:lpstr>PowerPoint 演示文稿</vt:lpstr>
      <vt:lpstr>范增：</vt:lpstr>
      <vt:lpstr>2、项羽是如何对待手下的谋臣志士？</vt:lpstr>
      <vt:lpstr>刘邦语录</vt:lpstr>
      <vt:lpstr>PowerPoint 演示文稿</vt:lpstr>
      <vt:lpstr>&lt;二&gt;处事篇</vt:lpstr>
      <vt:lpstr>2、项羽在处事方面哪里不及刘邦？</vt:lpstr>
      <vt:lpstr>PowerPoint 演示文稿</vt:lpstr>
      <vt:lpstr>用人和处事都反映了一个人的性格</vt:lpstr>
      <vt:lpstr>PowerPoint 演示文稿</vt:lpstr>
      <vt:lpstr>PowerPoint 演示文稿</vt:lpstr>
      <vt:lpstr>PowerPoint 演示文稿</vt:lpstr>
      <vt:lpstr>写一篇随笔：举例谈谈以下人物的不同 谋士：范增、张良 武士：项庄、樊哙 内奸：曹无伤、项伯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颖子</cp:lastModifiedBy>
  <cp:revision>2</cp:revision>
  <dcterms:created xsi:type="dcterms:W3CDTF">2017-10-12T11:38:00Z</dcterms:created>
  <dcterms:modified xsi:type="dcterms:W3CDTF">2017-12-19T14:45:59Z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