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tiff" ContentType="image/tif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351" r:id="rId6"/>
    <p:sldId id="354" r:id="rId7"/>
    <p:sldId id="352" r:id="rId8"/>
    <p:sldId id="353" r:id="rId9"/>
    <p:sldId id="355" r:id="rId10"/>
    <p:sldId id="350" r:id="rId11"/>
    <p:sldId id="356" r:id="rId12"/>
    <p:sldId id="357" r:id="rId13"/>
    <p:sldId id="358" r:id="rId14"/>
    <p:sldId id="359" r:id="rId15"/>
    <p:sldId id="360" r:id="rId16"/>
    <p:sldId id="361" r:id="rId17"/>
    <p:sldId id="260" r:id="rId18"/>
    <p:sldId id="362" r:id="rId19"/>
    <p:sldId id="367" r:id="rId20"/>
    <p:sldId id="263" r:id="rId21"/>
    <p:sldId id="368" r:id="rId22"/>
    <p:sldId id="369" r:id="rId23"/>
    <p:sldId id="372" r:id="rId24"/>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9883" autoAdjust="0"/>
  </p:normalViewPr>
  <p:slideViewPr>
    <p:cSldViewPr snapToGrid="0">
      <p:cViewPr>
        <p:scale>
          <a:sx n="100" d="100"/>
          <a:sy n="100" d="100"/>
        </p:scale>
        <p:origin x="-1014" y="-402"/>
      </p:cViewPr>
      <p:guideLst>
        <p:guide orient="horz" pos="2160"/>
        <p:guide pos="3840"/>
      </p:guideLst>
    </p:cSldViewPr>
  </p:slideViewPr>
  <p:notesTextViewPr>
    <p:cViewPr>
      <p:scale>
        <a:sx n="1" d="1"/>
        <a:sy n="1" d="1"/>
      </p:scale>
      <p:origin x="0" y="0"/>
    </p:cViewPr>
  </p:notesTextViewPr>
  <p:sorterViewPr>
    <p:cViewPr>
      <p:scale>
        <a:sx n="100" d="100"/>
        <a:sy n="100" d="100"/>
      </p:scale>
      <p:origin x="0" y="-95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alphaModFix amt="70000"/>
            <a:lum/>
          </a:blip>
          <a:srcRect/>
          <a:stretch>
            <a:fillRect t="-32000" b="-32000"/>
          </a:stretch>
        </a:blipFill>
        <a:effectLst/>
      </p:bgPr>
    </p:bg>
    <p:spTree>
      <p:nvGrpSpPr>
        <p:cNvPr id="1" name=""/>
        <p:cNvGrpSpPr/>
        <p:nvPr/>
      </p:nvGrpSpPr>
      <p:grpSpPr>
        <a:xfrm>
          <a:off x="0" y="0"/>
          <a:ext cx="0" cy="0"/>
          <a:chOff x="0" y="0"/>
          <a:chExt cx="0" cy="0"/>
        </a:xfrm>
      </p:grpSpPr>
      <p:grpSp>
        <p:nvGrpSpPr>
          <p:cNvPr id="16" name="组合 15"/>
          <p:cNvGrpSpPr/>
          <p:nvPr userDrawn="1"/>
        </p:nvGrpSpPr>
        <p:grpSpPr>
          <a:xfrm>
            <a:off x="768" y="3725335"/>
            <a:ext cx="12194387" cy="1404789"/>
            <a:chOff x="-948261" y="1731525"/>
            <a:chExt cx="12194387" cy="1240516"/>
          </a:xfrm>
        </p:grpSpPr>
        <p:cxnSp>
          <p:nvCxnSpPr>
            <p:cNvPr id="17" name="直接连接符 16"/>
            <p:cNvCxnSpPr/>
            <p:nvPr/>
          </p:nvCxnSpPr>
          <p:spPr>
            <a:xfrm>
              <a:off x="0" y="2807930"/>
              <a:ext cx="914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948261" y="1731525"/>
              <a:ext cx="12194387" cy="1240516"/>
              <a:chOff x="-948261" y="1731525"/>
              <a:chExt cx="12194387" cy="1240516"/>
            </a:xfrm>
          </p:grpSpPr>
          <p:sp>
            <p:nvSpPr>
              <p:cNvPr id="19" name="矩形 18"/>
              <p:cNvSpPr/>
              <p:nvPr/>
            </p:nvSpPr>
            <p:spPr>
              <a:xfrm>
                <a:off x="-945874" y="1731525"/>
                <a:ext cx="12192000" cy="119084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0" name="矩形 19"/>
              <p:cNvSpPr/>
              <p:nvPr/>
            </p:nvSpPr>
            <p:spPr>
              <a:xfrm>
                <a:off x="-948261" y="2926322"/>
                <a:ext cx="12180700" cy="45719"/>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22" name="文本框 47"/>
          <p:cNvSpPr txBox="1"/>
          <p:nvPr userDrawn="1"/>
        </p:nvSpPr>
        <p:spPr>
          <a:xfrm>
            <a:off x="2929518" y="4417193"/>
            <a:ext cx="8783174" cy="666336"/>
          </a:xfrm>
          <a:prstGeom prst="rect">
            <a:avLst/>
          </a:prstGeom>
          <a:noFill/>
        </p:spPr>
        <p:txBody>
          <a:bodyPr wrap="none" rtlCol="0">
            <a:spAutoFit/>
          </a:bodyPr>
          <a:lstStyle>
            <a:defPPr>
              <a:defRPr lang="zh-CN"/>
            </a:defPPr>
            <a:lvl1pPr>
              <a:defRPr sz="2400">
                <a:latin typeface="华文细黑" panose="02010600040101010101" pitchFamily="2" charset="-122"/>
                <a:ea typeface="华文细黑" panose="02010600040101010101" pitchFamily="2" charset="-122"/>
              </a:defRPr>
            </a:lvl1pPr>
          </a:lstStyle>
          <a:p>
            <a:pPr lvl="0"/>
            <a:r>
              <a:rPr lang="zh-CN" altLang="zh-CN" sz="3730" b="1" kern="1200" dirty="0" smtClean="0">
                <a:solidFill>
                  <a:srgbClr val="C00000"/>
                </a:solidFill>
                <a:latin typeface="微软雅黑" pitchFamily="34" charset="-122"/>
                <a:ea typeface="微软雅黑" pitchFamily="34" charset="-122"/>
                <a:cs typeface="+mn-cs"/>
              </a:rPr>
              <a:t>实验十</a:t>
            </a:r>
            <a:r>
              <a:rPr lang="zh-CN" altLang="en-US" sz="3730" b="1" kern="1200" dirty="0" smtClean="0">
                <a:solidFill>
                  <a:srgbClr val="C00000"/>
                </a:solidFill>
                <a:latin typeface="微软雅黑" pitchFamily="34" charset="-122"/>
                <a:ea typeface="微软雅黑" pitchFamily="34" charset="-122"/>
                <a:cs typeface="+mn-cs"/>
              </a:rPr>
              <a:t>三</a:t>
            </a:r>
            <a:r>
              <a:rPr lang="zh-CN" altLang="zh-CN" sz="3730" b="1" kern="1200" dirty="0" smtClean="0">
                <a:solidFill>
                  <a:srgbClr val="C00000"/>
                </a:solidFill>
                <a:latin typeface="微软雅黑" pitchFamily="34" charset="-122"/>
                <a:ea typeface="微软雅黑" pitchFamily="34" charset="-122"/>
                <a:cs typeface="+mn-cs"/>
              </a:rPr>
              <a:t>　探究单摆的摆长与周期的关系</a:t>
            </a:r>
            <a:endParaRPr lang="zh-CN" altLang="en-US" sz="3730" b="1" kern="1200" dirty="0" smtClean="0">
              <a:solidFill>
                <a:srgbClr val="C00000"/>
              </a:solidFill>
              <a:latin typeface="微软雅黑" pitchFamily="34" charset="-122"/>
              <a:ea typeface="微软雅黑" pitchFamily="34" charset="-122"/>
              <a:cs typeface="+mn-cs"/>
            </a:endParaRPr>
          </a:p>
        </p:txBody>
      </p:sp>
      <p:pic>
        <p:nvPicPr>
          <p:cNvPr id="2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7853" y="3804355"/>
            <a:ext cx="1210320" cy="12385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35"/>
          <p:cNvSpPr txBox="1"/>
          <p:nvPr userDrawn="1"/>
        </p:nvSpPr>
        <p:spPr>
          <a:xfrm>
            <a:off x="2929517" y="3905172"/>
            <a:ext cx="6801862" cy="461665"/>
          </a:xfrm>
          <a:prstGeom prst="rect">
            <a:avLst/>
          </a:prstGeom>
          <a:noFill/>
        </p:spPr>
        <p:txBody>
          <a:bodyPr wrap="none" rtlCol="0">
            <a:spAutoFit/>
          </a:bodyPr>
          <a:lstStyle/>
          <a:p>
            <a:r>
              <a:rPr lang="zh-CN" altLang="en-US" sz="2400" b="1" dirty="0" smtClean="0">
                <a:solidFill>
                  <a:srgbClr val="0070C0"/>
                </a:solidFill>
                <a:latin typeface="华文细黑" panose="02010600040101010101" pitchFamily="2" charset="-122"/>
                <a:ea typeface="华文细黑" panose="02010600040101010101" pitchFamily="2" charset="-122"/>
              </a:rPr>
              <a:t>第十二章  机械振动与机械波  光  电磁波与相对论</a:t>
            </a:r>
            <a:endParaRPr lang="zh-CN" altLang="en-US" sz="2400" b="1" dirty="0" smtClean="0">
              <a:solidFill>
                <a:srgbClr val="0070C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0" y="1869761"/>
            <a:ext cx="12192000" cy="3240000"/>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35" name="文本框 15"/>
          <p:cNvSpPr txBox="1"/>
          <p:nvPr userDrawn="1"/>
        </p:nvSpPr>
        <p:spPr>
          <a:xfrm>
            <a:off x="4614483" y="601700"/>
            <a:ext cx="2441694" cy="769441"/>
          </a:xfrm>
          <a:prstGeom prst="rect">
            <a:avLst/>
          </a:prstGeom>
          <a:noFill/>
        </p:spPr>
        <p:txBody>
          <a:bodyPr wrap="none" rtlCol="0">
            <a:spAutoFit/>
          </a:bodyPr>
          <a:lstStyle/>
          <a:p>
            <a:r>
              <a:rPr lang="zh-CN" altLang="en-US" sz="4400" b="0" dirty="0" smtClean="0">
                <a:solidFill>
                  <a:schemeClr val="tx1"/>
                </a:solidFill>
                <a:latin typeface="微软雅黑" pitchFamily="34" charset="-122"/>
                <a:ea typeface="微软雅黑" pitchFamily="34" charset="-122"/>
              </a:rPr>
              <a:t>考纲解读</a:t>
            </a:r>
            <a:endParaRPr lang="zh-CN" altLang="en-US" sz="4400" b="0" dirty="0">
              <a:solidFill>
                <a:schemeClr val="tx1"/>
              </a:solidFill>
              <a:latin typeface="微软雅黑" pitchFamily="34" charset="-122"/>
              <a:ea typeface="微软雅黑" pitchFamily="34" charset="-122"/>
            </a:endParaRPr>
          </a:p>
        </p:txBody>
      </p:sp>
      <p:sp>
        <p:nvSpPr>
          <p:cNvPr id="36" name="矩形 35"/>
          <p:cNvSpPr/>
          <p:nvPr userDrawn="1"/>
        </p:nvSpPr>
        <p:spPr>
          <a:xfrm>
            <a:off x="1419061" y="2104896"/>
            <a:ext cx="9490240" cy="2429383"/>
          </a:xfrm>
          <a:prstGeom prst="rect">
            <a:avLst/>
          </a:prstGeom>
        </p:spPr>
        <p:txBody>
          <a:bodyPr wrap="square">
            <a:spAutoFit/>
          </a:bodyPr>
          <a:lstStyle/>
          <a:p>
            <a:pPr marL="457200" indent="-457200">
              <a:lnSpc>
                <a:spcPct val="177000"/>
              </a:lnSpc>
              <a:buFontTx/>
              <a:buBlip>
                <a:blip r:embed="rId2"/>
              </a:buBlip>
            </a:pPr>
            <a:r>
              <a:rPr lang="zh-CN"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知道把单摆的运动看做简谐运动的条件</a:t>
            </a:r>
            <a:r>
              <a:rPr lang="en-US"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endParaRPr>
          </a:p>
          <a:p>
            <a:pPr marL="457200" indent="-457200">
              <a:lnSpc>
                <a:spcPct val="177000"/>
              </a:lnSpc>
              <a:buFontTx/>
              <a:buBlip>
                <a:blip r:embed="rId2"/>
              </a:buBlip>
            </a:pPr>
            <a:r>
              <a:rPr lang="zh-CN"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会探究与单摆的周期有关的因素</a:t>
            </a:r>
            <a:r>
              <a:rPr lang="en-US"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endParaRPr>
          </a:p>
          <a:p>
            <a:pPr marL="457200" indent="-457200">
              <a:lnSpc>
                <a:spcPct val="177000"/>
              </a:lnSpc>
              <a:buFontTx/>
              <a:buBlip>
                <a:blip r:embed="rId2"/>
              </a:buBlip>
            </a:pPr>
            <a:r>
              <a:rPr lang="zh-CN"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会用单摆测定重力加速度</a:t>
            </a:r>
            <a:r>
              <a:rPr lang="en-US" altLang="zh-CN" sz="3000" b="1" kern="1200" baseline="0" dirty="0" smtClean="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3000" b="1" kern="1200" baseline="0" dirty="0">
              <a:solidFill>
                <a:schemeClr val="bg1"/>
              </a:solidFill>
              <a:effectLst/>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animEffect transition="in" filter="wipe(left)">
                                      <p:cBhvr>
                                        <p:cTn id="11" dur="500"/>
                                        <p:tgtEl>
                                          <p:spTgt spid="3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animEffect transition="in" filter="wipe(left)">
                                      <p:cBhvr>
                                        <p:cTn id="15"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6"/>
          <p:cNvSpPr/>
          <p:nvPr userDrawn="1"/>
        </p:nvSpPr>
        <p:spPr>
          <a:xfrm>
            <a:off x="0" y="1764"/>
            <a:ext cx="12192000" cy="562708"/>
          </a:xfrm>
          <a:prstGeom prst="rect">
            <a:avLst/>
          </a:prstGeom>
          <a:solidFill>
            <a:srgbClr val="00B0F0"/>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3724" y="50558"/>
            <a:ext cx="2005677" cy="523220"/>
          </a:xfrm>
          <a:prstGeom prst="rect">
            <a:avLst/>
          </a:prstGeom>
          <a:noFill/>
        </p:spPr>
        <p:txBody>
          <a:bodyPr wrap="none" rtlCol="0">
            <a:spAutoFit/>
          </a:bodyPr>
          <a:lstStyle/>
          <a:p>
            <a:pPr marL="381000" indent="-381000" algn="l" defTabSz="913765" rtl="0" eaLnBrk="1" latinLnBrk="0" hangingPunct="1">
              <a:buFont typeface="Wingdings" panose="05000000000000000000" pitchFamily="2" charset="2"/>
              <a:buChar char="Ø"/>
            </a:pPr>
            <a:r>
              <a:rPr lang="zh-CN" altLang="en-US" sz="2800" b="1" kern="1200" dirty="0" smtClean="0">
                <a:solidFill>
                  <a:schemeClr val="bg1"/>
                </a:solidFill>
                <a:latin typeface="微软雅黑" pitchFamily="34" charset="-122"/>
                <a:ea typeface="微软雅黑" pitchFamily="34" charset="-122"/>
                <a:cs typeface="+mn-cs"/>
              </a:rPr>
              <a:t>知识梳理</a:t>
            </a:r>
            <a:endParaRPr lang="zh-CN" altLang="en-US" sz="2800" b="1" kern="1200" dirty="0">
              <a:solidFill>
                <a:schemeClr val="bg1"/>
              </a:solidFill>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矩形 5"/>
          <p:cNvSpPr/>
          <p:nvPr userDrawn="1"/>
        </p:nvSpPr>
        <p:spPr>
          <a:xfrm>
            <a:off x="0" y="1764"/>
            <a:ext cx="12192000" cy="562708"/>
          </a:xfrm>
          <a:prstGeom prst="rect">
            <a:avLst/>
          </a:prstGeom>
          <a:solidFill>
            <a:srgbClr val="00B0F0"/>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3724" y="49057"/>
            <a:ext cx="5200463" cy="523220"/>
          </a:xfrm>
          <a:prstGeom prst="rect">
            <a:avLst/>
          </a:prstGeom>
          <a:noFill/>
        </p:spPr>
        <p:txBody>
          <a:bodyPr wrap="none" rtlCol="0">
            <a:spAutoFit/>
          </a:bodyPr>
          <a:lstStyle>
            <a:defPPr>
              <a:defRPr lang="zh-CN"/>
            </a:defPPr>
            <a:lvl1pPr marL="381000" indent="-381000">
              <a:buFont typeface="Wingdings" panose="05000000000000000000" pitchFamily="2" charset="2"/>
              <a:buChar char="Ø"/>
              <a:defRPr sz="2400" b="1">
                <a:latin typeface="方正姚体" panose="02010601030101010101" pitchFamily="2" charset="-122"/>
                <a:ea typeface="方正姚体" panose="02010601030101010101" pitchFamily="2" charset="-122"/>
              </a:defRPr>
            </a:lvl1pPr>
          </a:lstStyle>
          <a:p>
            <a:pPr marL="381000" lvl="0" indent="-381000" algn="l" defTabSz="913765" rtl="0" eaLnBrk="1" latinLnBrk="0" hangingPunct="1">
              <a:buFont typeface="Wingdings" panose="05000000000000000000" pitchFamily="2" charset="2"/>
              <a:buChar char="Ø"/>
            </a:pPr>
            <a:r>
              <a:rPr lang="zh-CN" altLang="en-US" sz="2800" b="1" kern="1200" dirty="0" smtClean="0">
                <a:solidFill>
                  <a:schemeClr val="bg1"/>
                </a:solidFill>
                <a:latin typeface="微软雅黑" pitchFamily="34" charset="-122"/>
                <a:ea typeface="微软雅黑" pitchFamily="34" charset="-122"/>
                <a:cs typeface="+mn-cs"/>
              </a:rPr>
              <a:t>考点一   </a:t>
            </a:r>
            <a:r>
              <a:rPr lang="zh-CN" altLang="zh-CN" sz="2800" b="1" kern="1200" dirty="0" smtClean="0">
                <a:solidFill>
                  <a:schemeClr val="bg1"/>
                </a:solidFill>
                <a:latin typeface="微软雅黑" pitchFamily="34" charset="-122"/>
                <a:ea typeface="微软雅黑" pitchFamily="34" charset="-122"/>
                <a:cs typeface="+mn-cs"/>
              </a:rPr>
              <a:t>实验操作与误差分析</a:t>
            </a:r>
            <a:endParaRPr lang="zh-CN" altLang="en-US" sz="2800" b="1" kern="1200" dirty="0">
              <a:solidFill>
                <a:schemeClr val="bg1"/>
              </a:solidFill>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矩形 5"/>
          <p:cNvSpPr/>
          <p:nvPr userDrawn="1"/>
        </p:nvSpPr>
        <p:spPr>
          <a:xfrm>
            <a:off x="0" y="1764"/>
            <a:ext cx="12192000" cy="562708"/>
          </a:xfrm>
          <a:prstGeom prst="rect">
            <a:avLst/>
          </a:prstGeom>
          <a:solidFill>
            <a:srgbClr val="00B0F0"/>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3724" y="49057"/>
            <a:ext cx="4482317" cy="523220"/>
          </a:xfrm>
          <a:prstGeom prst="rect">
            <a:avLst/>
          </a:prstGeom>
          <a:noFill/>
        </p:spPr>
        <p:txBody>
          <a:bodyPr wrap="none" rtlCol="0">
            <a:spAutoFit/>
          </a:bodyPr>
          <a:lstStyle>
            <a:defPPr>
              <a:defRPr lang="zh-CN"/>
            </a:defPPr>
            <a:lvl1pPr marL="381000" indent="-381000">
              <a:buFont typeface="Wingdings" panose="05000000000000000000" pitchFamily="2" charset="2"/>
              <a:buChar char="Ø"/>
              <a:defRPr sz="2400" b="1">
                <a:latin typeface="方正姚体" panose="02010601030101010101" pitchFamily="2" charset="-122"/>
                <a:ea typeface="方正姚体" panose="02010601030101010101" pitchFamily="2" charset="-122"/>
              </a:defRPr>
            </a:lvl1pPr>
          </a:lstStyle>
          <a:p>
            <a:pPr marL="381000" lvl="0" indent="-381000" algn="l" defTabSz="913765" rtl="0" eaLnBrk="1" latinLnBrk="0" hangingPunct="1">
              <a:buFont typeface="Wingdings" panose="05000000000000000000" pitchFamily="2" charset="2"/>
              <a:buChar char="Ø"/>
            </a:pPr>
            <a:r>
              <a:rPr lang="zh-CN" altLang="en-US" sz="2800" b="1" kern="1200" dirty="0" smtClean="0">
                <a:solidFill>
                  <a:schemeClr val="bg1"/>
                </a:solidFill>
                <a:latin typeface="微软雅黑" pitchFamily="34" charset="-122"/>
                <a:ea typeface="微软雅黑" pitchFamily="34" charset="-122"/>
                <a:cs typeface="+mn-cs"/>
              </a:rPr>
              <a:t>考点二   </a:t>
            </a:r>
            <a:r>
              <a:rPr lang="zh-CN" altLang="zh-CN" sz="2800" b="1" kern="1200" dirty="0" smtClean="0">
                <a:solidFill>
                  <a:schemeClr val="bg1"/>
                </a:solidFill>
                <a:latin typeface="微软雅黑" pitchFamily="34" charset="-122"/>
                <a:ea typeface="微软雅黑" pitchFamily="34" charset="-122"/>
                <a:cs typeface="+mn-cs"/>
              </a:rPr>
              <a:t>实验数据的处理</a:t>
            </a:r>
            <a:endParaRPr lang="zh-CN" altLang="en-US" sz="2800" b="1" kern="1200" dirty="0">
              <a:solidFill>
                <a:schemeClr val="bg1"/>
              </a:solidFill>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矩形 5"/>
          <p:cNvSpPr/>
          <p:nvPr userDrawn="1"/>
        </p:nvSpPr>
        <p:spPr>
          <a:xfrm>
            <a:off x="0" y="1764"/>
            <a:ext cx="12192000" cy="562708"/>
          </a:xfrm>
          <a:prstGeom prst="rect">
            <a:avLst/>
          </a:prstGeom>
          <a:solidFill>
            <a:srgbClr val="00B0F0"/>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3724" y="49057"/>
            <a:ext cx="4589718" cy="523220"/>
          </a:xfrm>
          <a:prstGeom prst="rect">
            <a:avLst/>
          </a:prstGeom>
          <a:noFill/>
        </p:spPr>
        <p:txBody>
          <a:bodyPr wrap="none" rtlCol="0">
            <a:spAutoFit/>
          </a:bodyPr>
          <a:lstStyle>
            <a:defPPr>
              <a:defRPr lang="zh-CN"/>
            </a:defPPr>
            <a:lvl1pPr marL="381000" indent="-381000">
              <a:buFont typeface="Wingdings" panose="05000000000000000000" pitchFamily="2" charset="2"/>
              <a:buChar char="Ø"/>
              <a:defRPr sz="2400" b="1">
                <a:latin typeface="方正姚体" panose="02010601030101010101" pitchFamily="2" charset="-122"/>
                <a:ea typeface="方正姚体" panose="02010601030101010101" pitchFamily="2" charset="-122"/>
              </a:defRPr>
            </a:lvl1pPr>
          </a:lstStyle>
          <a:p>
            <a:pPr marL="381000" lvl="0" indent="-381000" algn="l" defTabSz="913765" rtl="0" eaLnBrk="1" latinLnBrk="0" hangingPunct="1">
              <a:buFont typeface="Wingdings" panose="05000000000000000000" pitchFamily="2" charset="2"/>
              <a:buChar char="Ø"/>
            </a:pPr>
            <a:r>
              <a:rPr lang="zh-CN" altLang="en-US" sz="2800" b="1" kern="1200" dirty="0" smtClean="0">
                <a:solidFill>
                  <a:schemeClr val="bg1"/>
                </a:solidFill>
                <a:latin typeface="微软雅黑" pitchFamily="34" charset="-122"/>
                <a:ea typeface="微软雅黑" pitchFamily="34" charset="-122"/>
                <a:cs typeface="+mn-cs"/>
              </a:rPr>
              <a:t>考点三    </a:t>
            </a:r>
            <a:r>
              <a:rPr lang="zh-CN" altLang="zh-CN" sz="2800" b="1" kern="1200" dirty="0" smtClean="0">
                <a:solidFill>
                  <a:schemeClr val="bg1"/>
                </a:solidFill>
                <a:latin typeface="微软雅黑" pitchFamily="34" charset="-122"/>
                <a:ea typeface="微软雅黑" pitchFamily="34" charset="-122"/>
                <a:cs typeface="+mn-cs"/>
              </a:rPr>
              <a:t>实验拓展与创新</a:t>
            </a:r>
            <a:endParaRPr lang="zh-CN" altLang="en-US" sz="2800" b="1" kern="1200" dirty="0">
              <a:solidFill>
                <a:schemeClr val="bg1"/>
              </a:solidFill>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自定义版式">
    <p:bg>
      <p:bgPr>
        <a:gradFill>
          <a:gsLst>
            <a:gs pos="0">
              <a:schemeClr val="accent5">
                <a:lumMod val="20000"/>
                <a:lumOff val="80000"/>
              </a:schemeClr>
            </a:gs>
            <a:gs pos="30000">
              <a:schemeClr val="accent1">
                <a:lumMod val="45000"/>
                <a:lumOff val="55000"/>
              </a:schemeClr>
            </a:gs>
            <a:gs pos="65000">
              <a:schemeClr val="accent5">
                <a:lumMod val="40000"/>
                <a:lumOff val="60000"/>
              </a:schemeClr>
            </a:gs>
            <a:gs pos="91000">
              <a:srgbClr val="0070C0"/>
            </a:gs>
          </a:gsLst>
          <a:lin ang="5400000" scaled="1"/>
        </a:gradFill>
        <a:effectLst/>
      </p:bgPr>
    </p:bg>
    <p:spTree>
      <p:nvGrpSpPr>
        <p:cNvPr id="1" name=""/>
        <p:cNvGrpSpPr/>
        <p:nvPr/>
      </p:nvGrpSpPr>
      <p:grpSpPr>
        <a:xfrm>
          <a:off x="0" y="0"/>
          <a:ext cx="0" cy="0"/>
          <a:chOff x="0" y="0"/>
          <a:chExt cx="0" cy="0"/>
        </a:xfrm>
      </p:grpSpPr>
      <p:sp>
        <p:nvSpPr>
          <p:cNvPr id="2" name="矩形 1"/>
          <p:cNvSpPr/>
          <p:nvPr userDrawn="1"/>
        </p:nvSpPr>
        <p:spPr>
          <a:xfrm>
            <a:off x="3502129" y="1635408"/>
            <a:ext cx="5115503" cy="1865126"/>
          </a:xfrm>
          <a:prstGeom prst="rect">
            <a:avLst/>
          </a:prstGeom>
        </p:spPr>
        <p:txBody>
          <a:bodyPr wrap="none">
            <a:spAutoFit/>
            <a:scene3d>
              <a:camera prst="orthographicFront"/>
              <a:lightRig rig="threePt" dir="t"/>
            </a:scene3d>
            <a:sp3d extrusionH="57150">
              <a:bevelT w="82550" h="38100" prst="coolSlant"/>
            </a:sp3d>
          </a:bodyPr>
          <a:lstStyle/>
          <a:p>
            <a:pPr>
              <a:lnSpc>
                <a:spcPct val="120000"/>
              </a:lnSpc>
              <a:defRPr/>
            </a:pPr>
            <a:r>
              <a:rPr lang="zh-CN" altLang="en-US" sz="9600" b="1" dirty="0">
                <a:ln>
                  <a:solidFill>
                    <a:schemeClr val="accent5">
                      <a:lumMod val="75000"/>
                    </a:schemeClr>
                  </a:solidFill>
                </a:ln>
                <a:solidFill>
                  <a:srgbClr val="00B0F0"/>
                </a:solidFill>
                <a:effectLst>
                  <a:glow rad="101600">
                    <a:schemeClr val="accent3">
                      <a:alpha val="60000"/>
                    </a:schemeClr>
                  </a:glow>
                  <a:reflection blurRad="25400" stA="30000" endPos="30000" dist="50800" dir="5400000" sy="-100000" algn="bl" rotWithShape="0"/>
                </a:effectLst>
                <a:latin typeface="华文彩云" panose="02010800040101010101" pitchFamily="2" charset="-122"/>
                <a:ea typeface="华文彩云" panose="02010800040101010101" pitchFamily="2" charset="-122"/>
              </a:rPr>
              <a:t>谢谢观看</a:t>
            </a:r>
            <a:endParaRPr lang="zh-CN" altLang="en-US" sz="9600" b="1" dirty="0">
              <a:ln>
                <a:solidFill>
                  <a:schemeClr val="accent5">
                    <a:lumMod val="75000"/>
                  </a:schemeClr>
                </a:solidFill>
              </a:ln>
              <a:solidFill>
                <a:srgbClr val="00B0F0"/>
              </a:solidFill>
              <a:effectLst>
                <a:glow rad="101600">
                  <a:schemeClr val="accent3">
                    <a:alpha val="60000"/>
                  </a:schemeClr>
                </a:glow>
                <a:reflection blurRad="25400" stA="30000" endPos="30000" dist="50800" dir="5400000" sy="-100000" algn="bl" rotWithShape="0"/>
              </a:effectLst>
              <a:latin typeface="华文彩云" panose="02010800040101010101" pitchFamily="2" charset="-122"/>
              <a:ea typeface="华文彩云" panose="02010800040101010101" pitchFamily="2" charset="-122"/>
            </a:endParaRPr>
          </a:p>
        </p:txBody>
      </p:sp>
      <p:sp>
        <p:nvSpPr>
          <p:cNvPr id="4" name="标题 1"/>
          <p:cNvSpPr txBox="1"/>
          <p:nvPr userDrawn="1"/>
        </p:nvSpPr>
        <p:spPr>
          <a:xfrm>
            <a:off x="2282980" y="3514624"/>
            <a:ext cx="8251670" cy="1129109"/>
          </a:xfrm>
          <a:prstGeom prst="rect">
            <a:avLst/>
          </a:prstGeom>
        </p:spPr>
        <p:txBody>
          <a:bodyPr vert="horz" lIns="91429" tIns="45715" rIns="91429" bIns="45715"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465" b="1" dirty="0">
                <a:solidFill>
                  <a:srgbClr val="002060"/>
                </a:solidFill>
                <a:latin typeface="Times New Roman" panose="02020603050405020304" pitchFamily="18" charset="0"/>
                <a:ea typeface="方正姚体" panose="02010601030101010101" pitchFamily="2" charset="-122"/>
                <a:cs typeface="Times New Roman" panose="02020603050405020304" pitchFamily="18" charset="0"/>
              </a:rPr>
              <a:t>更多精彩内容请登录  </a:t>
            </a:r>
            <a:r>
              <a:rPr lang="en-US" altLang="zh-CN" sz="3200" b="1" dirty="0">
                <a:solidFill>
                  <a:srgbClr val="002060"/>
                </a:solidFill>
                <a:latin typeface="Times New Roman" panose="02020603050405020304" pitchFamily="18" charset="0"/>
                <a:ea typeface="方正姚体" panose="02010601030101010101" pitchFamily="2" charset="-122"/>
                <a:cs typeface="Times New Roman" panose="02020603050405020304" pitchFamily="18" charset="0"/>
              </a:rPr>
              <a:t>www.91taoke.com</a:t>
            </a:r>
            <a:endParaRPr lang="zh-CN" altLang="en-US" sz="3465" b="1" dirty="0">
              <a:solidFill>
                <a:srgbClr val="002060"/>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 Target="slide10.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slide" Target="slide12.xml"/><Relationship Id="rId7" Type="http://schemas.openxmlformats.org/officeDocument/2006/relationships/slide" Target="slide9.xml"/><Relationship Id="rId6" Type="http://schemas.openxmlformats.org/officeDocument/2006/relationships/slide" Target="slide10.xml"/><Relationship Id="rId5" Type="http://schemas.openxmlformats.org/officeDocument/2006/relationships/image" Target="../media/image20.emf"/><Relationship Id="rId4" Type="http://schemas.openxmlformats.org/officeDocument/2006/relationships/package" Target="../embeddings/Document2.docx"/><Relationship Id="rId3" Type="http://schemas.openxmlformats.org/officeDocument/2006/relationships/image" Target="../media/image19.emf"/><Relationship Id="rId2" Type="http://schemas.openxmlformats.org/officeDocument/2006/relationships/package" Target="../embeddings/Document1.docx"/><Relationship Id="rId10" Type="http://schemas.openxmlformats.org/officeDocument/2006/relationships/vmlDrawing" Target="../drawings/vmlDrawing1.v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10.xml"/><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slide" Target="slide9.xml"/><Relationship Id="rId3" Type="http://schemas.openxmlformats.org/officeDocument/2006/relationships/slide" Target="slide10.xml"/><Relationship Id="rId2" Type="http://schemas.openxmlformats.org/officeDocument/2006/relationships/image" Target="../media/image23.emf"/><Relationship Id="rId1" Type="http://schemas.openxmlformats.org/officeDocument/2006/relationships/package" Target="../embeddings/Document3.docx"/></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slide" Target="slide9.xml"/><Relationship Id="rId3" Type="http://schemas.openxmlformats.org/officeDocument/2006/relationships/slide" Target="slide10.xml"/><Relationship Id="rId2" Type="http://schemas.openxmlformats.org/officeDocument/2006/relationships/image" Target="../media/image25.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slide" Target="slide9.xml"/><Relationship Id="rId7" Type="http://schemas.openxmlformats.org/officeDocument/2006/relationships/slide" Target="slide10.xml"/><Relationship Id="rId6" Type="http://schemas.openxmlformats.org/officeDocument/2006/relationships/slide" Target="slide2.xml"/><Relationship Id="rId5" Type="http://schemas.openxmlformats.org/officeDocument/2006/relationships/image" Target="../media/image28.emf"/><Relationship Id="rId4" Type="http://schemas.openxmlformats.org/officeDocument/2006/relationships/package" Target="../embeddings/Document5.docx"/><Relationship Id="rId3" Type="http://schemas.openxmlformats.org/officeDocument/2006/relationships/image" Target="../media/image27.emf"/><Relationship Id="rId2" Type="http://schemas.openxmlformats.org/officeDocument/2006/relationships/package" Target="../embeddings/Document4.docx"/><Relationship Id="rId11" Type="http://schemas.openxmlformats.org/officeDocument/2006/relationships/vmlDrawing" Target="../drawings/vmlDrawing4.vml"/><Relationship Id="rId10" Type="http://schemas.openxmlformats.org/officeDocument/2006/relationships/slideLayout" Target="../slideLayouts/slideLayout4.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5.xml"/><Relationship Id="rId7" Type="http://schemas.openxmlformats.org/officeDocument/2006/relationships/slide" Target="slide17.xml"/><Relationship Id="rId6" Type="http://schemas.openxmlformats.org/officeDocument/2006/relationships/slide" Target="slide16.xml"/><Relationship Id="rId5" Type="http://schemas.openxmlformats.org/officeDocument/2006/relationships/image" Target="../media/image31.emf"/><Relationship Id="rId4" Type="http://schemas.openxmlformats.org/officeDocument/2006/relationships/package" Target="../embeddings/Document7.docx"/><Relationship Id="rId3" Type="http://schemas.openxmlformats.org/officeDocument/2006/relationships/image" Target="../media/image30.emf"/><Relationship Id="rId2" Type="http://schemas.openxmlformats.org/officeDocument/2006/relationships/package" Target="../embeddings/Document6.docx"/><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5.xml"/><Relationship Id="rId5" Type="http://schemas.openxmlformats.org/officeDocument/2006/relationships/slide" Target="slide17.xml"/><Relationship Id="rId4" Type="http://schemas.openxmlformats.org/officeDocument/2006/relationships/slide" Target="slide16.xml"/><Relationship Id="rId3" Type="http://schemas.openxmlformats.org/officeDocument/2006/relationships/image" Target="../media/image33.emf"/><Relationship Id="rId2" Type="http://schemas.openxmlformats.org/officeDocument/2006/relationships/package" Target="../embeddings/Document8.docx"/><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9" Type="http://schemas.openxmlformats.org/officeDocument/2006/relationships/vmlDrawing" Target="../drawings/vmlDrawing7.vml"/><Relationship Id="rId8" Type="http://schemas.openxmlformats.org/officeDocument/2006/relationships/slideLayout" Target="../slideLayouts/slideLayout5.xml"/><Relationship Id="rId7" Type="http://schemas.openxmlformats.org/officeDocument/2006/relationships/slide" Target="slide17.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image" Target="../media/image35.emf"/><Relationship Id="rId3" Type="http://schemas.openxmlformats.org/officeDocument/2006/relationships/oleObject" Target="../embeddings/oleObject2.bin"/><Relationship Id="rId2" Type="http://schemas.openxmlformats.org/officeDocument/2006/relationships/image" Target="../media/image32.pn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6.xml"/><Relationship Id="rId3" Type="http://schemas.openxmlformats.org/officeDocument/2006/relationships/slide" Target="slide9.xml"/><Relationship Id="rId2" Type="http://schemas.openxmlformats.org/officeDocument/2006/relationships/image" Target="../media/image5.jpeg"/><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6.xml"/><Relationship Id="rId5" Type="http://schemas.openxmlformats.org/officeDocument/2006/relationships/slide" Target="slide21.xml"/><Relationship Id="rId4" Type="http://schemas.openxmlformats.org/officeDocument/2006/relationships/slide" Target="slide19.xml"/><Relationship Id="rId3" Type="http://schemas.openxmlformats.org/officeDocument/2006/relationships/slide" Target="slide2.xml"/><Relationship Id="rId2" Type="http://schemas.openxmlformats.org/officeDocument/2006/relationships/image" Target="../media/image39.emf"/><Relationship Id="rId1" Type="http://schemas.openxmlformats.org/officeDocument/2006/relationships/package" Target="../embeddings/Document9.docx"/></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tiff"/><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0"/>
            <a:lum/>
          </a:blip>
          <a:srcRect/>
          <a:stretch>
            <a:fillRect t="-3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904" y="633189"/>
            <a:ext cx="10524307" cy="3416320"/>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某同学利用单摆测量重力加速度</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①</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多选</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为了使测量误差尽量小，下列说法正确的是</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组装单摆须选用密度和直径都较小的摆球</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组装单摆须选用轻且不易伸长的细线</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实验时须使摆球在同一竖直面内摆动</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D.</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摆长一定的情况下，摆的振幅尽量大</a:t>
            </a:r>
            <a:endParaRPr lang="zh-CN" altLang="zh-CN" sz="2400" kern="100" dirty="0">
              <a:latin typeface="宋体" panose="02010600030101010101" pitchFamily="2" charset="-122"/>
              <a:cs typeface="Courier New" panose="02070309020205020404" pitchFamily="49" charset="0"/>
            </a:endParaRPr>
          </a:p>
        </p:txBody>
      </p:sp>
      <p:sp>
        <p:nvSpPr>
          <p:cNvPr id="3" name="矩形 2"/>
          <p:cNvSpPr/>
          <p:nvPr/>
        </p:nvSpPr>
        <p:spPr>
          <a:xfrm>
            <a:off x="425904" y="3979426"/>
            <a:ext cx="11321142" cy="1754326"/>
          </a:xfrm>
          <a:prstGeom prst="rect">
            <a:avLst/>
          </a:prstGeom>
        </p:spPr>
        <p:txBody>
          <a:bodyPr wrap="square">
            <a:spAutoFit/>
          </a:bodyPr>
          <a:lstStyle/>
          <a:p>
            <a:pPr algn="just" defTabSz="-635">
              <a:lnSpc>
                <a:spcPct val="150000"/>
              </a:lnSpc>
              <a:spcAft>
                <a:spcPts val="0"/>
              </a:spcAft>
              <a:tabLst>
                <a:tab pos="2070735" algn="l"/>
              </a:tabLst>
            </a:pP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解析　</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在</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利用单摆测</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重力加速度</a:t>
            </a:r>
            <a:r>
              <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的</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实验</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中，为了使测量误差尽量小，须选用密度大、半径小的摆球和不易伸长的细线，摆球须在同一竖直面内摆动，摆长一定时，振幅尽量小些，以使其满足</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简谐运动</a:t>
            </a:r>
            <a:r>
              <a:rPr lang="zh-CN" altLang="en-US"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的</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条件</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，故选</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C.</a:t>
            </a:r>
            <a:endParaRPr lang="zh-CN" altLang="zh-CN" sz="2400" kern="100" dirty="0">
              <a:solidFill>
                <a:srgbClr val="0000CC"/>
              </a:solidFill>
              <a:latin typeface="宋体" panose="02010600030101010101" pitchFamily="2" charset="-122"/>
              <a:cs typeface="Courier New" panose="02070309020205020404" pitchFamily="49" charset="0"/>
            </a:endParaRPr>
          </a:p>
        </p:txBody>
      </p:sp>
      <p:sp>
        <p:nvSpPr>
          <p:cNvPr id="4" name="矩形 3"/>
          <p:cNvSpPr/>
          <p:nvPr/>
        </p:nvSpPr>
        <p:spPr>
          <a:xfrm>
            <a:off x="7516653" y="1305316"/>
            <a:ext cx="595035"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BC</a:t>
            </a:r>
            <a:endParaRPr lang="zh-CN" altLang="en-US" sz="2400" dirty="0">
              <a:solidFill>
                <a:srgbClr val="FF0000"/>
              </a:solidFill>
            </a:endParaRPr>
          </a:p>
        </p:txBody>
      </p:sp>
      <p:sp>
        <p:nvSpPr>
          <p:cNvPr id="5" name="矩形 4"/>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圆角矩形 5"/>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7" name="表格 6"/>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8" name="AutoShape 273"/>
          <p:cNvSpPr>
            <a:spLocks noChangeArrowheads="1"/>
          </p:cNvSpPr>
          <p:nvPr/>
        </p:nvSpPr>
        <p:spPr bwMode="auto">
          <a:xfrm>
            <a:off x="8173810"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9" name="文本框 17">
            <a:hlinkClick r:id="rId1"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0" name="文本框 20">
            <a:hlinkClick r:id="rId2"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1" name="文本框 21">
            <a:hlinkClick r:id="rId3"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824" y="642778"/>
            <a:ext cx="8761229" cy="4398640"/>
          </a:xfrm>
          <a:prstGeom prst="rect">
            <a:avLst/>
          </a:prstGeom>
        </p:spPr>
        <p:txBody>
          <a:bodyPr wrap="square">
            <a:spAutoFit/>
          </a:bodyPr>
          <a:lstStyle/>
          <a:p>
            <a:pPr algn="just" defTabSz="-635">
              <a:lnSpc>
                <a:spcPct val="137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②</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如</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图所</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示，在物理支架的竖直立柱上固定有摆长约</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 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的单摆</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实验时，由于仅有量程为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、精度为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 mm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的钢板刻度尺，于是他先使摆球自然下垂，在竖直立柱上与摆球最下端处于同一水平面的位置做一标记点，测出单摆的周期</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；然后保持悬点位置不变，设法将摆长缩短一些，再次使摆球自然下垂，用同样方法在竖直立柱上做另一标记点，并测出单摆的周期</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；最后用钢板刻度尺量出竖直立柱上两标记点之间的</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距离</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70000"/>
              </a:lnSpc>
              <a:spcAft>
                <a:spcPts val="0"/>
              </a:spcAft>
              <a:tabLst>
                <a:tab pos="2070735" algn="l"/>
              </a:tabLst>
            </a:pP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37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Δ</a:t>
            </a:r>
            <a:r>
              <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用上述测量结果，写出重力加速度的表达式</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_________.</a:t>
            </a:r>
            <a:endParaRPr lang="zh-CN" altLang="zh-CN" sz="2400" kern="100" dirty="0">
              <a:latin typeface="宋体" panose="02010600030101010101" pitchFamily="2" charset="-122"/>
              <a:cs typeface="Courier New" panose="02070309020205020404" pitchFamily="49" charset="0"/>
            </a:endParaRPr>
          </a:p>
        </p:txBody>
      </p:sp>
      <p:pic>
        <p:nvPicPr>
          <p:cNvPr id="3" name="图片 2" descr="F:\2016赵瑊\一轮\物理\word\四校后\L1683.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30253" y="883100"/>
            <a:ext cx="2759874" cy="4172288"/>
          </a:xfrm>
          <a:prstGeom prst="rect">
            <a:avLst/>
          </a:prstGeom>
          <a:noFill/>
          <a:ln>
            <a:noFill/>
          </a:ln>
        </p:spPr>
      </p:pic>
      <p:graphicFrame>
        <p:nvGraphicFramePr>
          <p:cNvPr id="4" name="对象 3"/>
          <p:cNvGraphicFramePr>
            <a:graphicFrameLocks noChangeAspect="1"/>
          </p:cNvGraphicFramePr>
          <p:nvPr/>
        </p:nvGraphicFramePr>
        <p:xfrm>
          <a:off x="381000" y="5076825"/>
          <a:ext cx="8162925" cy="1657350"/>
        </p:xfrm>
        <a:graphic>
          <a:graphicData uri="http://schemas.openxmlformats.org/presentationml/2006/ole">
            <mc:AlternateContent xmlns:mc="http://schemas.openxmlformats.org/markup-compatibility/2006">
              <mc:Choice xmlns:v="urn:schemas-microsoft-com:vml" Requires="v">
                <p:oleObj spid="_x0000_s1242" name="文档" r:id="rId2" imgW="8173085" imgH="1659890" progId="Word.Document.12">
                  <p:embed/>
                </p:oleObj>
              </mc:Choice>
              <mc:Fallback>
                <p:oleObj name="文档" r:id="rId2" imgW="8173085" imgH="1659890" progId="Word.Document.12">
                  <p:embed/>
                  <p:pic>
                    <p:nvPicPr>
                      <p:cNvPr id="0" name="图片 1241"/>
                      <p:cNvPicPr/>
                      <p:nvPr/>
                    </p:nvPicPr>
                    <p:blipFill>
                      <a:blip r:embed="rId3"/>
                      <a:stretch>
                        <a:fillRect/>
                      </a:stretch>
                    </p:blipFill>
                    <p:spPr>
                      <a:xfrm>
                        <a:off x="381000" y="5076825"/>
                        <a:ext cx="8162925" cy="165735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7172325" y="4000500"/>
          <a:ext cx="1466850" cy="1038225"/>
        </p:xfrm>
        <a:graphic>
          <a:graphicData uri="http://schemas.openxmlformats.org/presentationml/2006/ole">
            <mc:AlternateContent xmlns:mc="http://schemas.openxmlformats.org/markup-compatibility/2006">
              <mc:Choice xmlns:v="urn:schemas-microsoft-com:vml" Requires="v">
                <p:oleObj spid="_x0000_s1243" name="文档" r:id="rId4" imgW="1470660" imgH="1039495" progId="Word.Document.12">
                  <p:embed/>
                </p:oleObj>
              </mc:Choice>
              <mc:Fallback>
                <p:oleObj name="文档" r:id="rId4" imgW="1470660" imgH="1039495" progId="Word.Document.12">
                  <p:embed/>
                  <p:pic>
                    <p:nvPicPr>
                      <p:cNvPr id="0" name="图片 1242"/>
                      <p:cNvPicPr/>
                      <p:nvPr/>
                    </p:nvPicPr>
                    <p:blipFill>
                      <a:blip r:embed="rId5"/>
                      <a:stretch>
                        <a:fillRect/>
                      </a:stretch>
                    </p:blipFill>
                    <p:spPr>
                      <a:xfrm>
                        <a:off x="7172325" y="4000500"/>
                        <a:ext cx="1466850" cy="1038225"/>
                      </a:xfrm>
                      <a:prstGeom prst="rect">
                        <a:avLst/>
                      </a:prstGeom>
                    </p:spPr>
                  </p:pic>
                </p:oleObj>
              </mc:Fallback>
            </mc:AlternateContent>
          </a:graphicData>
        </a:graphic>
      </p:graphicFrame>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8" name="表格 7"/>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9" name="AutoShape 273"/>
          <p:cNvSpPr>
            <a:spLocks noChangeArrowheads="1"/>
          </p:cNvSpPr>
          <p:nvPr/>
        </p:nvSpPr>
        <p:spPr bwMode="auto">
          <a:xfrm>
            <a:off x="8173810"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0" name="文本框 17">
            <a:hlinkClick r:id="rId6"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1" name="文本框 20">
            <a:hlinkClick r:id="rId7"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1">
            <a:hlinkClick r:id="rId8"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554" y="599949"/>
            <a:ext cx="11059886" cy="4893647"/>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用单摆测定重力加速度的实验装置如图所示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①</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多选</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组装单摆时，应在下列器材中选用</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选填选项前的字母</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长度为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 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左右的细线</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长度为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左右的细线</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直径为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1.8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的塑料球</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D.</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直径为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1.8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的铁球</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②</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测出悬点</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O</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到小球球心的距离</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摆长</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及单摆完成</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n</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次全振动所用的时间</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，则</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重</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2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力</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__________(</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n</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表示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p:pic>
        <p:nvPicPr>
          <p:cNvPr id="3" name="图片 2" descr="F:\2016赵瑊\一轮\物理\word\四校后\L1684.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50946" y="1795419"/>
            <a:ext cx="2286554" cy="2243182"/>
          </a:xfrm>
          <a:prstGeom prst="rect">
            <a:avLst/>
          </a:prstGeom>
          <a:noFill/>
          <a:ln>
            <a:noFill/>
          </a:ln>
        </p:spPr>
      </p:pic>
      <p:sp>
        <p:nvSpPr>
          <p:cNvPr id="4" name="矩形 3"/>
          <p:cNvSpPr/>
          <p:nvPr/>
        </p:nvSpPr>
        <p:spPr>
          <a:xfrm>
            <a:off x="6510238" y="1271843"/>
            <a:ext cx="63030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AD</a:t>
            </a:r>
            <a:endParaRPr lang="zh-CN" altLang="en-US" sz="2400" dirty="0">
              <a:solidFill>
                <a:srgbClr val="FF0000"/>
              </a:solidFill>
            </a:endParaRPr>
          </a:p>
        </p:txBody>
      </p:sp>
      <p:graphicFrame>
        <p:nvGraphicFramePr>
          <p:cNvPr id="5" name="对象 4"/>
          <p:cNvGraphicFramePr>
            <a:graphicFrameLocks noChangeAspect="1"/>
          </p:cNvGraphicFramePr>
          <p:nvPr/>
        </p:nvGraphicFramePr>
        <p:xfrm>
          <a:off x="2541445" y="4484779"/>
          <a:ext cx="1504950" cy="1154112"/>
        </p:xfrm>
        <a:graphic>
          <a:graphicData uri="http://schemas.openxmlformats.org/presentationml/2006/ole">
            <mc:AlternateContent xmlns:mc="http://schemas.openxmlformats.org/markup-compatibility/2006">
              <mc:Choice xmlns:v="urn:schemas-microsoft-com:vml" Requires="v">
                <p:oleObj spid="_x0000_s3182" name="Document" r:id="rId2" imgW="1503045" imgH="1155065" progId="Word.Document.12">
                  <p:embed/>
                </p:oleObj>
              </mc:Choice>
              <mc:Fallback>
                <p:oleObj name="Document" r:id="rId2" imgW="1503045" imgH="1155065" progId="Word.Document.12">
                  <p:embed/>
                  <p:pic>
                    <p:nvPicPr>
                      <p:cNvPr id="0" name="图片 3181"/>
                      <p:cNvPicPr/>
                      <p:nvPr/>
                    </p:nvPicPr>
                    <p:blipFill>
                      <a:blip r:embed="rId3"/>
                      <a:stretch>
                        <a:fillRect/>
                      </a:stretch>
                    </p:blipFill>
                    <p:spPr>
                      <a:xfrm>
                        <a:off x="2541445" y="4484779"/>
                        <a:ext cx="1504950" cy="1154112"/>
                      </a:xfrm>
                      <a:prstGeom prst="rect">
                        <a:avLst/>
                      </a:prstGeom>
                    </p:spPr>
                  </p:pic>
                </p:oleObj>
              </mc:Fallback>
            </mc:AlternateContent>
          </a:graphicData>
        </a:graphic>
      </p:graphicFrame>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8" name="表格 7"/>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9" name="AutoShape 273"/>
          <p:cNvSpPr>
            <a:spLocks noChangeArrowheads="1"/>
          </p:cNvSpPr>
          <p:nvPr/>
        </p:nvSpPr>
        <p:spPr bwMode="auto">
          <a:xfrm>
            <a:off x="890927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0" name="文本框 17">
            <a:hlinkClick r:id="rId4"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1" name="文本框 20">
            <a:hlinkClick r:id="rId5"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1">
            <a:hlinkClick r:id="rId6"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23" y="629189"/>
            <a:ext cx="8109912" cy="576248"/>
          </a:xfrm>
          <a:prstGeom prst="rect">
            <a:avLst/>
          </a:prstGeom>
        </p:spPr>
        <p:txBody>
          <a:bodyPr wrap="none">
            <a:spAutoFit/>
          </a:bodyPr>
          <a:lstStyle/>
          <a:p>
            <a:pPr algn="just" defTabSz="-635">
              <a:lnSpc>
                <a:spcPct val="150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③</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下表是某同学记录的</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组实验数据，并做了部分计算处理</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434316" y="1329263"/>
          <a:ext cx="8004290" cy="2743200"/>
        </p:xfrm>
        <a:graphic>
          <a:graphicData uri="http://schemas.openxmlformats.org/drawingml/2006/table">
            <a:tbl>
              <a:tblPr>
                <a:tableStyleId>{5C22544A-7EE6-4342-B048-85BDC9FD1C3A}</a:tableStyleId>
              </a:tblPr>
              <a:tblGrid>
                <a:gridCol w="3886758"/>
                <a:gridCol w="1319371"/>
                <a:gridCol w="1319371"/>
                <a:gridCol w="1478790"/>
              </a:tblGrid>
              <a:tr h="511605">
                <a:tc>
                  <a:txBody>
                    <a:bodyPr/>
                    <a:lstStyle/>
                    <a:p>
                      <a:pPr algn="ctr" defTabSz="-635">
                        <a:lnSpc>
                          <a:spcPct val="150000"/>
                        </a:lnSpc>
                        <a:spcAft>
                          <a:spcPts val="0"/>
                        </a:spcAft>
                        <a:tabLst>
                          <a:tab pos="2070735" algn="l"/>
                        </a:tabLst>
                      </a:pPr>
                      <a:r>
                        <a:rPr lang="zh-CN" sz="2400" kern="100">
                          <a:effectLst/>
                        </a:rPr>
                        <a:t>组次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1605">
                <a:tc>
                  <a:txBody>
                    <a:bodyPr/>
                    <a:lstStyle/>
                    <a:p>
                      <a:pPr algn="ctr" defTabSz="-635">
                        <a:lnSpc>
                          <a:spcPct val="150000"/>
                        </a:lnSpc>
                        <a:spcAft>
                          <a:spcPts val="0"/>
                        </a:spcAft>
                        <a:tabLst>
                          <a:tab pos="2070735" algn="l"/>
                        </a:tabLst>
                      </a:pPr>
                      <a:r>
                        <a:rPr lang="zh-CN" sz="2400" kern="100" dirty="0">
                          <a:effectLst/>
                        </a:rPr>
                        <a:t>摆长</a:t>
                      </a:r>
                      <a:r>
                        <a:rPr lang="en-US" sz="2400" i="1" kern="100" dirty="0">
                          <a:effectLst/>
                        </a:rPr>
                        <a:t>L</a:t>
                      </a:r>
                      <a:r>
                        <a:rPr lang="en-US" sz="2400" kern="100" dirty="0">
                          <a:effectLst/>
                        </a:rPr>
                        <a:t>/cm</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80.00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90.00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100.00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1605">
                <a:tc>
                  <a:txBody>
                    <a:bodyPr/>
                    <a:lstStyle/>
                    <a:p>
                      <a:pPr algn="ctr" defTabSz="-635">
                        <a:lnSpc>
                          <a:spcPct val="150000"/>
                        </a:lnSpc>
                        <a:spcAft>
                          <a:spcPts val="0"/>
                        </a:spcAft>
                        <a:tabLst>
                          <a:tab pos="2070735" algn="l"/>
                        </a:tabLst>
                      </a:pPr>
                      <a:r>
                        <a:rPr lang="en-US" sz="2400" kern="100" dirty="0">
                          <a:effectLst/>
                        </a:rPr>
                        <a:t>50</a:t>
                      </a:r>
                      <a:r>
                        <a:rPr lang="zh-CN" sz="2400" kern="100" dirty="0">
                          <a:effectLst/>
                        </a:rPr>
                        <a:t>次全振动时间</a:t>
                      </a:r>
                      <a:r>
                        <a:rPr lang="en-US" sz="2400" i="1" kern="100" dirty="0">
                          <a:effectLst/>
                        </a:rPr>
                        <a:t>t</a:t>
                      </a:r>
                      <a:r>
                        <a:rPr lang="en-US" sz="2400" kern="100" dirty="0">
                          <a:effectLst/>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90.0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95.5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100.5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1605">
                <a:tc>
                  <a:txBody>
                    <a:bodyPr/>
                    <a:lstStyle/>
                    <a:p>
                      <a:pPr algn="ctr" defTabSz="-635">
                        <a:lnSpc>
                          <a:spcPct val="150000"/>
                        </a:lnSpc>
                        <a:spcAft>
                          <a:spcPts val="0"/>
                        </a:spcAft>
                        <a:tabLst>
                          <a:tab pos="2070735" algn="l"/>
                        </a:tabLst>
                      </a:pPr>
                      <a:r>
                        <a:rPr lang="zh-CN" sz="2400" kern="100" dirty="0">
                          <a:effectLst/>
                        </a:rPr>
                        <a:t>振动周期</a:t>
                      </a:r>
                      <a:r>
                        <a:rPr lang="en-US" sz="2400" i="1" kern="100" dirty="0">
                          <a:effectLst/>
                        </a:rPr>
                        <a:t>T</a:t>
                      </a:r>
                      <a:r>
                        <a:rPr lang="en-US" sz="2400" kern="100" dirty="0">
                          <a:effectLst/>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1.80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1.91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1605">
                <a:tc>
                  <a:txBody>
                    <a:bodyPr/>
                    <a:lstStyle/>
                    <a:p>
                      <a:pPr algn="ctr" defTabSz="-635">
                        <a:lnSpc>
                          <a:spcPct val="150000"/>
                        </a:lnSpc>
                        <a:spcAft>
                          <a:spcPts val="0"/>
                        </a:spcAft>
                        <a:tabLst>
                          <a:tab pos="2070735" algn="l"/>
                        </a:tabLst>
                      </a:pPr>
                      <a:r>
                        <a:rPr lang="zh-CN" sz="2400" kern="100" dirty="0">
                          <a:effectLst/>
                        </a:rPr>
                        <a:t>重力加速度</a:t>
                      </a:r>
                      <a:r>
                        <a:rPr lang="en-US" sz="2400" i="1" kern="100" dirty="0">
                          <a:effectLst/>
                        </a:rPr>
                        <a:t>g</a:t>
                      </a:r>
                      <a:r>
                        <a:rPr lang="en-US" sz="2400" kern="100" dirty="0">
                          <a:effectLst/>
                        </a:rPr>
                        <a:t>/(</a:t>
                      </a:r>
                      <a:r>
                        <a:rPr lang="en-US" sz="2400" kern="100" dirty="0" err="1">
                          <a:effectLst/>
                        </a:rPr>
                        <a:t>m·s</a:t>
                      </a:r>
                      <a:r>
                        <a:rPr lang="zh-CN" sz="2400" kern="100" baseline="30000" dirty="0">
                          <a:effectLst/>
                        </a:rPr>
                        <a:t>－</a:t>
                      </a:r>
                      <a:r>
                        <a:rPr lang="en-US" sz="2400" kern="100" baseline="30000" dirty="0">
                          <a:effectLst/>
                        </a:rPr>
                        <a:t>2</a:t>
                      </a:r>
                      <a:r>
                        <a:rPr lang="en-US" sz="2400" kern="100" dirty="0">
                          <a:effectLst/>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dirty="0">
                          <a:effectLst/>
                        </a:rPr>
                        <a:t>9.74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a:effectLst/>
                        </a:rPr>
                        <a:t>9.73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50000"/>
                        </a:lnSpc>
                        <a:spcAft>
                          <a:spcPts val="0"/>
                        </a:spcAft>
                        <a:tabLst>
                          <a:tab pos="2070735" algn="l"/>
                        </a:tabLst>
                      </a:pPr>
                      <a:r>
                        <a:rPr lang="en-US" sz="2400" kern="100" dirty="0">
                          <a:effectLst/>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矩形 3"/>
          <p:cNvSpPr/>
          <p:nvPr/>
        </p:nvSpPr>
        <p:spPr>
          <a:xfrm>
            <a:off x="314795" y="4096838"/>
            <a:ext cx="7871065" cy="576248"/>
          </a:xfrm>
          <a:prstGeom prst="rect">
            <a:avLst/>
          </a:prstGeom>
        </p:spPr>
        <p:txBody>
          <a:bodyPr wrap="none">
            <a:spAutoFit/>
          </a:bodyPr>
          <a:lstStyle/>
          <a:p>
            <a:pPr algn="just" defTabSz="-635">
              <a:lnSpc>
                <a:spcPct val="150000"/>
              </a:lnSpc>
              <a:spcAft>
                <a:spcPts val="0"/>
              </a:spcAft>
              <a:tabLst>
                <a:tab pos="2070735" algn="l"/>
              </a:tabLst>
            </a:pP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请计算出第</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组实验中的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________s</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________m/s</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447135" y="4211420"/>
            <a:ext cx="723275" cy="461665"/>
          </a:xfrm>
          <a:prstGeom prst="rect">
            <a:avLst/>
          </a:prstGeom>
        </p:spPr>
        <p:txBody>
          <a:bodyPr wrap="none">
            <a:spAutoFit/>
          </a:bodyPr>
          <a:lstStyle/>
          <a:p>
            <a:r>
              <a:rPr lang="en-US" altLang="zh-CN" sz="2400" dirty="0" smtClean="0">
                <a:solidFill>
                  <a:srgbClr val="FF0000"/>
                </a:solidFill>
                <a:latin typeface="Times New Roman" panose="02020603050405020304" pitchFamily="18" charset="0"/>
                <a:ea typeface="华文细黑" panose="02010600040101010101" pitchFamily="2" charset="-122"/>
              </a:rPr>
              <a:t>9.76</a:t>
            </a:r>
            <a:endParaRPr lang="zh-CN" altLang="en-US" sz="2400" dirty="0">
              <a:solidFill>
                <a:srgbClr val="FF0000"/>
              </a:solidFill>
            </a:endParaRPr>
          </a:p>
        </p:txBody>
      </p:sp>
      <p:sp>
        <p:nvSpPr>
          <p:cNvPr id="6" name="矩形 5"/>
          <p:cNvSpPr/>
          <p:nvPr/>
        </p:nvSpPr>
        <p:spPr>
          <a:xfrm>
            <a:off x="4250328" y="4211421"/>
            <a:ext cx="723275"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2.01</a:t>
            </a:r>
            <a:endParaRPr lang="zh-CN" altLang="en-US" sz="2400" dirty="0">
              <a:solidFill>
                <a:srgbClr val="FF0000"/>
              </a:solidFill>
            </a:endParaRPr>
          </a:p>
        </p:txBody>
      </p:sp>
      <p:graphicFrame>
        <p:nvGraphicFramePr>
          <p:cNvPr id="7" name="对象 6"/>
          <p:cNvGraphicFramePr>
            <a:graphicFrameLocks noChangeAspect="1"/>
          </p:cNvGraphicFramePr>
          <p:nvPr/>
        </p:nvGraphicFramePr>
        <p:xfrm>
          <a:off x="438150" y="4781550"/>
          <a:ext cx="8172450" cy="1876425"/>
        </p:xfrm>
        <a:graphic>
          <a:graphicData uri="http://schemas.openxmlformats.org/presentationml/2006/ole">
            <mc:AlternateContent xmlns:mc="http://schemas.openxmlformats.org/markup-compatibility/2006">
              <mc:Choice xmlns:v="urn:schemas-microsoft-com:vml" Requires="v">
                <p:oleObj spid="_x0000_s2157" name="文档" r:id="rId1" imgW="8180705" imgH="1877695" progId="Word.Document.12">
                  <p:embed/>
                </p:oleObj>
              </mc:Choice>
              <mc:Fallback>
                <p:oleObj name="文档" r:id="rId1" imgW="8180705" imgH="1877695" progId="Word.Document.12">
                  <p:embed/>
                  <p:pic>
                    <p:nvPicPr>
                      <p:cNvPr id="0" name="图片 2156"/>
                      <p:cNvPicPr/>
                      <p:nvPr/>
                    </p:nvPicPr>
                    <p:blipFill>
                      <a:blip r:embed="rId2"/>
                      <a:stretch>
                        <a:fillRect/>
                      </a:stretch>
                    </p:blipFill>
                    <p:spPr>
                      <a:xfrm>
                        <a:off x="438150" y="4781550"/>
                        <a:ext cx="8172450" cy="1876425"/>
                      </a:xfrm>
                      <a:prstGeom prst="rect">
                        <a:avLst/>
                      </a:prstGeom>
                    </p:spPr>
                  </p:pic>
                </p:oleObj>
              </mc:Fallback>
            </mc:AlternateContent>
          </a:graphicData>
        </a:graphic>
      </p:graphicFrame>
      <p:sp>
        <p:nvSpPr>
          <p:cNvPr id="8" name="矩形 7"/>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10" name="表格 9"/>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1" name="AutoShape 273"/>
          <p:cNvSpPr>
            <a:spLocks noChangeArrowheads="1"/>
          </p:cNvSpPr>
          <p:nvPr/>
        </p:nvSpPr>
        <p:spPr bwMode="auto">
          <a:xfrm>
            <a:off x="890927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2" name="文本框 17">
            <a:hlinkClick r:id="rId3"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3" name="文本框 20">
            <a:hlinkClick r:id="rId4"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4" name="文本框 21">
            <a:hlinkClick r:id="rId5"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5877" y="588078"/>
            <a:ext cx="11736000" cy="3172407"/>
          </a:xfrm>
          <a:prstGeom prst="rect">
            <a:avLst/>
          </a:prstGeom>
        </p:spPr>
        <p:txBody>
          <a:bodyPr wrap="square">
            <a:spAutoFit/>
          </a:bodyPr>
          <a:lstStyle/>
          <a:p>
            <a:pPr algn="just" defTabSz="-635">
              <a:lnSpc>
                <a:spcPct val="139000"/>
              </a:lnSpc>
              <a:spcAft>
                <a:spcPts val="0"/>
              </a:spcAft>
              <a:tabLst>
                <a:tab pos="2070735" algn="l"/>
              </a:tabLst>
            </a:pPr>
            <a:r>
              <a:rPr lang="zh-CN" altLang="zh-CN" sz="2400" kern="100" dirty="0">
                <a:latin typeface="宋体" panose="02010600030101010101" pitchFamily="2" charset="-122"/>
                <a:ea typeface="宋体" panose="02010600030101010101" pitchFamily="2" charset="-122"/>
                <a:cs typeface="宋体" panose="02010600030101010101" pitchFamily="2" charset="-122"/>
              </a:rPr>
              <a:t>④</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用多组实验数据作出</a:t>
            </a:r>
            <a:r>
              <a:rPr lang="en-US" altLang="zh-CN" sz="2400" i="1" kern="100" spc="-50" dirty="0"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spc="-50" baseline="30000" dirty="0" smtClean="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spc="-5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i="1" kern="100" spc="-50" dirty="0" smtClean="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图象，也可以求出重力加速度</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g</a:t>
            </a:r>
            <a:r>
              <a:rPr lang="en-US" altLang="zh-CN" sz="2400" kern="100" spc="-5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已知三位同学作出的</a:t>
            </a:r>
            <a:r>
              <a:rPr lang="en-US" altLang="zh-CN" sz="2400" i="1" kern="100" spc="-5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spc="-50" baseline="30000" dirty="0" err="1" smtClean="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spc="-5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i="1" kern="100" spc="-50" dirty="0" smtClean="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图线的示意图如</a:t>
            </a:r>
            <a:r>
              <a:rPr lang="zh-CN" altLang="zh-CN" sz="2400" kern="100" spc="-50" dirty="0" smtClean="0">
                <a:latin typeface="Times New Roman" panose="02020603050405020304" pitchFamily="18" charset="0"/>
                <a:ea typeface="华文细黑" panose="02010600040101010101" pitchFamily="2" charset="-122"/>
                <a:cs typeface="Times New Roman" panose="02020603050405020304" pitchFamily="18" charset="0"/>
              </a:rPr>
              <a:t>图中</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的</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所示，其中</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和</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平行，</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和</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都过原点，图线</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对应的</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值最接近当地重力加速度的值</a:t>
            </a:r>
            <a:r>
              <a:rPr lang="en-US" altLang="zh-CN" sz="2400" kern="100" spc="-5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则相对于图线</a:t>
            </a:r>
            <a:r>
              <a:rPr lang="en-US" altLang="zh-CN" sz="2400" i="1" kern="100" spc="-5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，下列分析正确的是</a:t>
            </a:r>
            <a:r>
              <a:rPr lang="en-US" altLang="zh-CN" sz="2400" kern="100" spc="-50" dirty="0" smtClean="0">
                <a:latin typeface="Times New Roman" panose="02020603050405020304" pitchFamily="18" charset="0"/>
                <a:ea typeface="华文细黑" panose="02010600040101010101" pitchFamily="2" charset="-122"/>
                <a:cs typeface="Courier New" panose="02070309020205020404" pitchFamily="49" charset="0"/>
              </a:rPr>
              <a:t>____(</a:t>
            </a:r>
            <a:r>
              <a:rPr lang="zh-CN" altLang="zh-CN" sz="2400" kern="100" spc="-50" dirty="0">
                <a:latin typeface="Times New Roman" panose="02020603050405020304" pitchFamily="18" charset="0"/>
                <a:ea typeface="华文细黑" panose="02010600040101010101" pitchFamily="2" charset="-122"/>
                <a:cs typeface="Times New Roman" panose="02020603050405020304" pitchFamily="18" charset="0"/>
              </a:rPr>
              <a:t>选填选项前的字母</a:t>
            </a:r>
            <a:r>
              <a:rPr lang="en-US" altLang="zh-CN" sz="2400" kern="100" spc="-5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39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出现图线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的原因可能是误将悬点到小球下端的距离记为摆长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39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出现图线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的原因可能是误将</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49</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次全振动记为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50</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39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图线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对应的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值小于图线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对应的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值</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 name="图片 3" descr="F:\2016赵瑊\一轮\物理\word\四校后\L1685.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89490" y="3811740"/>
            <a:ext cx="2478610" cy="2496077"/>
          </a:xfrm>
          <a:prstGeom prst="rect">
            <a:avLst/>
          </a:prstGeom>
          <a:noFill/>
          <a:ln>
            <a:noFill/>
          </a:ln>
        </p:spPr>
      </p:pic>
      <mc:AlternateContent xmlns:mc="http://schemas.openxmlformats.org/markup-compatibility/2006">
        <mc:Choice xmlns:a14="http://schemas.microsoft.com/office/drawing/2010/main" Requires="a14">
          <p:sp>
            <p:nvSpPr>
              <p:cNvPr id="5" name="矩形 4"/>
              <p:cNvSpPr/>
              <p:nvPr/>
            </p:nvSpPr>
            <p:spPr>
              <a:xfrm>
                <a:off x="225877" y="3655698"/>
                <a:ext cx="8538756" cy="2987485"/>
              </a:xfrm>
              <a:prstGeom prst="rect">
                <a:avLst/>
              </a:prstGeom>
            </p:spPr>
            <p:txBody>
              <a:bodyPr wrap="square">
                <a:spAutoFit/>
              </a:bodyPr>
              <a:lstStyle/>
              <a:p>
                <a:pPr algn="just">
                  <a:lnSpc>
                    <a:spcPct val="139000"/>
                  </a:lnSpc>
                  <a:spcAft>
                    <a:spcPts val="0"/>
                  </a:spcAft>
                  <a:tabLst>
                    <a:tab pos="2070735" algn="l"/>
                  </a:tabLst>
                </a:pP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解析</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  </a:t>
                </a:r>
                <a:r>
                  <a:rPr lang="zh-CN" altLang="zh-CN" sz="2400" kern="100" dirty="0">
                    <a:solidFill>
                      <a:srgbClr val="0000CC"/>
                    </a:solidFill>
                    <a:latin typeface="宋体" panose="02010600030101010101" pitchFamily="2" charset="-122"/>
                    <a:ea typeface="宋体" panose="02010600030101010101" pitchFamily="2" charset="-122"/>
                    <a:cs typeface="宋体" panose="02010600030101010101" pitchFamily="2" charset="-122"/>
                  </a:rPr>
                  <a:t>④</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图线为正确图线，</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图线与</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图线相比，测量的周期相同时，摆长短，说明测量摆长偏小，</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错误</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39000"/>
                  </a:lnSpc>
                  <a:spcAft>
                    <a:spcPts val="0"/>
                  </a:spcAft>
                  <a:tabLst>
                    <a:tab pos="2070735" algn="l"/>
                  </a:tabLst>
                </a:pPr>
                <a:r>
                  <a:rPr lang="en-US" altLang="zh-CN" sz="2400" i="1" kern="100" dirty="0" smtClean="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图线与</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图线相比，测量摆长相同时，周期偏小，可能出现的原因是</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多记</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了全振动次数，所以</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正确；</a:t>
                </a:r>
                <a:endParaRPr lang="en-US"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12000"/>
                  </a:lnSpc>
                  <a:spcAft>
                    <a:spcPts val="0"/>
                  </a:spcAft>
                  <a:tabLst>
                    <a:tab pos="2070735" algn="l"/>
                  </a:tabLst>
                </a:pP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由</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2π</a:t>
                </a:r>
                <a14:m>
                  <m:oMath xmlns:m="http://schemas.openxmlformats.org/officeDocument/2006/math">
                    <m:rad>
                      <m:radPr>
                        <m:degHide m:val="on"/>
                        <m:ctrlPr>
                          <a:rPr lang="en-US" altLang="zh-CN" sz="2400" i="1" kern="100" smtClean="0">
                            <a:solidFill>
                              <a:srgbClr val="0000CC"/>
                            </a:solidFill>
                            <a:latin typeface="Cambria Math"/>
                            <a:ea typeface="华文细黑" panose="02010600040101010101" pitchFamily="2" charset="-122"/>
                            <a:cs typeface="Courier New" panose="02070309020205020404" pitchFamily="49" charset="0"/>
                          </a:rPr>
                        </m:ctrlPr>
                      </m:radPr>
                      <m:deg/>
                      <m:e>
                        <m:f>
                          <m:fPr>
                            <m:ctrlPr>
                              <a:rPr lang="en-US" altLang="zh-CN" sz="2400" i="1" kern="100" smtClean="0">
                                <a:solidFill>
                                  <a:srgbClr val="0000CC"/>
                                </a:solidFill>
                                <a:latin typeface="Cambria Math"/>
                                <a:ea typeface="华文细黑" panose="02010600040101010101" pitchFamily="2" charset="-122"/>
                                <a:cs typeface="Courier New" panose="02070309020205020404" pitchFamily="49" charset="0"/>
                              </a:rPr>
                            </m:ctrlPr>
                          </m:fPr>
                          <m:num>
                            <m:r>
                              <a:rPr lang="en-US" altLang="zh-CN" sz="2400" b="0" i="1" kern="100" smtClean="0">
                                <a:solidFill>
                                  <a:srgbClr val="0000CC"/>
                                </a:solidFill>
                                <a:latin typeface="Cambria Math" panose="02040503050406030204" pitchFamily="18" charset="0"/>
                                <a:ea typeface="华文细黑" panose="02010600040101010101" pitchFamily="2" charset="-122"/>
                                <a:cs typeface="Courier New" panose="02070309020205020404" pitchFamily="49" charset="0"/>
                              </a:rPr>
                              <m:t>𝐿</m:t>
                            </m:r>
                          </m:num>
                          <m:den>
                            <m:r>
                              <m:rPr>
                                <m:nor/>
                              </m:rP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m:t>g</m:t>
                            </m:r>
                          </m:den>
                        </m:f>
                      </m:e>
                    </m:rad>
                  </m:oMath>
                </a14:m>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得</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a:t>
                </a:r>
                <a14:m>
                  <m:oMath xmlns:m="http://schemas.openxmlformats.org/officeDocument/2006/math">
                    <m:f>
                      <m:fPr>
                        <m:ctrlPr>
                          <a:rPr lang="en-US" altLang="zh-CN" sz="2400" i="1" kern="100" smtClean="0">
                            <a:solidFill>
                              <a:srgbClr val="0000CC"/>
                            </a:solidFill>
                            <a:latin typeface="Cambria Math"/>
                            <a:ea typeface="华文细黑" panose="02010600040101010101" pitchFamily="2" charset="-122"/>
                            <a:cs typeface="Times New Roman" panose="02020603050405020304" pitchFamily="18" charset="0"/>
                          </a:rPr>
                        </m:ctrlPr>
                      </m:fPr>
                      <m:num>
                        <m:r>
                          <a:rPr lang="en-US" altLang="zh-CN" sz="2400" b="0" i="1" kern="100" smtClean="0">
                            <a:solidFill>
                              <a:srgbClr val="0000CC"/>
                            </a:solidFill>
                            <a:latin typeface="Cambria Math" panose="02040503050406030204" pitchFamily="18" charset="0"/>
                            <a:ea typeface="华文细黑" panose="02010600040101010101" pitchFamily="2" charset="-122"/>
                            <a:cs typeface="Times New Roman" panose="02020603050405020304" pitchFamily="18" charset="0"/>
                          </a:rPr>
                          <m:t>4</m:t>
                        </m:r>
                        <m:r>
                          <m:rPr>
                            <m:sty m:val="p"/>
                          </m:rPr>
                          <a:rPr lang="zh-CN" altLang="en-US" sz="2400" b="0" i="0" kern="100" smtClean="0">
                            <a:solidFill>
                              <a:srgbClr val="0000CC"/>
                            </a:solidFill>
                            <a:latin typeface="Cambria Math" panose="02040503050406030204" pitchFamily="18" charset="0"/>
                            <a:ea typeface="华文细黑" panose="02010600040101010101" pitchFamily="2" charset="-122"/>
                            <a:cs typeface="Times New Roman" panose="02020603050405020304" pitchFamily="18" charset="0"/>
                          </a:rPr>
                          <m:t>π</m:t>
                        </m:r>
                        <m:r>
                          <a:rPr lang="en-US" altLang="zh-CN" sz="2400" b="0" i="1" kern="100" baseline="30000" smtClean="0">
                            <a:solidFill>
                              <a:srgbClr val="0000CC"/>
                            </a:solidFill>
                            <a:latin typeface="Cambria Math" panose="02040503050406030204" pitchFamily="18" charset="0"/>
                            <a:ea typeface="华文细黑" panose="02010600040101010101" pitchFamily="2" charset="-122"/>
                            <a:cs typeface="Times New Roman" panose="02020603050405020304" pitchFamily="18" charset="0"/>
                          </a:rPr>
                          <m:t>2</m:t>
                        </m:r>
                      </m:num>
                      <m:den>
                        <m:r>
                          <m:rPr>
                            <m:nor/>
                          </m:rP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m:t>g</m:t>
                        </m:r>
                      </m:den>
                    </m:f>
                  </m:oMath>
                </a14:m>
                <a:r>
                  <a:rPr lang="en-US" altLang="zh-CN" sz="2400" i="1" kern="100" dirty="0" smtClean="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图线</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斜率小</a:t>
                </a:r>
                <a:r>
                  <a:rPr lang="zh-CN" altLang="zh-CN" sz="2400" kern="1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，说明</a:t>
                </a:r>
                <a:r>
                  <a:rPr lang="en-US" altLang="zh-CN" sz="2400" i="1"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偏大，故</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错误</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solidFill>
                    <a:srgbClr val="0000CC"/>
                  </a:solidFill>
                  <a:latin typeface="宋体" panose="02010600030101010101" pitchFamily="2" charset="-122"/>
                  <a:ea typeface="宋体" panose="02010600030101010101" pitchFamily="2" charset="-122"/>
                  <a:cs typeface="Courier New" panose="02070309020205020404" pitchFamily="49" charset="0"/>
                </a:endParaRPr>
              </a:p>
            </p:txBody>
          </p:sp>
        </mc:Choice>
        <mc:Fallback>
          <p:sp>
            <p:nvSpPr>
              <p:cNvPr id="5" name="矩形 4"/>
              <p:cNvSpPr>
                <a:spLocks noRot="1" noChangeAspect="1" noMove="1" noResize="1" noEditPoints="1" noAdjustHandles="1" noChangeArrowheads="1" noChangeShapeType="1" noTextEdit="1"/>
              </p:cNvSpPr>
              <p:nvPr/>
            </p:nvSpPr>
            <p:spPr>
              <a:xfrm>
                <a:off x="225877" y="3655698"/>
                <a:ext cx="8538756" cy="2987485"/>
              </a:xfrm>
              <a:prstGeom prst="rect">
                <a:avLst/>
              </a:prstGeom>
              <a:blipFill rotWithShape="1">
                <a:blip r:embed="rId2"/>
                <a:stretch>
                  <a:fillRect l="-1071" r="-1142"/>
                </a:stretch>
              </a:blipFill>
            </p:spPr>
            <p:txBody>
              <a:bodyPr/>
              <a:lstStyle/>
              <a:p>
                <a:r>
                  <a:rPr lang="zh-CN" altLang="en-US">
                    <a:noFill/>
                  </a:rPr>
                  <a:t> </a:t>
                </a:r>
                <a:endParaRPr lang="zh-CN" altLang="en-US">
                  <a:noFill/>
                </a:endParaRPr>
              </a:p>
            </p:txBody>
          </p:sp>
        </mc:Fallback>
      </mc:AlternateContent>
      <p:sp>
        <p:nvSpPr>
          <p:cNvPr id="6" name="文本框 5"/>
          <p:cNvSpPr txBox="1"/>
          <p:nvPr/>
        </p:nvSpPr>
        <p:spPr>
          <a:xfrm>
            <a:off x="8039101" y="1708224"/>
            <a:ext cx="389850" cy="461665"/>
          </a:xfrm>
          <a:prstGeom prst="rect">
            <a:avLst/>
          </a:prstGeom>
          <a:noFill/>
        </p:spPr>
        <p:txBody>
          <a:bodyPr wrap="none" rtlCol="0">
            <a:spAutoFit/>
          </a:bodyPr>
          <a:lstStyle/>
          <a:p>
            <a:r>
              <a:rPr lang="en-US" altLang="zh-CN"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矩形 6"/>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圆角矩形 7"/>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9" name="表格 8"/>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0" name="AutoShape 273"/>
          <p:cNvSpPr>
            <a:spLocks noChangeArrowheads="1"/>
          </p:cNvSpPr>
          <p:nvPr/>
        </p:nvSpPr>
        <p:spPr bwMode="auto">
          <a:xfrm>
            <a:off x="890927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1" name="文本框 17">
            <a:hlinkClick r:id="rId3"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0">
            <a:hlinkClick r:id="rId4"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3" name="文本框 21">
            <a:hlinkClick r:id="rId5"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5">
                                            <p:txEl>
                                              <p:pRg st="1" end="1"/>
                                            </p:txEl>
                                          </p:spTgt>
                                        </p:tgtEl>
                                      </p:cBhvr>
                                    </p:animEffect>
                                    <p:set>
                                      <p:cBhvr>
                                        <p:cTn id="30" dur="1" fill="hold">
                                          <p:stCondLst>
                                            <p:cond delay="499"/>
                                          </p:stCondLst>
                                        </p:cTn>
                                        <p:tgtEl>
                                          <p:spTgt spid="5">
                                            <p:txEl>
                                              <p:pRg st="1" end="1"/>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xEl>
                                              <p:pRg st="2" end="2"/>
                                            </p:txEl>
                                          </p:spTgt>
                                        </p:tgtEl>
                                      </p:cBhvr>
                                    </p:animEffect>
                                    <p:set>
                                      <p:cBhvr>
                                        <p:cTn id="33" dur="1" fill="hold">
                                          <p:stCondLst>
                                            <p:cond delay="499"/>
                                          </p:stCondLst>
                                        </p:cTn>
                                        <p:tgtEl>
                                          <p:spTgt spid="5">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uiExpand="1" build="allAtOnce"/>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319" y="584372"/>
            <a:ext cx="11399518" cy="3416320"/>
          </a:xfrm>
          <a:prstGeom prst="rect">
            <a:avLst/>
          </a:prstGeom>
        </p:spPr>
        <p:txBody>
          <a:bodyPr wrap="square">
            <a:spAutoFit/>
          </a:bodyPr>
          <a:lstStyle/>
          <a:p>
            <a:pPr defTabSz="-635">
              <a:lnSpc>
                <a:spcPct val="150000"/>
              </a:lnSpc>
              <a:spcAft>
                <a:spcPts val="0"/>
              </a:spcAft>
              <a:tabLst>
                <a:tab pos="2070735" algn="l"/>
              </a:tabLst>
            </a:pPr>
            <a:r>
              <a:rPr lang="zh-CN" altLang="zh-CN" sz="2400" kern="100" dirty="0">
                <a:latin typeface="宋体" panose="02010600030101010101" pitchFamily="2" charset="-122"/>
                <a:ea typeface="宋体" panose="02010600030101010101" pitchFamily="2" charset="-122"/>
                <a:cs typeface="宋体" panose="02010600030101010101" pitchFamily="2" charset="-122"/>
              </a:rPr>
              <a:t>⑤</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某同学在家里测重力加速度</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他找到细线和铁锁，制成一个单摆，如</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图所</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示，由于家里只有一根量程为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的刻度尺，于是他在细线上的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点做了一个标记，使得悬点</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O</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到</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点间的细线长度小于刻度尺量程</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保持该标记以下的细线长度不变，通过改变</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O</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间细线长度以改变摆长</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实验中，当</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O</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间细线的长度分别为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时，测得</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相</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defTabSz="-635">
              <a:lnSpc>
                <a:spcPct val="150000"/>
              </a:lnSpc>
              <a:spcAft>
                <a:spcPts val="0"/>
              </a:spcAft>
              <a:tabLst>
                <a:tab pos="2070735" algn="l"/>
              </a:tabLst>
            </a:pP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defTabSz="-635">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应</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单摆的周期为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由此可得重力加速度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表示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86.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10302" y="3968750"/>
            <a:ext cx="3068367" cy="2717800"/>
          </a:xfrm>
          <a:prstGeom prst="rect">
            <a:avLst/>
          </a:prstGeom>
          <a:noFill/>
          <a:ln>
            <a:noFill/>
          </a:ln>
        </p:spPr>
      </p:pic>
      <p:graphicFrame>
        <p:nvGraphicFramePr>
          <p:cNvPr id="4" name="对象 3"/>
          <p:cNvGraphicFramePr>
            <a:graphicFrameLocks noChangeAspect="1"/>
          </p:cNvGraphicFramePr>
          <p:nvPr/>
        </p:nvGraphicFramePr>
        <p:xfrm>
          <a:off x="438150" y="4133850"/>
          <a:ext cx="7781925" cy="2143125"/>
        </p:xfrm>
        <a:graphic>
          <a:graphicData uri="http://schemas.openxmlformats.org/presentationml/2006/ole">
            <mc:AlternateContent xmlns:mc="http://schemas.openxmlformats.org/markup-compatibility/2006">
              <mc:Choice xmlns:v="urn:schemas-microsoft-com:vml" Requires="v">
                <p:oleObj spid="_x0000_s4314" name="文档" r:id="rId2" imgW="7790815" imgH="2144395" progId="Word.Document.12">
                  <p:embed/>
                </p:oleObj>
              </mc:Choice>
              <mc:Fallback>
                <p:oleObj name="文档" r:id="rId2" imgW="7790815" imgH="2144395" progId="Word.Document.12">
                  <p:embed/>
                  <p:pic>
                    <p:nvPicPr>
                      <p:cNvPr id="0" name="图片 4313"/>
                      <p:cNvPicPr/>
                      <p:nvPr/>
                    </p:nvPicPr>
                    <p:blipFill>
                      <a:blip r:embed="rId3"/>
                      <a:stretch>
                        <a:fillRect/>
                      </a:stretch>
                    </p:blipFill>
                    <p:spPr>
                      <a:xfrm>
                        <a:off x="438150" y="4133850"/>
                        <a:ext cx="7781925" cy="214312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837999" y="2778383"/>
          <a:ext cx="2235200" cy="1225550"/>
        </p:xfrm>
        <a:graphic>
          <a:graphicData uri="http://schemas.openxmlformats.org/presentationml/2006/ole">
            <mc:AlternateContent xmlns:mc="http://schemas.openxmlformats.org/markup-compatibility/2006">
              <mc:Choice xmlns:v="urn:schemas-microsoft-com:vml" Requires="v">
                <p:oleObj spid="_x0000_s4315" name="文档" r:id="rId4" imgW="2229485" imgH="1226820" progId="Word.Document.12">
                  <p:embed/>
                </p:oleObj>
              </mc:Choice>
              <mc:Fallback>
                <p:oleObj name="文档" r:id="rId4" imgW="2229485" imgH="1226820" progId="Word.Document.12">
                  <p:embed/>
                  <p:pic>
                    <p:nvPicPr>
                      <p:cNvPr id="0" name="图片 4314"/>
                      <p:cNvPicPr/>
                      <p:nvPr/>
                    </p:nvPicPr>
                    <p:blipFill>
                      <a:blip r:embed="rId5"/>
                      <a:stretch>
                        <a:fillRect/>
                      </a:stretch>
                    </p:blipFill>
                    <p:spPr>
                      <a:xfrm>
                        <a:off x="6837999" y="2778383"/>
                        <a:ext cx="2235200" cy="1225550"/>
                      </a:xfrm>
                      <a:prstGeom prst="rect">
                        <a:avLst/>
                      </a:prstGeom>
                    </p:spPr>
                  </p:pic>
                </p:oleObj>
              </mc:Fallback>
            </mc:AlternateContent>
          </a:graphicData>
        </a:graphic>
      </p:graphicFrame>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a:hlinkClick r:id="rId6" action="ppaction://hlinksldjump"/>
          </p:cNvPr>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0000FF"/>
                </a:solidFill>
                <a:latin typeface="黑体" panose="02010600030101010101" pitchFamily="49" charset="-122"/>
                <a:ea typeface="黑体" panose="02010600030101010101" pitchFamily="49" charset="-122"/>
              </a:rPr>
              <a:t>返回</a:t>
            </a:r>
            <a:endParaRPr lang="zh-CN" altLang="en-US" sz="1400" dirty="0">
              <a:solidFill>
                <a:srgbClr val="0000FF"/>
              </a:solidFill>
              <a:latin typeface="黑体" panose="02010600030101010101" pitchFamily="49" charset="-122"/>
              <a:ea typeface="黑体" panose="02010600030101010101" pitchFamily="49" charset="-122"/>
            </a:endParaRPr>
          </a:p>
        </p:txBody>
      </p:sp>
      <p:sp>
        <p:nvSpPr>
          <p:cNvPr id="8" name="圆角矩形 7"/>
          <p:cNvSpPr/>
          <p:nvPr/>
        </p:nvSpPr>
        <p:spPr>
          <a:xfrm>
            <a:off x="10099170"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9" name="表格 8"/>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0" name="AutoShape 273"/>
          <p:cNvSpPr>
            <a:spLocks noChangeArrowheads="1"/>
          </p:cNvSpPr>
          <p:nvPr/>
        </p:nvSpPr>
        <p:spPr bwMode="auto">
          <a:xfrm>
            <a:off x="890927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1" name="文本框 17">
            <a:hlinkClick r:id="rId7"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0">
            <a:hlinkClick r:id="rId8"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3" name="文本框 21">
            <a:hlinkClick r:id="rId9"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5429" y="555733"/>
            <a:ext cx="11033760" cy="3416320"/>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下表是用单摆测定重力加速度实验中获得的有关数据：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 </a:t>
            </a:r>
            <a:endPar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defTabSz="-635">
              <a:lnSpc>
                <a:spcPct val="150000"/>
              </a:lnSpc>
              <a:spcAft>
                <a:spcPts val="0"/>
              </a:spcAft>
              <a:tabLst>
                <a:tab pos="2070735"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利用上述数据，在图的坐标系中描绘出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图象</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利用图象，取</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4.2 s</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时，</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 m</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重力加速度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 m/s</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结果保留三位有效数字</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579299" y="1217817"/>
          <a:ext cx="7135950" cy="1002158"/>
        </p:xfrm>
        <a:graphic>
          <a:graphicData uri="http://schemas.openxmlformats.org/drawingml/2006/table">
            <a:tbl>
              <a:tblPr>
                <a:tableStyleId>{5C22544A-7EE6-4342-B048-85BDC9FD1C3A}</a:tableStyleId>
              </a:tblPr>
              <a:tblGrid>
                <a:gridCol w="2265878"/>
                <a:gridCol w="1254547"/>
                <a:gridCol w="1205175"/>
                <a:gridCol w="1205175"/>
                <a:gridCol w="1205175"/>
              </a:tblGrid>
              <a:tr h="348354">
                <a:tc>
                  <a:txBody>
                    <a:bodyPr/>
                    <a:lstStyle/>
                    <a:p>
                      <a:pPr algn="ctr" defTabSz="-635">
                        <a:lnSpc>
                          <a:spcPct val="137000"/>
                        </a:lnSpc>
                        <a:spcAft>
                          <a:spcPts val="0"/>
                        </a:spcAft>
                        <a:tabLst>
                          <a:tab pos="2070735" algn="l"/>
                        </a:tabLst>
                      </a:pPr>
                      <a:r>
                        <a:rPr lang="zh-CN" sz="2400" kern="100" dirty="0">
                          <a:effectLst/>
                        </a:rPr>
                        <a:t>摆长</a:t>
                      </a:r>
                      <a:r>
                        <a:rPr lang="en-US" sz="2400" i="1" kern="100" dirty="0">
                          <a:effectLst/>
                        </a:rPr>
                        <a:t>l</a:t>
                      </a:r>
                      <a:r>
                        <a:rPr lang="en-US" sz="2400" kern="100" dirty="0">
                          <a:effectLst/>
                        </a:rPr>
                        <a:t>/m</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0.6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0.8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1.1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8354">
                <a:tc>
                  <a:txBody>
                    <a:bodyPr/>
                    <a:lstStyle/>
                    <a:p>
                      <a:pPr algn="ctr" defTabSz="-635">
                        <a:lnSpc>
                          <a:spcPct val="137000"/>
                        </a:lnSpc>
                        <a:spcAft>
                          <a:spcPts val="0"/>
                        </a:spcAft>
                        <a:tabLst>
                          <a:tab pos="2070735" algn="l"/>
                        </a:tabLst>
                      </a:pPr>
                      <a:r>
                        <a:rPr lang="zh-CN" sz="2400" kern="100" dirty="0">
                          <a:effectLst/>
                        </a:rPr>
                        <a:t>周期</a:t>
                      </a:r>
                      <a:r>
                        <a:rPr lang="en-US" sz="2400" i="1" kern="100" dirty="0" err="1">
                          <a:effectLst/>
                        </a:rPr>
                        <a:t>T</a:t>
                      </a:r>
                      <a:r>
                        <a:rPr lang="en-US" sz="2400" kern="100" baseline="30000" dirty="0" err="1">
                          <a:effectLst/>
                        </a:rPr>
                        <a:t>2</a:t>
                      </a:r>
                      <a:r>
                        <a:rPr lang="en-US" sz="2400" kern="100" dirty="0">
                          <a:effectLst/>
                        </a:rPr>
                        <a:t>/</a:t>
                      </a:r>
                      <a:r>
                        <a:rPr lang="en-US" sz="2400" kern="100" dirty="0" err="1">
                          <a:effectLst/>
                        </a:rPr>
                        <a:t>s</a:t>
                      </a:r>
                      <a:r>
                        <a:rPr lang="en-US" sz="2400" kern="100" baseline="30000" dirty="0" err="1">
                          <a:effectLst/>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2.4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a:effectLst/>
                        </a:rPr>
                        <a:t>3.2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635">
                        <a:lnSpc>
                          <a:spcPct val="137000"/>
                        </a:lnSpc>
                        <a:spcAft>
                          <a:spcPts val="0"/>
                        </a:spcAft>
                        <a:tabLst>
                          <a:tab pos="2070735" algn="l"/>
                        </a:tabLst>
                      </a:pPr>
                      <a:r>
                        <a:rPr lang="en-US" sz="2400" kern="100" dirty="0">
                          <a:effectLst/>
                        </a:rPr>
                        <a:t>4.4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03143" marR="2031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图片 3" descr="F:\2016赵瑊\一轮\物理\word\四校后\L1687.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46604" y="915100"/>
            <a:ext cx="3690282" cy="2985854"/>
          </a:xfrm>
          <a:prstGeom prst="rect">
            <a:avLst/>
          </a:prstGeom>
          <a:noFill/>
          <a:ln>
            <a:noFill/>
          </a:ln>
        </p:spPr>
      </p:pic>
      <p:sp>
        <p:nvSpPr>
          <p:cNvPr id="6" name="椭圆 5"/>
          <p:cNvSpPr/>
          <p:nvPr/>
        </p:nvSpPr>
        <p:spPr>
          <a:xfrm>
            <a:off x="9366614" y="262677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椭圆 6"/>
          <p:cNvSpPr/>
          <p:nvPr/>
        </p:nvSpPr>
        <p:spPr>
          <a:xfrm>
            <a:off x="9563617" y="244463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椭圆 7"/>
          <p:cNvSpPr/>
          <p:nvPr/>
        </p:nvSpPr>
        <p:spPr>
          <a:xfrm>
            <a:off x="9883287" y="212869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椭圆 8"/>
          <p:cNvSpPr/>
          <p:nvPr/>
        </p:nvSpPr>
        <p:spPr>
          <a:xfrm>
            <a:off x="10403674" y="162316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12" name="直接连接符 11"/>
          <p:cNvCxnSpPr/>
          <p:nvPr/>
        </p:nvCxnSpPr>
        <p:spPr>
          <a:xfrm flipV="1">
            <a:off x="8610187" y="1514067"/>
            <a:ext cx="1951464" cy="1906858"/>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aphicFrame>
        <p:nvGraphicFramePr>
          <p:cNvPr id="13" name="对象 12"/>
          <p:cNvGraphicFramePr>
            <a:graphicFrameLocks noChangeAspect="1"/>
          </p:cNvGraphicFramePr>
          <p:nvPr/>
        </p:nvGraphicFramePr>
        <p:xfrm>
          <a:off x="523875" y="4038600"/>
          <a:ext cx="10848975" cy="1400175"/>
        </p:xfrm>
        <a:graphic>
          <a:graphicData uri="http://schemas.openxmlformats.org/presentationml/2006/ole">
            <mc:AlternateContent xmlns:mc="http://schemas.openxmlformats.org/markup-compatibility/2006">
              <mc:Choice xmlns:v="urn:schemas-microsoft-com:vml" Requires="v">
                <p:oleObj spid="_x0000_s5263" name="文档" r:id="rId2" imgW="10962005" imgH="1422400" progId="Word.Document.12">
                  <p:embed/>
                </p:oleObj>
              </mc:Choice>
              <mc:Fallback>
                <p:oleObj name="文档" r:id="rId2" imgW="10962005" imgH="1422400" progId="Word.Document.12">
                  <p:embed/>
                  <p:pic>
                    <p:nvPicPr>
                      <p:cNvPr id="0" name="图片 5262"/>
                      <p:cNvPicPr/>
                      <p:nvPr/>
                    </p:nvPicPr>
                    <p:blipFill>
                      <a:blip r:embed="rId3"/>
                      <a:stretch>
                        <a:fillRect/>
                      </a:stretch>
                    </p:blipFill>
                    <p:spPr>
                      <a:xfrm>
                        <a:off x="523875" y="4038600"/>
                        <a:ext cx="10848975" cy="1400175"/>
                      </a:xfrm>
                      <a:prstGeom prst="rect">
                        <a:avLst/>
                      </a:prstGeom>
                    </p:spPr>
                  </p:pic>
                </p:oleObj>
              </mc:Fallback>
            </mc:AlternateContent>
          </a:graphicData>
        </a:graphic>
      </p:graphicFrame>
      <p:sp>
        <p:nvSpPr>
          <p:cNvPr id="14" name="矩形 13"/>
          <p:cNvSpPr/>
          <p:nvPr/>
        </p:nvSpPr>
        <p:spPr>
          <a:xfrm>
            <a:off x="2757170" y="3406674"/>
            <a:ext cx="723275" cy="461665"/>
          </a:xfrm>
          <a:prstGeom prst="rect">
            <a:avLst/>
          </a:prstGeom>
        </p:spPr>
        <p:txBody>
          <a:bodyPr wrap="none">
            <a:spAutoFit/>
          </a:bodyPr>
          <a:lstStyle/>
          <a:p>
            <a:r>
              <a:rPr lang="en-US" altLang="zh-CN" sz="2400" dirty="0" smtClean="0">
                <a:solidFill>
                  <a:srgbClr val="FF0000"/>
                </a:solidFill>
                <a:latin typeface="Times New Roman" panose="02020603050405020304" pitchFamily="18" charset="0"/>
                <a:ea typeface="华文细黑" panose="02010600040101010101" pitchFamily="2" charset="-122"/>
              </a:rPr>
              <a:t>9.86</a:t>
            </a:r>
            <a:endParaRPr lang="zh-CN" altLang="en-US" sz="2400" dirty="0">
              <a:solidFill>
                <a:srgbClr val="FF0000"/>
              </a:solidFill>
            </a:endParaRPr>
          </a:p>
        </p:txBody>
      </p:sp>
      <p:sp>
        <p:nvSpPr>
          <p:cNvPr id="15" name="矩形 14"/>
          <p:cNvSpPr/>
          <p:nvPr/>
        </p:nvSpPr>
        <p:spPr>
          <a:xfrm>
            <a:off x="5206600" y="2865537"/>
            <a:ext cx="723275"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1.05</a:t>
            </a:r>
            <a:endParaRPr lang="zh-CN" altLang="en-US" sz="2400" dirty="0">
              <a:solidFill>
                <a:srgbClr val="FF0000"/>
              </a:solidFill>
            </a:endParaRPr>
          </a:p>
        </p:txBody>
      </p:sp>
      <p:graphicFrame>
        <p:nvGraphicFramePr>
          <p:cNvPr id="16" name="对象 15"/>
          <p:cNvGraphicFramePr>
            <a:graphicFrameLocks noChangeAspect="1"/>
          </p:cNvGraphicFramePr>
          <p:nvPr/>
        </p:nvGraphicFramePr>
        <p:xfrm>
          <a:off x="523875" y="5362575"/>
          <a:ext cx="10848975" cy="1285875"/>
        </p:xfrm>
        <a:graphic>
          <a:graphicData uri="http://schemas.openxmlformats.org/presentationml/2006/ole">
            <mc:AlternateContent xmlns:mc="http://schemas.openxmlformats.org/markup-compatibility/2006">
              <mc:Choice xmlns:v="urn:schemas-microsoft-com:vml" Requires="v">
                <p:oleObj spid="_x0000_s5264" name="文档" r:id="rId4" imgW="10962005" imgH="1299210" progId="Word.Document.12">
                  <p:embed/>
                </p:oleObj>
              </mc:Choice>
              <mc:Fallback>
                <p:oleObj name="文档" r:id="rId4" imgW="10962005" imgH="1299210" progId="Word.Document.12">
                  <p:embed/>
                  <p:pic>
                    <p:nvPicPr>
                      <p:cNvPr id="0" name="图片 5263"/>
                      <p:cNvPicPr/>
                      <p:nvPr/>
                    </p:nvPicPr>
                    <p:blipFill>
                      <a:blip r:embed="rId5"/>
                      <a:stretch>
                        <a:fillRect/>
                      </a:stretch>
                    </p:blipFill>
                    <p:spPr>
                      <a:xfrm>
                        <a:off x="523875" y="5362575"/>
                        <a:ext cx="10848975" cy="1285875"/>
                      </a:xfrm>
                      <a:prstGeom prst="rect">
                        <a:avLst/>
                      </a:prstGeom>
                    </p:spPr>
                  </p:pic>
                </p:oleObj>
              </mc:Fallback>
            </mc:AlternateContent>
          </a:graphicData>
        </a:graphic>
      </p:graphicFrame>
      <p:sp>
        <p:nvSpPr>
          <p:cNvPr id="17" name="矩形 16"/>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8" name="圆角矩形 17"/>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19" name="表格 18"/>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20" name="AutoShape 273"/>
          <p:cNvSpPr>
            <a:spLocks noChangeArrowheads="1"/>
          </p:cNvSpPr>
          <p:nvPr/>
        </p:nvSpPr>
        <p:spPr bwMode="auto">
          <a:xfrm>
            <a:off x="819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21" name="文本框 21">
            <a:hlinkClick r:id="rId6"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4</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22" name="文本框 21">
            <a:hlinkClick r:id="rId7"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5</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4" grpId="0"/>
      <p:bldP spid="14"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25" y="580934"/>
            <a:ext cx="11537950" cy="3970318"/>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将一单摆装置竖直悬挂于某一深度为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h</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未知</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且开口向下的小筒中</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单摆的下部分露于筒外</a:t>
            </a:r>
            <a:r>
              <a:rPr lang="en-US" altLang="zh-CN" sz="2400" kern="100" spc="-6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，如</a:t>
            </a:r>
            <a:r>
              <a:rPr lang="zh-CN" altLang="zh-CN" sz="2400" kern="100" spc="-60" dirty="0" smtClean="0">
                <a:latin typeface="Times New Roman" panose="02020603050405020304" pitchFamily="18" charset="0"/>
                <a:ea typeface="华文细黑" panose="02010600040101010101" pitchFamily="2" charset="-122"/>
                <a:cs typeface="Times New Roman" panose="02020603050405020304" pitchFamily="18" charset="0"/>
              </a:rPr>
              <a:t>图甲</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所示，将悬线拉离平衡位置一个小角度后由静止释放，设单摆振动过程中悬线不会碰到筒壁，如果本实验的长度测量工具只能测量出筒的下端口到摆球球心的距离</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，并通过改变</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而测出对应的摆动周期</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，再以</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spc="-6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为纵轴、</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为横轴作出</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spc="-6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spc="-6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60" dirty="0">
                <a:latin typeface="Times New Roman" panose="02020603050405020304" pitchFamily="18" charset="0"/>
                <a:ea typeface="华文细黑" panose="02010600040101010101" pitchFamily="2" charset="-122"/>
                <a:cs typeface="Times New Roman" panose="02020603050405020304" pitchFamily="18" charset="0"/>
              </a:rPr>
              <a:t>函</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数关系图象，那么就可以通过此图象得出小筒的深度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h</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和当地的重力加速度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如果实验中所得到的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关系图象如图乙所示</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那么</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真正的图象应该是</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中的</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89A.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18186" y="3465184"/>
            <a:ext cx="4221389" cy="2500521"/>
          </a:xfrm>
          <a:prstGeom prst="rect">
            <a:avLst/>
          </a:prstGeom>
          <a:noFill/>
          <a:ln>
            <a:noFill/>
          </a:ln>
        </p:spPr>
      </p:pic>
      <p:graphicFrame>
        <p:nvGraphicFramePr>
          <p:cNvPr id="4" name="对象 3"/>
          <p:cNvGraphicFramePr>
            <a:graphicFrameLocks noChangeAspect="1"/>
          </p:cNvGraphicFramePr>
          <p:nvPr/>
        </p:nvGraphicFramePr>
        <p:xfrm>
          <a:off x="371475" y="4810125"/>
          <a:ext cx="8839200" cy="1952625"/>
        </p:xfrm>
        <a:graphic>
          <a:graphicData uri="http://schemas.openxmlformats.org/presentationml/2006/ole">
            <mc:AlternateContent xmlns:mc="http://schemas.openxmlformats.org/markup-compatibility/2006">
              <mc:Choice xmlns:v="urn:schemas-microsoft-com:vml" Requires="v">
                <p:oleObj spid="_x0000_s6253" name="文档" r:id="rId2" imgW="9029700" imgH="1993265" progId="Word.Document.12">
                  <p:embed/>
                </p:oleObj>
              </mc:Choice>
              <mc:Fallback>
                <p:oleObj name="文档" r:id="rId2" imgW="9029700" imgH="1993265" progId="Word.Document.12">
                  <p:embed/>
                  <p:pic>
                    <p:nvPicPr>
                      <p:cNvPr id="0" name="图片 6252"/>
                      <p:cNvPicPr/>
                      <p:nvPr/>
                    </p:nvPicPr>
                    <p:blipFill>
                      <a:blip r:embed="rId3"/>
                      <a:stretch>
                        <a:fillRect/>
                      </a:stretch>
                    </p:blipFill>
                    <p:spPr>
                      <a:xfrm>
                        <a:off x="371475" y="4810125"/>
                        <a:ext cx="8839200" cy="1952625"/>
                      </a:xfrm>
                      <a:prstGeom prst="rect">
                        <a:avLst/>
                      </a:prstGeom>
                    </p:spPr>
                  </p:pic>
                </p:oleObj>
              </mc:Fallback>
            </mc:AlternateContent>
          </a:graphicData>
        </a:graphic>
      </p:graphicFrame>
      <p:sp>
        <p:nvSpPr>
          <p:cNvPr id="5" name="矩形 4"/>
          <p:cNvSpPr/>
          <p:nvPr/>
        </p:nvSpPr>
        <p:spPr>
          <a:xfrm>
            <a:off x="5330916" y="3992220"/>
            <a:ext cx="338554" cy="461665"/>
          </a:xfrm>
          <a:prstGeom prst="rect">
            <a:avLst/>
          </a:prstGeom>
        </p:spPr>
        <p:txBody>
          <a:bodyPr wrap="none">
            <a:spAutoFit/>
          </a:bodyPr>
          <a:lstStyle/>
          <a:p>
            <a:r>
              <a:rPr lang="en-US" altLang="zh-CN" sz="2400" i="1" dirty="0">
                <a:solidFill>
                  <a:srgbClr val="FF0000"/>
                </a:solidFill>
                <a:latin typeface="Times New Roman" panose="02020603050405020304" pitchFamily="18" charset="0"/>
                <a:ea typeface="华文细黑" panose="02010600040101010101" pitchFamily="2" charset="-122"/>
              </a:rPr>
              <a:t>a</a:t>
            </a:r>
            <a:endParaRPr lang="zh-CN" altLang="en-US" sz="2400" dirty="0">
              <a:solidFill>
                <a:srgbClr val="FF0000"/>
              </a:solidFill>
            </a:endParaRPr>
          </a:p>
        </p:txBody>
      </p:sp>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8" name="表格 7"/>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9" name="AutoShape 273"/>
          <p:cNvSpPr>
            <a:spLocks noChangeArrowheads="1"/>
          </p:cNvSpPr>
          <p:nvPr/>
        </p:nvSpPr>
        <p:spPr bwMode="auto">
          <a:xfrm>
            <a:off x="891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0" name="文本框 21">
            <a:hlinkClick r:id="rId4"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4</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1" name="文本框 21">
            <a:hlinkClick r:id="rId5"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5</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400" y="590459"/>
            <a:ext cx="11277600" cy="1754326"/>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由图可知，小筒的深度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h</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_______ </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当地</a:t>
            </a:r>
            <a:r>
              <a:rPr lang="zh-CN" altLang="en-US" sz="2400" kern="100" dirty="0" smtClean="0">
                <a:latin typeface="Times New Roman" panose="02020603050405020304" pitchFamily="18" charset="0"/>
                <a:ea typeface="华文细黑" panose="0201060004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重力</a:t>
            </a:r>
            <a:r>
              <a:rPr lang="zh-CN" altLang="en-US" sz="2400" kern="100" dirty="0" smtClean="0">
                <a:latin typeface="Times New Roman" panose="02020603050405020304" pitchFamily="18" charset="0"/>
                <a:ea typeface="华文细黑" panose="02010600040101010101" pitchFamily="2" charset="-122"/>
                <a:cs typeface="Times New Roman" panose="02020603050405020304" pitchFamily="18" charset="0"/>
              </a:rPr>
              <a:t>加</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 </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m/s</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计算结果保留三位有效数字</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某次停表计时得到的时间如图丙所示，则总时间为</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______s</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89.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57686" y="3681457"/>
            <a:ext cx="3488214" cy="2661285"/>
          </a:xfrm>
          <a:prstGeom prst="rect">
            <a:avLst/>
          </a:prstGeom>
          <a:noFill/>
          <a:ln>
            <a:noFill/>
          </a:ln>
        </p:spPr>
      </p:pic>
      <p:pic>
        <p:nvPicPr>
          <p:cNvPr id="4" name="图片 3" descr="F:\2016赵瑊\一轮\物理\word\四校后\L1689A.TIF"/>
          <p:cNvPicPr/>
          <p:nvPr/>
        </p:nvPicPr>
        <p:blipFill rotWithShape="1">
          <a:blip r:embed="rId2" cstate="print">
            <a:extLst>
              <a:ext uri="{28A0092B-C50C-407E-A947-70E740481C1C}">
                <a14:useLocalDpi xmlns:a14="http://schemas.microsoft.com/office/drawing/2010/main" val="0"/>
              </a:ext>
            </a:extLst>
          </a:blip>
          <a:srcRect l="34231"/>
          <a:stretch>
            <a:fillRect/>
          </a:stretch>
        </p:blipFill>
        <p:spPr bwMode="auto">
          <a:xfrm>
            <a:off x="4949576" y="3702147"/>
            <a:ext cx="2931885" cy="2640595"/>
          </a:xfrm>
          <a:prstGeom prst="rect">
            <a:avLst/>
          </a:prstGeom>
          <a:noFill/>
          <a:ln>
            <a:noFill/>
          </a:ln>
        </p:spPr>
      </p:pic>
      <p:graphicFrame>
        <p:nvGraphicFramePr>
          <p:cNvPr id="5" name="对象 4"/>
          <p:cNvGraphicFramePr>
            <a:graphicFrameLocks noChangeAspect="1"/>
          </p:cNvGraphicFramePr>
          <p:nvPr/>
        </p:nvGraphicFramePr>
        <p:xfrm>
          <a:off x="506639" y="2423531"/>
          <a:ext cx="8166100" cy="1933575"/>
        </p:xfrm>
        <a:graphic>
          <a:graphicData uri="http://schemas.openxmlformats.org/presentationml/2006/ole">
            <mc:AlternateContent xmlns:mc="http://schemas.openxmlformats.org/markup-compatibility/2006">
              <mc:Choice xmlns:v="urn:schemas-microsoft-com:vml" Requires="v">
                <p:oleObj spid="_x0000_s7276" name="Document" r:id="rId3" imgW="8180705" imgH="1935480" progId="Word.Document.12">
                  <p:embed/>
                </p:oleObj>
              </mc:Choice>
              <mc:Fallback>
                <p:oleObj name="Document" r:id="rId3" imgW="8180705" imgH="1935480" progId="Word.Document.12">
                  <p:embed/>
                  <p:pic>
                    <p:nvPicPr>
                      <p:cNvPr id="0" name="图片 7275"/>
                      <p:cNvPicPr/>
                      <p:nvPr/>
                    </p:nvPicPr>
                    <p:blipFill>
                      <a:blip r:embed="rId4"/>
                      <a:stretch>
                        <a:fillRect/>
                      </a:stretch>
                    </p:blipFill>
                    <p:spPr>
                      <a:xfrm>
                        <a:off x="506639" y="2423531"/>
                        <a:ext cx="8166100" cy="1933575"/>
                      </a:xfrm>
                      <a:prstGeom prst="rect">
                        <a:avLst/>
                      </a:prstGeom>
                    </p:spPr>
                  </p:pic>
                </p:oleObj>
              </mc:Fallback>
            </mc:AlternateContent>
          </a:graphicData>
        </a:graphic>
      </p:graphicFrame>
      <p:sp>
        <p:nvSpPr>
          <p:cNvPr id="7" name="矩形 6"/>
          <p:cNvSpPr/>
          <p:nvPr/>
        </p:nvSpPr>
        <p:spPr>
          <a:xfrm>
            <a:off x="4420845" y="715315"/>
            <a:ext cx="877163"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0.315</a:t>
            </a:r>
            <a:endParaRPr lang="zh-CN" altLang="en-US" sz="2400" dirty="0">
              <a:solidFill>
                <a:srgbClr val="FF0000"/>
              </a:solidFill>
            </a:endParaRPr>
          </a:p>
        </p:txBody>
      </p:sp>
      <p:sp>
        <p:nvSpPr>
          <p:cNvPr id="8" name="矩形 7"/>
          <p:cNvSpPr/>
          <p:nvPr/>
        </p:nvSpPr>
        <p:spPr>
          <a:xfrm>
            <a:off x="9054702" y="724840"/>
            <a:ext cx="723275"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9.86</a:t>
            </a:r>
            <a:endParaRPr lang="zh-CN" altLang="en-US" sz="2400" dirty="0">
              <a:solidFill>
                <a:srgbClr val="FF0000"/>
              </a:solidFill>
            </a:endParaRPr>
          </a:p>
        </p:txBody>
      </p:sp>
      <p:sp>
        <p:nvSpPr>
          <p:cNvPr id="9" name="矩形 8"/>
          <p:cNvSpPr/>
          <p:nvPr/>
        </p:nvSpPr>
        <p:spPr>
          <a:xfrm>
            <a:off x="7653173" y="1815539"/>
            <a:ext cx="723275"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66.3</a:t>
            </a:r>
            <a:endParaRPr lang="zh-CN" altLang="en-US" sz="2400" dirty="0">
              <a:solidFill>
                <a:srgbClr val="FF0000"/>
              </a:solidFill>
            </a:endParaRPr>
          </a:p>
        </p:txBody>
      </p:sp>
      <p:sp>
        <p:nvSpPr>
          <p:cNvPr id="10" name="矩形 9"/>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a:hlinkClick r:id="rId5" action="ppaction://hlinksldjump"/>
          </p:cNvPr>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0000FF"/>
                </a:solidFill>
                <a:latin typeface="黑体" panose="02010600030101010101" pitchFamily="49" charset="-122"/>
                <a:ea typeface="黑体" panose="02010600030101010101" pitchFamily="49" charset="-122"/>
              </a:rPr>
              <a:t>返回</a:t>
            </a:r>
            <a:endParaRPr lang="zh-CN" altLang="en-US" sz="1400" dirty="0">
              <a:solidFill>
                <a:srgbClr val="0000FF"/>
              </a:solidFill>
              <a:latin typeface="黑体" panose="02010600030101010101" pitchFamily="49" charset="-122"/>
              <a:ea typeface="黑体" panose="02010600030101010101" pitchFamily="49" charset="-122"/>
            </a:endParaRPr>
          </a:p>
        </p:txBody>
      </p:sp>
      <p:sp>
        <p:nvSpPr>
          <p:cNvPr id="12" name="圆角矩形 11"/>
          <p:cNvSpPr/>
          <p:nvPr/>
        </p:nvSpPr>
        <p:spPr>
          <a:xfrm>
            <a:off x="10099170"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13" name="表格 12"/>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4" name="AutoShape 273"/>
          <p:cNvSpPr>
            <a:spLocks noChangeArrowheads="1"/>
          </p:cNvSpPr>
          <p:nvPr/>
        </p:nvSpPr>
        <p:spPr bwMode="auto">
          <a:xfrm>
            <a:off x="891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5" name="文本框 21">
            <a:hlinkClick r:id="rId6"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4</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6" name="文本框 21">
            <a:hlinkClick r:id="rId7"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5</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p:bldP spid="7" grpId="1"/>
      <p:bldP spid="8" grpId="0"/>
      <p:bldP spid="8"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017" y="647182"/>
            <a:ext cx="11016343" cy="1200329"/>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6. (1)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在</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探究单摆周期与摆长的关系</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实验中，两位同学用游标卡尺测量小球的直径的操作如图甲、乙所示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测量方法正确的是</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选填</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甲</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乙</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90.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8217" y="1995668"/>
            <a:ext cx="8022559" cy="2629853"/>
          </a:xfrm>
          <a:prstGeom prst="rect">
            <a:avLst/>
          </a:prstGeom>
          <a:noFill/>
          <a:ln>
            <a:noFill/>
          </a:ln>
        </p:spPr>
      </p:pic>
      <p:sp>
        <p:nvSpPr>
          <p:cNvPr id="4" name="矩形 3"/>
          <p:cNvSpPr/>
          <p:nvPr/>
        </p:nvSpPr>
        <p:spPr>
          <a:xfrm>
            <a:off x="542017" y="4796136"/>
            <a:ext cx="10305144" cy="576248"/>
          </a:xfrm>
          <a:prstGeom prst="rect">
            <a:avLst/>
          </a:prstGeom>
        </p:spPr>
        <p:txBody>
          <a:bodyPr wrap="square">
            <a:spAutoFit/>
          </a:bodyPr>
          <a:lstStyle/>
          <a:p>
            <a:pPr algn="just" defTabSz="-635">
              <a:lnSpc>
                <a:spcPct val="150000"/>
              </a:lnSpc>
              <a:spcAft>
                <a:spcPts val="0"/>
              </a:spcAft>
              <a:tabLst>
                <a:tab pos="2070735" algn="l"/>
              </a:tabLst>
            </a:pP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解析　</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游标卡尺应该用两外测量爪对齐的地方测量，正确的是图乙</a:t>
            </a:r>
            <a:r>
              <a:rPr lang="en-US" altLang="zh-CN" sz="2400" kern="100" dirty="0">
                <a:solidFill>
                  <a:srgbClr val="0000CC"/>
                </a:solidFill>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solidFill>
                <a:srgbClr val="0000CC"/>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695382" y="1287188"/>
            <a:ext cx="492443" cy="461665"/>
          </a:xfrm>
          <a:prstGeom prst="rect">
            <a:avLst/>
          </a:prstGeom>
        </p:spPr>
        <p:txBody>
          <a:bodyPr wrap="none">
            <a:spAutoFit/>
          </a:bodyPr>
          <a:lstStyle/>
          <a:p>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乙</a:t>
            </a:r>
            <a:endParaRPr lang="zh-CN" altLang="en-US" sz="2400" dirty="0">
              <a:solidFill>
                <a:srgbClr val="FF0000"/>
              </a:solidFill>
            </a:endParaRPr>
          </a:p>
        </p:txBody>
      </p:sp>
      <p:sp>
        <p:nvSpPr>
          <p:cNvPr id="7" name="矩形 6"/>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圆角矩形 7"/>
          <p:cNvSpPr/>
          <p:nvPr/>
        </p:nvSpPr>
        <p:spPr>
          <a:xfrm>
            <a:off x="11023095"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9" name="表格 8"/>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0" name="AutoShape 273"/>
          <p:cNvSpPr>
            <a:spLocks noChangeArrowheads="1"/>
          </p:cNvSpPr>
          <p:nvPr/>
        </p:nvSpPr>
        <p:spPr bwMode="auto">
          <a:xfrm>
            <a:off x="819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1" name="文本框 21">
            <a:hlinkClick r:id="rId2"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6</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1">
            <a:hlinkClick r:id="rId3"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7</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P spid="4"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81175" y="6196638"/>
            <a:ext cx="1406878" cy="556591"/>
            <a:chOff x="0" y="4726060"/>
            <a:chExt cx="974035" cy="417443"/>
          </a:xfrm>
        </p:grpSpPr>
        <p:pic>
          <p:nvPicPr>
            <p:cNvPr id="3" name="图片 2">
              <a:hlinkClick r:id="rId1" action="ppaction://hlinksldjump"/>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2040" t="43872" r="22328" b="37714"/>
            <a:stretch>
              <a:fillRect/>
            </a:stretch>
          </p:blipFill>
          <p:spPr>
            <a:xfrm>
              <a:off x="0" y="4726060"/>
              <a:ext cx="974035" cy="417443"/>
            </a:xfrm>
            <a:prstGeom prst="rect">
              <a:avLst/>
            </a:prstGeom>
            <a:ln>
              <a:solidFill>
                <a:schemeClr val="bg2">
                  <a:lumMod val="75000"/>
                </a:schemeClr>
              </a:solidFill>
            </a:ln>
            <a:effectLst>
              <a:outerShdw blurRad="292100" dist="139700" dir="2700000" algn="tl" rotWithShape="0">
                <a:srgbClr val="333333">
                  <a:alpha val="65000"/>
                </a:srgbClr>
              </a:outerShdw>
            </a:effectLst>
          </p:spPr>
        </p:pic>
        <p:sp>
          <p:nvSpPr>
            <p:cNvPr id="4" name="文本框 19">
              <a:hlinkClick r:id="rId1" action="ppaction://hlinksldjump"/>
            </p:cNvPr>
            <p:cNvSpPr txBox="1"/>
            <p:nvPr userDrawn="1"/>
          </p:nvSpPr>
          <p:spPr>
            <a:xfrm>
              <a:off x="39568" y="4769923"/>
              <a:ext cx="886968" cy="315423"/>
            </a:xfrm>
            <a:prstGeom prst="rect">
              <a:avLst/>
            </a:prstGeom>
            <a:noFill/>
          </p:spPr>
          <p:txBody>
            <a:bodyPr wrap="none" rtlCol="0">
              <a:spAutoFit/>
            </a:bodyPr>
            <a:lstStyle/>
            <a:p>
              <a:r>
                <a:rPr lang="zh-CN" altLang="en-US" sz="2135" b="1" dirty="0" smtClean="0">
                  <a:latin typeface="华文细黑" panose="02010600040101010101" pitchFamily="2" charset="-122"/>
                  <a:ea typeface="华文细黑" panose="02010600040101010101" pitchFamily="2" charset="-122"/>
                </a:rPr>
                <a:t>知识梳理</a:t>
              </a:r>
              <a:endParaRPr lang="zh-CN" altLang="en-US" sz="2135" b="1" dirty="0">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8197302" y="6196634"/>
            <a:ext cx="1298713" cy="556591"/>
            <a:chOff x="0" y="4726057"/>
            <a:chExt cx="974035" cy="417443"/>
          </a:xfrm>
        </p:grpSpPr>
        <p:pic>
          <p:nvPicPr>
            <p:cNvPr id="6" name="图片 5">
              <a:hlinkClick r:id="rId3" action="ppaction://hlinksldjump"/>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2040" t="43872" r="22328" b="37714"/>
            <a:stretch>
              <a:fillRect/>
            </a:stretch>
          </p:blipFill>
          <p:spPr>
            <a:xfrm>
              <a:off x="0" y="4726057"/>
              <a:ext cx="974035" cy="417443"/>
            </a:xfrm>
            <a:prstGeom prst="rect">
              <a:avLst/>
            </a:prstGeom>
            <a:ln>
              <a:solidFill>
                <a:schemeClr val="bg2">
                  <a:lumMod val="75000"/>
                </a:schemeClr>
              </a:solidFill>
            </a:ln>
            <a:effectLst>
              <a:outerShdw blurRad="292100" dist="139700" dir="2700000" algn="tl" rotWithShape="0">
                <a:srgbClr val="333333">
                  <a:alpha val="65000"/>
                </a:srgbClr>
              </a:outerShdw>
            </a:effectLst>
          </p:spPr>
        </p:pic>
        <p:sp>
          <p:nvSpPr>
            <p:cNvPr id="7" name="文本框 23">
              <a:hlinkClick r:id="rId3" action="ppaction://hlinksldjump"/>
            </p:cNvPr>
            <p:cNvSpPr txBox="1"/>
            <p:nvPr userDrawn="1"/>
          </p:nvSpPr>
          <p:spPr>
            <a:xfrm>
              <a:off x="101195" y="4772645"/>
              <a:ext cx="755255" cy="315423"/>
            </a:xfrm>
            <a:prstGeom prst="rect">
              <a:avLst/>
            </a:prstGeom>
            <a:noFill/>
          </p:spPr>
          <p:txBody>
            <a:bodyPr wrap="none" rtlCol="0">
              <a:spAutoFit/>
            </a:bodyPr>
            <a:lstStyle/>
            <a:p>
              <a:r>
                <a:rPr lang="zh-CN" altLang="en-US" sz="2135" b="1" dirty="0" smtClean="0">
                  <a:latin typeface="华文细黑" panose="02010600040101010101" pitchFamily="2" charset="-122"/>
                  <a:ea typeface="华文细黑" panose="02010600040101010101" pitchFamily="2" charset="-122"/>
                </a:rPr>
                <a:t>考点一</a:t>
              </a:r>
              <a:endParaRPr lang="zh-CN" altLang="en-US" sz="2135" b="1" dirty="0">
                <a:latin typeface="华文细黑" panose="02010600040101010101" pitchFamily="2" charset="-122"/>
                <a:ea typeface="华文细黑" panose="02010600040101010101" pitchFamily="2" charset="-122"/>
              </a:endParaRPr>
            </a:p>
          </p:txBody>
        </p:sp>
      </p:grpSp>
      <p:grpSp>
        <p:nvGrpSpPr>
          <p:cNvPr id="8" name="组合 7"/>
          <p:cNvGrpSpPr/>
          <p:nvPr/>
        </p:nvGrpSpPr>
        <p:grpSpPr>
          <a:xfrm>
            <a:off x="9505540" y="6196634"/>
            <a:ext cx="1298713" cy="556591"/>
            <a:chOff x="0" y="4726057"/>
            <a:chExt cx="974035" cy="417443"/>
          </a:xfrm>
        </p:grpSpPr>
        <p:pic>
          <p:nvPicPr>
            <p:cNvPr id="9" name="图片 8">
              <a:hlinkClick r:id="rId4" action="ppaction://hlinksldjump"/>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2040" t="43872" r="22328" b="37714"/>
            <a:stretch>
              <a:fillRect/>
            </a:stretch>
          </p:blipFill>
          <p:spPr>
            <a:xfrm>
              <a:off x="0" y="4726057"/>
              <a:ext cx="974035" cy="417443"/>
            </a:xfrm>
            <a:prstGeom prst="rect">
              <a:avLst/>
            </a:prstGeom>
            <a:ln>
              <a:solidFill>
                <a:schemeClr val="bg2">
                  <a:lumMod val="75000"/>
                </a:schemeClr>
              </a:solidFill>
            </a:ln>
            <a:effectLst>
              <a:outerShdw blurRad="292100" dist="139700" dir="2700000" algn="tl" rotWithShape="0">
                <a:srgbClr val="333333">
                  <a:alpha val="65000"/>
                </a:srgbClr>
              </a:outerShdw>
            </a:effectLst>
          </p:spPr>
        </p:pic>
        <p:sp>
          <p:nvSpPr>
            <p:cNvPr id="10" name="文本框 26">
              <a:hlinkClick r:id="rId4" action="ppaction://hlinksldjump"/>
            </p:cNvPr>
            <p:cNvSpPr txBox="1"/>
            <p:nvPr userDrawn="1"/>
          </p:nvSpPr>
          <p:spPr>
            <a:xfrm>
              <a:off x="101195" y="4772645"/>
              <a:ext cx="755255" cy="315423"/>
            </a:xfrm>
            <a:prstGeom prst="rect">
              <a:avLst/>
            </a:prstGeom>
            <a:noFill/>
          </p:spPr>
          <p:txBody>
            <a:bodyPr wrap="none" rtlCol="0">
              <a:spAutoFit/>
            </a:bodyPr>
            <a:lstStyle/>
            <a:p>
              <a:r>
                <a:rPr lang="zh-CN" altLang="en-US" sz="2135" b="1" dirty="0" smtClean="0">
                  <a:latin typeface="华文细黑" panose="02010600040101010101" pitchFamily="2" charset="-122"/>
                  <a:ea typeface="华文细黑" panose="02010600040101010101" pitchFamily="2" charset="-122"/>
                </a:rPr>
                <a:t>考点二</a:t>
              </a:r>
              <a:endParaRPr lang="zh-CN" altLang="en-US" sz="2135" b="1" dirty="0">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10813640" y="6200262"/>
            <a:ext cx="1298713" cy="556591"/>
            <a:chOff x="0" y="4726057"/>
            <a:chExt cx="974035" cy="417443"/>
          </a:xfrm>
        </p:grpSpPr>
        <p:pic>
          <p:nvPicPr>
            <p:cNvPr id="12" name="图片 11">
              <a:hlinkClick r:id="rId5" action="ppaction://hlinksldjump"/>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2040" t="43872" r="22328" b="37714"/>
            <a:stretch>
              <a:fillRect/>
            </a:stretch>
          </p:blipFill>
          <p:spPr>
            <a:xfrm>
              <a:off x="0" y="4726057"/>
              <a:ext cx="974035" cy="417443"/>
            </a:xfrm>
            <a:prstGeom prst="rect">
              <a:avLst/>
            </a:prstGeom>
            <a:ln>
              <a:solidFill>
                <a:schemeClr val="bg2">
                  <a:lumMod val="75000"/>
                </a:schemeClr>
              </a:solidFill>
            </a:ln>
            <a:effectLst>
              <a:outerShdw blurRad="292100" dist="139700" dir="2700000" algn="tl" rotWithShape="0">
                <a:srgbClr val="333333">
                  <a:alpha val="65000"/>
                </a:srgbClr>
              </a:outerShdw>
            </a:effectLst>
          </p:spPr>
        </p:pic>
        <p:sp>
          <p:nvSpPr>
            <p:cNvPr id="13" name="文本框 29">
              <a:hlinkClick r:id="rId5" action="ppaction://hlinksldjump"/>
            </p:cNvPr>
            <p:cNvSpPr txBox="1"/>
            <p:nvPr userDrawn="1"/>
          </p:nvSpPr>
          <p:spPr>
            <a:xfrm>
              <a:off x="101195" y="4772645"/>
              <a:ext cx="755255" cy="315423"/>
            </a:xfrm>
            <a:prstGeom prst="rect">
              <a:avLst/>
            </a:prstGeom>
            <a:noFill/>
          </p:spPr>
          <p:txBody>
            <a:bodyPr wrap="none" rtlCol="0">
              <a:spAutoFit/>
            </a:bodyPr>
            <a:lstStyle/>
            <a:p>
              <a:r>
                <a:rPr lang="zh-CN" altLang="en-US" sz="2135" b="1" dirty="0" smtClean="0">
                  <a:latin typeface="华文细黑" panose="02010600040101010101" pitchFamily="2" charset="-122"/>
                  <a:ea typeface="华文细黑" panose="02010600040101010101" pitchFamily="2" charset="-122"/>
                </a:rPr>
                <a:t>考点三</a:t>
              </a:r>
              <a:endParaRPr lang="zh-CN" altLang="en-US" sz="2135" b="1" dirty="0">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417" y="570982"/>
            <a:ext cx="11583308" cy="3416320"/>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实验时，若摆球在垂直纸面的平面内摆动，为了将人工记录振动次数改为自动记录振动次数，在摆球运动的最低点的左、右两侧分别放置一激光光源与光敏电阻，如图甲所示</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光敏电阻与某一自动记录仪相连，该仪器显示的光敏电阻阻值</a:t>
            </a:r>
            <a:r>
              <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rPr>
              <a:t>R</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随时间</a:t>
            </a:r>
            <a:r>
              <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的变化图线如图乙所示，则该单摆的振动周期为</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若保持悬点到小球顶点的绳长不变，改用直径是原小球直径</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倍的另一小球进行实验，则该单摆的周期将</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填</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变大</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不变</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变小</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，图乙中的</a:t>
            </a:r>
            <a:r>
              <a:rPr lang="en-US" altLang="zh-CN" sz="2400" kern="100" dirty="0" err="1" smtClean="0">
                <a:latin typeface="Times New Roman" panose="02020603050405020304" pitchFamily="18" charset="0"/>
                <a:ea typeface="华文细黑" panose="02010600040101010101" pitchFamily="2" charset="-122"/>
                <a:cs typeface="Courier New" panose="02070309020205020404" pitchFamily="49" charset="0"/>
              </a:rPr>
              <a:t>Δ</a:t>
            </a:r>
            <a:r>
              <a:rPr lang="en-US" altLang="zh-CN" sz="2400"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将</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填</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变大</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不变</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变小</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91.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0297" y="3959269"/>
            <a:ext cx="6943878" cy="2583092"/>
          </a:xfrm>
          <a:prstGeom prst="rect">
            <a:avLst/>
          </a:prstGeom>
          <a:noFill/>
          <a:ln>
            <a:noFill/>
          </a:ln>
        </p:spPr>
      </p:pic>
      <p:sp>
        <p:nvSpPr>
          <p:cNvPr id="5" name="矩形 4"/>
          <p:cNvSpPr/>
          <p:nvPr/>
        </p:nvSpPr>
        <p:spPr>
          <a:xfrm>
            <a:off x="6113099" y="2300356"/>
            <a:ext cx="526106"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2</a:t>
            </a:r>
            <a:r>
              <a:rPr lang="en-US" altLang="zh-CN" sz="2400" i="1" dirty="0">
                <a:solidFill>
                  <a:srgbClr val="FF0000"/>
                </a:solidFill>
                <a:latin typeface="Times New Roman" panose="02020603050405020304" pitchFamily="18" charset="0"/>
                <a:ea typeface="华文细黑" panose="02010600040101010101" pitchFamily="2" charset="-122"/>
              </a:rPr>
              <a:t>t</a:t>
            </a:r>
            <a:r>
              <a:rPr lang="en-US" altLang="zh-CN" sz="2400" baseline="-25000" dirty="0">
                <a:solidFill>
                  <a:srgbClr val="FF0000"/>
                </a:solidFill>
                <a:latin typeface="Times New Roman" panose="02020603050405020304" pitchFamily="18" charset="0"/>
                <a:ea typeface="华文细黑" panose="02010600040101010101" pitchFamily="2" charset="-122"/>
              </a:rPr>
              <a:t>0</a:t>
            </a:r>
            <a:endParaRPr lang="zh-CN" altLang="en-US" sz="2400" dirty="0">
              <a:solidFill>
                <a:srgbClr val="FF0000"/>
              </a:solidFill>
            </a:endParaRPr>
          </a:p>
        </p:txBody>
      </p:sp>
      <p:sp>
        <p:nvSpPr>
          <p:cNvPr id="6" name="矩形 5"/>
          <p:cNvSpPr/>
          <p:nvPr/>
        </p:nvSpPr>
        <p:spPr>
          <a:xfrm>
            <a:off x="10033684" y="2857271"/>
            <a:ext cx="800219" cy="461665"/>
          </a:xfrm>
          <a:prstGeom prst="rect">
            <a:avLst/>
          </a:prstGeom>
        </p:spPr>
        <p:txBody>
          <a:bodyPr wrap="none">
            <a:spAutoFit/>
          </a:bodyPr>
          <a:lstStyle/>
          <a:p>
            <a:r>
              <a:rPr lang="zh-CN" altLang="zh-CN" sz="24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变大</a:t>
            </a:r>
            <a:endParaRPr lang="zh-CN" altLang="en-US" sz="2400" dirty="0">
              <a:solidFill>
                <a:srgbClr val="FF0000"/>
              </a:solidFill>
            </a:endParaRPr>
          </a:p>
        </p:txBody>
      </p:sp>
      <p:sp>
        <p:nvSpPr>
          <p:cNvPr id="7" name="矩形 6"/>
          <p:cNvSpPr/>
          <p:nvPr/>
        </p:nvSpPr>
        <p:spPr>
          <a:xfrm>
            <a:off x="5180243" y="3400589"/>
            <a:ext cx="800219" cy="461665"/>
          </a:xfrm>
          <a:prstGeom prst="rect">
            <a:avLst/>
          </a:prstGeom>
        </p:spPr>
        <p:txBody>
          <a:bodyPr wrap="none">
            <a:spAutoFit/>
          </a:bodyPr>
          <a:lstStyle/>
          <a:p>
            <a:r>
              <a:rPr lang="zh-CN" altLang="zh-CN" sz="24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变大</a:t>
            </a:r>
            <a:endParaRPr lang="zh-CN" altLang="en-US" sz="2400" dirty="0">
              <a:solidFill>
                <a:srgbClr val="FF0000"/>
              </a:solidFill>
            </a:endParaRPr>
          </a:p>
        </p:txBody>
      </p:sp>
      <p:sp>
        <p:nvSpPr>
          <p:cNvPr id="8" name="矩形 7"/>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10" name="表格 9"/>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1" name="AutoShape 273"/>
          <p:cNvSpPr>
            <a:spLocks noChangeArrowheads="1"/>
          </p:cNvSpPr>
          <p:nvPr/>
        </p:nvSpPr>
        <p:spPr bwMode="auto">
          <a:xfrm>
            <a:off x="819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2" name="文本框 21">
            <a:hlinkClick r:id="rId2"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6</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3" name="文本框 21">
            <a:hlinkClick r:id="rId3"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7</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p:bldP spid="5" grpId="1"/>
      <p:bldP spid="6" grpId="0"/>
      <p:bldP spid="6"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500" y="599546"/>
            <a:ext cx="11493500" cy="3453253"/>
          </a:xfrm>
          <a:prstGeom prst="rect">
            <a:avLst/>
          </a:prstGeom>
        </p:spPr>
        <p:txBody>
          <a:bodyPr wrap="square">
            <a:spAutoFit/>
          </a:bodyPr>
          <a:lstStyle/>
          <a:p>
            <a:pPr algn="just" defTabSz="-635">
              <a:lnSpc>
                <a:spcPct val="13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7.</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为了研究滑块的运动，选用滑块、钩码、纸带、毫米刻度尺、带滑轮的木板以及由漏斗和细线构成的单摆等组成如图甲所示装置，实验中，滑块在钩码作用下拖动纸带做匀加速直线运动，同时让单摆垂直于纸带运动方向做小摆幅摆动，漏斗可以漏出很细的有色液体，在纸带上留下的痕迹记录了漏斗在不同时刻的位置，如图乙所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3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漏斗和细线构成的单摆在该实验中所起的作用与下列哪个仪器相同？</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填写仪器序号</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defTabSz="-635">
              <a:lnSpc>
                <a:spcPct val="13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打点计时器　</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秒表　</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毫米刻度尺　</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D.</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电流表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descr="F:\2016赵瑊\一轮\物理\word\四校后\L1692.TI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6076" y="4062214"/>
            <a:ext cx="6045200" cy="2520722"/>
          </a:xfrm>
          <a:prstGeom prst="rect">
            <a:avLst/>
          </a:prstGeom>
          <a:noFill/>
          <a:ln>
            <a:noFill/>
          </a:ln>
        </p:spPr>
      </p:pic>
      <p:sp>
        <p:nvSpPr>
          <p:cNvPr id="4" name="矩形 3"/>
          <p:cNvSpPr/>
          <p:nvPr/>
        </p:nvSpPr>
        <p:spPr>
          <a:xfrm>
            <a:off x="10110630" y="2563368"/>
            <a:ext cx="407484" cy="461665"/>
          </a:xfrm>
          <a:prstGeom prst="rect">
            <a:avLst/>
          </a:prstGeom>
        </p:spPr>
        <p:txBody>
          <a:bodyPr wrap="none">
            <a:spAutoFit/>
          </a:bodyPr>
          <a:lstStyle/>
          <a:p>
            <a:r>
              <a:rPr lang="en-US" altLang="zh-CN" sz="2400" kern="100" dirty="0" smtClean="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A</a:t>
            </a:r>
            <a:endParaRPr lang="zh-CN" altLang="en-US" sz="2400" dirty="0">
              <a:solidFill>
                <a:srgbClr val="FF0000"/>
              </a:solidFill>
            </a:endParaRPr>
          </a:p>
        </p:txBody>
      </p:sp>
      <p:sp>
        <p:nvSpPr>
          <p:cNvPr id="5" name="矩形 4"/>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圆角矩形 5"/>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7" name="表格 6"/>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8" name="AutoShape 273"/>
          <p:cNvSpPr>
            <a:spLocks noChangeArrowheads="1"/>
          </p:cNvSpPr>
          <p:nvPr/>
        </p:nvSpPr>
        <p:spPr bwMode="auto">
          <a:xfrm>
            <a:off x="891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9" name="文本框 21">
            <a:hlinkClick r:id="rId2"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6</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0" name="文本框 21">
            <a:hlinkClick r:id="rId3"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7</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402" y="628121"/>
            <a:ext cx="11059886" cy="1684244"/>
          </a:xfrm>
          <a:prstGeom prst="rect">
            <a:avLst/>
          </a:prstGeom>
        </p:spPr>
        <p:txBody>
          <a:bodyPr wrap="square">
            <a:spAutoFit/>
          </a:bodyPr>
          <a:lstStyle/>
          <a:p>
            <a:pPr algn="just"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已知单摆周期</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 s</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，在图乙中</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AB</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24.10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BC</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27.90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CD</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31.90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DE</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36.10 cm</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，则单摆在经过</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D</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点时，滑块的瞬时速度为</a:t>
            </a:r>
            <a:r>
              <a:rPr lang="en-US" altLang="zh-CN" sz="2400"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400" i="1" kern="100" baseline="-25000" dirty="0" err="1">
                <a:latin typeface="Times New Roman" panose="02020603050405020304" pitchFamily="18" charset="0"/>
                <a:ea typeface="华文细黑" panose="02010600040101010101" pitchFamily="2" charset="-122"/>
                <a:cs typeface="Courier New" panose="02070309020205020404" pitchFamily="49" charset="0"/>
              </a:rPr>
              <a:t>D</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 m/s</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，滑块的加速度为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a</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 m/s</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结果保留两位小数</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476250" y="2381250"/>
          <a:ext cx="9658350" cy="3457575"/>
        </p:xfrm>
        <a:graphic>
          <a:graphicData uri="http://schemas.openxmlformats.org/presentationml/2006/ole">
            <mc:AlternateContent xmlns:mc="http://schemas.openxmlformats.org/markup-compatibility/2006">
              <mc:Choice xmlns:v="urn:schemas-microsoft-com:vml" Requires="v">
                <p:oleObj spid="_x0000_s8299" name="文档" r:id="rId1" imgW="9867900" imgH="3534410" progId="Word.Document.12">
                  <p:embed/>
                </p:oleObj>
              </mc:Choice>
              <mc:Fallback>
                <p:oleObj name="文档" r:id="rId1" imgW="9867900" imgH="3534410" progId="Word.Document.12">
                  <p:embed/>
                  <p:pic>
                    <p:nvPicPr>
                      <p:cNvPr id="0" name="图片 8298"/>
                      <p:cNvPicPr/>
                      <p:nvPr/>
                    </p:nvPicPr>
                    <p:blipFill>
                      <a:blip r:embed="rId2"/>
                      <a:stretch>
                        <a:fillRect/>
                      </a:stretch>
                    </p:blipFill>
                    <p:spPr>
                      <a:xfrm>
                        <a:off x="476250" y="2381250"/>
                        <a:ext cx="9658350" cy="3457575"/>
                      </a:xfrm>
                      <a:prstGeom prst="rect">
                        <a:avLst/>
                      </a:prstGeom>
                    </p:spPr>
                  </p:pic>
                </p:oleObj>
              </mc:Fallback>
            </mc:AlternateContent>
          </a:graphicData>
        </a:graphic>
      </p:graphicFrame>
      <p:sp>
        <p:nvSpPr>
          <p:cNvPr id="4" name="矩形 3"/>
          <p:cNvSpPr/>
          <p:nvPr/>
        </p:nvSpPr>
        <p:spPr>
          <a:xfrm>
            <a:off x="2698454" y="1850700"/>
            <a:ext cx="723275" cy="461665"/>
          </a:xfrm>
          <a:prstGeom prst="rect">
            <a:avLst/>
          </a:prstGeom>
        </p:spPr>
        <p:txBody>
          <a:bodyPr wrap="none">
            <a:spAutoFit/>
          </a:bodyPr>
          <a:lstStyle/>
          <a:p>
            <a:r>
              <a:rPr lang="en-US" altLang="zh-CN" sz="2400" dirty="0" smtClean="0">
                <a:solidFill>
                  <a:srgbClr val="FF0000"/>
                </a:solidFill>
                <a:latin typeface="Times New Roman" panose="02020603050405020304" pitchFamily="18" charset="0"/>
                <a:ea typeface="华文细黑" panose="02010600040101010101" pitchFamily="2" charset="-122"/>
              </a:rPr>
              <a:t>0.04</a:t>
            </a:r>
            <a:endParaRPr lang="zh-CN" altLang="en-US" sz="2400" dirty="0">
              <a:solidFill>
                <a:srgbClr val="FF0000"/>
              </a:solidFill>
            </a:endParaRPr>
          </a:p>
        </p:txBody>
      </p:sp>
      <p:sp>
        <p:nvSpPr>
          <p:cNvPr id="5" name="矩形 4"/>
          <p:cNvSpPr/>
          <p:nvPr/>
        </p:nvSpPr>
        <p:spPr>
          <a:xfrm>
            <a:off x="8898674" y="1307445"/>
            <a:ext cx="723275"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华文细黑" panose="02010600040101010101" pitchFamily="2" charset="-122"/>
              </a:rPr>
              <a:t>0.34</a:t>
            </a:r>
            <a:endParaRPr lang="zh-CN" altLang="en-US" sz="2400" dirty="0">
              <a:solidFill>
                <a:srgbClr val="FF0000"/>
              </a:solidFill>
            </a:endParaRPr>
          </a:p>
        </p:txBody>
      </p:sp>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a:hlinkClick r:id="rId3" action="ppaction://hlinksldjump"/>
          </p:cNvPr>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0000FF"/>
                </a:solidFill>
                <a:latin typeface="黑体" panose="02010600030101010101" pitchFamily="49" charset="-122"/>
                <a:ea typeface="黑体" panose="02010600030101010101" pitchFamily="49" charset="-122"/>
              </a:rPr>
              <a:t>返回</a:t>
            </a:r>
            <a:endParaRPr lang="zh-CN" altLang="en-US" sz="1400" dirty="0">
              <a:solidFill>
                <a:srgbClr val="0000FF"/>
              </a:solidFill>
              <a:latin typeface="黑体" panose="02010600030101010101" pitchFamily="49" charset="-122"/>
              <a:ea typeface="黑体" panose="02010600030101010101" pitchFamily="49" charset="-122"/>
            </a:endParaRPr>
          </a:p>
        </p:txBody>
      </p:sp>
      <p:sp>
        <p:nvSpPr>
          <p:cNvPr id="8" name="圆角矩形 7"/>
          <p:cNvSpPr/>
          <p:nvPr/>
        </p:nvSpPr>
        <p:spPr>
          <a:xfrm>
            <a:off x="10099170" y="6663992"/>
            <a:ext cx="1170000"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anose="02010600030101010101" pitchFamily="49" charset="-122"/>
                <a:ea typeface="黑体" panose="02010600030101010101" pitchFamily="49" charset="-122"/>
              </a:rPr>
              <a:t>解析答案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9" name="表格 8"/>
          <p:cNvGraphicFramePr>
            <a:graphicFrameLocks noGrp="1"/>
          </p:cNvGraphicFramePr>
          <p:nvPr/>
        </p:nvGraphicFramePr>
        <p:xfrm>
          <a:off x="8142166" y="38580"/>
          <a:ext cx="1435360" cy="479621"/>
        </p:xfrm>
        <a:graphic>
          <a:graphicData uri="http://schemas.openxmlformats.org/drawingml/2006/table">
            <a:tbl>
              <a:tblPr firstRow="1" bandRow="1">
                <a:tableStyleId>{5C22544A-7EE6-4342-B048-85BDC9FD1C3A}</a:tableStyleId>
              </a:tblPr>
              <a:tblGrid>
                <a:gridCol w="717680"/>
                <a:gridCol w="717680"/>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10" name="AutoShape 273"/>
          <p:cNvSpPr>
            <a:spLocks noChangeArrowheads="1"/>
          </p:cNvSpPr>
          <p:nvPr/>
        </p:nvSpPr>
        <p:spPr bwMode="auto">
          <a:xfrm>
            <a:off x="8918901"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11" name="文本框 21">
            <a:hlinkClick r:id="rId4" action="ppaction://hlinksldjump"/>
          </p:cNvPr>
          <p:cNvSpPr txBox="1"/>
          <p:nvPr/>
        </p:nvSpPr>
        <p:spPr>
          <a:xfrm>
            <a:off x="81608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6</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2" name="文本框 21">
            <a:hlinkClick r:id="rId5" action="ppaction://hlinksldjump"/>
          </p:cNvPr>
          <p:cNvSpPr txBox="1"/>
          <p:nvPr/>
        </p:nvSpPr>
        <p:spPr>
          <a:xfrm>
            <a:off x="8882901" y="45212"/>
            <a:ext cx="684000" cy="461665"/>
          </a:xfrm>
          <a:prstGeom prst="rect">
            <a:avLst/>
          </a:prstGeom>
          <a:noFill/>
        </p:spPr>
        <p:txBody>
          <a:bodyPr wrap="square" rtlCol="0">
            <a:spAutoFit/>
          </a:bodyPr>
          <a:lstStyle/>
          <a:p>
            <a:pPr algn="ctr"/>
            <a:r>
              <a:rPr lang="en-US" altLang="zh-CN" sz="2400" b="1" dirty="0" smtClean="0">
                <a:latin typeface="Times New Roman" panose="02020603050405020304" pitchFamily="18" charset="0"/>
                <a:ea typeface="方正姚体" panose="02010601030101010101" pitchFamily="2" charset="-122"/>
                <a:cs typeface="Times New Roman" panose="02020603050405020304" pitchFamily="18" charset="0"/>
              </a:rPr>
              <a:t>7</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P spid="4"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277042" y="617332"/>
                <a:ext cx="11705408" cy="3959161"/>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实验原理</a:t>
                </a:r>
                <a:endParaRPr lang="zh-CN" altLang="zh-CN" sz="2400" kern="100" dirty="0">
                  <a:latin typeface="宋体" panose="02010600030101010101" pitchFamily="2" charset="-122"/>
                  <a:cs typeface="Courier New" panose="02070309020205020404" pitchFamily="49" charset="0"/>
                </a:endParaRPr>
              </a:p>
              <a:p>
                <a:pPr algn="just">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当</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偏角很小时，单摆做简谐运动，其运动周期为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2π</a:t>
                </a:r>
                <a14:m>
                  <m:oMath xmlns:m="http://schemas.openxmlformats.org/officeDocument/2006/math">
                    <m:rad>
                      <m:radPr>
                        <m:degHide m:val="on"/>
                        <m:ctrlPr>
                          <a:rPr lang="en-US" altLang="zh-CN" sz="2400" i="1" kern="100" smtClean="0">
                            <a:latin typeface="Cambria Math"/>
                            <a:ea typeface="华文细黑" panose="02010600040101010101" pitchFamily="2" charset="-122"/>
                            <a:cs typeface="Courier New" panose="02070309020205020404" pitchFamily="49" charset="0"/>
                          </a:rPr>
                        </m:ctrlPr>
                      </m:radPr>
                      <m:deg/>
                      <m:e>
                        <m:f>
                          <m:fPr>
                            <m:ctrlPr>
                              <a:rPr lang="en-US" altLang="zh-CN" sz="2400" i="1" kern="100">
                                <a:latin typeface="Cambria Math"/>
                                <a:ea typeface="华文细黑" panose="02010600040101010101" pitchFamily="2" charset="-122"/>
                                <a:cs typeface="Courier New" panose="02070309020205020404" pitchFamily="49" charset="0"/>
                              </a:rPr>
                            </m:ctrlPr>
                          </m:fPr>
                          <m:num>
                            <m:r>
                              <a:rPr lang="en-US" altLang="zh-CN" sz="2400" b="0" i="1" kern="100" smtClean="0">
                                <a:latin typeface="Cambria Math" panose="02040503050406030204" pitchFamily="18" charset="0"/>
                                <a:ea typeface="华文细黑" panose="02010600040101010101" pitchFamily="2" charset="-122"/>
                                <a:cs typeface="Courier New" panose="02070309020205020404" pitchFamily="49" charset="0"/>
                              </a:rPr>
                              <m:t>𝑙</m:t>
                            </m:r>
                          </m:num>
                          <m:den>
                            <m:r>
                              <m:rPr>
                                <m:nor/>
                              </m:rP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m:t>g</m:t>
                            </m:r>
                          </m:den>
                        </m:f>
                      </m:e>
                    </m:rad>
                  </m:oMath>
                </a14:m>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它与偏角的大小及摆</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球的</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质量无关，由此得到</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14:m>
                  <m:oMath xmlns:m="http://schemas.openxmlformats.org/officeDocument/2006/math">
                    <m:f>
                      <m:fPr>
                        <m:ctrlPr>
                          <a:rPr lang="en-US" altLang="zh-CN" sz="2400" i="1" kern="100" smtClean="0">
                            <a:latin typeface="Cambria Math"/>
                            <a:ea typeface="华文细黑" panose="02010600040101010101" pitchFamily="2" charset="-122"/>
                            <a:cs typeface="Times New Roman" panose="02020603050405020304" pitchFamily="18" charset="0"/>
                          </a:rPr>
                        </m:ctrlPr>
                      </m:fPr>
                      <m:num>
                        <m:r>
                          <a:rPr lang="en-US" altLang="zh-CN" sz="2400" b="0" i="1" kern="100" smtClean="0">
                            <a:latin typeface="Cambria Math" panose="02040503050406030204" pitchFamily="18" charset="0"/>
                            <a:ea typeface="华文细黑" panose="02010600040101010101" pitchFamily="2" charset="-122"/>
                            <a:cs typeface="Times New Roman" panose="02020603050405020304" pitchFamily="18" charset="0"/>
                          </a:rPr>
                          <m:t>4</m:t>
                        </m:r>
                        <m:r>
                          <a:rPr lang="zh-CN" altLang="en-US" sz="2400" b="0" i="1" kern="100" smtClean="0">
                            <a:latin typeface="Cambria Math" panose="02040503050406030204" pitchFamily="18" charset="0"/>
                            <a:ea typeface="华文细黑" panose="02010600040101010101" pitchFamily="2" charset="-122"/>
                            <a:cs typeface="Times New Roman" panose="02020603050405020304" pitchFamily="18" charset="0"/>
                          </a:rPr>
                          <m:t>𝜋</m:t>
                        </m:r>
                        <m:r>
                          <a:rPr lang="en-US" altLang="zh-CN" sz="2400" b="0" i="1" kern="100" baseline="30000" smtClean="0">
                            <a:latin typeface="Cambria Math" panose="02040503050406030204" pitchFamily="18" charset="0"/>
                            <a:ea typeface="华文细黑" panose="02010600040101010101" pitchFamily="2" charset="-122"/>
                            <a:cs typeface="Times New Roman" panose="02020603050405020304" pitchFamily="18" charset="0"/>
                          </a:rPr>
                          <m:t>2</m:t>
                        </m:r>
                        <m:r>
                          <a:rPr lang="en-US" altLang="zh-CN" sz="2400" b="0" i="1" kern="100" smtClean="0">
                            <a:latin typeface="Cambria Math" panose="02040503050406030204" pitchFamily="18" charset="0"/>
                            <a:ea typeface="华文细黑" panose="02010600040101010101" pitchFamily="2" charset="-122"/>
                            <a:cs typeface="Times New Roman" panose="02020603050405020304" pitchFamily="18" charset="0"/>
                          </a:rPr>
                          <m:t>𝑙</m:t>
                        </m:r>
                      </m:num>
                      <m:den>
                        <m:r>
                          <a:rPr lang="en-US" altLang="zh-CN" sz="2400" b="0" i="1" kern="100" smtClean="0">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b="0" i="1" kern="100" baseline="30000" smtClean="0">
                            <a:latin typeface="Cambria Math" panose="02040503050406030204" pitchFamily="18" charset="0"/>
                            <a:ea typeface="华文细黑" panose="02010600040101010101" pitchFamily="2" charset="-122"/>
                            <a:cs typeface="Times New Roman" panose="02020603050405020304" pitchFamily="18" charset="0"/>
                          </a:rPr>
                          <m:t>2</m:t>
                        </m:r>
                      </m:den>
                    </m:f>
                  </m:oMath>
                </a14:m>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因此，只要测出摆长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和振动周期</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，就可以求出当地的重力加速度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的值</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实验器材</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带有铁夹的铁架台、中心有小孔的金属小球</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不易</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伸长的细线</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约</a:t>
                </a:r>
                <a:r>
                  <a:rPr lang="en-US" altLang="zh-CN" sz="2400" kern="100" dirty="0" err="1" smtClean="0">
                    <a:latin typeface="Times New Roman" panose="02020603050405020304" pitchFamily="18" charset="0"/>
                    <a:ea typeface="华文细黑" panose="02010600040101010101" pitchFamily="2" charset="-122"/>
                    <a:cs typeface="Courier New" panose="02070309020205020404" pitchFamily="49" charset="0"/>
                  </a:rPr>
                  <a:t>1m</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毫米刻度尺</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和</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mc:Choice>
        <mc:Fallback>
          <p:sp>
            <p:nvSpPr>
              <p:cNvPr id="3" name="矩形 2"/>
              <p:cNvSpPr>
                <a:spLocks noRot="1" noChangeAspect="1" noMove="1" noResize="1" noEditPoints="1" noAdjustHandles="1" noChangeArrowheads="1" noChangeShapeType="1" noTextEdit="1"/>
              </p:cNvSpPr>
              <p:nvPr/>
            </p:nvSpPr>
            <p:spPr>
              <a:xfrm>
                <a:off x="277042" y="617332"/>
                <a:ext cx="11705408" cy="3959161"/>
              </a:xfrm>
              <a:prstGeom prst="rect">
                <a:avLst/>
              </a:prstGeom>
              <a:blipFill rotWithShape="1">
                <a:blip r:embed="rId1"/>
                <a:stretch>
                  <a:fillRect l="-781" r="-781" b="-923"/>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3705146" y="3961929"/>
            <a:ext cx="800219" cy="461665"/>
          </a:xfrm>
          <a:prstGeom prst="rect">
            <a:avLst/>
          </a:prstGeom>
        </p:spPr>
        <p:txBody>
          <a:bodyPr wrap="none">
            <a:spAutoFit/>
          </a:bodyPr>
          <a:lstStyle/>
          <a:p>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秒表</a:t>
            </a:r>
            <a:endParaRPr lang="zh-CN" altLang="en-US" sz="2400" dirty="0">
              <a:solidFill>
                <a:srgbClr val="FF0000"/>
              </a:solidFill>
            </a:endParaRPr>
          </a:p>
        </p:txBody>
      </p:sp>
      <p:sp>
        <p:nvSpPr>
          <p:cNvPr id="7" name="矩形 6"/>
          <p:cNvSpPr/>
          <p:nvPr/>
        </p:nvSpPr>
        <p:spPr>
          <a:xfrm>
            <a:off x="6652136" y="3964378"/>
            <a:ext cx="1415772" cy="461665"/>
          </a:xfrm>
          <a:prstGeom prst="rect">
            <a:avLst/>
          </a:prstGeom>
        </p:spPr>
        <p:txBody>
          <a:bodyPr wrap="none">
            <a:spAutoFit/>
          </a:bodyPr>
          <a:lstStyle/>
          <a:p>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游标卡尺</a:t>
            </a:r>
            <a:endParaRPr lang="zh-CN" altLang="en-US" sz="2400" dirty="0">
              <a:solidFill>
                <a:srgbClr val="FF0000"/>
              </a:solidFill>
            </a:endParaRPr>
          </a:p>
        </p:txBody>
      </p:sp>
      <p:pic>
        <p:nvPicPr>
          <p:cNvPr id="9218" name="Picture 2" descr="F:\2016赵瑊\源文件！\通用、四川、广东物理\l1681改.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74" t="4685" r="38053" b="28344"/>
          <a:stretch>
            <a:fillRect/>
          </a:stretch>
        </p:blipFill>
        <p:spPr bwMode="auto">
          <a:xfrm>
            <a:off x="8476839" y="2656387"/>
            <a:ext cx="3219861" cy="3348811"/>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9585904" y="51118"/>
            <a:ext cx="2646878" cy="461665"/>
          </a:xfrm>
          <a:prstGeom prst="rect">
            <a:avLst/>
          </a:prstGeom>
        </p:spPr>
        <p:txBody>
          <a:bodyPr wrap="none">
            <a:spAutoFit/>
          </a:bodyPr>
          <a:lstStyle/>
          <a:p>
            <a:pPr algn="ctr" defTabSz="-635">
              <a:spcAft>
                <a:spcPts val="0"/>
              </a:spcAft>
              <a:tabLst>
                <a:tab pos="2070735" algn="l"/>
              </a:tabLst>
            </a:pPr>
            <a:r>
              <a:rPr lang="en-US"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a:t>
            </a:r>
            <a:r>
              <a:rPr lang="zh-CN"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基本实验要求</a:t>
            </a:r>
            <a:r>
              <a:rPr lang="en-US"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a:t>
            </a:r>
            <a:endParaRPr lang="zh-CN" altLang="zh-CN" sz="1600" kern="100" dirty="0">
              <a:latin typeface="方正姚体" panose="02010601030101010101" pitchFamily="2" charset="-122"/>
              <a:ea typeface="方正姚体" panose="02010601030101010101" pitchFamily="2" charset="-122"/>
              <a:cs typeface="Courier New" panose="02070309020205020404" pitchFamily="49" charset="0"/>
            </a:endParaRPr>
          </a:p>
        </p:txBody>
      </p:sp>
      <p:sp>
        <p:nvSpPr>
          <p:cNvPr id="9" name="矩形 8"/>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0" name="圆角矩形 9"/>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319225" y="566081"/>
                <a:ext cx="11338560" cy="6009081"/>
              </a:xfrm>
              <a:prstGeom prst="rect">
                <a:avLst/>
              </a:prstGeom>
            </p:spPr>
            <p:txBody>
              <a:bodyPr wrap="square">
                <a:spAutoFit/>
              </a:bodyPr>
              <a:lstStyle/>
              <a:p>
                <a:pPr algn="just">
                  <a:lnSpc>
                    <a:spcPct val="143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实验步骤</a:t>
                </a:r>
                <a:endParaRPr lang="zh-CN" altLang="zh-CN" sz="2400" kern="100" dirty="0">
                  <a:latin typeface="宋体" panose="02010600030101010101" pitchFamily="2" charset="-122"/>
                  <a:cs typeface="Courier New" panose="02070309020205020404" pitchFamily="49" charset="0"/>
                </a:endParaRPr>
              </a:p>
              <a:p>
                <a:pPr algn="just">
                  <a:lnSpc>
                    <a:spcPct val="143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让细线的一端穿过金属小球的小孔，然后打一个比小孔大一些的线结，做成单摆</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43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把细线的上端用铁夹固定在铁架台上，把铁架台放在实验桌边，使铁夹伸到桌面以外，让摆球自然下垂，在单摆平衡位置处作上标记，如实验原理图所示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43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用毫米刻度尺量出摆线长度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，用游标卡尺测出摆球的直径，即得出金属小球半径</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r</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，计算出摆长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u="sng"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43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把单摆从平衡位置处拉开一个很小的角度</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不超过</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，然后放开金属小球，让金属小球摆动，待摆动平稳后测出单摆完成</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30</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50</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次全振动所用的时间</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，计算出</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金属</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229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小球</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完成一次全振动所用时间，这个时间就是单摆的振动周期，即</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14:m>
                  <m:oMath xmlns:m="http://schemas.openxmlformats.org/officeDocument/2006/math">
                    <m:r>
                      <a:rPr lang="en-US" altLang="zh-CN" sz="2400" b="0" i="1" kern="100" smtClean="0">
                        <a:latin typeface="Cambria Math" panose="02040503050406030204" pitchFamily="18" charset="0"/>
                        <a:ea typeface="华文细黑" panose="02010600040101010101" pitchFamily="2" charset="-122"/>
                        <a:cs typeface="Times New Roman" panose="02020603050405020304" pitchFamily="18" charset="0"/>
                      </a:rPr>
                      <m:t>___</m:t>
                    </m:r>
                  </m:oMath>
                </a14:m>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N</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为全振动的次数</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，反复测</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次，再算出</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周期</a:t>
                </a:r>
                <a:r>
                  <a:rPr lang="zh-CN" altLang="en-US" sz="2400" kern="100" dirty="0">
                    <a:latin typeface="Times New Roman" panose="02020603050405020304" pitchFamily="18" charset="0"/>
                    <a:ea typeface="华文细黑" panose="02010600040101010101" pitchFamily="2" charset="-122"/>
                    <a:cs typeface="Times New Roman" panose="02020603050405020304" pitchFamily="18" charset="0"/>
                  </a:rPr>
                  <a:t>的平均值</a:t>
                </a:r>
                <a14:m>
                  <m:oMath xmlns:m="http://schemas.openxmlformats.org/officeDocument/2006/math">
                    <m:acc>
                      <m:accPr>
                        <m:chr m:val="̅"/>
                        <m:ctrlPr>
                          <a:rPr lang="zh-CN" altLang="en-US" sz="2400" i="1" kern="100" dirty="0" smtClean="0">
                            <a:latin typeface="Cambria Math"/>
                            <a:ea typeface="华文细黑" panose="02010600040101010101" pitchFamily="2" charset="-122"/>
                            <a:cs typeface="Times New Roman" panose="02020603050405020304" pitchFamily="18" charset="0"/>
                          </a:rPr>
                        </m:ctrlPr>
                      </m:accPr>
                      <m:e>
                        <m:r>
                          <a:rPr lang="en-US" altLang="zh-CN" sz="2400" b="0" i="1" kern="100" dirty="0" smtClean="0">
                            <a:latin typeface="Cambria Math" panose="02040503050406030204" pitchFamily="18" charset="0"/>
                            <a:ea typeface="华文细黑" panose="02010600040101010101" pitchFamily="2" charset="-122"/>
                            <a:cs typeface="Times New Roman" panose="02020603050405020304" pitchFamily="18" charset="0"/>
                          </a:rPr>
                          <m:t>𝑇</m:t>
                        </m:r>
                      </m:e>
                    </m:acc>
                    <m:r>
                      <a:rPr lang="zh-CN" altLang="zh-CN" sz="2400" i="1" kern="100" dirty="0" smtClean="0">
                        <a:latin typeface="Cambria Math" panose="02040503050406030204" pitchFamily="18" charset="0"/>
                        <a:ea typeface="华文细黑" panose="02010600040101010101" pitchFamily="2" charset="-122"/>
                        <a:cs typeface="Times New Roman" panose="02020603050405020304" pitchFamily="18" charset="0"/>
                      </a:rPr>
                      <m:t>＝</m:t>
                    </m:r>
                  </m:oMath>
                </a14:m>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endParaRPr lang="zh-CN" altLang="zh-CN" sz="2400" kern="100" dirty="0">
                  <a:latin typeface="宋体" panose="02010600030101010101" pitchFamily="2" charset="-122"/>
                  <a:cs typeface="Courier New" panose="02070309020205020404" pitchFamily="49" charset="0"/>
                </a:endParaRPr>
              </a:p>
            </p:txBody>
          </p:sp>
        </mc:Choice>
        <mc:Fallback>
          <p:sp>
            <p:nvSpPr>
              <p:cNvPr id="2" name="矩形 1"/>
              <p:cNvSpPr>
                <a:spLocks noRot="1" noChangeAspect="1" noMove="1" noResize="1" noEditPoints="1" noAdjustHandles="1" noChangeArrowheads="1" noChangeShapeType="1" noTextEdit="1"/>
              </p:cNvSpPr>
              <p:nvPr/>
            </p:nvSpPr>
            <p:spPr>
              <a:xfrm>
                <a:off x="319225" y="566081"/>
                <a:ext cx="11338560" cy="6009081"/>
              </a:xfrm>
              <a:prstGeom prst="rect">
                <a:avLst/>
              </a:prstGeom>
              <a:blipFill rotWithShape="1">
                <a:blip r:embed="rId1"/>
                <a:stretch>
                  <a:fillRect l="-806" r="-860"/>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4" name="矩形 3"/>
              <p:cNvSpPr/>
              <p:nvPr/>
            </p:nvSpPr>
            <p:spPr>
              <a:xfrm>
                <a:off x="6927742" y="5693556"/>
                <a:ext cx="1261884" cy="616707"/>
              </a:xfrm>
              <a:prstGeom prst="rect">
                <a:avLst/>
              </a:prstGeom>
            </p:spPr>
            <p:txBody>
              <a:bodyPr wrap="none">
                <a:spAutoFit/>
              </a:bodyPr>
              <a:lstStyle/>
              <a:p>
                <a14:m>
                  <m:oMath xmlns:m="http://schemas.openxmlformats.org/officeDocument/2006/math">
                    <m:f>
                      <m:fPr>
                        <m:ctrlPr>
                          <a:rPr lang="en-US" altLang="zh-CN" sz="2400" i="1" kern="100" dirty="0" smtClean="0">
                            <a:solidFill>
                              <a:srgbClr val="FF0000"/>
                            </a:solidFill>
                            <a:latin typeface="Cambria Math"/>
                            <a:ea typeface="华文细黑" panose="02010600040101010101" pitchFamily="2" charset="-122"/>
                            <a:cs typeface="Times New Roman" panose="02020603050405020304" pitchFamily="18" charset="0"/>
                          </a:rPr>
                        </m:ctrlPr>
                      </m:fPr>
                      <m:num>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i="1" kern="100" baseline="-250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1</m:t>
                        </m:r>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m:t>
                        </m:r>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i="1" kern="100" baseline="-250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m:t>
                        </m:r>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i="1" kern="100" baseline="-250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3</m:t>
                        </m:r>
                      </m:num>
                      <m:den>
                        <m:r>
                          <a:rPr lang="en-US" altLang="zh-CN" sz="2400" i="1" kern="100" dirty="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3</m:t>
                        </m:r>
                      </m:den>
                    </m:f>
                  </m:oMath>
                </a14:m>
                <a:r>
                  <a:rPr lang="zh-CN" altLang="en-US" sz="2400" dirty="0" smtClean="0">
                    <a:solidFill>
                      <a:srgbClr val="FF0000"/>
                    </a:solidFill>
                  </a:rPr>
                  <a:t> </a:t>
                </a:r>
                <a:endParaRPr lang="zh-CN" altLang="en-US" sz="2400" dirty="0">
                  <a:solidFill>
                    <a:srgbClr val="FF0000"/>
                  </a:solidFill>
                </a:endParaRPr>
              </a:p>
            </p:txBody>
          </p:sp>
        </mc:Choice>
        <mc:Fallback>
          <p:sp>
            <p:nvSpPr>
              <p:cNvPr id="4" name="矩形 3"/>
              <p:cNvSpPr>
                <a:spLocks noRot="1" noChangeAspect="1" noMove="1" noResize="1" noEditPoints="1" noAdjustHandles="1" noChangeArrowheads="1" noChangeShapeType="1" noTextEdit="1"/>
              </p:cNvSpPr>
              <p:nvPr/>
            </p:nvSpPr>
            <p:spPr>
              <a:xfrm>
                <a:off x="6927742" y="5693556"/>
                <a:ext cx="1261884" cy="616707"/>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p:cNvSpPr/>
              <p:nvPr/>
            </p:nvSpPr>
            <p:spPr>
              <a:xfrm>
                <a:off x="9963375" y="4841239"/>
                <a:ext cx="436786" cy="610167"/>
              </a:xfrm>
              <a:prstGeom prst="rect">
                <a:avLst/>
              </a:prstGeom>
            </p:spPr>
            <p:txBody>
              <a:bodyPr wrap="none">
                <a:spAutoFit/>
              </a:bodyPr>
              <a:lstStyle/>
              <a:p>
                <a14:m>
                  <m:oMath xmlns:m="http://schemas.openxmlformats.org/officeDocument/2006/math">
                    <m:f>
                      <m:fPr>
                        <m:ctrlPr>
                          <a:rPr lang="en-US" altLang="zh-CN" sz="2400" i="1" kern="100" smtClean="0">
                            <a:solidFill>
                              <a:srgbClr val="FF0000"/>
                            </a:solidFill>
                            <a:latin typeface="Cambria Math"/>
                            <a:ea typeface="华文细黑" panose="02010600040101010101" pitchFamily="2" charset="-122"/>
                            <a:cs typeface="Times New Roman" panose="02020603050405020304" pitchFamily="18" charset="0"/>
                          </a:rPr>
                        </m:ctrlPr>
                      </m:fPr>
                      <m:num>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𝑡</m:t>
                        </m:r>
                      </m:num>
                      <m:den>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𝑁</m:t>
                        </m:r>
                      </m:den>
                    </m:f>
                  </m:oMath>
                </a14:m>
                <a:r>
                  <a:rPr lang="zh-CN" altLang="en-US" sz="2400" dirty="0" smtClean="0">
                    <a:solidFill>
                      <a:srgbClr val="FF0000"/>
                    </a:solidFill>
                  </a:rPr>
                  <a:t> </a:t>
                </a:r>
                <a:endParaRPr lang="zh-CN" altLang="en-US" sz="2400" dirty="0">
                  <a:solidFill>
                    <a:srgbClr val="FF0000"/>
                  </a:solidFill>
                </a:endParaRPr>
              </a:p>
            </p:txBody>
          </p:sp>
        </mc:Choice>
        <mc:Fallback>
          <p:sp>
            <p:nvSpPr>
              <p:cNvPr id="5" name="矩形 4"/>
              <p:cNvSpPr>
                <a:spLocks noRot="1" noChangeAspect="1" noMove="1" noResize="1" noEditPoints="1" noAdjustHandles="1" noChangeArrowheads="1" noChangeShapeType="1" noTextEdit="1"/>
              </p:cNvSpPr>
              <p:nvPr/>
            </p:nvSpPr>
            <p:spPr>
              <a:xfrm>
                <a:off x="9963375" y="4841239"/>
                <a:ext cx="436786" cy="610167"/>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3093893" y="3257215"/>
            <a:ext cx="764953" cy="461665"/>
          </a:xfrm>
          <a:prstGeom prst="rect">
            <a:avLst/>
          </a:prstGeom>
        </p:spPr>
        <p:txBody>
          <a:bodyPr wrap="none">
            <a:spAutoFit/>
          </a:bodyPr>
          <a:lstStyle/>
          <a:p>
            <a: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l</a:t>
            </a:r>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r</a:t>
            </a:r>
            <a:endParaRPr lang="zh-CN" altLang="en-US" sz="2400" dirty="0">
              <a:solidFill>
                <a:srgbClr val="FF0000"/>
              </a:solidFill>
            </a:endParaRPr>
          </a:p>
        </p:txBody>
      </p:sp>
      <p:sp>
        <p:nvSpPr>
          <p:cNvPr id="7" name="矩形 6"/>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圆角矩形 7"/>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P spid="4" grpId="1"/>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224" y="689906"/>
            <a:ext cx="11567975" cy="2862322"/>
          </a:xfrm>
          <a:prstGeom prst="rect">
            <a:avLst/>
          </a:prstGeom>
        </p:spPr>
        <p:txBody>
          <a:bodyPr wrap="square">
            <a:spAutoFit/>
          </a:bodyPr>
          <a:lstStyle/>
          <a:p>
            <a:pPr algn="just" defTabSz="-635">
              <a:lnSpc>
                <a:spcPct val="30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根据单摆周期公式</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______</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计算</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当地的重力加速度</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_____</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(6)</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改变摆长，重做几次实验，计算出每次实验的重力加速度值，求出它们的平均值，该平均值即为当地的重力加速度值</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(7)</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将测得的重力加速度值与当地的重力加速度值相比较，分析产生误差的可能原因</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mc:AlternateContent xmlns:mc="http://schemas.openxmlformats.org/markup-compatibility/2006">
        <mc:Choice xmlns:a14="http://schemas.microsoft.com/office/drawing/2010/main" Requires="a14">
          <p:sp>
            <p:nvSpPr>
              <p:cNvPr id="4" name="矩形 3"/>
              <p:cNvSpPr/>
              <p:nvPr/>
            </p:nvSpPr>
            <p:spPr>
              <a:xfrm>
                <a:off x="3655767" y="769682"/>
                <a:ext cx="877933" cy="843885"/>
              </a:xfrm>
              <a:prstGeom prst="rect">
                <a:avLst/>
              </a:prstGeom>
            </p:spPr>
            <p:txBody>
              <a:bodyPr wrap="none">
                <a:spAutoFit/>
              </a:bodyPr>
              <a:lstStyle/>
              <a:p>
                <a:r>
                  <a:rPr lang="en-US" altLang="zh-CN" sz="2400" kern="100" dirty="0" smtClean="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2π</a:t>
                </a:r>
                <a14:m>
                  <m:oMath xmlns:m="http://schemas.openxmlformats.org/officeDocument/2006/math">
                    <m:rad>
                      <m:radPr>
                        <m:degHide m:val="on"/>
                        <m:ctrlPr>
                          <a:rPr lang="en-US" altLang="zh-CN" sz="2400" i="1" kern="100">
                            <a:solidFill>
                              <a:srgbClr val="FF0000"/>
                            </a:solidFill>
                            <a:latin typeface="Cambria Math"/>
                            <a:ea typeface="华文细黑" panose="02010600040101010101" pitchFamily="2" charset="-122"/>
                            <a:cs typeface="Courier New" panose="02070309020205020404" pitchFamily="49" charset="0"/>
                          </a:rPr>
                        </m:ctrlPr>
                      </m:radPr>
                      <m:deg/>
                      <m:e>
                        <m:f>
                          <m:fPr>
                            <m:ctrlPr>
                              <a:rPr lang="en-US" altLang="zh-CN" sz="2400" i="1" kern="100">
                                <a:solidFill>
                                  <a:srgbClr val="FF0000"/>
                                </a:solidFill>
                                <a:latin typeface="Cambria Math"/>
                                <a:ea typeface="华文细黑" panose="02010600040101010101" pitchFamily="2" charset="-122"/>
                                <a:cs typeface="Courier New" panose="02070309020205020404" pitchFamily="49" charset="0"/>
                              </a:rPr>
                            </m:ctrlPr>
                          </m:fPr>
                          <m:num>
                            <m:r>
                              <a:rPr lang="en-US" altLang="zh-CN" sz="2400" i="1" kern="100">
                                <a:solidFill>
                                  <a:srgbClr val="FF0000"/>
                                </a:solidFill>
                                <a:latin typeface="Cambria Math" panose="02040503050406030204" pitchFamily="18" charset="0"/>
                                <a:ea typeface="华文细黑" panose="02010600040101010101" pitchFamily="2" charset="-122"/>
                                <a:cs typeface="Courier New" panose="02070309020205020404" pitchFamily="49" charset="0"/>
                              </a:rPr>
                              <m:t>𝑙</m:t>
                            </m:r>
                          </m:num>
                          <m:den>
                            <m:r>
                              <m:rPr>
                                <m:nor/>
                              </m:rP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m:t>g</m:t>
                            </m:r>
                          </m:den>
                        </m:f>
                      </m:e>
                    </m:rad>
                  </m:oMath>
                </a14:m>
                <a:endParaRPr lang="zh-CN" altLang="en-US" sz="2400" dirty="0">
                  <a:solidFill>
                    <a:srgbClr val="FF0000"/>
                  </a:solidFill>
                </a:endParaRPr>
              </a:p>
            </p:txBody>
          </p:sp>
        </mc:Choice>
        <mc:Fallback>
          <p:sp>
            <p:nvSpPr>
              <p:cNvPr id="4" name="矩形 3"/>
              <p:cNvSpPr>
                <a:spLocks noRot="1" noChangeAspect="1" noMove="1" noResize="1" noEditPoints="1" noAdjustHandles="1" noChangeArrowheads="1" noChangeShapeType="1" noTextEdit="1"/>
              </p:cNvSpPr>
              <p:nvPr/>
            </p:nvSpPr>
            <p:spPr>
              <a:xfrm>
                <a:off x="3655767" y="769682"/>
                <a:ext cx="877933" cy="843885"/>
              </a:xfrm>
              <a:prstGeom prst="rect">
                <a:avLst/>
              </a:prstGeom>
              <a:blipFill rotWithShape="1">
                <a:blip r:embed="rId1"/>
                <a:stretch>
                  <a:fillRect l="-11111"/>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p:cNvSpPr/>
              <p:nvPr/>
            </p:nvSpPr>
            <p:spPr>
              <a:xfrm>
                <a:off x="8029855" y="812863"/>
                <a:ext cx="827599" cy="791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i="1" kern="100" smtClean="0">
                              <a:solidFill>
                                <a:srgbClr val="FF0000"/>
                              </a:solidFill>
                              <a:latin typeface="Cambria Math"/>
                              <a:ea typeface="华文细黑" panose="02010600040101010101" pitchFamily="2" charset="-122"/>
                              <a:cs typeface="Times New Roman" panose="02020603050405020304" pitchFamily="18" charset="0"/>
                            </a:rPr>
                          </m:ctrlPr>
                        </m:fPr>
                        <m:num>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4</m:t>
                          </m:r>
                          <m:r>
                            <a:rPr lang="zh-CN" altLang="en-US"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𝜋</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𝑙</m:t>
                          </m:r>
                        </m:num>
                        <m:den>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den>
                      </m:f>
                    </m:oMath>
                  </m:oMathPara>
                </a14:m>
                <a:endParaRPr lang="zh-CN" altLang="en-US" sz="2400" dirty="0">
                  <a:solidFill>
                    <a:srgbClr val="FF0000"/>
                  </a:solidFill>
                </a:endParaRPr>
              </a:p>
            </p:txBody>
          </p:sp>
        </mc:Choice>
        <mc:Fallback>
          <p:sp>
            <p:nvSpPr>
              <p:cNvPr id="5" name="矩形 4"/>
              <p:cNvSpPr>
                <a:spLocks noRot="1" noChangeAspect="1" noMove="1" noResize="1" noEditPoints="1" noAdjustHandles="1" noChangeArrowheads="1" noChangeShapeType="1" noTextEdit="1"/>
              </p:cNvSpPr>
              <p:nvPr/>
            </p:nvSpPr>
            <p:spPr>
              <a:xfrm>
                <a:off x="8029855" y="812863"/>
                <a:ext cx="827599" cy="791179"/>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7723" y="576400"/>
            <a:ext cx="11325497" cy="6090129"/>
          </a:xfrm>
          <a:prstGeom prst="rect">
            <a:avLst/>
          </a:prstGeom>
        </p:spPr>
        <p:txBody>
          <a:bodyPr wrap="square">
            <a:spAutoFit/>
          </a:bodyPr>
          <a:lstStyle/>
          <a:p>
            <a:pPr algn="just" defTabSz="-635">
              <a:lnSpc>
                <a:spcPct val="132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注意事项</a:t>
            </a:r>
            <a:endParaRPr lang="zh-CN" altLang="zh-CN" sz="2400" kern="100" dirty="0">
              <a:latin typeface="宋体" panose="02010600030101010101" pitchFamily="2" charset="-122"/>
              <a:cs typeface="Courier New" panose="02070309020205020404" pitchFamily="49" charset="0"/>
            </a:endParaRPr>
          </a:p>
          <a:p>
            <a:pPr algn="just" defTabSz="-635">
              <a:lnSpc>
                <a:spcPct val="132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构成单摆的条件：细线的质量要小、弹性要小，选用</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体积</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、密度</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的</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小球，摆角不超过</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a:t>
            </a:r>
            <a:endParaRPr lang="zh-CN" altLang="zh-CN" sz="2400" kern="100" dirty="0">
              <a:latin typeface="宋体" panose="02010600030101010101" pitchFamily="2" charset="-122"/>
              <a:cs typeface="Courier New" panose="02070309020205020404" pitchFamily="49" charset="0"/>
            </a:endParaRPr>
          </a:p>
          <a:p>
            <a:pPr algn="just" defTabSz="-635">
              <a:lnSpc>
                <a:spcPct val="132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要使摆球在同一竖直面内摆动，不能形成圆锥摆，方法是将摆球拉到一定位置后由静止释放</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32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测周期的方法：</a:t>
            </a:r>
            <a:r>
              <a:rPr lang="zh-CN" altLang="zh-CN" sz="2400" kern="100" dirty="0">
                <a:latin typeface="宋体" panose="02010600030101010101" pitchFamily="2" charset="-122"/>
                <a:cs typeface="宋体" panose="02010600030101010101" pitchFamily="2" charset="-122"/>
              </a:rPr>
              <a:t>①</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要从摆球过平衡位置时开始计时</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因为此处速度大、计时误差小，而最高点速度小、计时误差大</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32000"/>
              </a:lnSpc>
              <a:spcAft>
                <a:spcPts val="0"/>
              </a:spcAft>
              <a:tabLst>
                <a:tab pos="2070735" algn="l"/>
              </a:tabLst>
            </a:pPr>
            <a:r>
              <a:rPr lang="zh-CN" altLang="zh-CN" sz="2400" kern="100" dirty="0">
                <a:latin typeface="宋体" panose="02010600030101010101" pitchFamily="2" charset="-122"/>
                <a:cs typeface="宋体" panose="02010600030101010101" pitchFamily="2" charset="-122"/>
              </a:rPr>
              <a:t>②</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要测多次全振动的时间来计算周期</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如在摆球过平衡位置时开始计时，且在数</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零</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的同时按下秒表，以后每当摆球从同一方向通过平衡位置时计数</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defTabSz="-635">
              <a:lnSpc>
                <a:spcPct val="132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本实验可以采用图象法来处理数据</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即用纵轴表示摆长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spc="-410" dirty="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用横轴表示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spc="-410" dirty="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将</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实验所</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40000"/>
              </a:lnSpc>
              <a:spcAft>
                <a:spcPts val="0"/>
              </a:spcAft>
              <a:tabLst>
                <a:tab pos="2070735" algn="l"/>
              </a:tabLst>
            </a:pP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32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得</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数据在坐标平面上标出，应该得到一条倾斜直线，直线的斜率</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k</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这是在</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众多</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32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的</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实验中经常采用的科学处理数据的重要办法</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p:sp>
        <p:nvSpPr>
          <p:cNvPr id="4" name="矩形 3"/>
          <p:cNvSpPr/>
          <p:nvPr/>
        </p:nvSpPr>
        <p:spPr>
          <a:xfrm>
            <a:off x="8386250" y="1074384"/>
            <a:ext cx="492443" cy="461665"/>
          </a:xfrm>
          <a:prstGeom prst="rect">
            <a:avLst/>
          </a:prstGeom>
        </p:spPr>
        <p:txBody>
          <a:bodyPr wrap="none">
            <a:spAutoFit/>
          </a:bodyPr>
          <a:lstStyle/>
          <a:p>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小</a:t>
            </a:r>
            <a:endParaRPr lang="zh-CN" altLang="en-US" sz="2400" dirty="0">
              <a:solidFill>
                <a:srgbClr val="FF0000"/>
              </a:solidFill>
            </a:endParaRPr>
          </a:p>
        </p:txBody>
      </p:sp>
      <p:sp>
        <p:nvSpPr>
          <p:cNvPr id="5" name="矩形 4"/>
          <p:cNvSpPr/>
          <p:nvPr/>
        </p:nvSpPr>
        <p:spPr>
          <a:xfrm>
            <a:off x="9795221" y="1084998"/>
            <a:ext cx="492443" cy="461665"/>
          </a:xfrm>
          <a:prstGeom prst="rect">
            <a:avLst/>
          </a:prstGeom>
        </p:spPr>
        <p:txBody>
          <a:bodyPr wrap="none">
            <a:spAutoFit/>
          </a:bodyPr>
          <a:lstStyle/>
          <a:p>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大</a:t>
            </a:r>
            <a:endParaRPr lang="zh-CN" altLang="en-US" sz="2400" dirty="0">
              <a:solidFill>
                <a:srgbClr val="FF0000"/>
              </a:solidFill>
            </a:endParaRPr>
          </a:p>
        </p:txBody>
      </p:sp>
      <mc:AlternateContent xmlns:mc="http://schemas.openxmlformats.org/markup-compatibility/2006">
        <mc:Choice xmlns:a14="http://schemas.microsoft.com/office/drawing/2010/main" Requires="a14">
          <p:sp>
            <p:nvSpPr>
              <p:cNvPr id="6" name="矩形 5"/>
              <p:cNvSpPr/>
              <p:nvPr/>
            </p:nvSpPr>
            <p:spPr>
              <a:xfrm>
                <a:off x="9322197" y="5384745"/>
                <a:ext cx="611065" cy="614527"/>
              </a:xfrm>
              <a:prstGeom prst="rect">
                <a:avLst/>
              </a:prstGeom>
            </p:spPr>
            <p:txBody>
              <a:bodyPr wrap="none">
                <a:spAutoFit/>
              </a:bodyPr>
              <a:lstStyle/>
              <a:p>
                <a14:m>
                  <m:oMath xmlns:m="http://schemas.openxmlformats.org/officeDocument/2006/math">
                    <m:f>
                      <m:fPr>
                        <m:ctrlPr>
                          <a:rPr lang="en-US" altLang="zh-CN" sz="2400" i="1" kern="100" smtClean="0">
                            <a:solidFill>
                              <a:srgbClr val="FF0000"/>
                            </a:solidFill>
                            <a:latin typeface="Cambria Math"/>
                            <a:ea typeface="华文细黑" panose="02010600040101010101" pitchFamily="2" charset="-122"/>
                            <a:cs typeface="Times New Roman" panose="02020603050405020304" pitchFamily="18" charset="0"/>
                          </a:rPr>
                        </m:ctrlPr>
                      </m:fPr>
                      <m:num>
                        <m:r>
                          <m:rPr>
                            <m:nor/>
                          </m:rP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m:t>g</m:t>
                        </m:r>
                      </m:num>
                      <m:den>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4</m:t>
                        </m:r>
                        <m:r>
                          <m:rPr>
                            <m:sty m:val="p"/>
                          </m:rPr>
                          <a:rPr lang="zh-CN" altLang="en-US" sz="2400" i="0"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π</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den>
                    </m:f>
                  </m:oMath>
                </a14:m>
                <a:r>
                  <a:rPr lang="zh-CN" altLang="en-US" dirty="0" smtClean="0">
                    <a:solidFill>
                      <a:srgbClr val="FF0000"/>
                    </a:solidFill>
                  </a:rPr>
                  <a:t> </a:t>
                </a:r>
                <a:endParaRPr lang="zh-CN" altLang="en-US" dirty="0">
                  <a:solidFill>
                    <a:srgbClr val="FF0000"/>
                  </a:solidFill>
                </a:endParaRPr>
              </a:p>
            </p:txBody>
          </p:sp>
        </mc:Choice>
        <mc:Fallback>
          <p:sp>
            <p:nvSpPr>
              <p:cNvPr id="6" name="矩形 5"/>
              <p:cNvSpPr>
                <a:spLocks noRot="1" noChangeAspect="1" noMove="1" noResize="1" noEditPoints="1" noAdjustHandles="1" noChangeArrowheads="1" noChangeShapeType="1" noTextEdit="1"/>
              </p:cNvSpPr>
              <p:nvPr/>
            </p:nvSpPr>
            <p:spPr>
              <a:xfrm>
                <a:off x="9322197" y="5384745"/>
                <a:ext cx="611065" cy="614527"/>
              </a:xfrm>
              <a:prstGeom prst="rect">
                <a:avLst/>
              </a:prstGeom>
              <a:blipFill rotWithShape="1">
                <a:blip r:embed="rId1"/>
                <a:stretch>
                  <a:fillRect/>
                </a:stretch>
              </a:blipFill>
            </p:spPr>
            <p:txBody>
              <a:bodyPr/>
              <a:lstStyle/>
              <a:p>
                <a:r>
                  <a:rPr lang="zh-CN" altLang="en-US">
                    <a:noFill/>
                  </a:rPr>
                  <a:t> </a:t>
                </a:r>
                <a:endParaRPr lang="zh-CN" altLang="en-US">
                  <a:noFill/>
                </a:endParaRPr>
              </a:p>
            </p:txBody>
          </p:sp>
        </mc:Fallback>
      </mc:AlternateContent>
      <p:sp>
        <p:nvSpPr>
          <p:cNvPr id="7" name="矩形 6"/>
          <p:cNvSpPr/>
          <p:nvPr/>
        </p:nvSpPr>
        <p:spPr>
          <a:xfrm>
            <a:off x="9580953" y="-38100"/>
            <a:ext cx="2646878" cy="575479"/>
          </a:xfrm>
          <a:prstGeom prst="rect">
            <a:avLst/>
          </a:prstGeom>
        </p:spPr>
        <p:txBody>
          <a:bodyPr wrap="none">
            <a:spAutoFit/>
          </a:bodyPr>
          <a:lstStyle/>
          <a:p>
            <a:pPr algn="ctr" defTabSz="-635">
              <a:lnSpc>
                <a:spcPct val="150000"/>
              </a:lnSpc>
              <a:spcAft>
                <a:spcPts val="0"/>
              </a:spcAft>
              <a:tabLst>
                <a:tab pos="2070735" algn="l"/>
              </a:tabLst>
            </a:pPr>
            <a:r>
              <a:rPr lang="en-US"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a:t>
            </a:r>
            <a:r>
              <a:rPr lang="zh-CN"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规律方法总结</a:t>
            </a:r>
            <a:r>
              <a:rPr lang="en-US" altLang="zh-CN" sz="2400" kern="100" dirty="0" smtClean="0">
                <a:latin typeface="方正姚体" panose="02010601030101010101" pitchFamily="2" charset="-122"/>
                <a:ea typeface="方正姚体" panose="02010601030101010101" pitchFamily="2" charset="-122"/>
                <a:cs typeface="Times New Roman" panose="02020603050405020304" pitchFamily="18" charset="0"/>
              </a:rPr>
              <a:t>】</a:t>
            </a:r>
            <a:endParaRPr lang="zh-CN" altLang="zh-CN" sz="1600" kern="100" dirty="0">
              <a:latin typeface="方正姚体" panose="02010601030101010101" pitchFamily="2" charset="-122"/>
              <a:ea typeface="方正姚体" panose="02010601030101010101" pitchFamily="2" charset="-122"/>
              <a:cs typeface="Courier New" panose="02070309020205020404" pitchFamily="49" charset="0"/>
            </a:endParaRPr>
          </a:p>
        </p:txBody>
      </p:sp>
      <p:sp>
        <p:nvSpPr>
          <p:cNvPr id="8" name="矩形 7"/>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338000" y="601140"/>
                <a:ext cx="11412000" cy="5654368"/>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数据处理</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处理</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数据有两种方法：</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公式法：测出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30</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次或</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50</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次全振动的时间</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，利用</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求</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出周期；不改变摆长，反复测量三次，算出三次测得的周期的</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平均值</a:t>
                </a:r>
                <a14:m>
                  <m:oMath xmlns:m="http://schemas.openxmlformats.org/officeDocument/2006/math">
                    <m:acc>
                      <m:accPr>
                        <m:chr m:val="̅"/>
                        <m:ctrlPr>
                          <a:rPr lang="zh-CN" altLang="en-US" sz="2400" i="1" kern="100" smtClean="0">
                            <a:latin typeface="Cambria Math"/>
                            <a:ea typeface="华文细黑" panose="02010600040101010101" pitchFamily="2" charset="-122"/>
                            <a:cs typeface="Times New Roman" panose="02020603050405020304" pitchFamily="18" charset="0"/>
                          </a:rPr>
                        </m:ctrlPr>
                      </m:accPr>
                      <m:e>
                        <m:r>
                          <a:rPr lang="en-US" altLang="zh-CN" sz="2400" b="0" i="1" kern="100" smtClean="0">
                            <a:latin typeface="Cambria Math" panose="02040503050406030204" pitchFamily="18" charset="0"/>
                            <a:ea typeface="华文细黑" panose="02010600040101010101" pitchFamily="2" charset="-122"/>
                            <a:cs typeface="Times New Roman" panose="02020603050405020304" pitchFamily="18" charset="0"/>
                          </a:rPr>
                          <m:t>𝑇</m:t>
                        </m:r>
                      </m:e>
                    </m:acc>
                  </m:oMath>
                </a14:m>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然后代入</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公式</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90000"/>
                  </a:lnSpc>
                  <a:spcAft>
                    <a:spcPts val="0"/>
                  </a:spcAft>
                  <a:tabLst>
                    <a:tab pos="2070735" algn="l"/>
                  </a:tabLst>
                </a:pPr>
                <a:endPar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求</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重力加速度</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图象法：由单摆周期公式不难推出：</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u="sng"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因此</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，分别测出一系列摆长</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对应的周期</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作</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l</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的图象，图象应是一条通过原点的直线</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求</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出图线的斜率</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k</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14:m>
                  <m:oMath xmlns:m="http://schemas.openxmlformats.org/officeDocument/2006/math">
                    <m:f>
                      <m:fPr>
                        <m:ctrlPr>
                          <a:rPr lang="en-US" altLang="zh-CN" sz="2400" i="1" kern="100" smtClean="0">
                            <a:latin typeface="Cambria Math"/>
                            <a:ea typeface="华文细黑" panose="02010600040101010101" pitchFamily="2" charset="-122"/>
                            <a:cs typeface="Times New Roman" panose="02020603050405020304" pitchFamily="18" charset="0"/>
                          </a:rPr>
                        </m:ctrlPr>
                      </m:fPr>
                      <m:num>
                        <m:r>
                          <a:rPr lang="en-US" altLang="zh-CN" sz="2400" i="1" kern="10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kern="100"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400" i="1" kern="10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kern="100" smtClean="0">
                            <a:latin typeface="Cambria Math" panose="02040503050406030204" pitchFamily="18" charset="0"/>
                            <a:ea typeface="Cambria Math" panose="02040503050406030204" pitchFamily="18" charset="0"/>
                            <a:cs typeface="Times New Roman" panose="02020603050405020304" pitchFamily="18" charset="0"/>
                          </a:rPr>
                          <m:t>𝑇</m:t>
                        </m:r>
                        <m:r>
                          <a:rPr lang="en-US" altLang="zh-CN" sz="2400" b="0" i="1" kern="100" baseline="30000"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即可利用</a:t>
                </a:r>
                <a:r>
                  <a:rPr lang="en-US" altLang="zh-CN" sz="2400" i="1" kern="100" dirty="0">
                    <a:latin typeface="Times New Roman" panose="02020603050405020304" pitchFamily="18" charset="0"/>
                    <a:ea typeface="华文细黑" panose="02010600040101010101" pitchFamily="2" charset="-122"/>
                    <a:cs typeface="Courier New" panose="02070309020205020404" pitchFamily="49" charset="0"/>
                  </a:rPr>
                  <a:t>g</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a:t>
                </a:r>
                <a:endParaRPr lang="en-US" altLang="zh-CN" sz="2400" i="1"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求得</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重力加速度值，如</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图所</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示</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p:txBody>
          </p:sp>
        </mc:Choice>
        <mc:Fallback>
          <p:sp>
            <p:nvSpPr>
              <p:cNvPr id="3" name="矩形 2"/>
              <p:cNvSpPr>
                <a:spLocks noRot="1" noChangeAspect="1" noMove="1" noResize="1" noEditPoints="1" noAdjustHandles="1" noChangeArrowheads="1" noChangeShapeType="1" noTextEdit="1"/>
              </p:cNvSpPr>
              <p:nvPr/>
            </p:nvSpPr>
            <p:spPr>
              <a:xfrm>
                <a:off x="338000" y="601140"/>
                <a:ext cx="11412000" cy="5654368"/>
              </a:xfrm>
              <a:prstGeom prst="rect">
                <a:avLst/>
              </a:prstGeom>
              <a:blipFill rotWithShape="1">
                <a:blip r:embed="rId1"/>
                <a:stretch>
                  <a:fillRect l="-801" r="-855" b="-431"/>
                </a:stretch>
              </a:blipFill>
            </p:spPr>
            <p:txBody>
              <a:bodyPr/>
              <a:lstStyle/>
              <a:p>
                <a:r>
                  <a:rPr lang="zh-CN" altLang="en-US">
                    <a:noFill/>
                  </a:rPr>
                  <a:t> </a:t>
                </a:r>
                <a:endParaRPr lang="zh-CN" altLang="en-US">
                  <a:noFill/>
                </a:endParaRPr>
              </a:p>
            </p:txBody>
          </p:sp>
        </mc:Fallback>
      </mc:AlternateContent>
      <p:pic>
        <p:nvPicPr>
          <p:cNvPr id="4" name="图片 3" descr="F:\2016赵瑊\一轮\物理\word\四校后\L168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8488" y="3035933"/>
            <a:ext cx="2649637" cy="2248176"/>
          </a:xfrm>
          <a:prstGeom prst="rect">
            <a:avLst/>
          </a:prstGeom>
          <a:noFill/>
          <a:ln>
            <a:noFill/>
          </a:ln>
        </p:spPr>
      </p:pic>
      <p:sp>
        <p:nvSpPr>
          <p:cNvPr id="7" name="矩形 6"/>
          <p:cNvSpPr/>
          <p:nvPr/>
        </p:nvSpPr>
        <p:spPr>
          <a:xfrm>
            <a:off x="5382618" y="5050093"/>
            <a:ext cx="732893"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4π</a:t>
            </a:r>
            <a:r>
              <a:rPr lang="en-US" altLang="zh-CN" sz="2400" kern="100" baseline="300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2</a:t>
            </a:r>
            <a: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k</a:t>
            </a:r>
            <a:endParaRPr lang="zh-CN" altLang="en-US" sz="2400" dirty="0">
              <a:solidFill>
                <a:srgbClr val="FF0000"/>
              </a:solidFill>
            </a:endParaRPr>
          </a:p>
        </p:txBody>
      </p:sp>
      <mc:AlternateContent xmlns:mc="http://schemas.openxmlformats.org/markup-compatibility/2006">
        <mc:Choice xmlns:a14="http://schemas.microsoft.com/office/drawing/2010/main" Requires="a14">
          <p:sp>
            <p:nvSpPr>
              <p:cNvPr id="2" name="矩形 1"/>
              <p:cNvSpPr/>
              <p:nvPr/>
            </p:nvSpPr>
            <p:spPr>
              <a:xfrm>
                <a:off x="10563307" y="994654"/>
                <a:ext cx="458074" cy="653256"/>
              </a:xfrm>
              <a:prstGeom prst="rect">
                <a:avLst/>
              </a:prstGeom>
            </p:spPr>
            <p:txBody>
              <a:bodyPr wrap="none">
                <a:spAutoFit/>
              </a:bodyPr>
              <a:lstStyle/>
              <a:p>
                <a14:m>
                  <m:oMath xmlns:m="http://schemas.openxmlformats.org/officeDocument/2006/math">
                    <m:f>
                      <m:fPr>
                        <m:ctrlPr>
                          <a:rPr lang="en-US" altLang="zh-CN" sz="2600" i="1" kern="100" smtClean="0">
                            <a:solidFill>
                              <a:srgbClr val="FF0000"/>
                            </a:solidFill>
                            <a:latin typeface="Cambria Math"/>
                            <a:ea typeface="华文细黑" panose="02010600040101010101" pitchFamily="2" charset="-122"/>
                            <a:cs typeface="Times New Roman" panose="02020603050405020304" pitchFamily="18" charset="0"/>
                          </a:rPr>
                        </m:ctrlPr>
                      </m:fPr>
                      <m:num>
                        <m:r>
                          <a:rPr lang="en-US" altLang="zh-CN" sz="26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𝑡</m:t>
                        </m:r>
                      </m:num>
                      <m:den>
                        <m:r>
                          <a:rPr lang="en-US" altLang="zh-CN" sz="26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𝑁</m:t>
                        </m:r>
                      </m:den>
                    </m:f>
                  </m:oMath>
                </a14:m>
                <a:r>
                  <a:rPr lang="zh-CN" altLang="en-US" sz="2600" dirty="0" smtClean="0">
                    <a:solidFill>
                      <a:srgbClr val="FF0000"/>
                    </a:solidFill>
                  </a:rPr>
                  <a:t> </a:t>
                </a:r>
                <a:endParaRPr lang="zh-CN" altLang="en-US" sz="2600" dirty="0">
                  <a:solidFill>
                    <a:srgbClr val="FF0000"/>
                  </a:solidFill>
                </a:endParaRPr>
              </a:p>
            </p:txBody>
          </p:sp>
        </mc:Choice>
        <mc:Fallback>
          <p:sp>
            <p:nvSpPr>
              <p:cNvPr id="2" name="矩形 1"/>
              <p:cNvSpPr>
                <a:spLocks noRot="1" noChangeAspect="1" noMove="1" noResize="1" noEditPoints="1" noAdjustHandles="1" noChangeArrowheads="1" noChangeShapeType="1" noTextEdit="1"/>
              </p:cNvSpPr>
              <p:nvPr/>
            </p:nvSpPr>
            <p:spPr>
              <a:xfrm>
                <a:off x="10563307" y="994654"/>
                <a:ext cx="458074" cy="653256"/>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p:cNvSpPr/>
              <p:nvPr/>
            </p:nvSpPr>
            <p:spPr>
              <a:xfrm>
                <a:off x="864217" y="2453973"/>
                <a:ext cx="694101" cy="622286"/>
              </a:xfrm>
              <a:prstGeom prst="rect">
                <a:avLst/>
              </a:prstGeom>
            </p:spPr>
            <p:txBody>
              <a:bodyPr wrap="none">
                <a:spAutoFit/>
              </a:bodyPr>
              <a:lstStyle/>
              <a:p>
                <a14:m>
                  <m:oMath xmlns:m="http://schemas.openxmlformats.org/officeDocument/2006/math">
                    <m:f>
                      <m:fPr>
                        <m:ctrlPr>
                          <a:rPr lang="en-US" altLang="zh-CN" sz="2400" i="1" kern="100" smtClean="0">
                            <a:solidFill>
                              <a:srgbClr val="FF0000"/>
                            </a:solidFill>
                            <a:latin typeface="Cambria Math"/>
                            <a:ea typeface="华文细黑" panose="02010600040101010101" pitchFamily="2" charset="-122"/>
                            <a:cs typeface="Times New Roman" panose="02020603050405020304" pitchFamily="18" charset="0"/>
                          </a:rPr>
                        </m:ctrlPr>
                      </m:fPr>
                      <m:num>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4</m:t>
                        </m:r>
                        <m:r>
                          <m:rPr>
                            <m:sty m:val="p"/>
                          </m:rPr>
                          <a:rPr lang="zh-CN" altLang="en-US" sz="2400" i="0"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π</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𝑙</m:t>
                        </m:r>
                      </m:num>
                      <m:den>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𝑇</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den>
                    </m:f>
                  </m:oMath>
                </a14:m>
                <a:r>
                  <a:rPr lang="zh-CN" altLang="en-US" dirty="0" smtClean="0">
                    <a:solidFill>
                      <a:srgbClr val="FF0000"/>
                    </a:solidFill>
                  </a:rPr>
                  <a:t> </a:t>
                </a:r>
                <a:endParaRPr lang="zh-CN" altLang="en-US" dirty="0">
                  <a:solidFill>
                    <a:srgbClr val="FF0000"/>
                  </a:solidFill>
                </a:endParaRPr>
              </a:p>
            </p:txBody>
          </p:sp>
        </mc:Choice>
        <mc:Fallback>
          <p:sp>
            <p:nvSpPr>
              <p:cNvPr id="5" name="矩形 4"/>
              <p:cNvSpPr>
                <a:spLocks noRot="1" noChangeAspect="1" noMove="1" noResize="1" noEditPoints="1" noAdjustHandles="1" noChangeArrowheads="1" noChangeShapeType="1" noTextEdit="1"/>
              </p:cNvSpPr>
              <p:nvPr/>
            </p:nvSpPr>
            <p:spPr>
              <a:xfrm>
                <a:off x="864217" y="2453973"/>
                <a:ext cx="694101" cy="622286"/>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8" name="矩形 7"/>
              <p:cNvSpPr/>
              <p:nvPr/>
            </p:nvSpPr>
            <p:spPr>
              <a:xfrm>
                <a:off x="6045817" y="3035933"/>
                <a:ext cx="824265" cy="586571"/>
              </a:xfrm>
              <a:prstGeom prst="rect">
                <a:avLst/>
              </a:prstGeom>
            </p:spPr>
            <p:txBody>
              <a:bodyPr wrap="none">
                <a:spAutoFit/>
              </a:bodyPr>
              <a:lstStyle/>
              <a:p>
                <a14:m>
                  <m:oMath xmlns:m="http://schemas.openxmlformats.org/officeDocument/2006/math">
                    <m:f>
                      <m:fPr>
                        <m:ctrlPr>
                          <a:rPr lang="en-US" altLang="zh-CN" sz="2400" i="1" kern="100" smtClean="0">
                            <a:solidFill>
                              <a:srgbClr val="FF0000"/>
                            </a:solidFill>
                            <a:latin typeface="Cambria Math"/>
                            <a:ea typeface="华文细黑" panose="02010600040101010101" pitchFamily="2" charset="-122"/>
                            <a:cs typeface="Times New Roman" panose="02020603050405020304" pitchFamily="18" charset="0"/>
                          </a:rPr>
                        </m:ctrlPr>
                      </m:fPr>
                      <m:num>
                        <m:r>
                          <m:rPr>
                            <m:sty m:val="p"/>
                          </m:rPr>
                          <a:rPr lang="en-US" altLang="zh-CN" sz="2400"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g</m:t>
                        </m:r>
                      </m:num>
                      <m:den>
                        <m:r>
                          <a:rPr lang="en-US" altLang="zh-CN" sz="2400" i="1"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4</m:t>
                        </m:r>
                        <m:r>
                          <m:rPr>
                            <m:sty m:val="p"/>
                          </m:rPr>
                          <a:rPr lang="zh-CN" altLang="en-US" sz="2400" i="0" kern="1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π</m:t>
                        </m:r>
                        <m:r>
                          <a:rPr lang="en-US" altLang="zh-CN" sz="2400" i="1" kern="100" baseline="30000">
                            <a:solidFill>
                              <a:srgbClr val="FF0000"/>
                            </a:solidFill>
                            <a:latin typeface="Cambria Math" panose="02040503050406030204" pitchFamily="18" charset="0"/>
                            <a:ea typeface="华文细黑" panose="02010600040101010101" pitchFamily="2" charset="-122"/>
                            <a:cs typeface="Times New Roman" panose="02020603050405020304" pitchFamily="18" charset="0"/>
                          </a:rPr>
                          <m:t>2</m:t>
                        </m:r>
                      </m:den>
                    </m:f>
                  </m:oMath>
                </a14:m>
                <a:r>
                  <a:rPr lang="en-US" altLang="zh-CN" sz="2400" i="1"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T</a:t>
                </a:r>
                <a:r>
                  <a:rPr lang="en-US" altLang="zh-CN" sz="2400" kern="100" baseline="300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2</a:t>
                </a:r>
                <a:endParaRPr lang="zh-CN" altLang="en-US" dirty="0">
                  <a:solidFill>
                    <a:srgbClr val="FF0000"/>
                  </a:solidFill>
                </a:endParaRPr>
              </a:p>
            </p:txBody>
          </p:sp>
        </mc:Choice>
        <mc:Fallback>
          <p:sp>
            <p:nvSpPr>
              <p:cNvPr id="8" name="矩形 7"/>
              <p:cNvSpPr>
                <a:spLocks noRot="1" noChangeAspect="1" noMove="1" noResize="1" noEditPoints="1" noAdjustHandles="1" noChangeArrowheads="1" noChangeShapeType="1" noTextEdit="1"/>
              </p:cNvSpPr>
              <p:nvPr/>
            </p:nvSpPr>
            <p:spPr>
              <a:xfrm>
                <a:off x="6045817" y="3035933"/>
                <a:ext cx="824265" cy="586571"/>
              </a:xfrm>
              <a:prstGeom prst="rect">
                <a:avLst/>
              </a:prstGeom>
              <a:blipFill rotWithShape="1">
                <a:blip r:embed="rId5"/>
                <a:stretch>
                  <a:fillRect t="-1042" r="-3704" b="-9375"/>
                </a:stretch>
              </a:blipFill>
            </p:spPr>
            <p:txBody>
              <a:bodyPr/>
              <a:lstStyle/>
              <a:p>
                <a:r>
                  <a:rPr lang="zh-CN" altLang="en-US">
                    <a:noFill/>
                  </a:rPr>
                  <a:t> </a:t>
                </a:r>
                <a:endParaRPr lang="zh-CN" altLang="en-US">
                  <a:noFill/>
                </a:endParaRPr>
              </a:p>
            </p:txBody>
          </p:sp>
        </mc:Fallback>
      </mc:AlternateContent>
      <p:sp>
        <p:nvSpPr>
          <p:cNvPr id="9" name="矩形 8"/>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0" name="圆角矩形 9"/>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p:bldP spid="7" grpId="1"/>
      <p:bldP spid="2" grpId="0"/>
      <p:bldP spid="2" grpId="1"/>
      <p:bldP spid="5" grpId="0"/>
      <p:bldP spid="5"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713" y="590127"/>
            <a:ext cx="11268891" cy="3242170"/>
          </a:xfrm>
          <a:prstGeom prst="rect">
            <a:avLst/>
          </a:prstGeom>
        </p:spPr>
        <p:txBody>
          <a:bodyPr wrap="square">
            <a:spAutoFit/>
          </a:bodyPr>
          <a:lstStyle/>
          <a:p>
            <a:pPr algn="just" defTabSz="-635">
              <a:lnSpc>
                <a:spcPct val="150000"/>
              </a:lnSpc>
              <a:spcAft>
                <a:spcPts val="0"/>
              </a:spcAft>
              <a:tabLst>
                <a:tab pos="2070735" algn="l"/>
              </a:tabLst>
            </a:pPr>
            <a:r>
              <a:rPr lang="en-US" altLang="zh-CN" sz="2800"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kern="100" dirty="0">
                <a:latin typeface="Times New Roman" panose="02020603050405020304" pitchFamily="18" charset="0"/>
                <a:ea typeface="华文细黑" panose="02010600040101010101" pitchFamily="2" charset="-122"/>
                <a:cs typeface="Times New Roman" panose="02020603050405020304" pitchFamily="18" charset="0"/>
              </a:rPr>
              <a:t>误差分析</a:t>
            </a:r>
            <a:endParaRPr lang="zh-CN" altLang="zh-CN" sz="28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8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800" kern="100" dirty="0">
                <a:latin typeface="Times New Roman" panose="02020603050405020304" pitchFamily="18" charset="0"/>
                <a:ea typeface="华文细黑" panose="02010600040101010101" pitchFamily="2" charset="-122"/>
                <a:cs typeface="Times New Roman" panose="02020603050405020304" pitchFamily="18" charset="0"/>
              </a:rPr>
              <a:t>系统误差的主要来源：悬点不固定，球、线不符合要求，振动是圆锥摆而不是在同一竖直平面内的振动等</a:t>
            </a:r>
            <a:r>
              <a:rPr lang="en-US" altLang="zh-CN" sz="28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8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800"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kern="100" dirty="0">
                <a:latin typeface="Times New Roman" panose="02020603050405020304" pitchFamily="18" charset="0"/>
                <a:ea typeface="华文细黑" panose="02010600040101010101" pitchFamily="2" charset="-122"/>
                <a:cs typeface="Times New Roman" panose="02020603050405020304" pitchFamily="18" charset="0"/>
              </a:rPr>
              <a:t>偶然误差主要来自时间的</a:t>
            </a:r>
            <a:r>
              <a:rPr lang="zh-CN"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测量，</a:t>
            </a:r>
            <a:r>
              <a:rPr lang="zh-CN" altLang="zh-CN" sz="2800" kern="100" dirty="0">
                <a:latin typeface="Times New Roman" panose="02020603050405020304" pitchFamily="18" charset="0"/>
                <a:ea typeface="华文细黑" panose="02010600040101010101" pitchFamily="2" charset="-122"/>
                <a:cs typeface="Times New Roman" panose="02020603050405020304" pitchFamily="18" charset="0"/>
              </a:rPr>
              <a:t>因此，要从摆球通过平衡位置时开始计时，不能多计或漏计振动次数</a:t>
            </a:r>
            <a:r>
              <a:rPr lang="en-US" altLang="zh-CN" sz="2800"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800" kern="100" dirty="0">
              <a:latin typeface="宋体" panose="02010600030101010101" pitchFamily="2" charset="-122"/>
              <a:cs typeface="Courier New" panose="02070309020205020404" pitchFamily="49" charset="0"/>
            </a:endParaRPr>
          </a:p>
        </p:txBody>
      </p:sp>
      <p:sp>
        <p:nvSpPr>
          <p:cNvPr id="3" name="矩形 2"/>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1" action="ppaction://hlinksldjump"/>
          </p:cNvPr>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0000FF"/>
                </a:solidFill>
                <a:latin typeface="黑体" panose="02010600030101010101" pitchFamily="49" charset="-122"/>
                <a:ea typeface="黑体" panose="02010600030101010101" pitchFamily="49" charset="-122"/>
              </a:rPr>
              <a:t>返回</a:t>
            </a:r>
            <a:endParaRPr lang="zh-CN" altLang="en-US" sz="1400" dirty="0">
              <a:solidFill>
                <a:srgbClr val="0000FF"/>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429" y="614435"/>
            <a:ext cx="11281954" cy="3970318"/>
          </a:xfrm>
          <a:prstGeom prst="rect">
            <a:avLst/>
          </a:prstGeom>
        </p:spPr>
        <p:txBody>
          <a:bodyPr wrap="square">
            <a:spAutoFit/>
          </a:bodyPr>
          <a:lstStyle/>
          <a:p>
            <a:pPr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在</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探究单摆的周期与摆长的关系</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实验中，某同学准备好相关实验器材后，把单摆从平衡位置拉开一个很小的角度后释放，同时按下秒表开始计时，当单摆再次回到释放位置时停止计时，将记录的这段时间作为单摆的周期</a:t>
            </a: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latin typeface="Times New Roman" panose="02020603050405020304" pitchFamily="18" charset="0"/>
                <a:ea typeface="华文细黑" panose="02010600040101010101" pitchFamily="2" charset="-122"/>
                <a:cs typeface="Times New Roman" panose="02020603050405020304" pitchFamily="18" charset="0"/>
              </a:rPr>
              <a:t>以上操作中有不妥之处，请对其中两处</a:t>
            </a:r>
            <a:r>
              <a:rPr lang="zh-CN" altLang="zh-CN" sz="2400" kern="100" dirty="0" smtClean="0">
                <a:latin typeface="Times New Roman" panose="02020603050405020304" pitchFamily="18" charset="0"/>
                <a:ea typeface="华文细黑" panose="02010600040101010101" pitchFamily="2" charset="-122"/>
                <a:cs typeface="Times New Roman" panose="02020603050405020304" pitchFamily="18" charset="0"/>
              </a:rPr>
              <a:t>加以正</a:t>
            </a: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a:t>
            </a:r>
            <a:endParaRPr lang="zh-CN" altLang="zh-CN" sz="2400" kern="100" dirty="0">
              <a:latin typeface="宋体" panose="0201060003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a:t>
            </a:r>
            <a:endPar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a:t>
            </a:r>
            <a:endParaRPr lang="zh-CN" altLang="zh-CN" sz="2400" kern="100" dirty="0">
              <a:latin typeface="宋体" panose="02010600030101010101" pitchFamily="2" charset="-122"/>
              <a:cs typeface="Courier New" panose="02070309020205020404" pitchFamily="49" charset="0"/>
            </a:endParaRPr>
          </a:p>
        </p:txBody>
      </p:sp>
      <p:sp>
        <p:nvSpPr>
          <p:cNvPr id="4" name="矩形 3"/>
          <p:cNvSpPr/>
          <p:nvPr/>
        </p:nvSpPr>
        <p:spPr>
          <a:xfrm>
            <a:off x="435429" y="2763287"/>
            <a:ext cx="8355873" cy="1754326"/>
          </a:xfrm>
          <a:prstGeom prst="rect">
            <a:avLst/>
          </a:prstGeom>
        </p:spPr>
        <p:txBody>
          <a:bodyPr wrap="square">
            <a:spAutoFit/>
          </a:bodyPr>
          <a:lstStyle/>
          <a:p>
            <a:pPr algn="just" defTabSz="-635">
              <a:lnSpc>
                <a:spcPct val="150000"/>
              </a:lnSpc>
              <a:spcAft>
                <a:spcPts val="0"/>
              </a:spcAft>
              <a:tabLst>
                <a:tab pos="2070735" algn="l"/>
              </a:tabLst>
            </a:pPr>
            <a:r>
              <a:rPr lang="zh-CN" altLang="zh-CN" sz="2400" kern="100" dirty="0" smtClean="0">
                <a:solidFill>
                  <a:srgbClr val="FF0000"/>
                </a:solidFill>
                <a:latin typeface="宋体" panose="02010600030101010101" pitchFamily="2" charset="-122"/>
                <a:cs typeface="宋体" panose="02010600030101010101" pitchFamily="2" charset="-122"/>
              </a:rPr>
              <a:t>①</a:t>
            </a:r>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应在摆球通过平衡位置时开始计时</a:t>
            </a:r>
            <a:r>
              <a:rPr lang="zh-CN" altLang="zh-CN" sz="2400" kern="1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0" kern="1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a:p>
            <a:pPr algn="just" defTabSz="-635">
              <a:lnSpc>
                <a:spcPct val="150000"/>
              </a:lnSpc>
              <a:spcAft>
                <a:spcPts val="0"/>
              </a:spcAft>
              <a:tabLst>
                <a:tab pos="2070735" algn="l"/>
              </a:tabLst>
            </a:pPr>
            <a:r>
              <a:rPr lang="zh-CN" altLang="zh-CN" sz="2400" kern="100" dirty="0" smtClean="0">
                <a:solidFill>
                  <a:srgbClr val="FF0000"/>
                </a:solidFill>
                <a:latin typeface="宋体" panose="02010600030101010101" pitchFamily="2" charset="-122"/>
                <a:cs typeface="宋体" panose="02010600030101010101" pitchFamily="2" charset="-122"/>
              </a:rPr>
              <a:t>②</a:t>
            </a:r>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应测量单摆多次全振动的时间，再计算出周期的测量值</a:t>
            </a:r>
            <a:r>
              <a:rPr lang="en-US" altLang="zh-CN" sz="2400" kern="100" dirty="0" smtClean="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a:t>
            </a:r>
            <a:endParaRPr lang="en-US" altLang="zh-CN" sz="2400" kern="100" dirty="0" smtClean="0">
              <a:solidFill>
                <a:srgbClr val="FF0000"/>
              </a:solidFill>
              <a:latin typeface="Times New Roman" panose="02020603050405020304" pitchFamily="18" charset="0"/>
              <a:ea typeface="华文细黑" panose="02010600040101010101" pitchFamily="2" charset="-122"/>
              <a:cs typeface="Courier New" panose="02070309020205020404" pitchFamily="49" charset="0"/>
            </a:endParaRPr>
          </a:p>
          <a:p>
            <a:pPr algn="just" defTabSz="-635">
              <a:lnSpc>
                <a:spcPct val="150000"/>
              </a:lnSpc>
              <a:spcAft>
                <a:spcPts val="0"/>
              </a:spcAft>
              <a:tabLst>
                <a:tab pos="2070735" algn="l"/>
              </a:tabLst>
            </a:pPr>
            <a:r>
              <a:rPr lang="en-US" altLang="zh-CN" sz="2400" kern="100" dirty="0" smtClean="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400"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或在单摆振动稳定后开始计时</a:t>
            </a:r>
            <a:r>
              <a:rPr lang="en-US" altLang="zh-CN" sz="2400" kern="100" dirty="0">
                <a:solidFill>
                  <a:srgbClr val="FF0000"/>
                </a:solidFill>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solidFill>
                <a:srgbClr val="FF0000"/>
              </a:solidFill>
              <a:latin typeface="宋体" panose="02010600030101010101" pitchFamily="2" charset="-122"/>
              <a:cs typeface="Courier New" panose="02070309020205020404" pitchFamily="49" charset="0"/>
            </a:endParaRPr>
          </a:p>
        </p:txBody>
      </p:sp>
      <p:sp>
        <p:nvSpPr>
          <p:cNvPr id="5" name="矩形 4"/>
          <p:cNvSpPr/>
          <p:nvPr/>
        </p:nvSpPr>
        <p:spPr>
          <a:xfrm>
            <a:off x="0" y="6663993"/>
            <a:ext cx="12194933" cy="194007"/>
          </a:xfrm>
          <a:prstGeom prst="rect">
            <a:avLst/>
          </a:prstGeom>
          <a:solidFill>
            <a:srgbClr val="A3E0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圆角矩形 5"/>
          <p:cNvSpPr/>
          <p:nvPr/>
        </p:nvSpPr>
        <p:spPr>
          <a:xfrm>
            <a:off x="11382521" y="6663890"/>
            <a:ext cx="807892" cy="194400"/>
          </a:xfrm>
          <a:prstGeom prst="round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a:solidFill>
                  <a:srgbClr val="C00000"/>
                </a:solidFill>
                <a:latin typeface="黑体" panose="02010600030101010101" pitchFamily="49" charset="-122"/>
                <a:ea typeface="黑体" panose="02010600030101010101" pitchFamily="49" charset="-122"/>
              </a:rPr>
              <a:t>答案</a:t>
            </a:r>
            <a:endParaRPr lang="zh-CN" altLang="en-US" sz="1400" dirty="0">
              <a:solidFill>
                <a:srgbClr val="C00000"/>
              </a:solidFill>
              <a:latin typeface="黑体" panose="02010600030101010101" pitchFamily="49" charset="-122"/>
              <a:ea typeface="黑体" panose="02010600030101010101" pitchFamily="49" charset="-122"/>
            </a:endParaRPr>
          </a:p>
        </p:txBody>
      </p:sp>
      <p:graphicFrame>
        <p:nvGraphicFramePr>
          <p:cNvPr id="7" name="表格 6"/>
          <p:cNvGraphicFramePr>
            <a:graphicFrameLocks noGrp="1"/>
          </p:cNvGraphicFramePr>
          <p:nvPr/>
        </p:nvGraphicFramePr>
        <p:xfrm>
          <a:off x="7383613" y="38580"/>
          <a:ext cx="2192709" cy="479621"/>
        </p:xfrm>
        <a:graphic>
          <a:graphicData uri="http://schemas.openxmlformats.org/drawingml/2006/table">
            <a:tbl>
              <a:tblPr firstRow="1" bandRow="1">
                <a:tableStyleId>{5C22544A-7EE6-4342-B048-85BDC9FD1C3A}</a:tableStyleId>
              </a:tblPr>
              <a:tblGrid>
                <a:gridCol w="730903"/>
                <a:gridCol w="730903"/>
                <a:gridCol w="730903"/>
              </a:tblGrid>
              <a:tr h="479621">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endParaRPr lang="zh-CN" altLang="en-US" sz="19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bl>
          </a:graphicData>
        </a:graphic>
      </p:graphicFrame>
      <p:sp>
        <p:nvSpPr>
          <p:cNvPr id="8" name="AutoShape 273"/>
          <p:cNvSpPr>
            <a:spLocks noChangeArrowheads="1"/>
          </p:cNvSpPr>
          <p:nvPr/>
        </p:nvSpPr>
        <p:spPr bwMode="auto">
          <a:xfrm>
            <a:off x="7451285" y="139393"/>
            <a:ext cx="612000" cy="288000"/>
          </a:xfrm>
          <a:prstGeom prst="chevron">
            <a:avLst>
              <a:gd name="adj" fmla="val 4287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2060" tIns="56029" rIns="112060" bIns="56029" anchor="ctr"/>
          <a:lstStyle/>
          <a:p>
            <a:endParaRPr lang="zh-CN" altLang="en-US" sz="2400"/>
          </a:p>
        </p:txBody>
      </p:sp>
      <p:sp>
        <p:nvSpPr>
          <p:cNvPr id="9" name="文本框 17">
            <a:hlinkClick r:id="rId1" action="ppaction://hlinksldjump"/>
          </p:cNvPr>
          <p:cNvSpPr txBox="1"/>
          <p:nvPr/>
        </p:nvSpPr>
        <p:spPr>
          <a:xfrm>
            <a:off x="8137810"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2</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0" name="文本框 20">
            <a:hlinkClick r:id="rId2" action="ppaction://hlinksldjump"/>
          </p:cNvPr>
          <p:cNvSpPr txBox="1"/>
          <p:nvPr/>
        </p:nvSpPr>
        <p:spPr>
          <a:xfrm>
            <a:off x="7413394" y="43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1</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1" name="文本框 21">
            <a:hlinkClick r:id="rId3" action="ppaction://hlinksldjump"/>
          </p:cNvPr>
          <p:cNvSpPr txBox="1"/>
          <p:nvPr/>
        </p:nvSpPr>
        <p:spPr>
          <a:xfrm>
            <a:off x="8873271" y="45212"/>
            <a:ext cx="68400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方正姚体" panose="02010601030101010101" pitchFamily="2" charset="-122"/>
                <a:cs typeface="Times New Roman" panose="02020603050405020304" pitchFamily="18" charset="0"/>
              </a:rPr>
              <a:t>3</a:t>
            </a:r>
            <a:endParaRPr lang="zh-CN" altLang="en-US" sz="2400" b="1" dirty="0">
              <a:latin typeface="Times New Roman" panose="02020603050405020304" pitchFamily="18" charset="0"/>
              <a:ea typeface="方正姚体" panose="02010601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xEl>
                                              <p:pRg st="2" end="2"/>
                                            </p:txEl>
                                          </p:spTgt>
                                        </p:tgtEl>
                                      </p:cBhvr>
                                    </p:animEffect>
                                    <p:set>
                                      <p:cBhvr>
                                        <p:cTn id="26"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uiExpand="1" build="p"/>
      <p:bldP spid="4" grpId="1" uiExpand="1" build="allAtOnce"/>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步步高2016">
      <a:majorFont>
        <a:latin typeface="Times New Roman"/>
        <a:ea typeface="华文细黑"/>
        <a:cs typeface=""/>
      </a:majorFont>
      <a:minorFont>
        <a:latin typeface="Times New Roman"/>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sz="24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solidFill>
              <a:srgbClr val="0000CC"/>
            </a:solidFill>
            <a:latin typeface="Times New Roman" panose="02020603050405020304" pitchFamily="18" charset="0"/>
            <a:ea typeface="华文细黑" panose="02010600040101010101" pitchFamily="2"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3469</Words>
  <Application>WPS 演示</Application>
  <PresentationFormat>自定义</PresentationFormat>
  <Paragraphs>348</Paragraphs>
  <Slides>22</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11</vt:i4>
      </vt:variant>
      <vt:variant>
        <vt:lpstr>幻灯片标题</vt:lpstr>
      </vt:variant>
      <vt:variant>
        <vt:i4>22</vt:i4>
      </vt:variant>
    </vt:vector>
  </HeadingPairs>
  <TitlesOfParts>
    <vt:vector size="47" baseType="lpstr">
      <vt:lpstr>Arial</vt:lpstr>
      <vt:lpstr>宋体</vt:lpstr>
      <vt:lpstr>Wingdings</vt:lpstr>
      <vt:lpstr>Times New Roman</vt:lpstr>
      <vt:lpstr>华文细黑</vt:lpstr>
      <vt:lpstr>微软雅黑</vt:lpstr>
      <vt:lpstr>方正姚体</vt:lpstr>
      <vt:lpstr>华文彩云</vt:lpstr>
      <vt:lpstr>Courier New</vt:lpstr>
      <vt:lpstr>黑体</vt:lpstr>
      <vt:lpstr>Calibri</vt:lpstr>
      <vt:lpstr>Lucida Sans Unicode</vt:lpstr>
      <vt:lpstr>Book Antiqua</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Administrator</cp:lastModifiedBy>
  <cp:revision>321</cp:revision>
  <dcterms:created xsi:type="dcterms:W3CDTF">2015-09-05T03:12:00Z</dcterms:created>
  <dcterms:modified xsi:type="dcterms:W3CDTF">2017-02-23T01:44:27Z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