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9" r:id="rId3"/>
    <p:sldId id="297" r:id="rId4"/>
    <p:sldId id="260" r:id="rId5"/>
    <p:sldId id="264" r:id="rId6"/>
    <p:sldId id="300" r:id="rId7"/>
    <p:sldId id="298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301" r:id="rId25"/>
    <p:sldId id="302" r:id="rId26"/>
    <p:sldId id="303" r:id="rId27"/>
    <p:sldId id="281" r:id="rId28"/>
    <p:sldId id="282" r:id="rId29"/>
    <p:sldId id="304" r:id="rId30"/>
    <p:sldId id="305" r:id="rId31"/>
    <p:sldId id="306" r:id="rId32"/>
    <p:sldId id="285" r:id="rId33"/>
    <p:sldId id="289" r:id="rId34"/>
    <p:sldId id="291" r:id="rId35"/>
    <p:sldId id="292" r:id="rId36"/>
    <p:sldId id="293" r:id="rId37"/>
    <p:sldId id="294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0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2016/5/21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2016/5/21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2016/5/21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2016/5/21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2016/5/21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2016/5/21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2016/5/21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2016/5/21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2016/5/21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2016/5/21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2016/5/21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2016/5/21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2016/5/21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&#32654;&#21326;&#20154;&#32439;&#32439;&#25239;&#35758;&#22885;&#24052;&#39532;&#20250;&#35265;&#36798;&#36182;.flv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5121"/>
          <p:cNvSpPr txBox="1"/>
          <p:nvPr/>
        </p:nvSpPr>
        <p:spPr>
          <a:xfrm>
            <a:off x="3287713" y="2060575"/>
            <a:ext cx="5983287" cy="301752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200" b="1" dirty="0">
                <a:latin typeface="Arial" charset="0"/>
                <a:ea typeface="宋体" charset="-122"/>
              </a:rPr>
              <a:t>宗教和民族往往是</a:t>
            </a:r>
            <a:r>
              <a:rPr lang="zh-CN" altLang="en-US" sz="3200" b="1" dirty="0">
                <a:solidFill>
                  <a:srgbClr val="FF0000"/>
                </a:solidFill>
                <a:latin typeface="Arial" charset="0"/>
                <a:ea typeface="宋体" charset="-122"/>
              </a:rPr>
              <a:t>分不开</a:t>
            </a:r>
            <a:r>
              <a:rPr lang="zh-CN" altLang="en-US" sz="3200" b="1" dirty="0">
                <a:latin typeface="Arial" charset="0"/>
                <a:ea typeface="宋体" charset="-122"/>
              </a:rPr>
              <a:t>的。</a:t>
            </a:r>
            <a:r>
              <a:rPr lang="zh-CN" altLang="en-US" sz="3200" b="1" dirty="0">
                <a:latin typeface="Times New Roman" pitchFamily="2" charset="0"/>
                <a:ea typeface="黑体" pitchFamily="2" charset="-122"/>
              </a:rPr>
              <a:t>我国是一个统一的多民族国家，也是多宗教国家，且大部分少数民族都信仰宗教。所以，要处理好民族关系不仅要制定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正确的民族政策</a:t>
            </a:r>
            <a:r>
              <a:rPr lang="zh-CN" altLang="en-US" sz="3200" b="1" dirty="0">
                <a:latin typeface="Times New Roman" pitchFamily="2" charset="0"/>
                <a:ea typeface="黑体" pitchFamily="2" charset="-122"/>
              </a:rPr>
              <a:t>，还要制定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2" charset="0"/>
                <a:ea typeface="黑体" pitchFamily="2" charset="-122"/>
              </a:rPr>
              <a:t>正确的宗教政策</a:t>
            </a:r>
            <a:r>
              <a:rPr lang="zh-CN" altLang="en-US" sz="3200" b="1" dirty="0">
                <a:latin typeface="Times New Roman" pitchFamily="2" charset="0"/>
                <a:ea typeface="黑体" pitchFamily="2" charset="-122"/>
              </a:rPr>
              <a:t>。</a:t>
            </a:r>
          </a:p>
        </p:txBody>
      </p:sp>
      <p:pic>
        <p:nvPicPr>
          <p:cNvPr id="5123" name="图片 5122" descr="傣  族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359150" y="765175"/>
            <a:ext cx="1439863" cy="1366838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5124" name="图片 5123" descr="哈尼族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48300" y="620713"/>
            <a:ext cx="1512888" cy="143986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5125" name="图片 5124" descr="壮  族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391400" y="476250"/>
            <a:ext cx="1439863" cy="1439863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5126" name="图片 5125" descr="yizu.gif (8859 bytes)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191625" y="1557338"/>
            <a:ext cx="1116013" cy="111601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5127" name="图片 5126" descr="白 族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9264650" y="3500438"/>
            <a:ext cx="1079500" cy="10795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5128" name="图片 5127" descr="纳西族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2063750" y="2133600"/>
            <a:ext cx="1225550" cy="12255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5129" name="图片 5128" descr="水族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063750" y="3860800"/>
            <a:ext cx="1171575" cy="119697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5130" name="图片 5129" descr="布朗族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3503613" y="5157788"/>
            <a:ext cx="1441450" cy="13716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5131" name="图片 5130" descr="苗   族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5735638" y="5157788"/>
            <a:ext cx="1368425" cy="1341437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5132" name="图片 5131" descr="藏 族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8040688" y="4941888"/>
            <a:ext cx="1368425" cy="1243012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4337" descr="200812523301079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1981200"/>
            <a:ext cx="3048000" cy="46577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4339" name="文本占位符 14338"/>
          <p:cNvSpPr>
            <a:spLocks noGrp="1"/>
          </p:cNvSpPr>
          <p:nvPr>
            <p:ph type="body" idx="1"/>
          </p:nvPr>
        </p:nvSpPr>
        <p:spPr>
          <a:xfrm>
            <a:off x="5638800" y="1828800"/>
            <a:ext cx="4419600" cy="2590800"/>
          </a:xfrm>
          <a:prstGeom prst="wedgeRectCallout">
            <a:avLst>
              <a:gd name="adj1" fmla="val -70833"/>
              <a:gd name="adj2" fmla="val 16727"/>
            </a:avLst>
          </a:prstGeom>
          <a:solidFill>
            <a:schemeClr val="accent1"/>
          </a:solidFill>
          <a:ln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vert="horz" wrap="square" anchor="t"/>
          <a:lstStyle/>
          <a:p>
            <a:pPr>
              <a:spcBef>
                <a:spcPct val="0"/>
              </a:spcBef>
              <a:buFont typeface="Wingdings" charset="2"/>
              <a:buNone/>
            </a:pPr>
            <a:r>
              <a:rPr lang="en-US" altLang="zh-CN" b="1"/>
              <a:t>   </a:t>
            </a:r>
          </a:p>
          <a:p>
            <a:pPr>
              <a:spcBef>
                <a:spcPct val="0"/>
              </a:spcBef>
              <a:buFont typeface="Wingdings" charset="2"/>
              <a:buNone/>
            </a:pPr>
            <a:r>
              <a:rPr lang="en-US" altLang="zh-CN" b="1"/>
              <a:t>   </a:t>
            </a:r>
            <a:r>
              <a:rPr lang="zh-CN" altLang="en-US" b="1"/>
              <a:t>我国宪法规定：“中华人民共和国公民有宗教信仰自由。”</a:t>
            </a:r>
          </a:p>
        </p:txBody>
      </p:sp>
      <p:sp>
        <p:nvSpPr>
          <p:cNvPr id="14340" name="矩形 14339"/>
          <p:cNvSpPr>
            <a:spLocks noRot="1"/>
          </p:cNvSpPr>
          <p:nvPr/>
        </p:nvSpPr>
        <p:spPr>
          <a:xfrm>
            <a:off x="5257800" y="5410200"/>
            <a:ext cx="4876800" cy="685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marL="0" lvl="0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Arial" charset="0"/>
                <a:ea typeface="宋体" charset="-122"/>
              </a:defRPr>
            </a:lvl1pPr>
          </a:lstStyle>
          <a:p>
            <a:pPr lvl="0" algn="l"/>
            <a:r>
              <a:rPr lang="zh-CN" altLang="en-US" sz="2800" b="1">
                <a:solidFill>
                  <a:srgbClr val="FF0000"/>
                </a:solidFill>
                <a:ea typeface="楷体_GB2312" pitchFamily="1" charset="-122"/>
              </a:rPr>
              <a:t>如何全面正确理解我国宪法的这一政策性规定呢？</a:t>
            </a:r>
          </a:p>
        </p:txBody>
      </p:sp>
      <p:sp>
        <p:nvSpPr>
          <p:cNvPr id="14342" name="矩形 14341"/>
          <p:cNvSpPr/>
          <p:nvPr/>
        </p:nvSpPr>
        <p:spPr>
          <a:xfrm>
            <a:off x="2286000" y="0"/>
            <a:ext cx="7239000" cy="70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altLang="zh-CN" sz="3600" dirty="0" smtClean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5000"/>
                    </a:srgbClr>
                  </a:outerShdw>
                </a:effectLst>
                <a:latin typeface="黑体" charset="0"/>
                <a:ea typeface="黑体" charset="0"/>
              </a:rPr>
              <a:t>(</a:t>
            </a:r>
            <a:r>
              <a:rPr lang="zh-CN" altLang="en-US" sz="3600" dirty="0" smtClean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5000"/>
                    </a:srgbClr>
                  </a:outerShdw>
                </a:effectLst>
                <a:latin typeface="黑体" charset="0"/>
                <a:ea typeface="黑体" charset="0"/>
              </a:rPr>
              <a:t>二</a:t>
            </a:r>
            <a:r>
              <a:rPr lang="en-US" altLang="zh-CN" sz="3600" dirty="0" smtClean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5000"/>
                    </a:srgbClr>
                  </a:outerShdw>
                </a:effectLst>
                <a:latin typeface="黑体" charset="0"/>
                <a:ea typeface="黑体" charset="0"/>
              </a:rPr>
              <a:t>)</a:t>
            </a:r>
            <a:r>
              <a:rPr lang="zh-CN" altLang="en-US" sz="3600" dirty="0" smtClean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5000"/>
                    </a:srgbClr>
                  </a:outerShdw>
                </a:effectLst>
                <a:latin typeface="黑体" charset="0"/>
                <a:ea typeface="黑体" charset="0"/>
              </a:rPr>
              <a:t>全</a:t>
            </a:r>
            <a:r>
              <a:rPr lang="zh-CN" altLang="en-US" sz="3600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5000"/>
                    </a:srgbClr>
                  </a:outerShdw>
                </a:effectLst>
                <a:latin typeface="黑体" charset="0"/>
                <a:ea typeface="黑体" charset="0"/>
              </a:rPr>
              <a:t>面正确地理解我国的宗教政策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1433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" fill="hold"/>
                                        <p:tgtEl>
                                          <p:spTgt spid="1434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animBg="1"/>
      <p:bldP spid="143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5361"/>
          <p:cNvSpPr/>
          <p:nvPr/>
        </p:nvSpPr>
        <p:spPr>
          <a:xfrm>
            <a:off x="1524000" y="152400"/>
            <a:ext cx="7391400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/>
            <a:r>
              <a:rPr lang="en-US" altLang="x-none" sz="3600" b="1" dirty="0">
                <a:latin typeface="Garamond" pitchFamily="2" charset="0"/>
                <a:ea typeface="宋体" charset="-122"/>
              </a:rPr>
              <a:t>1</a:t>
            </a:r>
            <a:r>
              <a:rPr lang="zh-CN" altLang="en-US" sz="3600" b="1" dirty="0">
                <a:latin typeface="Garamond" pitchFamily="2" charset="0"/>
                <a:ea typeface="宋体" charset="-122"/>
              </a:rPr>
              <a:t>、</a:t>
            </a:r>
            <a:r>
              <a:rPr lang="zh-CN" altLang="en-US" sz="3600" b="1" dirty="0">
                <a:latin typeface="Garamond" pitchFamily="2" charset="0"/>
                <a:ea typeface="黑体" pitchFamily="2" charset="-122"/>
              </a:rPr>
              <a:t>我国实行宗教信仰自由政策</a:t>
            </a:r>
          </a:p>
        </p:txBody>
      </p:sp>
      <p:sp>
        <p:nvSpPr>
          <p:cNvPr id="15363" name="矩形 15362"/>
          <p:cNvSpPr/>
          <p:nvPr/>
        </p:nvSpPr>
        <p:spPr>
          <a:xfrm>
            <a:off x="1524000" y="1447800"/>
            <a:ext cx="9144000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/>
            <a:r>
              <a:rPr lang="en-US" altLang="x-none" sz="2800" b="1" dirty="0">
                <a:latin typeface="Garamond" pitchFamily="2" charset="0"/>
                <a:ea typeface="宋体" charset="-122"/>
              </a:rPr>
              <a:t>(1)</a:t>
            </a:r>
            <a:r>
              <a:rPr lang="zh-CN" altLang="en-US" sz="2800" b="1" dirty="0">
                <a:solidFill>
                  <a:srgbClr val="FF0000"/>
                </a:solidFill>
                <a:latin typeface="Garamond" pitchFamily="2" charset="0"/>
                <a:ea typeface="宋体" charset="-122"/>
              </a:rPr>
              <a:t>内涵指</a:t>
            </a:r>
            <a:r>
              <a:rPr lang="zh-CN" altLang="en-US" sz="2800" b="1" dirty="0">
                <a:latin typeface="Garamond" pitchFamily="2" charset="0"/>
                <a:ea typeface="宋体" charset="-122"/>
              </a:rPr>
              <a:t>①有</a:t>
            </a:r>
            <a:r>
              <a:rPr lang="zh-CN" altLang="en-US" sz="3600" b="1" u="sng" dirty="0">
                <a:solidFill>
                  <a:srgbClr val="FF0000"/>
                </a:solidFill>
                <a:latin typeface="Garamond" pitchFamily="2" charset="0"/>
                <a:ea typeface="宋体" charset="-122"/>
              </a:rPr>
              <a:t>信</a:t>
            </a:r>
            <a:r>
              <a:rPr lang="zh-CN" altLang="en-US" sz="2800" b="1" dirty="0">
                <a:latin typeface="Garamond" pitchFamily="2" charset="0"/>
                <a:ea typeface="宋体" charset="-122"/>
              </a:rPr>
              <a:t>仰宗教的自由，也有</a:t>
            </a:r>
            <a:r>
              <a:rPr lang="zh-CN" altLang="en-US" sz="3600" b="1" u="sng" dirty="0">
                <a:solidFill>
                  <a:srgbClr val="FF0000"/>
                </a:solidFill>
                <a:latin typeface="Garamond" pitchFamily="2" charset="0"/>
                <a:ea typeface="宋体" charset="-122"/>
              </a:rPr>
              <a:t>不信</a:t>
            </a:r>
            <a:r>
              <a:rPr lang="zh-CN" altLang="en-US" sz="2800" b="1" dirty="0">
                <a:latin typeface="Garamond" pitchFamily="2" charset="0"/>
                <a:ea typeface="宋体" charset="-122"/>
              </a:rPr>
              <a:t>仰宗教</a:t>
            </a:r>
            <a:r>
              <a:rPr lang="zh-CN" altLang="en-US" sz="2800" b="1" dirty="0">
                <a:solidFill>
                  <a:srgbClr val="FF0000"/>
                </a:solidFill>
                <a:latin typeface="Garamond" pitchFamily="2" charset="0"/>
                <a:ea typeface="宋体" charset="-122"/>
              </a:rPr>
              <a:t>的自由</a:t>
            </a:r>
          </a:p>
        </p:txBody>
      </p:sp>
      <p:sp>
        <p:nvSpPr>
          <p:cNvPr id="15364" name="矩形 15363"/>
          <p:cNvSpPr/>
          <p:nvPr/>
        </p:nvSpPr>
        <p:spPr>
          <a:xfrm>
            <a:off x="2971800" y="2362200"/>
            <a:ext cx="2895600" cy="13716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>
            <a:spAutoFit/>
          </a:bodyPr>
          <a:lstStyle/>
          <a:p>
            <a:pPr lvl="0"/>
            <a:r>
              <a:rPr lang="zh-CN" altLang="en-US" sz="2800" b="1" dirty="0">
                <a:latin typeface="Garamond" pitchFamily="2" charset="0"/>
                <a:ea typeface="黑体" pitchFamily="2" charset="-122"/>
              </a:rPr>
              <a:t>②信何种宗教、</a:t>
            </a:r>
          </a:p>
          <a:p>
            <a:pPr lvl="0"/>
            <a:r>
              <a:rPr lang="zh-CN" altLang="en-US" sz="2800" b="1" dirty="0">
                <a:latin typeface="Garamond" pitchFamily="2" charset="0"/>
                <a:ea typeface="黑体" pitchFamily="2" charset="-122"/>
              </a:rPr>
              <a:t>③信何种教派、</a:t>
            </a:r>
          </a:p>
          <a:p>
            <a:pPr lvl="0"/>
            <a:r>
              <a:rPr lang="zh-CN" altLang="en-US" sz="2800" b="1" dirty="0">
                <a:latin typeface="Garamond" pitchFamily="2" charset="0"/>
                <a:ea typeface="黑体" pitchFamily="2" charset="-122"/>
              </a:rPr>
              <a:t>④何时信的自由</a:t>
            </a:r>
          </a:p>
        </p:txBody>
      </p:sp>
      <p:sp>
        <p:nvSpPr>
          <p:cNvPr id="15365" name="矩形 15364"/>
          <p:cNvSpPr/>
          <p:nvPr/>
        </p:nvSpPr>
        <p:spPr>
          <a:xfrm>
            <a:off x="6816725" y="2420938"/>
            <a:ext cx="3851275" cy="94488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>
            <a:spAutoFit/>
          </a:bodyPr>
          <a:lstStyle/>
          <a:p>
            <a:pPr lvl="0"/>
            <a:r>
              <a:rPr lang="zh-CN" altLang="en-US" sz="2800" b="1" dirty="0">
                <a:latin typeface="Garamond" pitchFamily="2" charset="0"/>
                <a:ea typeface="黑体" pitchFamily="2" charset="-122"/>
              </a:rPr>
              <a:t>过去不信而现在信、</a:t>
            </a:r>
          </a:p>
          <a:p>
            <a:pPr lvl="0"/>
            <a:r>
              <a:rPr lang="zh-CN" altLang="en-US" sz="2800" b="1" dirty="0">
                <a:latin typeface="Garamond" pitchFamily="2" charset="0"/>
                <a:ea typeface="黑体" pitchFamily="2" charset="-122"/>
              </a:rPr>
              <a:t>过去信现在不信的自由</a:t>
            </a:r>
          </a:p>
        </p:txBody>
      </p:sp>
      <p:sp>
        <p:nvSpPr>
          <p:cNvPr id="15366" name="矩形 15365"/>
          <p:cNvSpPr/>
          <p:nvPr/>
        </p:nvSpPr>
        <p:spPr>
          <a:xfrm>
            <a:off x="1524000" y="4648200"/>
            <a:ext cx="914400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/>
            <a:r>
              <a:rPr lang="zh-CN" altLang="en-US" sz="28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概括地说：</a:t>
            </a:r>
            <a:r>
              <a:rPr lang="zh-CN" altLang="en-US" sz="2800" b="1" dirty="0">
                <a:latin typeface="黑体" pitchFamily="2" charset="-122"/>
                <a:ea typeface="黑体" pitchFamily="2" charset="-122"/>
              </a:rPr>
              <a:t>既保护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信教</a:t>
            </a:r>
            <a:r>
              <a:rPr lang="zh-CN" altLang="en-US" sz="2800" b="1" dirty="0">
                <a:latin typeface="黑体" pitchFamily="2" charset="-122"/>
                <a:ea typeface="黑体" pitchFamily="2" charset="-122"/>
              </a:rPr>
              <a:t>的自由，又保护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不信教</a:t>
            </a:r>
            <a:r>
              <a:rPr lang="zh-CN" altLang="en-US" sz="2800" b="1" dirty="0">
                <a:latin typeface="黑体" pitchFamily="2" charset="-122"/>
                <a:ea typeface="黑体" pitchFamily="2" charset="-122"/>
              </a:rPr>
              <a:t>的自由。</a:t>
            </a:r>
          </a:p>
        </p:txBody>
      </p:sp>
      <p:sp>
        <p:nvSpPr>
          <p:cNvPr id="15367" name="矩形 15366"/>
          <p:cNvSpPr/>
          <p:nvPr/>
        </p:nvSpPr>
        <p:spPr>
          <a:xfrm>
            <a:off x="1703388" y="5734050"/>
            <a:ext cx="8785225" cy="9448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/>
            <a:r>
              <a:rPr lang="zh-CN" altLang="en-US" sz="2800" b="1" dirty="0">
                <a:latin typeface="黑体" pitchFamily="2" charset="-122"/>
                <a:ea typeface="黑体" pitchFamily="2" charset="-122"/>
              </a:rPr>
              <a:t>(2)宗教信仰自由是宪法赋予公民的一项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基本权利</a:t>
            </a:r>
            <a:r>
              <a:rPr lang="en-US" altLang="x-none" sz="28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我国尊重和保护人权的重要表现</a:t>
            </a:r>
            <a:r>
              <a:rPr lang="en-US" altLang="x-none" sz="28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。</a:t>
            </a:r>
          </a:p>
        </p:txBody>
      </p:sp>
      <p:sp>
        <p:nvSpPr>
          <p:cNvPr id="15368" name="矩形 15367"/>
          <p:cNvSpPr/>
          <p:nvPr/>
        </p:nvSpPr>
        <p:spPr>
          <a:xfrm>
            <a:off x="6418263" y="838200"/>
            <a:ext cx="4249737" cy="4572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>
            <a:spAutoFit/>
          </a:bodyPr>
          <a:lstStyle/>
          <a:p>
            <a:pPr lvl="0"/>
            <a:r>
              <a:rPr lang="en-US" altLang="x-none" sz="2400" b="1" dirty="0">
                <a:solidFill>
                  <a:srgbClr val="FF0000"/>
                </a:solidFill>
                <a:latin typeface="Garamond" pitchFamily="2" charset="0"/>
                <a:ea typeface="宋体" charset="-122"/>
              </a:rPr>
              <a:t>——</a:t>
            </a:r>
            <a:r>
              <a:rPr lang="zh-CN" altLang="en-US" sz="2400" b="1" dirty="0">
                <a:solidFill>
                  <a:srgbClr val="FF0000"/>
                </a:solidFill>
                <a:latin typeface="Garamond" pitchFamily="2" charset="0"/>
                <a:ea typeface="黑体" pitchFamily="2" charset="-122"/>
              </a:rPr>
              <a:t>是一项全面、完整的政策</a:t>
            </a:r>
          </a:p>
        </p:txBody>
      </p:sp>
      <p:sp>
        <p:nvSpPr>
          <p:cNvPr id="15369" name="直接连接符 15368"/>
          <p:cNvSpPr/>
          <p:nvPr/>
        </p:nvSpPr>
        <p:spPr>
          <a:xfrm>
            <a:off x="4079875" y="2060575"/>
            <a:ext cx="0" cy="360363"/>
          </a:xfrm>
          <a:prstGeom prst="line">
            <a:avLst/>
          </a:prstGeom>
          <a:ln w="76200" cap="sq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0" name="直接连接符 15369"/>
          <p:cNvSpPr/>
          <p:nvPr/>
        </p:nvSpPr>
        <p:spPr>
          <a:xfrm>
            <a:off x="7896225" y="2060575"/>
            <a:ext cx="0" cy="360363"/>
          </a:xfrm>
          <a:prstGeom prst="line">
            <a:avLst/>
          </a:prstGeom>
          <a:ln w="76200" cap="sq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1" name="直接连接符 15370"/>
          <p:cNvSpPr/>
          <p:nvPr/>
        </p:nvSpPr>
        <p:spPr>
          <a:xfrm>
            <a:off x="5715000" y="4267200"/>
            <a:ext cx="0" cy="360363"/>
          </a:xfrm>
          <a:prstGeom prst="line">
            <a:avLst/>
          </a:prstGeom>
          <a:ln w="76200" cap="sq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2" name="直接连接符 15371"/>
          <p:cNvSpPr/>
          <p:nvPr/>
        </p:nvSpPr>
        <p:spPr>
          <a:xfrm flipH="1">
            <a:off x="4038600" y="3810000"/>
            <a:ext cx="0" cy="304800"/>
          </a:xfrm>
          <a:prstGeom prst="line">
            <a:avLst/>
          </a:prstGeom>
          <a:ln w="76200" cap="sq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3" name="直接连接符 15372"/>
          <p:cNvSpPr/>
          <p:nvPr/>
        </p:nvSpPr>
        <p:spPr>
          <a:xfrm flipH="1">
            <a:off x="7696200" y="3429000"/>
            <a:ext cx="0" cy="685800"/>
          </a:xfrm>
          <a:prstGeom prst="line">
            <a:avLst/>
          </a:prstGeom>
          <a:ln w="76200" cap="sq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4" name="直接连接符 15373"/>
          <p:cNvSpPr/>
          <p:nvPr/>
        </p:nvSpPr>
        <p:spPr>
          <a:xfrm flipH="1">
            <a:off x="4038600" y="4191000"/>
            <a:ext cx="3671888" cy="1588"/>
          </a:xfrm>
          <a:prstGeom prst="line">
            <a:avLst/>
          </a:prstGeom>
          <a:ln w="76200" cap="sq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5" name="直接连接符 15374"/>
          <p:cNvSpPr/>
          <p:nvPr/>
        </p:nvSpPr>
        <p:spPr>
          <a:xfrm>
            <a:off x="5808663" y="5229225"/>
            <a:ext cx="0" cy="503238"/>
          </a:xfrm>
          <a:prstGeom prst="line">
            <a:avLst/>
          </a:prstGeom>
          <a:ln w="76200" cap="sq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6" name="椭圆 15375"/>
          <p:cNvSpPr/>
          <p:nvPr/>
        </p:nvSpPr>
        <p:spPr>
          <a:xfrm>
            <a:off x="7924800" y="3500438"/>
            <a:ext cx="2743200" cy="914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/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Garamond" pitchFamily="2" charset="0"/>
                <a:ea typeface="黑体" pitchFamily="2" charset="-122"/>
              </a:rPr>
              <a:t>信不信由你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9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9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  <p:bldP spid="15364" grpId="0" bldLvl="0" animBg="1"/>
      <p:bldP spid="15365" grpId="0" bldLvl="0" animBg="1"/>
      <p:bldP spid="15366" grpId="0"/>
      <p:bldP spid="15367" grpId="0"/>
      <p:bldP spid="15368" grpId="0" bldLvl="0" animBg="1"/>
      <p:bldP spid="1537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云形标注 16385"/>
          <p:cNvSpPr/>
          <p:nvPr/>
        </p:nvSpPr>
        <p:spPr>
          <a:xfrm>
            <a:off x="2590800" y="3429000"/>
            <a:ext cx="5257800" cy="2286000"/>
          </a:xfrm>
          <a:prstGeom prst="cloudCallout">
            <a:avLst>
              <a:gd name="adj1" fmla="val 75394"/>
              <a:gd name="adj2" fmla="val 5284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lvl="0" algn="ctr"/>
            <a:endParaRPr lang="zh-CN" altLang="en-US" dirty="0">
              <a:latin typeface="Arial" charset="0"/>
              <a:ea typeface="宋体" charset="-122"/>
            </a:endParaRPr>
          </a:p>
        </p:txBody>
      </p:sp>
      <p:pic>
        <p:nvPicPr>
          <p:cNvPr id="16387" name="图片 16386" descr="图片14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990600"/>
            <a:ext cx="2514600" cy="25908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6388" name="矩形 16387"/>
          <p:cNvSpPr/>
          <p:nvPr/>
        </p:nvSpPr>
        <p:spPr>
          <a:xfrm>
            <a:off x="1981200" y="104775"/>
            <a:ext cx="546608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200" b="1" dirty="0">
                <a:solidFill>
                  <a:srgbClr val="FF0000"/>
                </a:solidFill>
                <a:latin typeface="Arial" charset="0"/>
                <a:ea typeface="楷体_GB2312" pitchFamily="1" charset="-122"/>
              </a:rPr>
              <a:t>困惑之二：与同学小林的争论</a:t>
            </a:r>
          </a:p>
        </p:txBody>
      </p:sp>
      <p:sp>
        <p:nvSpPr>
          <p:cNvPr id="16389" name="文本框 16388"/>
          <p:cNvSpPr txBox="1"/>
          <p:nvPr/>
        </p:nvSpPr>
        <p:spPr>
          <a:xfrm>
            <a:off x="3124200" y="3962400"/>
            <a:ext cx="4267200" cy="118872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400" b="1" dirty="0">
                <a:latin typeface="Arial" charset="0"/>
                <a:ea typeface="宋体" charset="-122"/>
              </a:rPr>
              <a:t>       作为当代中学生，应坚持无神论，因此我们应到寺庙里去向信徒们进行无神论宣传。</a:t>
            </a:r>
            <a:r>
              <a:rPr lang="zh-CN" altLang="en-US" sz="2400" dirty="0">
                <a:latin typeface="Arial" charset="0"/>
                <a:ea typeface="宋体" charset="-122"/>
              </a:rPr>
              <a:t> </a:t>
            </a:r>
          </a:p>
        </p:txBody>
      </p:sp>
      <p:sp>
        <p:nvSpPr>
          <p:cNvPr id="16390" name="文本框 16389"/>
          <p:cNvSpPr txBox="1"/>
          <p:nvPr/>
        </p:nvSpPr>
        <p:spPr>
          <a:xfrm>
            <a:off x="1981200" y="5867400"/>
            <a:ext cx="731520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思考：她们的观点，哪一个正确？</a:t>
            </a:r>
          </a:p>
        </p:txBody>
      </p:sp>
      <p:pic>
        <p:nvPicPr>
          <p:cNvPr id="16391" name="图片 16390" descr="1871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586788" y="4114800"/>
            <a:ext cx="2081212" cy="208121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6392" name="云形标注 16391"/>
          <p:cNvSpPr/>
          <p:nvPr/>
        </p:nvSpPr>
        <p:spPr>
          <a:xfrm flipV="1">
            <a:off x="4572000" y="609600"/>
            <a:ext cx="5943600" cy="1905000"/>
          </a:xfrm>
          <a:prstGeom prst="cloudCallout">
            <a:avLst>
              <a:gd name="adj1" fmla="val -53019"/>
              <a:gd name="adj2" fmla="val -44917"/>
            </a:avLst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rot="10800000"/>
          <a:lstStyle/>
          <a:p>
            <a:pPr lvl="0"/>
            <a:endParaRPr lang="zh-CN" altLang="en-US" sz="2000" dirty="0">
              <a:latin typeface="Arial" charset="0"/>
              <a:ea typeface="宋体" charset="-122"/>
            </a:endParaRPr>
          </a:p>
        </p:txBody>
      </p:sp>
      <p:sp>
        <p:nvSpPr>
          <p:cNvPr id="16393" name="文本框 16392"/>
          <p:cNvSpPr txBox="1"/>
          <p:nvPr/>
        </p:nvSpPr>
        <p:spPr>
          <a:xfrm>
            <a:off x="5334000" y="762000"/>
            <a:ext cx="4495800" cy="15544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000" b="1" dirty="0">
                <a:latin typeface="Arial" charset="0"/>
                <a:ea typeface="宋体" charset="-122"/>
              </a:rPr>
              <a:t>       </a:t>
            </a:r>
            <a:r>
              <a:rPr lang="zh-CN" altLang="en-US" sz="2400" b="1" dirty="0">
                <a:latin typeface="Arial" charset="0"/>
                <a:ea typeface="宋体" charset="-122"/>
              </a:rPr>
              <a:t>我们享有宗教信仰自由的权利，考虑到我们班信佛的还不多，因此我们班可以组织一个佛教团体宣传宣传。</a:t>
            </a:r>
            <a:r>
              <a:rPr lang="zh-CN" altLang="en-US" sz="2000" dirty="0">
                <a:latin typeface="Arial" charset="0"/>
                <a:ea typeface="宋体" charset="-122"/>
              </a:rPr>
              <a:t> </a:t>
            </a:r>
          </a:p>
        </p:txBody>
      </p:sp>
      <p:sp>
        <p:nvSpPr>
          <p:cNvPr id="16394" name="圆角矩形 16393"/>
          <p:cNvSpPr/>
          <p:nvPr/>
        </p:nvSpPr>
        <p:spPr>
          <a:xfrm>
            <a:off x="1524000" y="3505200"/>
            <a:ext cx="9144000" cy="23764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/>
            <a:r>
              <a:rPr lang="zh-CN" altLang="en-US" sz="3200" b="1" dirty="0">
                <a:latin typeface="Arial" charset="0"/>
                <a:ea typeface="黑体" pitchFamily="2" charset="-122"/>
              </a:rPr>
              <a:t>任何人不得到</a:t>
            </a:r>
            <a:r>
              <a:rPr lang="zh-CN" altLang="en-US" sz="3200" b="1" dirty="0">
                <a:solidFill>
                  <a:srgbClr val="FF0000"/>
                </a:solidFill>
                <a:latin typeface="Arial" charset="0"/>
                <a:ea typeface="黑体" pitchFamily="2" charset="-122"/>
              </a:rPr>
              <a:t>宗教活动场所内</a:t>
            </a:r>
            <a:r>
              <a:rPr lang="zh-CN" altLang="en-US" sz="3200" b="1" dirty="0">
                <a:latin typeface="Arial" charset="0"/>
                <a:ea typeface="黑体" pitchFamily="2" charset="-122"/>
              </a:rPr>
              <a:t>进行</a:t>
            </a:r>
            <a:r>
              <a:rPr lang="zh-CN" altLang="en-US" sz="3200" b="1" dirty="0">
                <a:solidFill>
                  <a:srgbClr val="0000CC"/>
                </a:solidFill>
                <a:latin typeface="Arial" charset="0"/>
                <a:ea typeface="黑体" pitchFamily="2" charset="-122"/>
              </a:rPr>
              <a:t>无神论</a:t>
            </a:r>
            <a:r>
              <a:rPr lang="zh-CN" altLang="en-US" sz="3200" b="1" dirty="0">
                <a:latin typeface="Arial" charset="0"/>
                <a:ea typeface="黑体" pitchFamily="2" charset="-122"/>
              </a:rPr>
              <a:t>的宣传</a:t>
            </a:r>
          </a:p>
          <a:p>
            <a:pPr lvl="0"/>
            <a:r>
              <a:rPr lang="zh-CN" altLang="en-US" sz="3200" b="1" dirty="0">
                <a:latin typeface="Arial" charset="0"/>
                <a:ea typeface="黑体" pitchFamily="2" charset="-122"/>
              </a:rPr>
              <a:t>任何组织也不得到</a:t>
            </a:r>
            <a:r>
              <a:rPr lang="zh-CN" altLang="en-US" sz="3200" b="1" dirty="0">
                <a:solidFill>
                  <a:srgbClr val="FF0000"/>
                </a:solidFill>
                <a:latin typeface="Arial" charset="0"/>
                <a:ea typeface="黑体" pitchFamily="2" charset="-122"/>
              </a:rPr>
              <a:t>宗教活动场所外</a:t>
            </a:r>
            <a:r>
              <a:rPr lang="zh-CN" altLang="en-US" sz="3200" b="1" dirty="0">
                <a:latin typeface="Arial" charset="0"/>
                <a:ea typeface="黑体" pitchFamily="2" charset="-122"/>
              </a:rPr>
              <a:t>宣传</a:t>
            </a:r>
            <a:r>
              <a:rPr lang="zh-CN" altLang="en-US" sz="3200" b="1" dirty="0">
                <a:solidFill>
                  <a:srgbClr val="0000CC"/>
                </a:solidFill>
                <a:latin typeface="Arial" charset="0"/>
                <a:ea typeface="黑体" pitchFamily="2" charset="-122"/>
              </a:rPr>
              <a:t>有神论</a:t>
            </a:r>
            <a:r>
              <a:rPr lang="zh-CN" altLang="en-US" sz="3200" b="1" dirty="0">
                <a:latin typeface="Arial" charset="0"/>
                <a:ea typeface="黑体" pitchFamily="2" charset="-122"/>
              </a:rPr>
              <a:t>。</a:t>
            </a:r>
          </a:p>
          <a:p>
            <a:pPr lvl="0">
              <a:lnSpc>
                <a:spcPct val="115000"/>
              </a:lnSpc>
              <a:spcBef>
                <a:spcPct val="20000"/>
              </a:spcBef>
              <a:buClr>
                <a:schemeClr val="accent2"/>
              </a:buClr>
              <a:buFont typeface="Wingdings" charset="2"/>
              <a:buNone/>
            </a:pPr>
            <a:r>
              <a:rPr lang="zh-CN" altLang="en-US" sz="3600" b="1" dirty="0">
                <a:solidFill>
                  <a:srgbClr val="0000FF"/>
                </a:solidFill>
                <a:latin typeface="Arial" charset="0"/>
                <a:ea typeface="华文行楷" pitchFamily="2" charset="-122"/>
              </a:rPr>
              <a:t>不得利用宗教</a:t>
            </a:r>
            <a:r>
              <a:rPr lang="zh-CN" altLang="en-US" sz="3600" b="1" dirty="0">
                <a:solidFill>
                  <a:srgbClr val="FF0000"/>
                </a:solidFill>
                <a:latin typeface="Arial" charset="0"/>
                <a:ea typeface="华文行楷" pitchFamily="2" charset="-122"/>
              </a:rPr>
              <a:t>干预</a:t>
            </a:r>
            <a:r>
              <a:rPr lang="zh-CN" altLang="en-US" sz="3600" b="1" dirty="0">
                <a:solidFill>
                  <a:srgbClr val="0000FF"/>
                </a:solidFill>
                <a:latin typeface="Arial" charset="0"/>
                <a:ea typeface="华文行楷" pitchFamily="2" charset="-122"/>
              </a:rPr>
              <a:t>国家政权和教育。</a:t>
            </a:r>
          </a:p>
          <a:p>
            <a:pPr lvl="0"/>
            <a:endParaRPr lang="zh-CN" altLang="en-US" sz="3200" b="1" dirty="0">
              <a:latin typeface="Arial" charset="0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1639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200603081227134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7411" name="矩形 17410"/>
          <p:cNvSpPr>
            <a:spLocks noRot="1"/>
          </p:cNvSpPr>
          <p:nvPr/>
        </p:nvSpPr>
        <p:spPr>
          <a:xfrm>
            <a:off x="2819400" y="533400"/>
            <a:ext cx="7010400" cy="685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marL="0" lvl="0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Arial" charset="0"/>
                <a:ea typeface="宋体" charset="-122"/>
              </a:defRPr>
            </a:lvl1pPr>
          </a:lstStyle>
          <a:p>
            <a:pPr lvl="0" algn="l"/>
            <a:r>
              <a:rPr lang="zh-CN" altLang="en-US" sz="2800" b="1">
                <a:solidFill>
                  <a:srgbClr val="FF0000"/>
                </a:solidFill>
                <a:ea typeface="楷体_GB2312" pitchFamily="1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ea typeface="楷体_GB2312" pitchFamily="1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ea typeface="楷体_GB2312" pitchFamily="1" charset="-122"/>
              </a:rPr>
              <a:t>）国家保护正常的宗教活动</a:t>
            </a:r>
          </a:p>
        </p:txBody>
      </p:sp>
      <p:sp>
        <p:nvSpPr>
          <p:cNvPr id="17412" name="矩形 17411"/>
          <p:cNvSpPr>
            <a:spLocks noRot="1"/>
          </p:cNvSpPr>
          <p:nvPr/>
        </p:nvSpPr>
        <p:spPr>
          <a:xfrm>
            <a:off x="2743200" y="4572000"/>
            <a:ext cx="7010400" cy="685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marL="0" lvl="0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Arial" charset="0"/>
                <a:ea typeface="宋体" charset="-122"/>
              </a:defRPr>
            </a:lvl1pPr>
          </a:lstStyle>
          <a:p>
            <a:pPr lvl="0" algn="l"/>
            <a:endParaRPr sz="2800" b="1">
              <a:solidFill>
                <a:srgbClr val="FF0000"/>
              </a:solidFill>
              <a:ea typeface="楷体_GB2312" pitchFamily="1" charset="-122"/>
            </a:endParaRPr>
          </a:p>
        </p:txBody>
      </p:sp>
      <p:sp>
        <p:nvSpPr>
          <p:cNvPr id="17413" name="文本框 17412"/>
          <p:cNvSpPr txBox="1"/>
          <p:nvPr/>
        </p:nvSpPr>
        <p:spPr>
          <a:xfrm>
            <a:off x="3048000" y="1371600"/>
            <a:ext cx="525780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4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Times New Roman" pitchFamily="2" charset="0"/>
                <a:ea typeface="楷体_GB2312" pitchFamily="1" charset="-122"/>
              </a:rPr>
              <a:t>这里的“正常”指的是什么？</a:t>
            </a:r>
          </a:p>
        </p:txBody>
      </p:sp>
      <p:sp>
        <p:nvSpPr>
          <p:cNvPr id="17414" name="文本框 17413"/>
          <p:cNvSpPr txBox="1"/>
          <p:nvPr/>
        </p:nvSpPr>
        <p:spPr>
          <a:xfrm>
            <a:off x="3124200" y="1981200"/>
            <a:ext cx="6324600" cy="11150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40000"/>
              </a:spcBef>
            </a:pPr>
            <a:r>
              <a:rPr lang="zh-CN" altLang="en-US" sz="2800" b="1" dirty="0">
                <a:latin typeface="Times New Roman" pitchFamily="2" charset="0"/>
                <a:ea typeface="楷体_GB2312" pitchFamily="1" charset="-122"/>
              </a:rPr>
              <a:t>指的是：宗教活动必须在</a:t>
            </a:r>
            <a:r>
              <a:rPr lang="zh-CN" altLang="en-US" sz="2800" b="1" dirty="0">
                <a:solidFill>
                  <a:srgbClr val="FF0000"/>
                </a:solidFill>
                <a:latin typeface="Times New Roman" pitchFamily="2" charset="0"/>
                <a:ea typeface="楷体_GB2312" pitchFamily="1" charset="-122"/>
              </a:rPr>
              <a:t>宪法</a:t>
            </a:r>
            <a:r>
              <a:rPr lang="zh-CN" altLang="en-US" sz="2800" b="1" dirty="0">
                <a:latin typeface="Times New Roman" pitchFamily="2" charset="0"/>
                <a:ea typeface="楷体_GB2312" pitchFamily="1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Times New Roman" pitchFamily="2" charset="0"/>
                <a:ea typeface="楷体_GB2312" pitchFamily="1" charset="-122"/>
              </a:rPr>
              <a:t>法律</a:t>
            </a:r>
            <a:r>
              <a:rPr lang="zh-CN" altLang="en-US" sz="2800" b="1" dirty="0">
                <a:latin typeface="Times New Roman" pitchFamily="2" charset="0"/>
                <a:ea typeface="楷体_GB2312" pitchFamily="1" charset="-122"/>
              </a:rPr>
              <a:t>和</a:t>
            </a:r>
          </a:p>
          <a:p>
            <a:pPr lvl="0">
              <a:spcBef>
                <a:spcPct val="4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itchFamily="2" charset="0"/>
                <a:ea typeface="楷体_GB2312" pitchFamily="1" charset="-122"/>
              </a:rPr>
              <a:t>政策</a:t>
            </a:r>
            <a:r>
              <a:rPr lang="zh-CN" altLang="en-US" sz="2800" b="1" dirty="0">
                <a:latin typeface="Times New Roman" pitchFamily="2" charset="0"/>
                <a:ea typeface="楷体_GB2312" pitchFamily="1" charset="-122"/>
              </a:rPr>
              <a:t>允许的范围内进行。</a:t>
            </a:r>
          </a:p>
        </p:txBody>
      </p:sp>
      <p:sp>
        <p:nvSpPr>
          <p:cNvPr id="17415" name="文本框 17414"/>
          <p:cNvSpPr txBox="1"/>
          <p:nvPr/>
        </p:nvSpPr>
        <p:spPr>
          <a:xfrm>
            <a:off x="3048000" y="3352800"/>
            <a:ext cx="6324600" cy="11150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4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Times New Roman" pitchFamily="2" charset="0"/>
                <a:ea typeface="楷体_GB2312" pitchFamily="1" charset="-122"/>
              </a:rPr>
              <a:t>任何人不得到宗教场所内进行无神论的</a:t>
            </a:r>
          </a:p>
          <a:p>
            <a:pPr lvl="0">
              <a:spcBef>
                <a:spcPct val="4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Times New Roman" pitchFamily="2" charset="0"/>
                <a:ea typeface="楷体_GB2312" pitchFamily="1" charset="-122"/>
              </a:rPr>
              <a:t>宣传或在信教群众中发动有神无神的辩</a:t>
            </a:r>
          </a:p>
        </p:txBody>
      </p:sp>
      <p:sp>
        <p:nvSpPr>
          <p:cNvPr id="17416" name="文本框 17415"/>
          <p:cNvSpPr txBox="1"/>
          <p:nvPr/>
        </p:nvSpPr>
        <p:spPr>
          <a:xfrm>
            <a:off x="3048000" y="4648200"/>
            <a:ext cx="6324600" cy="11150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4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Times New Roman" pitchFamily="2" charset="0"/>
                <a:ea typeface="楷体_GB2312" pitchFamily="1" charset="-122"/>
              </a:rPr>
              <a:t>论。任何宗教教徒也不得到非宗教场所</a:t>
            </a:r>
          </a:p>
          <a:p>
            <a:pPr lvl="0">
              <a:spcBef>
                <a:spcPct val="4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Times New Roman" pitchFamily="2" charset="0"/>
                <a:ea typeface="楷体_GB2312" pitchFamily="1" charset="-122"/>
              </a:rPr>
              <a:t>传教、宣传有神论或散发宗教传单。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3" grpId="0"/>
      <p:bldP spid="17414" grpId="0"/>
      <p:bldP spid="17415" grpId="0"/>
      <p:bldP spid="174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8433" descr="祭黄帝陵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196975"/>
            <a:ext cx="3810000" cy="242887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8435" name="文本框 18434"/>
          <p:cNvSpPr txBox="1"/>
          <p:nvPr/>
        </p:nvSpPr>
        <p:spPr>
          <a:xfrm>
            <a:off x="3184525" y="722313"/>
            <a:ext cx="30988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8436" name="文本框 18435"/>
          <p:cNvSpPr txBox="1"/>
          <p:nvPr/>
        </p:nvSpPr>
        <p:spPr>
          <a:xfrm>
            <a:off x="1611313" y="788988"/>
            <a:ext cx="8372475" cy="39624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/>
            <a:endParaRPr lang="zh-CN" altLang="en-US" sz="2000" dirty="0">
              <a:latin typeface="Arial" charset="0"/>
              <a:ea typeface="宋体" charset="-122"/>
            </a:endParaRPr>
          </a:p>
        </p:txBody>
      </p:sp>
      <p:sp>
        <p:nvSpPr>
          <p:cNvPr id="18437" name="矩形 18436"/>
          <p:cNvSpPr/>
          <p:nvPr/>
        </p:nvSpPr>
        <p:spPr>
          <a:xfrm>
            <a:off x="2209800" y="152400"/>
            <a:ext cx="6985000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algn="ctr"/>
            <a:r>
              <a:rPr lang="zh-CN" altLang="en-US" sz="3600" b="1" dirty="0">
                <a:solidFill>
                  <a:srgbClr val="A50021"/>
                </a:solidFill>
                <a:latin typeface="Times New Roman" pitchFamily="2" charset="0"/>
                <a:ea typeface="楷体_GB2312" pitchFamily="1" charset="-122"/>
              </a:rPr>
              <a:t>正常的宗教活动</a:t>
            </a:r>
          </a:p>
        </p:txBody>
      </p:sp>
      <p:pic>
        <p:nvPicPr>
          <p:cNvPr id="18438" name="图片 18437" descr="喇嘛教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672263" y="836613"/>
            <a:ext cx="3995737" cy="26638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8439" name="图片 18438" descr="礼拜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524000" y="3644900"/>
            <a:ext cx="2987675" cy="32131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8440" name="文本框 18439"/>
          <p:cNvSpPr txBox="1"/>
          <p:nvPr/>
        </p:nvSpPr>
        <p:spPr>
          <a:xfrm>
            <a:off x="5156200" y="1844675"/>
            <a:ext cx="762000" cy="110744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eaVert" wrap="non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000" b="1" dirty="0">
                <a:solidFill>
                  <a:srgbClr val="000000"/>
                </a:solidFill>
                <a:latin typeface="Arial" charset="0"/>
                <a:ea typeface="宋体" charset="-122"/>
              </a:rPr>
              <a:t>祭黄帝陵</a:t>
            </a:r>
          </a:p>
          <a:p>
            <a:pPr lvl="0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8441" name="文本框 18440"/>
          <p:cNvSpPr txBox="1"/>
          <p:nvPr/>
        </p:nvSpPr>
        <p:spPr>
          <a:xfrm>
            <a:off x="4338638" y="4437063"/>
            <a:ext cx="762000" cy="11525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eaVer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000" b="1" dirty="0">
                <a:solidFill>
                  <a:srgbClr val="000000"/>
                </a:solidFill>
                <a:latin typeface="Arial" charset="0"/>
                <a:ea typeface="宋体" charset="-122"/>
              </a:rPr>
              <a:t>礼拜</a:t>
            </a:r>
          </a:p>
          <a:p>
            <a:pPr lvl="0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8442" name="文本框 18441"/>
          <p:cNvSpPr txBox="1"/>
          <p:nvPr/>
        </p:nvSpPr>
        <p:spPr>
          <a:xfrm>
            <a:off x="5873433" y="1943100"/>
            <a:ext cx="792480" cy="98107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eaVer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000" b="1" dirty="0">
                <a:solidFill>
                  <a:srgbClr val="000000"/>
                </a:solidFill>
                <a:latin typeface="Arial" charset="0"/>
                <a:ea typeface="宋体" charset="-122"/>
              </a:rPr>
              <a:t>喇嘛教</a:t>
            </a:r>
          </a:p>
          <a:p>
            <a:pPr lvl="0"/>
            <a:endParaRPr lang="zh-CN" altLang="en-US" sz="2000" dirty="0">
              <a:latin typeface="Arial" charset="0"/>
              <a:ea typeface="宋体" charset="-122"/>
            </a:endParaRPr>
          </a:p>
        </p:txBody>
      </p:sp>
      <p:pic>
        <p:nvPicPr>
          <p:cNvPr id="18443" name="图片 18442" descr="做弥撒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016500" y="3644900"/>
            <a:ext cx="2341563" cy="32131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8444" name="文本框 18443"/>
          <p:cNvSpPr txBox="1"/>
          <p:nvPr/>
        </p:nvSpPr>
        <p:spPr>
          <a:xfrm>
            <a:off x="7085965" y="4149725"/>
            <a:ext cx="822960" cy="18002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eaVer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Arial" charset="0"/>
                <a:ea typeface="宋体" charset="-122"/>
              </a:rPr>
              <a:t>做弥撒</a:t>
            </a:r>
          </a:p>
          <a:p>
            <a:pPr lvl="0"/>
            <a:endParaRPr lang="zh-CN" altLang="en-US" dirty="0">
              <a:latin typeface="Arial" charset="0"/>
              <a:ea typeface="宋体" charset="-122"/>
            </a:endParaRPr>
          </a:p>
        </p:txBody>
      </p:sp>
      <p:pic>
        <p:nvPicPr>
          <p:cNvPr id="18445" name="图片 18444" descr="诵经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8040688" y="3573463"/>
            <a:ext cx="2627312" cy="26416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8446" name="文本框 18445"/>
          <p:cNvSpPr txBox="1"/>
          <p:nvPr/>
        </p:nvSpPr>
        <p:spPr>
          <a:xfrm>
            <a:off x="8688388" y="6308725"/>
            <a:ext cx="935037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Arial" charset="0"/>
                <a:ea typeface="华文仿宋" pitchFamily="2" charset="-122"/>
              </a:rPr>
              <a:t>诵经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40" grpId="0"/>
      <p:bldP spid="18441" grpId="0"/>
      <p:bldP spid="18442" grpId="0"/>
      <p:bldP spid="18444" grpId="0"/>
      <p:bldP spid="184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19457"/>
          <p:cNvSpPr txBox="1"/>
          <p:nvPr/>
        </p:nvSpPr>
        <p:spPr>
          <a:xfrm>
            <a:off x="2209800" y="1752600"/>
            <a:ext cx="7924800" cy="37185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下列哪些行为属于国家保护的</a:t>
            </a:r>
            <a:r>
              <a:rPr lang="zh-CN" altLang="en-US" sz="2800" b="1" dirty="0">
                <a:solidFill>
                  <a:schemeClr val="hlink"/>
                </a:solidFill>
                <a:latin typeface="华文楷体" pitchFamily="2" charset="-122"/>
                <a:ea typeface="华文楷体" pitchFamily="2" charset="-122"/>
              </a:rPr>
              <a:t>正常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宗教活动:</a:t>
            </a:r>
          </a:p>
          <a:p>
            <a:pPr lvl="0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1. 大学生黄某在道观宣传无神论.</a:t>
            </a:r>
          </a:p>
          <a:p>
            <a:pPr lvl="0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2. 伊斯兰教徒到国外宗教圣地朝圣.</a:t>
            </a:r>
          </a:p>
          <a:p>
            <a:pPr lvl="0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3. 和尚徐某到学校发展佛教徒.</a:t>
            </a:r>
          </a:p>
          <a:p>
            <a:pPr lvl="0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4. 在家中按宗教仪式祭祀死去的先人. </a:t>
            </a:r>
          </a:p>
          <a:p>
            <a:pPr lvl="0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charset="0"/>
              </a:rPr>
              <a:t>5、某主持撤销其寺庙中某位和尚的职务</a:t>
            </a:r>
          </a:p>
        </p:txBody>
      </p:sp>
      <p:sp>
        <p:nvSpPr>
          <p:cNvPr id="19459" name="文本框 19458"/>
          <p:cNvSpPr txBox="1"/>
          <p:nvPr/>
        </p:nvSpPr>
        <p:spPr>
          <a:xfrm>
            <a:off x="4572000" y="990600"/>
            <a:ext cx="2971800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3600" b="1" dirty="0">
                <a:solidFill>
                  <a:schemeClr val="hlink"/>
                </a:solidFill>
                <a:latin typeface="Arial" charset="0"/>
                <a:ea typeface="楷体_GB2312" pitchFamily="1" charset="-122"/>
              </a:rPr>
              <a:t>判断应用</a:t>
            </a:r>
          </a:p>
        </p:txBody>
      </p:sp>
      <p:sp>
        <p:nvSpPr>
          <p:cNvPr id="19460" name="Rectangle 4"/>
          <p:cNvSpPr/>
          <p:nvPr/>
        </p:nvSpPr>
        <p:spPr>
          <a:xfrm>
            <a:off x="7392035" y="2286000"/>
            <a:ext cx="1554480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3600" b="1" dirty="0">
                <a:latin typeface="Arial" charset="0"/>
                <a:ea typeface="宋体" charset="-122"/>
              </a:rPr>
              <a:t>（</a:t>
            </a:r>
            <a:r>
              <a:rPr lang="en-US" altLang="x-none" sz="3600" b="1" dirty="0">
                <a:solidFill>
                  <a:srgbClr val="FF0000"/>
                </a:solidFill>
                <a:latin typeface="Arial" charset="0"/>
                <a:ea typeface="宋体" charset="-122"/>
              </a:rPr>
              <a:t>×</a:t>
            </a:r>
            <a:r>
              <a:rPr lang="zh-CN" altLang="en-US" sz="3600" b="1" dirty="0">
                <a:latin typeface="Arial" charset="0"/>
                <a:ea typeface="宋体" charset="-122"/>
              </a:rPr>
              <a:t>）</a:t>
            </a:r>
          </a:p>
        </p:txBody>
      </p:sp>
      <p:sp>
        <p:nvSpPr>
          <p:cNvPr id="19461" name="Rectangle 4"/>
          <p:cNvSpPr/>
          <p:nvPr/>
        </p:nvSpPr>
        <p:spPr>
          <a:xfrm>
            <a:off x="7315835" y="3581400"/>
            <a:ext cx="1554480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3600" b="1" dirty="0">
                <a:latin typeface="Arial" charset="0"/>
                <a:ea typeface="宋体" charset="-122"/>
              </a:rPr>
              <a:t>（</a:t>
            </a:r>
            <a:r>
              <a:rPr lang="en-US" altLang="x-none" sz="3600" b="1" dirty="0">
                <a:solidFill>
                  <a:srgbClr val="FF0000"/>
                </a:solidFill>
                <a:latin typeface="Arial" charset="0"/>
                <a:ea typeface="宋体" charset="-122"/>
              </a:rPr>
              <a:t>×</a:t>
            </a:r>
            <a:r>
              <a:rPr lang="zh-CN" altLang="en-US" sz="3600" b="1" dirty="0">
                <a:latin typeface="Arial" charset="0"/>
                <a:ea typeface="宋体" charset="-122"/>
              </a:rPr>
              <a:t>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460" grpId="0"/>
      <p:bldP spid="19460" grpId="1"/>
      <p:bldP spid="19461" grpId="0"/>
      <p:bldP spid="1946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云形标注 20481"/>
          <p:cNvSpPr/>
          <p:nvPr/>
        </p:nvSpPr>
        <p:spPr>
          <a:xfrm>
            <a:off x="5257800" y="381000"/>
            <a:ext cx="5181600" cy="2514600"/>
          </a:xfrm>
          <a:prstGeom prst="cloudCallout">
            <a:avLst>
              <a:gd name="adj1" fmla="val 3889"/>
              <a:gd name="adj2" fmla="val 8800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lvl="0" algn="ctr"/>
            <a:r>
              <a:rPr lang="zh-CN" altLang="en-US" sz="3200" b="1" dirty="0">
                <a:solidFill>
                  <a:srgbClr val="000000"/>
                </a:solidFill>
                <a:latin typeface="Arial" charset="0"/>
                <a:ea typeface="宋体" charset="-122"/>
              </a:rPr>
              <a:t>既然实行宗教信仰自由，为何还要对宗教事务进行管理？（</a:t>
            </a:r>
          </a:p>
        </p:txBody>
      </p:sp>
      <p:pic>
        <p:nvPicPr>
          <p:cNvPr id="20483" name="图片 20482" descr="图片14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366000" y="2895600"/>
            <a:ext cx="3302000" cy="42672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0484" name="矩形 20483"/>
          <p:cNvSpPr/>
          <p:nvPr/>
        </p:nvSpPr>
        <p:spPr>
          <a:xfrm>
            <a:off x="1828800" y="1143000"/>
            <a:ext cx="2214880" cy="7010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4000" b="1" dirty="0">
                <a:solidFill>
                  <a:srgbClr val="FF0000"/>
                </a:solidFill>
                <a:latin typeface="Arial" charset="0"/>
                <a:ea typeface="宋体" charset="-122"/>
              </a:rPr>
              <a:t>困惑之三</a:t>
            </a:r>
          </a:p>
        </p:txBody>
      </p:sp>
      <p:sp>
        <p:nvSpPr>
          <p:cNvPr id="20485" name="文本框 20484"/>
          <p:cNvSpPr txBox="1"/>
          <p:nvPr/>
        </p:nvSpPr>
        <p:spPr>
          <a:xfrm>
            <a:off x="1524000" y="3505200"/>
            <a:ext cx="5257800" cy="22860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dirty="0">
                <a:latin typeface="Arial" charset="0"/>
                <a:ea typeface="宋体" charset="-122"/>
              </a:rPr>
              <a:t> </a:t>
            </a:r>
            <a:r>
              <a:rPr lang="en-US" altLang="x-none" sz="3200" b="1" dirty="0">
                <a:solidFill>
                  <a:srgbClr val="000000"/>
                </a:solidFill>
                <a:latin typeface="Arial" charset="0"/>
                <a:ea typeface="宋体" charset="-122"/>
              </a:rPr>
              <a:t>2005</a:t>
            </a:r>
            <a:r>
              <a:rPr lang="zh-CN" altLang="en-US" sz="3200" b="1" dirty="0">
                <a:solidFill>
                  <a:srgbClr val="000000"/>
                </a:solidFill>
                <a:latin typeface="Arial" charset="0"/>
                <a:ea typeface="宋体" charset="-122"/>
              </a:rPr>
              <a:t>年</a:t>
            </a:r>
            <a:r>
              <a:rPr lang="en-US" altLang="x-none" sz="3200" b="1" dirty="0">
                <a:solidFill>
                  <a:srgbClr val="000000"/>
                </a:solidFill>
                <a:latin typeface="Arial" charset="0"/>
                <a:ea typeface="宋体" charset="-122"/>
              </a:rPr>
              <a:t>《</a:t>
            </a:r>
            <a:r>
              <a:rPr lang="zh-CN" altLang="en-US" sz="3200" b="1" dirty="0">
                <a:solidFill>
                  <a:srgbClr val="000000"/>
                </a:solidFill>
                <a:latin typeface="Arial" charset="0"/>
                <a:ea typeface="宋体" charset="-122"/>
              </a:rPr>
              <a:t>宗教事务条例</a:t>
            </a:r>
            <a:r>
              <a:rPr lang="en-US" altLang="x-none" sz="3200" b="1" dirty="0">
                <a:solidFill>
                  <a:srgbClr val="000000"/>
                </a:solidFill>
                <a:latin typeface="Arial" charset="0"/>
                <a:ea typeface="宋体" charset="-122"/>
              </a:rPr>
              <a:t>》</a:t>
            </a:r>
            <a:r>
              <a:rPr lang="zh-CN" altLang="en-US" sz="3200" b="1" dirty="0">
                <a:solidFill>
                  <a:srgbClr val="000000"/>
                </a:solidFill>
                <a:latin typeface="Arial" charset="0"/>
                <a:ea typeface="宋体" charset="-122"/>
              </a:rPr>
              <a:t>颁布实行。</a:t>
            </a:r>
          </a:p>
          <a:p>
            <a:pPr lvl="0"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Arial" charset="0"/>
                <a:ea typeface="宋体" charset="-122"/>
              </a:rPr>
              <a:t>（</a:t>
            </a:r>
            <a:r>
              <a:rPr lang="zh-CN" altLang="en-US" sz="3200" b="1" dirty="0">
                <a:solidFill>
                  <a:srgbClr val="0066FF"/>
                </a:solidFill>
                <a:latin typeface="楷体_GB2312" pitchFamily="1" charset="-122"/>
                <a:ea typeface="楷体_GB2312" pitchFamily="1" charset="-122"/>
              </a:rPr>
              <a:t>依法管理宗教事务与宗教信仰自由是否矛盾呢？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）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21505"/>
          <p:cNvSpPr txBox="1"/>
          <p:nvPr/>
        </p:nvSpPr>
        <p:spPr>
          <a:xfrm>
            <a:off x="1812925" y="403225"/>
            <a:ext cx="30988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1507" name="文本框 21506"/>
          <p:cNvSpPr txBox="1"/>
          <p:nvPr/>
        </p:nvSpPr>
        <p:spPr>
          <a:xfrm>
            <a:off x="1752600" y="3962400"/>
            <a:ext cx="4067175" cy="61341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200" b="1" dirty="0">
                <a:latin typeface="Arial" charset="0"/>
                <a:ea typeface="汉真广标" pitchFamily="1" charset="-122"/>
              </a:rPr>
              <a:t>②</a:t>
            </a:r>
            <a:r>
              <a:rPr lang="zh-CN" altLang="en-US" sz="3200" b="1" dirty="0">
                <a:solidFill>
                  <a:srgbClr val="FF0000"/>
                </a:solidFill>
                <a:latin typeface="Arial" charset="0"/>
                <a:ea typeface="黑体" pitchFamily="2" charset="-122"/>
              </a:rPr>
              <a:t>目的</a:t>
            </a:r>
            <a:r>
              <a:rPr lang="zh-CN" altLang="en-US" sz="3200" b="1" dirty="0">
                <a:latin typeface="Arial" charset="0"/>
                <a:ea typeface="汉真广标" pitchFamily="1" charset="-122"/>
              </a:rPr>
              <a:t>：</a:t>
            </a:r>
          </a:p>
        </p:txBody>
      </p:sp>
      <p:sp>
        <p:nvSpPr>
          <p:cNvPr id="21508" name="文本框 21507"/>
          <p:cNvSpPr txBox="1"/>
          <p:nvPr/>
        </p:nvSpPr>
        <p:spPr>
          <a:xfrm>
            <a:off x="1524000" y="0"/>
            <a:ext cx="5638800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dirty="0"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x-none" sz="3600" b="1" dirty="0"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3600" b="1" dirty="0">
                <a:latin typeface="黑体" pitchFamily="2" charset="-122"/>
                <a:ea typeface="黑体" pitchFamily="2" charset="-122"/>
              </a:rPr>
              <a:t>、依法管理宗教事务</a:t>
            </a:r>
          </a:p>
        </p:txBody>
      </p:sp>
      <p:sp>
        <p:nvSpPr>
          <p:cNvPr id="21509" name="文本框 21508"/>
          <p:cNvSpPr txBox="1"/>
          <p:nvPr/>
        </p:nvSpPr>
        <p:spPr>
          <a:xfrm>
            <a:off x="1828800" y="1143000"/>
            <a:ext cx="4932363" cy="61341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200" b="1" dirty="0">
                <a:latin typeface="Arial" charset="0"/>
                <a:ea typeface="汉真广标" pitchFamily="1" charset="-122"/>
              </a:rPr>
              <a:t>①</a:t>
            </a:r>
            <a:r>
              <a:rPr lang="zh-CN" altLang="en-US" sz="3200" b="1" dirty="0">
                <a:solidFill>
                  <a:srgbClr val="FF0000"/>
                </a:solidFill>
                <a:latin typeface="Arial" charset="0"/>
                <a:ea typeface="黑体" pitchFamily="2" charset="-122"/>
              </a:rPr>
              <a:t>含义</a:t>
            </a:r>
            <a:r>
              <a:rPr lang="zh-CN" altLang="en-US" sz="3200" b="1" dirty="0">
                <a:latin typeface="Arial" charset="0"/>
                <a:ea typeface="汉真广标" pitchFamily="1" charset="-122"/>
              </a:rPr>
              <a:t>：</a:t>
            </a:r>
            <a:endParaRPr lang="zh-CN" altLang="en-US" sz="3200" b="1" dirty="0">
              <a:latin typeface="Arial" charset="0"/>
              <a:ea typeface="宋体" charset="-122"/>
            </a:endParaRPr>
          </a:p>
        </p:txBody>
      </p:sp>
      <p:sp>
        <p:nvSpPr>
          <p:cNvPr id="21510" name="矩形 21509"/>
          <p:cNvSpPr/>
          <p:nvPr/>
        </p:nvSpPr>
        <p:spPr>
          <a:xfrm>
            <a:off x="3352800" y="4114800"/>
            <a:ext cx="7596188" cy="131064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Arial" charset="0"/>
                <a:ea typeface="黑体" pitchFamily="2" charset="-122"/>
              </a:rPr>
              <a:t>保护合法，制止非法，</a:t>
            </a:r>
          </a:p>
          <a:p>
            <a:pPr lvl="0"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Arial" charset="0"/>
                <a:ea typeface="黑体" pitchFamily="2" charset="-122"/>
              </a:rPr>
              <a:t>打击犯罪，抵制渗透。</a:t>
            </a:r>
          </a:p>
        </p:txBody>
      </p:sp>
      <p:sp>
        <p:nvSpPr>
          <p:cNvPr id="21511" name="文本框 21510"/>
          <p:cNvSpPr txBox="1"/>
          <p:nvPr/>
        </p:nvSpPr>
        <p:spPr>
          <a:xfrm>
            <a:off x="2209800" y="2133600"/>
            <a:ext cx="7848600" cy="10668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4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Arial" charset="0"/>
                <a:ea typeface="黑体" pitchFamily="2" charset="-122"/>
              </a:rPr>
              <a:t>指政府依法对涉及国家利益和社会公共利益的宗教事务进行管理。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9" grpId="0"/>
      <p:bldP spid="21510" grpId="0"/>
      <p:bldP spid="215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22529"/>
          <p:cNvSpPr txBox="1"/>
          <p:nvPr/>
        </p:nvSpPr>
        <p:spPr>
          <a:xfrm>
            <a:off x="4038600" y="609600"/>
            <a:ext cx="6913563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600" b="1" dirty="0">
                <a:solidFill>
                  <a:srgbClr val="FF0066"/>
                </a:solidFill>
                <a:latin typeface="Times New Roman" pitchFamily="2" charset="0"/>
                <a:ea typeface="宋体" charset="-122"/>
                <a:hlinkClick r:id="rId2" action="ppaction://hlinksldjump"/>
              </a:rPr>
              <a:t>邪教不是宗教</a:t>
            </a:r>
            <a:endParaRPr lang="zh-CN" altLang="en-US" sz="3600" b="1" dirty="0">
              <a:solidFill>
                <a:srgbClr val="FF0066"/>
              </a:solidFill>
              <a:latin typeface="Times New Roman" pitchFamily="2" charset="0"/>
              <a:ea typeface="宋体" charset="-122"/>
            </a:endParaRPr>
          </a:p>
        </p:txBody>
      </p:sp>
      <p:sp>
        <p:nvSpPr>
          <p:cNvPr id="22531" name="左弧形箭头 22530"/>
          <p:cNvSpPr/>
          <p:nvPr/>
        </p:nvSpPr>
        <p:spPr>
          <a:xfrm>
            <a:off x="6172200" y="1219200"/>
            <a:ext cx="533400" cy="1371600"/>
          </a:xfrm>
          <a:prstGeom prst="curvedRightArrow">
            <a:avLst>
              <a:gd name="adj1" fmla="val 56216"/>
              <a:gd name="adj2" fmla="val 102857"/>
              <a:gd name="adj3" fmla="val 3333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2" name="矩形 22531"/>
          <p:cNvSpPr/>
          <p:nvPr/>
        </p:nvSpPr>
        <p:spPr>
          <a:xfrm>
            <a:off x="1828800" y="4800600"/>
            <a:ext cx="8137525" cy="110109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/>
            <a:r>
              <a:rPr lang="zh-CN" altLang="en-US" sz="2400" b="1" dirty="0">
                <a:solidFill>
                  <a:srgbClr val="FF0066"/>
                </a:solidFill>
                <a:latin typeface="Arial" charset="0"/>
                <a:ea typeface="宋体" charset="-122"/>
              </a:rPr>
              <a:t>◆</a:t>
            </a:r>
            <a:r>
              <a:rPr lang="zh-CN" altLang="en-US" sz="3200" b="1" dirty="0">
                <a:solidFill>
                  <a:srgbClr val="0000CC"/>
                </a:solidFill>
                <a:latin typeface="Arial" charset="0"/>
                <a:ea typeface="华文行楷" pitchFamily="2" charset="-122"/>
              </a:rPr>
              <a:t>国家对邪教进行取缔</a:t>
            </a:r>
            <a:r>
              <a:rPr lang="zh-CN" altLang="en-US" sz="3200" b="1" dirty="0">
                <a:solidFill>
                  <a:srgbClr val="FF0000"/>
                </a:solidFill>
                <a:latin typeface="Arial" charset="0"/>
                <a:ea typeface="华文行楷" pitchFamily="2" charset="-122"/>
              </a:rPr>
              <a:t>并非</a:t>
            </a:r>
            <a:r>
              <a:rPr lang="zh-CN" altLang="en-US" sz="3200" b="1" dirty="0">
                <a:solidFill>
                  <a:srgbClr val="0000CC"/>
                </a:solidFill>
                <a:latin typeface="Arial" charset="0"/>
                <a:ea typeface="华文行楷" pitchFamily="2" charset="-122"/>
              </a:rPr>
              <a:t>进行宗教事务管理，与我国的宗教政策</a:t>
            </a:r>
            <a:r>
              <a:rPr lang="zh-CN" altLang="en-US" sz="3200" b="1" dirty="0">
                <a:solidFill>
                  <a:srgbClr val="FF0000"/>
                </a:solidFill>
                <a:latin typeface="Arial" charset="0"/>
                <a:ea typeface="华文行楷" pitchFamily="2" charset="-122"/>
              </a:rPr>
              <a:t>无关</a:t>
            </a:r>
            <a:r>
              <a:rPr lang="zh-CN" altLang="en-US" sz="3200" b="1" dirty="0">
                <a:solidFill>
                  <a:srgbClr val="0000CC"/>
                </a:solidFill>
                <a:latin typeface="Arial" charset="0"/>
                <a:ea typeface="华文行楷" pitchFamily="2" charset="-122"/>
              </a:rPr>
              <a:t>。</a:t>
            </a:r>
          </a:p>
        </p:txBody>
      </p:sp>
      <p:sp>
        <p:nvSpPr>
          <p:cNvPr id="22533" name="爆炸形 1 22532"/>
          <p:cNvSpPr/>
          <p:nvPr/>
        </p:nvSpPr>
        <p:spPr>
          <a:xfrm>
            <a:off x="1524000" y="0"/>
            <a:ext cx="2484438" cy="1844675"/>
          </a:xfrm>
          <a:prstGeom prst="irregularSeal1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4" name="文本框 22533"/>
          <p:cNvSpPr txBox="1"/>
          <p:nvPr/>
        </p:nvSpPr>
        <p:spPr>
          <a:xfrm>
            <a:off x="2063750" y="476250"/>
            <a:ext cx="1800225" cy="70104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4000" b="1" dirty="0">
                <a:solidFill>
                  <a:srgbClr val="FFFF66"/>
                </a:solidFill>
                <a:latin typeface="Times New Roman" pitchFamily="2" charset="0"/>
                <a:ea typeface="宋体" charset="-122"/>
              </a:rPr>
              <a:t>注意：</a:t>
            </a:r>
          </a:p>
        </p:txBody>
      </p:sp>
      <p:sp>
        <p:nvSpPr>
          <p:cNvPr id="22535" name="矩形标注 22534"/>
          <p:cNvSpPr/>
          <p:nvPr/>
        </p:nvSpPr>
        <p:spPr>
          <a:xfrm>
            <a:off x="1905000" y="2362200"/>
            <a:ext cx="3352800" cy="1600200"/>
          </a:xfrm>
          <a:prstGeom prst="wedgeRectCallout">
            <a:avLst>
              <a:gd name="adj1" fmla="val 49810"/>
              <a:gd name="adj2" fmla="val -11498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algn="ctr"/>
            <a:r>
              <a:rPr lang="zh-CN" altLang="en-US" sz="2800" b="1" dirty="0">
                <a:latin typeface="Arial" charset="0"/>
                <a:ea typeface="汉真广标" pitchFamily="1" charset="-122"/>
              </a:rPr>
              <a:t>主要特征</a:t>
            </a:r>
            <a:r>
              <a:rPr lang="zh-CN" altLang="en-US" sz="2400" b="1" dirty="0">
                <a:latin typeface="Arial" charset="0"/>
                <a:ea typeface="黑体" pitchFamily="2" charset="-122"/>
              </a:rPr>
              <a:t>：</a:t>
            </a:r>
            <a:r>
              <a:rPr lang="zh-CN" altLang="en-US" sz="2400" b="1" dirty="0">
                <a:solidFill>
                  <a:srgbClr val="000000"/>
                </a:solidFill>
                <a:latin typeface="Arial" charset="0"/>
                <a:ea typeface="黑体" pitchFamily="2" charset="-122"/>
              </a:rPr>
              <a:t>教主崇拜、精神控制、编造邪说、敛取钱财、秘密结社、危害社会</a:t>
            </a:r>
          </a:p>
        </p:txBody>
      </p:sp>
      <p:sp>
        <p:nvSpPr>
          <p:cNvPr id="22536" name="矩形 22535"/>
          <p:cNvSpPr/>
          <p:nvPr/>
        </p:nvSpPr>
        <p:spPr>
          <a:xfrm>
            <a:off x="5943600" y="2590800"/>
            <a:ext cx="4014788" cy="179832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>
            <a:spAutoFit/>
          </a:bodyPr>
          <a:lstStyle/>
          <a:p>
            <a:pPr lvl="0"/>
            <a:r>
              <a:rPr lang="zh-CN" altLang="en-US" sz="2800" b="1" dirty="0">
                <a:latin typeface="Arial" charset="0"/>
                <a:ea typeface="黑体" pitchFamily="2" charset="-122"/>
              </a:rPr>
              <a:t>邪教</a:t>
            </a:r>
            <a:r>
              <a:rPr lang="zh-CN" altLang="en-US" sz="2800" b="1" dirty="0">
                <a:solidFill>
                  <a:srgbClr val="FF0000"/>
                </a:solidFill>
                <a:latin typeface="Arial" charset="0"/>
                <a:ea typeface="黑体" pitchFamily="2" charset="-122"/>
              </a:rPr>
              <a:t>本质：</a:t>
            </a:r>
          </a:p>
          <a:p>
            <a:pPr lvl="0"/>
            <a:r>
              <a:rPr lang="zh-CN" altLang="en-US" sz="2800" b="1" dirty="0">
                <a:solidFill>
                  <a:srgbClr val="FF0000"/>
                </a:solidFill>
                <a:latin typeface="Arial" charset="0"/>
                <a:ea typeface="黑体" pitchFamily="2" charset="-122"/>
              </a:rPr>
              <a:t>　　</a:t>
            </a:r>
            <a:r>
              <a:rPr lang="zh-CN" altLang="en-US" sz="2800" b="1" dirty="0">
                <a:solidFill>
                  <a:srgbClr val="000000"/>
                </a:solidFill>
                <a:latin typeface="Arial" charset="0"/>
                <a:ea typeface="黑体" pitchFamily="2" charset="-122"/>
              </a:rPr>
              <a:t>反人类</a:t>
            </a:r>
          </a:p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Arial" charset="0"/>
                <a:ea typeface="黑体" pitchFamily="2" charset="-122"/>
              </a:rPr>
              <a:t>　　反社会</a:t>
            </a:r>
          </a:p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Arial" charset="0"/>
                <a:ea typeface="黑体" pitchFamily="2" charset="-122"/>
              </a:rPr>
              <a:t>　　反科学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2" grpId="0"/>
      <p:bldP spid="22535" grpId="0" bldLvl="0" animBg="1"/>
      <p:bldP spid="2253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23553"/>
          <p:cNvSpPr/>
          <p:nvPr/>
        </p:nvSpPr>
        <p:spPr>
          <a:xfrm>
            <a:off x="1828800" y="-794"/>
            <a:ext cx="8458200" cy="5029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>
            <a:spAutoFit/>
          </a:bodyPr>
          <a:lstStyle/>
          <a:p>
            <a:pPr lvl="0"/>
            <a:r>
              <a:rPr lang="zh-CN" altLang="en-US" sz="3600" b="1" dirty="0">
                <a:solidFill>
                  <a:srgbClr val="FF0066"/>
                </a:solidFill>
                <a:latin typeface="Arial" charset="0"/>
                <a:ea typeface="宋体" charset="-122"/>
              </a:rPr>
              <a:t>在世界范围内有八大邪教</a:t>
            </a:r>
            <a:r>
              <a:rPr lang="zh-CN" altLang="en-US" sz="3200" b="1" dirty="0">
                <a:solidFill>
                  <a:srgbClr val="FF0066"/>
                </a:solidFill>
                <a:latin typeface="Arial" charset="0"/>
                <a:ea typeface="宋体" charset="-122"/>
              </a:rPr>
              <a:t>：</a:t>
            </a:r>
          </a:p>
          <a:p>
            <a:pPr lvl="0"/>
            <a:endParaRPr lang="zh-CN" altLang="en-US" sz="3200" b="1" dirty="0">
              <a:solidFill>
                <a:srgbClr val="FF0066"/>
              </a:solidFill>
              <a:latin typeface="Arial" charset="0"/>
              <a:ea typeface="宋体" charset="-122"/>
            </a:endParaRPr>
          </a:p>
          <a:p>
            <a:pPr lvl="0"/>
            <a:r>
              <a:rPr lang="zh-CN" altLang="en-US" sz="2800" b="1" dirty="0">
                <a:solidFill>
                  <a:srgbClr val="0000CC"/>
                </a:solidFill>
                <a:latin typeface="Arial" charset="0"/>
                <a:ea typeface="宋体" charset="-122"/>
              </a:rPr>
              <a:t>      </a:t>
            </a:r>
            <a:r>
              <a:rPr lang="zh-CN" altLang="en-US" sz="3200" b="1" dirty="0">
                <a:solidFill>
                  <a:srgbClr val="000000"/>
                </a:solidFill>
                <a:latin typeface="Arial" charset="0"/>
                <a:ea typeface="宋体" charset="-122"/>
              </a:rPr>
              <a:t>即“奥姆真理”、“人民圣殿”、 “天堂之门”、“大卫教派”、“上帝之子”、“太阳圣殿”、“统一教派”、 “科学教派”。</a:t>
            </a:r>
          </a:p>
          <a:p>
            <a:pPr lvl="0"/>
            <a:endParaRPr lang="zh-CN" altLang="en-US" sz="3200" b="1" dirty="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lvl="0"/>
            <a:r>
              <a:rPr lang="zh-CN" altLang="en-US" sz="3200" b="1" dirty="0">
                <a:solidFill>
                  <a:srgbClr val="000000"/>
                </a:solidFill>
                <a:latin typeface="Arial" charset="0"/>
                <a:ea typeface="宋体" charset="-122"/>
              </a:rPr>
              <a:t>       他们大都打着宣传宗教文化的幌子，从事着种种最野蛮、最愚昧、最血腥的反科学、反人类、反社会、反人道的恐怖活动，宣扬其反动文化思想，迷惑千千万万的善良者。</a:t>
            </a:r>
            <a:r>
              <a:rPr lang="zh-CN" altLang="en-US" sz="2800" b="1" dirty="0">
                <a:solidFill>
                  <a:srgbClr val="0000CC"/>
                </a:solidFill>
                <a:latin typeface="Arial" charset="0"/>
                <a:ea typeface="宋体" charset="-122"/>
              </a:rPr>
              <a:t>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" descr="E1280_00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WordArt 3"/>
          <p:cNvSpPr>
            <a:spLocks noChangeArrowheads="1" noChangeShapeType="1" noTextEdit="1"/>
          </p:cNvSpPr>
          <p:nvPr/>
        </p:nvSpPr>
        <p:spPr bwMode="auto">
          <a:xfrm>
            <a:off x="1828801" y="3733801"/>
            <a:ext cx="8818033" cy="1381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800" b="1" kern="10" normalizeH="1">
                <a:ln w="2540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华文新魏"/>
              </a:rPr>
              <a:t>第三框  我国的宗教政策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117600" y="1371600"/>
            <a:ext cx="10261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800" b="1">
                <a:solidFill>
                  <a:srgbClr val="0000CC"/>
                </a:solidFill>
                <a:latin typeface="宋体" pitchFamily="2" charset="-122"/>
              </a:rPr>
              <a:t>第七课	我国的民族区域自治制度和宗教政策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/>
      <p:bldP spid="52228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24577" descr="图片14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077200" y="4038600"/>
            <a:ext cx="2424113" cy="25908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4579" name="矩形标注 24578"/>
          <p:cNvSpPr/>
          <p:nvPr/>
        </p:nvSpPr>
        <p:spPr>
          <a:xfrm>
            <a:off x="2438400" y="2971800"/>
            <a:ext cx="4967288" cy="2362200"/>
          </a:xfrm>
          <a:prstGeom prst="wedgeRectCallout">
            <a:avLst>
              <a:gd name="adj1" fmla="val 71190"/>
              <a:gd name="adj2" fmla="val 3245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/>
            <a:r>
              <a:rPr lang="zh-CN" altLang="en-US" sz="36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困惑之四：</a:t>
            </a:r>
            <a:r>
              <a:rPr lang="zh-CN" altLang="en-US" sz="3600" b="1" dirty="0">
                <a:latin typeface="Arial" charset="0"/>
                <a:ea typeface="宋体" charset="-122"/>
              </a:rPr>
              <a:t>对宗教事务进行管理的最终目的</a:t>
            </a:r>
            <a:r>
              <a:rPr lang="zh-CN" altLang="en-US" sz="3600" b="1" dirty="0">
                <a:solidFill>
                  <a:srgbClr val="0099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1" charset="-122"/>
                <a:ea typeface="楷体_GB2312" pitchFamily="1" charset="-122"/>
              </a:rPr>
              <a:t>是不是要信教群众放弃宗教信仰呢？</a:t>
            </a:r>
          </a:p>
        </p:txBody>
      </p:sp>
      <p:sp>
        <p:nvSpPr>
          <p:cNvPr id="24580" name="云形标注 24579"/>
          <p:cNvSpPr/>
          <p:nvPr/>
        </p:nvSpPr>
        <p:spPr>
          <a:xfrm>
            <a:off x="5562600" y="0"/>
            <a:ext cx="5329238" cy="2286000"/>
          </a:xfrm>
          <a:prstGeom prst="cloudCallout">
            <a:avLst>
              <a:gd name="adj1" fmla="val -49912"/>
              <a:gd name="adj2" fmla="val 79236"/>
            </a:avLst>
          </a:pr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lvl="0" algn="ctr"/>
            <a:endParaRPr lang="zh-CN" altLang="en-US" dirty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2458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" fill="hold"/>
                                        <p:tgtEl>
                                          <p:spTgt spid="2457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" fill="hold"/>
                                        <p:tgtEl>
                                          <p:spTgt spid="2457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ldLvl="0" animBg="1"/>
      <p:bldP spid="24580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25601"/>
          <p:cNvSpPr txBox="1"/>
          <p:nvPr/>
        </p:nvSpPr>
        <p:spPr>
          <a:xfrm>
            <a:off x="1847850" y="0"/>
            <a:ext cx="8424863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x-none" sz="3600" b="1" dirty="0"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3600" b="1" dirty="0">
                <a:latin typeface="黑体" pitchFamily="2" charset="-122"/>
                <a:ea typeface="黑体" pitchFamily="2" charset="-122"/>
              </a:rPr>
              <a:t>、积极引导宗教与</a:t>
            </a:r>
            <a:r>
              <a:rPr lang="zh-CN" altLang="en-US" sz="36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社会主义社会</a:t>
            </a:r>
            <a:r>
              <a:rPr lang="zh-CN" altLang="en-US" sz="3600" b="1" dirty="0">
                <a:latin typeface="黑体" pitchFamily="2" charset="-122"/>
                <a:ea typeface="黑体" pitchFamily="2" charset="-122"/>
              </a:rPr>
              <a:t>相适应</a:t>
            </a:r>
          </a:p>
        </p:txBody>
      </p:sp>
      <p:sp>
        <p:nvSpPr>
          <p:cNvPr id="25603" name="文本框 25602"/>
          <p:cNvSpPr txBox="1"/>
          <p:nvPr/>
        </p:nvSpPr>
        <p:spPr>
          <a:xfrm>
            <a:off x="1524000" y="1447800"/>
            <a:ext cx="9144000" cy="10668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200" b="1" dirty="0">
                <a:latin typeface="Arial" charset="0"/>
                <a:ea typeface="黑体" pitchFamily="2" charset="-122"/>
              </a:rPr>
              <a:t>①为什么：这既是社会主义社会的要求，也是我国宗教自身的要求。</a:t>
            </a:r>
          </a:p>
        </p:txBody>
      </p:sp>
      <p:sp>
        <p:nvSpPr>
          <p:cNvPr id="25604" name="矩形 25603"/>
          <p:cNvSpPr/>
          <p:nvPr/>
        </p:nvSpPr>
        <p:spPr>
          <a:xfrm>
            <a:off x="1600200" y="5410200"/>
            <a:ext cx="876300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/>
            <a:r>
              <a:rPr lang="zh-CN" altLang="en-US" sz="3200" b="1" dirty="0">
                <a:latin typeface="Arial" charset="0"/>
                <a:ea typeface="黑体" pitchFamily="2" charset="-122"/>
              </a:rPr>
              <a:t>②怎样引导？实现</a:t>
            </a:r>
            <a:r>
              <a:rPr lang="zh-CN" altLang="en-US" sz="3200" b="1" dirty="0">
                <a:solidFill>
                  <a:srgbClr val="FF0000"/>
                </a:solidFill>
                <a:latin typeface="Arial" charset="0"/>
                <a:ea typeface="黑体" pitchFamily="2" charset="-122"/>
              </a:rPr>
              <a:t>“两个要求”、“两个支持</a:t>
            </a:r>
            <a:r>
              <a:rPr lang="en-US" altLang="x-none" sz="3200" b="1" dirty="0">
                <a:solidFill>
                  <a:srgbClr val="FF0000"/>
                </a:solidFill>
                <a:latin typeface="Arial" charset="0"/>
                <a:ea typeface="黑体" pitchFamily="2" charset="-122"/>
              </a:rPr>
              <a:t>”</a:t>
            </a:r>
            <a:endParaRPr lang="zh-CN" altLang="en-US" sz="3200" b="1" dirty="0">
              <a:solidFill>
                <a:srgbClr val="0000FF"/>
              </a:solidFill>
              <a:latin typeface="Arial" charset="0"/>
              <a:ea typeface="宋体" charset="-122"/>
            </a:endParaRPr>
          </a:p>
        </p:txBody>
      </p:sp>
      <p:sp>
        <p:nvSpPr>
          <p:cNvPr id="25605" name="椭圆形标注 25604"/>
          <p:cNvSpPr/>
          <p:nvPr/>
        </p:nvSpPr>
        <p:spPr>
          <a:xfrm>
            <a:off x="2209800" y="2819400"/>
            <a:ext cx="3271838" cy="2220913"/>
          </a:xfrm>
          <a:prstGeom prst="wedgeEllipseCallout">
            <a:avLst>
              <a:gd name="adj1" fmla="val -34912"/>
              <a:gd name="adj2" fmla="val -7223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Arial" charset="0"/>
                <a:ea typeface="黑体" pitchFamily="2" charset="-122"/>
              </a:rPr>
              <a:t>宗教界成为中共领导下的爱国统一战线的重要组成部分</a:t>
            </a:r>
          </a:p>
          <a:p>
            <a:pPr lvl="0" algn="ctr"/>
            <a:endParaRPr lang="zh-CN" altLang="en-US" sz="2400" dirty="0">
              <a:solidFill>
                <a:srgbClr val="000000"/>
              </a:solidFill>
              <a:latin typeface="Arial" charset="0"/>
              <a:ea typeface="黑体" pitchFamily="2" charset="-122"/>
            </a:endParaRPr>
          </a:p>
        </p:txBody>
      </p:sp>
      <p:sp>
        <p:nvSpPr>
          <p:cNvPr id="25606" name="矩形 25605"/>
          <p:cNvSpPr/>
          <p:nvPr/>
        </p:nvSpPr>
        <p:spPr>
          <a:xfrm>
            <a:off x="4191000" y="762000"/>
            <a:ext cx="6324600" cy="51816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—是实行宗教信仰自由政策的最终目的</a:t>
            </a:r>
          </a:p>
        </p:txBody>
      </p:sp>
      <p:sp>
        <p:nvSpPr>
          <p:cNvPr id="25607" name="椭圆形标注 25606"/>
          <p:cNvSpPr/>
          <p:nvPr/>
        </p:nvSpPr>
        <p:spPr>
          <a:xfrm>
            <a:off x="6705600" y="2514600"/>
            <a:ext cx="3657600" cy="1512888"/>
          </a:xfrm>
          <a:prstGeom prst="wedgeEllipseCallout">
            <a:avLst>
              <a:gd name="adj1" fmla="val -18620"/>
              <a:gd name="adj2" fmla="val -17613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algn="ctr"/>
            <a:r>
              <a:rPr lang="zh-CN" altLang="en-US" sz="3200" b="1" dirty="0">
                <a:latin typeface="Arial" charset="0"/>
                <a:ea typeface="黑体" pitchFamily="2" charset="-122"/>
              </a:rPr>
              <a:t>注意：</a:t>
            </a:r>
          </a:p>
          <a:p>
            <a:pPr lvl="0" algn="ctr"/>
            <a:r>
              <a:rPr lang="zh-CN" altLang="en-US" sz="3200" b="1" dirty="0">
                <a:solidFill>
                  <a:srgbClr val="000000"/>
                </a:solidFill>
                <a:latin typeface="Arial" charset="0"/>
                <a:ea typeface="黑体" pitchFamily="2" charset="-122"/>
              </a:rPr>
              <a:t>不是社会主义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/>
      <p:bldP spid="25604" grpId="0"/>
      <p:bldP spid="25605" grpId="0" bldLvl="0" animBg="1"/>
      <p:bldP spid="25606" grpId="0" bldLvl="0" animBg="1"/>
      <p:bldP spid="25607" grpId="0" bldLvl="0" animBg="1"/>
      <p:bldP spid="25607" grpId="1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26625" descr="F20100415164456729065862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47850" y="836613"/>
            <a:ext cx="1851025" cy="2032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6627" name="矩形 26626"/>
          <p:cNvSpPr/>
          <p:nvPr/>
        </p:nvSpPr>
        <p:spPr>
          <a:xfrm>
            <a:off x="6240463" y="1332389"/>
            <a:ext cx="3962400" cy="518160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anchor="ctr">
            <a:spAutoFit/>
          </a:bodyPr>
          <a:lstStyle/>
          <a:p>
            <a:pPr lvl="0"/>
            <a:r>
              <a:rPr lang="zh-CN" altLang="en-US" sz="2800" b="1" dirty="0">
                <a:effectLst>
                  <a:outerShdw blurRad="38100" dist="38100" dir="2700000">
                    <a:srgbClr val="FFFFFF"/>
                  </a:outerShdw>
                </a:effectLst>
                <a:latin typeface="楷体" pitchFamily="1" charset="-122"/>
                <a:ea typeface="楷体" pitchFamily="1" charset="-122"/>
              </a:rPr>
              <a:t>    </a:t>
            </a:r>
          </a:p>
        </p:txBody>
      </p:sp>
      <p:sp>
        <p:nvSpPr>
          <p:cNvPr id="26628" name="矩形 26627"/>
          <p:cNvSpPr/>
          <p:nvPr/>
        </p:nvSpPr>
        <p:spPr>
          <a:xfrm>
            <a:off x="3886200" y="762000"/>
            <a:ext cx="6335713" cy="3505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buClr>
                <a:srgbClr val="0066FF"/>
              </a:buClr>
              <a:buSzPct val="50000"/>
              <a:buFont typeface="Wingdings" charset="2"/>
              <a:buChar char="u"/>
            </a:pPr>
            <a:r>
              <a:rPr lang="en-US" altLang="x-none" sz="28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楷体" pitchFamily="1" charset="-122"/>
                <a:ea typeface="楷体" pitchFamily="1" charset="-122"/>
              </a:rPr>
              <a:t>4</a:t>
            </a: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楷体" pitchFamily="1" charset="-122"/>
                <a:ea typeface="楷体" pitchFamily="1" charset="-122"/>
              </a:rPr>
              <a:t>月</a:t>
            </a:r>
            <a:r>
              <a:rPr lang="en-US" altLang="x-none" sz="28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楷体" pitchFamily="1" charset="-122"/>
                <a:ea typeface="楷体" pitchFamily="1" charset="-122"/>
              </a:rPr>
              <a:t>14</a:t>
            </a: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楷体" pitchFamily="1" charset="-122"/>
                <a:ea typeface="楷体" pitchFamily="1" charset="-122"/>
              </a:rPr>
              <a:t>日，玉树县结古镇，僧人和群众在地震发生后的第一时间从废墟中抢救出伤员。</a:t>
            </a:r>
          </a:p>
          <a:p>
            <a:pPr lvl="0">
              <a:buClr>
                <a:srgbClr val="0066FF"/>
              </a:buClr>
              <a:buSzPct val="50000"/>
              <a:buFont typeface="Wingdings" charset="2"/>
              <a:buChar char="u"/>
            </a:pPr>
            <a:r>
              <a:rPr lang="zh-CN" altLang="en-US" sz="2800" b="1" dirty="0">
                <a:solidFill>
                  <a:srgbClr val="000000"/>
                </a:solidFill>
                <a:latin typeface="楷体" pitchFamily="1" charset="-122"/>
                <a:ea typeface="楷体" pitchFamily="1" charset="-122"/>
              </a:rPr>
              <a:t>玉树地震发生后</a:t>
            </a:r>
            <a:r>
              <a:rPr lang="en-US" altLang="x-none" sz="2800" b="1" dirty="0">
                <a:solidFill>
                  <a:srgbClr val="000000"/>
                </a:solidFill>
                <a:latin typeface="楷体" pitchFamily="1" charset="-122"/>
                <a:ea typeface="楷体" pitchFamily="1" charset="-122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楷体" pitchFamily="1" charset="-122"/>
                <a:ea typeface="楷体" pitchFamily="1" charset="-122"/>
              </a:rPr>
              <a:t>佛教、道教、伊斯兰教、天主教、基督教等各个宗教</a:t>
            </a:r>
            <a:r>
              <a:rPr lang="en-US" altLang="x-none" sz="2800" b="1" dirty="0">
                <a:solidFill>
                  <a:srgbClr val="000000"/>
                </a:solidFill>
                <a:latin typeface="楷体" pitchFamily="1" charset="-122"/>
                <a:ea typeface="楷体" pitchFamily="1" charset="-122"/>
              </a:rPr>
              <a:t>, </a:t>
            </a:r>
            <a:r>
              <a:rPr lang="zh-CN" altLang="en-US" sz="2800" b="1" dirty="0">
                <a:solidFill>
                  <a:srgbClr val="000000"/>
                </a:solidFill>
                <a:latin typeface="楷体" pitchFamily="1" charset="-122"/>
                <a:ea typeface="楷体" pitchFamily="1" charset="-122"/>
              </a:rPr>
              <a:t>迅速伸出援助之手</a:t>
            </a:r>
            <a:r>
              <a:rPr lang="en-US" altLang="x-none" sz="2800" b="1" dirty="0">
                <a:solidFill>
                  <a:srgbClr val="000000"/>
                </a:solidFill>
                <a:latin typeface="楷体" pitchFamily="1" charset="-122"/>
                <a:ea typeface="楷体" pitchFamily="1" charset="-122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楷体" pitchFamily="1" charset="-122"/>
                <a:ea typeface="楷体" pitchFamily="1" charset="-122"/>
              </a:rPr>
              <a:t>送上真挚关爱。截止</a:t>
            </a:r>
            <a:r>
              <a:rPr lang="en-US" altLang="x-none" sz="2800" b="1" dirty="0">
                <a:solidFill>
                  <a:srgbClr val="000000"/>
                </a:solidFill>
                <a:latin typeface="楷体" pitchFamily="1" charset="-122"/>
                <a:ea typeface="楷体" pitchFamily="1" charset="-122"/>
              </a:rPr>
              <a:t>5</a:t>
            </a:r>
            <a:r>
              <a:rPr lang="zh-CN" altLang="en-US" sz="2800" b="1" dirty="0">
                <a:solidFill>
                  <a:srgbClr val="000000"/>
                </a:solidFill>
                <a:latin typeface="楷体" pitchFamily="1" charset="-122"/>
                <a:ea typeface="楷体" pitchFamily="1" charset="-122"/>
              </a:rPr>
              <a:t>月</a:t>
            </a:r>
            <a:r>
              <a:rPr lang="en-US" altLang="x-none" sz="2800" b="1" dirty="0">
                <a:solidFill>
                  <a:srgbClr val="000000"/>
                </a:solidFill>
                <a:latin typeface="楷体" pitchFamily="1" charset="-122"/>
                <a:ea typeface="楷体" pitchFamily="1" charset="-122"/>
              </a:rPr>
              <a:t>7</a:t>
            </a:r>
            <a:r>
              <a:rPr lang="zh-CN" altLang="en-US" sz="2800" b="1" dirty="0">
                <a:solidFill>
                  <a:srgbClr val="000000"/>
                </a:solidFill>
                <a:latin typeface="楷体" pitchFamily="1" charset="-122"/>
                <a:ea typeface="楷体" pitchFamily="1" charset="-122"/>
              </a:rPr>
              <a:t>日</a:t>
            </a:r>
            <a:r>
              <a:rPr lang="en-US" altLang="x-none" sz="2800" b="1" dirty="0">
                <a:solidFill>
                  <a:srgbClr val="000000"/>
                </a:solidFill>
                <a:latin typeface="楷体" pitchFamily="1" charset="-122"/>
                <a:ea typeface="楷体" pitchFamily="1" charset="-122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楷体" pitchFamily="1" charset="-122"/>
                <a:ea typeface="楷体" pitchFamily="1" charset="-122"/>
              </a:rPr>
              <a:t>宗教界向灾区捐款捐物己达</a:t>
            </a:r>
            <a:r>
              <a:rPr lang="en-US" altLang="x-none" sz="2800" b="1" dirty="0">
                <a:solidFill>
                  <a:srgbClr val="000000"/>
                </a:solidFill>
                <a:latin typeface="楷体" pitchFamily="1" charset="-122"/>
                <a:ea typeface="楷体" pitchFamily="1" charset="-122"/>
              </a:rPr>
              <a:t>8692.7</a:t>
            </a:r>
            <a:r>
              <a:rPr lang="zh-CN" altLang="en-US" sz="2800" b="1" dirty="0">
                <a:solidFill>
                  <a:srgbClr val="000000"/>
                </a:solidFill>
                <a:latin typeface="楷体" pitchFamily="1" charset="-122"/>
                <a:ea typeface="楷体" pitchFamily="1" charset="-122"/>
              </a:rPr>
              <a:t>万元人民币。</a:t>
            </a:r>
          </a:p>
        </p:txBody>
      </p:sp>
      <p:sp>
        <p:nvSpPr>
          <p:cNvPr id="26629" name="矩形 26628"/>
          <p:cNvSpPr/>
          <p:nvPr/>
        </p:nvSpPr>
        <p:spPr>
          <a:xfrm>
            <a:off x="1905000" y="4420712"/>
            <a:ext cx="8534400" cy="222504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>
            <a:spAutoFit/>
          </a:bodyPr>
          <a:lstStyle/>
          <a:p>
            <a:pPr lvl="0">
              <a:buClr>
                <a:srgbClr val="0066FF"/>
              </a:buClr>
              <a:buSzPct val="50000"/>
              <a:buFont typeface="Wingdings" charset="2"/>
              <a:buChar char="n"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  </a:t>
            </a:r>
            <a:r>
              <a:rPr lang="zh-CN" altLang="en-US" sz="28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佛教界倡导人间佛教，发扬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庄严国土、利乐有情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”</a:t>
            </a:r>
            <a:r>
              <a:rPr lang="zh-CN" altLang="en-US" sz="28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的优良传统；道教界倡导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慈爱和同、济世度人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”；</a:t>
            </a:r>
            <a:r>
              <a:rPr lang="zh-CN" altLang="en-US" sz="28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伊斯兰教强调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 “</a:t>
            </a:r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爱国是信仰的一部分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”</a:t>
            </a:r>
            <a:r>
              <a:rPr lang="zh-CN" altLang="en-US" sz="28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；天主教界强调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爱国是天主的诫命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”；</a:t>
            </a:r>
            <a:r>
              <a:rPr lang="zh-CN" altLang="en-US" sz="28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基督教界倡导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 “</a:t>
            </a:r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爱国爱教、荣神益人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” 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云形标注 27649"/>
          <p:cNvSpPr/>
          <p:nvPr/>
        </p:nvSpPr>
        <p:spPr>
          <a:xfrm>
            <a:off x="4495800" y="838200"/>
            <a:ext cx="6172200" cy="2743200"/>
          </a:xfrm>
          <a:prstGeom prst="cloudCallout">
            <a:avLst>
              <a:gd name="adj1" fmla="val -46194"/>
              <a:gd name="adj2" fmla="val 6001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lvl="0" algn="ctr"/>
            <a:endParaRPr lang="zh-CN" altLang="en-US" dirty="0">
              <a:latin typeface="Arial" charset="0"/>
              <a:ea typeface="宋体" charset="-122"/>
            </a:endParaRPr>
          </a:p>
        </p:txBody>
      </p:sp>
      <p:pic>
        <p:nvPicPr>
          <p:cNvPr id="27651" name="图片 27650" descr="图片14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524000"/>
            <a:ext cx="3302000" cy="42672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7652" name="矩形 27651"/>
          <p:cNvSpPr/>
          <p:nvPr/>
        </p:nvSpPr>
        <p:spPr>
          <a:xfrm>
            <a:off x="1828800" y="762000"/>
            <a:ext cx="2214880" cy="7010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4000" b="1" dirty="0">
                <a:solidFill>
                  <a:srgbClr val="FF0000"/>
                </a:solidFill>
                <a:latin typeface="Arial" charset="0"/>
                <a:ea typeface="宋体" charset="-122"/>
              </a:rPr>
              <a:t>困惑之五</a:t>
            </a:r>
          </a:p>
        </p:txBody>
      </p:sp>
      <p:sp>
        <p:nvSpPr>
          <p:cNvPr id="27653" name="文本框 27652"/>
          <p:cNvSpPr txBox="1"/>
          <p:nvPr/>
        </p:nvSpPr>
        <p:spPr>
          <a:xfrm>
            <a:off x="4876800" y="1143000"/>
            <a:ext cx="5791200" cy="283464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600" b="1" dirty="0">
                <a:latin typeface="Arial" charset="0"/>
                <a:ea typeface="宋体" charset="-122"/>
              </a:rPr>
              <a:t>     </a:t>
            </a:r>
            <a:r>
              <a:rPr lang="zh-CN" altLang="en-US" sz="3600" b="1" dirty="0">
                <a:solidFill>
                  <a:srgbClr val="000000"/>
                </a:solidFill>
                <a:latin typeface="Arial" charset="0"/>
                <a:ea typeface="宋体" charset="-122"/>
              </a:rPr>
              <a:t>小王还了解到我国某个宗教代表团曾经出国访问。我国宗教坚持独立自主自办原则 ，为什么还允许开展对外宗教交往？</a:t>
            </a:r>
            <a:r>
              <a:rPr lang="zh-CN" altLang="en-US" sz="2000" b="1" dirty="0">
                <a:latin typeface="Arial" charset="0"/>
                <a:ea typeface="宋体" charset="-122"/>
              </a:rPr>
              <a:t>      </a:t>
            </a:r>
            <a:endParaRPr lang="zh-CN" altLang="en-US" sz="2400" dirty="0"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158751" y="250825"/>
            <a:ext cx="11684000" cy="4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32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境外敌对势力利用宗教对我国进行渗透和破坏活动。在我国境外东南至东北沿海呈半月型地带，大约有</a:t>
            </a:r>
            <a:r>
              <a:rPr lang="en-US" altLang="zh-CN" sz="32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26</a:t>
            </a:r>
            <a:r>
              <a:rPr lang="zh-CN" altLang="en-US" sz="32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个宗教电台对我国进行“空中传教”。有</a:t>
            </a:r>
            <a:r>
              <a:rPr lang="en-US" altLang="zh-CN" sz="32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32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座电台以不同频率，用普通话和各种方言对华广播。此外，境外敌对势力非法向内地运进大量的宗教印刷品，他们还利用旅游团体入境之机，零星带入，集中散发。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其目的是通过这些反动宣传品，煽动群众对政府的不满情绪，这些都是我们不能掉以轻心的。</a:t>
            </a: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465873" y="4914049"/>
            <a:ext cx="11074400" cy="1190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660066"/>
                </a:solidFill>
                <a:ea typeface="黑体" pitchFamily="49" charset="-122"/>
              </a:rPr>
              <a:t>     </a:t>
            </a:r>
            <a:r>
              <a:rPr lang="zh-CN" altLang="en-US" sz="3600" b="1" dirty="0">
                <a:solidFill>
                  <a:srgbClr val="660066"/>
                </a:solidFill>
                <a:ea typeface="黑体" pitchFamily="49" charset="-122"/>
              </a:rPr>
              <a:t>针对境外势力的渗透破坏活动我国宗教采取什么原则？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  <p:bldP spid="130051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文本框 16386"/>
          <p:cNvSpPr txBox="1">
            <a:spLocks noChangeArrowheads="1"/>
          </p:cNvSpPr>
          <p:nvPr/>
        </p:nvSpPr>
        <p:spPr bwMode="auto">
          <a:xfrm>
            <a:off x="336551" y="1200151"/>
            <a:ext cx="11567583" cy="225606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800" b="1" dirty="0">
                <a:latin typeface="+mn-ea"/>
              </a:rPr>
              <a:t>（</a:t>
            </a:r>
            <a:r>
              <a:rPr lang="en-US" altLang="zh-CN" sz="2800" b="1" dirty="0">
                <a:latin typeface="+mn-ea"/>
              </a:rPr>
              <a:t>1</a:t>
            </a:r>
            <a:r>
              <a:rPr lang="zh-CN" altLang="en-US" sz="2800" b="1" dirty="0">
                <a:latin typeface="+mn-ea"/>
              </a:rPr>
              <a:t>）任何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境外组织和个人</a:t>
            </a:r>
            <a:r>
              <a:rPr lang="zh-CN" altLang="en-US" sz="2800" b="1" dirty="0">
                <a:latin typeface="+mn-ea"/>
              </a:rPr>
              <a:t>不得干预我国的宗教事业</a:t>
            </a:r>
            <a:r>
              <a:rPr lang="zh-CN" altLang="en-US" sz="2800" dirty="0">
                <a:latin typeface="+mn-ea"/>
              </a:rPr>
              <a:t> </a:t>
            </a:r>
            <a:r>
              <a:rPr lang="zh-CN" altLang="en-US" sz="2800" b="1" dirty="0">
                <a:latin typeface="+mn-ea"/>
              </a:rPr>
              <a:t>（</a:t>
            </a:r>
            <a:r>
              <a:rPr lang="en-US" altLang="zh-CN" sz="2800" b="1" dirty="0">
                <a:latin typeface="+mn-ea"/>
              </a:rPr>
              <a:t>2</a:t>
            </a:r>
            <a:r>
              <a:rPr lang="zh-CN" altLang="en-US" sz="2800" b="1" dirty="0">
                <a:latin typeface="+mn-ea"/>
              </a:rPr>
              <a:t>）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在平等友好</a:t>
            </a:r>
            <a:r>
              <a:rPr lang="zh-CN" altLang="en-US" sz="2800" b="1" dirty="0">
                <a:latin typeface="+mn-ea"/>
              </a:rPr>
              <a:t>的基础上开展对外宗教交</a:t>
            </a:r>
            <a:r>
              <a:rPr lang="zh-CN" altLang="en-US" sz="2800" b="1" dirty="0" smtClean="0">
                <a:latin typeface="+mn-ea"/>
              </a:rPr>
              <a:t>往</a:t>
            </a:r>
            <a:r>
              <a:rPr lang="zh-CN" altLang="en-US" sz="2800" b="1" dirty="0" smtClean="0">
                <a:solidFill>
                  <a:srgbClr val="000000"/>
                </a:solidFill>
                <a:latin typeface="+mn-ea"/>
              </a:rPr>
              <a:t>（</a:t>
            </a:r>
            <a:r>
              <a:rPr lang="en-US" altLang="x-none" sz="2800" b="1" dirty="0" smtClean="0">
                <a:solidFill>
                  <a:srgbClr val="000000"/>
                </a:solidFill>
                <a:latin typeface="+mn-ea"/>
              </a:rPr>
              <a:t>3</a:t>
            </a:r>
            <a:r>
              <a:rPr lang="zh-CN" altLang="en-US" sz="2800" b="1" dirty="0" smtClean="0">
                <a:solidFill>
                  <a:srgbClr val="000000"/>
                </a:solidFill>
                <a:latin typeface="+mn-ea"/>
              </a:rPr>
              <a:t>）抵御境外势力利用宗教对我国进行渗透、破坏</a:t>
            </a:r>
            <a:r>
              <a:rPr lang="en-US" altLang="x-none" sz="2800" b="1" dirty="0" smtClean="0">
                <a:solidFill>
                  <a:srgbClr val="000000"/>
                </a:solidFill>
                <a:latin typeface="+mn-ea"/>
              </a:rPr>
              <a:t>,</a:t>
            </a:r>
            <a:r>
              <a:rPr lang="zh-CN" altLang="en-US" sz="2800" b="1" dirty="0" smtClean="0">
                <a:solidFill>
                  <a:srgbClr val="000000"/>
                </a:solidFill>
                <a:latin typeface="+mn-ea"/>
              </a:rPr>
              <a:t>坚决打击宗教极端势力。</a:t>
            </a:r>
          </a:p>
          <a:p>
            <a:pPr>
              <a:lnSpc>
                <a:spcPct val="130000"/>
              </a:lnSpc>
            </a:pPr>
            <a:endParaRPr lang="zh-CN" altLang="en-US" sz="2800" b="1" dirty="0">
              <a:latin typeface="+mn-ea"/>
            </a:endParaRPr>
          </a:p>
        </p:txBody>
      </p:sp>
      <p:sp>
        <p:nvSpPr>
          <p:cNvPr id="16388" name="矩形 16387"/>
          <p:cNvSpPr>
            <a:spLocks noChangeArrowheads="1"/>
          </p:cNvSpPr>
          <p:nvPr/>
        </p:nvSpPr>
        <p:spPr bwMode="auto">
          <a:xfrm>
            <a:off x="7440085" y="2568575"/>
            <a:ext cx="4897967" cy="285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200" b="1">
                <a:ea typeface="黑体" pitchFamily="49" charset="-122"/>
              </a:rPr>
              <a:t>　　事例：</a:t>
            </a:r>
            <a:r>
              <a:rPr lang="zh-CN" altLang="en-US" sz="3200" b="1">
                <a:ea typeface="黑体" pitchFamily="49" charset="-122"/>
                <a:hlinkClick r:id="rId2" action="ppaction://hlinkfile"/>
              </a:rPr>
              <a:t>奥巴马会见达赖</a:t>
            </a:r>
            <a:r>
              <a:rPr lang="zh-CN" altLang="en-US" sz="3200" b="1">
                <a:ea typeface="黑体" pitchFamily="49" charset="-122"/>
              </a:rPr>
              <a:t>。达赖不是单纯的宗教人士，而是长期从事分裂祖国活动的政治流亡者。</a:t>
            </a:r>
          </a:p>
        </p:txBody>
      </p:sp>
      <p:pic>
        <p:nvPicPr>
          <p:cNvPr id="20484" name="内容占位符 1638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878137"/>
            <a:ext cx="7522633" cy="39798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ldLvl="0" animBg="1"/>
      <p:bldP spid="1638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"/>
          <p:cNvSpPr txBox="1">
            <a:spLocks noChangeArrowheads="1"/>
          </p:cNvSpPr>
          <p:nvPr/>
        </p:nvSpPr>
        <p:spPr bwMode="auto">
          <a:xfrm>
            <a:off x="-833967" y="6183313"/>
            <a:ext cx="184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zh-CN" sz="4800" b="1">
              <a:latin typeface="Times New Roman" pitchFamily="18" charset="0"/>
            </a:endParaRPr>
          </a:p>
        </p:txBody>
      </p:sp>
      <p:sp>
        <p:nvSpPr>
          <p:cNvPr id="133125" name="Rectangle 5"/>
          <p:cNvSpPr>
            <a:spLocks noRot="1" noChangeArrowheads="1"/>
          </p:cNvSpPr>
          <p:nvPr/>
        </p:nvSpPr>
        <p:spPr bwMode="auto">
          <a:xfrm>
            <a:off x="419100" y="846139"/>
            <a:ext cx="11618384" cy="53800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3200" b="1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注意</a:t>
            </a:r>
            <a:r>
              <a:rPr lang="en-US" altLang="zh-CN" sz="3200" b="1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:1</a:t>
            </a:r>
            <a:r>
              <a:rPr lang="zh-CN" altLang="en-US" sz="3200" b="1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外国人在中国境内能够进行宗教活动</a:t>
            </a: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3200" b="1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应遵守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中国的法律和法规</a:t>
            </a: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;</a:t>
            </a:r>
            <a:endParaRPr lang="en-US" altLang="zh-CN" sz="3200" b="1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pPr marL="342900" indent="-342900">
              <a:lnSpc>
                <a:spcPct val="1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</a:pPr>
            <a:r>
              <a:rPr lang="en-US" altLang="zh-CN" sz="3200" b="1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b="1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、不得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在中国境内设立宗教组织、宗教办事机构，宗教活动场所，开办宗教院校；</a:t>
            </a:r>
          </a:p>
          <a:p>
            <a:pPr marL="342900" indent="-342900">
              <a:lnSpc>
                <a:spcPct val="1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</a:pPr>
            <a:r>
              <a:rPr lang="en-US" altLang="zh-CN" sz="3200" b="1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3200" b="1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、不得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在中国公民中发展教徒，委任教职人员和进行其他的传教活动。</a:t>
            </a:r>
            <a:endParaRPr lang="zh-CN" altLang="en-US" sz="3200" b="1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框 28673">
            <a:hlinkClick r:id="rId2" action="ppaction://hlinksldjump"/>
          </p:cNvPr>
          <p:cNvSpPr txBox="1"/>
          <p:nvPr/>
        </p:nvSpPr>
        <p:spPr>
          <a:xfrm>
            <a:off x="1676400" y="0"/>
            <a:ext cx="7993063" cy="70231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0000" tIns="46800" rIns="90000" bIns="46800">
            <a:spAutoFit/>
          </a:bodyPr>
          <a:lstStyle/>
          <a:p>
            <a:pPr lvl="0"/>
            <a:r>
              <a:rPr lang="en-US" altLang="x-none" sz="4000" b="1" dirty="0">
                <a:latin typeface="Times New Roman" pitchFamily="2" charset="0"/>
                <a:ea typeface="黑体" pitchFamily="2" charset="-122"/>
              </a:rPr>
              <a:t>4</a:t>
            </a:r>
            <a:r>
              <a:rPr lang="zh-CN" altLang="en-US" sz="4000" b="1" dirty="0">
                <a:latin typeface="Times New Roman" pitchFamily="2" charset="0"/>
                <a:ea typeface="黑体" pitchFamily="2" charset="-122"/>
              </a:rPr>
              <a:t>、坚持独立自主自办的原则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itchFamily="2" charset="0"/>
                <a:ea typeface="黑体" pitchFamily="2" charset="-122"/>
              </a:rPr>
              <a:t>                                   </a:t>
            </a:r>
          </a:p>
        </p:txBody>
      </p:sp>
      <p:sp>
        <p:nvSpPr>
          <p:cNvPr id="28675" name="矩形 28674"/>
          <p:cNvSpPr/>
          <p:nvPr/>
        </p:nvSpPr>
        <p:spPr>
          <a:xfrm>
            <a:off x="3575050" y="990600"/>
            <a:ext cx="7092950" cy="51816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altLang="x-none" sz="28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是国家主权在宗教事务上的具体体现</a:t>
            </a:r>
          </a:p>
        </p:txBody>
      </p:sp>
      <p:sp>
        <p:nvSpPr>
          <p:cNvPr id="28676" name="矩形 28675"/>
          <p:cNvSpPr/>
          <p:nvPr/>
        </p:nvSpPr>
        <p:spPr>
          <a:xfrm>
            <a:off x="1774825" y="1989138"/>
            <a:ext cx="8893175" cy="118872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/>
            <a:r>
              <a:rPr lang="zh-CN" altLang="en-US" sz="3600" b="1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（</a:t>
            </a:r>
            <a:r>
              <a:rPr lang="en-US" altLang="x-none" sz="3600" b="1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1</a:t>
            </a:r>
            <a:r>
              <a:rPr lang="zh-CN" altLang="en-US" sz="3600" b="1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）独立自主、自办教会</a:t>
            </a:r>
            <a:r>
              <a:rPr lang="zh-CN" altLang="en-US" sz="3600" b="1" dirty="0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 </a:t>
            </a:r>
            <a:r>
              <a:rPr lang="en-US" altLang="x-none" sz="36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(</a:t>
            </a:r>
            <a:r>
              <a:rPr lang="zh-CN" altLang="en-US" sz="36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不受外国势力的支配</a:t>
            </a:r>
            <a:r>
              <a:rPr lang="en-US" altLang="x-none" sz="36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)</a:t>
            </a:r>
          </a:p>
        </p:txBody>
      </p:sp>
      <p:sp>
        <p:nvSpPr>
          <p:cNvPr id="28677" name="矩形 28676"/>
          <p:cNvSpPr/>
          <p:nvPr/>
        </p:nvSpPr>
        <p:spPr>
          <a:xfrm>
            <a:off x="1774825" y="3357563"/>
            <a:ext cx="8351838" cy="22860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/>
            <a:r>
              <a:rPr lang="zh-CN" altLang="en-US" sz="3600" b="1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（</a:t>
            </a:r>
            <a:r>
              <a:rPr lang="en-US" altLang="x-none" sz="3600" b="1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2</a:t>
            </a:r>
            <a:r>
              <a:rPr lang="zh-CN" altLang="en-US" sz="3600" b="1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）支持宗教界在平等友好的基础上开展对外交往</a:t>
            </a:r>
          </a:p>
          <a:p>
            <a:pPr lvl="0"/>
            <a:r>
              <a:rPr lang="zh-CN" altLang="en-US" sz="3600" b="1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（</a:t>
            </a:r>
            <a:r>
              <a:rPr lang="en-US" altLang="x-none" sz="3600" b="1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3</a:t>
            </a:r>
            <a:r>
              <a:rPr lang="zh-CN" altLang="en-US" sz="3600" b="1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）抵御境外势力利用宗教对我国进行渗透、破坏</a:t>
            </a:r>
            <a:r>
              <a:rPr lang="en-US" altLang="x-none" sz="3600" b="1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,</a:t>
            </a:r>
            <a:r>
              <a:rPr lang="zh-CN" altLang="en-US" sz="3600" b="1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坚决打击宗教极端势力。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ldLvl="0" animBg="1"/>
      <p:bldP spid="28676" grpId="0"/>
      <p:bldP spid="2867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云形标注 29697"/>
          <p:cNvSpPr/>
          <p:nvPr/>
        </p:nvSpPr>
        <p:spPr>
          <a:xfrm>
            <a:off x="1524000" y="1066800"/>
            <a:ext cx="4953000" cy="2362200"/>
          </a:xfrm>
          <a:prstGeom prst="cloudCallout">
            <a:avLst>
              <a:gd name="adj1" fmla="val 64681"/>
              <a:gd name="adj2" fmla="val 8098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lvl="0" algn="ctr"/>
            <a:endParaRPr lang="zh-CN" altLang="en-US" dirty="0">
              <a:latin typeface="Arial" charset="0"/>
              <a:ea typeface="宋体" charset="-122"/>
            </a:endParaRPr>
          </a:p>
        </p:txBody>
      </p:sp>
      <p:pic>
        <p:nvPicPr>
          <p:cNvPr id="29699" name="图片 29698" descr="图片14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553200" y="2819400"/>
            <a:ext cx="3124200" cy="40386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9700" name="矩形 29699"/>
          <p:cNvSpPr/>
          <p:nvPr/>
        </p:nvSpPr>
        <p:spPr>
          <a:xfrm>
            <a:off x="7391400" y="1066800"/>
            <a:ext cx="2214880" cy="7010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4000" b="1" dirty="0">
                <a:solidFill>
                  <a:srgbClr val="FF0000"/>
                </a:solidFill>
                <a:latin typeface="Arial" charset="0"/>
                <a:ea typeface="宋体" charset="-122"/>
              </a:rPr>
              <a:t>困惑之六</a:t>
            </a:r>
          </a:p>
        </p:txBody>
      </p:sp>
      <p:sp>
        <p:nvSpPr>
          <p:cNvPr id="29701" name="文本框 29700"/>
          <p:cNvSpPr txBox="1"/>
          <p:nvPr/>
        </p:nvSpPr>
        <p:spPr>
          <a:xfrm>
            <a:off x="2057400" y="1600200"/>
            <a:ext cx="4267200" cy="10668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dirty="0">
                <a:latin typeface="Arial" charset="0"/>
                <a:ea typeface="宋体" charset="-122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作为青年学生，选择信教对吗？</a:t>
            </a:r>
            <a:r>
              <a:rPr lang="zh-CN" altLang="en-US" sz="32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为什么？</a:t>
            </a:r>
          </a:p>
        </p:txBody>
      </p:sp>
      <p:sp>
        <p:nvSpPr>
          <p:cNvPr id="29702" name="文本框 29701"/>
          <p:cNvSpPr txBox="1"/>
          <p:nvPr/>
        </p:nvSpPr>
        <p:spPr>
          <a:xfrm>
            <a:off x="1905000" y="4572000"/>
            <a:ext cx="4572000" cy="131064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dirty="0">
                <a:latin typeface="Arial" charset="0"/>
                <a:ea typeface="宋体" charset="-122"/>
              </a:rPr>
              <a:t> </a:t>
            </a:r>
            <a:r>
              <a:rPr lang="zh-CN" altLang="en-US" sz="3200" b="1" dirty="0">
                <a:solidFill>
                  <a:srgbClr val="009900"/>
                </a:solidFill>
                <a:latin typeface="楷体_GB2312" pitchFamily="1" charset="-122"/>
                <a:ea typeface="楷体_GB2312" pitchFamily="1" charset="-122"/>
              </a:rPr>
              <a:t>请同学们讨论后</a:t>
            </a:r>
          </a:p>
          <a:p>
            <a:pPr lvl="0"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009900"/>
                </a:solidFill>
                <a:latin typeface="楷体_GB2312" pitchFamily="1" charset="-122"/>
                <a:ea typeface="楷体_GB2312" pitchFamily="1" charset="-122"/>
              </a:rPr>
              <a:t>给小王提建议</a:t>
            </a:r>
            <a:endParaRPr lang="zh-CN" altLang="en-US" sz="3200" dirty="0">
              <a:latin typeface="楷体_GB2312" pitchFamily="1" charset="-122"/>
              <a:ea typeface="楷体_GB2312" pitchFamily="1" charset="-122"/>
            </a:endParaRPr>
          </a:p>
        </p:txBody>
      </p:sp>
      <p:pic>
        <p:nvPicPr>
          <p:cNvPr id="29703" name="图片 29702" descr="MMAG00317_0000[1]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5638800"/>
            <a:ext cx="1068388" cy="12192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占位符 21506"/>
          <p:cNvSpPr>
            <a:spLocks noGrp="1" noChangeArrowheads="1"/>
          </p:cNvSpPr>
          <p:nvPr>
            <p:ph idx="1"/>
          </p:nvPr>
        </p:nvSpPr>
        <p:spPr>
          <a:xfrm>
            <a:off x="169283" y="800874"/>
            <a:ext cx="11233149" cy="1728788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zh-CN" altLang="en-US" b="1" dirty="0" smtClean="0">
                <a:solidFill>
                  <a:srgbClr val="FF0000"/>
                </a:solidFill>
              </a:rPr>
              <a:t>尽管宗教有它的积极作用一面，但是宗教从根本上说是一种唯心主义（有神论、非科学、歪曲）的世界观。</a:t>
            </a:r>
            <a:r>
              <a:rPr lang="zh-CN" altLang="en-US" b="1" dirty="0" smtClean="0">
                <a:sym typeface="Arial" pitchFamily="34" charset="0"/>
              </a:rPr>
              <a:t>既要保护正常的宗教活动，又要反对利用宗教进行违法犯罪的行为；既不能人为消灭宗教，又要弘扬科学精神。</a:t>
            </a:r>
            <a:endParaRPr lang="zh-CN" altLang="en-US" b="1" dirty="0" smtClean="0"/>
          </a:p>
          <a:p>
            <a:pPr>
              <a:lnSpc>
                <a:spcPct val="170000"/>
              </a:lnSpc>
            </a:pPr>
            <a:endParaRPr lang="zh-CN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21508" name="矩形 21507"/>
          <p:cNvSpPr>
            <a:spLocks noChangeArrowheads="1" noChangeShapeType="1" noTextEdit="1"/>
          </p:cNvSpPr>
          <p:nvPr/>
        </p:nvSpPr>
        <p:spPr bwMode="auto">
          <a:xfrm>
            <a:off x="2736851" y="4141788"/>
            <a:ext cx="8525933" cy="19923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/>
                <a:ea typeface="宋体"/>
              </a:rPr>
              <a:t>宗教本质未变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320800" y="762000"/>
            <a:ext cx="10058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chemeClr val="tx2"/>
                </a:solidFill>
                <a:latin typeface="Times New Roman" pitchFamily="18" charset="0"/>
              </a:rPr>
              <a:t>         宗教是一种</a:t>
            </a:r>
            <a:r>
              <a:rPr lang="zh-CN" altLang="en-US" sz="2400" b="1">
                <a:solidFill>
                  <a:schemeClr val="accent2"/>
                </a:solidFill>
                <a:latin typeface="Times New Roman" pitchFamily="18" charset="0"/>
              </a:rPr>
              <a:t>社会意识形态，</a:t>
            </a:r>
            <a:r>
              <a:rPr lang="zh-CN" altLang="en-US" sz="2400" b="1">
                <a:solidFill>
                  <a:schemeClr val="tx2"/>
                </a:solidFill>
                <a:latin typeface="Times New Roman" pitchFamily="18" charset="0"/>
              </a:rPr>
              <a:t>是现实世界在人们主观意识的一种虚幻的、颠倒的反映，是一种</a:t>
            </a:r>
            <a:r>
              <a:rPr lang="zh-CN" altLang="en-US" sz="2400" b="1">
                <a:solidFill>
                  <a:schemeClr val="accent2"/>
                </a:solidFill>
                <a:latin typeface="Times New Roman" pitchFamily="18" charset="0"/>
              </a:rPr>
              <a:t>唯心主义世界观。</a:t>
            </a:r>
            <a:r>
              <a:rPr lang="zh-CN" altLang="en-US" sz="2400" b="1">
                <a:solidFill>
                  <a:schemeClr val="tx2"/>
                </a:solidFill>
                <a:latin typeface="Times New Roman" pitchFamily="18" charset="0"/>
              </a:rPr>
              <a:t>宗教产生于原始社会末期，是生产力和知识水平极其低下的情况下，在强大的自然力面前所产生的对</a:t>
            </a:r>
            <a:r>
              <a:rPr lang="zh-CN" altLang="en-US" sz="2400" b="1">
                <a:solidFill>
                  <a:schemeClr val="tx2"/>
                </a:solidFill>
                <a:latin typeface="Arial"/>
              </a:rPr>
              <a:t>“</a:t>
            </a:r>
            <a:r>
              <a:rPr lang="zh-CN" altLang="en-US" sz="2400" b="1">
                <a:solidFill>
                  <a:schemeClr val="tx2"/>
                </a:solidFill>
                <a:latin typeface="Times New Roman" pitchFamily="18" charset="0"/>
              </a:rPr>
              <a:t>超自然</a:t>
            </a:r>
            <a:r>
              <a:rPr lang="zh-CN" altLang="en-US" sz="2400" b="1">
                <a:solidFill>
                  <a:schemeClr val="tx2"/>
                </a:solidFill>
                <a:latin typeface="Arial"/>
              </a:rPr>
              <a:t>”</a:t>
            </a:r>
            <a:r>
              <a:rPr lang="zh-CN" altLang="en-US" sz="2400" b="1">
                <a:solidFill>
                  <a:schemeClr val="tx2"/>
                </a:solidFill>
                <a:latin typeface="Times New Roman" pitchFamily="18" charset="0"/>
              </a:rPr>
              <a:t>力量的崇拜。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88620" y="2377441"/>
            <a:ext cx="11201400" cy="95410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itchFamily="18" charset="0"/>
              </a:rPr>
              <a:t>        进入阶级社会后，阶级剥削和压迫是宗教得以存在和发展的深刻</a:t>
            </a:r>
            <a:r>
              <a:rPr lang="zh-CN" altLang="en-US" sz="2800" b="1" dirty="0">
                <a:solidFill>
                  <a:schemeClr val="accent2"/>
                </a:solidFill>
                <a:latin typeface="Times New Roman" pitchFamily="18" charset="0"/>
              </a:rPr>
              <a:t>阶级根源</a:t>
            </a:r>
            <a:r>
              <a:rPr lang="zh-CN" altLang="en-US" sz="2800" b="1" dirty="0">
                <a:latin typeface="Times New Roman" pitchFamily="18" charset="0"/>
              </a:rPr>
              <a:t>，</a:t>
            </a:r>
            <a:endParaRPr lang="zh-CN" altLang="en-US" sz="28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320800" y="4191001"/>
            <a:ext cx="995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7181" name="图片 6" descr="基督教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7600"/>
            <a:ext cx="3937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图片 3" descr="伊斯兰教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3567" y="3581400"/>
            <a:ext cx="41275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6" descr="20096176925625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8434" y="3581400"/>
            <a:ext cx="398356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5" name="Text Box 9"/>
          <p:cNvSpPr txBox="1">
            <a:spLocks noChangeArrowheads="1"/>
          </p:cNvSpPr>
          <p:nvPr/>
        </p:nvSpPr>
        <p:spPr bwMode="auto">
          <a:xfrm>
            <a:off x="2946401" y="3581401"/>
            <a:ext cx="912284" cy="156966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基督教</a:t>
            </a:r>
          </a:p>
        </p:txBody>
      </p:sp>
      <p:sp>
        <p:nvSpPr>
          <p:cNvPr id="7186" name="Text Box 8"/>
          <p:cNvSpPr txBox="1">
            <a:spLocks noChangeArrowheads="1"/>
          </p:cNvSpPr>
          <p:nvPr/>
        </p:nvSpPr>
        <p:spPr bwMode="auto">
          <a:xfrm>
            <a:off x="6908801" y="3505201"/>
            <a:ext cx="960967" cy="206210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ea typeface="黑体" pitchFamily="49" charset="-122"/>
              </a:rPr>
              <a:t>伊斯兰教</a:t>
            </a:r>
          </a:p>
        </p:txBody>
      </p:sp>
      <p:sp>
        <p:nvSpPr>
          <p:cNvPr id="7187" name="Text Box 7"/>
          <p:cNvSpPr txBox="1">
            <a:spLocks noChangeArrowheads="1"/>
          </p:cNvSpPr>
          <p:nvPr/>
        </p:nvSpPr>
        <p:spPr bwMode="auto">
          <a:xfrm>
            <a:off x="11328400" y="3657600"/>
            <a:ext cx="863600" cy="1066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ea typeface="黑体" pitchFamily="49" charset="-122"/>
              </a:rPr>
              <a:t>佛 </a:t>
            </a:r>
            <a:br>
              <a:rPr lang="zh-CN" altLang="en-US" sz="3200" b="1">
                <a:solidFill>
                  <a:srgbClr val="FF0000"/>
                </a:solidFill>
                <a:ea typeface="黑体" pitchFamily="49" charset="-122"/>
              </a:rPr>
            </a:br>
            <a:r>
              <a:rPr lang="zh-CN" altLang="en-US" sz="3200" b="1">
                <a:solidFill>
                  <a:srgbClr val="FF0000"/>
                </a:solidFill>
                <a:ea typeface="黑体" pitchFamily="49" charset="-122"/>
              </a:rPr>
              <a:t>教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51161" y="0"/>
            <a:ext cx="10972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5400" b="1" dirty="0">
                <a:solidFill>
                  <a:schemeClr val="accent2"/>
                </a:solidFill>
                <a:ea typeface="华文行楷" pitchFamily="2" charset="-122"/>
              </a:rPr>
              <a:t>如何看待宗教现象</a:t>
            </a:r>
            <a:r>
              <a:rPr lang="en-US" altLang="zh-CN" sz="5400" b="1" dirty="0">
                <a:solidFill>
                  <a:schemeClr val="accent2"/>
                </a:solidFill>
                <a:ea typeface="华文行楷" pitchFamily="2" charset="-122"/>
              </a:rPr>
              <a:t>?</a:t>
            </a:r>
            <a:r>
              <a:rPr lang="en-US" altLang="zh-CN" sz="5400" b="1" dirty="0">
                <a:ea typeface="华文行楷" pitchFamily="2" charset="-122"/>
              </a:rPr>
              <a:t>                                          </a:t>
            </a:r>
          </a:p>
          <a:p>
            <a:endParaRPr lang="zh-CN" altLang="en-US" sz="5400" b="1" dirty="0">
              <a:ea typeface="华文行楷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22529"/>
          <p:cNvSpPr>
            <a:spLocks noGrp="1" noChangeArrowheads="1"/>
          </p:cNvSpPr>
          <p:nvPr>
            <p:ph type="title"/>
          </p:nvPr>
        </p:nvSpPr>
        <p:spPr>
          <a:xfrm>
            <a:off x="369849" y="0"/>
            <a:ext cx="10515600" cy="1325563"/>
          </a:xfrm>
        </p:spPr>
        <p:txBody>
          <a:bodyPr/>
          <a:lstStyle/>
          <a:p>
            <a:r>
              <a:rPr lang="en-US" altLang="zh-CN" sz="3600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三</a:t>
            </a:r>
            <a:r>
              <a:rPr lang="en-US" altLang="zh-CN" sz="3600" dirty="0" smtClean="0"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弘</a:t>
            </a: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扬科学精神</a:t>
            </a:r>
          </a:p>
        </p:txBody>
      </p:sp>
      <p:sp>
        <p:nvSpPr>
          <p:cNvPr id="29698" name="文本占位符 22530"/>
          <p:cNvSpPr>
            <a:spLocks noGrp="1" noChangeArrowheads="1"/>
          </p:cNvSpPr>
          <p:nvPr>
            <p:ph idx="1"/>
          </p:nvPr>
        </p:nvSpPr>
        <p:spPr>
          <a:xfrm>
            <a:off x="143934" y="1054100"/>
            <a:ext cx="11711517" cy="13684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zh-CN" altLang="en-US" sz="3600" b="1" dirty="0" smtClean="0"/>
              <a:t>1</a:t>
            </a:r>
            <a:r>
              <a:rPr lang="zh-CN" altLang="en-US" sz="3600" b="1" dirty="0" smtClean="0"/>
              <a:t>.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对待宗教的态度</a:t>
            </a:r>
            <a:r>
              <a:rPr lang="zh-CN" altLang="en-US" sz="3600" dirty="0" smtClean="0">
                <a:solidFill>
                  <a:schemeClr val="tx2"/>
                </a:solidFill>
                <a:latin typeface="宋体" charset="-122"/>
                <a:ea typeface="宋体" charset="-122"/>
              </a:rPr>
              <a:t>：</a:t>
            </a:r>
            <a:r>
              <a:rPr lang="zh-CN" altLang="en-US" sz="3600" b="1" dirty="0" smtClean="0"/>
              <a:t>我</a:t>
            </a:r>
            <a:r>
              <a:rPr lang="zh-CN" altLang="en-US" sz="3600" b="1" dirty="0" smtClean="0"/>
              <a:t>们要遵循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辩证唯物主义</a:t>
            </a:r>
            <a:r>
              <a:rPr lang="zh-CN" altLang="en-US" sz="3600" b="1" dirty="0" smtClean="0"/>
              <a:t>和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历史唯物主义</a:t>
            </a:r>
            <a:r>
              <a:rPr lang="zh-CN" altLang="en-US" sz="3600" b="1" dirty="0" smtClean="0"/>
              <a:t>，以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科学</a:t>
            </a:r>
            <a:r>
              <a:rPr lang="zh-CN" altLang="en-US" sz="3600" b="1" dirty="0" smtClean="0"/>
              <a:t>的态度对待宗教。</a:t>
            </a:r>
          </a:p>
        </p:txBody>
      </p:sp>
      <p:sp>
        <p:nvSpPr>
          <p:cNvPr id="22532" name="文本框 22531"/>
          <p:cNvSpPr txBox="1">
            <a:spLocks noChangeArrowheads="1"/>
          </p:cNvSpPr>
          <p:nvPr/>
        </p:nvSpPr>
        <p:spPr bwMode="auto">
          <a:xfrm>
            <a:off x="624418" y="2636838"/>
            <a:ext cx="26945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 dirty="0"/>
              <a:t>为什么？</a:t>
            </a:r>
          </a:p>
        </p:txBody>
      </p:sp>
      <p:sp>
        <p:nvSpPr>
          <p:cNvPr id="22533" name="文本框 22532"/>
          <p:cNvSpPr txBox="1">
            <a:spLocks noChangeArrowheads="1"/>
          </p:cNvSpPr>
          <p:nvPr/>
        </p:nvSpPr>
        <p:spPr bwMode="auto">
          <a:xfrm>
            <a:off x="529167" y="3357564"/>
            <a:ext cx="11423651" cy="3293209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/>
              <a:t>A宗教有其</a:t>
            </a:r>
            <a:r>
              <a:rPr lang="zh-CN" altLang="en-US" sz="3200" b="1" dirty="0">
                <a:solidFill>
                  <a:srgbClr val="FF0000"/>
                </a:solidFill>
              </a:rPr>
              <a:t>自身发展规律</a:t>
            </a:r>
          </a:p>
          <a:p>
            <a:pPr>
              <a:lnSpc>
                <a:spcPct val="130000"/>
              </a:lnSpc>
            </a:pPr>
            <a:r>
              <a:rPr lang="zh-CN" altLang="en-US" sz="3200" b="1" dirty="0"/>
              <a:t>B信教群众和不信教群众在政治上和经济上的</a:t>
            </a:r>
            <a:r>
              <a:rPr lang="zh-CN" altLang="en-US" sz="3200" b="1" dirty="0">
                <a:solidFill>
                  <a:srgbClr val="FF0000"/>
                </a:solidFill>
              </a:rPr>
              <a:t>根本利益是一致的</a:t>
            </a:r>
          </a:p>
          <a:p>
            <a:pPr>
              <a:lnSpc>
                <a:spcPct val="130000"/>
              </a:lnSpc>
            </a:pPr>
            <a:r>
              <a:rPr lang="zh-CN" altLang="en-US" sz="3200" b="1" dirty="0"/>
              <a:t>C实行宗教信仰自由政策的根本出发点和落脚点：</a:t>
            </a:r>
            <a:r>
              <a:rPr lang="zh-CN" altLang="en-US" sz="3200" b="1" dirty="0">
                <a:solidFill>
                  <a:srgbClr val="FF0000"/>
                </a:solidFill>
              </a:rPr>
              <a:t>加强信教群众和不信教群众的团结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ldLvl="0"/>
      <p:bldP spid="22533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占位符 23554"/>
          <p:cNvSpPr>
            <a:spLocks noGrp="1" noChangeArrowheads="1"/>
          </p:cNvSpPr>
          <p:nvPr>
            <p:ph idx="1"/>
          </p:nvPr>
        </p:nvSpPr>
        <p:spPr>
          <a:xfrm>
            <a:off x="143934" y="192089"/>
            <a:ext cx="11711517" cy="720725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smtClean="0"/>
              <a:t>2.怎样弘扬科学精神？</a:t>
            </a:r>
          </a:p>
        </p:txBody>
      </p:sp>
      <p:sp>
        <p:nvSpPr>
          <p:cNvPr id="30722" name="文本框 23555"/>
          <p:cNvSpPr txBox="1">
            <a:spLocks noChangeArrowheads="1"/>
          </p:cNvSpPr>
          <p:nvPr/>
        </p:nvSpPr>
        <p:spPr bwMode="auto">
          <a:xfrm>
            <a:off x="336552" y="1270000"/>
            <a:ext cx="11423649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（1）国家：</a:t>
            </a:r>
            <a:r>
              <a:rPr lang="zh-CN" altLang="en-US" sz="3200" b="1"/>
              <a:t>对人民进行科学世界观和无神论的宣传教育，形成崇尚科学的社会风尚</a:t>
            </a:r>
          </a:p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（2）中学生：</a:t>
            </a:r>
            <a:r>
              <a:rPr lang="zh-CN" altLang="en-US" sz="3200" b="1"/>
              <a:t>要马克思主义理论及科学文化知识武装自己，弘扬科学精神……</a:t>
            </a:r>
          </a:p>
        </p:txBody>
      </p:sp>
      <p:pic>
        <p:nvPicPr>
          <p:cNvPr id="30723" name="图片 235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417" y="3717926"/>
            <a:ext cx="10657416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/>
          <p:nvPr/>
        </p:nvSpPr>
        <p:spPr>
          <a:xfrm>
            <a:off x="5880100" y="1628775"/>
            <a:ext cx="373888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宋体" charset="-122"/>
                <a:ea typeface="宋体" charset="-122"/>
              </a:rPr>
              <a:t>宗教信仰自由政策</a:t>
            </a:r>
            <a:r>
              <a:rPr lang="zh-CN" altLang="en-US" sz="2800" b="1" dirty="0">
                <a:latin typeface="宋体" charset="-122"/>
                <a:ea typeface="宋体" charset="-122"/>
              </a:rPr>
              <a:t>内涵</a:t>
            </a:r>
          </a:p>
        </p:txBody>
      </p:sp>
      <p:sp>
        <p:nvSpPr>
          <p:cNvPr id="32771" name="Text Box 6"/>
          <p:cNvSpPr>
            <a:spLocks noGrp="1"/>
          </p:cNvSpPr>
          <p:nvPr>
            <p:ph type="title"/>
          </p:nvPr>
        </p:nvSpPr>
        <p:spPr>
          <a:xfrm>
            <a:off x="5800725" y="2276475"/>
            <a:ext cx="3535363" cy="519113"/>
          </a:xfrm>
        </p:spPr>
        <p:txBody>
          <a:bodyPr vert="horz" wrap="square" anchor="t"/>
          <a:lstStyle/>
          <a:p>
            <a:pPr lvl="0"/>
            <a:r>
              <a:rPr lang="zh-CN" altLang="en-US" sz="3000" b="1">
                <a:solidFill>
                  <a:srgbClr val="FF0000"/>
                </a:solidFill>
                <a:latin typeface="宋体" charset="-122"/>
              </a:rPr>
              <a:t>依法</a:t>
            </a:r>
            <a:r>
              <a:rPr lang="zh-CN" altLang="en-US" sz="3000" b="1">
                <a:solidFill>
                  <a:schemeClr val="tx1"/>
                </a:solidFill>
                <a:latin typeface="宋体" charset="-122"/>
              </a:rPr>
              <a:t>管理</a:t>
            </a:r>
            <a:r>
              <a:rPr lang="zh-CN" altLang="en-US" sz="3000" b="1">
                <a:solidFill>
                  <a:srgbClr val="FF0000"/>
                </a:solidFill>
                <a:latin typeface="宋体" charset="-122"/>
              </a:rPr>
              <a:t>宗教事务</a:t>
            </a:r>
          </a:p>
        </p:txBody>
      </p:sp>
      <p:sp>
        <p:nvSpPr>
          <p:cNvPr id="32772" name="Rectangle 7"/>
          <p:cNvSpPr/>
          <p:nvPr/>
        </p:nvSpPr>
        <p:spPr>
          <a:xfrm>
            <a:off x="5880100" y="2852738"/>
            <a:ext cx="610235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宋体" charset="-122"/>
                <a:ea typeface="宋体" charset="-122"/>
              </a:rPr>
              <a:t>坚持独立自主</a:t>
            </a:r>
            <a:r>
              <a:rPr lang="zh-CN" altLang="en-US" sz="2800" b="1" dirty="0">
                <a:latin typeface="宋体" charset="-122"/>
                <a:ea typeface="宋体" charset="-122"/>
              </a:rPr>
              <a:t>自办</a:t>
            </a:r>
            <a:r>
              <a:rPr lang="zh-CN" altLang="en-US" sz="2800" b="1" dirty="0">
                <a:solidFill>
                  <a:srgbClr val="FF0000"/>
                </a:solidFill>
                <a:latin typeface="宋体" charset="-122"/>
                <a:ea typeface="宋体" charset="-122"/>
              </a:rPr>
              <a:t>的原则</a:t>
            </a:r>
          </a:p>
        </p:txBody>
      </p:sp>
      <p:sp>
        <p:nvSpPr>
          <p:cNvPr id="32773" name="Rectangle 8"/>
          <p:cNvSpPr/>
          <p:nvPr/>
        </p:nvSpPr>
        <p:spPr>
          <a:xfrm>
            <a:off x="5808663" y="3500438"/>
            <a:ext cx="6264275" cy="8763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lnSpc>
                <a:spcPct val="75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宋体" charset="-122"/>
                <a:ea typeface="宋体" charset="-122"/>
              </a:rPr>
              <a:t>积极</a:t>
            </a:r>
            <a:r>
              <a:rPr lang="zh-CN" altLang="en-US" sz="2800" b="1" dirty="0">
                <a:latin typeface="宋体" charset="-122"/>
                <a:ea typeface="宋体" charset="-122"/>
              </a:rPr>
              <a:t>引导</a:t>
            </a:r>
            <a:r>
              <a:rPr lang="zh-CN" altLang="en-US" sz="2800" b="1" dirty="0">
                <a:solidFill>
                  <a:srgbClr val="FF0000"/>
                </a:solidFill>
                <a:latin typeface="宋体" charset="-122"/>
                <a:ea typeface="宋体" charset="-122"/>
              </a:rPr>
              <a:t>宗教与</a:t>
            </a:r>
          </a:p>
          <a:p>
            <a:pPr lvl="0">
              <a:lnSpc>
                <a:spcPct val="75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宋体" charset="-122"/>
                <a:ea typeface="宋体" charset="-122"/>
              </a:rPr>
              <a:t>社会主义社会相适应</a:t>
            </a:r>
          </a:p>
        </p:txBody>
      </p:sp>
      <p:sp>
        <p:nvSpPr>
          <p:cNvPr id="32774" name="Rectangle 9"/>
          <p:cNvSpPr/>
          <p:nvPr/>
        </p:nvSpPr>
        <p:spPr>
          <a:xfrm>
            <a:off x="2927350" y="2349500"/>
            <a:ext cx="2672080" cy="10718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zh-CN" altLang="en-US" sz="2800" b="1" dirty="0">
                <a:solidFill>
                  <a:srgbClr val="800000"/>
                </a:solidFill>
                <a:latin typeface="黑体" pitchFamily="2" charset="-122"/>
                <a:ea typeface="黑体" pitchFamily="2" charset="-122"/>
              </a:rPr>
              <a:t>全面正确地理解</a:t>
            </a:r>
          </a:p>
          <a:p>
            <a:pPr lvl="0">
              <a:lnSpc>
                <a:spcPct val="115000"/>
              </a:lnSpc>
            </a:pPr>
            <a:r>
              <a:rPr lang="zh-CN" altLang="en-US" sz="2800" b="1" dirty="0">
                <a:solidFill>
                  <a:srgbClr val="800000"/>
                </a:solidFill>
                <a:latin typeface="黑体" pitchFamily="2" charset="-122"/>
                <a:ea typeface="黑体" pitchFamily="2" charset="-122"/>
              </a:rPr>
              <a:t>我国的宗教政策</a:t>
            </a:r>
          </a:p>
        </p:txBody>
      </p:sp>
      <p:sp>
        <p:nvSpPr>
          <p:cNvPr id="32775" name="Text Box 11"/>
          <p:cNvSpPr txBox="1"/>
          <p:nvPr/>
        </p:nvSpPr>
        <p:spPr>
          <a:xfrm>
            <a:off x="1882458" y="1785938"/>
            <a:ext cx="792480" cy="4249737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eaVer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4000" b="1" dirty="0">
                <a:solidFill>
                  <a:srgbClr val="800000"/>
                </a:solidFill>
                <a:latin typeface="黑体" pitchFamily="2" charset="-122"/>
                <a:ea typeface="黑体" pitchFamily="2" charset="-122"/>
              </a:rPr>
              <a:t>我国的宗教政策</a:t>
            </a:r>
          </a:p>
        </p:txBody>
      </p:sp>
      <p:sp>
        <p:nvSpPr>
          <p:cNvPr id="32776" name="AutoShape 12"/>
          <p:cNvSpPr/>
          <p:nvPr/>
        </p:nvSpPr>
        <p:spPr>
          <a:xfrm>
            <a:off x="2595563" y="3026923"/>
            <a:ext cx="431800" cy="548568"/>
          </a:xfrm>
          <a:prstGeom prst="leftBrace">
            <a:avLst>
              <a:gd name="adj1" fmla="val 72273"/>
              <a:gd name="adj2" fmla="val 50000"/>
            </a:avLst>
          </a:prstGeom>
          <a:noFill/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lvl="0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2777" name="AutoShape 13"/>
          <p:cNvSpPr/>
          <p:nvPr/>
        </p:nvSpPr>
        <p:spPr>
          <a:xfrm>
            <a:off x="5591175" y="2655379"/>
            <a:ext cx="288925" cy="467742"/>
          </a:xfrm>
          <a:prstGeom prst="leftBrace">
            <a:avLst>
              <a:gd name="adj1" fmla="val 60256"/>
              <a:gd name="adj2" fmla="val 50000"/>
            </a:avLst>
          </a:prstGeom>
          <a:noFill/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lvl="0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2778" name="AutoShape 14"/>
          <p:cNvSpPr/>
          <p:nvPr/>
        </p:nvSpPr>
        <p:spPr>
          <a:xfrm>
            <a:off x="5448300" y="5021703"/>
            <a:ext cx="215900" cy="415044"/>
          </a:xfrm>
          <a:prstGeom prst="leftBrace">
            <a:avLst>
              <a:gd name="adj1" fmla="val 38970"/>
              <a:gd name="adj2" fmla="val 50000"/>
            </a:avLst>
          </a:prstGeom>
          <a:noFill/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lvl="0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2779" name="Rectangle 15"/>
          <p:cNvSpPr/>
          <p:nvPr/>
        </p:nvSpPr>
        <p:spPr>
          <a:xfrm>
            <a:off x="3071813" y="4868863"/>
            <a:ext cx="2327275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zh-CN" altLang="en-US" sz="2800" b="1" dirty="0">
                <a:solidFill>
                  <a:srgbClr val="800000"/>
                </a:solidFill>
                <a:latin typeface="黑体" pitchFamily="2" charset="-122"/>
                <a:ea typeface="黑体" pitchFamily="2" charset="-122"/>
              </a:rPr>
              <a:t>弘扬科学精神</a:t>
            </a:r>
          </a:p>
        </p:txBody>
      </p:sp>
      <p:sp>
        <p:nvSpPr>
          <p:cNvPr id="32780" name="Rectangle 16"/>
          <p:cNvSpPr/>
          <p:nvPr/>
        </p:nvSpPr>
        <p:spPr>
          <a:xfrm>
            <a:off x="5638800" y="4648200"/>
            <a:ext cx="4572000" cy="13258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宋体" charset="-122"/>
                <a:ea typeface="宋体" charset="-122"/>
              </a:rPr>
              <a:t>科学的态度</a:t>
            </a:r>
            <a:r>
              <a:rPr lang="zh-CN" altLang="en-US" sz="2800" b="1" dirty="0">
                <a:latin typeface="宋体" charset="-122"/>
                <a:ea typeface="宋体" charset="-122"/>
              </a:rPr>
              <a:t>对待宗教</a:t>
            </a:r>
          </a:p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宋体" charset="-122"/>
                <a:ea typeface="宋体" charset="-122"/>
              </a:rPr>
              <a:t>国家</a:t>
            </a:r>
            <a:r>
              <a:rPr lang="zh-CN" altLang="en-US" sz="2800" b="1" dirty="0">
                <a:latin typeface="宋体" charset="-122"/>
                <a:ea typeface="宋体" charset="-122"/>
              </a:rPr>
              <a:t>文化建设的任务</a:t>
            </a:r>
          </a:p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宋体" charset="-122"/>
                <a:ea typeface="宋体" charset="-122"/>
              </a:rPr>
              <a:t>中学生</a:t>
            </a:r>
            <a:r>
              <a:rPr lang="zh-CN" altLang="en-US" sz="2800" b="1" dirty="0">
                <a:latin typeface="Arial" charset="0"/>
                <a:ea typeface="宋体" charset="-122"/>
              </a:rPr>
              <a:t>弘扬科学精神</a:t>
            </a:r>
          </a:p>
        </p:txBody>
      </p:sp>
      <p:sp>
        <p:nvSpPr>
          <p:cNvPr id="32781" name="Text Box 17"/>
          <p:cNvSpPr txBox="1"/>
          <p:nvPr/>
        </p:nvSpPr>
        <p:spPr>
          <a:xfrm>
            <a:off x="3071813" y="1052513"/>
            <a:ext cx="4897437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dirty="0">
                <a:solidFill>
                  <a:srgbClr val="800000"/>
                </a:solidFill>
                <a:latin typeface="黑体" pitchFamily="2" charset="-122"/>
                <a:ea typeface="黑体" pitchFamily="2" charset="-122"/>
              </a:rPr>
              <a:t>我国宗教掠影</a:t>
            </a:r>
          </a:p>
        </p:txBody>
      </p:sp>
      <p:grpSp>
        <p:nvGrpSpPr>
          <p:cNvPr id="32782" name="组合 32781"/>
          <p:cNvGrpSpPr/>
          <p:nvPr/>
        </p:nvGrpSpPr>
        <p:grpSpPr>
          <a:xfrm>
            <a:off x="4810125" y="0"/>
            <a:ext cx="2519363" cy="1066800"/>
            <a:chOff x="0" y="0"/>
            <a:chExt cx="1632" cy="672"/>
          </a:xfrm>
        </p:grpSpPr>
        <p:sp>
          <p:nvSpPr>
            <p:cNvPr id="32783" name="AutoShape 19"/>
            <p:cNvSpPr/>
            <p:nvPr/>
          </p:nvSpPr>
          <p:spPr>
            <a:xfrm>
              <a:off x="0" y="0"/>
              <a:ext cx="1632" cy="672"/>
            </a:xfrm>
            <a:prstGeom prst="horizontalScroll">
              <a:avLst>
                <a:gd name="adj" fmla="val 12500"/>
              </a:avLst>
            </a:prstGeom>
            <a:solidFill>
              <a:srgbClr val="FFFF00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/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32784" name="Rectangle 20"/>
            <p:cNvSpPr/>
            <p:nvPr/>
          </p:nvSpPr>
          <p:spPr>
            <a:xfrm>
              <a:off x="90" y="126"/>
              <a:ext cx="1435" cy="468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4000" b="1" dirty="0">
                  <a:solidFill>
                    <a:srgbClr val="FF0066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itchFamily="2" charset="0"/>
                  <a:ea typeface="华文行楷" pitchFamily="2" charset="-122"/>
                </a:rPr>
                <a:t>课堂小结</a:t>
              </a:r>
            </a:p>
          </p:txBody>
        </p:sp>
      </p:grp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/>
          <p:nvPr/>
        </p:nvSpPr>
        <p:spPr>
          <a:xfrm>
            <a:off x="2438400" y="0"/>
            <a:ext cx="8569325" cy="74231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35" tIns="45718" rIns="91435" bIns="45718">
            <a:spAutoFit/>
          </a:bodyPr>
          <a:lstStyle/>
          <a:p>
            <a:pPr lvl="0"/>
            <a:r>
              <a:rPr lang="zh-CN" altLang="en-US" sz="4000" b="1" dirty="0">
                <a:solidFill>
                  <a:srgbClr val="CC0099"/>
                </a:solidFill>
                <a:latin typeface="Times New Roman" pitchFamily="2" charset="0"/>
                <a:ea typeface="隶书" pitchFamily="1" charset="-122"/>
              </a:rPr>
              <a:t>讨论：团员和党员可以信教吗？</a:t>
            </a:r>
          </a:p>
        </p:txBody>
      </p:sp>
      <p:sp>
        <p:nvSpPr>
          <p:cNvPr id="36867" name="Text Box 3"/>
          <p:cNvSpPr txBox="1"/>
          <p:nvPr/>
        </p:nvSpPr>
        <p:spPr>
          <a:xfrm>
            <a:off x="2111375" y="1104900"/>
            <a:ext cx="8031163" cy="544131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35" tIns="45718" rIns="91435" bIns="45718">
            <a:spAutoFit/>
          </a:bodyPr>
          <a:lstStyle/>
          <a:p>
            <a:pPr lvl="0"/>
            <a:r>
              <a:rPr lang="zh-CN" altLang="en-US" sz="3000" b="1" dirty="0">
                <a:solidFill>
                  <a:srgbClr val="0000FF"/>
                </a:solidFill>
                <a:latin typeface="汉真广标" pitchFamily="1" charset="-122"/>
                <a:ea typeface="汉真广标" pitchFamily="1" charset="-122"/>
              </a:rPr>
              <a:t>    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共产党员不能信仰宗教，不能参加宗教活动，这是马克思主义宗教观的基本原则，也是党的纪律的明确要求。因为中国共产党的指导思想是马克思主义，它是与宗教有神论的唯心主义世界观根本对立，这就决定了共产党员只能是无神论者，不得信教。</a:t>
            </a:r>
            <a:r>
              <a:rPr lang="zh-CN" altLang="en-US" sz="3200" b="1" dirty="0">
                <a:solidFill>
                  <a:srgbClr val="000000"/>
                </a:solidFill>
                <a:latin typeface="Arial" charset="0"/>
                <a:ea typeface="宋体" charset="-122"/>
              </a:rPr>
              <a:t>共产党员在入党时选择了无神论；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若选择信教，就要劝其退党。作为以实现共产主义而奋斗的</a:t>
            </a:r>
            <a:r>
              <a:rPr lang="zh-CN" altLang="en-US" sz="3200" b="1" dirty="0">
                <a:solidFill>
                  <a:srgbClr val="990000"/>
                </a:solidFill>
                <a:latin typeface="楷体_GB2312" pitchFamily="1" charset="-122"/>
                <a:ea typeface="楷体_GB2312" pitchFamily="1" charset="-122"/>
              </a:rPr>
              <a:t>共青团员</a:t>
            </a:r>
            <a:r>
              <a:rPr lang="en-US" altLang="x-none" sz="3200" b="1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,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同共产党员</a:t>
            </a:r>
            <a:r>
              <a:rPr lang="zh-CN" altLang="en-US" sz="3200" b="1" dirty="0">
                <a:solidFill>
                  <a:srgbClr val="990000"/>
                </a:solidFill>
                <a:latin typeface="楷体_GB2312" pitchFamily="1" charset="-122"/>
                <a:ea typeface="楷体_GB2312" pitchFamily="1" charset="-122"/>
              </a:rPr>
              <a:t>一样不允许信仰宗教的。</a:t>
            </a:r>
          </a:p>
          <a:p>
            <a:pPr lvl="0"/>
            <a:endParaRPr lang="zh-CN" altLang="en-US" sz="3000" b="1" dirty="0">
              <a:solidFill>
                <a:srgbClr val="990000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36868" name="Line 5"/>
          <p:cNvSpPr/>
          <p:nvPr/>
        </p:nvSpPr>
        <p:spPr>
          <a:xfrm flipV="1">
            <a:off x="4648200" y="1600200"/>
            <a:ext cx="2420938" cy="127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69" name="Line 6"/>
          <p:cNvSpPr/>
          <p:nvPr/>
        </p:nvSpPr>
        <p:spPr>
          <a:xfrm flipV="1">
            <a:off x="7543800" y="1600200"/>
            <a:ext cx="2420938" cy="127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70" name="Line 7"/>
          <p:cNvSpPr/>
          <p:nvPr/>
        </p:nvSpPr>
        <p:spPr>
          <a:xfrm flipV="1">
            <a:off x="2209800" y="2057400"/>
            <a:ext cx="839788" cy="254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矩形 38913"/>
          <p:cNvSpPr/>
          <p:nvPr/>
        </p:nvSpPr>
        <p:spPr>
          <a:xfrm>
            <a:off x="841375" y="377190"/>
            <a:ext cx="10011410" cy="53543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indent="719455">
              <a:lnSpc>
                <a:spcPct val="120000"/>
              </a:lnSpc>
              <a:spcBef>
                <a:spcPct val="30000"/>
              </a:spcBef>
            </a:pPr>
            <a:r>
              <a:rPr lang="en-US" altLang="zh-CN" sz="3200" b="1" dirty="0">
                <a:solidFill>
                  <a:srgbClr val="000080"/>
                </a:solidFill>
                <a:latin typeface="Times New Roman" pitchFamily="2" charset="0"/>
                <a:ea typeface="楷体_GB2312" pitchFamily="1" charset="-122"/>
              </a:rPr>
              <a:t>1</a:t>
            </a:r>
            <a:r>
              <a:rPr lang="zh-CN" altLang="en-US" sz="3200" b="1" dirty="0">
                <a:solidFill>
                  <a:srgbClr val="000080"/>
                </a:solidFill>
                <a:latin typeface="Times New Roman" pitchFamily="2" charset="0"/>
                <a:ea typeface="楷体_GB2312" pitchFamily="1" charset="-122"/>
              </a:rPr>
              <a:t>、中国正在形成一条独具特色的宗教和谐共存之路。中国政府坚决不允许任何人打着宗教的幌子从事分裂国家、制造社会动乱等非法行为。这说明</a:t>
            </a:r>
          </a:p>
          <a:p>
            <a:pPr lvl="0" indent="719455">
              <a:lnSpc>
                <a:spcPct val="120000"/>
              </a:lnSpc>
              <a:spcBef>
                <a:spcPct val="30000"/>
              </a:spcBef>
            </a:pPr>
            <a:r>
              <a:rPr lang="zh-CN" altLang="en-US" sz="3200" b="1" dirty="0">
                <a:solidFill>
                  <a:srgbClr val="000080"/>
                </a:solidFill>
                <a:latin typeface="Times New Roman" pitchFamily="2" charset="0"/>
                <a:ea typeface="楷体_GB2312" pitchFamily="1" charset="-122"/>
              </a:rPr>
              <a:t>A．在我国，宗教已经与政权达成一致，和谐共建社会主义社会</a:t>
            </a:r>
          </a:p>
          <a:p>
            <a:pPr lvl="0" indent="719455">
              <a:lnSpc>
                <a:spcPct val="120000"/>
              </a:lnSpc>
              <a:spcBef>
                <a:spcPct val="30000"/>
              </a:spcBef>
            </a:pPr>
            <a:r>
              <a:rPr lang="zh-CN" altLang="en-US" sz="3200" b="1" dirty="0">
                <a:solidFill>
                  <a:srgbClr val="000080"/>
                </a:solidFill>
                <a:latin typeface="Times New Roman" pitchFamily="2" charset="0"/>
                <a:ea typeface="楷体_GB2312" pitchFamily="1" charset="-122"/>
              </a:rPr>
              <a:t>B．宗教活动要逐步禁止、取缔</a:t>
            </a:r>
          </a:p>
          <a:p>
            <a:pPr lvl="0" indent="719455">
              <a:lnSpc>
                <a:spcPct val="120000"/>
              </a:lnSpc>
              <a:spcBef>
                <a:spcPct val="30000"/>
              </a:spcBef>
            </a:pPr>
            <a:r>
              <a:rPr lang="zh-CN" altLang="en-US" sz="3200" b="1" dirty="0">
                <a:solidFill>
                  <a:srgbClr val="000080"/>
                </a:solidFill>
                <a:latin typeface="Times New Roman" pitchFamily="2" charset="0"/>
                <a:ea typeface="楷体_GB2312" pitchFamily="1" charset="-122"/>
              </a:rPr>
              <a:t>C．要依法打击各种宗教活动</a:t>
            </a:r>
          </a:p>
          <a:p>
            <a:pPr lvl="0" indent="719455">
              <a:lnSpc>
                <a:spcPct val="120000"/>
              </a:lnSpc>
              <a:spcBef>
                <a:spcPct val="30000"/>
              </a:spcBef>
            </a:pPr>
            <a:r>
              <a:rPr lang="zh-CN" altLang="en-US" sz="3200" b="1" dirty="0">
                <a:solidFill>
                  <a:srgbClr val="000080"/>
                </a:solidFill>
                <a:latin typeface="Times New Roman" pitchFamily="2" charset="0"/>
                <a:ea typeface="楷体_GB2312" pitchFamily="1" charset="-122"/>
              </a:rPr>
              <a:t>D．宗教活动必须在宪法、法律和政策范围内进行</a:t>
            </a:r>
          </a:p>
        </p:txBody>
      </p:sp>
      <p:sp>
        <p:nvSpPr>
          <p:cNvPr id="38915" name="矩形 38914"/>
          <p:cNvSpPr/>
          <p:nvPr/>
        </p:nvSpPr>
        <p:spPr>
          <a:xfrm>
            <a:off x="7848600" y="2286000"/>
            <a:ext cx="800100" cy="12525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99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5000"/>
                    </a:srgbClr>
                  </a:outerShdw>
                </a:effectLst>
                <a:latin typeface="宋体" charset="0"/>
                <a:ea typeface="宋体" charset="0"/>
              </a:rPr>
              <a:t>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39937"/>
          <p:cNvSpPr/>
          <p:nvPr/>
        </p:nvSpPr>
        <p:spPr>
          <a:xfrm>
            <a:off x="1136015" y="245110"/>
            <a:ext cx="8497888" cy="63754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indent="719455">
              <a:lnSpc>
                <a:spcPct val="11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000080"/>
                </a:solidFill>
                <a:latin typeface="Times New Roman" pitchFamily="2" charset="0"/>
                <a:ea typeface="宋体" charset="-122"/>
              </a:rPr>
              <a:t>2</a:t>
            </a:r>
            <a:r>
              <a:rPr lang="zh-CN" altLang="en-US" sz="3200" b="1" dirty="0">
                <a:solidFill>
                  <a:srgbClr val="000080"/>
                </a:solidFill>
                <a:latin typeface="Times New Roman" pitchFamily="2" charset="0"/>
                <a:ea typeface="宋体" charset="-122"/>
              </a:rPr>
              <a:t>、宁夏在我国五个自治区中虽然面积最小、人口最少，却是以信奉伊斯兰教为主的回族人民最大的聚居区和自治地方。自治区在促进经济发展的同时，重视推动社会、文化的全面发展，并对区内数千座清真寺进行修葺，这体现了</a:t>
            </a:r>
          </a:p>
          <a:p>
            <a:pPr lvl="0" indent="719455">
              <a:lnSpc>
                <a:spcPct val="110000"/>
              </a:lnSpc>
              <a:spcBef>
                <a:spcPct val="20000"/>
              </a:spcBef>
            </a:pPr>
            <a:r>
              <a:rPr lang="zh-CN" altLang="en-US" sz="3200" b="1" dirty="0">
                <a:solidFill>
                  <a:srgbClr val="000080"/>
                </a:solidFill>
                <a:latin typeface="Times New Roman" pitchFamily="2" charset="0"/>
                <a:ea typeface="宋体" charset="-122"/>
              </a:rPr>
              <a:t>A．国家尊重和保护公民的政治权利</a:t>
            </a:r>
          </a:p>
          <a:p>
            <a:pPr lvl="0" indent="719455">
              <a:lnSpc>
                <a:spcPct val="110000"/>
              </a:lnSpc>
              <a:spcBef>
                <a:spcPct val="20000"/>
              </a:spcBef>
            </a:pPr>
            <a:r>
              <a:rPr lang="zh-CN" altLang="en-US" sz="3200" b="1" dirty="0">
                <a:solidFill>
                  <a:srgbClr val="000080"/>
                </a:solidFill>
                <a:latin typeface="Times New Roman" pitchFamily="2" charset="0"/>
                <a:ea typeface="宋体" charset="-122"/>
              </a:rPr>
              <a:t>B．依法加强对宗教事务的管理</a:t>
            </a:r>
          </a:p>
          <a:p>
            <a:pPr lvl="0" indent="719455">
              <a:lnSpc>
                <a:spcPct val="110000"/>
              </a:lnSpc>
              <a:spcBef>
                <a:spcPct val="20000"/>
              </a:spcBef>
            </a:pPr>
            <a:r>
              <a:rPr lang="zh-CN" altLang="en-US" sz="3200" b="1" dirty="0">
                <a:solidFill>
                  <a:srgbClr val="000080"/>
                </a:solidFill>
                <a:latin typeface="Times New Roman" pitchFamily="2" charset="0"/>
                <a:ea typeface="宋体" charset="-122"/>
              </a:rPr>
              <a:t>C．宗教与社会主义相适应</a:t>
            </a:r>
          </a:p>
          <a:p>
            <a:pPr lvl="0" indent="719455">
              <a:lnSpc>
                <a:spcPct val="110000"/>
              </a:lnSpc>
              <a:spcBef>
                <a:spcPct val="20000"/>
              </a:spcBef>
            </a:pPr>
            <a:r>
              <a:rPr lang="zh-CN" altLang="en-US" sz="3200" b="1" dirty="0">
                <a:solidFill>
                  <a:srgbClr val="000080"/>
                </a:solidFill>
                <a:latin typeface="Times New Roman" pitchFamily="2" charset="0"/>
                <a:ea typeface="宋体" charset="-122"/>
              </a:rPr>
              <a:t>D．国家保护正常的宗教活动，维护宗教团体的合法权益</a:t>
            </a:r>
          </a:p>
        </p:txBody>
      </p:sp>
      <p:sp>
        <p:nvSpPr>
          <p:cNvPr id="39939" name="矩形 39938"/>
          <p:cNvSpPr/>
          <p:nvPr/>
        </p:nvSpPr>
        <p:spPr>
          <a:xfrm>
            <a:off x="8534400" y="2667000"/>
            <a:ext cx="723900" cy="11001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99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5999"/>
                    </a:srgbClr>
                  </a:outerShdw>
                </a:effectLst>
                <a:latin typeface="宋体" charset="0"/>
                <a:ea typeface="宋体" charset="0"/>
              </a:rPr>
              <a:t>D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40961"/>
          <p:cNvSpPr/>
          <p:nvPr/>
        </p:nvSpPr>
        <p:spPr>
          <a:xfrm>
            <a:off x="646430" y="584200"/>
            <a:ext cx="9411335" cy="623189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indent="719455">
              <a:lnSpc>
                <a:spcPct val="120000"/>
              </a:lnSpc>
              <a:spcBef>
                <a:spcPct val="30000"/>
              </a:spcBef>
            </a:pPr>
            <a:r>
              <a:rPr lang="en-US" altLang="zh-CN" sz="3200" b="1" dirty="0">
                <a:solidFill>
                  <a:srgbClr val="000080"/>
                </a:solidFill>
                <a:latin typeface="Times New Roman" pitchFamily="2" charset="0"/>
                <a:ea typeface="宋体" charset="-122"/>
              </a:rPr>
              <a:t>3</a:t>
            </a:r>
            <a:r>
              <a:rPr lang="zh-CN" altLang="en-US" sz="3200" b="1" dirty="0">
                <a:solidFill>
                  <a:srgbClr val="000080"/>
                </a:solidFill>
                <a:latin typeface="Times New Roman" pitchFamily="2" charset="0"/>
                <a:ea typeface="宋体" charset="-122"/>
              </a:rPr>
              <a:t>．目前，新疆有清真寺、教堂、佛道教寺庙等宗教活动场所约2.48万座、宗教教职人员2.9万多人。西藏有佛教活动场所1700多处，住寺僧尼约4.6万人，僧俗信教群众每年组织和参加各种宗教活动，每年到拉萨朝佛敬香的各族信教群众达百万人次以上。由此可见                     </a:t>
            </a:r>
          </a:p>
          <a:p>
            <a:pPr lvl="0" indent="719455">
              <a:lnSpc>
                <a:spcPct val="120000"/>
              </a:lnSpc>
              <a:spcBef>
                <a:spcPct val="30000"/>
              </a:spcBef>
            </a:pPr>
            <a:r>
              <a:rPr lang="zh-CN" altLang="en-US" sz="3200" b="1" dirty="0">
                <a:solidFill>
                  <a:srgbClr val="000080"/>
                </a:solidFill>
                <a:latin typeface="Times New Roman" pitchFamily="2" charset="0"/>
                <a:ea typeface="宋体" charset="-122"/>
              </a:rPr>
              <a:t>①宗教信仰的本质已经发生了变化　②各民族享有宗教信仰的自由　③宗教信仰具有相同的阶级基础　④正常的宗教活动受国家保护</a:t>
            </a:r>
          </a:p>
          <a:p>
            <a:pPr lvl="0" indent="719455">
              <a:lnSpc>
                <a:spcPct val="120000"/>
              </a:lnSpc>
              <a:spcBef>
                <a:spcPct val="30000"/>
              </a:spcBef>
            </a:pPr>
            <a:r>
              <a:rPr lang="zh-CN" altLang="en-US" sz="3200" b="1" dirty="0">
                <a:solidFill>
                  <a:srgbClr val="000080"/>
                </a:solidFill>
                <a:latin typeface="Times New Roman" pitchFamily="2" charset="0"/>
                <a:ea typeface="宋体" charset="-122"/>
              </a:rPr>
              <a:t>A．①②          B．①③       C．①④      D．②④</a:t>
            </a:r>
          </a:p>
        </p:txBody>
      </p:sp>
      <p:sp>
        <p:nvSpPr>
          <p:cNvPr id="40963" name="矩形 40962"/>
          <p:cNvSpPr/>
          <p:nvPr/>
        </p:nvSpPr>
        <p:spPr>
          <a:xfrm>
            <a:off x="8534400" y="2667000"/>
            <a:ext cx="723900" cy="11001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99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5999"/>
                    </a:srgbClr>
                  </a:outerShdw>
                </a:effectLst>
                <a:latin typeface="宋体" charset="0"/>
                <a:ea typeface="宋体" charset="0"/>
              </a:rPr>
              <a:t>D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文本框 41986"/>
          <p:cNvSpPr txBox="1"/>
          <p:nvPr/>
        </p:nvSpPr>
        <p:spPr>
          <a:xfrm>
            <a:off x="2438400" y="2057400"/>
            <a:ext cx="7467600" cy="287718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algn="ctr"/>
            <a:r>
              <a:rPr lang="zh-CN" altLang="en-US" sz="80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charset="0"/>
                <a:ea typeface="华文行楷" pitchFamily="2" charset="-122"/>
                <a:sym typeface="Wingdings" charset="2"/>
              </a:rPr>
              <a:t></a:t>
            </a:r>
            <a:r>
              <a:rPr lang="zh-CN" altLang="en-US" sz="8000" b="1" dirty="0">
                <a:effectLst>
                  <a:outerShdw blurRad="38100" dist="38100" dir="2700000">
                    <a:srgbClr val="FFFFFF"/>
                  </a:outerShdw>
                </a:effectLst>
                <a:latin typeface="Arial" charset="0"/>
                <a:ea typeface="华文行楷" pitchFamily="2" charset="-122"/>
              </a:rPr>
              <a:t>  </a:t>
            </a:r>
            <a:r>
              <a:rPr lang="en-US" altLang="x-none" sz="96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行楷" pitchFamily="2" charset="-122"/>
                <a:ea typeface="华文行楷" pitchFamily="2" charset="-122"/>
              </a:rPr>
              <a:t>The end  </a:t>
            </a:r>
            <a:r>
              <a:rPr lang="en-US" altLang="x-none" sz="80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行楷" pitchFamily="2" charset="-122"/>
                <a:ea typeface="华文行楷" pitchFamily="2" charset="-122"/>
                <a:sym typeface="Wingdings" charset="2"/>
              </a:rPr>
              <a:t>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7169"/>
          <p:cNvSpPr>
            <a:spLocks noGrp="1" noRot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 b="1" dirty="0">
                <a:solidFill>
                  <a:srgbClr val="FF0000"/>
                </a:solidFill>
              </a:rPr>
              <a:t>（一</a:t>
            </a:r>
            <a:r>
              <a:rPr lang="zh-CN" altLang="en-US" b="1" dirty="0" smtClean="0">
                <a:solidFill>
                  <a:srgbClr val="FF0000"/>
                </a:solidFill>
              </a:rPr>
              <a:t>）我</a:t>
            </a:r>
            <a:r>
              <a:rPr lang="zh-CN" altLang="en-US" b="1" dirty="0">
                <a:solidFill>
                  <a:srgbClr val="FF0000"/>
                </a:solidFill>
              </a:rPr>
              <a:t>国的宗教概况</a:t>
            </a:r>
          </a:p>
        </p:txBody>
      </p:sp>
      <p:sp>
        <p:nvSpPr>
          <p:cNvPr id="7171" name="文本占位符 7170"/>
          <p:cNvSpPr>
            <a:spLocks noGrp="1" noRot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pic>
        <p:nvPicPr>
          <p:cNvPr id="4" name="Picture 2" descr="NO_403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29884" y="1326994"/>
            <a:ext cx="6724184" cy="5319132"/>
          </a:xfrm>
          <a:prstGeom prst="rect">
            <a:avLst/>
          </a:prstGeom>
          <a:solidFill>
            <a:srgbClr val="0000CC"/>
          </a:solidFill>
          <a:ln w="9525">
            <a:noFill/>
            <a:miter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1265"/>
          <p:cNvSpPr>
            <a:spLocks noGrp="1" noRot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 b="1" dirty="0">
                <a:solidFill>
                  <a:srgbClr val="FF0000"/>
                </a:solidFill>
              </a:rPr>
              <a:t>（一</a:t>
            </a:r>
            <a:r>
              <a:rPr lang="zh-CN" altLang="en-US" b="1" dirty="0" smtClean="0">
                <a:solidFill>
                  <a:srgbClr val="FF0000"/>
                </a:solidFill>
              </a:rPr>
              <a:t>）我</a:t>
            </a:r>
            <a:r>
              <a:rPr lang="zh-CN" altLang="en-US" b="1" dirty="0">
                <a:solidFill>
                  <a:srgbClr val="FF0000"/>
                </a:solidFill>
              </a:rPr>
              <a:t>国的宗教概况</a:t>
            </a:r>
          </a:p>
        </p:txBody>
      </p:sp>
      <p:sp>
        <p:nvSpPr>
          <p:cNvPr id="11267" name="文本占位符 11266"/>
          <p:cNvSpPr>
            <a:spLocks noGrp="1" noRot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sz="3600" b="1" dirty="0">
                <a:solidFill>
                  <a:srgbClr val="000000"/>
                </a:solidFill>
              </a:rPr>
              <a:t>1</a:t>
            </a:r>
            <a:r>
              <a:rPr lang="zh-CN" altLang="en-US" sz="3600" b="1" dirty="0">
                <a:solidFill>
                  <a:srgbClr val="000000"/>
                </a:solidFill>
              </a:rPr>
              <a:t>、我国是</a:t>
            </a:r>
            <a:r>
              <a:rPr lang="zh-CN" altLang="en-US" sz="3600" b="1" dirty="0">
                <a:solidFill>
                  <a:srgbClr val="0066FF"/>
                </a:solidFill>
              </a:rPr>
              <a:t>多民族</a:t>
            </a:r>
            <a:r>
              <a:rPr lang="zh-CN" altLang="en-US" sz="3600" b="1" dirty="0">
                <a:solidFill>
                  <a:srgbClr val="000000"/>
                </a:solidFill>
              </a:rPr>
              <a:t>国家，也是</a:t>
            </a:r>
            <a:r>
              <a:rPr lang="zh-CN" altLang="en-US" sz="3600" b="1" dirty="0">
                <a:solidFill>
                  <a:srgbClr val="0066FF"/>
                </a:solidFill>
              </a:rPr>
              <a:t>多宗教</a:t>
            </a:r>
            <a:r>
              <a:rPr lang="zh-CN" altLang="en-US" sz="3600" b="1" dirty="0">
                <a:solidFill>
                  <a:srgbClr val="000000"/>
                </a:solidFill>
              </a:rPr>
              <a:t>国家。信教人数不小。</a:t>
            </a:r>
          </a:p>
          <a:p>
            <a:r>
              <a:rPr lang="en-US" altLang="x-none" sz="3600" b="1" dirty="0">
                <a:solidFill>
                  <a:srgbClr val="000000"/>
                </a:solidFill>
              </a:rPr>
              <a:t>2</a:t>
            </a:r>
            <a:r>
              <a:rPr lang="zh-CN" altLang="en-US" sz="3600" b="1" dirty="0">
                <a:solidFill>
                  <a:srgbClr val="000000"/>
                </a:solidFill>
              </a:rPr>
              <a:t>、有</a:t>
            </a:r>
            <a:r>
              <a:rPr lang="zh-CN" altLang="en-US" sz="3600" b="1" dirty="0">
                <a:solidFill>
                  <a:srgbClr val="0066FF"/>
                </a:solidFill>
              </a:rPr>
              <a:t>五大宗教</a:t>
            </a:r>
            <a:r>
              <a:rPr lang="zh-CN" altLang="en-US" sz="3600" b="1" dirty="0">
                <a:solidFill>
                  <a:srgbClr val="000000"/>
                </a:solidFill>
              </a:rPr>
              <a:t>，宗教文化是中国传统思想文化的一部分。</a:t>
            </a:r>
          </a:p>
          <a:p>
            <a:r>
              <a:rPr lang="en-US" altLang="x-none" sz="3600" b="1" dirty="0">
                <a:solidFill>
                  <a:srgbClr val="000000"/>
                </a:solidFill>
              </a:rPr>
              <a:t>3</a:t>
            </a:r>
            <a:r>
              <a:rPr lang="zh-CN" altLang="en-US" sz="3600" b="1" dirty="0">
                <a:solidFill>
                  <a:srgbClr val="000000"/>
                </a:solidFill>
              </a:rPr>
              <a:t>、新中国成立后，我国</a:t>
            </a:r>
            <a:r>
              <a:rPr lang="zh-CN" altLang="en-US" sz="3600" b="1" dirty="0">
                <a:solidFill>
                  <a:srgbClr val="0066FF"/>
                </a:solidFill>
              </a:rPr>
              <a:t>宗教面貌</a:t>
            </a:r>
            <a:r>
              <a:rPr lang="zh-CN" altLang="en-US" sz="3600" b="1" dirty="0">
                <a:solidFill>
                  <a:srgbClr val="000000"/>
                </a:solidFill>
              </a:rPr>
              <a:t>发生根本变化。</a:t>
            </a:r>
          </a:p>
          <a:p>
            <a:endParaRPr lang="zh-CN" alt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文本框 10241"/>
          <p:cNvSpPr txBox="1">
            <a:spLocks noChangeArrowheads="1"/>
          </p:cNvSpPr>
          <p:nvPr/>
        </p:nvSpPr>
        <p:spPr bwMode="auto">
          <a:xfrm>
            <a:off x="3503084" y="1"/>
            <a:ext cx="53763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800" b="1">
                <a:latin typeface="Tahoma" pitchFamily="34" charset="0"/>
                <a:ea typeface="黑体" pitchFamily="49" charset="-122"/>
              </a:rPr>
              <a:t>世界三大宗教</a:t>
            </a:r>
          </a:p>
        </p:txBody>
      </p:sp>
      <p:grpSp>
        <p:nvGrpSpPr>
          <p:cNvPr id="2" name="组合 10242"/>
          <p:cNvGrpSpPr>
            <a:grpSpLocks/>
          </p:cNvGrpSpPr>
          <p:nvPr/>
        </p:nvGrpSpPr>
        <p:grpSpPr bwMode="auto">
          <a:xfrm>
            <a:off x="823384" y="987425"/>
            <a:ext cx="1860549" cy="858838"/>
            <a:chOff x="0" y="0"/>
            <a:chExt cx="725" cy="403"/>
          </a:xfrm>
        </p:grpSpPr>
        <p:sp>
          <p:nvSpPr>
            <p:cNvPr id="11267" name="矩形 10243"/>
            <p:cNvSpPr>
              <a:spLocks noChangeArrowheads="1"/>
            </p:cNvSpPr>
            <p:nvPr/>
          </p:nvSpPr>
          <p:spPr bwMode="auto">
            <a:xfrm>
              <a:off x="0" y="0"/>
              <a:ext cx="725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altLang="zh-CN" sz="2400">
                  <a:latin typeface="Times New Roman" pitchFamily="18" charset="0"/>
                </a:rPr>
                <a:t> </a:t>
              </a:r>
            </a:p>
            <a:p>
              <a:pPr eaLnBrk="0" hangingPunct="0"/>
              <a:endParaRPr lang="en-US" altLang="zh-CN" sz="2400">
                <a:latin typeface="Times New Roman" pitchFamily="18" charset="0"/>
              </a:endParaRPr>
            </a:p>
          </p:txBody>
        </p:sp>
        <p:sp>
          <p:nvSpPr>
            <p:cNvPr id="11268" name="矩形 10244"/>
            <p:cNvSpPr>
              <a:spLocks noChangeArrowheads="1"/>
            </p:cNvSpPr>
            <p:nvPr/>
          </p:nvSpPr>
          <p:spPr bwMode="auto">
            <a:xfrm>
              <a:off x="0" y="0"/>
              <a:ext cx="725" cy="403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组合 10245"/>
          <p:cNvGrpSpPr>
            <a:grpSpLocks/>
          </p:cNvGrpSpPr>
          <p:nvPr/>
        </p:nvGrpSpPr>
        <p:grpSpPr bwMode="auto">
          <a:xfrm>
            <a:off x="2683934" y="987425"/>
            <a:ext cx="2588684" cy="858838"/>
            <a:chOff x="0" y="0"/>
            <a:chExt cx="1008" cy="403"/>
          </a:xfrm>
        </p:grpSpPr>
        <p:sp>
          <p:nvSpPr>
            <p:cNvPr id="11270" name="矩形 10246"/>
            <p:cNvSpPr>
              <a:spLocks noChangeArrowheads="1"/>
            </p:cNvSpPr>
            <p:nvPr/>
          </p:nvSpPr>
          <p:spPr bwMode="auto">
            <a:xfrm>
              <a:off x="0" y="0"/>
              <a:ext cx="1008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zh-CN" altLang="en-US" sz="2400" b="1">
                  <a:latin typeface="Times New Roman" pitchFamily="18" charset="0"/>
                </a:rPr>
                <a:t>基督教 </a:t>
              </a:r>
              <a:endParaRPr lang="zh-CN" altLang="en-US" sz="2400">
                <a:latin typeface="Times New Roman" pitchFamily="18" charset="0"/>
              </a:endParaRPr>
            </a:p>
            <a:p>
              <a:pPr eaLnBrk="0" hangingPunct="0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1271" name="矩形 10247"/>
            <p:cNvSpPr>
              <a:spLocks noChangeArrowheads="1"/>
            </p:cNvSpPr>
            <p:nvPr/>
          </p:nvSpPr>
          <p:spPr bwMode="auto">
            <a:xfrm>
              <a:off x="0" y="0"/>
              <a:ext cx="1008" cy="403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10248"/>
          <p:cNvGrpSpPr>
            <a:grpSpLocks/>
          </p:cNvGrpSpPr>
          <p:nvPr/>
        </p:nvGrpSpPr>
        <p:grpSpPr bwMode="auto">
          <a:xfrm>
            <a:off x="5272618" y="987425"/>
            <a:ext cx="3103033" cy="858838"/>
            <a:chOff x="0" y="0"/>
            <a:chExt cx="1209" cy="403"/>
          </a:xfrm>
        </p:grpSpPr>
        <p:sp>
          <p:nvSpPr>
            <p:cNvPr id="11273" name="矩形 10249"/>
            <p:cNvSpPr>
              <a:spLocks noChangeArrowheads="1"/>
            </p:cNvSpPr>
            <p:nvPr/>
          </p:nvSpPr>
          <p:spPr bwMode="auto">
            <a:xfrm>
              <a:off x="0" y="0"/>
              <a:ext cx="1209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zh-CN" altLang="en-US" sz="2400" b="1">
                  <a:latin typeface="Times New Roman" pitchFamily="18" charset="0"/>
                </a:rPr>
                <a:t>伊斯兰教 </a:t>
              </a:r>
              <a:endParaRPr lang="zh-CN" altLang="en-US" sz="2400">
                <a:latin typeface="Times New Roman" pitchFamily="18" charset="0"/>
              </a:endParaRPr>
            </a:p>
            <a:p>
              <a:pPr eaLnBrk="0" hangingPunct="0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1274" name="矩形 10250"/>
            <p:cNvSpPr>
              <a:spLocks noChangeArrowheads="1"/>
            </p:cNvSpPr>
            <p:nvPr/>
          </p:nvSpPr>
          <p:spPr bwMode="auto">
            <a:xfrm>
              <a:off x="0" y="0"/>
              <a:ext cx="1209" cy="403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10251"/>
          <p:cNvGrpSpPr>
            <a:grpSpLocks/>
          </p:cNvGrpSpPr>
          <p:nvPr/>
        </p:nvGrpSpPr>
        <p:grpSpPr bwMode="auto">
          <a:xfrm>
            <a:off x="8375651" y="987425"/>
            <a:ext cx="2794000" cy="858838"/>
            <a:chOff x="0" y="0"/>
            <a:chExt cx="1088" cy="403"/>
          </a:xfrm>
        </p:grpSpPr>
        <p:sp>
          <p:nvSpPr>
            <p:cNvPr id="11276" name="矩形 10252"/>
            <p:cNvSpPr>
              <a:spLocks noChangeArrowheads="1"/>
            </p:cNvSpPr>
            <p:nvPr/>
          </p:nvSpPr>
          <p:spPr bwMode="auto">
            <a:xfrm>
              <a:off x="0" y="0"/>
              <a:ext cx="1088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zh-CN" altLang="en-US" sz="2400" b="1">
                  <a:latin typeface="Times New Roman" pitchFamily="18" charset="0"/>
                </a:rPr>
                <a:t>佛教 </a:t>
              </a:r>
              <a:endParaRPr lang="zh-CN" altLang="en-US" sz="2400">
                <a:latin typeface="Times New Roman" pitchFamily="18" charset="0"/>
              </a:endParaRPr>
            </a:p>
            <a:p>
              <a:pPr eaLnBrk="0" hangingPunct="0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1277" name="矩形 10253"/>
            <p:cNvSpPr>
              <a:spLocks noChangeArrowheads="1"/>
            </p:cNvSpPr>
            <p:nvPr/>
          </p:nvSpPr>
          <p:spPr bwMode="auto">
            <a:xfrm>
              <a:off x="0" y="0"/>
              <a:ext cx="1088" cy="403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组合 10254"/>
          <p:cNvGrpSpPr>
            <a:grpSpLocks/>
          </p:cNvGrpSpPr>
          <p:nvPr/>
        </p:nvGrpSpPr>
        <p:grpSpPr bwMode="auto">
          <a:xfrm>
            <a:off x="814918" y="1989139"/>
            <a:ext cx="2201333" cy="858837"/>
            <a:chOff x="0" y="0"/>
            <a:chExt cx="725" cy="403"/>
          </a:xfrm>
        </p:grpSpPr>
        <p:sp>
          <p:nvSpPr>
            <p:cNvPr id="11279" name="矩形 10255"/>
            <p:cNvSpPr>
              <a:spLocks noChangeArrowheads="1"/>
            </p:cNvSpPr>
            <p:nvPr/>
          </p:nvSpPr>
          <p:spPr bwMode="auto">
            <a:xfrm>
              <a:off x="0" y="0"/>
              <a:ext cx="725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zh-CN" altLang="en-US" sz="2400" b="1">
                  <a:latin typeface="Times New Roman" pitchFamily="18" charset="0"/>
                </a:rPr>
                <a:t>产生时间 </a:t>
              </a:r>
              <a:endParaRPr lang="zh-CN" altLang="en-US" sz="2400">
                <a:latin typeface="Times New Roman" pitchFamily="18" charset="0"/>
              </a:endParaRPr>
            </a:p>
            <a:p>
              <a:pPr eaLnBrk="0" hangingPunct="0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1280" name="矩形 10256"/>
            <p:cNvSpPr>
              <a:spLocks noChangeArrowheads="1"/>
            </p:cNvSpPr>
            <p:nvPr/>
          </p:nvSpPr>
          <p:spPr bwMode="auto">
            <a:xfrm>
              <a:off x="0" y="0"/>
              <a:ext cx="725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组合 10257"/>
          <p:cNvGrpSpPr>
            <a:grpSpLocks/>
          </p:cNvGrpSpPr>
          <p:nvPr/>
        </p:nvGrpSpPr>
        <p:grpSpPr bwMode="auto">
          <a:xfrm>
            <a:off x="2683934" y="1846264"/>
            <a:ext cx="2588684" cy="858837"/>
            <a:chOff x="0" y="0"/>
            <a:chExt cx="1008" cy="403"/>
          </a:xfrm>
        </p:grpSpPr>
        <p:sp>
          <p:nvSpPr>
            <p:cNvPr id="11282" name="矩形 10258"/>
            <p:cNvSpPr>
              <a:spLocks noChangeArrowheads="1"/>
            </p:cNvSpPr>
            <p:nvPr/>
          </p:nvSpPr>
          <p:spPr bwMode="auto">
            <a:xfrm>
              <a:off x="0" y="0"/>
              <a:ext cx="1008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zh-CN" altLang="en-US" sz="2400" b="1">
                  <a:latin typeface="Times New Roman" pitchFamily="18" charset="0"/>
                </a:rPr>
                <a:t>公元</a:t>
              </a:r>
              <a:r>
                <a:rPr lang="en-US" altLang="zh-CN" sz="2400" b="1">
                  <a:latin typeface="Times New Roman" pitchFamily="18" charset="0"/>
                </a:rPr>
                <a:t>1</a:t>
              </a:r>
              <a:r>
                <a:rPr lang="zh-CN" altLang="en-US" sz="2400" b="1">
                  <a:latin typeface="Times New Roman" pitchFamily="18" charset="0"/>
                </a:rPr>
                <a:t>世纪 </a:t>
              </a:r>
              <a:endParaRPr lang="zh-CN" altLang="en-US" sz="2400">
                <a:latin typeface="Times New Roman" pitchFamily="18" charset="0"/>
              </a:endParaRPr>
            </a:p>
            <a:p>
              <a:pPr eaLnBrk="0" hangingPunct="0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1283" name="矩形 10259"/>
            <p:cNvSpPr>
              <a:spLocks noChangeArrowheads="1"/>
            </p:cNvSpPr>
            <p:nvPr/>
          </p:nvSpPr>
          <p:spPr bwMode="auto">
            <a:xfrm>
              <a:off x="0" y="0"/>
              <a:ext cx="1008" cy="403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组合 10260"/>
          <p:cNvGrpSpPr>
            <a:grpSpLocks/>
          </p:cNvGrpSpPr>
          <p:nvPr/>
        </p:nvGrpSpPr>
        <p:grpSpPr bwMode="auto">
          <a:xfrm>
            <a:off x="5272618" y="1846264"/>
            <a:ext cx="3103033" cy="858837"/>
            <a:chOff x="0" y="0"/>
            <a:chExt cx="1209" cy="403"/>
          </a:xfrm>
        </p:grpSpPr>
        <p:sp>
          <p:nvSpPr>
            <p:cNvPr id="11285" name="矩形 10261"/>
            <p:cNvSpPr>
              <a:spLocks noChangeArrowheads="1"/>
            </p:cNvSpPr>
            <p:nvPr/>
          </p:nvSpPr>
          <p:spPr bwMode="auto">
            <a:xfrm>
              <a:off x="0" y="0"/>
              <a:ext cx="1209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zh-CN" altLang="en-US" sz="2400" b="1">
                  <a:latin typeface="Times New Roman" pitchFamily="18" charset="0"/>
                </a:rPr>
                <a:t>公元</a:t>
              </a:r>
              <a:r>
                <a:rPr lang="en-US" altLang="zh-CN" sz="2400" b="1">
                  <a:latin typeface="Times New Roman" pitchFamily="18" charset="0"/>
                </a:rPr>
                <a:t>7</a:t>
              </a:r>
              <a:r>
                <a:rPr lang="zh-CN" altLang="en-US" sz="2400" b="1">
                  <a:latin typeface="Times New Roman" pitchFamily="18" charset="0"/>
                </a:rPr>
                <a:t>世纪 </a:t>
              </a:r>
              <a:endParaRPr lang="zh-CN" altLang="en-US" sz="2400">
                <a:latin typeface="Times New Roman" pitchFamily="18" charset="0"/>
              </a:endParaRPr>
            </a:p>
            <a:p>
              <a:pPr eaLnBrk="0" hangingPunct="0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1286" name="矩形 10262"/>
            <p:cNvSpPr>
              <a:spLocks noChangeArrowheads="1"/>
            </p:cNvSpPr>
            <p:nvPr/>
          </p:nvSpPr>
          <p:spPr bwMode="auto">
            <a:xfrm>
              <a:off x="0" y="0"/>
              <a:ext cx="1209" cy="403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287" name="矩形 10263"/>
          <p:cNvSpPr>
            <a:spLocks noChangeArrowheads="1"/>
          </p:cNvSpPr>
          <p:nvPr/>
        </p:nvSpPr>
        <p:spPr bwMode="auto">
          <a:xfrm>
            <a:off x="8401051" y="2060575"/>
            <a:ext cx="279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>
                <a:latin typeface="Times New Roman" pitchFamily="18" charset="0"/>
              </a:rPr>
              <a:t>公元前</a:t>
            </a:r>
            <a:r>
              <a:rPr lang="en-US" altLang="zh-CN" sz="2400" b="1">
                <a:latin typeface="Times New Roman" pitchFamily="18" charset="0"/>
              </a:rPr>
              <a:t>6-5</a:t>
            </a:r>
            <a:r>
              <a:rPr lang="zh-CN" altLang="en-US" sz="2400" b="1">
                <a:latin typeface="Times New Roman" pitchFamily="18" charset="0"/>
              </a:rPr>
              <a:t>世纪 </a:t>
            </a:r>
            <a:endParaRPr lang="zh-CN" altLang="en-US" sz="2400">
              <a:latin typeface="Times New Roman" pitchFamily="18" charset="0"/>
            </a:endParaRPr>
          </a:p>
          <a:p>
            <a:pPr eaLnBrk="0" hangingPunct="0"/>
            <a:endParaRPr lang="zh-CN" altLang="en-US" sz="2400">
              <a:latin typeface="Times New Roman" pitchFamily="18" charset="0"/>
            </a:endParaRPr>
          </a:p>
        </p:txBody>
      </p:sp>
      <p:sp>
        <p:nvSpPr>
          <p:cNvPr id="11288" name="矩形 10264"/>
          <p:cNvSpPr>
            <a:spLocks noChangeArrowheads="1"/>
          </p:cNvSpPr>
          <p:nvPr/>
        </p:nvSpPr>
        <p:spPr bwMode="auto">
          <a:xfrm>
            <a:off x="8570384" y="2187575"/>
            <a:ext cx="279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9" name="组合 10265"/>
          <p:cNvGrpSpPr>
            <a:grpSpLocks/>
          </p:cNvGrpSpPr>
          <p:nvPr/>
        </p:nvGrpSpPr>
        <p:grpSpPr bwMode="auto">
          <a:xfrm>
            <a:off x="814918" y="2852739"/>
            <a:ext cx="2201333" cy="858837"/>
            <a:chOff x="0" y="0"/>
            <a:chExt cx="725" cy="403"/>
          </a:xfrm>
        </p:grpSpPr>
        <p:sp>
          <p:nvSpPr>
            <p:cNvPr id="11290" name="矩形 10266"/>
            <p:cNvSpPr>
              <a:spLocks noChangeArrowheads="1"/>
            </p:cNvSpPr>
            <p:nvPr/>
          </p:nvSpPr>
          <p:spPr bwMode="auto">
            <a:xfrm>
              <a:off x="0" y="0"/>
              <a:ext cx="725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zh-CN" altLang="en-US" sz="2400" b="1">
                  <a:latin typeface="Times New Roman" pitchFamily="18" charset="0"/>
                </a:rPr>
                <a:t>产生地点 </a:t>
              </a:r>
            </a:p>
            <a:p>
              <a:endParaRPr lang="zh-CN" altLang="en-US" sz="2400" b="1">
                <a:latin typeface="Times New Roman" pitchFamily="18" charset="0"/>
              </a:endParaRPr>
            </a:p>
          </p:txBody>
        </p:sp>
        <p:sp>
          <p:nvSpPr>
            <p:cNvPr id="11291" name="矩形 10267"/>
            <p:cNvSpPr>
              <a:spLocks noChangeArrowheads="1"/>
            </p:cNvSpPr>
            <p:nvPr/>
          </p:nvSpPr>
          <p:spPr bwMode="auto">
            <a:xfrm>
              <a:off x="0" y="0"/>
              <a:ext cx="725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组合 10268"/>
          <p:cNvGrpSpPr>
            <a:grpSpLocks/>
          </p:cNvGrpSpPr>
          <p:nvPr/>
        </p:nvGrpSpPr>
        <p:grpSpPr bwMode="auto">
          <a:xfrm>
            <a:off x="2683934" y="2705100"/>
            <a:ext cx="2588684" cy="858838"/>
            <a:chOff x="0" y="0"/>
            <a:chExt cx="1008" cy="403"/>
          </a:xfrm>
        </p:grpSpPr>
        <p:sp>
          <p:nvSpPr>
            <p:cNvPr id="11293" name="矩形 10269"/>
            <p:cNvSpPr>
              <a:spLocks noChangeArrowheads="1"/>
            </p:cNvSpPr>
            <p:nvPr/>
          </p:nvSpPr>
          <p:spPr bwMode="auto">
            <a:xfrm>
              <a:off x="0" y="0"/>
              <a:ext cx="1008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zh-CN" altLang="en-US" sz="2400" b="1">
                  <a:latin typeface="Times New Roman" pitchFamily="18" charset="0"/>
                </a:rPr>
                <a:t>亚洲西部 </a:t>
              </a:r>
              <a:endParaRPr lang="zh-CN" altLang="en-US" sz="2400">
                <a:latin typeface="Times New Roman" pitchFamily="18" charset="0"/>
              </a:endParaRPr>
            </a:p>
            <a:p>
              <a:pPr eaLnBrk="0" hangingPunct="0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1294" name="矩形 10270"/>
            <p:cNvSpPr>
              <a:spLocks noChangeArrowheads="1"/>
            </p:cNvSpPr>
            <p:nvPr/>
          </p:nvSpPr>
          <p:spPr bwMode="auto">
            <a:xfrm>
              <a:off x="0" y="0"/>
              <a:ext cx="1008" cy="403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组合 10271"/>
          <p:cNvGrpSpPr>
            <a:grpSpLocks/>
          </p:cNvGrpSpPr>
          <p:nvPr/>
        </p:nvGrpSpPr>
        <p:grpSpPr bwMode="auto">
          <a:xfrm>
            <a:off x="5272618" y="2705100"/>
            <a:ext cx="3103033" cy="858838"/>
            <a:chOff x="0" y="0"/>
            <a:chExt cx="1209" cy="403"/>
          </a:xfrm>
        </p:grpSpPr>
        <p:sp>
          <p:nvSpPr>
            <p:cNvPr id="11296" name="矩形 10272"/>
            <p:cNvSpPr>
              <a:spLocks noChangeArrowheads="1"/>
            </p:cNvSpPr>
            <p:nvPr/>
          </p:nvSpPr>
          <p:spPr bwMode="auto">
            <a:xfrm>
              <a:off x="0" y="0"/>
              <a:ext cx="1209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zh-CN" altLang="en-US" sz="2400" b="1">
                  <a:latin typeface="Times New Roman" pitchFamily="18" charset="0"/>
                </a:rPr>
                <a:t>阿拉伯半岛 </a:t>
              </a:r>
              <a:endParaRPr lang="zh-CN" altLang="en-US" sz="2400">
                <a:latin typeface="Times New Roman" pitchFamily="18" charset="0"/>
              </a:endParaRPr>
            </a:p>
            <a:p>
              <a:pPr eaLnBrk="0" hangingPunct="0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1297" name="矩形 10273"/>
            <p:cNvSpPr>
              <a:spLocks noChangeArrowheads="1"/>
            </p:cNvSpPr>
            <p:nvPr/>
          </p:nvSpPr>
          <p:spPr bwMode="auto">
            <a:xfrm>
              <a:off x="0" y="0"/>
              <a:ext cx="1209" cy="403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" name="组合 10274"/>
          <p:cNvGrpSpPr>
            <a:grpSpLocks/>
          </p:cNvGrpSpPr>
          <p:nvPr/>
        </p:nvGrpSpPr>
        <p:grpSpPr bwMode="auto">
          <a:xfrm>
            <a:off x="8375651" y="2705100"/>
            <a:ext cx="2794000" cy="858838"/>
            <a:chOff x="0" y="0"/>
            <a:chExt cx="1088" cy="403"/>
          </a:xfrm>
        </p:grpSpPr>
        <p:sp>
          <p:nvSpPr>
            <p:cNvPr id="11299" name="矩形 10275"/>
            <p:cNvSpPr>
              <a:spLocks noChangeArrowheads="1"/>
            </p:cNvSpPr>
            <p:nvPr/>
          </p:nvSpPr>
          <p:spPr bwMode="auto">
            <a:xfrm>
              <a:off x="0" y="0"/>
              <a:ext cx="1088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zh-CN" altLang="en-US" sz="2400" b="1">
                  <a:latin typeface="Times New Roman" pitchFamily="18" charset="0"/>
                </a:rPr>
                <a:t>古印度 </a:t>
              </a:r>
              <a:endParaRPr lang="zh-CN" altLang="en-US" sz="2400">
                <a:latin typeface="Times New Roman" pitchFamily="18" charset="0"/>
              </a:endParaRPr>
            </a:p>
            <a:p>
              <a:pPr eaLnBrk="0" hangingPunct="0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1300" name="矩形 10276"/>
            <p:cNvSpPr>
              <a:spLocks noChangeArrowheads="1"/>
            </p:cNvSpPr>
            <p:nvPr/>
          </p:nvSpPr>
          <p:spPr bwMode="auto">
            <a:xfrm>
              <a:off x="0" y="0"/>
              <a:ext cx="1088" cy="403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组合 10277"/>
          <p:cNvGrpSpPr>
            <a:grpSpLocks/>
          </p:cNvGrpSpPr>
          <p:nvPr/>
        </p:nvGrpSpPr>
        <p:grpSpPr bwMode="auto">
          <a:xfrm>
            <a:off x="823384" y="3563938"/>
            <a:ext cx="1860549" cy="1103312"/>
            <a:chOff x="0" y="0"/>
            <a:chExt cx="725" cy="518"/>
          </a:xfrm>
        </p:grpSpPr>
        <p:sp>
          <p:nvSpPr>
            <p:cNvPr id="11302" name="矩形 10278"/>
            <p:cNvSpPr>
              <a:spLocks noChangeArrowheads="1"/>
            </p:cNvSpPr>
            <p:nvPr/>
          </p:nvSpPr>
          <p:spPr bwMode="auto">
            <a:xfrm>
              <a:off x="0" y="0"/>
              <a:ext cx="72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zh-CN" altLang="en-US" sz="2400" b="1">
                  <a:latin typeface="Times New Roman" pitchFamily="18" charset="0"/>
                </a:rPr>
                <a:t>信仰 </a:t>
              </a:r>
              <a:endParaRPr lang="zh-CN" altLang="en-US" sz="2400">
                <a:latin typeface="Times New Roman" pitchFamily="18" charset="0"/>
              </a:endParaRPr>
            </a:p>
            <a:p>
              <a:pPr eaLnBrk="0" hangingPunct="0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1303" name="矩形 10279"/>
            <p:cNvSpPr>
              <a:spLocks noChangeArrowheads="1"/>
            </p:cNvSpPr>
            <p:nvPr/>
          </p:nvSpPr>
          <p:spPr bwMode="auto">
            <a:xfrm>
              <a:off x="0" y="0"/>
              <a:ext cx="725" cy="518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组合 10280"/>
          <p:cNvGrpSpPr>
            <a:grpSpLocks/>
          </p:cNvGrpSpPr>
          <p:nvPr/>
        </p:nvGrpSpPr>
        <p:grpSpPr bwMode="auto">
          <a:xfrm>
            <a:off x="2683934" y="3563938"/>
            <a:ext cx="2588684" cy="1103312"/>
            <a:chOff x="0" y="0"/>
            <a:chExt cx="1008" cy="518"/>
          </a:xfrm>
        </p:grpSpPr>
        <p:sp>
          <p:nvSpPr>
            <p:cNvPr id="11305" name="矩形 10281"/>
            <p:cNvSpPr>
              <a:spLocks noChangeArrowheads="1"/>
            </p:cNvSpPr>
            <p:nvPr/>
          </p:nvSpPr>
          <p:spPr bwMode="auto">
            <a:xfrm>
              <a:off x="0" y="0"/>
              <a:ext cx="100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zh-CN" altLang="en-US" sz="2400" b="1">
                  <a:latin typeface="Times New Roman" pitchFamily="18" charset="0"/>
                </a:rPr>
                <a:t>上帝和它的独生子耶稣 </a:t>
              </a:r>
              <a:endParaRPr lang="zh-CN" altLang="en-US" sz="2400">
                <a:latin typeface="Times New Roman" pitchFamily="18" charset="0"/>
              </a:endParaRPr>
            </a:p>
            <a:p>
              <a:pPr eaLnBrk="0" hangingPunct="0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1306" name="矩形 10282"/>
            <p:cNvSpPr>
              <a:spLocks noChangeArrowheads="1"/>
            </p:cNvSpPr>
            <p:nvPr/>
          </p:nvSpPr>
          <p:spPr bwMode="auto">
            <a:xfrm>
              <a:off x="0" y="0"/>
              <a:ext cx="1008" cy="518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组合 10283"/>
          <p:cNvGrpSpPr>
            <a:grpSpLocks/>
          </p:cNvGrpSpPr>
          <p:nvPr/>
        </p:nvGrpSpPr>
        <p:grpSpPr bwMode="auto">
          <a:xfrm>
            <a:off x="5272618" y="3563938"/>
            <a:ext cx="3103033" cy="1103312"/>
            <a:chOff x="0" y="0"/>
            <a:chExt cx="1209" cy="518"/>
          </a:xfrm>
        </p:grpSpPr>
        <p:sp>
          <p:nvSpPr>
            <p:cNvPr id="11308" name="矩形 10284"/>
            <p:cNvSpPr>
              <a:spLocks noChangeArrowheads="1"/>
            </p:cNvSpPr>
            <p:nvPr/>
          </p:nvSpPr>
          <p:spPr bwMode="auto">
            <a:xfrm>
              <a:off x="0" y="0"/>
              <a:ext cx="120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zh-CN" altLang="en-US" sz="2400" b="1">
                  <a:latin typeface="Times New Roman" pitchFamily="18" charset="0"/>
                </a:rPr>
                <a:t>神“安拉”（真主）及其旨意 </a:t>
              </a:r>
              <a:endParaRPr lang="zh-CN" altLang="en-US" sz="2400">
                <a:latin typeface="Times New Roman" pitchFamily="18" charset="0"/>
              </a:endParaRPr>
            </a:p>
            <a:p>
              <a:pPr eaLnBrk="0" hangingPunct="0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1309" name="矩形 10285"/>
            <p:cNvSpPr>
              <a:spLocks noChangeArrowheads="1"/>
            </p:cNvSpPr>
            <p:nvPr/>
          </p:nvSpPr>
          <p:spPr bwMode="auto">
            <a:xfrm>
              <a:off x="0" y="0"/>
              <a:ext cx="1209" cy="518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组合 10286"/>
          <p:cNvGrpSpPr>
            <a:grpSpLocks/>
          </p:cNvGrpSpPr>
          <p:nvPr/>
        </p:nvGrpSpPr>
        <p:grpSpPr bwMode="auto">
          <a:xfrm>
            <a:off x="8375651" y="3563938"/>
            <a:ext cx="2794000" cy="1103312"/>
            <a:chOff x="0" y="0"/>
            <a:chExt cx="1088" cy="518"/>
          </a:xfrm>
        </p:grpSpPr>
        <p:sp>
          <p:nvSpPr>
            <p:cNvPr id="11311" name="矩形 10287"/>
            <p:cNvSpPr>
              <a:spLocks noChangeArrowheads="1"/>
            </p:cNvSpPr>
            <p:nvPr/>
          </p:nvSpPr>
          <p:spPr bwMode="auto">
            <a:xfrm>
              <a:off x="0" y="0"/>
              <a:ext cx="108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zh-CN" altLang="en-US" sz="2400" b="1">
                  <a:latin typeface="Times New Roman" pitchFamily="18" charset="0"/>
                </a:rPr>
                <a:t>释迦牟尼（创始人） </a:t>
              </a:r>
              <a:endParaRPr lang="zh-CN" altLang="en-US" sz="2400">
                <a:latin typeface="Times New Roman" pitchFamily="18" charset="0"/>
              </a:endParaRPr>
            </a:p>
            <a:p>
              <a:pPr eaLnBrk="0" hangingPunct="0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1312" name="矩形 10288"/>
            <p:cNvSpPr>
              <a:spLocks noChangeArrowheads="1"/>
            </p:cNvSpPr>
            <p:nvPr/>
          </p:nvSpPr>
          <p:spPr bwMode="auto">
            <a:xfrm>
              <a:off x="0" y="0"/>
              <a:ext cx="1088" cy="518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313" name="矩形 10289"/>
          <p:cNvSpPr>
            <a:spLocks noChangeArrowheads="1"/>
          </p:cNvSpPr>
          <p:nvPr/>
        </p:nvSpPr>
        <p:spPr bwMode="auto">
          <a:xfrm>
            <a:off x="814918" y="4868864"/>
            <a:ext cx="2103967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>
                <a:latin typeface="Times New Roman" pitchFamily="18" charset="0"/>
              </a:rPr>
              <a:t>基本经典 </a:t>
            </a:r>
            <a:endParaRPr lang="zh-CN" altLang="en-US" sz="2400">
              <a:latin typeface="Times New Roman" pitchFamily="18" charset="0"/>
            </a:endParaRPr>
          </a:p>
          <a:p>
            <a:pPr eaLnBrk="0" hangingPunct="0"/>
            <a:endParaRPr lang="zh-CN" altLang="en-US" sz="2400">
              <a:latin typeface="Times New Roman" pitchFamily="18" charset="0"/>
            </a:endParaRPr>
          </a:p>
        </p:txBody>
      </p:sp>
      <p:sp>
        <p:nvSpPr>
          <p:cNvPr id="11314" name="矩形 10290"/>
          <p:cNvSpPr>
            <a:spLocks noChangeArrowheads="1"/>
          </p:cNvSpPr>
          <p:nvPr/>
        </p:nvSpPr>
        <p:spPr bwMode="auto">
          <a:xfrm>
            <a:off x="823384" y="4667250"/>
            <a:ext cx="1860549" cy="858838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7" name="组合 10291"/>
          <p:cNvGrpSpPr>
            <a:grpSpLocks/>
          </p:cNvGrpSpPr>
          <p:nvPr/>
        </p:nvGrpSpPr>
        <p:grpSpPr bwMode="auto">
          <a:xfrm>
            <a:off x="2683934" y="4667250"/>
            <a:ext cx="2588684" cy="858838"/>
            <a:chOff x="0" y="0"/>
            <a:chExt cx="1008" cy="403"/>
          </a:xfrm>
        </p:grpSpPr>
        <p:sp>
          <p:nvSpPr>
            <p:cNvPr id="11316" name="矩形 10292"/>
            <p:cNvSpPr>
              <a:spLocks noChangeArrowheads="1"/>
            </p:cNvSpPr>
            <p:nvPr/>
          </p:nvSpPr>
          <p:spPr bwMode="auto">
            <a:xfrm>
              <a:off x="0" y="0"/>
              <a:ext cx="1008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zh-CN" altLang="en-US" sz="2400" b="1">
                  <a:latin typeface="Times New Roman" pitchFamily="18" charset="0"/>
                </a:rPr>
                <a:t>圣经 </a:t>
              </a:r>
              <a:endParaRPr lang="zh-CN" altLang="en-US" sz="2400">
                <a:latin typeface="Times New Roman" pitchFamily="18" charset="0"/>
              </a:endParaRPr>
            </a:p>
            <a:p>
              <a:pPr eaLnBrk="0" hangingPunct="0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1317" name="矩形 10293"/>
            <p:cNvSpPr>
              <a:spLocks noChangeArrowheads="1"/>
            </p:cNvSpPr>
            <p:nvPr/>
          </p:nvSpPr>
          <p:spPr bwMode="auto">
            <a:xfrm>
              <a:off x="0" y="0"/>
              <a:ext cx="1008" cy="403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" name="组合 10294"/>
          <p:cNvGrpSpPr>
            <a:grpSpLocks/>
          </p:cNvGrpSpPr>
          <p:nvPr/>
        </p:nvGrpSpPr>
        <p:grpSpPr bwMode="auto">
          <a:xfrm>
            <a:off x="5272618" y="4667250"/>
            <a:ext cx="3103033" cy="858838"/>
            <a:chOff x="0" y="0"/>
            <a:chExt cx="1209" cy="403"/>
          </a:xfrm>
        </p:grpSpPr>
        <p:sp>
          <p:nvSpPr>
            <p:cNvPr id="11319" name="矩形 10295"/>
            <p:cNvSpPr>
              <a:spLocks noChangeArrowheads="1"/>
            </p:cNvSpPr>
            <p:nvPr/>
          </p:nvSpPr>
          <p:spPr bwMode="auto">
            <a:xfrm>
              <a:off x="0" y="0"/>
              <a:ext cx="1209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zh-CN" altLang="en-US" sz="2400" b="1">
                  <a:latin typeface="Times New Roman" pitchFamily="18" charset="0"/>
                </a:rPr>
                <a:t>古兰经 </a:t>
              </a:r>
              <a:endParaRPr lang="zh-CN" altLang="en-US" sz="2400">
                <a:latin typeface="Times New Roman" pitchFamily="18" charset="0"/>
              </a:endParaRPr>
            </a:p>
            <a:p>
              <a:pPr eaLnBrk="0" hangingPunct="0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1320" name="矩形 10296"/>
            <p:cNvSpPr>
              <a:spLocks noChangeArrowheads="1"/>
            </p:cNvSpPr>
            <p:nvPr/>
          </p:nvSpPr>
          <p:spPr bwMode="auto">
            <a:xfrm>
              <a:off x="0" y="0"/>
              <a:ext cx="1209" cy="403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" name="组合 10297"/>
          <p:cNvGrpSpPr>
            <a:grpSpLocks/>
          </p:cNvGrpSpPr>
          <p:nvPr/>
        </p:nvGrpSpPr>
        <p:grpSpPr bwMode="auto">
          <a:xfrm>
            <a:off x="8375651" y="4667250"/>
            <a:ext cx="2794000" cy="858838"/>
            <a:chOff x="0" y="0"/>
            <a:chExt cx="1088" cy="403"/>
          </a:xfrm>
        </p:grpSpPr>
        <p:sp>
          <p:nvSpPr>
            <p:cNvPr id="11322" name="矩形 10298"/>
            <p:cNvSpPr>
              <a:spLocks noChangeArrowheads="1"/>
            </p:cNvSpPr>
            <p:nvPr/>
          </p:nvSpPr>
          <p:spPr bwMode="auto">
            <a:xfrm>
              <a:off x="0" y="0"/>
              <a:ext cx="1088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zh-CN" altLang="en-US" sz="2400" b="1">
                  <a:latin typeface="Times New Roman" pitchFamily="18" charset="0"/>
                </a:rPr>
                <a:t>佛经 </a:t>
              </a:r>
              <a:endParaRPr lang="zh-CN" altLang="en-US" sz="2400">
                <a:latin typeface="Times New Roman" pitchFamily="18" charset="0"/>
              </a:endParaRPr>
            </a:p>
            <a:p>
              <a:pPr eaLnBrk="0" hangingPunct="0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1323" name="矩形 10299"/>
            <p:cNvSpPr>
              <a:spLocks noChangeArrowheads="1"/>
            </p:cNvSpPr>
            <p:nvPr/>
          </p:nvSpPr>
          <p:spPr bwMode="auto">
            <a:xfrm>
              <a:off x="0" y="0"/>
              <a:ext cx="1088" cy="403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324" name="矩形 10300"/>
          <p:cNvSpPr>
            <a:spLocks noChangeArrowheads="1"/>
          </p:cNvSpPr>
          <p:nvPr/>
        </p:nvSpPr>
        <p:spPr bwMode="auto">
          <a:xfrm>
            <a:off x="814918" y="5661025"/>
            <a:ext cx="1729316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>
                <a:latin typeface="Times New Roman" pitchFamily="18" charset="0"/>
              </a:rPr>
              <a:t>当代流行地方 </a:t>
            </a:r>
            <a:endParaRPr lang="zh-CN" altLang="en-US" sz="2400">
              <a:latin typeface="Times New Roman" pitchFamily="18" charset="0"/>
            </a:endParaRPr>
          </a:p>
          <a:p>
            <a:pPr eaLnBrk="0" hangingPunct="0"/>
            <a:endParaRPr lang="zh-CN" altLang="en-US" sz="2400">
              <a:latin typeface="Times New Roman" pitchFamily="18" charset="0"/>
            </a:endParaRPr>
          </a:p>
        </p:txBody>
      </p:sp>
      <p:sp>
        <p:nvSpPr>
          <p:cNvPr id="11325" name="矩形 10301"/>
          <p:cNvSpPr>
            <a:spLocks noChangeArrowheads="1"/>
          </p:cNvSpPr>
          <p:nvPr/>
        </p:nvSpPr>
        <p:spPr bwMode="auto">
          <a:xfrm>
            <a:off x="823384" y="5526089"/>
            <a:ext cx="1860549" cy="858837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0" name="组合 10302"/>
          <p:cNvGrpSpPr>
            <a:grpSpLocks/>
          </p:cNvGrpSpPr>
          <p:nvPr/>
        </p:nvGrpSpPr>
        <p:grpSpPr bwMode="auto">
          <a:xfrm>
            <a:off x="2683934" y="5526089"/>
            <a:ext cx="2588684" cy="858837"/>
            <a:chOff x="0" y="0"/>
            <a:chExt cx="1008" cy="403"/>
          </a:xfrm>
        </p:grpSpPr>
        <p:sp>
          <p:nvSpPr>
            <p:cNvPr id="11327" name="矩形 10303"/>
            <p:cNvSpPr>
              <a:spLocks noChangeArrowheads="1"/>
            </p:cNvSpPr>
            <p:nvPr/>
          </p:nvSpPr>
          <p:spPr bwMode="auto">
            <a:xfrm>
              <a:off x="0" y="0"/>
              <a:ext cx="1008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zh-CN" altLang="en-US" sz="2400" b="1">
                  <a:latin typeface="Times New Roman" pitchFamily="18" charset="0"/>
                </a:rPr>
                <a:t>全世界 </a:t>
              </a:r>
              <a:endParaRPr lang="zh-CN" altLang="en-US" sz="2400">
                <a:latin typeface="Times New Roman" pitchFamily="18" charset="0"/>
              </a:endParaRPr>
            </a:p>
            <a:p>
              <a:pPr eaLnBrk="0" hangingPunct="0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1328" name="矩形 10304"/>
            <p:cNvSpPr>
              <a:spLocks noChangeArrowheads="1"/>
            </p:cNvSpPr>
            <p:nvPr/>
          </p:nvSpPr>
          <p:spPr bwMode="auto">
            <a:xfrm>
              <a:off x="0" y="0"/>
              <a:ext cx="1008" cy="403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329" name="矩形 10305"/>
          <p:cNvSpPr>
            <a:spLocks noChangeArrowheads="1"/>
          </p:cNvSpPr>
          <p:nvPr/>
        </p:nvSpPr>
        <p:spPr bwMode="auto">
          <a:xfrm>
            <a:off x="5232401" y="5734050"/>
            <a:ext cx="3103033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>
                <a:latin typeface="Times New Roman" pitchFamily="18" charset="0"/>
              </a:rPr>
              <a:t>亚洲、非洲、西欧、北美 </a:t>
            </a:r>
            <a:endParaRPr lang="zh-CN" altLang="en-US" sz="2400">
              <a:latin typeface="Times New Roman" pitchFamily="18" charset="0"/>
            </a:endParaRPr>
          </a:p>
          <a:p>
            <a:pPr eaLnBrk="0" hangingPunct="0"/>
            <a:endParaRPr lang="zh-CN" altLang="en-US" sz="2400">
              <a:latin typeface="Times New Roman" pitchFamily="18" charset="0"/>
            </a:endParaRPr>
          </a:p>
        </p:txBody>
      </p:sp>
      <p:sp>
        <p:nvSpPr>
          <p:cNvPr id="11330" name="矩形 10306"/>
          <p:cNvSpPr>
            <a:spLocks noChangeArrowheads="1"/>
          </p:cNvSpPr>
          <p:nvPr/>
        </p:nvSpPr>
        <p:spPr bwMode="auto">
          <a:xfrm>
            <a:off x="5401734" y="5861050"/>
            <a:ext cx="3103033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1" name="组合 10307"/>
          <p:cNvGrpSpPr>
            <a:grpSpLocks/>
          </p:cNvGrpSpPr>
          <p:nvPr/>
        </p:nvGrpSpPr>
        <p:grpSpPr bwMode="auto">
          <a:xfrm>
            <a:off x="8375651" y="5526089"/>
            <a:ext cx="2794000" cy="858837"/>
            <a:chOff x="0" y="0"/>
            <a:chExt cx="1088" cy="403"/>
          </a:xfrm>
        </p:grpSpPr>
        <p:sp>
          <p:nvSpPr>
            <p:cNvPr id="11332" name="矩形 10308"/>
            <p:cNvSpPr>
              <a:spLocks noChangeArrowheads="1"/>
            </p:cNvSpPr>
            <p:nvPr/>
          </p:nvSpPr>
          <p:spPr bwMode="auto">
            <a:xfrm>
              <a:off x="0" y="0"/>
              <a:ext cx="1088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zh-CN" altLang="en-US" sz="2400" b="1">
                  <a:latin typeface="Times New Roman" pitchFamily="18" charset="0"/>
                </a:rPr>
                <a:t>亚洲 </a:t>
              </a:r>
              <a:endParaRPr lang="zh-CN" altLang="en-US" sz="2400">
                <a:latin typeface="Times New Roman" pitchFamily="18" charset="0"/>
              </a:endParaRPr>
            </a:p>
            <a:p>
              <a:pPr eaLnBrk="0" hangingPunct="0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1333" name="矩形 10309"/>
            <p:cNvSpPr>
              <a:spLocks noChangeArrowheads="1"/>
            </p:cNvSpPr>
            <p:nvPr/>
          </p:nvSpPr>
          <p:spPr bwMode="auto">
            <a:xfrm>
              <a:off x="0" y="0"/>
              <a:ext cx="1088" cy="403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334" name="矩形 10310"/>
          <p:cNvSpPr>
            <a:spLocks noChangeArrowheads="1"/>
          </p:cNvSpPr>
          <p:nvPr/>
        </p:nvSpPr>
        <p:spPr bwMode="auto">
          <a:xfrm>
            <a:off x="814917" y="981075"/>
            <a:ext cx="10363200" cy="5410200"/>
          </a:xfrm>
          <a:prstGeom prst="rect">
            <a:avLst/>
          </a:prstGeom>
          <a:noFill/>
          <a:ln w="9525">
            <a:solidFill>
              <a:srgbClr val="A0A0A0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zh-CN">
              <a:latin typeface="Tahoma" pitchFamily="34" charset="0"/>
            </a:endParaRPr>
          </a:p>
        </p:txBody>
      </p:sp>
      <p:sp>
        <p:nvSpPr>
          <p:cNvPr id="11335" name="直接连接符 10311"/>
          <p:cNvSpPr>
            <a:spLocks noChangeShapeType="1"/>
          </p:cNvSpPr>
          <p:nvPr/>
        </p:nvSpPr>
        <p:spPr bwMode="auto">
          <a:xfrm flipH="1">
            <a:off x="814918" y="2708275"/>
            <a:ext cx="182456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>
            <a:off x="609600" y="1752600"/>
            <a:ext cx="11277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在社会主义社会，宗教仍有存在的条件</a:t>
            </a:r>
          </a:p>
          <a:p>
            <a:pPr algn="ctr"/>
            <a:r>
              <a:rPr lang="en-US" altLang="zh-C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(</a:t>
            </a:r>
            <a:r>
              <a:rPr lang="zh-CN" alt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社会根源）宗教的消亡是漫长的历史过程</a:t>
            </a:r>
          </a:p>
        </p:txBody>
      </p:sp>
      <p:sp>
        <p:nvSpPr>
          <p:cNvPr id="41989" name="WordArt 5" descr="窄竖线"/>
          <p:cNvSpPr>
            <a:spLocks noChangeArrowheads="1" noChangeShapeType="1" noTextEdit="1"/>
          </p:cNvSpPr>
          <p:nvPr/>
        </p:nvSpPr>
        <p:spPr bwMode="auto">
          <a:xfrm>
            <a:off x="1828800" y="3276600"/>
            <a:ext cx="8737600" cy="2590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宋体"/>
                <a:ea typeface="宋体"/>
              </a:rPr>
              <a:t>我国实行什么样的宗教政策呢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2289"/>
          <p:cNvSpPr/>
          <p:nvPr/>
        </p:nvSpPr>
        <p:spPr>
          <a:xfrm>
            <a:off x="4572000" y="762000"/>
            <a:ext cx="6096000" cy="3383280"/>
          </a:xfrm>
          <a:prstGeom prst="rect">
            <a:avLst/>
          </a:prstGeom>
          <a:solidFill>
            <a:srgbClr val="FFFFCC"/>
          </a:solidFill>
          <a:ln w="9525">
            <a:noFill/>
            <a:miter/>
          </a:ln>
        </p:spPr>
        <p:txBody>
          <a:bodyPr>
            <a:spAutoFit/>
          </a:bodyPr>
          <a:lstStyle/>
          <a:p>
            <a:pPr lvl="0"/>
            <a:r>
              <a:rPr lang="zh-CN" altLang="en-US" sz="3200" b="1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    </a:t>
            </a:r>
            <a:r>
              <a:rPr lang="zh-CN" altLang="en-US" sz="3600" b="1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某高中一年级女生小王，最近由于政治学习的需要，她阅读了一些关于宗教方面的书籍，了解了我国宗教政策一些知识，但是她也碰到了一些困惑，请你帮帮她。</a:t>
            </a:r>
          </a:p>
        </p:txBody>
      </p:sp>
      <p:sp>
        <p:nvSpPr>
          <p:cNvPr id="12291" name="矩形 12290"/>
          <p:cNvSpPr/>
          <p:nvPr/>
        </p:nvSpPr>
        <p:spPr>
          <a:xfrm>
            <a:off x="3962400" y="0"/>
            <a:ext cx="3738880" cy="7010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4000" b="1" dirty="0">
                <a:solidFill>
                  <a:srgbClr val="FF0000"/>
                </a:solidFill>
                <a:latin typeface="Arial" charset="0"/>
                <a:ea typeface="楷体_GB2312" pitchFamily="1" charset="-122"/>
              </a:rPr>
              <a:t>帮助小王解困惑</a:t>
            </a:r>
          </a:p>
        </p:txBody>
      </p:sp>
      <p:pic>
        <p:nvPicPr>
          <p:cNvPr id="12292" name="图片 12291" descr="图片14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219200"/>
            <a:ext cx="3124200" cy="40386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1229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ldLvl="0" animBg="1"/>
      <p:bldP spid="122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云形标注 13313"/>
          <p:cNvSpPr/>
          <p:nvPr/>
        </p:nvSpPr>
        <p:spPr>
          <a:xfrm>
            <a:off x="1524000" y="1066800"/>
            <a:ext cx="4953000" cy="2362200"/>
          </a:xfrm>
          <a:prstGeom prst="cloudCallout">
            <a:avLst>
              <a:gd name="adj1" fmla="val 64681"/>
              <a:gd name="adj2" fmla="val 8098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lvl="0" algn="ctr"/>
            <a:endParaRPr lang="zh-CN" altLang="en-US" dirty="0">
              <a:latin typeface="Arial" charset="0"/>
              <a:ea typeface="宋体" charset="-122"/>
            </a:endParaRPr>
          </a:p>
        </p:txBody>
      </p:sp>
      <p:pic>
        <p:nvPicPr>
          <p:cNvPr id="13315" name="图片 13314" descr="图片14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553200" y="2819400"/>
            <a:ext cx="3124200" cy="40386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3316" name="矩形 13315"/>
          <p:cNvSpPr/>
          <p:nvPr/>
        </p:nvSpPr>
        <p:spPr>
          <a:xfrm>
            <a:off x="7543800" y="1219200"/>
            <a:ext cx="2214880" cy="7010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4000" b="1" dirty="0">
                <a:solidFill>
                  <a:srgbClr val="FF0000"/>
                </a:solidFill>
                <a:latin typeface="Arial" charset="0"/>
                <a:ea typeface="宋体" charset="-122"/>
              </a:rPr>
              <a:t>困惑之一</a:t>
            </a:r>
          </a:p>
        </p:txBody>
      </p:sp>
      <p:sp>
        <p:nvSpPr>
          <p:cNvPr id="13317" name="文本框 13316"/>
          <p:cNvSpPr txBox="1"/>
          <p:nvPr/>
        </p:nvSpPr>
        <p:spPr>
          <a:xfrm>
            <a:off x="1981200" y="1524000"/>
            <a:ext cx="4267200" cy="10668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dirty="0">
                <a:latin typeface="Arial" charset="0"/>
                <a:ea typeface="宋体" charset="-122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作为中学生，我可以信仰宗教吗？为什么？</a:t>
            </a:r>
            <a:r>
              <a:rPr lang="zh-CN" altLang="en-US" sz="3200" dirty="0">
                <a:latin typeface="楷体_GB2312" pitchFamily="1" charset="-122"/>
                <a:ea typeface="楷体_GB2312" pitchFamily="1" charset="-122"/>
              </a:rPr>
              <a:t> </a:t>
            </a:r>
          </a:p>
        </p:txBody>
      </p:sp>
      <p:sp>
        <p:nvSpPr>
          <p:cNvPr id="13318" name="文本框 13317"/>
          <p:cNvSpPr txBox="1"/>
          <p:nvPr/>
        </p:nvSpPr>
        <p:spPr>
          <a:xfrm>
            <a:off x="1905000" y="5105400"/>
            <a:ext cx="426720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dirty="0">
                <a:latin typeface="Arial" charset="0"/>
                <a:ea typeface="宋体" charset="-122"/>
              </a:rPr>
              <a:t> </a:t>
            </a:r>
            <a:r>
              <a:rPr lang="zh-CN" altLang="en-US" sz="3200" b="1" dirty="0">
                <a:solidFill>
                  <a:srgbClr val="009900"/>
                </a:solidFill>
                <a:latin typeface="楷体_GB2312" pitchFamily="1" charset="-122"/>
                <a:ea typeface="楷体_GB2312" pitchFamily="1" charset="-122"/>
              </a:rPr>
              <a:t>请同学们探究</a:t>
            </a:r>
            <a:r>
              <a:rPr lang="zh-CN" altLang="en-US" sz="3200" dirty="0">
                <a:latin typeface="楷体_GB2312" pitchFamily="1" charset="-122"/>
                <a:ea typeface="楷体_GB2312" pitchFamily="1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133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" fill="hold"/>
                                        <p:tgtEl>
                                          <p:spTgt spid="133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" fill="hold"/>
                                        <p:tgtEl>
                                          <p:spTgt spid="133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" fill="hold"/>
                                        <p:tgtEl>
                                          <p:spTgt spid="133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3523</Words>
  <Application>Microsoft Office PowerPoint</Application>
  <PresentationFormat>自定义</PresentationFormat>
  <Paragraphs>189</Paragraphs>
  <Slides>37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38" baseType="lpstr">
      <vt:lpstr>Office 主题</vt:lpstr>
      <vt:lpstr>幻灯片 1</vt:lpstr>
      <vt:lpstr>幻灯片 2</vt:lpstr>
      <vt:lpstr>幻灯片 3</vt:lpstr>
      <vt:lpstr>（一）我国的宗教概况</vt:lpstr>
      <vt:lpstr>（一）我国的宗教概况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(三)弘扬科学精神</vt:lpstr>
      <vt:lpstr>幻灯片 31</vt:lpstr>
      <vt:lpstr>依法管理宗教事务</vt:lpstr>
      <vt:lpstr>幻灯片 33</vt:lpstr>
      <vt:lpstr>幻灯片 34</vt:lpstr>
      <vt:lpstr>幻灯片 35</vt:lpstr>
      <vt:lpstr>幻灯片 36</vt:lpstr>
      <vt:lpstr>幻灯片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6</cp:revision>
  <dcterms:created xsi:type="dcterms:W3CDTF">2016-01-03T09:05:09Z</dcterms:created>
  <dcterms:modified xsi:type="dcterms:W3CDTF">2016-05-21T11:35:11Z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2052-10.1.0.5400</vt:lpwstr>
  </property>
</Properties>
</file>