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1" r:id="rId3"/>
    <p:sldId id="279" r:id="rId4"/>
    <p:sldId id="299" r:id="rId5"/>
    <p:sldId id="300" r:id="rId6"/>
    <p:sldId id="301" r:id="rId7"/>
    <p:sldId id="256" r:id="rId8"/>
    <p:sldId id="285" r:id="rId9"/>
    <p:sldId id="280" r:id="rId10"/>
    <p:sldId id="274" r:id="rId11"/>
    <p:sldId id="281" r:id="rId12"/>
    <p:sldId id="258" r:id="rId13"/>
    <p:sldId id="275" r:id="rId14"/>
    <p:sldId id="284" r:id="rId15"/>
    <p:sldId id="268" r:id="rId16"/>
    <p:sldId id="283" r:id="rId17"/>
    <p:sldId id="259" r:id="rId18"/>
    <p:sldId id="276" r:id="rId19"/>
    <p:sldId id="266" r:id="rId20"/>
    <p:sldId id="277" r:id="rId21"/>
    <p:sldId id="271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8DE18"/>
    <a:srgbClr val="FF9999"/>
    <a:srgbClr val="00FFFF"/>
    <a:srgbClr val="00FF00"/>
    <a:srgbClr val="D42CD4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00" autoAdjust="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CB373DC-75C9-4D02-8AE4-28BCEFA3F1D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B7735DB-BDF2-4178-967B-7F1BE81E45B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CD3E-CC02-4CC5-9D86-6AB5B8704B4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6819-C3B1-4534-85EE-7585731A32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44F4-DB78-4653-80B0-BEB6F1483E3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83B0-9598-4C89-B9F9-1B5FF02EC4D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E4D4B-02AC-4A4C-B8F1-60E6DAC308A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F9FC-141A-4B9D-80C3-B28204BDFC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2DBC-BF63-42A8-8D81-4738AB94B01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AB2B-B6A6-4D43-A36A-46D9427B8C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A12E-858D-46FD-B467-3EC8E06B2E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5CF7-D1DD-443E-8A66-7C5F5EA45D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857C-5923-456C-9957-CBC4F72B238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4892-00EF-4A37-A965-4446018CBD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3578-3B98-482D-8724-E36426C9182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26D7-F4E2-4549-B8ED-B8463FA347C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6A97-787B-4AC0-B6DA-7620E03D0D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0241C-E18C-4BFF-82DD-9C789F5FA1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55F13-F49D-41CF-9BB8-C832ED4BE3A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8BEEF-BBE7-4E73-A953-6BBF7FD22C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0E00-65BB-40E1-BB5C-0ADD0C64476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7894-D327-4BDE-BAEF-817912A0D64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1AF2-923C-42F8-A0C5-662B728E396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A68B7-09E2-4096-B77F-F26FFC2A206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53D389-7B25-4F3E-B5B1-76E5F6BC954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D492204-54F8-4680-B87E-02DE76A14D4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梯形 3"/>
          <p:cNvSpPr/>
          <p:nvPr/>
        </p:nvSpPr>
        <p:spPr>
          <a:xfrm rot="8423918">
            <a:off x="7821613" y="-904875"/>
            <a:ext cx="639762" cy="5872163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梯形 4"/>
          <p:cNvSpPr/>
          <p:nvPr/>
        </p:nvSpPr>
        <p:spPr>
          <a:xfrm rot="5882998">
            <a:off x="4171950" y="719137"/>
            <a:ext cx="641350" cy="9337676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3519" y="1096754"/>
            <a:ext cx="5247878" cy="144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8800" b="1" dirty="0" smtClean="0">
                <a:solidFill>
                  <a:srgbClr val="FFC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endParaRPr lang="zh-CN" altLang="en-US" sz="8800" b="1" dirty="0">
              <a:solidFill>
                <a:srgbClr val="FFC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893300" y="4095750"/>
            <a:ext cx="2298700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2321465">
            <a:off x="8875713" y="6342063"/>
            <a:ext cx="1590675" cy="293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17797455">
            <a:off x="-1875631" y="1294606"/>
            <a:ext cx="2138362" cy="212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同心圆 11"/>
          <p:cNvSpPr/>
          <p:nvPr/>
        </p:nvSpPr>
        <p:spPr>
          <a:xfrm>
            <a:off x="1204913" y="2297113"/>
            <a:ext cx="1335087" cy="1335087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4489450" y="4540250"/>
            <a:ext cx="511175" cy="509588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2952750" y="4525963"/>
            <a:ext cx="1020763" cy="1020762"/>
          </a:xfrm>
          <a:prstGeom prst="donut">
            <a:avLst/>
          </a:prstGeom>
          <a:solidFill>
            <a:srgbClr val="7030A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1060249" y="4124325"/>
            <a:ext cx="2125663" cy="2124075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同心圆 19"/>
          <p:cNvSpPr/>
          <p:nvPr/>
        </p:nvSpPr>
        <p:spPr>
          <a:xfrm>
            <a:off x="7748588" y="3482975"/>
            <a:ext cx="392112" cy="392113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10039350" y="3089275"/>
            <a:ext cx="784225" cy="785813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同心圆 21"/>
          <p:cNvSpPr/>
          <p:nvPr/>
        </p:nvSpPr>
        <p:spPr>
          <a:xfrm>
            <a:off x="8850313" y="5849938"/>
            <a:ext cx="541337" cy="541337"/>
          </a:xfrm>
          <a:prstGeom prst="donut">
            <a:avLst/>
          </a:prstGeom>
          <a:solidFill>
            <a:srgbClr val="7030A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同心圆 22"/>
          <p:cNvSpPr/>
          <p:nvPr/>
        </p:nvSpPr>
        <p:spPr>
          <a:xfrm>
            <a:off x="6299200" y="5264150"/>
            <a:ext cx="1082675" cy="1084263"/>
          </a:xfrm>
          <a:prstGeom prst="donut">
            <a:avLst/>
          </a:prstGeom>
          <a:solidFill>
            <a:srgbClr val="C0000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1427" y="1319127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制作个性化台历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95888" y="2598834"/>
            <a:ext cx="458674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</a:t>
            </a:r>
            <a:r>
              <a:rPr lang="zh-CN" alt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数字化图像的简单合成</a:t>
            </a:r>
            <a:endParaRPr lang="zh-CN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0404 -0.06667 L 0.33946 -0.08519 L 0.4448 -0.08148 L 0.55508 -0.05926 L 0.66862 -0.00741 L 0.74063 0.06412 L 0.78503 0.14814 L 0.82787 0.29768 C 0.82917 0.3375 0.83008 0.37754 0.83125 0.41852 C 0.82201 0.46319 0.81303 0.50856 0.80391 0.55347 L 0.77279 0.60671 L 0.72917 0.63472 L 0.67396 0.64814 L 0.60938 0.64629 L 0.53724 0.63333 L 0.4625 0.59027 L 0.39584 0.53703 L 0.34362 0.46852 L 0.31146 0.38495 C 0.3073 0.36111 0.30261 0.3375 0.29844 0.31481 C 0.30157 0.27847 0.30261 0.24282 0.3073 0.2074 C 0.31303 0.18379 0.31928 0.16458 0.32748 0.14398 C 0.33998 0.13194 0.35248 0.12916 0.36498 0.12176 L 0.36498 0.12199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63" y="28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accel="66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98 0.12208 L 0.84571 0.5509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21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47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7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xit" presetSubtype="0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7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7" presetClass="exit" presetSubtype="0" fill="hold" grpId="2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9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6971" y="348343"/>
            <a:ext cx="1037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数字化图像的简单</a:t>
            </a:r>
            <a:r>
              <a:rPr lang="zh-CN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合成</a:t>
            </a:r>
            <a:r>
              <a:rPr lang="en-US" altLang="zh-CN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zh-CN" altLang="en-US" sz="4400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制作个性化台历</a:t>
            </a:r>
            <a:endParaRPr lang="zh-CN" altLang="en-US" sz="4400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3429" y="1465943"/>
            <a:ext cx="1042125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第二环节                              学生实践活动</a:t>
            </a:r>
            <a:endParaRPr lang="en-US" altLang="zh-CN" sz="2800" dirty="0" smtClean="0"/>
          </a:p>
          <a:p>
            <a:r>
              <a:rPr lang="zh-CN" altLang="en-US" sz="2800" dirty="0"/>
              <a:t>要求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每</a:t>
            </a:r>
            <a:r>
              <a:rPr lang="en-US" altLang="zh-CN" sz="2800" dirty="0" smtClean="0"/>
              <a:t>12</a:t>
            </a:r>
            <a:r>
              <a:rPr lang="zh-CN" altLang="en-US" sz="2800" dirty="0" smtClean="0"/>
              <a:t>个同学为一组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组内成员讨论，统一作品风格，每人选做一个月的月历图，全组完成一个台历</a:t>
            </a:r>
            <a:endParaRPr lang="en-US" altLang="zh-CN" sz="2800" dirty="0" smtClean="0"/>
          </a:p>
          <a:p>
            <a:pPr marL="514350" indent="-514350">
              <a:buAutoNum type="arabicPeriod"/>
            </a:pPr>
            <a:r>
              <a:rPr lang="zh-CN" altLang="en-US" sz="2800" dirty="0" smtClean="0"/>
              <a:t>作品大小统一：</a:t>
            </a:r>
            <a:r>
              <a:rPr lang="en-US" altLang="zh-CN" sz="2800" dirty="0" smtClean="0"/>
              <a:t>800*600</a:t>
            </a:r>
            <a:r>
              <a:rPr lang="zh-CN" altLang="en-US" sz="2800" dirty="0" smtClean="0"/>
              <a:t>像素</a:t>
            </a:r>
            <a:endParaRPr lang="en-US" altLang="zh-CN" sz="2800" dirty="0" smtClean="0"/>
          </a:p>
          <a:p>
            <a:endParaRPr lang="en-US" altLang="zh-CN" sz="2800" dirty="0" smtClean="0"/>
          </a:p>
        </p:txBody>
      </p:sp>
      <p:sp>
        <p:nvSpPr>
          <p:cNvPr id="2" name="文本框 1"/>
          <p:cNvSpPr txBox="1"/>
          <p:nvPr/>
        </p:nvSpPr>
        <p:spPr>
          <a:xfrm>
            <a:off x="2698110" y="4676931"/>
            <a:ext cx="695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</a:rPr>
              <a:t>操作步骤及技术支持参考小助手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816194" y="1144657"/>
            <a:ext cx="1608138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4666919">
            <a:off x="1481931" y="588169"/>
            <a:ext cx="1538288" cy="254000"/>
          </a:xfrm>
          <a:prstGeom prst="parallelogram">
            <a:avLst>
              <a:gd name="adj" fmla="val 230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 rot="5400000">
            <a:off x="-186531" y="2151857"/>
            <a:ext cx="217805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 rot="4733054">
            <a:off x="1062038" y="4881562"/>
            <a:ext cx="3894138" cy="252413"/>
          </a:xfrm>
          <a:prstGeom prst="parallelogram">
            <a:avLst>
              <a:gd name="adj" fmla="val 175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76288" y="3121025"/>
            <a:ext cx="1906587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682874" y="520509"/>
            <a:ext cx="7998725" cy="1231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活动一：体验图像的初步合成   </a:t>
            </a:r>
            <a:endParaRPr lang="en-US" altLang="zh-CN" sz="2800" dirty="0" smtClean="0"/>
          </a:p>
          <a:p>
            <a:pPr algn="ctr"/>
            <a:r>
              <a:rPr lang="en-US" altLang="zh-CN" sz="2800" dirty="0"/>
              <a:t> </a:t>
            </a:r>
            <a:r>
              <a:rPr lang="en-US" altLang="zh-CN" sz="2800" dirty="0" smtClean="0"/>
              <a:t>                   </a:t>
            </a:r>
            <a:r>
              <a:rPr lang="zh-CN" altLang="en-US" sz="2800" dirty="0" smtClean="0"/>
              <a:t>制作有背景的月历图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26263" y="2161190"/>
            <a:ext cx="7115270" cy="2339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学生活动</a:t>
            </a:r>
            <a:endParaRPr lang="en-US" altLang="zh-CN" sz="3200" dirty="0" smtClean="0"/>
          </a:p>
          <a:p>
            <a:r>
              <a:rPr lang="zh-CN" altLang="en-US" sz="3200" dirty="0" smtClean="0"/>
              <a:t>浏览素材，小组分工，选择月份</a:t>
            </a:r>
            <a:endParaRPr lang="en-US" altLang="zh-CN" sz="3200" dirty="0" smtClean="0"/>
          </a:p>
          <a:p>
            <a:r>
              <a:rPr lang="zh-CN" altLang="en-US" sz="3200" dirty="0" smtClean="0"/>
              <a:t>简单模仿：新建</a:t>
            </a:r>
            <a:r>
              <a:rPr lang="en-US" altLang="zh-CN" sz="3200" dirty="0" smtClean="0"/>
              <a:t>800*600</a:t>
            </a:r>
            <a:r>
              <a:rPr lang="zh-CN" altLang="en-US" sz="3200" dirty="0" smtClean="0"/>
              <a:t>像素文件，依次添加</a:t>
            </a:r>
            <a:r>
              <a:rPr lang="zh-CN" altLang="en-US" sz="3200" u="sng" dirty="0" smtClean="0">
                <a:solidFill>
                  <a:srgbClr val="FFC000"/>
                </a:solidFill>
              </a:rPr>
              <a:t>背景图和月历表</a:t>
            </a:r>
            <a:endParaRPr lang="en-US" altLang="zh-CN" sz="3200" u="sng" dirty="0" smtClean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grpSp>
        <p:nvGrpSpPr>
          <p:cNvPr id="18" name="组合 17"/>
          <p:cNvGrpSpPr/>
          <p:nvPr/>
        </p:nvGrpSpPr>
        <p:grpSpPr>
          <a:xfrm>
            <a:off x="6337155" y="4267540"/>
            <a:ext cx="1930400" cy="740228"/>
            <a:chOff x="9071429" y="4834132"/>
            <a:chExt cx="1930400" cy="740228"/>
          </a:xfrm>
        </p:grpSpPr>
        <p:sp>
          <p:nvSpPr>
            <p:cNvPr id="16" name="剪去对角的矩形 15"/>
            <p:cNvSpPr/>
            <p:nvPr/>
          </p:nvSpPr>
          <p:spPr>
            <a:xfrm>
              <a:off x="9071429" y="4834132"/>
              <a:ext cx="1930400" cy="740228"/>
            </a:xfrm>
            <a:prstGeom prst="snip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318172" y="5004191"/>
              <a:ext cx="1436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/>
                <a:t>技术</a:t>
              </a:r>
              <a:r>
                <a:rPr lang="zh-CN" altLang="en-US" dirty="0" smtClean="0"/>
                <a:t>：拖动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82874" y="520509"/>
            <a:ext cx="7998725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活动二：加入个性化元素</a:t>
            </a:r>
            <a:endParaRPr lang="en-US" altLang="zh-CN" sz="2800" dirty="0" smtClean="0"/>
          </a:p>
          <a:p>
            <a:pPr algn="ctr"/>
            <a:r>
              <a:rPr lang="en-US" altLang="zh-CN" sz="2800" dirty="0"/>
              <a:t> </a:t>
            </a:r>
            <a:r>
              <a:rPr lang="zh-CN" altLang="en-US" sz="2800" dirty="0" smtClean="0"/>
              <a:t>在图像上加上喜爱的人物照片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28914" y="1799772"/>
            <a:ext cx="10421257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在原有的</a:t>
            </a:r>
            <a:r>
              <a:rPr lang="zh-CN" altLang="en-US" sz="2800" dirty="0"/>
              <a:t>月</a:t>
            </a:r>
            <a:r>
              <a:rPr lang="zh-CN" altLang="en-US" sz="2800" dirty="0" smtClean="0"/>
              <a:t>历上，添加人物的照片</a:t>
            </a:r>
            <a:endParaRPr lang="en-US" altLang="zh-CN" sz="2800" dirty="0" smtClean="0"/>
          </a:p>
          <a:p>
            <a:r>
              <a:rPr lang="zh-CN" altLang="en-US" sz="2800" dirty="0" smtClean="0"/>
              <a:t>发现问题：图像画面不和谐，合成的痕迹明显</a:t>
            </a:r>
            <a:endParaRPr lang="en-US" altLang="zh-CN" sz="2800" dirty="0" smtClean="0"/>
          </a:p>
          <a:p>
            <a:r>
              <a:rPr lang="zh-CN" altLang="en-US" sz="2800" dirty="0" smtClean="0"/>
              <a:t>解决办法：设置羽化</a:t>
            </a:r>
            <a:endParaRPr lang="en-US" altLang="zh-CN" sz="2800" dirty="0" smtClean="0"/>
          </a:p>
          <a:p>
            <a:pPr>
              <a:lnSpc>
                <a:spcPct val="110000"/>
              </a:lnSpc>
            </a:pPr>
            <a:r>
              <a:rPr lang="zh-CN" altLang="en-US" sz="2800" dirty="0" smtClean="0"/>
              <a:t>羽化：</a:t>
            </a:r>
            <a:r>
              <a:rPr lang="en-US" altLang="zh-CN" sz="3200" b="1" dirty="0"/>
              <a:t> </a:t>
            </a:r>
            <a:r>
              <a:rPr lang="zh-CN" altLang="en-US" sz="2800" dirty="0"/>
              <a:t>就是使你选定范围的图边缘达到朦胧的效果。 </a:t>
            </a:r>
            <a:endParaRPr lang="zh-CN" altLang="en-US" sz="2800" dirty="0"/>
          </a:p>
          <a:p>
            <a:pPr>
              <a:lnSpc>
                <a:spcPct val="110000"/>
              </a:lnSpc>
            </a:pPr>
            <a:r>
              <a:rPr lang="zh-CN" altLang="en-US" sz="2800" dirty="0"/>
              <a:t>羽化值越大，朦胧范围越宽，羽化值越小，朦胧范围越窄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2236" y="4397829"/>
            <a:ext cx="3098776" cy="21553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7771" y="4402061"/>
            <a:ext cx="3307443" cy="2151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0247620">
            <a:off x="896938" y="1138238"/>
            <a:ext cx="16764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4047620">
            <a:off x="1478756" y="335757"/>
            <a:ext cx="14001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0247620">
            <a:off x="1277938" y="1377950"/>
            <a:ext cx="8450262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4047620">
            <a:off x="434975" y="2179638"/>
            <a:ext cx="191293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 rot="20247620">
            <a:off x="8624888" y="1752600"/>
            <a:ext cx="1573212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 rot="4047620">
            <a:off x="8751888" y="728662"/>
            <a:ext cx="1912938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 rot="5400000">
            <a:off x="6379369" y="4331494"/>
            <a:ext cx="4778375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cxnSp>
        <p:nvCxnSpPr>
          <p:cNvPr id="632" name="直接连接符 631"/>
          <p:cNvCxnSpPr/>
          <p:nvPr/>
        </p:nvCxnSpPr>
        <p:spPr>
          <a:xfrm>
            <a:off x="2509838" y="4735513"/>
            <a:ext cx="1566862" cy="874712"/>
          </a:xfrm>
          <a:prstGeom prst="line">
            <a:avLst/>
          </a:prstGeom>
          <a:ln w="76200">
            <a:solidFill>
              <a:srgbClr val="92D050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接连接符 638"/>
          <p:cNvCxnSpPr>
            <a:stCxn id="642" idx="3"/>
            <a:endCxn id="641" idx="6"/>
          </p:cNvCxnSpPr>
          <p:nvPr/>
        </p:nvCxnSpPr>
        <p:spPr>
          <a:xfrm flipH="1">
            <a:off x="4492625" y="4700588"/>
            <a:ext cx="2157413" cy="976312"/>
          </a:xfrm>
          <a:prstGeom prst="line">
            <a:avLst/>
          </a:prstGeom>
          <a:ln w="76200">
            <a:solidFill>
              <a:srgbClr val="92D050"/>
            </a:solidFill>
            <a:prstDash val="solid"/>
            <a:headEnd type="triangl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直接连接符 648"/>
          <p:cNvCxnSpPr/>
          <p:nvPr/>
        </p:nvCxnSpPr>
        <p:spPr>
          <a:xfrm>
            <a:off x="2324100" y="4165600"/>
            <a:ext cx="2705100" cy="18161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直接连接符 649"/>
          <p:cNvCxnSpPr/>
          <p:nvPr/>
        </p:nvCxnSpPr>
        <p:spPr>
          <a:xfrm flipH="1">
            <a:off x="5016500" y="4749800"/>
            <a:ext cx="3302000" cy="20193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直接连接符 655"/>
          <p:cNvCxnSpPr/>
          <p:nvPr/>
        </p:nvCxnSpPr>
        <p:spPr>
          <a:xfrm flipH="1">
            <a:off x="5003800" y="4381500"/>
            <a:ext cx="3263900" cy="1727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圆角矩形 637"/>
          <p:cNvSpPr/>
          <p:nvPr/>
        </p:nvSpPr>
        <p:spPr bwMode="auto">
          <a:xfrm>
            <a:off x="4537075" y="4143375"/>
            <a:ext cx="2143125" cy="504825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noFill/>
                <a:latin typeface="幼圆" panose="02010509060101010101" pitchFamily="49" charset="-122"/>
                <a:ea typeface="幼圆" panose="02010509060101010101" pitchFamily="49" charset="-122"/>
              </a:rPr>
              <a:t>调试软件</a:t>
            </a:r>
            <a:endParaRPr lang="zh-CN" altLang="en-US" sz="2000" b="1" dirty="0">
              <a:noFill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40" name="同心圆 639"/>
          <p:cNvSpPr/>
          <p:nvPr/>
        </p:nvSpPr>
        <p:spPr>
          <a:xfrm>
            <a:off x="2005013" y="4316413"/>
            <a:ext cx="569912" cy="568325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1" name="同心圆 640"/>
          <p:cNvSpPr/>
          <p:nvPr/>
        </p:nvSpPr>
        <p:spPr>
          <a:xfrm>
            <a:off x="4057650" y="5459413"/>
            <a:ext cx="434975" cy="434975"/>
          </a:xfrm>
          <a:prstGeom prst="donut">
            <a:avLst/>
          </a:prstGeom>
          <a:solidFill>
            <a:srgbClr val="7030A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2" name="同心圆 641"/>
          <p:cNvSpPr/>
          <p:nvPr/>
        </p:nvSpPr>
        <p:spPr>
          <a:xfrm>
            <a:off x="6516688" y="3929063"/>
            <a:ext cx="904875" cy="904875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6" name="矩形 645"/>
          <p:cNvSpPr/>
          <p:nvPr/>
        </p:nvSpPr>
        <p:spPr>
          <a:xfrm rot="20247620">
            <a:off x="-177800" y="341313"/>
            <a:ext cx="23780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394114" y="644537"/>
            <a:ext cx="792582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/>
              <a:t>文字处理部分</a:t>
            </a:r>
            <a:endParaRPr lang="en-US" altLang="zh-CN" sz="3200"/>
          </a:p>
          <a:p>
            <a:r>
              <a:rPr lang="zh-CN" altLang="en-US" sz="3200"/>
              <a:t>添加文字：给月历表添加年份及月份</a:t>
            </a:r>
            <a:endParaRPr lang="en-US" altLang="zh-CN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864224" y="2796988"/>
            <a:ext cx="51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</a:rPr>
              <a:t>参看教师演示及操作小助手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640" grpId="0" animBg="1"/>
      <p:bldP spid="640" grpId="1" animBg="1"/>
      <p:bldP spid="641" grpId="0" animBg="1"/>
      <p:bldP spid="641" grpId="1" animBg="1"/>
      <p:bldP spid="642" grpId="0" animBg="1"/>
      <p:bldP spid="642" grpId="1" animBg="1"/>
      <p:bldP spid="6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2"/>
          <p:cNvSpPr/>
          <p:nvPr/>
        </p:nvSpPr>
        <p:spPr>
          <a:xfrm rot="4733054">
            <a:off x="-1284571" y="2008542"/>
            <a:ext cx="4365626" cy="254000"/>
          </a:xfrm>
          <a:prstGeom prst="parallelogram">
            <a:avLst>
              <a:gd name="adj" fmla="val 209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 rot="1112588">
            <a:off x="1223601" y="5339304"/>
            <a:ext cx="7031913" cy="325054"/>
          </a:xfrm>
          <a:prstGeom prst="parallelogram">
            <a:avLst>
              <a:gd name="adj" fmla="val 20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0" name="等腰三角形 39"/>
          <p:cNvSpPr/>
          <p:nvPr/>
        </p:nvSpPr>
        <p:spPr>
          <a:xfrm rot="4246903">
            <a:off x="1011917" y="4564229"/>
            <a:ext cx="222250" cy="601663"/>
          </a:xfrm>
          <a:prstGeom prst="triangl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560000">
            <a:off x="1243322" y="4883408"/>
            <a:ext cx="222250" cy="600075"/>
          </a:xfrm>
          <a:prstGeom prst="triangl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88610" y="1899860"/>
            <a:ext cx="7773076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调整图像大小和位置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调整图像大小  利用自由变换工具调整图像大小和角度</a:t>
            </a:r>
            <a:endParaRPr lang="en-US" altLang="zh-CN" sz="2800" dirty="0" smtClean="0"/>
          </a:p>
        </p:txBody>
      </p:sp>
      <p:sp>
        <p:nvSpPr>
          <p:cNvPr id="29" name="文本框 28"/>
          <p:cNvSpPr txBox="1"/>
          <p:nvPr/>
        </p:nvSpPr>
        <p:spPr>
          <a:xfrm>
            <a:off x="2288610" y="472864"/>
            <a:ext cx="777307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活动</a:t>
            </a:r>
            <a:r>
              <a:rPr lang="zh-CN" altLang="en-US" sz="2800" dirty="0"/>
              <a:t>三</a:t>
            </a:r>
            <a:r>
              <a:rPr lang="zh-CN" altLang="en-US" sz="2800" dirty="0" smtClean="0"/>
              <a:t>：修饰美化作品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美化自己的月历图</a:t>
            </a:r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2"/>
          <p:cNvSpPr/>
          <p:nvPr/>
        </p:nvSpPr>
        <p:spPr>
          <a:xfrm rot="4733054">
            <a:off x="-1059770" y="2367756"/>
            <a:ext cx="4365626" cy="254000"/>
          </a:xfrm>
          <a:prstGeom prst="parallelogram">
            <a:avLst>
              <a:gd name="adj" fmla="val 209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5" name="平行四边形 4"/>
          <p:cNvSpPr/>
          <p:nvPr/>
        </p:nvSpPr>
        <p:spPr>
          <a:xfrm rot="20271835">
            <a:off x="1317829" y="3212610"/>
            <a:ext cx="8562975" cy="252413"/>
          </a:xfrm>
          <a:prstGeom prst="parallelogram">
            <a:avLst>
              <a:gd name="adj" fmla="val 205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0" name="等腰三角形 39"/>
          <p:cNvSpPr/>
          <p:nvPr/>
        </p:nvSpPr>
        <p:spPr>
          <a:xfrm rot="4246903">
            <a:off x="1011917" y="4564229"/>
            <a:ext cx="222250" cy="601663"/>
          </a:xfrm>
          <a:prstGeom prst="triangl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rot="1560000">
            <a:off x="1243322" y="4883408"/>
            <a:ext cx="222250" cy="600075"/>
          </a:xfrm>
          <a:prstGeom prst="triangl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810656" y="1915886"/>
            <a:ext cx="17037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思考</a:t>
            </a:r>
            <a:r>
              <a:rPr lang="zh-CN" alt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：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0374" y="2946099"/>
            <a:ext cx="594408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怎样才能让我们的月历更美观一些</a:t>
            </a:r>
            <a:r>
              <a:rPr lang="zh-CN" altLang="en-US" sz="2400" dirty="0" smtClean="0"/>
              <a:t>？</a:t>
            </a:r>
            <a:endParaRPr lang="zh-CN" altLang="en-US" sz="2800" dirty="0"/>
          </a:p>
        </p:txBody>
      </p:sp>
      <p:sp>
        <p:nvSpPr>
          <p:cNvPr id="6" name="左箭头 5"/>
          <p:cNvSpPr/>
          <p:nvPr/>
        </p:nvSpPr>
        <p:spPr>
          <a:xfrm rot="16200000">
            <a:off x="6263891" y="3998114"/>
            <a:ext cx="1967940" cy="910349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055276" y="5541907"/>
            <a:ext cx="3048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2">
                    <a:lumMod val="10000"/>
                  </a:schemeClr>
                </a:solidFill>
              </a:rPr>
              <a:t>图层样式的应用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88610" y="472864"/>
            <a:ext cx="777307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活动</a:t>
            </a:r>
            <a:r>
              <a:rPr lang="zh-CN" altLang="en-US" sz="2800" dirty="0"/>
              <a:t>三</a:t>
            </a:r>
            <a:r>
              <a:rPr lang="zh-CN" altLang="en-US" sz="2800" dirty="0" smtClean="0"/>
              <a:t>：修饰美化作品</a:t>
            </a:r>
            <a:endParaRPr lang="en-US" altLang="zh-CN" sz="2800" dirty="0" smtClean="0"/>
          </a:p>
          <a:p>
            <a:pPr algn="ctr"/>
            <a:r>
              <a:rPr lang="zh-CN" altLang="en-US" sz="2800" dirty="0" smtClean="0"/>
              <a:t>美化自己的月历图</a:t>
            </a:r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0" grpId="0" animBg="1"/>
      <p:bldP spid="40" grpId="1" animBg="1"/>
      <p:bldP spid="41" grpId="0" animBg="1"/>
      <p:bldP spid="4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0247620">
            <a:off x="896938" y="1138238"/>
            <a:ext cx="16764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4047620">
            <a:off x="1478756" y="335757"/>
            <a:ext cx="14001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0247620">
            <a:off x="1277938" y="1377950"/>
            <a:ext cx="8450262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4047620">
            <a:off x="434975" y="2179638"/>
            <a:ext cx="191293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 rot="20247620">
            <a:off x="8624888" y="1752600"/>
            <a:ext cx="1573212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 rot="4047620">
            <a:off x="8751888" y="728662"/>
            <a:ext cx="1912938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 rot="5400000">
            <a:off x="6379369" y="4331494"/>
            <a:ext cx="4778375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cxnSp>
        <p:nvCxnSpPr>
          <p:cNvPr id="632" name="直接连接符 631"/>
          <p:cNvCxnSpPr/>
          <p:nvPr/>
        </p:nvCxnSpPr>
        <p:spPr>
          <a:xfrm>
            <a:off x="2509838" y="4735513"/>
            <a:ext cx="1566862" cy="874712"/>
          </a:xfrm>
          <a:prstGeom prst="line">
            <a:avLst/>
          </a:prstGeom>
          <a:ln w="76200">
            <a:solidFill>
              <a:srgbClr val="92D050"/>
            </a:solidFill>
            <a:prstDash val="solid"/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直接连接符 638"/>
          <p:cNvCxnSpPr>
            <a:stCxn id="642" idx="3"/>
            <a:endCxn id="641" idx="6"/>
          </p:cNvCxnSpPr>
          <p:nvPr/>
        </p:nvCxnSpPr>
        <p:spPr>
          <a:xfrm flipH="1">
            <a:off x="4492625" y="4700588"/>
            <a:ext cx="2157413" cy="976312"/>
          </a:xfrm>
          <a:prstGeom prst="line">
            <a:avLst/>
          </a:prstGeom>
          <a:ln w="76200">
            <a:solidFill>
              <a:srgbClr val="92D050"/>
            </a:solidFill>
            <a:prstDash val="solid"/>
            <a:headEnd type="triangl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直接连接符 648"/>
          <p:cNvCxnSpPr/>
          <p:nvPr/>
        </p:nvCxnSpPr>
        <p:spPr>
          <a:xfrm>
            <a:off x="2324100" y="4165600"/>
            <a:ext cx="2705100" cy="18161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直接连接符 649"/>
          <p:cNvCxnSpPr/>
          <p:nvPr/>
        </p:nvCxnSpPr>
        <p:spPr>
          <a:xfrm flipH="1">
            <a:off x="5016500" y="4749800"/>
            <a:ext cx="3302000" cy="20193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直接连接符 655"/>
          <p:cNvCxnSpPr/>
          <p:nvPr/>
        </p:nvCxnSpPr>
        <p:spPr>
          <a:xfrm flipH="1">
            <a:off x="5003800" y="4381500"/>
            <a:ext cx="3263900" cy="1727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圆角矩形 637"/>
          <p:cNvSpPr/>
          <p:nvPr/>
        </p:nvSpPr>
        <p:spPr bwMode="auto">
          <a:xfrm>
            <a:off x="4537075" y="4143375"/>
            <a:ext cx="2143125" cy="504825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noFill/>
                <a:latin typeface="幼圆" panose="02010509060101010101" pitchFamily="49" charset="-122"/>
                <a:ea typeface="幼圆" panose="02010509060101010101" pitchFamily="49" charset="-122"/>
              </a:rPr>
              <a:t>调试软件</a:t>
            </a:r>
            <a:endParaRPr lang="zh-CN" altLang="en-US" sz="2000" b="1" dirty="0">
              <a:noFill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40" name="同心圆 639"/>
          <p:cNvSpPr/>
          <p:nvPr/>
        </p:nvSpPr>
        <p:spPr>
          <a:xfrm>
            <a:off x="2005013" y="4316413"/>
            <a:ext cx="569912" cy="568325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1" name="同心圆 640"/>
          <p:cNvSpPr/>
          <p:nvPr/>
        </p:nvSpPr>
        <p:spPr>
          <a:xfrm>
            <a:off x="4057650" y="5459413"/>
            <a:ext cx="434975" cy="434975"/>
          </a:xfrm>
          <a:prstGeom prst="donut">
            <a:avLst/>
          </a:prstGeom>
          <a:solidFill>
            <a:srgbClr val="7030A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2" name="同心圆 641"/>
          <p:cNvSpPr/>
          <p:nvPr/>
        </p:nvSpPr>
        <p:spPr>
          <a:xfrm>
            <a:off x="6516688" y="3929063"/>
            <a:ext cx="904875" cy="904875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6" name="矩形 645"/>
          <p:cNvSpPr/>
          <p:nvPr/>
        </p:nvSpPr>
        <p:spPr>
          <a:xfrm rot="20247620">
            <a:off x="-177800" y="341313"/>
            <a:ext cx="2378075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485666" y="1262455"/>
            <a:ext cx="7925828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课堂拓展：自定义形状工具、选择性粘贴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2864224" y="2796988"/>
            <a:ext cx="5150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</a:rPr>
              <a:t>参看教师演示及操作小助手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640" grpId="0" animBg="1"/>
      <p:bldP spid="640" grpId="1" animBg="1"/>
      <p:bldP spid="641" grpId="0" animBg="1"/>
      <p:bldP spid="641" grpId="1" animBg="1"/>
      <p:bldP spid="642" grpId="0" animBg="1"/>
      <p:bldP spid="642" grpId="1" animBg="1"/>
      <p:bldP spid="6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90197" y="640995"/>
            <a:ext cx="743131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lt1"/>
                </a:solidFill>
                <a:latin typeface="+mn-lt"/>
                <a:ea typeface="+mn-ea"/>
              </a:rPr>
              <a:t>第三环节     作品上传</a:t>
            </a:r>
            <a:endParaRPr lang="zh-CN" altLang="en-US" sz="2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" name="Group 9"/>
          <p:cNvGrpSpPr/>
          <p:nvPr/>
        </p:nvGrpSpPr>
        <p:grpSpPr bwMode="auto">
          <a:xfrm>
            <a:off x="701222" y="1356303"/>
            <a:ext cx="4073525" cy="5257800"/>
            <a:chOff x="2971" y="935"/>
            <a:chExt cx="2566" cy="331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344"/>
              <a:ext cx="2566" cy="2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016" y="935"/>
              <a:ext cx="2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第一次保存为</a:t>
              </a:r>
              <a:r>
                <a:rPr lang="en-US" altLang="zh-CN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.JPG</a:t>
              </a:r>
              <a:r>
                <a:rPr lang="zh-CN" altLang="en-US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文件。</a:t>
              </a:r>
              <a:endPara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8" name="Group 8"/>
          <p:cNvGrpSpPr/>
          <p:nvPr/>
        </p:nvGrpSpPr>
        <p:grpSpPr bwMode="auto">
          <a:xfrm>
            <a:off x="6747329" y="1411288"/>
            <a:ext cx="4073525" cy="5259388"/>
            <a:chOff x="204" y="935"/>
            <a:chExt cx="2566" cy="3313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344"/>
              <a:ext cx="2566" cy="2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31" y="935"/>
              <a:ext cx="22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第二次保存为</a:t>
              </a:r>
              <a:r>
                <a:rPr lang="en-US" altLang="zh-CN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.PSD</a:t>
              </a:r>
              <a:r>
                <a:rPr lang="zh-CN" altLang="en-US" sz="2400" b="1">
                  <a:latin typeface="楷体_GB2312" panose="02010609030101010101" pitchFamily="49" charset="-122"/>
                  <a:ea typeface="楷体_GB2312" panose="02010609030101010101" pitchFamily="49" charset="-122"/>
                </a:rPr>
                <a:t>文件。</a:t>
              </a:r>
              <a:endParaRPr lang="zh-CN" altLang="en-US" sz="2400" b="1"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矩形 785"/>
          <p:cNvSpPr/>
          <p:nvPr/>
        </p:nvSpPr>
        <p:spPr>
          <a:xfrm rot="5400000">
            <a:off x="2787661" y="3732745"/>
            <a:ext cx="1616596" cy="247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805" name="矩形 804"/>
          <p:cNvSpPr/>
          <p:nvPr/>
        </p:nvSpPr>
        <p:spPr>
          <a:xfrm rot="5400000">
            <a:off x="2063751" y="1404937"/>
            <a:ext cx="3060700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87" name="矩形 386"/>
          <p:cNvSpPr/>
          <p:nvPr/>
        </p:nvSpPr>
        <p:spPr>
          <a:xfrm>
            <a:off x="3303588" y="1846263"/>
            <a:ext cx="1116012" cy="12573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800" b="1" dirty="0"/>
          </a:p>
        </p:txBody>
      </p:sp>
      <p:sp>
        <p:nvSpPr>
          <p:cNvPr id="828" name="矩形 827"/>
          <p:cNvSpPr/>
          <p:nvPr/>
        </p:nvSpPr>
        <p:spPr>
          <a:xfrm>
            <a:off x="3713163" y="1955800"/>
            <a:ext cx="1273175" cy="168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836" name="同心圆 835"/>
          <p:cNvSpPr/>
          <p:nvPr/>
        </p:nvSpPr>
        <p:spPr>
          <a:xfrm>
            <a:off x="6767513" y="1658938"/>
            <a:ext cx="1347787" cy="1347787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39" name="同心圆 838"/>
          <p:cNvSpPr/>
          <p:nvPr/>
        </p:nvSpPr>
        <p:spPr>
          <a:xfrm>
            <a:off x="6790663" y="3198090"/>
            <a:ext cx="1347787" cy="1347787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42" name="同心圆 841"/>
          <p:cNvSpPr/>
          <p:nvPr/>
        </p:nvSpPr>
        <p:spPr>
          <a:xfrm>
            <a:off x="6813812" y="4947173"/>
            <a:ext cx="1347787" cy="1347788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5" name="矩形 784"/>
          <p:cNvSpPr/>
          <p:nvPr/>
        </p:nvSpPr>
        <p:spPr>
          <a:xfrm>
            <a:off x="3468688" y="4664956"/>
            <a:ext cx="4746448" cy="248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787" name="矩形 786"/>
          <p:cNvSpPr/>
          <p:nvPr/>
        </p:nvSpPr>
        <p:spPr>
          <a:xfrm rot="5400000">
            <a:off x="7588105" y="5291628"/>
            <a:ext cx="1504707" cy="25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788" name="矩形 787"/>
          <p:cNvSpPr/>
          <p:nvPr/>
        </p:nvSpPr>
        <p:spPr>
          <a:xfrm>
            <a:off x="8299048" y="5879940"/>
            <a:ext cx="3892952" cy="289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65931" y="715990"/>
            <a:ext cx="1318363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总结：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470647" y="1955800"/>
            <a:ext cx="283294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学会制作月历图</a:t>
            </a:r>
            <a:endParaRPr lang="zh-CN" altLang="en-US" sz="2800" dirty="0"/>
          </a:p>
        </p:txBody>
      </p:sp>
      <p:sp>
        <p:nvSpPr>
          <p:cNvPr id="4" name="下箭头 3"/>
          <p:cNvSpPr/>
          <p:nvPr/>
        </p:nvSpPr>
        <p:spPr>
          <a:xfrm>
            <a:off x="1546412" y="2479020"/>
            <a:ext cx="255494" cy="12996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0647" y="3872753"/>
            <a:ext cx="2581835" cy="1606954"/>
            <a:chOff x="470647" y="3872753"/>
            <a:chExt cx="2581835" cy="1606954"/>
          </a:xfrm>
        </p:grpSpPr>
        <p:sp>
          <p:nvSpPr>
            <p:cNvPr id="5" name="文本框 4"/>
            <p:cNvSpPr txBox="1"/>
            <p:nvPr/>
          </p:nvSpPr>
          <p:spPr>
            <a:xfrm>
              <a:off x="470647" y="3872753"/>
              <a:ext cx="2380129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/>
                <a:t>图像的合成</a:t>
              </a:r>
              <a:endParaRPr lang="zh-CN" altLang="en-US" sz="2400" dirty="0"/>
            </a:p>
          </p:txBody>
        </p:sp>
        <p:sp>
          <p:nvSpPr>
            <p:cNvPr id="6" name="十字形 5"/>
            <p:cNvSpPr/>
            <p:nvPr/>
          </p:nvSpPr>
          <p:spPr>
            <a:xfrm>
              <a:off x="1425112" y="4456351"/>
              <a:ext cx="537882" cy="417625"/>
            </a:xfrm>
            <a:prstGeom prst="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1329" y="5018042"/>
              <a:ext cx="2501153" cy="46166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/>
                <a:t>添加文字</a:t>
              </a:r>
              <a:endParaRPr lang="zh-CN" altLang="en-US" sz="2400" dirty="0"/>
            </a:p>
          </p:txBody>
        </p:sp>
      </p:grpSp>
      <p:sp>
        <p:nvSpPr>
          <p:cNvPr id="10" name="左大括号 9"/>
          <p:cNvSpPr/>
          <p:nvPr/>
        </p:nvSpPr>
        <p:spPr>
          <a:xfrm>
            <a:off x="3150366" y="2432078"/>
            <a:ext cx="776175" cy="304763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54687" y="2170906"/>
            <a:ext cx="25549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过渡效果：羽化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54687" y="3329630"/>
            <a:ext cx="255494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调整图像大小：自由变换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3954687" y="5018042"/>
            <a:ext cx="255494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/>
              <a:t>图层样式应用</a:t>
            </a:r>
            <a:endParaRPr lang="zh-CN" altLang="en-US" sz="2400" dirty="0"/>
          </a:p>
        </p:txBody>
      </p:sp>
    </p:spTree>
  </p:cSld>
  <p:clrMapOvr>
    <a:masterClrMapping/>
  </p:clrMapOvr>
  <p:transition spd="slow" advTm="1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" grpId="0" animBg="1"/>
      <p:bldP spid="805" grpId="0" animBg="1"/>
      <p:bldP spid="387" grpId="0"/>
      <p:bldP spid="828" grpId="0" animBg="1"/>
      <p:bldP spid="836" grpId="0" animBg="1"/>
      <p:bldP spid="839" grpId="0" animBg="1"/>
      <p:bldP spid="842" grpId="0" animBg="1"/>
      <p:bldP spid="785" grpId="0" animBg="1"/>
      <p:bldP spid="787" grpId="0" animBg="1"/>
      <p:bldP spid="7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5400000">
            <a:off x="2037910" y="1351756"/>
            <a:ext cx="2954337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 rot="20247620">
            <a:off x="3229545" y="2037494"/>
            <a:ext cx="4666489" cy="19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 rot="5400000">
            <a:off x="6817872" y="1997341"/>
            <a:ext cx="1906588" cy="25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 rot="20247620">
            <a:off x="1241356" y="4157718"/>
            <a:ext cx="6879934" cy="280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07596" y="5531556"/>
            <a:ext cx="2262893" cy="20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5400000">
            <a:off x="3046764" y="6145742"/>
            <a:ext cx="1221493" cy="203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0" name="同心圆 9"/>
          <p:cNvSpPr/>
          <p:nvPr/>
        </p:nvSpPr>
        <p:spPr>
          <a:xfrm>
            <a:off x="7265634" y="1016001"/>
            <a:ext cx="783343" cy="696560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241779" y="5170311"/>
            <a:ext cx="699558" cy="724077"/>
          </a:xfrm>
          <a:prstGeom prst="donut">
            <a:avLst/>
          </a:prstGeom>
          <a:solidFill>
            <a:srgbClr val="7030A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12225" y="1095969"/>
            <a:ext cx="283660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/>
              <a:t>布置课外任务</a:t>
            </a:r>
            <a:endParaRPr lang="en-US" altLang="zh-CN" sz="3200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970853" y="2582234"/>
            <a:ext cx="7183871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为了使作品成为一个完整体系，请利用图像合成技术，为我们的台历设计一个封面</a:t>
            </a:r>
            <a:endParaRPr lang="zh-CN" altLang="en-US" sz="2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6100" y="981075"/>
            <a:ext cx="7615555" cy="50145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15465" y="215265"/>
            <a:ext cx="85890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欣赏图片       想一想       </a:t>
            </a:r>
            <a:endParaRPr lang="zh-CN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017273"/>
            <a:ext cx="3892952" cy="289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18111544" flipV="1">
            <a:off x="3926835" y="4908011"/>
            <a:ext cx="3514499" cy="292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 rot="4081153">
            <a:off x="2860977" y="5183299"/>
            <a:ext cx="2809997" cy="325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590271" y="3496962"/>
            <a:ext cx="5601729" cy="29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2513914" y="1921123"/>
            <a:ext cx="5387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chemeClr val="accent4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谢谢观看</a:t>
            </a:r>
            <a:endParaRPr lang="zh-CN" altLang="en-US" sz="9600" dirty="0">
              <a:solidFill>
                <a:schemeClr val="accent4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 advTm="3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045" y="996950"/>
            <a:ext cx="8652510" cy="54952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15465" y="215265"/>
            <a:ext cx="85890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欣赏图片       想一想       </a:t>
            </a:r>
            <a:endParaRPr lang="zh-CN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5465" y="1231265"/>
            <a:ext cx="8464550" cy="4546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15465" y="215265"/>
            <a:ext cx="85890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欣赏图片       想一想       </a:t>
            </a:r>
            <a:endParaRPr lang="zh-CN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15465" y="215265"/>
            <a:ext cx="85890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欣赏图片       想一想       </a:t>
            </a:r>
            <a:endParaRPr lang="zh-CN" alt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6940" y="1127760"/>
            <a:ext cx="8729980" cy="469646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-166688" y="1538288"/>
            <a:ext cx="9563101" cy="4446587"/>
            <a:chOff x="-17212" y="1687579"/>
            <a:chExt cx="9562856" cy="4446827"/>
          </a:xfrm>
        </p:grpSpPr>
        <p:sp>
          <p:nvSpPr>
            <p:cNvPr id="15" name="矩形 14"/>
            <p:cNvSpPr/>
            <p:nvPr/>
          </p:nvSpPr>
          <p:spPr>
            <a:xfrm rot="20247620">
              <a:off x="-17212" y="4748443"/>
              <a:ext cx="2668520" cy="252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4047620">
              <a:off x="1805116" y="5051682"/>
              <a:ext cx="1913040" cy="252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 rot="20247620">
              <a:off x="2698931" y="4557933"/>
              <a:ext cx="6846713" cy="250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 rot="4047620">
              <a:off x="7885879" y="2518689"/>
              <a:ext cx="1913040" cy="250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C</a:t>
              </a:r>
              <a:endParaRPr lang="zh-CN" altLang="en-US" dirty="0"/>
            </a:p>
          </p:txBody>
        </p:sp>
        <p:sp>
          <p:nvSpPr>
            <p:cNvPr id="5166" name="文本框 18"/>
            <p:cNvSpPr txBox="1">
              <a:spLocks noChangeArrowheads="1"/>
            </p:cNvSpPr>
            <p:nvPr/>
          </p:nvSpPr>
          <p:spPr bwMode="auto">
            <a:xfrm rot="-1356101">
              <a:off x="2664218" y="3467844"/>
              <a:ext cx="5064670" cy="14465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endParaRPr lang="zh-CN" altLang="en-US" sz="8800" b="1" dirty="0">
                <a:solidFill>
                  <a:srgbClr val="92D050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rot="20247620">
            <a:off x="8079051" y="745744"/>
            <a:ext cx="4476265" cy="279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 rot="20247620">
            <a:off x="-169863" y="4595813"/>
            <a:ext cx="266858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 rot="4047620">
            <a:off x="1653382" y="4899818"/>
            <a:ext cx="1911350" cy="252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rot="20247620">
            <a:off x="2546350" y="4405313"/>
            <a:ext cx="684688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 rot="4047620">
            <a:off x="7735094" y="2366169"/>
            <a:ext cx="191135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2" name="同心圆 21"/>
          <p:cNvSpPr/>
          <p:nvPr/>
        </p:nvSpPr>
        <p:spPr>
          <a:xfrm>
            <a:off x="2146300" y="3876675"/>
            <a:ext cx="360363" cy="358775"/>
          </a:xfrm>
          <a:prstGeom prst="donut">
            <a:avLst/>
          </a:prstGeom>
          <a:solidFill>
            <a:srgbClr val="00B050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同心圆 44"/>
          <p:cNvSpPr/>
          <p:nvPr/>
        </p:nvSpPr>
        <p:spPr>
          <a:xfrm>
            <a:off x="7519988" y="3800475"/>
            <a:ext cx="360362" cy="358775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41075" y="1389551"/>
            <a:ext cx="115969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思考一</a:t>
            </a:r>
            <a:r>
              <a:rPr lang="zh-CN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：这些图片是通过照相机直接拍摄得</a:t>
            </a:r>
            <a:endParaRPr lang="en-US" altLang="zh-CN" sz="4400" dirty="0" smtClean="0">
              <a:solidFill>
                <a:schemeClr val="accent4">
                  <a:lumMod val="60000"/>
                  <a:lumOff val="4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来的吗？</a:t>
            </a:r>
            <a:endParaRPr lang="zh-CN" alt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思考二：</a:t>
            </a:r>
            <a:r>
              <a:rPr lang="zh-CN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它们是</a:t>
            </a:r>
            <a:r>
              <a:rPr lang="zh-CN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经过怎么处理得出的？</a:t>
            </a:r>
            <a:endParaRPr lang="zh-CN" altLang="en-US" sz="4400" dirty="0">
              <a:solidFill>
                <a:schemeClr val="accent4">
                  <a:lumMod val="60000"/>
                  <a:lumOff val="40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50576" y="402798"/>
            <a:ext cx="8619565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华文琥珀" panose="02010800040101010101" pitchFamily="2" charset="-122"/>
                <a:ea typeface="华文琥珀" panose="02010800040101010101" pitchFamily="2" charset="-122"/>
              </a:rPr>
              <a:t>思考：</a:t>
            </a:r>
            <a:endParaRPr lang="zh-CN" altLang="zh-C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 spd="slow" advTm="5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2" grpId="0" animBg="1" autoUpdateAnimBg="0"/>
      <p:bldP spid="22" grpId="0" animBg="1" autoUpdateAnimBg="0"/>
      <p:bldP spid="4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77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dirty="0"/>
              <a:t>通过这几幅图，我们不难发现，一般情况下，为表达某个主题，我们会把相关的图像和文字结合起来，这就是图像的合成。在制作合成图像时，我们需要在同一个图片中建立多个图层来存放不同的图像元素（包括图片和文字），而这多个图层之间可以任意叠放。</a:t>
            </a:r>
            <a:endParaRPr lang="zh-CN" altLang="en-US" sz="32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71" y="1317125"/>
            <a:ext cx="5348940" cy="40712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9989" y="1317125"/>
            <a:ext cx="5537199" cy="407125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50576" y="353215"/>
            <a:ext cx="9802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数字化图像的简单合成</a:t>
            </a:r>
            <a:r>
              <a:rPr lang="en-US" altLang="zh-CN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zh-CN" altLang="en-US" sz="4000" dirty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制作个性化台历</a:t>
            </a:r>
            <a:endParaRPr lang="zh-CN" altLang="en-US" sz="4000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6971" y="348343"/>
            <a:ext cx="1037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数字化图像的简单</a:t>
            </a:r>
            <a:r>
              <a:rPr lang="zh-CN" alt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合成</a:t>
            </a:r>
            <a:r>
              <a:rPr lang="en-US" altLang="zh-CN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-</a:t>
            </a:r>
            <a:r>
              <a:rPr lang="zh-CN" altLang="en-US" sz="4400" dirty="0" smtClean="0">
                <a:solidFill>
                  <a:schemeClr val="accent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制作个性化台历</a:t>
            </a:r>
            <a:endParaRPr lang="zh-CN" altLang="en-US" sz="4400" dirty="0">
              <a:solidFill>
                <a:schemeClr val="accent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3429" y="1465943"/>
            <a:ext cx="10421257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 smtClean="0"/>
              <a:t>第一环节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</a:t>
            </a:r>
            <a:r>
              <a:rPr lang="zh-CN" altLang="en-US" sz="2800" dirty="0" smtClean="0"/>
              <a:t>演示月历的制作过程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备用素材    （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张图片）背景图片     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月份图片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制作步骤：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打开</a:t>
            </a:r>
            <a:r>
              <a:rPr lang="en-US" altLang="zh-CN" sz="2800" dirty="0" err="1" smtClean="0"/>
              <a:t>ps</a:t>
            </a:r>
            <a:r>
              <a:rPr lang="zh-CN" altLang="en-US" sz="2800" dirty="0" smtClean="0"/>
              <a:t>，新建一个</a:t>
            </a:r>
            <a:r>
              <a:rPr lang="en-US" altLang="zh-CN" sz="2800" dirty="0" smtClean="0"/>
              <a:t>800*600 </a:t>
            </a:r>
            <a:r>
              <a:rPr lang="zh-CN" altLang="en-US" sz="2800" dirty="0" smtClean="0"/>
              <a:t>图片文件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选择素材，在</a:t>
            </a:r>
            <a:r>
              <a:rPr lang="en-US" altLang="zh-CN" sz="2800" dirty="0" err="1" smtClean="0"/>
              <a:t>ps</a:t>
            </a:r>
            <a:r>
              <a:rPr lang="zh-CN" altLang="en-US" sz="2800" dirty="0" smtClean="0"/>
              <a:t>中打开背景图片和月历图片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利用选择工具，拖动背景图和月历图到新文件中</a:t>
            </a:r>
            <a:endParaRPr lang="zh-CN" altLang="en-US" sz="2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2D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WPS 演示</Application>
  <PresentationFormat>宽屏</PresentationFormat>
  <Paragraphs>225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Calibri Light</vt:lpstr>
      <vt:lpstr>华文琥珀</vt:lpstr>
      <vt:lpstr>华文彩云</vt:lpstr>
      <vt:lpstr>Arial Unicode MS</vt:lpstr>
      <vt:lpstr>隶书</vt:lpstr>
      <vt:lpstr>Calibri</vt:lpstr>
      <vt:lpstr>微软雅黑</vt:lpstr>
      <vt:lpstr>幼圆</vt:lpstr>
      <vt:lpstr>楷体_GB2312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Simple Lee</dc:creator>
  <cp:lastModifiedBy>Administrator</cp:lastModifiedBy>
  <cp:revision>606</cp:revision>
  <dcterms:created xsi:type="dcterms:W3CDTF">2014-03-31T13:59:00Z</dcterms:created>
  <dcterms:modified xsi:type="dcterms:W3CDTF">2017-12-20T01:39:31Z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