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71" r:id="rId2"/>
  </p:sldMasterIdLst>
  <p:notesMasterIdLst>
    <p:notesMasterId r:id="rId25"/>
  </p:notesMasterIdLst>
  <p:handoutMasterIdLst>
    <p:handoutMasterId r:id="rId26"/>
  </p:handoutMasterIdLst>
  <p:sldIdLst>
    <p:sldId id="256" r:id="rId3"/>
    <p:sldId id="288" r:id="rId4"/>
    <p:sldId id="356" r:id="rId5"/>
    <p:sldId id="341" r:id="rId6"/>
    <p:sldId id="337" r:id="rId7"/>
    <p:sldId id="339" r:id="rId8"/>
    <p:sldId id="311" r:id="rId9"/>
    <p:sldId id="342" r:id="rId10"/>
    <p:sldId id="343" r:id="rId11"/>
    <p:sldId id="344" r:id="rId12"/>
    <p:sldId id="345" r:id="rId13"/>
    <p:sldId id="346" r:id="rId14"/>
    <p:sldId id="347" r:id="rId15"/>
    <p:sldId id="348" r:id="rId16"/>
    <p:sldId id="349" r:id="rId17"/>
    <p:sldId id="350" r:id="rId18"/>
    <p:sldId id="351" r:id="rId19"/>
    <p:sldId id="352" r:id="rId20"/>
    <p:sldId id="353" r:id="rId21"/>
    <p:sldId id="354" r:id="rId22"/>
    <p:sldId id="355" r:id="rId23"/>
    <p:sldId id="309" r:id="rId24"/>
  </p:sldIdLst>
  <p:sldSz cx="12195175" cy="6858000"/>
  <p:notesSz cx="9144000" cy="6858000"/>
  <p:embeddedFontLst>
    <p:embeddedFont>
      <p:font typeface="Cambria Math" pitchFamily="18" charset="0"/>
      <p:regular r:id="rId27"/>
    </p:embeddedFont>
    <p:embeddedFont>
      <p:font typeface="Arial Unicode MS" pitchFamily="34" charset="-122"/>
      <p:regular r:id="rId28"/>
    </p:embeddedFont>
    <p:embeddedFont>
      <p:font typeface="Calibri" pitchFamily="34" charset="0"/>
      <p:regular r:id="rId29"/>
      <p:bold r:id="rId30"/>
      <p:italic r:id="rId31"/>
      <p:boldItalic r:id="rId32"/>
    </p:embeddedFont>
    <p:embeddedFont>
      <p:font typeface="楷体" pitchFamily="49" charset="-122"/>
      <p:regular r:id="rId33"/>
    </p:embeddedFont>
    <p:embeddedFont>
      <p:font typeface="楷体_GB2312" pitchFamily="49" charset="-122"/>
      <p:regular r:id="rId34"/>
    </p:embeddedFont>
    <p:embeddedFont>
      <p:font typeface="MS Mincho" pitchFamily="49" charset="-128"/>
      <p:regular r:id="rId35"/>
    </p:embeddedFont>
    <p:embeddedFont>
      <p:font typeface="黑体" pitchFamily="49" charset="-122"/>
      <p:regular r:id="rId36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60967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219352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82902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43870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3048381" algn="l" defTabSz="1219352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3658057" algn="l" defTabSz="1219352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4267733" algn="l" defTabSz="1219352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4877410" algn="l" defTabSz="1219352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 userDrawn="1">
          <p15:clr>
            <a:srgbClr val="A4A3A4"/>
          </p15:clr>
        </p15:guide>
        <p15:guide id="2" pos="3841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8FD2FB"/>
    <a:srgbClr val="FFFF00"/>
    <a:srgbClr val="336600"/>
    <a:srgbClr val="0E8BE0"/>
    <a:srgbClr val="FFFFFF"/>
    <a:srgbClr val="FF6600"/>
    <a:srgbClr val="E66036"/>
    <a:srgbClr val="2FAB2F"/>
    <a:srgbClr val="1899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643" autoAdjust="0"/>
    <p:restoredTop sz="95167" autoAdjust="0"/>
  </p:normalViewPr>
  <p:slideViewPr>
    <p:cSldViewPr>
      <p:cViewPr varScale="1">
        <p:scale>
          <a:sx n="110" d="100"/>
          <a:sy n="110" d="100"/>
        </p:scale>
        <p:origin x="-876" y="-90"/>
      </p:cViewPr>
      <p:guideLst>
        <p:guide orient="horz" pos="2880"/>
        <p:guide orient="horz" pos="2160"/>
        <p:guide pos="384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8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7.fntdata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6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zh-CN" altLang="en-US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zh-CN"/>
          </a:p>
        </p:txBody>
      </p:sp>
      <p:sp>
        <p:nvSpPr>
          <p:cNvPr id="768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zh-CN"/>
          </a:p>
        </p:txBody>
      </p:sp>
      <p:sp>
        <p:nvSpPr>
          <p:cNvPr id="768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346AD4A-C628-470C-85A3-C6E8F8226425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329961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zh-CN" alt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zh-CN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286000" y="514350"/>
            <a:ext cx="4572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zh-CN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1A5100B-049B-4821-B7C7-B2BAD6136063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114621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609676"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219352"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829029"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438705"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3048381" algn="l" defTabSz="12193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8057" algn="l" defTabSz="12193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733" algn="l" defTabSz="12193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7410" algn="l" defTabSz="12193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bg>
      <p:bgPr>
        <a:gradFill rotWithShape="0">
          <a:gsLst>
            <a:gs pos="0">
              <a:schemeClr val="bg1">
                <a:gamma/>
                <a:tint val="0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2" name="Picture 50" descr="st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 rot="900000">
            <a:off x="9733751" y="101391"/>
            <a:ext cx="2390338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14" name="Freeform 42"/>
          <p:cNvSpPr>
            <a:spLocks/>
          </p:cNvSpPr>
          <p:nvPr/>
        </p:nvSpPr>
        <p:spPr bwMode="gray">
          <a:xfrm>
            <a:off x="21172" y="6353"/>
            <a:ext cx="12197293" cy="423863"/>
          </a:xfrm>
          <a:custGeom>
            <a:avLst/>
            <a:gdLst>
              <a:gd name="T0" fmla="*/ 3 w 5761"/>
              <a:gd name="T1" fmla="*/ 0 h 221"/>
              <a:gd name="T2" fmla="*/ 5761 w 5761"/>
              <a:gd name="T3" fmla="*/ 1 h 221"/>
              <a:gd name="T4" fmla="*/ 5761 w 5761"/>
              <a:gd name="T5" fmla="*/ 123 h 221"/>
              <a:gd name="T6" fmla="*/ 1508 w 5761"/>
              <a:gd name="T7" fmla="*/ 123 h 221"/>
              <a:gd name="T8" fmla="*/ 1471 w 5761"/>
              <a:gd name="T9" fmla="*/ 135 h 221"/>
              <a:gd name="T10" fmla="*/ 1383 w 5761"/>
              <a:gd name="T11" fmla="*/ 204 h 221"/>
              <a:gd name="T12" fmla="*/ 1344 w 5761"/>
              <a:gd name="T13" fmla="*/ 221 h 221"/>
              <a:gd name="T14" fmla="*/ 0 w 5761"/>
              <a:gd name="T15" fmla="*/ 220 h 221"/>
              <a:gd name="T16" fmla="*/ 3 w 5761"/>
              <a:gd name="T17" fmla="*/ 0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761" h="221">
                <a:moveTo>
                  <a:pt x="3" y="0"/>
                </a:moveTo>
                <a:lnTo>
                  <a:pt x="5761" y="1"/>
                </a:lnTo>
                <a:lnTo>
                  <a:pt x="5761" y="123"/>
                </a:lnTo>
                <a:cubicBezTo>
                  <a:pt x="5052" y="143"/>
                  <a:pt x="2223" y="121"/>
                  <a:pt x="1508" y="123"/>
                </a:cubicBezTo>
                <a:cubicBezTo>
                  <a:pt x="1488" y="126"/>
                  <a:pt x="1492" y="121"/>
                  <a:pt x="1471" y="135"/>
                </a:cubicBezTo>
                <a:lnTo>
                  <a:pt x="1383" y="204"/>
                </a:lnTo>
                <a:cubicBezTo>
                  <a:pt x="1362" y="218"/>
                  <a:pt x="1369" y="221"/>
                  <a:pt x="1344" y="221"/>
                </a:cubicBezTo>
                <a:cubicBezTo>
                  <a:pt x="1344" y="221"/>
                  <a:pt x="0" y="220"/>
                  <a:pt x="0" y="220"/>
                </a:cubicBezTo>
                <a:lnTo>
                  <a:pt x="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11" name="Freeform 39"/>
          <p:cNvSpPr>
            <a:spLocks/>
          </p:cNvSpPr>
          <p:nvPr/>
        </p:nvSpPr>
        <p:spPr bwMode="gray">
          <a:xfrm>
            <a:off x="2118" y="1"/>
            <a:ext cx="12212113" cy="376239"/>
          </a:xfrm>
          <a:custGeom>
            <a:avLst/>
            <a:gdLst>
              <a:gd name="T0" fmla="*/ 1 w 5768"/>
              <a:gd name="T1" fmla="*/ 0 h 237"/>
              <a:gd name="T2" fmla="*/ 5766 w 5768"/>
              <a:gd name="T3" fmla="*/ 0 h 237"/>
              <a:gd name="T4" fmla="*/ 5768 w 5768"/>
              <a:gd name="T5" fmla="*/ 108 h 237"/>
              <a:gd name="T6" fmla="*/ 1510 w 5768"/>
              <a:gd name="T7" fmla="*/ 108 h 237"/>
              <a:gd name="T8" fmla="*/ 1473 w 5768"/>
              <a:gd name="T9" fmla="*/ 124 h 237"/>
              <a:gd name="T10" fmla="*/ 1385 w 5768"/>
              <a:gd name="T11" fmla="*/ 215 h 237"/>
              <a:gd name="T12" fmla="*/ 1346 w 5768"/>
              <a:gd name="T13" fmla="*/ 237 h 237"/>
              <a:gd name="T14" fmla="*/ 0 w 5768"/>
              <a:gd name="T15" fmla="*/ 236 h 237"/>
              <a:gd name="T16" fmla="*/ 1 w 5768"/>
              <a:gd name="T17" fmla="*/ 0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768" h="237">
                <a:moveTo>
                  <a:pt x="1" y="0"/>
                </a:moveTo>
                <a:lnTo>
                  <a:pt x="5766" y="0"/>
                </a:lnTo>
                <a:lnTo>
                  <a:pt x="5768" y="108"/>
                </a:lnTo>
                <a:cubicBezTo>
                  <a:pt x="5059" y="126"/>
                  <a:pt x="2226" y="105"/>
                  <a:pt x="1510" y="108"/>
                </a:cubicBezTo>
                <a:cubicBezTo>
                  <a:pt x="1490" y="112"/>
                  <a:pt x="1494" y="105"/>
                  <a:pt x="1473" y="124"/>
                </a:cubicBezTo>
                <a:lnTo>
                  <a:pt x="1385" y="215"/>
                </a:lnTo>
                <a:cubicBezTo>
                  <a:pt x="1364" y="233"/>
                  <a:pt x="1371" y="237"/>
                  <a:pt x="1346" y="237"/>
                </a:cubicBezTo>
                <a:cubicBezTo>
                  <a:pt x="1346" y="237"/>
                  <a:pt x="0" y="236"/>
                  <a:pt x="0" y="236"/>
                </a:cubicBezTo>
                <a:lnTo>
                  <a:pt x="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98" name="Line 26"/>
          <p:cNvSpPr>
            <a:spLocks noChangeShapeType="1"/>
          </p:cNvSpPr>
          <p:nvPr/>
        </p:nvSpPr>
        <p:spPr bwMode="gray">
          <a:xfrm flipH="1">
            <a:off x="8261384" y="6259513"/>
            <a:ext cx="3957081" cy="584200"/>
          </a:xfrm>
          <a:prstGeom prst="line">
            <a:avLst/>
          </a:prstGeom>
          <a:noFill/>
          <a:ln w="19050">
            <a:solidFill>
              <a:srgbClr val="FFFFFF">
                <a:alpha val="60001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3106" name="Group 34"/>
          <p:cNvGrpSpPr>
            <a:grpSpLocks/>
          </p:cNvGrpSpPr>
          <p:nvPr/>
        </p:nvGrpSpPr>
        <p:grpSpPr bwMode="auto">
          <a:xfrm>
            <a:off x="0" y="5421315"/>
            <a:ext cx="12214231" cy="1462087"/>
            <a:chOff x="-4" y="3243"/>
            <a:chExt cx="5769" cy="1086"/>
          </a:xfrm>
        </p:grpSpPr>
        <p:sp>
          <p:nvSpPr>
            <p:cNvPr id="3099" name="Freeform 27"/>
            <p:cNvSpPr>
              <a:spLocks/>
            </p:cNvSpPr>
            <p:nvPr userDrawn="1"/>
          </p:nvSpPr>
          <p:spPr bwMode="gray">
            <a:xfrm>
              <a:off x="-4" y="3243"/>
              <a:ext cx="5769" cy="1015"/>
            </a:xfrm>
            <a:custGeom>
              <a:avLst/>
              <a:gdLst>
                <a:gd name="T0" fmla="*/ 5769 w 5769"/>
                <a:gd name="T1" fmla="*/ 0 h 1015"/>
                <a:gd name="T2" fmla="*/ 2704 w 5769"/>
                <a:gd name="T3" fmla="*/ 0 h 1015"/>
                <a:gd name="T4" fmla="*/ 2617 w 5769"/>
                <a:gd name="T5" fmla="*/ 35 h 1015"/>
                <a:gd name="T6" fmla="*/ 2391 w 5769"/>
                <a:gd name="T7" fmla="*/ 195 h 1015"/>
                <a:gd name="T8" fmla="*/ 2320 w 5769"/>
                <a:gd name="T9" fmla="*/ 225 h 1015"/>
                <a:gd name="T10" fmla="*/ 0 w 5769"/>
                <a:gd name="T11" fmla="*/ 224 h 1015"/>
                <a:gd name="T12" fmla="*/ 2 w 5769"/>
                <a:gd name="T13" fmla="*/ 1015 h 1015"/>
                <a:gd name="T14" fmla="*/ 5764 w 5769"/>
                <a:gd name="T15" fmla="*/ 1014 h 1015"/>
                <a:gd name="T16" fmla="*/ 5769 w 5769"/>
                <a:gd name="T17" fmla="*/ 0 h 10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69" h="1015">
                  <a:moveTo>
                    <a:pt x="5769" y="0"/>
                  </a:moveTo>
                  <a:lnTo>
                    <a:pt x="2704" y="0"/>
                  </a:lnTo>
                  <a:cubicBezTo>
                    <a:pt x="2652" y="0"/>
                    <a:pt x="2617" y="35"/>
                    <a:pt x="2617" y="35"/>
                  </a:cubicBezTo>
                  <a:lnTo>
                    <a:pt x="2391" y="195"/>
                  </a:lnTo>
                  <a:cubicBezTo>
                    <a:pt x="2391" y="195"/>
                    <a:pt x="2361" y="225"/>
                    <a:pt x="2320" y="225"/>
                  </a:cubicBezTo>
                  <a:lnTo>
                    <a:pt x="0" y="224"/>
                  </a:lnTo>
                  <a:lnTo>
                    <a:pt x="2" y="1015"/>
                  </a:lnTo>
                  <a:lnTo>
                    <a:pt x="5764" y="1014"/>
                  </a:lnTo>
                  <a:lnTo>
                    <a:pt x="57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00" name="Freeform 28"/>
            <p:cNvSpPr>
              <a:spLocks/>
            </p:cNvSpPr>
            <p:nvPr userDrawn="1"/>
          </p:nvSpPr>
          <p:spPr bwMode="gray">
            <a:xfrm>
              <a:off x="-4" y="3314"/>
              <a:ext cx="5769" cy="1015"/>
            </a:xfrm>
            <a:custGeom>
              <a:avLst/>
              <a:gdLst>
                <a:gd name="T0" fmla="*/ 5769 w 5769"/>
                <a:gd name="T1" fmla="*/ 0 h 1015"/>
                <a:gd name="T2" fmla="*/ 2704 w 5769"/>
                <a:gd name="T3" fmla="*/ 0 h 1015"/>
                <a:gd name="T4" fmla="*/ 2617 w 5769"/>
                <a:gd name="T5" fmla="*/ 35 h 1015"/>
                <a:gd name="T6" fmla="*/ 2391 w 5769"/>
                <a:gd name="T7" fmla="*/ 195 h 1015"/>
                <a:gd name="T8" fmla="*/ 2320 w 5769"/>
                <a:gd name="T9" fmla="*/ 225 h 1015"/>
                <a:gd name="T10" fmla="*/ 0 w 5769"/>
                <a:gd name="T11" fmla="*/ 224 h 1015"/>
                <a:gd name="T12" fmla="*/ 2 w 5769"/>
                <a:gd name="T13" fmla="*/ 1015 h 1015"/>
                <a:gd name="T14" fmla="*/ 5764 w 5769"/>
                <a:gd name="T15" fmla="*/ 1014 h 1015"/>
                <a:gd name="T16" fmla="*/ 5769 w 5769"/>
                <a:gd name="T17" fmla="*/ 0 h 10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69" h="1015">
                  <a:moveTo>
                    <a:pt x="5769" y="0"/>
                  </a:moveTo>
                  <a:lnTo>
                    <a:pt x="2704" y="0"/>
                  </a:lnTo>
                  <a:cubicBezTo>
                    <a:pt x="2652" y="0"/>
                    <a:pt x="2617" y="35"/>
                    <a:pt x="2617" y="35"/>
                  </a:cubicBezTo>
                  <a:lnTo>
                    <a:pt x="2391" y="195"/>
                  </a:lnTo>
                  <a:cubicBezTo>
                    <a:pt x="2391" y="195"/>
                    <a:pt x="2361" y="225"/>
                    <a:pt x="2320" y="225"/>
                  </a:cubicBezTo>
                  <a:lnTo>
                    <a:pt x="0" y="224"/>
                  </a:lnTo>
                  <a:lnTo>
                    <a:pt x="2" y="1015"/>
                  </a:lnTo>
                  <a:lnTo>
                    <a:pt x="5764" y="1014"/>
                  </a:lnTo>
                  <a:lnTo>
                    <a:pt x="5769" y="0"/>
                  </a:lnTo>
                  <a:close/>
                </a:path>
              </a:pathLst>
            </a:custGeom>
            <a:solidFill>
              <a:srgbClr val="8FD2F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143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323158" y="6117300"/>
            <a:ext cx="1850758" cy="73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4" name="直接连接符 143"/>
          <p:cNvCxnSpPr/>
          <p:nvPr userDrawn="1"/>
        </p:nvCxnSpPr>
        <p:spPr>
          <a:xfrm>
            <a:off x="1564477" y="1916832"/>
            <a:ext cx="8963555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直接连接符 149"/>
          <p:cNvCxnSpPr/>
          <p:nvPr userDrawn="1"/>
        </p:nvCxnSpPr>
        <p:spPr>
          <a:xfrm>
            <a:off x="1539676" y="3212976"/>
            <a:ext cx="8963555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2159562" y="2060575"/>
            <a:ext cx="7876051" cy="2444204"/>
          </a:xfrm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 lvl="0"/>
            <a:r>
              <a:rPr lang="en-US" altLang="zh-CN" sz="3600" b="1" noProof="0" dirty="0" smtClean="0"/>
              <a:t>§</a:t>
            </a:r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1"/>
          </p:nvPr>
        </p:nvSpPr>
        <p:spPr>
          <a:xfrm>
            <a:off x="2832842" y="836616"/>
            <a:ext cx="4992400" cy="93662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539" y="457200"/>
            <a:ext cx="3933791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5067" y="987428"/>
            <a:ext cx="6173807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40539" y="2057402"/>
            <a:ext cx="3933791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759" y="6400800"/>
            <a:ext cx="1524397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2235782" y="6400800"/>
            <a:ext cx="2540661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4979696" y="6400800"/>
            <a:ext cx="1930903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9872012-BEFF-4425-877E-6EA93EA633CB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47116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759" y="6400800"/>
            <a:ext cx="1524397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2235782" y="6400800"/>
            <a:ext cx="2540661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4979696" y="6400800"/>
            <a:ext cx="1930903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DA618F2-1279-466D-8BAE-3B00A5B3C732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96321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41502" y="152401"/>
            <a:ext cx="2743914" cy="5973763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759" y="152401"/>
            <a:ext cx="8028490" cy="5973763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759" y="6400800"/>
            <a:ext cx="1524397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2235782" y="6400800"/>
            <a:ext cx="2540661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4979696" y="6400800"/>
            <a:ext cx="1930903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9FA1E0C-0218-4001-8ED5-9134121C3A8E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476235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81" y="2130434"/>
            <a:ext cx="10366216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960" y="3886200"/>
            <a:ext cx="8537257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341228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55" y="274637"/>
            <a:ext cx="1097587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55" y="1600206"/>
            <a:ext cx="1097587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792490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175" y="4406909"/>
            <a:ext cx="10366215" cy="1362075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175" y="2906713"/>
            <a:ext cx="10366215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39849392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55" y="274637"/>
            <a:ext cx="1097587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56" y="1600206"/>
            <a:ext cx="5385267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8138" y="1600206"/>
            <a:ext cx="5387384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997637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55" y="274637"/>
            <a:ext cx="1097587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55" y="1535113"/>
            <a:ext cx="5387384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55" y="2174875"/>
            <a:ext cx="5387384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6031" y="1535113"/>
            <a:ext cx="5389500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6031" y="2174875"/>
            <a:ext cx="5389500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185067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55" y="274637"/>
            <a:ext cx="1097587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274419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957002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标题幻灯片">
    <p:bg>
      <p:bgPr>
        <a:gradFill rotWithShape="0">
          <a:gsLst>
            <a:gs pos="0">
              <a:schemeClr val="bg1">
                <a:gamma/>
                <a:tint val="0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2" name="Picture 50" descr="st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 rot="900000">
            <a:off x="9733751" y="101391"/>
            <a:ext cx="2390338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14" name="Freeform 42"/>
          <p:cNvSpPr>
            <a:spLocks/>
          </p:cNvSpPr>
          <p:nvPr/>
        </p:nvSpPr>
        <p:spPr bwMode="gray">
          <a:xfrm>
            <a:off x="21172" y="6353"/>
            <a:ext cx="12197293" cy="423863"/>
          </a:xfrm>
          <a:custGeom>
            <a:avLst/>
            <a:gdLst>
              <a:gd name="T0" fmla="*/ 3 w 5761"/>
              <a:gd name="T1" fmla="*/ 0 h 221"/>
              <a:gd name="T2" fmla="*/ 5761 w 5761"/>
              <a:gd name="T3" fmla="*/ 1 h 221"/>
              <a:gd name="T4" fmla="*/ 5761 w 5761"/>
              <a:gd name="T5" fmla="*/ 123 h 221"/>
              <a:gd name="T6" fmla="*/ 1508 w 5761"/>
              <a:gd name="T7" fmla="*/ 123 h 221"/>
              <a:gd name="T8" fmla="*/ 1471 w 5761"/>
              <a:gd name="T9" fmla="*/ 135 h 221"/>
              <a:gd name="T10" fmla="*/ 1383 w 5761"/>
              <a:gd name="T11" fmla="*/ 204 h 221"/>
              <a:gd name="T12" fmla="*/ 1344 w 5761"/>
              <a:gd name="T13" fmla="*/ 221 h 221"/>
              <a:gd name="T14" fmla="*/ 0 w 5761"/>
              <a:gd name="T15" fmla="*/ 220 h 221"/>
              <a:gd name="T16" fmla="*/ 3 w 5761"/>
              <a:gd name="T17" fmla="*/ 0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761" h="221">
                <a:moveTo>
                  <a:pt x="3" y="0"/>
                </a:moveTo>
                <a:lnTo>
                  <a:pt x="5761" y="1"/>
                </a:lnTo>
                <a:lnTo>
                  <a:pt x="5761" y="123"/>
                </a:lnTo>
                <a:cubicBezTo>
                  <a:pt x="5052" y="143"/>
                  <a:pt x="2223" y="121"/>
                  <a:pt x="1508" y="123"/>
                </a:cubicBezTo>
                <a:cubicBezTo>
                  <a:pt x="1488" y="126"/>
                  <a:pt x="1492" y="121"/>
                  <a:pt x="1471" y="135"/>
                </a:cubicBezTo>
                <a:lnTo>
                  <a:pt x="1383" y="204"/>
                </a:lnTo>
                <a:cubicBezTo>
                  <a:pt x="1362" y="218"/>
                  <a:pt x="1369" y="221"/>
                  <a:pt x="1344" y="221"/>
                </a:cubicBezTo>
                <a:cubicBezTo>
                  <a:pt x="1344" y="221"/>
                  <a:pt x="0" y="220"/>
                  <a:pt x="0" y="220"/>
                </a:cubicBezTo>
                <a:lnTo>
                  <a:pt x="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11" name="Freeform 39"/>
          <p:cNvSpPr>
            <a:spLocks/>
          </p:cNvSpPr>
          <p:nvPr/>
        </p:nvSpPr>
        <p:spPr bwMode="gray">
          <a:xfrm>
            <a:off x="2118" y="1"/>
            <a:ext cx="12212113" cy="376239"/>
          </a:xfrm>
          <a:custGeom>
            <a:avLst/>
            <a:gdLst>
              <a:gd name="T0" fmla="*/ 1 w 5768"/>
              <a:gd name="T1" fmla="*/ 0 h 237"/>
              <a:gd name="T2" fmla="*/ 5766 w 5768"/>
              <a:gd name="T3" fmla="*/ 0 h 237"/>
              <a:gd name="T4" fmla="*/ 5768 w 5768"/>
              <a:gd name="T5" fmla="*/ 108 h 237"/>
              <a:gd name="T6" fmla="*/ 1510 w 5768"/>
              <a:gd name="T7" fmla="*/ 108 h 237"/>
              <a:gd name="T8" fmla="*/ 1473 w 5768"/>
              <a:gd name="T9" fmla="*/ 124 h 237"/>
              <a:gd name="T10" fmla="*/ 1385 w 5768"/>
              <a:gd name="T11" fmla="*/ 215 h 237"/>
              <a:gd name="T12" fmla="*/ 1346 w 5768"/>
              <a:gd name="T13" fmla="*/ 237 h 237"/>
              <a:gd name="T14" fmla="*/ 0 w 5768"/>
              <a:gd name="T15" fmla="*/ 236 h 237"/>
              <a:gd name="T16" fmla="*/ 1 w 5768"/>
              <a:gd name="T17" fmla="*/ 0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768" h="237">
                <a:moveTo>
                  <a:pt x="1" y="0"/>
                </a:moveTo>
                <a:lnTo>
                  <a:pt x="5766" y="0"/>
                </a:lnTo>
                <a:lnTo>
                  <a:pt x="5768" y="108"/>
                </a:lnTo>
                <a:cubicBezTo>
                  <a:pt x="5059" y="126"/>
                  <a:pt x="2226" y="105"/>
                  <a:pt x="1510" y="108"/>
                </a:cubicBezTo>
                <a:cubicBezTo>
                  <a:pt x="1490" y="112"/>
                  <a:pt x="1494" y="105"/>
                  <a:pt x="1473" y="124"/>
                </a:cubicBezTo>
                <a:lnTo>
                  <a:pt x="1385" y="215"/>
                </a:lnTo>
                <a:cubicBezTo>
                  <a:pt x="1364" y="233"/>
                  <a:pt x="1371" y="237"/>
                  <a:pt x="1346" y="237"/>
                </a:cubicBezTo>
                <a:cubicBezTo>
                  <a:pt x="1346" y="237"/>
                  <a:pt x="0" y="236"/>
                  <a:pt x="0" y="236"/>
                </a:cubicBezTo>
                <a:lnTo>
                  <a:pt x="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98" name="Line 26"/>
          <p:cNvSpPr>
            <a:spLocks noChangeShapeType="1"/>
          </p:cNvSpPr>
          <p:nvPr/>
        </p:nvSpPr>
        <p:spPr bwMode="gray">
          <a:xfrm flipH="1">
            <a:off x="8261384" y="6259513"/>
            <a:ext cx="3957081" cy="584200"/>
          </a:xfrm>
          <a:prstGeom prst="line">
            <a:avLst/>
          </a:prstGeom>
          <a:noFill/>
          <a:ln w="19050">
            <a:solidFill>
              <a:srgbClr val="FFFFFF">
                <a:alpha val="60001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3106" name="Group 34"/>
          <p:cNvGrpSpPr>
            <a:grpSpLocks/>
          </p:cNvGrpSpPr>
          <p:nvPr/>
        </p:nvGrpSpPr>
        <p:grpSpPr bwMode="auto">
          <a:xfrm>
            <a:off x="0" y="5421315"/>
            <a:ext cx="12214231" cy="1462087"/>
            <a:chOff x="-4" y="3243"/>
            <a:chExt cx="5769" cy="1086"/>
          </a:xfrm>
        </p:grpSpPr>
        <p:sp>
          <p:nvSpPr>
            <p:cNvPr id="3099" name="Freeform 27"/>
            <p:cNvSpPr>
              <a:spLocks/>
            </p:cNvSpPr>
            <p:nvPr userDrawn="1"/>
          </p:nvSpPr>
          <p:spPr bwMode="gray">
            <a:xfrm>
              <a:off x="-4" y="3243"/>
              <a:ext cx="5769" cy="1015"/>
            </a:xfrm>
            <a:custGeom>
              <a:avLst/>
              <a:gdLst>
                <a:gd name="T0" fmla="*/ 5769 w 5769"/>
                <a:gd name="T1" fmla="*/ 0 h 1015"/>
                <a:gd name="T2" fmla="*/ 2704 w 5769"/>
                <a:gd name="T3" fmla="*/ 0 h 1015"/>
                <a:gd name="T4" fmla="*/ 2617 w 5769"/>
                <a:gd name="T5" fmla="*/ 35 h 1015"/>
                <a:gd name="T6" fmla="*/ 2391 w 5769"/>
                <a:gd name="T7" fmla="*/ 195 h 1015"/>
                <a:gd name="T8" fmla="*/ 2320 w 5769"/>
                <a:gd name="T9" fmla="*/ 225 h 1015"/>
                <a:gd name="T10" fmla="*/ 0 w 5769"/>
                <a:gd name="T11" fmla="*/ 224 h 1015"/>
                <a:gd name="T12" fmla="*/ 2 w 5769"/>
                <a:gd name="T13" fmla="*/ 1015 h 1015"/>
                <a:gd name="T14" fmla="*/ 5764 w 5769"/>
                <a:gd name="T15" fmla="*/ 1014 h 1015"/>
                <a:gd name="T16" fmla="*/ 5769 w 5769"/>
                <a:gd name="T17" fmla="*/ 0 h 10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69" h="1015">
                  <a:moveTo>
                    <a:pt x="5769" y="0"/>
                  </a:moveTo>
                  <a:lnTo>
                    <a:pt x="2704" y="0"/>
                  </a:lnTo>
                  <a:cubicBezTo>
                    <a:pt x="2652" y="0"/>
                    <a:pt x="2617" y="35"/>
                    <a:pt x="2617" y="35"/>
                  </a:cubicBezTo>
                  <a:lnTo>
                    <a:pt x="2391" y="195"/>
                  </a:lnTo>
                  <a:cubicBezTo>
                    <a:pt x="2391" y="195"/>
                    <a:pt x="2361" y="225"/>
                    <a:pt x="2320" y="225"/>
                  </a:cubicBezTo>
                  <a:lnTo>
                    <a:pt x="0" y="224"/>
                  </a:lnTo>
                  <a:lnTo>
                    <a:pt x="2" y="1015"/>
                  </a:lnTo>
                  <a:lnTo>
                    <a:pt x="5764" y="1014"/>
                  </a:lnTo>
                  <a:lnTo>
                    <a:pt x="57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00" name="Freeform 28"/>
            <p:cNvSpPr>
              <a:spLocks/>
            </p:cNvSpPr>
            <p:nvPr userDrawn="1"/>
          </p:nvSpPr>
          <p:spPr bwMode="gray">
            <a:xfrm>
              <a:off x="-4" y="3314"/>
              <a:ext cx="5769" cy="1015"/>
            </a:xfrm>
            <a:custGeom>
              <a:avLst/>
              <a:gdLst>
                <a:gd name="T0" fmla="*/ 5769 w 5769"/>
                <a:gd name="T1" fmla="*/ 0 h 1015"/>
                <a:gd name="T2" fmla="*/ 2704 w 5769"/>
                <a:gd name="T3" fmla="*/ 0 h 1015"/>
                <a:gd name="T4" fmla="*/ 2617 w 5769"/>
                <a:gd name="T5" fmla="*/ 35 h 1015"/>
                <a:gd name="T6" fmla="*/ 2391 w 5769"/>
                <a:gd name="T7" fmla="*/ 195 h 1015"/>
                <a:gd name="T8" fmla="*/ 2320 w 5769"/>
                <a:gd name="T9" fmla="*/ 225 h 1015"/>
                <a:gd name="T10" fmla="*/ 0 w 5769"/>
                <a:gd name="T11" fmla="*/ 224 h 1015"/>
                <a:gd name="T12" fmla="*/ 2 w 5769"/>
                <a:gd name="T13" fmla="*/ 1015 h 1015"/>
                <a:gd name="T14" fmla="*/ 5764 w 5769"/>
                <a:gd name="T15" fmla="*/ 1014 h 1015"/>
                <a:gd name="T16" fmla="*/ 5769 w 5769"/>
                <a:gd name="T17" fmla="*/ 0 h 10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69" h="1015">
                  <a:moveTo>
                    <a:pt x="5769" y="0"/>
                  </a:moveTo>
                  <a:lnTo>
                    <a:pt x="2704" y="0"/>
                  </a:lnTo>
                  <a:cubicBezTo>
                    <a:pt x="2652" y="0"/>
                    <a:pt x="2617" y="35"/>
                    <a:pt x="2617" y="35"/>
                  </a:cubicBezTo>
                  <a:lnTo>
                    <a:pt x="2391" y="195"/>
                  </a:lnTo>
                  <a:cubicBezTo>
                    <a:pt x="2391" y="195"/>
                    <a:pt x="2361" y="225"/>
                    <a:pt x="2320" y="225"/>
                  </a:cubicBezTo>
                  <a:lnTo>
                    <a:pt x="0" y="224"/>
                  </a:lnTo>
                  <a:lnTo>
                    <a:pt x="2" y="1015"/>
                  </a:lnTo>
                  <a:lnTo>
                    <a:pt x="5764" y="1014"/>
                  </a:lnTo>
                  <a:lnTo>
                    <a:pt x="5769" y="0"/>
                  </a:lnTo>
                  <a:close/>
                </a:path>
              </a:pathLst>
            </a:custGeom>
            <a:solidFill>
              <a:srgbClr val="8FD2F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" name="矩形 1"/>
          <p:cNvSpPr/>
          <p:nvPr userDrawn="1"/>
        </p:nvSpPr>
        <p:spPr>
          <a:xfrm>
            <a:off x="4102443" y="1462679"/>
            <a:ext cx="4047903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150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再见</a:t>
            </a:r>
            <a:endParaRPr lang="zh-CN" altLang="en-US" sz="15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2101" y="6117299"/>
            <a:ext cx="1905733" cy="709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036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60" y="273049"/>
            <a:ext cx="4011432" cy="1162051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147" y="273060"/>
            <a:ext cx="6818375" cy="585311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60" y="1435104"/>
            <a:ext cx="4011432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39721902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926" y="4800601"/>
            <a:ext cx="7317951" cy="566739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926" y="612775"/>
            <a:ext cx="7317951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926" y="5367339"/>
            <a:ext cx="7317951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417941874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1_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55" y="274637"/>
            <a:ext cx="1097587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55" y="1600206"/>
            <a:ext cx="1097587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13129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42093" y="274646"/>
            <a:ext cx="2743438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55" y="274646"/>
            <a:ext cx="8029213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987927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81" y="2130434"/>
            <a:ext cx="10366216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960" y="3886200"/>
            <a:ext cx="8537257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96233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55" y="274637"/>
            <a:ext cx="1097587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55" y="1600206"/>
            <a:ext cx="1097587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661505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175" y="4406909"/>
            <a:ext cx="10366215" cy="1362075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175" y="2906713"/>
            <a:ext cx="10366215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412796602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55" y="274637"/>
            <a:ext cx="1097587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56" y="1600206"/>
            <a:ext cx="5385267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8138" y="1600206"/>
            <a:ext cx="5387384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361914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55" y="274637"/>
            <a:ext cx="1097587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55" y="1535113"/>
            <a:ext cx="5387384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55" y="2174875"/>
            <a:ext cx="5387384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6031" y="1535113"/>
            <a:ext cx="5389500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6031" y="2174875"/>
            <a:ext cx="5389500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884371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55" y="274637"/>
            <a:ext cx="1097587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995863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759" y="6400800"/>
            <a:ext cx="1524397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2235782" y="6400800"/>
            <a:ext cx="2540661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4979696" y="6400800"/>
            <a:ext cx="1930903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51B85E8-410B-4E22-80A1-90EE6581B2E5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019189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887392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60" y="273049"/>
            <a:ext cx="4011432" cy="1162051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147" y="273060"/>
            <a:ext cx="6818375" cy="585311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60" y="1435104"/>
            <a:ext cx="4011432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89748876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926" y="4800601"/>
            <a:ext cx="7317951" cy="566739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926" y="612775"/>
            <a:ext cx="7317951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926" y="5367339"/>
            <a:ext cx="7317951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05524737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55" y="274637"/>
            <a:ext cx="1097587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55" y="1600206"/>
            <a:ext cx="1097587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056764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42093" y="274646"/>
            <a:ext cx="2743438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55" y="274646"/>
            <a:ext cx="8029213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097872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2068" y="1709741"/>
            <a:ext cx="10518338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2068" y="4589465"/>
            <a:ext cx="10518338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759" y="6400800"/>
            <a:ext cx="1524397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2235782" y="6400800"/>
            <a:ext cx="2540661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4979696" y="6400800"/>
            <a:ext cx="1930903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4AF68B8-45B6-4AFC-AB2A-BCA60B9BCFD5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83422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759" y="1295401"/>
            <a:ext cx="5386202" cy="48307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9214" y="1295401"/>
            <a:ext cx="5386202" cy="48307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759" y="6400800"/>
            <a:ext cx="1524397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2235782" y="6400800"/>
            <a:ext cx="2540661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4979696" y="6400800"/>
            <a:ext cx="1930903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7970F70-90AD-45C1-B5F7-92833D73F9A0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654426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536" y="365125"/>
            <a:ext cx="10518338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40538" y="1681163"/>
            <a:ext cx="5159659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40538" y="2505075"/>
            <a:ext cx="5159659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3807" y="1681163"/>
            <a:ext cx="518506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3807" y="2505075"/>
            <a:ext cx="518506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09759" y="6400800"/>
            <a:ext cx="1524397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2235782" y="6400800"/>
            <a:ext cx="2540661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979696" y="6400800"/>
            <a:ext cx="1930903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AFF1E79-BE3B-44F3-A545-365629419FBD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175627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09759" y="6400800"/>
            <a:ext cx="1524397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2235782" y="6400800"/>
            <a:ext cx="2540661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4979696" y="6400800"/>
            <a:ext cx="1930903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1BCEC93-C02D-446B-94AD-760E04D30DB0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17379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759" y="6400800"/>
            <a:ext cx="1524397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2235782" y="6400800"/>
            <a:ext cx="2540661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4979696" y="6400800"/>
            <a:ext cx="1930903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EC2D059-4316-4321-A79F-8CCCFAC1A07D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533648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539" y="457200"/>
            <a:ext cx="3933791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5067" y="987428"/>
            <a:ext cx="617380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40539" y="2057402"/>
            <a:ext cx="3933791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759" y="6400800"/>
            <a:ext cx="1524397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2235782" y="6400800"/>
            <a:ext cx="2540661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4979696" y="6400800"/>
            <a:ext cx="1930903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685C39C-014C-43C5-ACCC-4351920BBA29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257595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image" Target="../media/image6.jpeg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tint val="0"/>
                <a:invGamma/>
              </a:schemeClr>
            </a:gs>
            <a:gs pos="100000">
              <a:schemeClr val="bg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5" name="Group 61"/>
          <p:cNvGrpSpPr>
            <a:grpSpLocks/>
          </p:cNvGrpSpPr>
          <p:nvPr/>
        </p:nvGrpSpPr>
        <p:grpSpPr bwMode="auto">
          <a:xfrm>
            <a:off x="-8468" y="-6350"/>
            <a:ext cx="12233285" cy="6873875"/>
            <a:chOff x="-4" y="-4"/>
            <a:chExt cx="5778" cy="4330"/>
          </a:xfrm>
        </p:grpSpPr>
        <p:sp>
          <p:nvSpPr>
            <p:cNvPr id="1043" name="Line 19"/>
            <p:cNvSpPr>
              <a:spLocks noChangeShapeType="1"/>
            </p:cNvSpPr>
            <p:nvPr/>
          </p:nvSpPr>
          <p:spPr bwMode="gray">
            <a:xfrm>
              <a:off x="14" y="1725"/>
              <a:ext cx="767" cy="2595"/>
            </a:xfrm>
            <a:prstGeom prst="line">
              <a:avLst/>
            </a:prstGeom>
            <a:noFill/>
            <a:ln w="19050">
              <a:solidFill>
                <a:srgbClr val="FFFFFF">
                  <a:alpha val="60001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46" name="Line 22"/>
            <p:cNvSpPr>
              <a:spLocks noChangeShapeType="1"/>
            </p:cNvSpPr>
            <p:nvPr/>
          </p:nvSpPr>
          <p:spPr bwMode="gray">
            <a:xfrm flipH="1">
              <a:off x="5523" y="3888"/>
              <a:ext cx="251" cy="432"/>
            </a:xfrm>
            <a:prstGeom prst="line">
              <a:avLst/>
            </a:prstGeom>
            <a:noFill/>
            <a:ln w="19050">
              <a:solidFill>
                <a:srgbClr val="FFFFFF">
                  <a:alpha val="60001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47" name="Line 23"/>
            <p:cNvSpPr>
              <a:spLocks noChangeShapeType="1"/>
            </p:cNvSpPr>
            <p:nvPr/>
          </p:nvSpPr>
          <p:spPr bwMode="gray">
            <a:xfrm flipH="1" flipV="1">
              <a:off x="24" y="4"/>
              <a:ext cx="5743" cy="485"/>
            </a:xfrm>
            <a:prstGeom prst="line">
              <a:avLst/>
            </a:prstGeom>
            <a:noFill/>
            <a:ln w="19050">
              <a:solidFill>
                <a:srgbClr val="FFFFFF">
                  <a:alpha val="60001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50" name="Line 26"/>
            <p:cNvSpPr>
              <a:spLocks noChangeShapeType="1"/>
            </p:cNvSpPr>
            <p:nvPr/>
          </p:nvSpPr>
          <p:spPr bwMode="gray">
            <a:xfrm flipH="1">
              <a:off x="3899" y="3933"/>
              <a:ext cx="1868" cy="367"/>
            </a:xfrm>
            <a:prstGeom prst="line">
              <a:avLst/>
            </a:prstGeom>
            <a:noFill/>
            <a:ln w="19050">
              <a:solidFill>
                <a:srgbClr val="FFFFFF">
                  <a:alpha val="60001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31" name="Freeform 7"/>
            <p:cNvSpPr>
              <a:spLocks/>
            </p:cNvSpPr>
            <p:nvPr/>
          </p:nvSpPr>
          <p:spPr bwMode="gray">
            <a:xfrm>
              <a:off x="-4" y="-4"/>
              <a:ext cx="5764" cy="644"/>
            </a:xfrm>
            <a:custGeom>
              <a:avLst/>
              <a:gdLst>
                <a:gd name="T0" fmla="*/ 1 w 5764"/>
                <a:gd name="T1" fmla="*/ 644 h 644"/>
                <a:gd name="T2" fmla="*/ 3603 w 5764"/>
                <a:gd name="T3" fmla="*/ 644 h 644"/>
                <a:gd name="T4" fmla="*/ 3704 w 5764"/>
                <a:gd name="T5" fmla="*/ 623 h 644"/>
                <a:gd name="T6" fmla="*/ 3970 w 5764"/>
                <a:gd name="T7" fmla="*/ 529 h 644"/>
                <a:gd name="T8" fmla="*/ 4053 w 5764"/>
                <a:gd name="T9" fmla="*/ 511 h 644"/>
                <a:gd name="T10" fmla="*/ 5764 w 5764"/>
                <a:gd name="T11" fmla="*/ 512 h 644"/>
                <a:gd name="T12" fmla="*/ 5762 w 5764"/>
                <a:gd name="T13" fmla="*/ 0 h 644"/>
                <a:gd name="T14" fmla="*/ 0 w 5764"/>
                <a:gd name="T15" fmla="*/ 2 h 644"/>
                <a:gd name="T16" fmla="*/ 1 w 5764"/>
                <a:gd name="T17" fmla="*/ 644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64" h="644">
                  <a:moveTo>
                    <a:pt x="1" y="644"/>
                  </a:moveTo>
                  <a:lnTo>
                    <a:pt x="3603" y="644"/>
                  </a:lnTo>
                  <a:cubicBezTo>
                    <a:pt x="3663" y="644"/>
                    <a:pt x="3704" y="623"/>
                    <a:pt x="3704" y="623"/>
                  </a:cubicBezTo>
                  <a:lnTo>
                    <a:pt x="3970" y="529"/>
                  </a:lnTo>
                  <a:cubicBezTo>
                    <a:pt x="3970" y="529"/>
                    <a:pt x="4000" y="513"/>
                    <a:pt x="4053" y="511"/>
                  </a:cubicBezTo>
                  <a:lnTo>
                    <a:pt x="5764" y="512"/>
                  </a:lnTo>
                  <a:lnTo>
                    <a:pt x="5762" y="0"/>
                  </a:lnTo>
                  <a:lnTo>
                    <a:pt x="0" y="2"/>
                  </a:lnTo>
                  <a:lnTo>
                    <a:pt x="1" y="644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gamma/>
                    <a:tint val="0"/>
                    <a:invGamma/>
                    <a:alpha val="0"/>
                  </a:srgbClr>
                </a:gs>
                <a:gs pos="100000">
                  <a:srgbClr val="FFFFFF">
                    <a:alpha val="70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32" name="Freeform 8"/>
            <p:cNvSpPr>
              <a:spLocks/>
            </p:cNvSpPr>
            <p:nvPr/>
          </p:nvSpPr>
          <p:spPr bwMode="gray">
            <a:xfrm>
              <a:off x="-4" y="-2"/>
              <a:ext cx="5762" cy="600"/>
            </a:xfrm>
            <a:custGeom>
              <a:avLst/>
              <a:gdLst>
                <a:gd name="T0" fmla="*/ 2 w 5762"/>
                <a:gd name="T1" fmla="*/ 600 h 600"/>
                <a:gd name="T2" fmla="*/ 3603 w 5762"/>
                <a:gd name="T3" fmla="*/ 600 h 600"/>
                <a:gd name="T4" fmla="*/ 3704 w 5762"/>
                <a:gd name="T5" fmla="*/ 579 h 600"/>
                <a:gd name="T6" fmla="*/ 3970 w 5762"/>
                <a:gd name="T7" fmla="*/ 485 h 600"/>
                <a:gd name="T8" fmla="*/ 4053 w 5762"/>
                <a:gd name="T9" fmla="*/ 467 h 600"/>
                <a:gd name="T10" fmla="*/ 5762 w 5762"/>
                <a:gd name="T11" fmla="*/ 466 h 600"/>
                <a:gd name="T12" fmla="*/ 5762 w 5762"/>
                <a:gd name="T13" fmla="*/ 0 h 600"/>
                <a:gd name="T14" fmla="*/ 0 w 5762"/>
                <a:gd name="T15" fmla="*/ 2 h 600"/>
                <a:gd name="T16" fmla="*/ 2 w 5762"/>
                <a:gd name="T17" fmla="*/ 600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62" h="600">
                  <a:moveTo>
                    <a:pt x="2" y="600"/>
                  </a:moveTo>
                  <a:lnTo>
                    <a:pt x="3603" y="600"/>
                  </a:lnTo>
                  <a:cubicBezTo>
                    <a:pt x="3663" y="600"/>
                    <a:pt x="3704" y="579"/>
                    <a:pt x="3704" y="579"/>
                  </a:cubicBezTo>
                  <a:lnTo>
                    <a:pt x="3970" y="485"/>
                  </a:lnTo>
                  <a:cubicBezTo>
                    <a:pt x="3970" y="485"/>
                    <a:pt x="3996" y="473"/>
                    <a:pt x="4053" y="467"/>
                  </a:cubicBezTo>
                  <a:lnTo>
                    <a:pt x="5762" y="466"/>
                  </a:lnTo>
                  <a:lnTo>
                    <a:pt x="5762" y="0"/>
                  </a:lnTo>
                  <a:lnTo>
                    <a:pt x="0" y="2"/>
                  </a:lnTo>
                  <a:lnTo>
                    <a:pt x="2" y="6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074" name="Group 50"/>
            <p:cNvGrpSpPr>
              <a:grpSpLocks/>
            </p:cNvGrpSpPr>
            <p:nvPr/>
          </p:nvGrpSpPr>
          <p:grpSpPr bwMode="auto">
            <a:xfrm flipH="1">
              <a:off x="-2" y="4151"/>
              <a:ext cx="5764" cy="175"/>
              <a:chOff x="-2" y="4151"/>
              <a:chExt cx="5764" cy="175"/>
            </a:xfrm>
          </p:grpSpPr>
          <p:sp>
            <p:nvSpPr>
              <p:cNvPr id="1073" name="Freeform 49"/>
              <p:cNvSpPr>
                <a:spLocks/>
              </p:cNvSpPr>
              <p:nvPr userDrawn="1"/>
            </p:nvSpPr>
            <p:spPr bwMode="gray">
              <a:xfrm>
                <a:off x="-2" y="4151"/>
                <a:ext cx="5762" cy="169"/>
              </a:xfrm>
              <a:custGeom>
                <a:avLst/>
                <a:gdLst>
                  <a:gd name="T0" fmla="*/ 0 w 5762"/>
                  <a:gd name="T1" fmla="*/ 169 h 169"/>
                  <a:gd name="T2" fmla="*/ 5762 w 5762"/>
                  <a:gd name="T3" fmla="*/ 168 h 169"/>
                  <a:gd name="T4" fmla="*/ 5762 w 5762"/>
                  <a:gd name="T5" fmla="*/ 56 h 169"/>
                  <a:gd name="T6" fmla="*/ 1513 w 5762"/>
                  <a:gd name="T7" fmla="*/ 57 h 169"/>
                  <a:gd name="T8" fmla="*/ 1465 w 5762"/>
                  <a:gd name="T9" fmla="*/ 47 h 169"/>
                  <a:gd name="T10" fmla="*/ 1403 w 5762"/>
                  <a:gd name="T11" fmla="*/ 14 h 169"/>
                  <a:gd name="T12" fmla="*/ 1346 w 5762"/>
                  <a:gd name="T13" fmla="*/ 2 h 169"/>
                  <a:gd name="T14" fmla="*/ 0 w 5762"/>
                  <a:gd name="T15" fmla="*/ 2 h 169"/>
                  <a:gd name="T16" fmla="*/ 0 w 5762"/>
                  <a:gd name="T17" fmla="*/ 169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762" h="169">
                    <a:moveTo>
                      <a:pt x="0" y="169"/>
                    </a:moveTo>
                    <a:lnTo>
                      <a:pt x="5762" y="168"/>
                    </a:lnTo>
                    <a:lnTo>
                      <a:pt x="5762" y="56"/>
                    </a:lnTo>
                    <a:lnTo>
                      <a:pt x="1513" y="57"/>
                    </a:lnTo>
                    <a:cubicBezTo>
                      <a:pt x="1486" y="57"/>
                      <a:pt x="1486" y="54"/>
                      <a:pt x="1465" y="47"/>
                    </a:cubicBezTo>
                    <a:lnTo>
                      <a:pt x="1403" y="14"/>
                    </a:lnTo>
                    <a:cubicBezTo>
                      <a:pt x="1383" y="6"/>
                      <a:pt x="1385" y="0"/>
                      <a:pt x="1346" y="2"/>
                    </a:cubicBezTo>
                    <a:lnTo>
                      <a:pt x="0" y="2"/>
                    </a:lnTo>
                    <a:lnTo>
                      <a:pt x="0" y="16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61" name="Freeform 37"/>
              <p:cNvSpPr>
                <a:spLocks/>
              </p:cNvSpPr>
              <p:nvPr userDrawn="1"/>
            </p:nvSpPr>
            <p:spPr bwMode="gray">
              <a:xfrm>
                <a:off x="-2" y="4188"/>
                <a:ext cx="5764" cy="138"/>
              </a:xfrm>
              <a:custGeom>
                <a:avLst/>
                <a:gdLst>
                  <a:gd name="T0" fmla="*/ 2 w 5764"/>
                  <a:gd name="T1" fmla="*/ 138 h 138"/>
                  <a:gd name="T2" fmla="*/ 5764 w 5764"/>
                  <a:gd name="T3" fmla="*/ 136 h 138"/>
                  <a:gd name="T4" fmla="*/ 5762 w 5764"/>
                  <a:gd name="T5" fmla="*/ 56 h 138"/>
                  <a:gd name="T6" fmla="*/ 1513 w 5764"/>
                  <a:gd name="T7" fmla="*/ 57 h 138"/>
                  <a:gd name="T8" fmla="*/ 1465 w 5764"/>
                  <a:gd name="T9" fmla="*/ 47 h 138"/>
                  <a:gd name="T10" fmla="*/ 1403 w 5764"/>
                  <a:gd name="T11" fmla="*/ 14 h 138"/>
                  <a:gd name="T12" fmla="*/ 1346 w 5764"/>
                  <a:gd name="T13" fmla="*/ 2 h 138"/>
                  <a:gd name="T14" fmla="*/ 0 w 5764"/>
                  <a:gd name="T15" fmla="*/ 2 h 138"/>
                  <a:gd name="T16" fmla="*/ 2 w 5764"/>
                  <a:gd name="T17" fmla="*/ 13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764" h="138">
                    <a:moveTo>
                      <a:pt x="2" y="138"/>
                    </a:moveTo>
                    <a:lnTo>
                      <a:pt x="5764" y="136"/>
                    </a:lnTo>
                    <a:lnTo>
                      <a:pt x="5762" y="56"/>
                    </a:lnTo>
                    <a:lnTo>
                      <a:pt x="1513" y="57"/>
                    </a:lnTo>
                    <a:cubicBezTo>
                      <a:pt x="1486" y="57"/>
                      <a:pt x="1486" y="54"/>
                      <a:pt x="1465" y="47"/>
                    </a:cubicBezTo>
                    <a:lnTo>
                      <a:pt x="1403" y="14"/>
                    </a:lnTo>
                    <a:cubicBezTo>
                      <a:pt x="1383" y="6"/>
                      <a:pt x="1385" y="0"/>
                      <a:pt x="1346" y="2"/>
                    </a:cubicBezTo>
                    <a:lnTo>
                      <a:pt x="0" y="2"/>
                    </a:lnTo>
                    <a:lnTo>
                      <a:pt x="2" y="13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084" name="Freeform 60"/>
            <p:cNvSpPr>
              <a:spLocks/>
            </p:cNvSpPr>
            <p:nvPr userDrawn="1"/>
          </p:nvSpPr>
          <p:spPr bwMode="gray">
            <a:xfrm>
              <a:off x="4080" y="508"/>
              <a:ext cx="1152" cy="288"/>
            </a:xfrm>
            <a:custGeom>
              <a:avLst/>
              <a:gdLst>
                <a:gd name="T0" fmla="*/ 48 w 1152"/>
                <a:gd name="T1" fmla="*/ 0 h 288"/>
                <a:gd name="T2" fmla="*/ 0 w 1152"/>
                <a:gd name="T3" fmla="*/ 288 h 288"/>
                <a:gd name="T4" fmla="*/ 1056 w 1152"/>
                <a:gd name="T5" fmla="*/ 288 h 288"/>
                <a:gd name="T6" fmla="*/ 1152 w 1152"/>
                <a:gd name="T7" fmla="*/ 0 h 288"/>
                <a:gd name="T8" fmla="*/ 48 w 1152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2" h="288">
                  <a:moveTo>
                    <a:pt x="48" y="0"/>
                  </a:moveTo>
                  <a:lnTo>
                    <a:pt x="0" y="288"/>
                  </a:lnTo>
                  <a:lnTo>
                    <a:pt x="1056" y="288"/>
                  </a:lnTo>
                  <a:lnTo>
                    <a:pt x="1152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FFFFF">
                <a:alpha val="10001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978158" y="152402"/>
            <a:ext cx="10607262" cy="641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 smtClean="0"/>
              <a:t>单击此处编辑母版标题样式</a:t>
            </a:r>
          </a:p>
        </p:txBody>
      </p:sp>
      <p:grpSp>
        <p:nvGrpSpPr>
          <p:cNvPr id="1063" name="Group 39"/>
          <p:cNvGrpSpPr>
            <a:grpSpLocks/>
          </p:cNvGrpSpPr>
          <p:nvPr/>
        </p:nvGrpSpPr>
        <p:grpSpPr bwMode="auto">
          <a:xfrm>
            <a:off x="436147" y="292102"/>
            <a:ext cx="482726" cy="361951"/>
            <a:chOff x="192" y="384"/>
            <a:chExt cx="336" cy="288"/>
          </a:xfrm>
        </p:grpSpPr>
        <p:sp>
          <p:nvSpPr>
            <p:cNvPr id="1064" name="AutoShape 40"/>
            <p:cNvSpPr>
              <a:spLocks noChangeArrowheads="1"/>
            </p:cNvSpPr>
            <p:nvPr userDrawn="1"/>
          </p:nvSpPr>
          <p:spPr bwMode="gray">
            <a:xfrm>
              <a:off x="192" y="384"/>
              <a:ext cx="192" cy="288"/>
            </a:xfrm>
            <a:prstGeom prst="chevron">
              <a:avLst>
                <a:gd name="adj" fmla="val 60935"/>
              </a:avLst>
            </a:prstGeom>
            <a:solidFill>
              <a:schemeClr val="bg1">
                <a:alpha val="8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65" name="AutoShape 41"/>
            <p:cNvSpPr>
              <a:spLocks noChangeArrowheads="1"/>
            </p:cNvSpPr>
            <p:nvPr userDrawn="1"/>
          </p:nvSpPr>
          <p:spPr bwMode="gray">
            <a:xfrm>
              <a:off x="336" y="384"/>
              <a:ext cx="192" cy="288"/>
            </a:xfrm>
            <a:prstGeom prst="chevron">
              <a:avLst>
                <a:gd name="adj" fmla="val 60935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621856" y="1181741"/>
            <a:ext cx="10975658" cy="483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</a:p>
        </p:txBody>
      </p:sp>
      <p:pic>
        <p:nvPicPr>
          <p:cNvPr id="32" name="图片 31"/>
          <p:cNvPicPr>
            <a:picLocks noChangeAspect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2101" y="6117299"/>
            <a:ext cx="1905733" cy="70949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3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2800" b="1" kern="1200">
          <a:solidFill>
            <a:srgbClr val="FFFFFF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2"/>
            <a:ext cx="12195175" cy="636588"/>
          </a:xfrm>
          <a:prstGeom prst="rect">
            <a:avLst/>
          </a:prstGeom>
          <a:gradFill rotWithShape="1">
            <a:gsLst>
              <a:gs pos="0">
                <a:srgbClr val="001D31"/>
              </a:gs>
              <a:gs pos="100000">
                <a:srgbClr val="0099FF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1800" b="1">
              <a:solidFill>
                <a:srgbClr val="000000"/>
              </a:solidFill>
              <a:ea typeface="黑体" pitchFamily="49" charset="-122"/>
            </a:endParaRPr>
          </a:p>
        </p:txBody>
      </p:sp>
      <p:grpSp>
        <p:nvGrpSpPr>
          <p:cNvPr id="3075" name="Group 16"/>
          <p:cNvGrpSpPr>
            <a:grpSpLocks/>
          </p:cNvGrpSpPr>
          <p:nvPr/>
        </p:nvGrpSpPr>
        <p:grpSpPr bwMode="auto">
          <a:xfrm>
            <a:off x="203224" y="763590"/>
            <a:ext cx="11750637" cy="5905500"/>
            <a:chOff x="40" y="391"/>
            <a:chExt cx="2608" cy="3810"/>
          </a:xfrm>
        </p:grpSpPr>
        <p:sp>
          <p:nvSpPr>
            <p:cNvPr id="3082" name="AutoShape 17"/>
            <p:cNvSpPr>
              <a:spLocks noChangeArrowheads="1"/>
            </p:cNvSpPr>
            <p:nvPr/>
          </p:nvSpPr>
          <p:spPr bwMode="auto">
            <a:xfrm>
              <a:off x="40" y="391"/>
              <a:ext cx="2608" cy="3810"/>
            </a:xfrm>
            <a:prstGeom prst="roundRect">
              <a:avLst>
                <a:gd name="adj" fmla="val 4949"/>
              </a:avLst>
            </a:prstGeom>
            <a:solidFill>
              <a:srgbClr val="F8F8F8"/>
            </a:solidFill>
            <a:ln w="9525">
              <a:solidFill>
                <a:srgbClr val="80CB35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00" b="1">
                <a:solidFill>
                  <a:srgbClr val="000000"/>
                </a:solidFill>
                <a:latin typeface="Times New Roman" pitchFamily="18" charset="0"/>
                <a:ea typeface="黑体" pitchFamily="49" charset="-122"/>
              </a:endParaRPr>
            </a:p>
          </p:txBody>
        </p:sp>
        <p:sp>
          <p:nvSpPr>
            <p:cNvPr id="3083" name="AutoShape 18"/>
            <p:cNvSpPr>
              <a:spLocks noChangeArrowheads="1"/>
            </p:cNvSpPr>
            <p:nvPr/>
          </p:nvSpPr>
          <p:spPr bwMode="auto">
            <a:xfrm>
              <a:off x="95" y="456"/>
              <a:ext cx="2503" cy="3710"/>
            </a:xfrm>
            <a:prstGeom prst="roundRect">
              <a:avLst>
                <a:gd name="adj" fmla="val 7912"/>
              </a:avLst>
            </a:prstGeom>
            <a:solidFill>
              <a:schemeClr val="bg1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00" b="1">
                <a:solidFill>
                  <a:srgbClr val="000000"/>
                </a:solidFill>
                <a:latin typeface="Times New Roman" pitchFamily="18" charset="0"/>
                <a:ea typeface="黑体" pitchFamily="49" charset="-122"/>
              </a:endParaRPr>
            </a:p>
          </p:txBody>
        </p:sp>
      </p:grpSp>
      <p:pic>
        <p:nvPicPr>
          <p:cNvPr id="14" name="Picture 2" descr="C:\Users\chaoran\Desktop\logo.png"/>
          <p:cNvPicPr>
            <a:picLocks noChangeAspect="1" noChangeArrowheads="1"/>
          </p:cNvPicPr>
          <p:nvPr/>
        </p:nvPicPr>
        <p:blipFill>
          <a:blip r:embed="rId1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797" y="6096000"/>
            <a:ext cx="2692658" cy="508000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图片 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305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:\Users\chaoran\Desktop\logo.png"/>
          <p:cNvPicPr>
            <a:picLocks noChangeAspect="1" noChangeArrowheads="1"/>
          </p:cNvPicPr>
          <p:nvPr/>
        </p:nvPicPr>
        <p:blipFill rotWithShape="1">
          <a:blip r:embed="rId13"/>
          <a:srcRect r="68571"/>
          <a:stretch/>
        </p:blipFill>
        <p:spPr bwMode="auto">
          <a:xfrm>
            <a:off x="7468251" y="5807084"/>
            <a:ext cx="1437342" cy="862013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chaoran\Desktop\logo.png"/>
          <p:cNvPicPr>
            <a:picLocks noChangeAspect="1" noChangeArrowheads="1"/>
          </p:cNvPicPr>
          <p:nvPr/>
        </p:nvPicPr>
        <p:blipFill rotWithShape="1">
          <a:blip r:embed="rId1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92"/>
          <a:stretch/>
        </p:blipFill>
        <p:spPr bwMode="auto">
          <a:xfrm>
            <a:off x="8905595" y="5806717"/>
            <a:ext cx="2944264" cy="792304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1" descr="C:\Documents and Settings\All Users\Documents\My Pictures\示例图片\Blue hills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305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867871" y="1828800"/>
            <a:ext cx="3390672" cy="2008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2450" dirty="0" smtClean="0">
                <a:solidFill>
                  <a:srgbClr val="FF0000"/>
                </a:solidFill>
                <a:latin typeface="楷体_GB2312" pitchFamily="1" charset="-122"/>
                <a:ea typeface="楷体_GB2312" pitchFamily="1" charset="-122"/>
              </a:rPr>
              <a:t>再见</a:t>
            </a:r>
          </a:p>
        </p:txBody>
      </p:sp>
    </p:spTree>
    <p:extLst>
      <p:ext uri="{BB962C8B-B14F-4D97-AF65-F5344CB8AC3E}">
        <p14:creationId xmlns:p14="http://schemas.microsoft.com/office/powerpoint/2010/main" val="185437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100">
          <a:solidFill>
            <a:schemeClr val="tx1"/>
          </a:solidFill>
          <a:latin typeface="+mn-lt"/>
          <a:ea typeface="+mn-ea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800">
          <a:solidFill>
            <a:schemeClr val="tx1"/>
          </a:solidFill>
          <a:latin typeface="+mn-lt"/>
          <a:ea typeface="+mn-ea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500">
          <a:solidFill>
            <a:schemeClr val="tx1"/>
          </a:solidFill>
          <a:latin typeface="+mn-lt"/>
          <a:ea typeface="+mn-ea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500">
          <a:solidFill>
            <a:schemeClr val="tx1"/>
          </a:solidFill>
          <a:latin typeface="+mn-lt"/>
          <a:ea typeface="+mn-ea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1500">
          <a:solidFill>
            <a:schemeClr val="tx1"/>
          </a:solidFill>
          <a:latin typeface="+mn-lt"/>
          <a:ea typeface="+mn-ea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1500">
          <a:solidFill>
            <a:schemeClr val="tx1"/>
          </a:solidFill>
          <a:latin typeface="+mn-lt"/>
          <a:ea typeface="+mn-ea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1500">
          <a:solidFill>
            <a:schemeClr val="tx1"/>
          </a:solidFill>
          <a:latin typeface="+mn-lt"/>
          <a:ea typeface="+mn-ea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15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gray">
          <a:xfrm>
            <a:off x="3685319" y="836712"/>
            <a:ext cx="4824536" cy="540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zh-CN" altLang="en-US" sz="3200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第一章  集合与函数概念</a:t>
            </a:r>
            <a:endParaRPr lang="en-US" altLang="zh-CN" sz="3200" dirty="0">
              <a:solidFill>
                <a:schemeClr val="tx1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gray">
          <a:xfrm>
            <a:off x="2584425" y="2132856"/>
            <a:ext cx="7026324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zh-CN" sz="440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1.1.3 </a:t>
            </a:r>
            <a:r>
              <a:rPr lang="zh-CN" altLang="en-US" sz="44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集合的基本运算</a:t>
            </a:r>
            <a:endParaRPr lang="en-US" altLang="zh-CN" sz="4400" dirty="0">
              <a:solidFill>
                <a:schemeClr val="tx1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gray">
          <a:xfrm>
            <a:off x="2584425" y="3336197"/>
            <a:ext cx="7026324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zh-CN" altLang="en-US" sz="36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第</a:t>
            </a:r>
            <a:r>
              <a:rPr lang="en-US" altLang="zh-CN" sz="36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1</a:t>
            </a:r>
            <a:r>
              <a:rPr lang="zh-CN" altLang="en-US" sz="36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课时  </a:t>
            </a:r>
            <a:r>
              <a:rPr lang="zh-CN" altLang="en-US" sz="3600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并</a:t>
            </a:r>
            <a:r>
              <a:rPr lang="zh-CN" altLang="en-US" sz="36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集与交集</a:t>
            </a:r>
            <a:endParaRPr lang="en-US" altLang="zh-CN" sz="3600" dirty="0">
              <a:solidFill>
                <a:schemeClr val="tx1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985019" y="230041"/>
            <a:ext cx="7953375" cy="481013"/>
          </a:xfrm>
        </p:spPr>
        <p:txBody>
          <a:bodyPr/>
          <a:lstStyle/>
          <a:p>
            <a:r>
              <a:rPr lang="zh-CN" altLang="en-US" sz="3200" dirty="0" smtClean="0">
                <a:latin typeface="Times New Roman"/>
                <a:ea typeface="宋体"/>
              </a:rPr>
              <a:t>变式训练：</a:t>
            </a:r>
            <a:endParaRPr lang="zh-CN" altLang="en-US" sz="3200" dirty="0">
              <a:solidFill>
                <a:srgbClr val="FFFF00"/>
              </a:solidFill>
              <a:latin typeface="Times New Roman"/>
              <a:ea typeface="宋体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729400" y="1061658"/>
            <a:ext cx="1093130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1971675" algn="l"/>
                <a:tab pos="3949700" algn="l"/>
              </a:tabLst>
            </a:pPr>
            <a:r>
              <a:rPr lang="zh-CN" altLang="en-US" sz="2800" b="1" dirty="0" smtClean="0">
                <a:solidFill>
                  <a:srgbClr val="FF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变式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1</a:t>
            </a:r>
            <a:r>
              <a:rPr lang="zh-CN" altLang="en-US" sz="2800" b="1" dirty="0" smtClean="0">
                <a:latin typeface="Times New Roman"/>
                <a:ea typeface="宋体"/>
              </a:rPr>
              <a:t>设</a:t>
            </a:r>
            <a:r>
              <a:rPr lang="zh-CN" altLang="en-US" sz="2800" b="1" dirty="0">
                <a:latin typeface="Times New Roman"/>
                <a:ea typeface="宋体"/>
              </a:rPr>
              <a:t>集合</a:t>
            </a:r>
            <a:r>
              <a:rPr lang="en-US" altLang="zh-CN" sz="2800" b="1" i="1" dirty="0">
                <a:latin typeface="Times New Roman"/>
                <a:ea typeface="宋体"/>
              </a:rPr>
              <a:t>M</a:t>
            </a:r>
            <a:r>
              <a:rPr lang="zh-CN" altLang="en-US" sz="2800" b="1" dirty="0">
                <a:latin typeface="Times New Roman"/>
                <a:ea typeface="宋体"/>
              </a:rPr>
              <a:t>＝</a:t>
            </a:r>
            <a:r>
              <a:rPr lang="en-US" altLang="zh-CN" sz="2800" b="1" dirty="0">
                <a:latin typeface="Times New Roman"/>
                <a:ea typeface="宋体"/>
              </a:rPr>
              <a:t>{1,2}</a:t>
            </a:r>
            <a:r>
              <a:rPr lang="zh-CN" altLang="en-US" sz="2800" b="1" dirty="0">
                <a:latin typeface="Times New Roman"/>
                <a:ea typeface="宋体"/>
              </a:rPr>
              <a:t>，则满足条件</a:t>
            </a:r>
            <a:r>
              <a:rPr lang="en-US" altLang="zh-CN" sz="2800" b="1" i="1" dirty="0">
                <a:latin typeface="Times New Roman"/>
                <a:ea typeface="宋体"/>
              </a:rPr>
              <a:t>M</a:t>
            </a:r>
            <a:r>
              <a:rPr lang="en-US" altLang="zh-CN" sz="2800" b="1" dirty="0">
                <a:latin typeface="Times New Roman"/>
                <a:ea typeface="宋体"/>
              </a:rPr>
              <a:t>∪</a:t>
            </a:r>
            <a:r>
              <a:rPr lang="en-US" altLang="zh-CN" sz="2800" b="1" i="1" dirty="0">
                <a:latin typeface="Times New Roman"/>
                <a:ea typeface="宋体"/>
              </a:rPr>
              <a:t>N</a:t>
            </a:r>
            <a:r>
              <a:rPr lang="zh-CN" altLang="en-US" sz="2800" b="1" dirty="0">
                <a:latin typeface="Times New Roman"/>
                <a:ea typeface="宋体"/>
              </a:rPr>
              <a:t>＝</a:t>
            </a:r>
            <a:r>
              <a:rPr lang="en-US" altLang="zh-CN" sz="2800" b="1" dirty="0">
                <a:latin typeface="Times New Roman"/>
                <a:ea typeface="宋体"/>
              </a:rPr>
              <a:t>{1,2,3,4}</a:t>
            </a:r>
            <a:r>
              <a:rPr lang="zh-CN" altLang="en-US" sz="2800" b="1" dirty="0">
                <a:latin typeface="Times New Roman"/>
                <a:ea typeface="宋体"/>
              </a:rPr>
              <a:t>的集合</a:t>
            </a:r>
            <a:r>
              <a:rPr lang="en-US" altLang="zh-CN" sz="2800" b="1" i="1" dirty="0">
                <a:latin typeface="Times New Roman"/>
                <a:ea typeface="宋体"/>
              </a:rPr>
              <a:t>N</a:t>
            </a:r>
            <a:r>
              <a:rPr lang="zh-CN" altLang="en-US" sz="2800" b="1" dirty="0">
                <a:latin typeface="Times New Roman"/>
                <a:ea typeface="宋体"/>
              </a:rPr>
              <a:t>的个数是</a:t>
            </a:r>
            <a:r>
              <a:rPr lang="en-US" altLang="zh-CN" sz="2800" b="1" dirty="0">
                <a:latin typeface="Times New Roman"/>
                <a:ea typeface="宋体"/>
              </a:rPr>
              <a:t>(</a:t>
            </a:r>
            <a:r>
              <a:rPr lang="zh-CN" altLang="en-US" sz="2800" b="1" dirty="0">
                <a:latin typeface="Times New Roman"/>
                <a:ea typeface="宋体"/>
              </a:rPr>
              <a:t>　　</a:t>
            </a:r>
            <a:r>
              <a:rPr lang="en-US" altLang="zh-CN" sz="2800" b="1" dirty="0">
                <a:latin typeface="Times New Roman"/>
                <a:ea typeface="宋体"/>
              </a:rPr>
              <a:t>)</a:t>
            </a:r>
          </a:p>
          <a:p>
            <a:pPr>
              <a:tabLst>
                <a:tab pos="1971675" algn="l"/>
                <a:tab pos="3949700" algn="l"/>
              </a:tabLst>
            </a:pPr>
            <a:r>
              <a:rPr lang="en-US" altLang="zh-CN" sz="2800" b="1" dirty="0">
                <a:latin typeface="Times New Roman"/>
                <a:ea typeface="宋体"/>
              </a:rPr>
              <a:t>A</a:t>
            </a:r>
            <a:r>
              <a:rPr lang="zh-CN" altLang="en-US" sz="2800" b="1" dirty="0">
                <a:latin typeface="Times New Roman"/>
                <a:ea typeface="宋体"/>
              </a:rPr>
              <a:t>．</a:t>
            </a:r>
            <a:r>
              <a:rPr lang="en-US" altLang="zh-CN" sz="2800" b="1" dirty="0">
                <a:latin typeface="Times New Roman"/>
                <a:ea typeface="宋体"/>
              </a:rPr>
              <a:t>1 	</a:t>
            </a:r>
            <a:r>
              <a:rPr lang="en-US" altLang="zh-CN" sz="2800" b="1" dirty="0" smtClean="0">
                <a:latin typeface="Times New Roman"/>
                <a:ea typeface="宋体"/>
              </a:rPr>
              <a:t>B</a:t>
            </a:r>
            <a:r>
              <a:rPr lang="zh-CN" altLang="en-US" sz="2800" b="1" dirty="0">
                <a:latin typeface="Times New Roman"/>
                <a:ea typeface="宋体"/>
              </a:rPr>
              <a:t>．</a:t>
            </a:r>
            <a:r>
              <a:rPr lang="en-US" altLang="zh-CN" sz="2800" b="1" dirty="0" smtClean="0">
                <a:latin typeface="Times New Roman"/>
                <a:ea typeface="宋体"/>
              </a:rPr>
              <a:t>3	C</a:t>
            </a:r>
            <a:r>
              <a:rPr lang="zh-CN" altLang="en-US" sz="2800" b="1" dirty="0">
                <a:latin typeface="Times New Roman"/>
                <a:ea typeface="宋体"/>
              </a:rPr>
              <a:t>．</a:t>
            </a:r>
            <a:r>
              <a:rPr lang="en-US" altLang="zh-CN" sz="2800" b="1" dirty="0">
                <a:latin typeface="Times New Roman"/>
                <a:ea typeface="宋体"/>
              </a:rPr>
              <a:t>2 		D</a:t>
            </a:r>
            <a:r>
              <a:rPr lang="zh-CN" altLang="en-US" sz="2800" b="1" dirty="0">
                <a:latin typeface="Times New Roman"/>
                <a:ea typeface="宋体"/>
              </a:rPr>
              <a:t>．</a:t>
            </a:r>
            <a:r>
              <a:rPr lang="en-US" altLang="zh-CN" sz="2800" b="1" dirty="0">
                <a:latin typeface="Times New Roman"/>
                <a:ea typeface="宋体"/>
              </a:rPr>
              <a:t>4 </a:t>
            </a:r>
          </a:p>
        </p:txBody>
      </p:sp>
      <p:sp>
        <p:nvSpPr>
          <p:cNvPr id="8" name="矩形 7"/>
          <p:cNvSpPr/>
          <p:nvPr/>
        </p:nvSpPr>
        <p:spPr>
          <a:xfrm>
            <a:off x="774655" y="2695142"/>
            <a:ext cx="16273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Times New Roman"/>
                <a:ea typeface="宋体"/>
              </a:rPr>
              <a:t>思路探索</a:t>
            </a:r>
            <a:endParaRPr lang="zh-CN" altLang="en-US" sz="2800" b="1" dirty="0">
              <a:solidFill>
                <a:srgbClr val="FF0000"/>
              </a:solidFill>
              <a:latin typeface="Times New Roman"/>
              <a:ea typeface="宋体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642474" y="2695142"/>
            <a:ext cx="93971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latin typeface="Times New Roman"/>
                <a:ea typeface="宋体"/>
                <a:cs typeface="宋体" panose="02010600030101010101" pitchFamily="2" charset="-122"/>
              </a:rPr>
              <a:t>∵</a:t>
            </a:r>
            <a:r>
              <a:rPr lang="en-US" altLang="zh-CN" sz="2800" b="1" i="1" dirty="0">
                <a:latin typeface="Times New Roman"/>
                <a:ea typeface="宋体"/>
                <a:cs typeface="Courier New" panose="02070309020205020404" pitchFamily="49" charset="0"/>
              </a:rPr>
              <a:t>M</a:t>
            </a:r>
            <a:r>
              <a:rPr lang="zh-CN" altLang="en-US" sz="2800" b="1" dirty="0">
                <a:latin typeface="Times New Roman"/>
                <a:ea typeface="宋体"/>
                <a:cs typeface="Times New Roman" panose="02020603050405020304" pitchFamily="18" charset="0"/>
              </a:rPr>
              <a:t>＝</a:t>
            </a:r>
            <a:r>
              <a:rPr lang="en-US" altLang="zh-CN" sz="2800" b="1" dirty="0">
                <a:latin typeface="Times New Roman"/>
                <a:ea typeface="宋体"/>
                <a:cs typeface="Courier New" panose="02070309020205020404" pitchFamily="49" charset="0"/>
              </a:rPr>
              <a:t>{1,2}</a:t>
            </a:r>
            <a:r>
              <a:rPr lang="zh-CN" altLang="en-US" sz="2800" b="1" dirty="0" smtClean="0">
                <a:latin typeface="Times New Roman"/>
                <a:ea typeface="宋体"/>
                <a:cs typeface="Times New Roman" panose="02020603050405020304" pitchFamily="18" charset="0"/>
              </a:rPr>
              <a:t>，</a:t>
            </a:r>
            <a:r>
              <a:rPr lang="en-US" altLang="zh-CN" sz="2800" b="1" i="1" dirty="0" smtClean="0">
                <a:latin typeface="Times New Roman"/>
                <a:ea typeface="宋体"/>
                <a:cs typeface="Courier New" panose="02070309020205020404" pitchFamily="49" charset="0"/>
              </a:rPr>
              <a:t>M</a:t>
            </a:r>
            <a:r>
              <a:rPr lang="en-US" altLang="zh-CN" sz="2800" b="1" dirty="0">
                <a:latin typeface="Times New Roman"/>
                <a:ea typeface="宋体"/>
                <a:cs typeface="宋体" panose="02010600030101010101" pitchFamily="2" charset="-122"/>
              </a:rPr>
              <a:t>∪</a:t>
            </a:r>
            <a:r>
              <a:rPr lang="en-US" altLang="zh-CN" sz="2800" b="1" i="1" dirty="0">
                <a:latin typeface="Times New Roman"/>
                <a:ea typeface="宋体"/>
                <a:cs typeface="Courier New" panose="02070309020205020404" pitchFamily="49" charset="0"/>
              </a:rPr>
              <a:t>N</a:t>
            </a:r>
            <a:r>
              <a:rPr lang="zh-CN" altLang="en-US" sz="2800" b="1" dirty="0">
                <a:latin typeface="Times New Roman"/>
                <a:ea typeface="宋体"/>
                <a:cs typeface="Times New Roman" panose="02020603050405020304" pitchFamily="18" charset="0"/>
              </a:rPr>
              <a:t>＝</a:t>
            </a:r>
            <a:r>
              <a:rPr lang="en-US" altLang="zh-CN" sz="2800" b="1" dirty="0">
                <a:latin typeface="Times New Roman"/>
                <a:ea typeface="宋体"/>
                <a:cs typeface="Courier New" panose="02070309020205020404" pitchFamily="49" charset="0"/>
              </a:rPr>
              <a:t>{1,2,3,4}</a:t>
            </a:r>
            <a:r>
              <a:rPr lang="zh-CN" altLang="en-US" sz="2800" b="1" dirty="0" smtClean="0">
                <a:latin typeface="Times New Roman"/>
                <a:ea typeface="宋体"/>
                <a:cs typeface="Times New Roman" panose="02020603050405020304" pitchFamily="18" charset="0"/>
              </a:rPr>
              <a:t>．∴</a:t>
            </a:r>
            <a:r>
              <a:rPr lang="en-US" altLang="zh-CN" sz="2800" b="1" i="1" dirty="0" smtClean="0">
                <a:latin typeface="Times New Roman"/>
                <a:ea typeface="宋体"/>
                <a:cs typeface="Times New Roman" panose="02020603050405020304" pitchFamily="18" charset="0"/>
              </a:rPr>
              <a:t>N</a:t>
            </a:r>
            <a:r>
              <a:rPr lang="zh-CN" altLang="en-US" sz="2800" b="1" dirty="0" smtClean="0">
                <a:latin typeface="Times New Roman"/>
                <a:ea typeface="宋体"/>
                <a:cs typeface="Times New Roman" panose="02020603050405020304" pitchFamily="18" charset="0"/>
              </a:rPr>
              <a:t>中必定含有元素</a:t>
            </a:r>
            <a:r>
              <a:rPr lang="en-US" altLang="zh-CN" sz="2800" b="1" dirty="0" smtClean="0">
                <a:latin typeface="Times New Roman"/>
                <a:ea typeface="宋体"/>
                <a:cs typeface="Times New Roman" panose="02020603050405020304" pitchFamily="18" charset="0"/>
              </a:rPr>
              <a:t>3,4</a:t>
            </a:r>
            <a:r>
              <a:rPr lang="zh-CN" altLang="en-US" sz="2800" b="1" dirty="0" smtClean="0">
                <a:latin typeface="Times New Roman"/>
                <a:ea typeface="宋体"/>
                <a:cs typeface="Times New Roman" panose="02020603050405020304" pitchFamily="18" charset="0"/>
              </a:rPr>
              <a:t>，</a:t>
            </a:r>
            <a:endParaRPr lang="zh-CN" altLang="en-US" sz="2800" b="1" dirty="0">
              <a:latin typeface="Times New Roman"/>
              <a:ea typeface="宋体"/>
              <a:cs typeface="宋体" panose="02010600030101010101" pitchFamily="2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768354" y="3383213"/>
            <a:ext cx="54168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latin typeface="Times New Roman"/>
                <a:ea typeface="宋体"/>
                <a:cs typeface="宋体" panose="02010600030101010101" pitchFamily="2" charset="-122"/>
              </a:rPr>
              <a:t>且</a:t>
            </a:r>
            <a:r>
              <a:rPr lang="en-US" altLang="zh-CN" sz="2800" b="1" i="1" dirty="0" smtClean="0">
                <a:latin typeface="Times New Roman"/>
                <a:ea typeface="宋体"/>
                <a:cs typeface="Times New Roman" panose="02020603050405020304" pitchFamily="18" charset="0"/>
              </a:rPr>
              <a:t>N</a:t>
            </a:r>
            <a:r>
              <a:rPr lang="zh-CN" altLang="en-US" sz="2800" b="1" dirty="0" smtClean="0">
                <a:latin typeface="Times New Roman"/>
                <a:ea typeface="宋体"/>
                <a:cs typeface="Times New Roman" panose="02020603050405020304" pitchFamily="18" charset="0"/>
              </a:rPr>
              <a:t>中其余元素只能从</a:t>
            </a:r>
            <a:r>
              <a:rPr lang="en-US" altLang="zh-CN" sz="2800" b="1" dirty="0" smtClean="0">
                <a:latin typeface="Times New Roman"/>
                <a:ea typeface="宋体"/>
                <a:cs typeface="Times New Roman" panose="02020603050405020304" pitchFamily="18" charset="0"/>
              </a:rPr>
              <a:t>1,2</a:t>
            </a:r>
            <a:r>
              <a:rPr lang="zh-CN" altLang="en-US" sz="2800" b="1" dirty="0" smtClean="0">
                <a:latin typeface="Times New Roman"/>
                <a:ea typeface="宋体"/>
                <a:cs typeface="Times New Roman" panose="02020603050405020304" pitchFamily="18" charset="0"/>
              </a:rPr>
              <a:t>中取得</a:t>
            </a:r>
            <a:r>
              <a:rPr lang="en-US" altLang="zh-CN" sz="2800" b="1" dirty="0" smtClean="0">
                <a:latin typeface="Times New Roman"/>
                <a:ea typeface="宋体"/>
                <a:cs typeface="Times New Roman" panose="02020603050405020304" pitchFamily="18" charset="0"/>
              </a:rPr>
              <a:t>.</a:t>
            </a:r>
            <a:endParaRPr lang="zh-CN" altLang="en-US" sz="2800" b="1" dirty="0">
              <a:latin typeface="Times New Roman"/>
              <a:ea typeface="宋体"/>
              <a:cs typeface="宋体" panose="02010600030101010101" pitchFamily="2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96987" y="4203568"/>
            <a:ext cx="16273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Times New Roman"/>
                <a:ea typeface="宋体"/>
              </a:rPr>
              <a:t>【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/>
                <a:ea typeface="宋体"/>
              </a:rPr>
              <a:t>解析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/>
                <a:ea typeface="宋体"/>
              </a:rPr>
              <a:t>】</a:t>
            </a:r>
            <a:endParaRPr lang="zh-CN" altLang="en-US" sz="2800" b="1" dirty="0">
              <a:solidFill>
                <a:srgbClr val="FF0000"/>
              </a:solidFill>
              <a:latin typeface="Times New Roman"/>
              <a:ea typeface="宋体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044519" y="4203568"/>
            <a:ext cx="53062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latin typeface="Times New Roman"/>
                <a:ea typeface="宋体"/>
                <a:cs typeface="宋体" panose="02010600030101010101" pitchFamily="2" charset="-122"/>
              </a:rPr>
              <a:t>∵</a:t>
            </a:r>
            <a:r>
              <a:rPr lang="en-US" altLang="zh-CN" sz="2800" b="1" i="1" dirty="0">
                <a:latin typeface="Times New Roman"/>
                <a:ea typeface="宋体"/>
                <a:cs typeface="Courier New" panose="02070309020205020404" pitchFamily="49" charset="0"/>
              </a:rPr>
              <a:t>M</a:t>
            </a:r>
            <a:r>
              <a:rPr lang="zh-CN" altLang="en-US" sz="2800" b="1" dirty="0">
                <a:latin typeface="Times New Roman"/>
                <a:ea typeface="宋体"/>
                <a:cs typeface="Times New Roman" panose="02020603050405020304" pitchFamily="18" charset="0"/>
              </a:rPr>
              <a:t>＝</a:t>
            </a:r>
            <a:r>
              <a:rPr lang="en-US" altLang="zh-CN" sz="2800" b="1" dirty="0">
                <a:latin typeface="Times New Roman"/>
                <a:ea typeface="宋体"/>
                <a:cs typeface="Courier New" panose="02070309020205020404" pitchFamily="49" charset="0"/>
              </a:rPr>
              <a:t>{1,2}</a:t>
            </a:r>
            <a:r>
              <a:rPr lang="zh-CN" altLang="en-US" sz="2800" b="1" dirty="0" smtClean="0">
                <a:latin typeface="Times New Roman"/>
                <a:ea typeface="宋体"/>
                <a:cs typeface="Times New Roman" panose="02020603050405020304" pitchFamily="18" charset="0"/>
              </a:rPr>
              <a:t>，</a:t>
            </a:r>
            <a:r>
              <a:rPr lang="en-US" altLang="zh-CN" sz="2800" b="1" i="1" dirty="0" smtClean="0">
                <a:latin typeface="Times New Roman"/>
                <a:ea typeface="宋体"/>
                <a:cs typeface="Courier New" panose="02070309020205020404" pitchFamily="49" charset="0"/>
              </a:rPr>
              <a:t>M</a:t>
            </a:r>
            <a:r>
              <a:rPr lang="en-US" altLang="zh-CN" sz="2800" b="1" dirty="0">
                <a:latin typeface="Times New Roman"/>
                <a:ea typeface="宋体"/>
                <a:cs typeface="宋体" panose="02010600030101010101" pitchFamily="2" charset="-122"/>
              </a:rPr>
              <a:t>∪</a:t>
            </a:r>
            <a:r>
              <a:rPr lang="en-US" altLang="zh-CN" sz="2800" b="1" i="1" dirty="0">
                <a:latin typeface="Times New Roman"/>
                <a:ea typeface="宋体"/>
                <a:cs typeface="Courier New" panose="02070309020205020404" pitchFamily="49" charset="0"/>
              </a:rPr>
              <a:t>N</a:t>
            </a:r>
            <a:r>
              <a:rPr lang="zh-CN" altLang="en-US" sz="2800" b="1" dirty="0">
                <a:latin typeface="Times New Roman"/>
                <a:ea typeface="宋体"/>
                <a:cs typeface="Times New Roman" panose="02020603050405020304" pitchFamily="18" charset="0"/>
              </a:rPr>
              <a:t>＝</a:t>
            </a:r>
            <a:r>
              <a:rPr lang="en-US" altLang="zh-CN" sz="2800" b="1" dirty="0">
                <a:latin typeface="Times New Roman"/>
                <a:ea typeface="宋体"/>
                <a:cs typeface="Courier New" panose="02070309020205020404" pitchFamily="49" charset="0"/>
              </a:rPr>
              <a:t>{1,2,3,4}</a:t>
            </a:r>
            <a:r>
              <a:rPr lang="zh-CN" altLang="en-US" sz="2800" b="1" dirty="0" smtClean="0">
                <a:latin typeface="Times New Roman"/>
                <a:ea typeface="宋体"/>
                <a:cs typeface="Times New Roman" panose="02020603050405020304" pitchFamily="18" charset="0"/>
              </a:rPr>
              <a:t>．</a:t>
            </a:r>
            <a:endParaRPr lang="zh-CN" altLang="en-US" sz="2800" b="1" dirty="0">
              <a:latin typeface="Times New Roman"/>
              <a:ea typeface="宋体"/>
              <a:cs typeface="宋体" panose="0201060003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050924" y="4891639"/>
            <a:ext cx="69252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latin typeface="Times New Roman"/>
                <a:ea typeface="宋体"/>
                <a:cs typeface="Times New Roman" panose="02020603050405020304" pitchFamily="18" charset="0"/>
              </a:rPr>
              <a:t>∴</a:t>
            </a:r>
            <a:r>
              <a:rPr lang="en-US" altLang="zh-CN" sz="2800" b="1" i="1" dirty="0">
                <a:latin typeface="Times New Roman"/>
                <a:ea typeface="宋体"/>
                <a:cs typeface="Courier New" panose="02070309020205020404" pitchFamily="49" charset="0"/>
              </a:rPr>
              <a:t> N</a:t>
            </a:r>
            <a:r>
              <a:rPr lang="zh-CN" altLang="en-US" sz="2800" b="1" dirty="0">
                <a:latin typeface="Times New Roman"/>
                <a:ea typeface="宋体"/>
                <a:cs typeface="Times New Roman" panose="02020603050405020304" pitchFamily="18" charset="0"/>
              </a:rPr>
              <a:t>＝</a:t>
            </a:r>
            <a:r>
              <a:rPr lang="en-US" altLang="zh-CN" sz="2800" b="1" dirty="0">
                <a:latin typeface="Times New Roman"/>
                <a:ea typeface="宋体"/>
                <a:cs typeface="Courier New" panose="02070309020205020404" pitchFamily="49" charset="0"/>
              </a:rPr>
              <a:t>{3,4}</a:t>
            </a:r>
            <a:r>
              <a:rPr lang="zh-CN" altLang="en-US" sz="2800" b="1" dirty="0">
                <a:latin typeface="Times New Roman"/>
                <a:ea typeface="宋体"/>
                <a:cs typeface="Times New Roman" panose="02020603050405020304" pitchFamily="18" charset="0"/>
              </a:rPr>
              <a:t>或</a:t>
            </a:r>
            <a:r>
              <a:rPr lang="en-US" altLang="zh-CN" sz="2800" b="1" dirty="0">
                <a:latin typeface="Times New Roman"/>
                <a:ea typeface="宋体"/>
                <a:cs typeface="Courier New" panose="02070309020205020404" pitchFamily="49" charset="0"/>
              </a:rPr>
              <a:t>{1,3,4}</a:t>
            </a:r>
            <a:r>
              <a:rPr lang="zh-CN" altLang="en-US" sz="2800" b="1" dirty="0">
                <a:latin typeface="Times New Roman"/>
                <a:ea typeface="宋体"/>
                <a:cs typeface="Times New Roman" panose="02020603050405020304" pitchFamily="18" charset="0"/>
              </a:rPr>
              <a:t>或</a:t>
            </a:r>
            <a:r>
              <a:rPr lang="en-US" altLang="zh-CN" sz="2800" b="1" dirty="0">
                <a:latin typeface="Times New Roman"/>
                <a:ea typeface="宋体"/>
                <a:cs typeface="Courier New" panose="02070309020205020404" pitchFamily="49" charset="0"/>
              </a:rPr>
              <a:t>{2,3,4}</a:t>
            </a:r>
            <a:r>
              <a:rPr lang="zh-CN" altLang="en-US" sz="2800" b="1" dirty="0">
                <a:latin typeface="Times New Roman"/>
                <a:ea typeface="宋体"/>
                <a:cs typeface="Times New Roman" panose="02020603050405020304" pitchFamily="18" charset="0"/>
              </a:rPr>
              <a:t>或</a:t>
            </a:r>
            <a:r>
              <a:rPr lang="en-US" altLang="zh-CN" sz="2800" b="1" dirty="0">
                <a:latin typeface="Times New Roman"/>
                <a:ea typeface="宋体"/>
                <a:cs typeface="Courier New" panose="02070309020205020404" pitchFamily="49" charset="0"/>
              </a:rPr>
              <a:t>{1,2,3,4}</a:t>
            </a:r>
            <a:r>
              <a:rPr lang="zh-CN" altLang="en-US" sz="2800" b="1" dirty="0">
                <a:latin typeface="Times New Roman"/>
                <a:ea typeface="宋体"/>
                <a:cs typeface="Times New Roman" panose="02020603050405020304" pitchFamily="18" charset="0"/>
              </a:rPr>
              <a:t>，</a:t>
            </a:r>
            <a:endParaRPr lang="zh-CN" altLang="en-US" sz="2800" b="1" dirty="0">
              <a:latin typeface="Times New Roman"/>
              <a:ea typeface="宋体"/>
              <a:cs typeface="宋体" panose="0201060003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185819" y="4891639"/>
            <a:ext cx="27991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latin typeface="Times New Roman"/>
                <a:ea typeface="宋体"/>
                <a:cs typeface="Times New Roman" panose="02020603050405020304" pitchFamily="18" charset="0"/>
              </a:rPr>
              <a:t>即集合</a:t>
            </a:r>
            <a:r>
              <a:rPr lang="en-US" altLang="zh-CN" sz="2800" b="1" i="1" dirty="0">
                <a:latin typeface="Times New Roman"/>
                <a:ea typeface="宋体"/>
                <a:cs typeface="Courier New" panose="02070309020205020404" pitchFamily="49" charset="0"/>
              </a:rPr>
              <a:t>N</a:t>
            </a:r>
            <a:r>
              <a:rPr lang="zh-CN" altLang="en-US" sz="2800" b="1" dirty="0">
                <a:latin typeface="Times New Roman"/>
                <a:ea typeface="宋体"/>
                <a:cs typeface="Times New Roman" panose="02020603050405020304" pitchFamily="18" charset="0"/>
              </a:rPr>
              <a:t>有</a:t>
            </a:r>
            <a:r>
              <a:rPr lang="en-US" altLang="zh-CN" sz="2800" b="1" dirty="0">
                <a:latin typeface="Times New Roman"/>
                <a:ea typeface="宋体"/>
                <a:cs typeface="Courier New" panose="02070309020205020404" pitchFamily="49" charset="0"/>
              </a:rPr>
              <a:t>4</a:t>
            </a:r>
            <a:r>
              <a:rPr lang="zh-CN" altLang="en-US" sz="2800" b="1" dirty="0">
                <a:latin typeface="Times New Roman"/>
                <a:ea typeface="宋体"/>
                <a:cs typeface="Times New Roman" panose="02020603050405020304" pitchFamily="18" charset="0"/>
              </a:rPr>
              <a:t>个．</a:t>
            </a:r>
            <a:endParaRPr lang="zh-CN" altLang="en-US" sz="2800" b="1" dirty="0">
              <a:latin typeface="Times New Roman"/>
              <a:ea typeface="宋体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784508" y="5736991"/>
            <a:ext cx="18870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【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答案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】</a:t>
            </a:r>
            <a:r>
              <a:rPr lang="en-US" altLang="zh-CN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D</a:t>
            </a:r>
            <a:endParaRPr lang="zh-CN" alt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3046725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5" grpId="0"/>
      <p:bldP spid="16" grpId="0"/>
      <p:bldP spid="17" grpId="0"/>
      <p:bldP spid="3" grpId="0"/>
      <p:bldP spid="4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接箭头连接符 11"/>
          <p:cNvCxnSpPr/>
          <p:nvPr/>
        </p:nvCxnSpPr>
        <p:spPr>
          <a:xfrm>
            <a:off x="2598366" y="3219288"/>
            <a:ext cx="331236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组合 35"/>
          <p:cNvGrpSpPr/>
          <p:nvPr/>
        </p:nvGrpSpPr>
        <p:grpSpPr>
          <a:xfrm>
            <a:off x="4954127" y="2659212"/>
            <a:ext cx="2689812" cy="1011450"/>
            <a:chOff x="3017977" y="2658811"/>
            <a:chExt cx="2689812" cy="1011450"/>
          </a:xfrm>
        </p:grpSpPr>
        <p:sp>
          <p:nvSpPr>
            <p:cNvPr id="37" name="矩形 36"/>
            <p:cNvSpPr/>
            <p:nvPr/>
          </p:nvSpPr>
          <p:spPr>
            <a:xfrm>
              <a:off x="3017977" y="3270151"/>
              <a:ext cx="31290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000" b="1" i="1" dirty="0" smtClean="0">
                  <a:latin typeface="Times New Roman"/>
                  <a:ea typeface="宋体"/>
                  <a:cs typeface="Times New Roman" panose="02020603050405020304" pitchFamily="18" charset="0"/>
                </a:rPr>
                <a:t>a</a:t>
              </a:r>
              <a:endParaRPr lang="zh-CN" altLang="en-US" sz="2000" b="1" i="1" dirty="0">
                <a:latin typeface="Times New Roman"/>
                <a:ea typeface="宋体"/>
              </a:endParaRPr>
            </a:p>
          </p:txBody>
        </p:sp>
        <p:grpSp>
          <p:nvGrpSpPr>
            <p:cNvPr id="38" name="组合 37"/>
            <p:cNvGrpSpPr/>
            <p:nvPr/>
          </p:nvGrpSpPr>
          <p:grpSpPr>
            <a:xfrm>
              <a:off x="3107117" y="2658811"/>
              <a:ext cx="2600672" cy="633962"/>
              <a:chOff x="3107117" y="2671290"/>
              <a:chExt cx="2600672" cy="633962"/>
            </a:xfrm>
          </p:grpSpPr>
          <p:cxnSp>
            <p:nvCxnSpPr>
              <p:cNvPr id="39" name="直接连接符 38"/>
              <p:cNvCxnSpPr/>
              <p:nvPr/>
            </p:nvCxnSpPr>
            <p:spPr>
              <a:xfrm flipV="1">
                <a:off x="3174430" y="2671290"/>
                <a:ext cx="0" cy="547998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直接连接符 39"/>
              <p:cNvCxnSpPr/>
              <p:nvPr/>
            </p:nvCxnSpPr>
            <p:spPr>
              <a:xfrm>
                <a:off x="3174430" y="2671290"/>
                <a:ext cx="2533359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椭圆 40"/>
              <p:cNvSpPr/>
              <p:nvPr/>
            </p:nvSpPr>
            <p:spPr>
              <a:xfrm>
                <a:off x="3107117" y="3161236"/>
                <a:ext cx="144016" cy="144016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latin typeface="Times New Roman"/>
                  <a:ea typeface="宋体"/>
                </a:endParaRPr>
              </a:p>
            </p:txBody>
          </p:sp>
        </p:grpSp>
      </p:grpSp>
      <p:grpSp>
        <p:nvGrpSpPr>
          <p:cNvPr id="10" name="组合 9"/>
          <p:cNvGrpSpPr/>
          <p:nvPr/>
        </p:nvGrpSpPr>
        <p:grpSpPr>
          <a:xfrm>
            <a:off x="3017977" y="2658811"/>
            <a:ext cx="2689812" cy="1011450"/>
            <a:chOff x="3017977" y="2658811"/>
            <a:chExt cx="2689812" cy="1011450"/>
          </a:xfrm>
        </p:grpSpPr>
        <p:sp>
          <p:nvSpPr>
            <p:cNvPr id="21" name="矩形 20"/>
            <p:cNvSpPr/>
            <p:nvPr/>
          </p:nvSpPr>
          <p:spPr>
            <a:xfrm>
              <a:off x="3017977" y="3270151"/>
              <a:ext cx="31290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000" b="1" i="1" dirty="0" smtClean="0">
                  <a:latin typeface="Times New Roman"/>
                  <a:ea typeface="宋体"/>
                  <a:cs typeface="Times New Roman" panose="02020603050405020304" pitchFamily="18" charset="0"/>
                </a:rPr>
                <a:t>a</a:t>
              </a:r>
              <a:endParaRPr lang="zh-CN" altLang="en-US" sz="2000" b="1" i="1" dirty="0">
                <a:latin typeface="Times New Roman"/>
                <a:ea typeface="宋体"/>
              </a:endParaRPr>
            </a:p>
          </p:txBody>
        </p:sp>
        <p:grpSp>
          <p:nvGrpSpPr>
            <p:cNvPr id="32" name="组合 31"/>
            <p:cNvGrpSpPr/>
            <p:nvPr/>
          </p:nvGrpSpPr>
          <p:grpSpPr>
            <a:xfrm>
              <a:off x="3107117" y="2658811"/>
              <a:ext cx="2600672" cy="633962"/>
              <a:chOff x="3107117" y="2671290"/>
              <a:chExt cx="2600672" cy="633962"/>
            </a:xfrm>
          </p:grpSpPr>
          <p:cxnSp>
            <p:nvCxnSpPr>
              <p:cNvPr id="33" name="直接连接符 32"/>
              <p:cNvCxnSpPr/>
              <p:nvPr/>
            </p:nvCxnSpPr>
            <p:spPr>
              <a:xfrm flipV="1">
                <a:off x="3174430" y="2671290"/>
                <a:ext cx="0" cy="547998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3174430" y="2671290"/>
                <a:ext cx="2533359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椭圆 34"/>
              <p:cNvSpPr/>
              <p:nvPr/>
            </p:nvSpPr>
            <p:spPr>
              <a:xfrm>
                <a:off x="3107117" y="3161236"/>
                <a:ext cx="144016" cy="144016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latin typeface="Times New Roman"/>
                  <a:ea typeface="宋体"/>
                </a:endParaRPr>
              </a:p>
            </p:txBody>
          </p:sp>
        </p:grpSp>
      </p:grpSp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985019" y="230041"/>
            <a:ext cx="7953375" cy="481013"/>
          </a:xfrm>
        </p:spPr>
        <p:txBody>
          <a:bodyPr/>
          <a:lstStyle/>
          <a:p>
            <a:r>
              <a:rPr lang="zh-CN" altLang="en-US" sz="3200" dirty="0" smtClean="0">
                <a:latin typeface="Times New Roman"/>
                <a:ea typeface="宋体"/>
              </a:rPr>
              <a:t>变式训练：</a:t>
            </a:r>
            <a:endParaRPr lang="zh-CN" altLang="en-US" sz="3200" dirty="0">
              <a:solidFill>
                <a:srgbClr val="FFFF00"/>
              </a:solidFill>
              <a:latin typeface="Times New Roman"/>
              <a:ea typeface="宋体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66337" y="1179878"/>
            <a:ext cx="115288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1971675" algn="l"/>
                <a:tab pos="3949700" algn="l"/>
              </a:tabLst>
            </a:pPr>
            <a:r>
              <a:rPr lang="zh-CN" altLang="en-US" sz="2800" b="1" dirty="0" smtClean="0">
                <a:solidFill>
                  <a:srgbClr val="FF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变式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2  </a:t>
            </a:r>
            <a:r>
              <a:rPr lang="zh-CN" altLang="en-US" sz="2800" b="1" dirty="0" smtClean="0">
                <a:latin typeface="Times New Roman"/>
                <a:ea typeface="宋体"/>
              </a:rPr>
              <a:t>设集合</a:t>
            </a:r>
            <a:r>
              <a:rPr lang="en-US" altLang="zh-CN" sz="2800" b="1" i="1" dirty="0" smtClean="0">
                <a:latin typeface="Times New Roman"/>
                <a:ea typeface="宋体"/>
              </a:rPr>
              <a:t>A</a:t>
            </a:r>
            <a:r>
              <a:rPr lang="en-US" altLang="zh-CN" sz="2800" b="1" dirty="0" smtClean="0">
                <a:latin typeface="Times New Roman"/>
                <a:ea typeface="宋体"/>
              </a:rPr>
              <a:t>={</a:t>
            </a:r>
            <a:r>
              <a:rPr lang="en-US" altLang="zh-CN" sz="2800" b="1" i="1" dirty="0">
                <a:latin typeface="Times New Roman"/>
                <a:ea typeface="宋体"/>
              </a:rPr>
              <a:t>x</a:t>
            </a:r>
            <a:r>
              <a:rPr lang="en-US" altLang="zh-CN" sz="2800" b="1" dirty="0">
                <a:latin typeface="Times New Roman"/>
                <a:ea typeface="宋体"/>
              </a:rPr>
              <a:t>|</a:t>
            </a:r>
            <a:r>
              <a:rPr lang="en-US" altLang="zh-CN" sz="2800" b="1" i="1" dirty="0">
                <a:latin typeface="Times New Roman"/>
                <a:ea typeface="宋体"/>
              </a:rPr>
              <a:t>x</a:t>
            </a:r>
            <a:r>
              <a:rPr lang="en-US" altLang="zh-CN" sz="2800" b="1" dirty="0">
                <a:latin typeface="Times New Roman"/>
                <a:ea typeface="宋体"/>
              </a:rPr>
              <a:t>≤4}, </a:t>
            </a:r>
            <a:r>
              <a:rPr lang="en-US" altLang="zh-CN" sz="2800" b="1" i="1" dirty="0">
                <a:latin typeface="Times New Roman"/>
                <a:ea typeface="宋体"/>
              </a:rPr>
              <a:t>B</a:t>
            </a:r>
            <a:r>
              <a:rPr lang="en-US" altLang="zh-CN" sz="2800" b="1" dirty="0">
                <a:latin typeface="Times New Roman"/>
                <a:ea typeface="宋体"/>
              </a:rPr>
              <a:t>={</a:t>
            </a:r>
            <a:r>
              <a:rPr lang="en-US" altLang="zh-CN" sz="2800" b="1" i="1" dirty="0" err="1">
                <a:latin typeface="Times New Roman"/>
                <a:ea typeface="宋体"/>
              </a:rPr>
              <a:t>x</a:t>
            </a:r>
            <a:r>
              <a:rPr lang="en-US" altLang="zh-CN" sz="2800" b="1" dirty="0" err="1">
                <a:latin typeface="Times New Roman"/>
                <a:ea typeface="宋体"/>
              </a:rPr>
              <a:t>|</a:t>
            </a:r>
            <a:r>
              <a:rPr lang="en-US" altLang="zh-CN" sz="2800" b="1" i="1" dirty="0" err="1">
                <a:latin typeface="Times New Roman"/>
                <a:ea typeface="宋体"/>
              </a:rPr>
              <a:t>x</a:t>
            </a:r>
            <a:r>
              <a:rPr lang="en-US" altLang="zh-CN" sz="2800" b="1" dirty="0">
                <a:latin typeface="Times New Roman"/>
                <a:ea typeface="宋体"/>
              </a:rPr>
              <a:t>&gt;</a:t>
            </a:r>
            <a:r>
              <a:rPr lang="en-US" altLang="zh-CN" sz="2800" b="1" i="1" dirty="0">
                <a:latin typeface="Times New Roman"/>
                <a:ea typeface="宋体"/>
              </a:rPr>
              <a:t>a</a:t>
            </a:r>
            <a:r>
              <a:rPr lang="en-US" altLang="zh-CN" sz="2800" b="1" dirty="0">
                <a:latin typeface="Times New Roman"/>
                <a:ea typeface="宋体"/>
              </a:rPr>
              <a:t>},</a:t>
            </a:r>
            <a:r>
              <a:rPr lang="zh-CN" altLang="en-US" sz="2800" b="1" dirty="0">
                <a:latin typeface="Times New Roman"/>
                <a:ea typeface="宋体"/>
              </a:rPr>
              <a:t>若</a:t>
            </a:r>
            <a:r>
              <a:rPr lang="en-US" altLang="zh-CN" sz="2800" b="1" i="1" dirty="0">
                <a:latin typeface="Times New Roman"/>
                <a:ea typeface="宋体"/>
              </a:rPr>
              <a:t>A</a:t>
            </a:r>
            <a:r>
              <a:rPr lang="en-US" altLang="zh-CN" sz="2800" b="1" dirty="0">
                <a:latin typeface="Times New Roman"/>
                <a:ea typeface="宋体"/>
              </a:rPr>
              <a:t>∪</a:t>
            </a:r>
            <a:r>
              <a:rPr lang="en-US" altLang="zh-CN" sz="2800" b="1" i="1" dirty="0">
                <a:latin typeface="Times New Roman"/>
                <a:ea typeface="宋体"/>
              </a:rPr>
              <a:t>B</a:t>
            </a:r>
            <a:r>
              <a:rPr lang="en-US" altLang="zh-CN" sz="2800" b="1" dirty="0">
                <a:latin typeface="Times New Roman"/>
                <a:ea typeface="宋体"/>
              </a:rPr>
              <a:t>=R</a:t>
            </a:r>
            <a:r>
              <a:rPr lang="zh-CN" altLang="en-US" sz="2800" b="1" dirty="0">
                <a:latin typeface="Times New Roman"/>
                <a:ea typeface="宋体"/>
              </a:rPr>
              <a:t>，求实数</a:t>
            </a:r>
            <a:r>
              <a:rPr lang="en-US" altLang="zh-CN" sz="2800" b="1" i="1" dirty="0">
                <a:latin typeface="Times New Roman"/>
                <a:ea typeface="宋体"/>
              </a:rPr>
              <a:t>a</a:t>
            </a:r>
            <a:r>
              <a:rPr lang="zh-CN" altLang="en-US" sz="2800" b="1" dirty="0">
                <a:latin typeface="Times New Roman"/>
                <a:ea typeface="宋体"/>
              </a:rPr>
              <a:t>的取值范围</a:t>
            </a:r>
            <a:r>
              <a:rPr lang="en-US" altLang="zh-CN" sz="2800" b="1" dirty="0">
                <a:latin typeface="Times New Roman"/>
                <a:ea typeface="宋体"/>
              </a:rPr>
              <a:t>.</a:t>
            </a:r>
          </a:p>
        </p:txBody>
      </p:sp>
      <p:sp>
        <p:nvSpPr>
          <p:cNvPr id="16" name="矩形 15"/>
          <p:cNvSpPr/>
          <p:nvPr/>
        </p:nvSpPr>
        <p:spPr>
          <a:xfrm>
            <a:off x="713953" y="2333143"/>
            <a:ext cx="5453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Times New Roman"/>
                <a:ea typeface="宋体"/>
              </a:rPr>
              <a:t>解</a:t>
            </a:r>
            <a:endParaRPr lang="zh-CN" altLang="en-US" sz="2800" b="1" dirty="0">
              <a:solidFill>
                <a:srgbClr val="FF0000"/>
              </a:solidFill>
              <a:latin typeface="Times New Roman"/>
              <a:ea typeface="宋体"/>
            </a:endParaRPr>
          </a:p>
        </p:txBody>
      </p:sp>
      <p:cxnSp>
        <p:nvCxnSpPr>
          <p:cNvPr id="24" name="直接连接符 23"/>
          <p:cNvCxnSpPr/>
          <p:nvPr/>
        </p:nvCxnSpPr>
        <p:spPr>
          <a:xfrm>
            <a:off x="2425179" y="2301958"/>
            <a:ext cx="2693467" cy="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5118646" y="2301958"/>
            <a:ext cx="0" cy="91733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矩形 26"/>
          <p:cNvSpPr/>
          <p:nvPr/>
        </p:nvSpPr>
        <p:spPr>
          <a:xfrm>
            <a:off x="4962193" y="3284984"/>
            <a:ext cx="3129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 smtClean="0">
                <a:latin typeface="Times New Roman"/>
                <a:ea typeface="宋体"/>
                <a:cs typeface="Times New Roman" panose="02020603050405020304" pitchFamily="18" charset="0"/>
              </a:rPr>
              <a:t>4</a:t>
            </a:r>
            <a:endParaRPr lang="zh-CN" altLang="en-US" sz="2000" b="1" dirty="0">
              <a:latin typeface="Times New Roman"/>
              <a:ea typeface="宋体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5707789" y="3218917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i="1" dirty="0" smtClean="0">
                <a:latin typeface="Times New Roman"/>
                <a:ea typeface="宋体"/>
                <a:cs typeface="Times New Roman" panose="02020603050405020304" pitchFamily="18" charset="0"/>
              </a:rPr>
              <a:t>x</a:t>
            </a:r>
            <a:endParaRPr lang="zh-CN" altLang="en-US" b="1" i="1" dirty="0">
              <a:latin typeface="Times New Roman"/>
              <a:ea typeface="宋体"/>
            </a:endParaRPr>
          </a:p>
        </p:txBody>
      </p:sp>
      <p:sp>
        <p:nvSpPr>
          <p:cNvPr id="29" name="椭圆 28"/>
          <p:cNvSpPr/>
          <p:nvPr/>
        </p:nvSpPr>
        <p:spPr>
          <a:xfrm>
            <a:off x="5040448" y="3148757"/>
            <a:ext cx="144016" cy="144016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atin typeface="Times New Roman"/>
              <a:ea typeface="宋体"/>
            </a:endParaRPr>
          </a:p>
        </p:txBody>
      </p:sp>
      <p:sp>
        <p:nvSpPr>
          <p:cNvPr id="42" name="Text Box 7"/>
          <p:cNvSpPr txBox="1">
            <a:spLocks noChangeArrowheads="1"/>
          </p:cNvSpPr>
          <p:nvPr/>
        </p:nvSpPr>
        <p:spPr bwMode="auto">
          <a:xfrm>
            <a:off x="2033588" y="4367213"/>
            <a:ext cx="380523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lang="zh-CN" altLang="en-US" sz="2800" b="1" dirty="0" smtClean="0">
                <a:solidFill>
                  <a:srgbClr val="FF0000"/>
                </a:solidFill>
                <a:latin typeface="Times New Roman"/>
                <a:ea typeface="宋体"/>
              </a:rPr>
              <a:t>由图可知，</a:t>
            </a:r>
            <a:r>
              <a:rPr lang="en-US" altLang="zh-CN" sz="2800" b="1" i="1" dirty="0" smtClean="0">
                <a:solidFill>
                  <a:srgbClr val="FF0000"/>
                </a:solidFill>
                <a:latin typeface="Times New Roman"/>
                <a:ea typeface="宋体"/>
              </a:rPr>
              <a:t>a</a:t>
            </a:r>
            <a:r>
              <a:rPr lang="en-US" altLang="zh-CN" sz="2800" b="1" dirty="0">
                <a:solidFill>
                  <a:srgbClr val="FF0000"/>
                </a:solidFill>
                <a:latin typeface="Times New Roman"/>
                <a:ea typeface="宋体"/>
              </a:rPr>
              <a:t>≤4.</a:t>
            </a:r>
          </a:p>
        </p:txBody>
      </p:sp>
    </p:spTree>
    <p:extLst>
      <p:ext uri="{BB962C8B-B14F-4D97-AF65-F5344CB8AC3E}">
        <p14:creationId xmlns:p14="http://schemas.microsoft.com/office/powerpoint/2010/main" val="2047665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repeatCount="300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56079E-7 -2.59259E-6 L 0.15868 -0.00023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28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15309E-6 -2.59259E-6 L 0.04257 -2.59259E-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4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985019" y="230041"/>
            <a:ext cx="7953375" cy="481013"/>
          </a:xfrm>
        </p:spPr>
        <p:txBody>
          <a:bodyPr/>
          <a:lstStyle/>
          <a:p>
            <a:r>
              <a:rPr lang="zh-CN" altLang="en-US" sz="3200" dirty="0">
                <a:latin typeface="Times New Roman"/>
                <a:ea typeface="宋体"/>
              </a:rPr>
              <a:t>典例精讲：</a:t>
            </a:r>
            <a:r>
              <a:rPr lang="zh-CN" altLang="en-US" sz="3200" dirty="0">
                <a:solidFill>
                  <a:srgbClr val="FFFF00"/>
                </a:solidFill>
                <a:latin typeface="Times New Roman"/>
                <a:ea typeface="宋体"/>
              </a:rPr>
              <a:t>题型二</a:t>
            </a:r>
            <a:r>
              <a:rPr lang="zh-CN" altLang="en-US" sz="3200" dirty="0" smtClean="0">
                <a:solidFill>
                  <a:srgbClr val="FFFF00"/>
                </a:solidFill>
                <a:latin typeface="Times New Roman"/>
                <a:ea typeface="宋体"/>
              </a:rPr>
              <a:t>：交集的概念及其运算</a:t>
            </a:r>
            <a:endParaRPr lang="zh-CN" altLang="en-US" sz="3200" dirty="0">
              <a:solidFill>
                <a:srgbClr val="FFFF00"/>
              </a:solidFill>
              <a:latin typeface="Times New Roman"/>
              <a:ea typeface="宋体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768995" y="1052736"/>
                <a:ext cx="11377264" cy="1384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41325" indent="-441325">
                  <a:lnSpc>
                    <a:spcPct val="150000"/>
                  </a:lnSpc>
                </a:pPr>
                <a:r>
                  <a:rPr lang="zh-CN" altLang="en-US" sz="2800" b="1" dirty="0" smtClean="0">
                    <a:solidFill>
                      <a:srgbClr val="FF0000"/>
                    </a:solidFill>
                    <a:latin typeface="Times New Roman"/>
                    <a:ea typeface="宋体"/>
                    <a:cs typeface="Times New Roman" panose="02020603050405020304" pitchFamily="18" charset="0"/>
                  </a:rPr>
                  <a:t>例</a:t>
                </a:r>
                <a:r>
                  <a:rPr lang="en-US" altLang="zh-CN" sz="2800" b="1" dirty="0" smtClean="0">
                    <a:solidFill>
                      <a:srgbClr val="FF0000"/>
                    </a:solidFill>
                    <a:latin typeface="Times New Roman"/>
                    <a:ea typeface="宋体"/>
                    <a:cs typeface="Courier New" panose="02070309020205020404" pitchFamily="49" charset="0"/>
                  </a:rPr>
                  <a:t>2</a:t>
                </a:r>
                <a:r>
                  <a:rPr lang="en-US" altLang="zh-CN" sz="2800" b="1" dirty="0">
                    <a:solidFill>
                      <a:srgbClr val="FF0000"/>
                    </a:solidFill>
                    <a:latin typeface="Times New Roman"/>
                    <a:ea typeface="宋体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b="1" dirty="0" smtClean="0">
                    <a:solidFill>
                      <a:srgbClr val="FF0000"/>
                    </a:solidFill>
                    <a:latin typeface="Times New Roman"/>
                    <a:ea typeface="宋体"/>
                    <a:cs typeface="Times New Roman" panose="02020603050405020304" pitchFamily="18" charset="0"/>
                  </a:rPr>
                  <a:t>  </a:t>
                </a:r>
                <a:r>
                  <a:rPr lang="en-US" altLang="zh-CN" sz="2800" b="1" dirty="0">
                    <a:solidFill>
                      <a:srgbClr val="000000"/>
                    </a:solidFill>
                    <a:latin typeface="Times New Roman"/>
                    <a:ea typeface="宋体"/>
                    <a:cs typeface="Times New Roman" panose="02020603050405020304" pitchFamily="18" charset="0"/>
                  </a:rPr>
                  <a:t>(1)</a:t>
                </a:r>
                <a:r>
                  <a:rPr lang="zh-CN" altLang="en-US" sz="2800" b="1" dirty="0">
                    <a:solidFill>
                      <a:srgbClr val="000000"/>
                    </a:solidFill>
                    <a:latin typeface="Times New Roman"/>
                    <a:ea typeface="宋体"/>
                    <a:cs typeface="Times New Roman" panose="02020603050405020304" pitchFamily="18" charset="0"/>
                  </a:rPr>
                  <a:t>已知集合</a:t>
                </a:r>
                <a:r>
                  <a:rPr lang="en-US" altLang="zh-CN" sz="2800" b="1" i="1" dirty="0">
                    <a:solidFill>
                      <a:srgbClr val="000000"/>
                    </a:solidFill>
                    <a:latin typeface="Times New Roman"/>
                    <a:ea typeface="宋体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b="1" dirty="0">
                    <a:solidFill>
                      <a:srgbClr val="000000"/>
                    </a:solidFill>
                    <a:latin typeface="Times New Roman"/>
                    <a:ea typeface="宋体"/>
                    <a:cs typeface="Times New Roman" panose="02020603050405020304" pitchFamily="18" charset="0"/>
                  </a:rPr>
                  <a:t>={0,1,2},</a:t>
                </a:r>
                <a:r>
                  <a:rPr lang="en-US" altLang="zh-CN" sz="2800" b="1" i="1" dirty="0">
                    <a:solidFill>
                      <a:srgbClr val="000000"/>
                    </a:solidFill>
                    <a:latin typeface="Times New Roman"/>
                    <a:ea typeface="宋体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800" b="1" dirty="0">
                    <a:solidFill>
                      <a:srgbClr val="000000"/>
                    </a:solidFill>
                    <a:latin typeface="Times New Roman"/>
                    <a:ea typeface="宋体"/>
                    <a:cs typeface="Times New Roman" panose="02020603050405020304" pitchFamily="18" charset="0"/>
                  </a:rPr>
                  <a:t>={1,2,3,4},</a:t>
                </a:r>
                <a:r>
                  <a:rPr lang="zh-CN" altLang="en-US" sz="2800" b="1" dirty="0">
                    <a:solidFill>
                      <a:srgbClr val="000000"/>
                    </a:solidFill>
                    <a:latin typeface="Times New Roman"/>
                    <a:ea typeface="宋体"/>
                    <a:cs typeface="Times New Roman" panose="02020603050405020304" pitchFamily="18" charset="0"/>
                  </a:rPr>
                  <a:t>则集合</a:t>
                </a:r>
                <a:r>
                  <a:rPr lang="en-US" altLang="zh-CN" sz="2800" b="1" i="1" dirty="0">
                    <a:solidFill>
                      <a:srgbClr val="000000"/>
                    </a:solidFill>
                    <a:latin typeface="Times New Roman"/>
                    <a:ea typeface="宋体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b="1" dirty="0">
                    <a:solidFill>
                      <a:srgbClr val="000000"/>
                    </a:solidFill>
                    <a:latin typeface="Times New Roman"/>
                    <a:ea typeface="宋体"/>
                    <a:cs typeface="Times New Roman" panose="02020603050405020304" pitchFamily="18" charset="0"/>
                  </a:rPr>
                  <a:t>∩</a:t>
                </a:r>
                <a:r>
                  <a:rPr lang="en-US" altLang="zh-CN" sz="2800" b="1" i="1" dirty="0">
                    <a:solidFill>
                      <a:srgbClr val="000000"/>
                    </a:solidFill>
                    <a:latin typeface="Times New Roman"/>
                    <a:ea typeface="宋体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800" b="1" dirty="0">
                    <a:solidFill>
                      <a:srgbClr val="000000"/>
                    </a:solidFill>
                    <a:latin typeface="Times New Roman"/>
                    <a:ea typeface="宋体"/>
                    <a:cs typeface="Times New Roman" panose="02020603050405020304" pitchFamily="18" charset="0"/>
                  </a:rPr>
                  <a:t>=</a:t>
                </a:r>
                <a:r>
                  <a:rPr lang="zh-CN" altLang="en-US" sz="2800" b="1" u="sng" dirty="0">
                    <a:solidFill>
                      <a:srgbClr val="000000"/>
                    </a:solidFill>
                    <a:latin typeface="Times New Roman"/>
                    <a:ea typeface="宋体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800" b="1" dirty="0">
                    <a:solidFill>
                      <a:srgbClr val="000000"/>
                    </a:solidFill>
                    <a:latin typeface="Times New Roman"/>
                    <a:ea typeface="宋体"/>
                    <a:cs typeface="Times New Roman" panose="02020603050405020304" pitchFamily="18" charset="0"/>
                  </a:rPr>
                  <a:t>. </a:t>
                </a:r>
              </a:p>
              <a:p>
                <a:pPr marL="441325" indent="-441325">
                  <a:lnSpc>
                    <a:spcPct val="150000"/>
                  </a:lnSpc>
                </a:pPr>
                <a:r>
                  <a:rPr lang="en-US" altLang="zh-CN" sz="2800" b="1" dirty="0">
                    <a:solidFill>
                      <a:srgbClr val="000000"/>
                    </a:solidFill>
                    <a:latin typeface="Times New Roman"/>
                    <a:ea typeface="宋体"/>
                    <a:cs typeface="Times New Roman" panose="02020603050405020304" pitchFamily="18" charset="0"/>
                  </a:rPr>
                  <a:t>(2)</a:t>
                </a:r>
                <a:r>
                  <a:rPr lang="zh-CN" altLang="en-US" sz="2800" b="1" dirty="0">
                    <a:solidFill>
                      <a:srgbClr val="000000"/>
                    </a:solidFill>
                    <a:latin typeface="Times New Roman"/>
                    <a:ea typeface="宋体"/>
                    <a:cs typeface="Times New Roman" panose="02020603050405020304" pitchFamily="18" charset="0"/>
                  </a:rPr>
                  <a:t>若集合</a:t>
                </a:r>
                <a:r>
                  <a:rPr lang="en-US" altLang="zh-CN" sz="2800" b="1" i="1" dirty="0">
                    <a:solidFill>
                      <a:srgbClr val="000000"/>
                    </a:solidFill>
                    <a:latin typeface="Times New Roman"/>
                    <a:ea typeface="宋体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b="1" dirty="0">
                    <a:solidFill>
                      <a:srgbClr val="000000"/>
                    </a:solidFill>
                    <a:latin typeface="Times New Roman"/>
                    <a:ea typeface="宋体"/>
                    <a:cs typeface="Times New Roman" panose="02020603050405020304" pitchFamily="18" charset="0"/>
                  </a:rPr>
                  <a:t>={</a:t>
                </a:r>
                <a:r>
                  <a:rPr lang="en-US" altLang="zh-CN" sz="2800" b="1" i="1" dirty="0">
                    <a:solidFill>
                      <a:srgbClr val="000000"/>
                    </a:solidFill>
                    <a:latin typeface="Times New Roman"/>
                    <a:ea typeface="宋体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b="1" dirty="0">
                    <a:solidFill>
                      <a:srgbClr val="000000"/>
                    </a:solidFill>
                    <a:latin typeface="Times New Roman"/>
                    <a:ea typeface="宋体"/>
                    <a:cs typeface="Times New Roman" panose="02020603050405020304" pitchFamily="18" charset="0"/>
                  </a:rPr>
                  <a:t>|</a:t>
                </a:r>
                <a14:m>
                  <m:oMath xmlns:m="http://schemas.openxmlformats.org/officeDocument/2006/math">
                    <m:r>
                      <a:rPr lang="en-US" altLang="zh-CN" sz="28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en-US" altLang="zh-CN" sz="2800" b="1" dirty="0">
                    <a:solidFill>
                      <a:srgbClr val="000000"/>
                    </a:solidFill>
                    <a:latin typeface="Times New Roman"/>
                    <a:ea typeface="宋体"/>
                    <a:cs typeface="Times New Roman" panose="02020603050405020304" pitchFamily="18" charset="0"/>
                  </a:rPr>
                  <a:t>1&lt;</a:t>
                </a:r>
                <a:r>
                  <a:rPr lang="en-US" altLang="zh-CN" sz="2800" b="1" i="1" dirty="0">
                    <a:solidFill>
                      <a:srgbClr val="000000"/>
                    </a:solidFill>
                    <a:latin typeface="Times New Roman"/>
                    <a:ea typeface="宋体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b="1" dirty="0">
                    <a:solidFill>
                      <a:srgbClr val="000000"/>
                    </a:solidFill>
                    <a:latin typeface="Times New Roman"/>
                    <a:ea typeface="宋体"/>
                    <a:cs typeface="Times New Roman" panose="02020603050405020304" pitchFamily="18" charset="0"/>
                  </a:rPr>
                  <a:t>&lt;8},</a:t>
                </a:r>
                <a:r>
                  <a:rPr lang="en-US" altLang="zh-CN" sz="2800" b="1" i="1" dirty="0">
                    <a:solidFill>
                      <a:srgbClr val="000000"/>
                    </a:solidFill>
                    <a:latin typeface="Times New Roman"/>
                    <a:ea typeface="宋体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800" b="1" dirty="0">
                    <a:solidFill>
                      <a:srgbClr val="000000"/>
                    </a:solidFill>
                    <a:latin typeface="Times New Roman"/>
                    <a:ea typeface="宋体"/>
                    <a:cs typeface="Times New Roman" panose="02020603050405020304" pitchFamily="18" charset="0"/>
                  </a:rPr>
                  <a:t>={</a:t>
                </a:r>
                <a:r>
                  <a:rPr lang="en-US" altLang="zh-CN" sz="2800" b="1" i="1" dirty="0" err="1">
                    <a:solidFill>
                      <a:srgbClr val="000000"/>
                    </a:solidFill>
                    <a:latin typeface="Times New Roman"/>
                    <a:ea typeface="宋体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b="1" dirty="0" err="1">
                    <a:solidFill>
                      <a:srgbClr val="000000"/>
                    </a:solidFill>
                    <a:latin typeface="Times New Roman"/>
                    <a:ea typeface="宋体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800" b="1" i="1" dirty="0" err="1">
                    <a:solidFill>
                      <a:srgbClr val="000000"/>
                    </a:solidFill>
                    <a:latin typeface="Times New Roman"/>
                    <a:ea typeface="宋体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b="1" dirty="0">
                    <a:solidFill>
                      <a:srgbClr val="000000"/>
                    </a:solidFill>
                    <a:latin typeface="Times New Roman"/>
                    <a:ea typeface="宋体"/>
                    <a:cs typeface="Times New Roman" panose="02020603050405020304" pitchFamily="18" charset="0"/>
                  </a:rPr>
                  <a:t>&lt;</a:t>
                </a:r>
                <a14:m>
                  <m:oMath xmlns:m="http://schemas.openxmlformats.org/officeDocument/2006/math">
                    <m:r>
                      <a:rPr lang="en-US" altLang="zh-CN" sz="28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en-US" altLang="zh-CN" sz="2800" b="1" dirty="0">
                    <a:solidFill>
                      <a:srgbClr val="000000"/>
                    </a:solidFill>
                    <a:latin typeface="Times New Roman"/>
                    <a:ea typeface="宋体"/>
                    <a:cs typeface="Times New Roman" panose="02020603050405020304" pitchFamily="18" charset="0"/>
                  </a:rPr>
                  <a:t>5</a:t>
                </a:r>
                <a:r>
                  <a:rPr lang="zh-CN" altLang="en-US" sz="2800" b="1" dirty="0">
                    <a:solidFill>
                      <a:srgbClr val="000000"/>
                    </a:solidFill>
                    <a:latin typeface="Times New Roman"/>
                    <a:ea typeface="宋体"/>
                    <a:cs typeface="Times New Roman" panose="02020603050405020304" pitchFamily="18" charset="0"/>
                  </a:rPr>
                  <a:t>或</a:t>
                </a:r>
                <a:r>
                  <a:rPr lang="en-US" altLang="zh-CN" sz="2800" b="1" i="1" dirty="0">
                    <a:solidFill>
                      <a:srgbClr val="000000"/>
                    </a:solidFill>
                    <a:latin typeface="Times New Roman"/>
                    <a:ea typeface="宋体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b="1" dirty="0">
                    <a:solidFill>
                      <a:srgbClr val="000000"/>
                    </a:solidFill>
                    <a:latin typeface="Times New Roman"/>
                    <a:ea typeface="宋体"/>
                    <a:cs typeface="Times New Roman" panose="02020603050405020304" pitchFamily="18" charset="0"/>
                  </a:rPr>
                  <a:t>&gt;4</a:t>
                </a:r>
                <a:r>
                  <a:rPr lang="en-US" altLang="zh-CN" sz="2800" b="1" dirty="0" smtClean="0">
                    <a:solidFill>
                      <a:srgbClr val="000000"/>
                    </a:solidFill>
                    <a:latin typeface="Times New Roman"/>
                    <a:ea typeface="宋体"/>
                    <a:cs typeface="Times New Roman" panose="02020603050405020304" pitchFamily="18" charset="0"/>
                  </a:rPr>
                  <a:t>},</a:t>
                </a:r>
                <a:r>
                  <a:rPr lang="en-US" altLang="zh-CN" sz="2800" b="1" i="1" dirty="0" smtClean="0">
                    <a:solidFill>
                      <a:srgbClr val="000000"/>
                    </a:solidFill>
                    <a:latin typeface="Times New Roman"/>
                    <a:ea typeface="宋体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b="1" dirty="0" smtClean="0">
                    <a:solidFill>
                      <a:srgbClr val="000000"/>
                    </a:solidFill>
                    <a:latin typeface="Times New Roman"/>
                    <a:ea typeface="宋体"/>
                    <a:cs typeface="Times New Roman" panose="02020603050405020304" pitchFamily="18" charset="0"/>
                  </a:rPr>
                  <a:t>∪</a:t>
                </a:r>
                <a:r>
                  <a:rPr lang="en-US" altLang="zh-CN" sz="2800" b="1" i="1" dirty="0">
                    <a:solidFill>
                      <a:srgbClr val="000000"/>
                    </a:solidFill>
                    <a:latin typeface="Times New Roman"/>
                    <a:ea typeface="宋体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800" b="1" dirty="0">
                    <a:solidFill>
                      <a:srgbClr val="000000"/>
                    </a:solidFill>
                    <a:latin typeface="Times New Roman"/>
                    <a:ea typeface="宋体"/>
                    <a:cs typeface="Times New Roman" panose="02020603050405020304" pitchFamily="18" charset="0"/>
                  </a:rPr>
                  <a:t>=</a:t>
                </a:r>
                <a:r>
                  <a:rPr lang="zh-CN" altLang="en-US" sz="2800" b="1" u="sng" dirty="0">
                    <a:solidFill>
                      <a:srgbClr val="000000"/>
                    </a:solidFill>
                    <a:latin typeface="Times New Roman"/>
                    <a:ea typeface="宋体"/>
                    <a:cs typeface="Times New Roman" panose="02020603050405020304" pitchFamily="18" charset="0"/>
                  </a:rPr>
                  <a:t>　　　</a:t>
                </a:r>
                <a:r>
                  <a:rPr lang="en-US" altLang="zh-CN" sz="2800" b="1" dirty="0" smtClean="0">
                    <a:solidFill>
                      <a:srgbClr val="000000"/>
                    </a:solidFill>
                    <a:latin typeface="Times New Roman"/>
                    <a:ea typeface="宋体"/>
                    <a:cs typeface="Times New Roman" panose="02020603050405020304" pitchFamily="18" charset="0"/>
                  </a:rPr>
                  <a:t>;</a:t>
                </a:r>
                <a:r>
                  <a:rPr lang="en-US" altLang="zh-CN" sz="2800" b="1" i="1" dirty="0">
                    <a:solidFill>
                      <a:srgbClr val="000000"/>
                    </a:solidFill>
                    <a:latin typeface="Times New Roman"/>
                    <a:ea typeface="宋体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b="1" dirty="0">
                    <a:solidFill>
                      <a:srgbClr val="000000"/>
                    </a:solidFill>
                    <a:latin typeface="Times New Roman"/>
                    <a:ea typeface="宋体"/>
                    <a:cs typeface="Times New Roman" panose="02020603050405020304" pitchFamily="18" charset="0"/>
                  </a:rPr>
                  <a:t>∩</a:t>
                </a:r>
                <a:r>
                  <a:rPr lang="en-US" altLang="zh-CN" sz="2800" b="1" i="1" dirty="0">
                    <a:solidFill>
                      <a:srgbClr val="000000"/>
                    </a:solidFill>
                    <a:latin typeface="Times New Roman"/>
                    <a:ea typeface="宋体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800" b="1" dirty="0">
                    <a:solidFill>
                      <a:srgbClr val="000000"/>
                    </a:solidFill>
                    <a:latin typeface="Times New Roman"/>
                    <a:ea typeface="宋体"/>
                    <a:cs typeface="Times New Roman" panose="02020603050405020304" pitchFamily="18" charset="0"/>
                  </a:rPr>
                  <a:t>=</a:t>
                </a:r>
                <a:r>
                  <a:rPr lang="zh-CN" altLang="en-US" sz="2800" b="1" u="sng" dirty="0">
                    <a:solidFill>
                      <a:srgbClr val="000000"/>
                    </a:solidFill>
                    <a:latin typeface="Times New Roman"/>
                    <a:ea typeface="宋体"/>
                    <a:cs typeface="Times New Roman" panose="02020603050405020304" pitchFamily="18" charset="0"/>
                  </a:rPr>
                  <a:t>　　　</a:t>
                </a:r>
                <a:r>
                  <a:rPr lang="en-US" altLang="zh-CN" sz="2800" b="1" dirty="0" smtClean="0">
                    <a:solidFill>
                      <a:srgbClr val="000000"/>
                    </a:solidFill>
                    <a:latin typeface="Times New Roman"/>
                    <a:ea typeface="宋体"/>
                    <a:cs typeface="Times New Roman" panose="02020603050405020304" pitchFamily="18" charset="0"/>
                  </a:rPr>
                  <a:t>. </a:t>
                </a:r>
                <a:endParaRPr lang="en-US" altLang="zh-CN" sz="2800" b="1" dirty="0">
                  <a:solidFill>
                    <a:srgbClr val="000000"/>
                  </a:solidFill>
                  <a:latin typeface="Times New Roman"/>
                  <a:ea typeface="宋体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995" y="1052736"/>
                <a:ext cx="11377264" cy="1384995"/>
              </a:xfrm>
              <a:prstGeom prst="rect">
                <a:avLst/>
              </a:prstGeom>
              <a:blipFill rotWithShape="1">
                <a:blip r:embed="rId2"/>
                <a:stretch>
                  <a:fillRect l="-1072" b="-61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矩形 7"/>
          <p:cNvSpPr/>
          <p:nvPr/>
        </p:nvSpPr>
        <p:spPr>
          <a:xfrm>
            <a:off x="480963" y="2769757"/>
            <a:ext cx="16273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Times New Roman"/>
                <a:ea typeface="宋体"/>
              </a:rPr>
              <a:t>【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/>
                <a:ea typeface="宋体"/>
              </a:rPr>
              <a:t>解析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/>
                <a:ea typeface="宋体"/>
              </a:rPr>
              <a:t>】</a:t>
            </a:r>
            <a:endParaRPr lang="zh-CN" altLang="en-US" sz="2800" b="1" dirty="0">
              <a:solidFill>
                <a:srgbClr val="FF0000"/>
              </a:solidFill>
              <a:latin typeface="Times New Roman"/>
              <a:ea typeface="宋体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915463" y="2631770"/>
            <a:ext cx="5120312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41325" indent="-441325">
              <a:lnSpc>
                <a:spcPct val="150000"/>
              </a:lnSpc>
            </a:pPr>
            <a:r>
              <a:rPr lang="en-US" altLang="zh-CN" sz="2800" b="1" dirty="0" smtClean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(</a:t>
            </a:r>
            <a:r>
              <a:rPr lang="en-US" altLang="zh-CN" sz="2800" b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1)</a:t>
            </a:r>
            <a:r>
              <a:rPr lang="en-US" altLang="zh-CN" sz="2800" b="1" i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A</a:t>
            </a:r>
            <a:r>
              <a:rPr lang="en-US" altLang="zh-CN" sz="2800" b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∩</a:t>
            </a:r>
            <a:r>
              <a:rPr lang="en-US" altLang="zh-CN" sz="2800" b="1" i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B</a:t>
            </a:r>
            <a:r>
              <a:rPr lang="en-US" altLang="zh-CN" sz="2800" b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={0,1,2}∩{1,2,3,4}={1,2}.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1915463" y="3625003"/>
                <a:ext cx="8424936" cy="7386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800" b="1" dirty="0" smtClean="0">
                    <a:latin typeface="Times New Roman"/>
                    <a:ea typeface="宋体"/>
                    <a:cs typeface="Times New Roman" panose="02020603050405020304" pitchFamily="18" charset="0"/>
                  </a:rPr>
                  <a:t>(2)</a:t>
                </a:r>
                <a:r>
                  <a:rPr lang="zh-CN" altLang="zh-CN" sz="2800" b="1" dirty="0" smtClean="0">
                    <a:latin typeface="Times New Roman"/>
                    <a:ea typeface="宋体"/>
                    <a:cs typeface="Times New Roman" panose="02020603050405020304" pitchFamily="18" charset="0"/>
                  </a:rPr>
                  <a:t>由</a:t>
                </a:r>
                <a:r>
                  <a:rPr lang="zh-CN" altLang="zh-CN" sz="2800" b="1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图可知</a:t>
                </a:r>
                <a:r>
                  <a:rPr lang="en-US" altLang="zh-CN" sz="2800" b="1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800" b="1" i="1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800" b="1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∪</a:t>
                </a:r>
                <a:r>
                  <a:rPr lang="en-US" altLang="zh-CN" sz="2800" b="1" i="1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800" b="1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={</a:t>
                </a:r>
                <a:r>
                  <a:rPr lang="en-US" altLang="zh-CN" sz="2800" b="1" i="1" dirty="0" err="1">
                    <a:latin typeface="Times New Roman"/>
                    <a:ea typeface="宋体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b="1" dirty="0" err="1">
                    <a:latin typeface="Times New Roman"/>
                    <a:ea typeface="宋体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800" b="1" i="1" dirty="0" err="1">
                    <a:latin typeface="Times New Roman"/>
                    <a:ea typeface="宋体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b="1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&lt;</a:t>
                </a:r>
                <a14:m>
                  <m:oMath xmlns:m="http://schemas.openxmlformats.org/officeDocument/2006/math">
                    <m:r>
                      <a:rPr lang="en-US" altLang="zh-CN" sz="2800" b="1" i="1" dirty="0" smtClean="0">
                        <a:latin typeface="Cambria Math" panose="020405030504060302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en-US" altLang="zh-CN" sz="2800" b="1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5,</a:t>
                </a:r>
                <a:r>
                  <a:rPr lang="zh-CN" altLang="zh-CN" sz="2800" b="1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或</a:t>
                </a:r>
                <a:r>
                  <a:rPr lang="en-US" altLang="zh-CN" sz="2800" b="1" i="1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b="1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&gt;</a:t>
                </a:r>
                <a14:m>
                  <m:oMath xmlns:m="http://schemas.openxmlformats.org/officeDocument/2006/math">
                    <m:r>
                      <a:rPr lang="en-US" altLang="zh-CN" sz="2800" b="1" i="1" dirty="0" smtClean="0">
                        <a:latin typeface="Cambria Math" panose="020405030504060302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en-US" altLang="zh-CN" sz="2800" b="1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800" b="1" dirty="0" smtClean="0">
                    <a:latin typeface="Times New Roman"/>
                    <a:ea typeface="宋体"/>
                    <a:cs typeface="Times New Roman" panose="02020603050405020304" pitchFamily="18" charset="0"/>
                  </a:rPr>
                  <a:t>},</a:t>
                </a:r>
                <a:r>
                  <a:rPr lang="en-US" altLang="zh-CN" sz="2800" b="1" i="1" dirty="0" smtClean="0">
                    <a:latin typeface="Times New Roman"/>
                    <a:ea typeface="宋体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800" b="1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∩</a:t>
                </a:r>
                <a:r>
                  <a:rPr lang="en-US" altLang="zh-CN" sz="2800" b="1" i="1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800" b="1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={</a:t>
                </a:r>
                <a:r>
                  <a:rPr lang="en-US" altLang="zh-CN" sz="2800" b="1" i="1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b="1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|4&lt;</a:t>
                </a:r>
                <a:r>
                  <a:rPr lang="en-US" altLang="zh-CN" sz="2800" b="1" i="1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b="1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&lt;8}.</a:t>
                </a:r>
                <a:endParaRPr lang="zh-CN" altLang="zh-CN" sz="2800" b="1" dirty="0">
                  <a:effectLst/>
                  <a:latin typeface="Times New Roman"/>
                  <a:ea typeface="宋体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5463" y="3625003"/>
                <a:ext cx="8424936" cy="738664"/>
              </a:xfrm>
              <a:prstGeom prst="rect">
                <a:avLst/>
              </a:prstGeom>
              <a:blipFill rotWithShape="1">
                <a:blip r:embed="rId3"/>
                <a:stretch>
                  <a:fillRect l="-1447" r="-579" b="-1239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直接箭头连接符 14"/>
          <p:cNvCxnSpPr/>
          <p:nvPr/>
        </p:nvCxnSpPr>
        <p:spPr>
          <a:xfrm>
            <a:off x="2353171" y="5605290"/>
            <a:ext cx="4412991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16"/>
          <p:cNvSpPr/>
          <p:nvPr/>
        </p:nvSpPr>
        <p:spPr>
          <a:xfrm>
            <a:off x="5161483" y="5656554"/>
            <a:ext cx="3129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 smtClean="0">
                <a:latin typeface="Times New Roman"/>
                <a:ea typeface="宋体"/>
                <a:cs typeface="Times New Roman" panose="02020603050405020304" pitchFamily="18" charset="0"/>
              </a:rPr>
              <a:t>4</a:t>
            </a:r>
            <a:endParaRPr lang="zh-CN" altLang="en-US" sz="2000" b="1" dirty="0">
              <a:latin typeface="Times New Roman"/>
              <a:ea typeface="宋体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5250623" y="5045214"/>
            <a:ext cx="1462635" cy="633962"/>
            <a:chOff x="3107117" y="2671290"/>
            <a:chExt cx="1462635" cy="633962"/>
          </a:xfrm>
        </p:grpSpPr>
        <p:cxnSp>
          <p:nvCxnSpPr>
            <p:cNvPr id="19" name="直接连接符 18"/>
            <p:cNvCxnSpPr/>
            <p:nvPr/>
          </p:nvCxnSpPr>
          <p:spPr>
            <a:xfrm flipV="1">
              <a:off x="3174430" y="2671290"/>
              <a:ext cx="0" cy="547998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>
              <a:off x="3174430" y="2671290"/>
              <a:ext cx="1395322" cy="0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椭圆 20"/>
            <p:cNvSpPr/>
            <p:nvPr/>
          </p:nvSpPr>
          <p:spPr>
            <a:xfrm>
              <a:off x="3107117" y="3161236"/>
              <a:ext cx="144016" cy="144016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Times New Roman"/>
                <a:ea typeface="宋体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矩形 22"/>
              <p:cNvSpPr/>
              <p:nvPr/>
            </p:nvSpPr>
            <p:spPr>
              <a:xfrm>
                <a:off x="3373844" y="5647919"/>
                <a:ext cx="51969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0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en-US" altLang="zh-CN" sz="2000" b="1" dirty="0">
                    <a:solidFill>
                      <a:srgbClr val="000000"/>
                    </a:solidFill>
                    <a:latin typeface="Times New Roman"/>
                    <a:ea typeface="宋体"/>
                    <a:cs typeface="Times New Roman" panose="02020603050405020304" pitchFamily="18" charset="0"/>
                  </a:rPr>
                  <a:t>5</a:t>
                </a:r>
                <a:endParaRPr lang="zh-CN" altLang="en-US" sz="2000" b="1" i="1" dirty="0">
                  <a:latin typeface="Times New Roman"/>
                  <a:ea typeface="宋体"/>
                </a:endParaRPr>
              </a:p>
            </p:txBody>
          </p:sp>
        </mc:Choice>
        <mc:Fallback xmlns="">
          <p:sp>
            <p:nvSpPr>
              <p:cNvPr id="23" name="矩形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3844" y="5647919"/>
                <a:ext cx="519694" cy="400110"/>
              </a:xfrm>
              <a:prstGeom prst="rect">
                <a:avLst/>
              </a:prstGeom>
              <a:blipFill rotWithShape="1">
                <a:blip r:embed="rId4"/>
                <a:stretch>
                  <a:fillRect t="-7576" r="-8140" b="-257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组合 23"/>
          <p:cNvGrpSpPr/>
          <p:nvPr/>
        </p:nvGrpSpPr>
        <p:grpSpPr>
          <a:xfrm>
            <a:off x="2425179" y="5044813"/>
            <a:ext cx="1313276" cy="633962"/>
            <a:chOff x="1937857" y="2671290"/>
            <a:chExt cx="1313276" cy="633962"/>
          </a:xfrm>
        </p:grpSpPr>
        <p:cxnSp>
          <p:nvCxnSpPr>
            <p:cNvPr id="25" name="直接连接符 24"/>
            <p:cNvCxnSpPr/>
            <p:nvPr/>
          </p:nvCxnSpPr>
          <p:spPr>
            <a:xfrm flipV="1">
              <a:off x="3174430" y="2671290"/>
              <a:ext cx="0" cy="547998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>
              <a:off x="1937857" y="2671290"/>
              <a:ext cx="1237215" cy="0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椭圆 26"/>
            <p:cNvSpPr/>
            <p:nvPr/>
          </p:nvSpPr>
          <p:spPr>
            <a:xfrm>
              <a:off x="3107117" y="3161236"/>
              <a:ext cx="144016" cy="144016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Times New Roman"/>
                <a:ea typeface="宋体"/>
              </a:endParaRPr>
            </a:p>
          </p:txBody>
        </p:sp>
      </p:grpSp>
      <p:cxnSp>
        <p:nvCxnSpPr>
          <p:cNvPr id="28" name="直接连接符 27"/>
          <p:cNvCxnSpPr/>
          <p:nvPr/>
        </p:nvCxnSpPr>
        <p:spPr>
          <a:xfrm>
            <a:off x="4153371" y="4687960"/>
            <a:ext cx="1820703" cy="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>
            <a:off x="5974074" y="4687589"/>
            <a:ext cx="0" cy="91733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29"/>
          <p:cNvSpPr/>
          <p:nvPr/>
        </p:nvSpPr>
        <p:spPr>
          <a:xfrm>
            <a:off x="5817621" y="5662440"/>
            <a:ext cx="3129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 smtClean="0">
                <a:latin typeface="Times New Roman"/>
                <a:ea typeface="宋体"/>
                <a:cs typeface="Times New Roman" panose="02020603050405020304" pitchFamily="18" charset="0"/>
              </a:rPr>
              <a:t>8</a:t>
            </a:r>
            <a:endParaRPr lang="zh-CN" altLang="en-US" sz="2000" b="1" dirty="0">
              <a:latin typeface="Times New Roman"/>
              <a:ea typeface="宋体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6563217" y="5604919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i="1" dirty="0" smtClean="0">
                <a:latin typeface="Times New Roman"/>
                <a:ea typeface="宋体"/>
                <a:cs typeface="Times New Roman" panose="02020603050405020304" pitchFamily="18" charset="0"/>
              </a:rPr>
              <a:t>x</a:t>
            </a:r>
            <a:endParaRPr lang="zh-CN" altLang="en-US" b="1" i="1" dirty="0">
              <a:latin typeface="Times New Roman"/>
              <a:ea typeface="宋体"/>
            </a:endParaRPr>
          </a:p>
        </p:txBody>
      </p:sp>
      <p:cxnSp>
        <p:nvCxnSpPr>
          <p:cNvPr id="33" name="直接连接符 32"/>
          <p:cNvCxnSpPr/>
          <p:nvPr/>
        </p:nvCxnSpPr>
        <p:spPr>
          <a:xfrm>
            <a:off x="4153371" y="4687589"/>
            <a:ext cx="0" cy="91733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椭圆 36"/>
          <p:cNvSpPr/>
          <p:nvPr/>
        </p:nvSpPr>
        <p:spPr>
          <a:xfrm>
            <a:off x="4080199" y="5526970"/>
            <a:ext cx="144016" cy="144016"/>
          </a:xfrm>
          <a:prstGeom prst="ellipse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atin typeface="Times New Roman"/>
              <a:ea typeface="宋体"/>
            </a:endParaRPr>
          </a:p>
        </p:txBody>
      </p:sp>
      <p:sp>
        <p:nvSpPr>
          <p:cNvPr id="38" name="椭圆 37"/>
          <p:cNvSpPr/>
          <p:nvPr/>
        </p:nvSpPr>
        <p:spPr>
          <a:xfrm>
            <a:off x="5902066" y="5520803"/>
            <a:ext cx="144016" cy="144016"/>
          </a:xfrm>
          <a:prstGeom prst="ellipse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atin typeface="Times New Roman"/>
              <a:ea typeface="宋体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矩形 35"/>
              <p:cNvSpPr/>
              <p:nvPr/>
            </p:nvSpPr>
            <p:spPr>
              <a:xfrm>
                <a:off x="3980945" y="5663308"/>
                <a:ext cx="48603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en-US" altLang="zh-CN" b="1" dirty="0">
                    <a:solidFill>
                      <a:srgbClr val="000000"/>
                    </a:solidFill>
                    <a:latin typeface="Times New Roman"/>
                    <a:ea typeface="宋体"/>
                    <a:cs typeface="Times New Roman" panose="02020603050405020304" pitchFamily="18" charset="0"/>
                  </a:rPr>
                  <a:t>1</a:t>
                </a:r>
                <a:endParaRPr lang="zh-CN" altLang="en-US" b="1" dirty="0">
                  <a:latin typeface="Times New Roman"/>
                  <a:ea typeface="宋体"/>
                </a:endParaRPr>
              </a:p>
            </p:txBody>
          </p:sp>
        </mc:Choice>
        <mc:Fallback xmlns="">
          <p:sp>
            <p:nvSpPr>
              <p:cNvPr id="36" name="矩形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0945" y="5663308"/>
                <a:ext cx="486030" cy="369332"/>
              </a:xfrm>
              <a:prstGeom prst="rect">
                <a:avLst/>
              </a:prstGeom>
              <a:blipFill rotWithShape="1">
                <a:blip r:embed="rId5"/>
                <a:stretch>
                  <a:fillRect t="-8197" r="-7500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2800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  <p:bldP spid="4" grpId="0"/>
      <p:bldP spid="17" grpId="0"/>
      <p:bldP spid="23" grpId="0"/>
      <p:bldP spid="30" grpId="0"/>
      <p:bldP spid="31" grpId="0"/>
      <p:bldP spid="37" grpId="0" animBg="1"/>
      <p:bldP spid="38" grpId="0" animBg="1"/>
      <p:bldP spid="3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200" dirty="0">
                <a:latin typeface="Times New Roman"/>
                <a:ea typeface="宋体"/>
              </a:rPr>
              <a:t>题</a:t>
            </a:r>
            <a:r>
              <a:rPr lang="zh-CN" altLang="en-US" sz="3200" dirty="0" smtClean="0">
                <a:latin typeface="Times New Roman"/>
                <a:ea typeface="宋体"/>
              </a:rPr>
              <a:t>后反思</a:t>
            </a:r>
            <a:endParaRPr lang="zh-CN" altLang="en-US" sz="3200" dirty="0">
              <a:latin typeface="Times New Roman"/>
              <a:ea typeface="宋体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52971" y="1340768"/>
            <a:ext cx="10672409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>
                <a:latin typeface="Times New Roman"/>
                <a:ea typeface="宋体"/>
              </a:rPr>
              <a:t>(1)</a:t>
            </a:r>
            <a:r>
              <a:rPr lang="zh-CN" altLang="zh-CN" sz="2800" b="1" dirty="0">
                <a:latin typeface="Times New Roman"/>
                <a:ea typeface="宋体"/>
              </a:rPr>
              <a:t>求复杂数集的并集、交集时</a:t>
            </a:r>
            <a:r>
              <a:rPr lang="zh-CN" altLang="zh-CN" sz="2800" b="1" dirty="0" smtClean="0">
                <a:latin typeface="Times New Roman"/>
                <a:ea typeface="宋体"/>
              </a:rPr>
              <a:t>常用数</a:t>
            </a:r>
            <a:r>
              <a:rPr lang="zh-CN" altLang="zh-CN" sz="2800" b="1" dirty="0">
                <a:latin typeface="Times New Roman"/>
                <a:ea typeface="宋体"/>
              </a:rPr>
              <a:t>形结合思想</a:t>
            </a:r>
            <a:r>
              <a:rPr lang="en-US" altLang="zh-CN" sz="2800" b="1" dirty="0">
                <a:latin typeface="Times New Roman"/>
                <a:ea typeface="宋体"/>
              </a:rPr>
              <a:t>,</a:t>
            </a:r>
            <a:r>
              <a:rPr lang="zh-CN" altLang="zh-CN" sz="2800" b="1" dirty="0">
                <a:latin typeface="Times New Roman"/>
                <a:ea typeface="宋体"/>
              </a:rPr>
              <a:t>如数轴或</a:t>
            </a:r>
            <a:r>
              <a:rPr lang="en-US" altLang="zh-CN" sz="2800" b="1" dirty="0">
                <a:latin typeface="Times New Roman"/>
                <a:ea typeface="宋体"/>
              </a:rPr>
              <a:t>Venn</a:t>
            </a:r>
            <a:r>
              <a:rPr lang="zh-CN" altLang="zh-CN" sz="2800" b="1" dirty="0" smtClean="0">
                <a:latin typeface="Times New Roman"/>
                <a:ea typeface="宋体"/>
              </a:rPr>
              <a:t>图</a:t>
            </a:r>
            <a:r>
              <a:rPr lang="en-US" altLang="zh-CN" sz="2800" b="1" dirty="0" smtClean="0">
                <a:latin typeface="Times New Roman"/>
                <a:ea typeface="宋体"/>
              </a:rPr>
              <a:t>.</a:t>
            </a:r>
            <a:endParaRPr lang="zh-CN" altLang="zh-CN" sz="2800" b="1" dirty="0">
              <a:latin typeface="Times New Roman"/>
              <a:ea typeface="宋体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34573" y="3774185"/>
            <a:ext cx="10115542" cy="1303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800" b="1" dirty="0" smtClean="0">
                <a:latin typeface="Times New Roman"/>
                <a:ea typeface="宋体"/>
              </a:rPr>
              <a:t>②</a:t>
            </a:r>
            <a:r>
              <a:rPr lang="zh-CN" altLang="zh-CN" sz="2800" b="1" dirty="0">
                <a:latin typeface="Times New Roman"/>
                <a:ea typeface="宋体"/>
              </a:rPr>
              <a:t>线的上下错落</a:t>
            </a:r>
            <a:r>
              <a:rPr lang="en-US" altLang="zh-CN" sz="2800" b="1" dirty="0">
                <a:latin typeface="Times New Roman"/>
                <a:ea typeface="宋体"/>
              </a:rPr>
              <a:t>:</a:t>
            </a:r>
            <a:r>
              <a:rPr lang="zh-CN" altLang="zh-CN" sz="2800" b="1" dirty="0">
                <a:latin typeface="Times New Roman"/>
                <a:ea typeface="宋体"/>
              </a:rPr>
              <a:t>不同集合的范围在表示时应上下错落分开</a:t>
            </a:r>
            <a:r>
              <a:rPr lang="en-US" altLang="zh-CN" sz="2800" b="1" dirty="0">
                <a:latin typeface="Times New Roman"/>
                <a:ea typeface="宋体"/>
              </a:rPr>
              <a:t>,</a:t>
            </a:r>
            <a:r>
              <a:rPr lang="zh-CN" altLang="zh-CN" sz="2800" b="1" dirty="0">
                <a:latin typeface="Times New Roman"/>
                <a:ea typeface="宋体"/>
              </a:rPr>
              <a:t>同一集合的范围</a:t>
            </a:r>
            <a:r>
              <a:rPr lang="en-US" altLang="zh-CN" sz="2800" b="1" dirty="0">
                <a:latin typeface="Times New Roman"/>
                <a:ea typeface="宋体"/>
              </a:rPr>
              <a:t>(</a:t>
            </a:r>
            <a:r>
              <a:rPr lang="zh-CN" altLang="zh-CN" sz="2800" b="1" dirty="0">
                <a:latin typeface="Times New Roman"/>
                <a:ea typeface="宋体"/>
              </a:rPr>
              <a:t>即使是分段的</a:t>
            </a:r>
            <a:r>
              <a:rPr lang="en-US" altLang="zh-CN" sz="2800" b="1" dirty="0">
                <a:latin typeface="Times New Roman"/>
                <a:ea typeface="宋体"/>
              </a:rPr>
              <a:t>)</a:t>
            </a:r>
            <a:r>
              <a:rPr lang="zh-CN" altLang="zh-CN" sz="2800" b="1" dirty="0">
                <a:latin typeface="Times New Roman"/>
                <a:ea typeface="宋体"/>
              </a:rPr>
              <a:t>应在同一层上</a:t>
            </a:r>
            <a:r>
              <a:rPr lang="en-US" altLang="zh-CN" sz="2800" b="1" dirty="0">
                <a:latin typeface="Times New Roman"/>
                <a:ea typeface="宋体"/>
              </a:rPr>
              <a:t>.</a:t>
            </a:r>
            <a:endParaRPr lang="zh-CN" altLang="zh-CN" sz="2800" b="1" dirty="0">
              <a:latin typeface="Times New Roman"/>
              <a:ea typeface="宋体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52971" y="2175297"/>
            <a:ext cx="3700052" cy="6568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>
                <a:latin typeface="Times New Roman"/>
                <a:ea typeface="宋体"/>
              </a:rPr>
              <a:t>(2)</a:t>
            </a:r>
            <a:r>
              <a:rPr lang="zh-CN" altLang="zh-CN" sz="2800" b="1" dirty="0">
                <a:latin typeface="Times New Roman"/>
                <a:ea typeface="宋体"/>
              </a:rPr>
              <a:t>利用数轴时</a:t>
            </a:r>
            <a:r>
              <a:rPr lang="en-US" altLang="zh-CN" sz="2800" b="1" dirty="0">
                <a:latin typeface="Times New Roman"/>
                <a:ea typeface="宋体"/>
              </a:rPr>
              <a:t>,</a:t>
            </a:r>
            <a:r>
              <a:rPr lang="zh-CN" altLang="zh-CN" sz="2800" b="1" dirty="0">
                <a:latin typeface="Times New Roman"/>
                <a:ea typeface="宋体"/>
              </a:rPr>
              <a:t>应注意</a:t>
            </a:r>
            <a:r>
              <a:rPr lang="en-US" altLang="zh-CN" sz="2800" b="1" dirty="0">
                <a:latin typeface="Times New Roman"/>
                <a:ea typeface="宋体"/>
              </a:rPr>
              <a:t>:</a:t>
            </a:r>
          </a:p>
        </p:txBody>
      </p:sp>
      <p:sp>
        <p:nvSpPr>
          <p:cNvPr id="6" name="矩形 5"/>
          <p:cNvSpPr/>
          <p:nvPr/>
        </p:nvSpPr>
        <p:spPr>
          <a:xfrm>
            <a:off x="750433" y="2974741"/>
            <a:ext cx="10099682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800" b="1" dirty="0">
                <a:latin typeface="Times New Roman"/>
                <a:ea typeface="宋体"/>
              </a:rPr>
              <a:t>①点的实心、空心</a:t>
            </a:r>
            <a:r>
              <a:rPr lang="en-US" altLang="zh-CN" sz="2800" b="1" dirty="0">
                <a:latin typeface="Times New Roman"/>
                <a:ea typeface="宋体"/>
              </a:rPr>
              <a:t>:</a:t>
            </a:r>
            <a:r>
              <a:rPr lang="zh-CN" altLang="zh-CN" sz="2800" b="1" dirty="0">
                <a:latin typeface="Times New Roman"/>
                <a:ea typeface="宋体"/>
              </a:rPr>
              <a:t>当端点值不在集合中时</a:t>
            </a:r>
            <a:r>
              <a:rPr lang="en-US" altLang="zh-CN" sz="2800" b="1" dirty="0">
                <a:latin typeface="Times New Roman"/>
                <a:ea typeface="宋体"/>
              </a:rPr>
              <a:t>,</a:t>
            </a:r>
            <a:r>
              <a:rPr lang="zh-CN" altLang="zh-CN" sz="2800" b="1" dirty="0">
                <a:latin typeface="Times New Roman"/>
                <a:ea typeface="宋体"/>
              </a:rPr>
              <a:t>应用“空心点”表示</a:t>
            </a:r>
            <a:r>
              <a:rPr lang="en-US" altLang="zh-CN" sz="2800" b="1" dirty="0">
                <a:latin typeface="Times New Roman"/>
                <a:ea typeface="宋体"/>
              </a:rPr>
              <a:t>;</a:t>
            </a:r>
            <a:endParaRPr lang="zh-CN" altLang="zh-CN" sz="2800" b="1" dirty="0">
              <a:latin typeface="Times New Roman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3532971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200" dirty="0" smtClean="0">
                <a:latin typeface="Times New Roman"/>
                <a:ea typeface="宋体"/>
              </a:rPr>
              <a:t>变式训练</a:t>
            </a:r>
            <a:endParaRPr lang="zh-CN" altLang="en-US" sz="3200" dirty="0">
              <a:latin typeface="Times New Roman"/>
              <a:ea typeface="宋体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841003" y="1052736"/>
                <a:ext cx="10500468" cy="20313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zh-CN" altLang="en-US" sz="2800" b="1" dirty="0" smtClean="0">
                    <a:solidFill>
                      <a:srgbClr val="FF0000"/>
                    </a:solidFill>
                    <a:latin typeface="Times New Roman"/>
                    <a:ea typeface="宋体"/>
                    <a:cs typeface="Times New Roman" panose="02020603050405020304" pitchFamily="18" charset="0"/>
                  </a:rPr>
                  <a:t>变式</a:t>
                </a:r>
                <a:r>
                  <a:rPr lang="en-US" altLang="zh-CN" sz="2800" b="1" dirty="0" smtClean="0">
                    <a:solidFill>
                      <a:srgbClr val="FF0000"/>
                    </a:solidFill>
                    <a:latin typeface="Times New Roman"/>
                    <a:ea typeface="宋体"/>
                    <a:cs typeface="Times New Roman" panose="02020603050405020304" pitchFamily="18" charset="0"/>
                  </a:rPr>
                  <a:t>3  </a:t>
                </a:r>
                <a:r>
                  <a:rPr lang="zh-CN" altLang="en-US" sz="2800" b="1" dirty="0" smtClean="0">
                    <a:solidFill>
                      <a:srgbClr val="000000"/>
                    </a:solidFill>
                    <a:latin typeface="Times New Roman"/>
                    <a:ea typeface="宋体"/>
                    <a:cs typeface="Courier New" panose="02070309020205020404" pitchFamily="49" charset="0"/>
                  </a:rPr>
                  <a:t>设</a:t>
                </a:r>
                <a:r>
                  <a:rPr lang="zh-CN" altLang="en-US" sz="2800" b="1" dirty="0">
                    <a:solidFill>
                      <a:srgbClr val="000000"/>
                    </a:solidFill>
                    <a:latin typeface="Times New Roman"/>
                    <a:ea typeface="宋体"/>
                    <a:cs typeface="Courier New" panose="02070309020205020404" pitchFamily="49" charset="0"/>
                  </a:rPr>
                  <a:t>集合</a:t>
                </a:r>
                <a:r>
                  <a:rPr lang="en-US" altLang="zh-CN" sz="2800" b="1" i="1" dirty="0">
                    <a:solidFill>
                      <a:srgbClr val="000000"/>
                    </a:solidFill>
                    <a:latin typeface="Times New Roman"/>
                    <a:ea typeface="宋体"/>
                    <a:cs typeface="Courier New" panose="02070309020205020404" pitchFamily="49" charset="0"/>
                  </a:rPr>
                  <a:t>M</a:t>
                </a:r>
                <a:r>
                  <a:rPr lang="en-US" altLang="zh-CN" sz="2800" b="1" dirty="0">
                    <a:solidFill>
                      <a:srgbClr val="000000"/>
                    </a:solidFill>
                    <a:latin typeface="Times New Roman"/>
                    <a:ea typeface="宋体"/>
                    <a:cs typeface="Courier New" panose="02070309020205020404" pitchFamily="49" charset="0"/>
                  </a:rPr>
                  <a:t>={</a:t>
                </a:r>
                <a:r>
                  <a:rPr lang="en-US" altLang="zh-CN" sz="2800" b="1" i="1" dirty="0" err="1">
                    <a:solidFill>
                      <a:srgbClr val="000000"/>
                    </a:solidFill>
                    <a:latin typeface="Times New Roman"/>
                    <a:ea typeface="宋体"/>
                    <a:cs typeface="Courier New" panose="02070309020205020404" pitchFamily="49" charset="0"/>
                  </a:rPr>
                  <a:t>m</a:t>
                </a:r>
                <a:r>
                  <a:rPr lang="en-US" altLang="zh-CN" sz="2800" b="1" dirty="0" err="1">
                    <a:solidFill>
                      <a:srgbClr val="000000"/>
                    </a:solidFill>
                    <a:latin typeface="Times New Roman"/>
                    <a:ea typeface="宋体"/>
                    <a:cs typeface="Courier New" panose="02070309020205020404" pitchFamily="49" charset="0"/>
                  </a:rPr>
                  <a:t>∈Z</a:t>
                </a:r>
                <a:r>
                  <a:rPr lang="en-US" altLang="zh-CN" sz="2800" b="1" dirty="0">
                    <a:solidFill>
                      <a:srgbClr val="000000"/>
                    </a:solidFill>
                    <a:latin typeface="Times New Roman"/>
                    <a:ea typeface="宋体"/>
                    <a:cs typeface="Courier New" panose="02070309020205020404" pitchFamily="49" charset="0"/>
                  </a:rPr>
                  <a:t>|</a:t>
                </a:r>
                <a14:m>
                  <m:oMath xmlns:m="http://schemas.openxmlformats.org/officeDocument/2006/math">
                    <m:r>
                      <a:rPr lang="en-US" altLang="zh-CN" sz="28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−</m:t>
                    </m:r>
                  </m:oMath>
                </a14:m>
                <a:r>
                  <a:rPr lang="en-US" altLang="zh-CN" sz="2800" b="1" dirty="0">
                    <a:solidFill>
                      <a:srgbClr val="000000"/>
                    </a:solidFill>
                    <a:latin typeface="Times New Roman"/>
                    <a:ea typeface="宋体"/>
                    <a:cs typeface="Courier New" panose="02070309020205020404" pitchFamily="49" charset="0"/>
                  </a:rPr>
                  <a:t>3&lt;</a:t>
                </a:r>
                <a:r>
                  <a:rPr lang="en-US" altLang="zh-CN" sz="2800" b="1" i="1" dirty="0">
                    <a:solidFill>
                      <a:srgbClr val="000000"/>
                    </a:solidFill>
                    <a:latin typeface="Times New Roman"/>
                    <a:ea typeface="宋体"/>
                    <a:cs typeface="Courier New" panose="02070309020205020404" pitchFamily="49" charset="0"/>
                  </a:rPr>
                  <a:t>m</a:t>
                </a:r>
                <a:r>
                  <a:rPr lang="en-US" altLang="zh-CN" sz="2800" b="1" dirty="0">
                    <a:solidFill>
                      <a:srgbClr val="000000"/>
                    </a:solidFill>
                    <a:latin typeface="Times New Roman"/>
                    <a:ea typeface="宋体"/>
                    <a:cs typeface="Courier New" panose="02070309020205020404" pitchFamily="49" charset="0"/>
                  </a:rPr>
                  <a:t>&lt;2</a:t>
                </a:r>
                <a:r>
                  <a:rPr lang="en-US" altLang="zh-CN" sz="2800" b="1" dirty="0" smtClean="0">
                    <a:solidFill>
                      <a:srgbClr val="000000"/>
                    </a:solidFill>
                    <a:latin typeface="Times New Roman"/>
                    <a:ea typeface="宋体"/>
                    <a:cs typeface="Courier New" panose="02070309020205020404" pitchFamily="49" charset="0"/>
                  </a:rPr>
                  <a:t>},</a:t>
                </a:r>
                <a:r>
                  <a:rPr lang="en-US" altLang="zh-CN" sz="2800" b="1" i="1" dirty="0" smtClean="0">
                    <a:solidFill>
                      <a:srgbClr val="000000"/>
                    </a:solidFill>
                    <a:latin typeface="Times New Roman"/>
                    <a:ea typeface="宋体"/>
                    <a:cs typeface="Courier New" panose="02070309020205020404" pitchFamily="49" charset="0"/>
                  </a:rPr>
                  <a:t>N</a:t>
                </a:r>
                <a:r>
                  <a:rPr lang="en-US" altLang="zh-CN" sz="2800" b="1" dirty="0">
                    <a:solidFill>
                      <a:srgbClr val="000000"/>
                    </a:solidFill>
                    <a:latin typeface="Times New Roman"/>
                    <a:ea typeface="宋体"/>
                    <a:cs typeface="Courier New" panose="02070309020205020404" pitchFamily="49" charset="0"/>
                  </a:rPr>
                  <a:t>={</a:t>
                </a:r>
                <a:r>
                  <a:rPr lang="en-US" altLang="zh-CN" sz="2800" b="1" i="1" dirty="0" err="1">
                    <a:solidFill>
                      <a:srgbClr val="000000"/>
                    </a:solidFill>
                    <a:latin typeface="Times New Roman"/>
                    <a:ea typeface="宋体"/>
                    <a:cs typeface="Courier New" panose="02070309020205020404" pitchFamily="49" charset="0"/>
                  </a:rPr>
                  <a:t>n</a:t>
                </a:r>
                <a:r>
                  <a:rPr lang="en-US" altLang="zh-CN" sz="2800" b="1" dirty="0" err="1">
                    <a:solidFill>
                      <a:srgbClr val="000000"/>
                    </a:solidFill>
                    <a:latin typeface="Times New Roman"/>
                    <a:ea typeface="宋体"/>
                    <a:cs typeface="Courier New" panose="02070309020205020404" pitchFamily="49" charset="0"/>
                  </a:rPr>
                  <a:t>∈Z</a:t>
                </a:r>
                <a:r>
                  <a:rPr lang="en-US" altLang="zh-CN" sz="2800" b="1" dirty="0">
                    <a:solidFill>
                      <a:srgbClr val="000000"/>
                    </a:solidFill>
                    <a:latin typeface="Times New Roman"/>
                    <a:ea typeface="宋体"/>
                    <a:cs typeface="Courier New" panose="02070309020205020404" pitchFamily="49" charset="0"/>
                  </a:rPr>
                  <a:t>|</a:t>
                </a:r>
                <a14:m>
                  <m:oMath xmlns:m="http://schemas.openxmlformats.org/officeDocument/2006/math">
                    <m:r>
                      <a:rPr lang="en-US" altLang="zh-CN" sz="28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−</m:t>
                    </m:r>
                  </m:oMath>
                </a14:m>
                <a:r>
                  <a:rPr lang="en-US" altLang="zh-CN" sz="2800" b="1" dirty="0">
                    <a:solidFill>
                      <a:srgbClr val="000000"/>
                    </a:solidFill>
                    <a:latin typeface="Times New Roman"/>
                    <a:ea typeface="宋体"/>
                    <a:cs typeface="Courier New" panose="02070309020205020404" pitchFamily="49" charset="0"/>
                  </a:rPr>
                  <a:t>1≤</a:t>
                </a:r>
                <a:r>
                  <a:rPr lang="en-US" altLang="zh-CN" sz="2800" b="1" i="1" dirty="0">
                    <a:solidFill>
                      <a:srgbClr val="000000"/>
                    </a:solidFill>
                    <a:latin typeface="Times New Roman"/>
                    <a:ea typeface="宋体"/>
                    <a:cs typeface="Courier New" panose="02070309020205020404" pitchFamily="49" charset="0"/>
                  </a:rPr>
                  <a:t>n</a:t>
                </a:r>
                <a:r>
                  <a:rPr lang="en-US" altLang="zh-CN" sz="2800" b="1" dirty="0">
                    <a:solidFill>
                      <a:srgbClr val="000000"/>
                    </a:solidFill>
                    <a:latin typeface="Times New Roman"/>
                    <a:ea typeface="宋体"/>
                    <a:cs typeface="Courier New" panose="02070309020205020404" pitchFamily="49" charset="0"/>
                  </a:rPr>
                  <a:t>≤3},</a:t>
                </a:r>
                <a:r>
                  <a:rPr lang="zh-CN" altLang="en-US" sz="2800" b="1" dirty="0">
                    <a:solidFill>
                      <a:srgbClr val="000000"/>
                    </a:solidFill>
                    <a:latin typeface="Times New Roman"/>
                    <a:ea typeface="宋体"/>
                    <a:cs typeface="Courier New" panose="02070309020205020404" pitchFamily="49" charset="0"/>
                  </a:rPr>
                  <a:t>则</a:t>
                </a:r>
                <a:r>
                  <a:rPr lang="en-US" altLang="zh-CN" sz="2800" b="1" i="1" dirty="0">
                    <a:solidFill>
                      <a:srgbClr val="000000"/>
                    </a:solidFill>
                    <a:latin typeface="Times New Roman"/>
                    <a:ea typeface="宋体"/>
                    <a:cs typeface="Courier New" panose="02070309020205020404" pitchFamily="49" charset="0"/>
                  </a:rPr>
                  <a:t>M</a:t>
                </a:r>
                <a:r>
                  <a:rPr lang="en-US" altLang="zh-CN" sz="2800" b="1" dirty="0">
                    <a:solidFill>
                      <a:srgbClr val="000000"/>
                    </a:solidFill>
                    <a:latin typeface="Times New Roman"/>
                    <a:ea typeface="宋体"/>
                    <a:cs typeface="Courier New" panose="02070309020205020404" pitchFamily="49" charset="0"/>
                  </a:rPr>
                  <a:t>∩</a:t>
                </a:r>
                <a:r>
                  <a:rPr lang="en-US" altLang="zh-CN" sz="2800" b="1" i="1" dirty="0">
                    <a:solidFill>
                      <a:srgbClr val="000000"/>
                    </a:solidFill>
                    <a:latin typeface="Times New Roman"/>
                    <a:ea typeface="宋体"/>
                    <a:cs typeface="Courier New" panose="02070309020205020404" pitchFamily="49" charset="0"/>
                  </a:rPr>
                  <a:t>N</a:t>
                </a:r>
                <a:r>
                  <a:rPr lang="zh-CN" altLang="en-US" sz="2800" b="1" dirty="0">
                    <a:solidFill>
                      <a:srgbClr val="000000"/>
                    </a:solidFill>
                    <a:latin typeface="Times New Roman"/>
                    <a:ea typeface="宋体"/>
                    <a:cs typeface="Courier New" panose="02070309020205020404" pitchFamily="49" charset="0"/>
                  </a:rPr>
                  <a:t>等于</a:t>
                </a:r>
                <a:r>
                  <a:rPr lang="en-US" altLang="zh-CN" sz="2800" b="1" dirty="0">
                    <a:solidFill>
                      <a:srgbClr val="000000"/>
                    </a:solidFill>
                    <a:latin typeface="Times New Roman"/>
                    <a:ea typeface="宋体"/>
                    <a:cs typeface="Courier New" panose="02070309020205020404" pitchFamily="49" charset="0"/>
                  </a:rPr>
                  <a:t>(</a:t>
                </a:r>
                <a:r>
                  <a:rPr lang="zh-CN" altLang="en-US" sz="2800" b="1" dirty="0">
                    <a:solidFill>
                      <a:srgbClr val="000000"/>
                    </a:solidFill>
                    <a:latin typeface="Times New Roman"/>
                    <a:ea typeface="宋体"/>
                    <a:cs typeface="Courier New" panose="02070309020205020404" pitchFamily="49" charset="0"/>
                  </a:rPr>
                  <a:t>　　</a:t>
                </a:r>
                <a:r>
                  <a:rPr lang="en-US" altLang="zh-CN" sz="2800" b="1" dirty="0">
                    <a:solidFill>
                      <a:srgbClr val="000000"/>
                    </a:solidFill>
                    <a:latin typeface="Times New Roman"/>
                    <a:ea typeface="宋体"/>
                    <a:cs typeface="Courier New" panose="02070309020205020404" pitchFamily="49" charset="0"/>
                  </a:rPr>
                  <a:t>)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altLang="zh-CN" sz="2800" b="1" dirty="0" smtClean="0">
                    <a:solidFill>
                      <a:srgbClr val="000000"/>
                    </a:solidFill>
                    <a:latin typeface="Times New Roman"/>
                    <a:ea typeface="宋体"/>
                    <a:cs typeface="Courier New" panose="02070309020205020404" pitchFamily="49" charset="0"/>
                  </a:rPr>
                  <a:t> A.{</a:t>
                </a:r>
                <a:r>
                  <a:rPr lang="en-US" altLang="zh-CN" sz="2800" b="1" dirty="0">
                    <a:solidFill>
                      <a:srgbClr val="000000"/>
                    </a:solidFill>
                    <a:latin typeface="Times New Roman"/>
                    <a:ea typeface="宋体"/>
                    <a:cs typeface="Courier New" panose="02070309020205020404" pitchFamily="49" charset="0"/>
                  </a:rPr>
                  <a:t>0,1}  	</a:t>
                </a:r>
                <a:r>
                  <a:rPr lang="en-US" altLang="zh-CN" sz="2800" b="1" dirty="0" smtClean="0">
                    <a:solidFill>
                      <a:srgbClr val="000000"/>
                    </a:solidFill>
                    <a:latin typeface="Times New Roman"/>
                    <a:ea typeface="宋体"/>
                    <a:cs typeface="Courier New" panose="02070309020205020404" pitchFamily="49" charset="0"/>
                  </a:rPr>
                  <a:t>B.{</a:t>
                </a:r>
                <a14:m>
                  <m:oMath xmlns:m="http://schemas.openxmlformats.org/officeDocument/2006/math">
                    <m:r>
                      <a:rPr lang="en-US" altLang="zh-CN" sz="28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−</m:t>
                    </m:r>
                  </m:oMath>
                </a14:m>
                <a:r>
                  <a:rPr lang="en-US" altLang="zh-CN" sz="2800" b="1" dirty="0">
                    <a:solidFill>
                      <a:srgbClr val="000000"/>
                    </a:solidFill>
                    <a:latin typeface="Times New Roman"/>
                    <a:ea typeface="宋体"/>
                    <a:cs typeface="Courier New" panose="02070309020205020404" pitchFamily="49" charset="0"/>
                  </a:rPr>
                  <a:t>1,0,1</a:t>
                </a:r>
                <a:r>
                  <a:rPr lang="en-US" altLang="zh-CN" sz="2800" b="1" dirty="0" smtClean="0">
                    <a:solidFill>
                      <a:srgbClr val="000000"/>
                    </a:solidFill>
                    <a:latin typeface="Times New Roman"/>
                    <a:ea typeface="宋体"/>
                    <a:cs typeface="Courier New" panose="02070309020205020404" pitchFamily="49" charset="0"/>
                  </a:rPr>
                  <a:t>}	 C.{</a:t>
                </a:r>
                <a:r>
                  <a:rPr lang="en-US" altLang="zh-CN" sz="2800" b="1" dirty="0">
                    <a:solidFill>
                      <a:srgbClr val="000000"/>
                    </a:solidFill>
                    <a:latin typeface="Times New Roman"/>
                    <a:ea typeface="宋体"/>
                    <a:cs typeface="Courier New" panose="02070309020205020404" pitchFamily="49" charset="0"/>
                  </a:rPr>
                  <a:t>0,1,2}	</a:t>
                </a:r>
                <a:r>
                  <a:rPr lang="en-US" altLang="zh-CN" sz="2800" b="1" dirty="0" smtClean="0">
                    <a:solidFill>
                      <a:srgbClr val="000000"/>
                    </a:solidFill>
                    <a:latin typeface="Times New Roman"/>
                    <a:ea typeface="宋体"/>
                    <a:cs typeface="Courier New" panose="02070309020205020404" pitchFamily="49" charset="0"/>
                  </a:rPr>
                  <a:t> D.{</a:t>
                </a:r>
                <a14:m>
                  <m:oMath xmlns:m="http://schemas.openxmlformats.org/officeDocument/2006/math">
                    <m:r>
                      <a:rPr lang="en-US" altLang="zh-CN" sz="28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−</m:t>
                    </m:r>
                  </m:oMath>
                </a14:m>
                <a:r>
                  <a:rPr lang="en-US" altLang="zh-CN" sz="2800" b="1" dirty="0">
                    <a:solidFill>
                      <a:srgbClr val="000000"/>
                    </a:solidFill>
                    <a:latin typeface="Times New Roman"/>
                    <a:ea typeface="宋体"/>
                    <a:cs typeface="Courier New" panose="02070309020205020404" pitchFamily="49" charset="0"/>
                  </a:rPr>
                  <a:t>1,0,1,2}</a:t>
                </a:r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003" y="1052736"/>
                <a:ext cx="10500468" cy="2031325"/>
              </a:xfrm>
              <a:prstGeom prst="rect">
                <a:avLst/>
              </a:prstGeom>
              <a:blipFill rotWithShape="1">
                <a:blip r:embed="rId2"/>
                <a:stretch>
                  <a:fillRect l="-1220" r="-1220" b="-390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978158" y="3343044"/>
                <a:ext cx="7979395" cy="6568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800" b="1" dirty="0" smtClean="0">
                    <a:solidFill>
                      <a:srgbClr val="FF0000"/>
                    </a:solidFill>
                    <a:latin typeface="Times New Roman"/>
                    <a:ea typeface="宋体"/>
                  </a:rPr>
                  <a:t>【</a:t>
                </a:r>
                <a:r>
                  <a:rPr lang="zh-CN" altLang="en-US" sz="2800" b="1" dirty="0" smtClean="0">
                    <a:solidFill>
                      <a:srgbClr val="FF0000"/>
                    </a:solidFill>
                    <a:latin typeface="Times New Roman"/>
                    <a:ea typeface="宋体"/>
                  </a:rPr>
                  <a:t>解析</a:t>
                </a:r>
                <a:r>
                  <a:rPr lang="en-US" altLang="zh-CN" sz="2800" b="1" dirty="0" smtClean="0">
                    <a:solidFill>
                      <a:srgbClr val="FF0000"/>
                    </a:solidFill>
                    <a:latin typeface="Times New Roman"/>
                    <a:ea typeface="宋体"/>
                  </a:rPr>
                  <a:t>】</a:t>
                </a:r>
                <a:r>
                  <a:rPr lang="zh-CN" altLang="en-US" sz="2800" b="1" dirty="0">
                    <a:latin typeface="Times New Roman"/>
                    <a:ea typeface="宋体"/>
                  </a:rPr>
                  <a:t>　</a:t>
                </a:r>
                <a:r>
                  <a:rPr lang="zh-CN" altLang="zh-CN" sz="2800" b="1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∵</a:t>
                </a:r>
                <a:r>
                  <a:rPr lang="en-US" altLang="zh-CN" sz="2800" b="1" i="1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800" b="1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={</a:t>
                </a:r>
                <a14:m>
                  <m:oMath xmlns:m="http://schemas.openxmlformats.org/officeDocument/2006/math">
                    <m:r>
                      <a:rPr lang="en-US" altLang="zh-CN" sz="2800" b="1" i="1" dirty="0" smtClean="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en-US" altLang="zh-CN" sz="2800" b="1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2,</a:t>
                </a:r>
                <a14:m>
                  <m:oMath xmlns:m="http://schemas.openxmlformats.org/officeDocument/2006/math">
                    <m:r>
                      <a:rPr lang="en-US" altLang="zh-CN" sz="2800" b="1" i="1" dirty="0" smtClean="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en-US" altLang="zh-CN" sz="2800" b="1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1,0,1</a:t>
                </a:r>
                <a:r>
                  <a:rPr lang="en-US" altLang="zh-CN" sz="2800" b="1" dirty="0" smtClean="0">
                    <a:latin typeface="Times New Roman"/>
                    <a:ea typeface="宋体"/>
                    <a:cs typeface="Times New Roman" panose="02020603050405020304" pitchFamily="18" charset="0"/>
                  </a:rPr>
                  <a:t>},</a:t>
                </a:r>
                <a:r>
                  <a:rPr lang="en-US" altLang="zh-CN" sz="2800" b="1" i="1" dirty="0" smtClean="0">
                    <a:latin typeface="Times New Roman"/>
                    <a:ea typeface="宋体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800" b="1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={</a:t>
                </a:r>
                <a14:m>
                  <m:oMath xmlns:m="http://schemas.openxmlformats.org/officeDocument/2006/math">
                    <m:r>
                      <a:rPr lang="en-US" altLang="zh-CN" sz="2800" b="1" i="1" dirty="0" smtClean="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en-US" altLang="zh-CN" sz="2800" b="1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1,0,1,2,3</a:t>
                </a:r>
                <a:r>
                  <a:rPr lang="en-US" altLang="zh-CN" sz="2800" b="1" dirty="0" smtClean="0">
                    <a:latin typeface="Times New Roman"/>
                    <a:ea typeface="宋体"/>
                    <a:cs typeface="Times New Roman" panose="02020603050405020304" pitchFamily="18" charset="0"/>
                  </a:rPr>
                  <a:t>},</a:t>
                </a: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8158" y="3343044"/>
                <a:ext cx="7979395" cy="656846"/>
              </a:xfrm>
              <a:prstGeom prst="rect">
                <a:avLst/>
              </a:prstGeom>
              <a:blipFill rotWithShape="1">
                <a:blip r:embed="rId3"/>
                <a:stretch>
                  <a:fillRect l="-1528" b="-259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矩形 5"/>
          <p:cNvSpPr/>
          <p:nvPr/>
        </p:nvSpPr>
        <p:spPr>
          <a:xfrm>
            <a:off x="1201043" y="1806788"/>
            <a:ext cx="4235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altLang="zh-CN" sz="2800" b="1" dirty="0" smtClean="0">
                <a:solidFill>
                  <a:srgbClr val="FF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B</a:t>
            </a:r>
            <a:endParaRPr lang="en-US" altLang="zh-CN" sz="2800" b="1" dirty="0">
              <a:solidFill>
                <a:srgbClr val="FF0000"/>
              </a:solidFill>
              <a:latin typeface="Times New Roman"/>
              <a:ea typeface="宋体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978158" y="4149080"/>
                <a:ext cx="2945037" cy="6568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800" b="1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∴</a:t>
                </a:r>
                <a:r>
                  <a:rPr lang="en-US" altLang="zh-CN" sz="2800" b="1" i="1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M</a:t>
                </a:r>
                <a:r>
                  <a:rPr lang="zh-CN" altLang="zh-CN" sz="2800" b="1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∩</a:t>
                </a:r>
                <a:r>
                  <a:rPr lang="en-US" altLang="zh-CN" sz="2800" b="1" i="1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800" b="1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={</a:t>
                </a:r>
                <a14:m>
                  <m:oMath xmlns:m="http://schemas.openxmlformats.org/officeDocument/2006/math">
                    <m:r>
                      <a:rPr lang="en-US" altLang="zh-CN" sz="2800" b="1" i="1" dirty="0" smtClean="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en-US" altLang="zh-CN" sz="2800" b="1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1,0,1</a:t>
                </a:r>
                <a:r>
                  <a:rPr lang="en-US" altLang="zh-CN" sz="2800" b="1" dirty="0" smtClean="0">
                    <a:latin typeface="Times New Roman"/>
                    <a:ea typeface="宋体"/>
                    <a:cs typeface="Times New Roman" panose="02020603050405020304" pitchFamily="18" charset="0"/>
                  </a:rPr>
                  <a:t>},</a:t>
                </a:r>
                <a:endParaRPr lang="zh-CN" altLang="zh-CN" sz="2800" b="1" dirty="0">
                  <a:latin typeface="Times New Roman"/>
                  <a:ea typeface="宋体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8158" y="4149080"/>
                <a:ext cx="2945037" cy="656846"/>
              </a:xfrm>
              <a:prstGeom prst="rect">
                <a:avLst/>
              </a:prstGeom>
              <a:blipFill rotWithShape="1">
                <a:blip r:embed="rId4"/>
                <a:stretch>
                  <a:fillRect l="-4132" r="-3099" b="-2710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矩形 6"/>
          <p:cNvSpPr/>
          <p:nvPr/>
        </p:nvSpPr>
        <p:spPr>
          <a:xfrm>
            <a:off x="3724208" y="4149516"/>
            <a:ext cx="1234633" cy="6568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dirty="0">
                <a:solidFill>
                  <a:srgbClr val="FF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故选</a:t>
            </a:r>
            <a:r>
              <a:rPr lang="en-US" altLang="zh-CN" sz="2800" b="1" dirty="0">
                <a:solidFill>
                  <a:srgbClr val="FF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B.</a:t>
            </a:r>
            <a:endParaRPr lang="zh-CN" altLang="zh-CN" sz="2800" b="1" dirty="0">
              <a:solidFill>
                <a:srgbClr val="FF0000"/>
              </a:solidFill>
              <a:latin typeface="Times New Roman"/>
              <a:ea typeface="宋体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6587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3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985019" y="230041"/>
            <a:ext cx="9217024" cy="481013"/>
          </a:xfrm>
        </p:spPr>
        <p:txBody>
          <a:bodyPr/>
          <a:lstStyle/>
          <a:p>
            <a:r>
              <a:rPr lang="zh-CN" altLang="en-US" sz="3200" dirty="0">
                <a:latin typeface="Times New Roman"/>
                <a:ea typeface="宋体"/>
              </a:rPr>
              <a:t>典例精讲：</a:t>
            </a:r>
            <a:r>
              <a:rPr lang="zh-CN" altLang="en-US" sz="3200" dirty="0">
                <a:solidFill>
                  <a:srgbClr val="FFFF00"/>
                </a:solidFill>
                <a:latin typeface="Times New Roman"/>
                <a:ea typeface="宋体"/>
              </a:rPr>
              <a:t>交集、并集运算的性质及其简单综合</a:t>
            </a:r>
          </a:p>
        </p:txBody>
      </p:sp>
      <p:sp>
        <p:nvSpPr>
          <p:cNvPr id="2" name="矩形 1"/>
          <p:cNvSpPr/>
          <p:nvPr/>
        </p:nvSpPr>
        <p:spPr>
          <a:xfrm>
            <a:off x="624979" y="837148"/>
            <a:ext cx="10931301" cy="25053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hangingPunct="0">
              <a:lnSpc>
                <a:spcPct val="140000"/>
              </a:lnSpc>
              <a:buClr>
                <a:srgbClr val="3FB564"/>
              </a:buClr>
              <a:tabLst>
                <a:tab pos="1971675" algn="l"/>
              </a:tabLst>
            </a:pPr>
            <a:r>
              <a:rPr lang="zh-CN" altLang="en-US" sz="2800" b="1" dirty="0" smtClean="0">
                <a:solidFill>
                  <a:srgbClr val="FF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例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/>
                <a:ea typeface="宋体"/>
                <a:cs typeface="Courier New" panose="02070309020205020404" pitchFamily="49" charset="0"/>
              </a:rPr>
              <a:t>3</a:t>
            </a:r>
            <a:r>
              <a:rPr lang="en-US" altLang="zh-CN" sz="2800" b="1" dirty="0">
                <a:solidFill>
                  <a:srgbClr val="FF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 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 </a:t>
            </a:r>
            <a:r>
              <a:rPr lang="zh-CN" altLang="en-US" sz="2800" b="1" dirty="0" smtClean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已知</a:t>
            </a:r>
            <a:r>
              <a:rPr lang="zh-CN" altLang="en-US" sz="2800" b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集合</a:t>
            </a:r>
            <a:r>
              <a:rPr lang="en-US" altLang="zh-CN" sz="2800" b="1" i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A</a:t>
            </a:r>
            <a:r>
              <a:rPr lang="zh-CN" altLang="en-US" sz="2800" b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＝</a:t>
            </a:r>
            <a:r>
              <a:rPr lang="en-US" altLang="zh-CN" sz="2800" b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{</a:t>
            </a:r>
            <a:r>
              <a:rPr lang="en-US" altLang="zh-CN" sz="2800" b="1" i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x</a:t>
            </a:r>
            <a:r>
              <a:rPr lang="en-US" altLang="zh-CN" sz="2800" b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|</a:t>
            </a:r>
            <a:r>
              <a:rPr lang="en-US" altLang="zh-CN" sz="2800" b="1" i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x</a:t>
            </a:r>
            <a:r>
              <a:rPr lang="en-US" altLang="zh-CN" sz="2800" b="1" baseline="30000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2</a:t>
            </a:r>
            <a:r>
              <a:rPr lang="zh-CN" altLang="en-US" sz="2800" b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－</a:t>
            </a:r>
            <a:r>
              <a:rPr lang="en-US" altLang="zh-CN" sz="2800" b="1" i="1" dirty="0" err="1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px</a:t>
            </a:r>
            <a:r>
              <a:rPr lang="zh-CN" altLang="en-US" sz="2800" b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－</a:t>
            </a:r>
            <a:r>
              <a:rPr lang="en-US" altLang="zh-CN" sz="2800" b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2</a:t>
            </a:r>
            <a:r>
              <a:rPr lang="zh-CN" altLang="en-US" sz="2800" b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＝</a:t>
            </a:r>
            <a:r>
              <a:rPr lang="en-US" altLang="zh-CN" sz="2800" b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0}</a:t>
            </a:r>
            <a:r>
              <a:rPr lang="zh-CN" altLang="en-US" sz="2800" b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，</a:t>
            </a:r>
            <a:r>
              <a:rPr lang="en-US" altLang="zh-CN" sz="2800" b="1" i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B</a:t>
            </a:r>
            <a:r>
              <a:rPr lang="zh-CN" altLang="en-US" sz="2800" b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＝</a:t>
            </a:r>
            <a:r>
              <a:rPr lang="en-US" altLang="zh-CN" sz="2800" b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{</a:t>
            </a:r>
            <a:r>
              <a:rPr lang="en-US" altLang="zh-CN" sz="2800" b="1" i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x</a:t>
            </a:r>
            <a:r>
              <a:rPr lang="en-US" altLang="zh-CN" sz="2800" b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|</a:t>
            </a:r>
            <a:r>
              <a:rPr lang="en-US" altLang="zh-CN" sz="2800" b="1" i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x</a:t>
            </a:r>
            <a:r>
              <a:rPr lang="en-US" altLang="zh-CN" sz="2800" b="1" baseline="30000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2</a:t>
            </a:r>
            <a:r>
              <a:rPr lang="zh-CN" altLang="en-US" sz="2800" b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＋</a:t>
            </a:r>
            <a:r>
              <a:rPr lang="en-US" altLang="zh-CN" sz="2800" b="1" i="1" dirty="0" err="1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qx</a:t>
            </a:r>
            <a:r>
              <a:rPr lang="zh-CN" altLang="en-US" sz="2800" b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＋</a:t>
            </a:r>
            <a:r>
              <a:rPr lang="en-US" altLang="zh-CN" sz="2800" b="1" i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r</a:t>
            </a:r>
            <a:r>
              <a:rPr lang="zh-CN" altLang="en-US" sz="2800" b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＝</a:t>
            </a:r>
            <a:r>
              <a:rPr lang="en-US" altLang="zh-CN" sz="2800" b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0}</a:t>
            </a:r>
            <a:r>
              <a:rPr lang="zh-CN" altLang="en-US" sz="2800" b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，且</a:t>
            </a:r>
            <a:r>
              <a:rPr lang="en-US" altLang="zh-CN" sz="2800" b="1" i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A</a:t>
            </a:r>
            <a:r>
              <a:rPr lang="en-US" altLang="zh-CN" sz="2800" b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∪</a:t>
            </a:r>
            <a:r>
              <a:rPr lang="en-US" altLang="zh-CN" sz="2800" b="1" i="1" dirty="0">
                <a:solidFill>
                  <a:srgbClr val="000000"/>
                </a:solidFill>
                <a:latin typeface="Times New Roman"/>
                <a:ea typeface="宋体"/>
              </a:rPr>
              <a:t>B</a:t>
            </a:r>
            <a:r>
              <a:rPr lang="zh-CN" altLang="en-US" sz="2800" b="1" dirty="0">
                <a:solidFill>
                  <a:srgbClr val="000000"/>
                </a:solidFill>
                <a:latin typeface="Times New Roman"/>
                <a:ea typeface="宋体"/>
              </a:rPr>
              <a:t>＝</a:t>
            </a:r>
            <a:r>
              <a:rPr lang="en-US" altLang="zh-CN" sz="2800" b="1" dirty="0">
                <a:solidFill>
                  <a:srgbClr val="000000"/>
                </a:solidFill>
                <a:latin typeface="Times New Roman"/>
                <a:ea typeface="宋体"/>
              </a:rPr>
              <a:t>{</a:t>
            </a:r>
            <a:r>
              <a:rPr lang="zh-CN" altLang="en-US" sz="2800" b="1" dirty="0">
                <a:solidFill>
                  <a:srgbClr val="000000"/>
                </a:solidFill>
                <a:latin typeface="Times New Roman"/>
                <a:ea typeface="宋体"/>
              </a:rPr>
              <a:t>－</a:t>
            </a:r>
            <a:r>
              <a:rPr lang="en-US" altLang="zh-CN" sz="2800" b="1" dirty="0">
                <a:solidFill>
                  <a:srgbClr val="000000"/>
                </a:solidFill>
                <a:latin typeface="Times New Roman"/>
                <a:ea typeface="宋体"/>
              </a:rPr>
              <a:t>2,1,5}</a:t>
            </a:r>
            <a:r>
              <a:rPr lang="zh-CN" altLang="en-US" sz="2800" b="1" dirty="0">
                <a:solidFill>
                  <a:srgbClr val="000000"/>
                </a:solidFill>
                <a:latin typeface="Times New Roman"/>
                <a:ea typeface="宋体"/>
              </a:rPr>
              <a:t>，</a:t>
            </a:r>
            <a:r>
              <a:rPr lang="en-US" altLang="zh-CN" sz="2800" b="1" i="1" dirty="0">
                <a:solidFill>
                  <a:srgbClr val="000000"/>
                </a:solidFill>
                <a:latin typeface="Times New Roman"/>
                <a:ea typeface="宋体"/>
              </a:rPr>
              <a:t>A</a:t>
            </a:r>
            <a:r>
              <a:rPr lang="en-US" altLang="zh-CN" sz="2800" b="1" dirty="0">
                <a:solidFill>
                  <a:srgbClr val="000000"/>
                </a:solidFill>
                <a:latin typeface="Times New Roman"/>
                <a:ea typeface="宋体"/>
              </a:rPr>
              <a:t>∩</a:t>
            </a:r>
            <a:r>
              <a:rPr lang="en-US" altLang="zh-CN" sz="2800" b="1" i="1" dirty="0">
                <a:solidFill>
                  <a:srgbClr val="000000"/>
                </a:solidFill>
                <a:latin typeface="Times New Roman"/>
                <a:ea typeface="宋体"/>
              </a:rPr>
              <a:t>B</a:t>
            </a:r>
            <a:r>
              <a:rPr lang="zh-CN" altLang="en-US" sz="2800" b="1" dirty="0">
                <a:solidFill>
                  <a:srgbClr val="000000"/>
                </a:solidFill>
                <a:latin typeface="Times New Roman"/>
                <a:ea typeface="宋体"/>
              </a:rPr>
              <a:t>＝</a:t>
            </a:r>
            <a:r>
              <a:rPr lang="en-US" altLang="zh-CN" sz="2800" b="1" dirty="0">
                <a:solidFill>
                  <a:srgbClr val="000000"/>
                </a:solidFill>
                <a:latin typeface="Times New Roman"/>
                <a:ea typeface="宋体"/>
              </a:rPr>
              <a:t>{</a:t>
            </a:r>
            <a:r>
              <a:rPr lang="zh-CN" altLang="en-US" sz="2800" b="1" dirty="0">
                <a:solidFill>
                  <a:srgbClr val="000000"/>
                </a:solidFill>
                <a:latin typeface="Times New Roman"/>
                <a:ea typeface="宋体"/>
              </a:rPr>
              <a:t>－</a:t>
            </a:r>
            <a:r>
              <a:rPr lang="en-US" altLang="zh-CN" sz="2800" b="1" dirty="0">
                <a:solidFill>
                  <a:srgbClr val="000000"/>
                </a:solidFill>
                <a:latin typeface="Times New Roman"/>
                <a:ea typeface="宋体"/>
              </a:rPr>
              <a:t>2}</a:t>
            </a:r>
            <a:r>
              <a:rPr lang="zh-CN" altLang="en-US" sz="2800" b="1" dirty="0">
                <a:solidFill>
                  <a:srgbClr val="000000"/>
                </a:solidFill>
                <a:latin typeface="Times New Roman"/>
                <a:ea typeface="宋体"/>
              </a:rPr>
              <a:t>，则</a:t>
            </a:r>
            <a:r>
              <a:rPr lang="en-US" altLang="zh-CN" sz="2800" b="1" i="1" dirty="0">
                <a:solidFill>
                  <a:srgbClr val="000000"/>
                </a:solidFill>
                <a:latin typeface="Times New Roman"/>
                <a:ea typeface="宋体"/>
              </a:rPr>
              <a:t>p</a:t>
            </a:r>
            <a:r>
              <a:rPr lang="zh-CN" altLang="en-US" sz="2800" b="1" dirty="0">
                <a:solidFill>
                  <a:srgbClr val="000000"/>
                </a:solidFill>
                <a:latin typeface="Times New Roman"/>
                <a:ea typeface="宋体"/>
              </a:rPr>
              <a:t>＋</a:t>
            </a:r>
            <a:r>
              <a:rPr lang="en-US" altLang="zh-CN" sz="2800" b="1" i="1" dirty="0">
                <a:solidFill>
                  <a:srgbClr val="000000"/>
                </a:solidFill>
                <a:latin typeface="Times New Roman"/>
                <a:ea typeface="宋体"/>
              </a:rPr>
              <a:t>q</a:t>
            </a:r>
            <a:r>
              <a:rPr lang="zh-CN" altLang="en-US" sz="2800" b="1" dirty="0">
                <a:solidFill>
                  <a:srgbClr val="000000"/>
                </a:solidFill>
                <a:latin typeface="Times New Roman"/>
                <a:ea typeface="宋体"/>
              </a:rPr>
              <a:t>＋</a:t>
            </a:r>
            <a:r>
              <a:rPr lang="en-US" altLang="zh-CN" sz="2800" b="1" i="1" dirty="0">
                <a:solidFill>
                  <a:srgbClr val="000000"/>
                </a:solidFill>
                <a:latin typeface="Times New Roman"/>
                <a:ea typeface="宋体"/>
              </a:rPr>
              <a:t>r</a:t>
            </a:r>
            <a:r>
              <a:rPr lang="zh-CN" altLang="en-US" sz="2800" b="1" dirty="0">
                <a:solidFill>
                  <a:srgbClr val="000000"/>
                </a:solidFill>
                <a:latin typeface="Times New Roman"/>
                <a:ea typeface="宋体"/>
              </a:rPr>
              <a:t>＝</a:t>
            </a:r>
            <a:r>
              <a:rPr lang="en-US" altLang="zh-CN" sz="2800" b="1" dirty="0">
                <a:solidFill>
                  <a:srgbClr val="000000"/>
                </a:solidFill>
                <a:latin typeface="Times New Roman"/>
                <a:ea typeface="宋体"/>
              </a:rPr>
              <a:t>________.</a:t>
            </a:r>
          </a:p>
          <a:p>
            <a:pPr lvl="0" algn="just" hangingPunct="0">
              <a:lnSpc>
                <a:spcPct val="140000"/>
              </a:lnSpc>
              <a:buClr>
                <a:srgbClr val="3FB564"/>
              </a:buClr>
              <a:tabLst>
                <a:tab pos="1971675" algn="l"/>
              </a:tabLst>
            </a:pPr>
            <a:r>
              <a:rPr lang="en-US" altLang="zh-CN" sz="2800" b="1" dirty="0">
                <a:solidFill>
                  <a:srgbClr val="000000"/>
                </a:solidFill>
                <a:latin typeface="Times New Roman"/>
                <a:ea typeface="宋体"/>
              </a:rPr>
              <a:t>(2)</a:t>
            </a:r>
            <a:r>
              <a:rPr lang="zh-CN" altLang="en-US" sz="2800" b="1" dirty="0">
                <a:solidFill>
                  <a:srgbClr val="000000"/>
                </a:solidFill>
                <a:latin typeface="Times New Roman"/>
                <a:ea typeface="宋体"/>
              </a:rPr>
              <a:t>设集合</a:t>
            </a:r>
            <a:r>
              <a:rPr lang="en-US" altLang="zh-CN" sz="2800" b="1" i="1" dirty="0">
                <a:solidFill>
                  <a:srgbClr val="000000"/>
                </a:solidFill>
                <a:latin typeface="Times New Roman"/>
                <a:ea typeface="宋体"/>
              </a:rPr>
              <a:t>A</a:t>
            </a:r>
            <a:r>
              <a:rPr lang="zh-CN" altLang="en-US" sz="2800" b="1" dirty="0">
                <a:solidFill>
                  <a:srgbClr val="000000"/>
                </a:solidFill>
                <a:latin typeface="Times New Roman"/>
                <a:ea typeface="宋体"/>
              </a:rPr>
              <a:t>＝</a:t>
            </a:r>
            <a:r>
              <a:rPr lang="en-US" altLang="zh-CN" sz="2800" b="1" dirty="0">
                <a:solidFill>
                  <a:srgbClr val="000000"/>
                </a:solidFill>
                <a:latin typeface="Times New Roman"/>
                <a:ea typeface="宋体"/>
              </a:rPr>
              <a:t>{</a:t>
            </a:r>
            <a:r>
              <a:rPr lang="zh-CN" altLang="en-US" sz="2800" b="1" dirty="0">
                <a:solidFill>
                  <a:srgbClr val="000000"/>
                </a:solidFill>
                <a:latin typeface="Times New Roman"/>
                <a:ea typeface="宋体"/>
              </a:rPr>
              <a:t>－</a:t>
            </a:r>
            <a:r>
              <a:rPr lang="en-US" altLang="zh-CN" sz="2800" b="1" dirty="0">
                <a:solidFill>
                  <a:srgbClr val="000000"/>
                </a:solidFill>
                <a:latin typeface="Times New Roman"/>
                <a:ea typeface="宋体"/>
              </a:rPr>
              <a:t>2}</a:t>
            </a:r>
            <a:r>
              <a:rPr lang="zh-CN" altLang="en-US" sz="2800" b="1" dirty="0">
                <a:solidFill>
                  <a:srgbClr val="000000"/>
                </a:solidFill>
                <a:latin typeface="Times New Roman"/>
                <a:ea typeface="宋体"/>
              </a:rPr>
              <a:t>，</a:t>
            </a:r>
            <a:r>
              <a:rPr lang="en-US" altLang="zh-CN" sz="2800" b="1" i="1" dirty="0">
                <a:solidFill>
                  <a:srgbClr val="000000"/>
                </a:solidFill>
                <a:latin typeface="Times New Roman"/>
                <a:ea typeface="宋体"/>
              </a:rPr>
              <a:t>B</a:t>
            </a:r>
            <a:r>
              <a:rPr lang="zh-CN" altLang="en-US" sz="2800" b="1" dirty="0">
                <a:solidFill>
                  <a:srgbClr val="000000"/>
                </a:solidFill>
                <a:latin typeface="Times New Roman"/>
                <a:ea typeface="宋体"/>
              </a:rPr>
              <a:t>＝</a:t>
            </a:r>
            <a:r>
              <a:rPr lang="en-US" altLang="zh-CN" sz="2800" b="1" dirty="0">
                <a:solidFill>
                  <a:srgbClr val="000000"/>
                </a:solidFill>
                <a:latin typeface="Times New Roman"/>
                <a:ea typeface="宋体"/>
              </a:rPr>
              <a:t>{</a:t>
            </a:r>
            <a:r>
              <a:rPr lang="en-US" altLang="zh-CN" sz="2800" b="1" i="1" dirty="0" err="1">
                <a:solidFill>
                  <a:srgbClr val="000000"/>
                </a:solidFill>
                <a:latin typeface="Times New Roman"/>
                <a:ea typeface="宋体"/>
              </a:rPr>
              <a:t>x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/>
                <a:ea typeface="宋体"/>
              </a:rPr>
              <a:t>|</a:t>
            </a:r>
            <a:r>
              <a:rPr lang="en-US" altLang="zh-CN" sz="2800" b="1" i="1" dirty="0" err="1">
                <a:solidFill>
                  <a:srgbClr val="000000"/>
                </a:solidFill>
                <a:latin typeface="Times New Roman"/>
                <a:ea typeface="宋体"/>
              </a:rPr>
              <a:t>ax</a:t>
            </a:r>
            <a:r>
              <a:rPr lang="zh-CN" altLang="en-US" sz="2800" b="1" dirty="0">
                <a:solidFill>
                  <a:srgbClr val="000000"/>
                </a:solidFill>
                <a:latin typeface="Times New Roman"/>
                <a:ea typeface="宋体"/>
              </a:rPr>
              <a:t>＋</a:t>
            </a:r>
            <a:r>
              <a:rPr lang="en-US" altLang="zh-CN" sz="2800" b="1" dirty="0">
                <a:solidFill>
                  <a:srgbClr val="000000"/>
                </a:solidFill>
                <a:latin typeface="Times New Roman"/>
                <a:ea typeface="宋体"/>
              </a:rPr>
              <a:t>1</a:t>
            </a:r>
            <a:r>
              <a:rPr lang="zh-CN" altLang="en-US" sz="2800" b="1" dirty="0">
                <a:solidFill>
                  <a:srgbClr val="000000"/>
                </a:solidFill>
                <a:latin typeface="Times New Roman"/>
                <a:ea typeface="宋体"/>
              </a:rPr>
              <a:t>＝</a:t>
            </a:r>
            <a:r>
              <a:rPr lang="en-US" altLang="zh-CN" sz="2800" b="1" dirty="0">
                <a:solidFill>
                  <a:srgbClr val="000000"/>
                </a:solidFill>
                <a:latin typeface="Times New Roman"/>
                <a:ea typeface="宋体"/>
              </a:rPr>
              <a:t>0</a:t>
            </a:r>
            <a:r>
              <a:rPr lang="zh-CN" altLang="en-US" sz="2800" b="1" dirty="0">
                <a:solidFill>
                  <a:srgbClr val="000000"/>
                </a:solidFill>
                <a:latin typeface="Times New Roman"/>
                <a:ea typeface="宋体"/>
              </a:rPr>
              <a:t>，</a:t>
            </a:r>
            <a:r>
              <a:rPr lang="en-US" altLang="zh-CN" sz="2800" b="1" i="1" dirty="0" err="1">
                <a:solidFill>
                  <a:srgbClr val="000000"/>
                </a:solidFill>
                <a:latin typeface="Times New Roman"/>
                <a:ea typeface="宋体"/>
              </a:rPr>
              <a:t>a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/>
                <a:ea typeface="宋体"/>
              </a:rPr>
              <a:t>∈R</a:t>
            </a:r>
            <a:r>
              <a:rPr lang="en-US" altLang="zh-CN" sz="2800" b="1" dirty="0">
                <a:solidFill>
                  <a:srgbClr val="000000"/>
                </a:solidFill>
                <a:latin typeface="Times New Roman"/>
                <a:ea typeface="宋体"/>
              </a:rPr>
              <a:t>}</a:t>
            </a:r>
            <a:r>
              <a:rPr lang="zh-CN" altLang="en-US" sz="2800" b="1" dirty="0">
                <a:solidFill>
                  <a:srgbClr val="000000"/>
                </a:solidFill>
                <a:latin typeface="Times New Roman"/>
                <a:ea typeface="宋体"/>
              </a:rPr>
              <a:t>，若</a:t>
            </a:r>
            <a:r>
              <a:rPr lang="en-US" altLang="zh-CN" sz="2800" b="1" i="1" dirty="0">
                <a:solidFill>
                  <a:srgbClr val="000000"/>
                </a:solidFill>
                <a:latin typeface="Times New Roman"/>
                <a:ea typeface="宋体"/>
              </a:rPr>
              <a:t>A</a:t>
            </a:r>
            <a:r>
              <a:rPr lang="en-US" altLang="zh-CN" sz="2800" b="1" dirty="0">
                <a:solidFill>
                  <a:srgbClr val="000000"/>
                </a:solidFill>
                <a:latin typeface="Times New Roman"/>
                <a:ea typeface="宋体"/>
              </a:rPr>
              <a:t>∩</a:t>
            </a:r>
            <a:r>
              <a:rPr lang="en-US" altLang="zh-CN" sz="2800" b="1" i="1" dirty="0">
                <a:solidFill>
                  <a:srgbClr val="000000"/>
                </a:solidFill>
                <a:latin typeface="Times New Roman"/>
                <a:ea typeface="宋体"/>
              </a:rPr>
              <a:t>B</a:t>
            </a:r>
            <a:r>
              <a:rPr lang="zh-CN" altLang="en-US" sz="2800" b="1" dirty="0">
                <a:solidFill>
                  <a:srgbClr val="000000"/>
                </a:solidFill>
                <a:latin typeface="Times New Roman"/>
                <a:ea typeface="宋体"/>
              </a:rPr>
              <a:t>＝</a:t>
            </a:r>
            <a:r>
              <a:rPr lang="en-US" altLang="zh-CN" sz="2800" b="1" i="1" dirty="0">
                <a:solidFill>
                  <a:srgbClr val="000000"/>
                </a:solidFill>
                <a:latin typeface="Times New Roman"/>
                <a:ea typeface="宋体"/>
              </a:rPr>
              <a:t>B</a:t>
            </a:r>
            <a:r>
              <a:rPr lang="zh-CN" altLang="en-US" sz="2800" b="1" dirty="0">
                <a:solidFill>
                  <a:srgbClr val="000000"/>
                </a:solidFill>
                <a:latin typeface="Times New Roman"/>
                <a:ea typeface="宋体"/>
              </a:rPr>
              <a:t>，则</a:t>
            </a:r>
            <a:r>
              <a:rPr lang="en-US" altLang="zh-CN" sz="2800" b="1" i="1" dirty="0">
                <a:solidFill>
                  <a:srgbClr val="000000"/>
                </a:solidFill>
                <a:latin typeface="Times New Roman"/>
                <a:ea typeface="宋体"/>
              </a:rPr>
              <a:t>a</a:t>
            </a:r>
            <a:r>
              <a:rPr lang="zh-CN" altLang="en-US" sz="2800" b="1" dirty="0">
                <a:solidFill>
                  <a:srgbClr val="000000"/>
                </a:solidFill>
                <a:latin typeface="Times New Roman"/>
                <a:ea typeface="宋体"/>
              </a:rPr>
              <a:t>的值为</a:t>
            </a:r>
            <a:r>
              <a:rPr lang="en-US" altLang="zh-CN" sz="2800" b="1" dirty="0">
                <a:solidFill>
                  <a:srgbClr val="000000"/>
                </a:solidFill>
                <a:latin typeface="Times New Roman"/>
                <a:ea typeface="宋体"/>
              </a:rPr>
              <a:t>________</a:t>
            </a:r>
            <a:r>
              <a:rPr lang="zh-CN" altLang="en-US" sz="2800" b="1" dirty="0">
                <a:solidFill>
                  <a:srgbClr val="000000"/>
                </a:solidFill>
                <a:latin typeface="Times New Roman"/>
                <a:ea typeface="宋体"/>
              </a:rPr>
              <a:t>．</a:t>
            </a:r>
            <a:endParaRPr lang="zh-CN" altLang="en-US" sz="2800" b="1" dirty="0">
              <a:solidFill>
                <a:srgbClr val="FF00FF"/>
              </a:solidFill>
              <a:latin typeface="Times New Roman"/>
              <a:ea typeface="宋体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24979" y="3645024"/>
            <a:ext cx="16273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Times New Roman"/>
                <a:ea typeface="宋体"/>
              </a:rPr>
              <a:t>思路探索</a:t>
            </a:r>
            <a:endParaRPr lang="zh-CN" altLang="en-US" sz="2800" b="1" dirty="0">
              <a:solidFill>
                <a:srgbClr val="FF0000"/>
              </a:solidFill>
              <a:latin typeface="Times New Roman"/>
              <a:ea typeface="宋体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2480237" y="3654317"/>
                <a:ext cx="8585901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tabLst>
                    <a:tab pos="1971675" algn="l"/>
                  </a:tabLst>
                </a:pPr>
                <a:r>
                  <a:rPr lang="en-US" altLang="zh-CN" sz="2800" b="1" dirty="0">
                    <a:latin typeface="Times New Roman"/>
                    <a:ea typeface="宋体"/>
                  </a:rPr>
                  <a:t>(1</a:t>
                </a:r>
                <a:r>
                  <a:rPr lang="en-US" altLang="zh-CN" sz="2800" b="1" dirty="0" smtClean="0">
                    <a:latin typeface="Times New Roman"/>
                    <a:ea typeface="宋体"/>
                  </a:rPr>
                  <a:t>)</a:t>
                </a:r>
                <a:r>
                  <a:rPr lang="zh-CN" altLang="en-US" sz="2800" b="1" dirty="0" smtClean="0">
                    <a:latin typeface="Times New Roman"/>
                    <a:ea typeface="宋体"/>
                  </a:rPr>
                  <a:t> 从</a:t>
                </a:r>
                <a14:m>
                  <m:oMath xmlns:m="http://schemas.openxmlformats.org/officeDocument/2006/math">
                    <m:r>
                      <a:rPr lang="en-US" altLang="zh-CN" sz="2800" b="1" i="1" dirty="0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−</m:t>
                    </m:r>
                  </m:oMath>
                </a14:m>
                <a:r>
                  <a:rPr lang="en-US" altLang="zh-CN" sz="2800" b="1" dirty="0" smtClean="0">
                    <a:latin typeface="Times New Roman"/>
                    <a:ea typeface="宋体"/>
                  </a:rPr>
                  <a:t>2</a:t>
                </a:r>
                <a:r>
                  <a:rPr lang="zh-CN" altLang="en-US" sz="2800" b="1" dirty="0" smtClean="0">
                    <a:latin typeface="Times New Roman"/>
                    <a:ea typeface="宋体"/>
                  </a:rPr>
                  <a:t>入手求出集合</a:t>
                </a:r>
                <a:r>
                  <a:rPr lang="en-US" altLang="zh-CN" sz="2800" b="1" i="1" dirty="0" smtClean="0">
                    <a:latin typeface="Times New Roman"/>
                    <a:ea typeface="宋体"/>
                  </a:rPr>
                  <a:t>A</a:t>
                </a:r>
                <a:r>
                  <a:rPr lang="zh-CN" altLang="en-US" sz="2800" b="1" dirty="0" smtClean="0">
                    <a:latin typeface="Times New Roman"/>
                    <a:ea typeface="宋体"/>
                  </a:rPr>
                  <a:t>，</a:t>
                </a:r>
                <a:r>
                  <a:rPr lang="en-US" altLang="zh-CN" sz="2800" b="1" i="1" dirty="0" smtClean="0">
                    <a:latin typeface="Times New Roman"/>
                    <a:ea typeface="宋体"/>
                  </a:rPr>
                  <a:t>B</a:t>
                </a:r>
                <a:r>
                  <a:rPr lang="zh-CN" altLang="en-US" sz="2800" b="1" dirty="0" smtClean="0">
                    <a:latin typeface="Times New Roman"/>
                    <a:ea typeface="宋体"/>
                  </a:rPr>
                  <a:t>，从而求出参数</a:t>
                </a:r>
                <a:r>
                  <a:rPr lang="en-US" altLang="zh-CN" sz="2800" b="1" i="1" dirty="0" smtClean="0">
                    <a:latin typeface="Times New Roman"/>
                    <a:ea typeface="宋体"/>
                  </a:rPr>
                  <a:t>p</a:t>
                </a:r>
                <a:r>
                  <a:rPr lang="zh-CN" altLang="en-US" sz="2800" b="1" dirty="0" smtClean="0">
                    <a:latin typeface="Times New Roman"/>
                    <a:ea typeface="宋体"/>
                  </a:rPr>
                  <a:t>，</a:t>
                </a:r>
                <a:r>
                  <a:rPr lang="en-US" altLang="zh-CN" sz="2800" b="1" i="1" dirty="0" smtClean="0">
                    <a:latin typeface="Times New Roman"/>
                    <a:ea typeface="宋体"/>
                  </a:rPr>
                  <a:t>q</a:t>
                </a:r>
                <a:r>
                  <a:rPr lang="zh-CN" altLang="en-US" sz="2800" b="1" dirty="0" smtClean="0">
                    <a:latin typeface="Times New Roman"/>
                    <a:ea typeface="宋体"/>
                  </a:rPr>
                  <a:t>，</a:t>
                </a:r>
                <a:r>
                  <a:rPr lang="en-US" altLang="zh-CN" sz="2800" b="1" i="1" dirty="0" smtClean="0">
                    <a:latin typeface="Times New Roman"/>
                    <a:ea typeface="宋体"/>
                  </a:rPr>
                  <a:t>r</a:t>
                </a:r>
                <a:r>
                  <a:rPr lang="zh-CN" altLang="en-US" sz="2800" b="1" dirty="0" smtClean="0">
                    <a:latin typeface="Times New Roman"/>
                    <a:ea typeface="宋体"/>
                  </a:rPr>
                  <a:t>，</a:t>
                </a:r>
                <a:endParaRPr lang="zh-CN" altLang="en-US" sz="2800" b="1" dirty="0">
                  <a:latin typeface="Times New Roman"/>
                  <a:ea typeface="宋体"/>
                </a:endParaRPr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0237" y="3654317"/>
                <a:ext cx="8585901" cy="523220"/>
              </a:xfrm>
              <a:prstGeom prst="rect">
                <a:avLst/>
              </a:prstGeom>
              <a:blipFill rotWithShape="1">
                <a:blip r:embed="rId2"/>
                <a:stretch>
                  <a:fillRect l="-1491" t="-15116" r="-923" b="-325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矩形 4"/>
          <p:cNvSpPr/>
          <p:nvPr/>
        </p:nvSpPr>
        <p:spPr>
          <a:xfrm>
            <a:off x="649761" y="4465089"/>
            <a:ext cx="10315858" cy="1303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tabLst>
                <a:tab pos="1971675" algn="l"/>
              </a:tabLst>
            </a:pPr>
            <a:r>
              <a:rPr lang="en-US" altLang="zh-CN" sz="2800" b="1" dirty="0">
                <a:latin typeface="Times New Roman"/>
                <a:ea typeface="宋体"/>
              </a:rPr>
              <a:t>(2)</a:t>
            </a:r>
            <a:r>
              <a:rPr lang="zh-CN" altLang="en-US" sz="2800" b="1" dirty="0">
                <a:latin typeface="Times New Roman"/>
                <a:ea typeface="宋体"/>
              </a:rPr>
              <a:t>由条件中的</a:t>
            </a:r>
            <a:r>
              <a:rPr lang="en-US" altLang="zh-CN" sz="2800" b="1" i="1" dirty="0">
                <a:latin typeface="Times New Roman"/>
                <a:ea typeface="宋体"/>
              </a:rPr>
              <a:t>A</a:t>
            </a:r>
            <a:r>
              <a:rPr lang="en-US" altLang="zh-CN" sz="2800" b="1" dirty="0">
                <a:latin typeface="Times New Roman"/>
                <a:ea typeface="宋体"/>
              </a:rPr>
              <a:t>∩</a:t>
            </a:r>
            <a:r>
              <a:rPr lang="en-US" altLang="zh-CN" sz="2800" b="1" i="1" dirty="0">
                <a:latin typeface="Times New Roman"/>
                <a:ea typeface="宋体"/>
              </a:rPr>
              <a:t>B</a:t>
            </a:r>
            <a:r>
              <a:rPr lang="zh-CN" altLang="en-US" sz="2800" b="1" dirty="0">
                <a:latin typeface="Times New Roman"/>
                <a:ea typeface="宋体"/>
              </a:rPr>
              <a:t>＝</a:t>
            </a:r>
            <a:r>
              <a:rPr lang="en-US" altLang="zh-CN" sz="2800" b="1" i="1" dirty="0">
                <a:latin typeface="Times New Roman"/>
                <a:ea typeface="宋体"/>
              </a:rPr>
              <a:t>B</a:t>
            </a:r>
            <a:r>
              <a:rPr lang="zh-CN" altLang="en-US" sz="2800" b="1" dirty="0">
                <a:latin typeface="Times New Roman"/>
                <a:ea typeface="宋体"/>
              </a:rPr>
              <a:t>可知</a:t>
            </a:r>
            <a:r>
              <a:rPr lang="en-US" altLang="zh-CN" sz="2800" b="1" i="1" dirty="0">
                <a:latin typeface="Times New Roman"/>
                <a:ea typeface="宋体"/>
              </a:rPr>
              <a:t>B</a:t>
            </a:r>
            <a:r>
              <a:rPr lang="zh-CN" altLang="zh-CN" sz="2800" b="1" dirty="0">
                <a:latin typeface="Times New Roman"/>
                <a:ea typeface="宋体"/>
              </a:rPr>
              <a:t>⊆</a:t>
            </a:r>
            <a:r>
              <a:rPr lang="en-US" altLang="zh-CN" sz="2800" b="1" i="1" dirty="0">
                <a:latin typeface="Times New Roman"/>
                <a:ea typeface="宋体"/>
              </a:rPr>
              <a:t>A</a:t>
            </a:r>
            <a:r>
              <a:rPr lang="zh-CN" altLang="en-US" sz="2800" b="1" dirty="0">
                <a:latin typeface="Times New Roman"/>
                <a:ea typeface="宋体"/>
              </a:rPr>
              <a:t>，由于空集是任何集合的子集，因此要讨论</a:t>
            </a:r>
            <a:r>
              <a:rPr lang="en-US" altLang="zh-CN" sz="2800" b="1" i="1" dirty="0">
                <a:latin typeface="Times New Roman"/>
                <a:ea typeface="宋体"/>
              </a:rPr>
              <a:t>B</a:t>
            </a:r>
            <a:r>
              <a:rPr lang="zh-CN" altLang="en-US" sz="2800" b="1" dirty="0">
                <a:latin typeface="Times New Roman"/>
                <a:ea typeface="宋体"/>
              </a:rPr>
              <a:t>为空集的情形</a:t>
            </a:r>
            <a:r>
              <a:rPr lang="en-US" altLang="zh-CN" sz="2800" b="1" dirty="0">
                <a:latin typeface="Times New Roman"/>
                <a:ea typeface="宋体"/>
              </a:rPr>
              <a:t>.</a:t>
            </a:r>
            <a:endParaRPr lang="zh-CN" altLang="en-US" sz="2800" b="1" dirty="0">
              <a:latin typeface="Times New Roman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40659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985019" y="230041"/>
            <a:ext cx="9217024" cy="481013"/>
          </a:xfrm>
        </p:spPr>
        <p:txBody>
          <a:bodyPr/>
          <a:lstStyle/>
          <a:p>
            <a:r>
              <a:rPr lang="zh-CN" altLang="en-US" sz="3200" dirty="0">
                <a:latin typeface="Times New Roman"/>
                <a:ea typeface="宋体"/>
              </a:rPr>
              <a:t>课堂探究</a:t>
            </a:r>
            <a:r>
              <a:rPr lang="zh-CN" altLang="en-US" sz="3200" dirty="0" smtClean="0">
                <a:latin typeface="Times New Roman"/>
                <a:ea typeface="宋体"/>
              </a:rPr>
              <a:t>：</a:t>
            </a:r>
            <a:r>
              <a:rPr lang="zh-CN" altLang="en-US" sz="3200" dirty="0">
                <a:solidFill>
                  <a:srgbClr val="FFFF00"/>
                </a:solidFill>
                <a:latin typeface="Times New Roman"/>
                <a:ea typeface="宋体"/>
              </a:rPr>
              <a:t>交集、并集运算的性质及其简单综合</a:t>
            </a:r>
          </a:p>
        </p:txBody>
      </p:sp>
      <p:sp>
        <p:nvSpPr>
          <p:cNvPr id="5" name="矩形 4"/>
          <p:cNvSpPr/>
          <p:nvPr/>
        </p:nvSpPr>
        <p:spPr>
          <a:xfrm>
            <a:off x="7393731" y="3019443"/>
            <a:ext cx="34737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latin typeface="Times New Roman"/>
                <a:ea typeface="宋体"/>
                <a:cs typeface="宋体" panose="02010600030101010101" pitchFamily="2" charset="-122"/>
              </a:rPr>
              <a:t>∴</a:t>
            </a:r>
            <a:r>
              <a:rPr lang="en-US" altLang="zh-CN" sz="2800" b="1" i="1" dirty="0">
                <a:latin typeface="Times New Roman"/>
                <a:ea typeface="宋体"/>
                <a:cs typeface="Courier New" panose="02070309020205020404" pitchFamily="49" charset="0"/>
              </a:rPr>
              <a:t>p</a:t>
            </a:r>
            <a:r>
              <a:rPr lang="zh-CN" altLang="en-US" sz="2800" b="1" dirty="0">
                <a:latin typeface="Times New Roman"/>
                <a:ea typeface="宋体"/>
                <a:cs typeface="Times New Roman" panose="02020603050405020304" pitchFamily="18" charset="0"/>
              </a:rPr>
              <a:t>＋</a:t>
            </a:r>
            <a:r>
              <a:rPr lang="en-US" altLang="zh-CN" sz="2800" b="1" i="1" dirty="0">
                <a:latin typeface="Times New Roman"/>
                <a:ea typeface="宋体"/>
                <a:cs typeface="Courier New" panose="02070309020205020404" pitchFamily="49" charset="0"/>
              </a:rPr>
              <a:t>q</a:t>
            </a:r>
            <a:r>
              <a:rPr lang="zh-CN" altLang="en-US" sz="2800" b="1" dirty="0">
                <a:latin typeface="Times New Roman"/>
                <a:ea typeface="宋体"/>
                <a:cs typeface="Times New Roman" panose="02020603050405020304" pitchFamily="18" charset="0"/>
              </a:rPr>
              <a:t>＋</a:t>
            </a:r>
            <a:r>
              <a:rPr lang="en-US" altLang="zh-CN" sz="2800" b="1" i="1" dirty="0">
                <a:latin typeface="Times New Roman"/>
                <a:ea typeface="宋体"/>
                <a:cs typeface="Courier New" panose="02070309020205020404" pitchFamily="49" charset="0"/>
              </a:rPr>
              <a:t>r</a:t>
            </a:r>
            <a:r>
              <a:rPr lang="zh-CN" altLang="en-US" sz="2800" b="1" dirty="0">
                <a:latin typeface="Times New Roman"/>
                <a:ea typeface="宋体"/>
                <a:cs typeface="Times New Roman" panose="02020603050405020304" pitchFamily="18" charset="0"/>
              </a:rPr>
              <a:t>＝－</a:t>
            </a:r>
            <a:r>
              <a:rPr lang="en-US" altLang="zh-CN" sz="2800" b="1" dirty="0">
                <a:latin typeface="Times New Roman"/>
                <a:ea typeface="宋体"/>
                <a:cs typeface="Courier New" panose="02070309020205020404" pitchFamily="49" charset="0"/>
              </a:rPr>
              <a:t>14.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388337" y="5497786"/>
                <a:ext cx="3798712" cy="9607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40000"/>
                  </a:lnSpc>
                  <a:spcAft>
                    <a:spcPts val="0"/>
                  </a:spcAft>
                  <a:tabLst>
                    <a:tab pos="4000500" algn="l"/>
                    <a:tab pos="7543800" algn="l"/>
                  </a:tabLst>
                </a:pPr>
                <a:r>
                  <a:rPr lang="zh-CN" altLang="zh-CN" sz="2800" b="1" kern="100" dirty="0" smtClean="0">
                    <a:latin typeface="Times New Roman"/>
                    <a:ea typeface="宋体"/>
                    <a:cs typeface="Times New Roman" panose="02020603050405020304" pitchFamily="18" charset="0"/>
                  </a:rPr>
                  <a:t>综</a:t>
                </a:r>
                <a:r>
                  <a:rPr lang="zh-CN" altLang="zh-CN" sz="2800" b="1" kern="100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上，得</a:t>
                </a:r>
                <a:r>
                  <a:rPr lang="en-US" altLang="zh-CN" sz="2800" b="1" i="1" kern="100" dirty="0">
                    <a:latin typeface="Times New Roman"/>
                    <a:ea typeface="宋体"/>
                    <a:cs typeface="Courier New" panose="02070309020205020404" pitchFamily="49" charset="0"/>
                  </a:rPr>
                  <a:t>a</a:t>
                </a:r>
                <a:r>
                  <a:rPr lang="zh-CN" altLang="zh-CN" sz="2800" b="1" kern="100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＝</a:t>
                </a:r>
                <a:r>
                  <a:rPr lang="en-US" altLang="zh-CN" sz="2800" b="1" kern="100" dirty="0" smtClean="0">
                    <a:latin typeface="Times New Roman"/>
                    <a:ea typeface="宋体"/>
                    <a:cs typeface="Courier New" panose="02070309020205020404" pitchFamily="49" charset="0"/>
                  </a:rPr>
                  <a:t>0</a:t>
                </a:r>
                <a:r>
                  <a:rPr lang="zh-CN" altLang="en-US" sz="2800" b="1" kern="100" dirty="0" smtClean="0">
                    <a:latin typeface="Times New Roman"/>
                    <a:ea typeface="宋体"/>
                    <a:cs typeface="Times New Roman" panose="02020603050405020304" pitchFamily="18" charset="0"/>
                  </a:rPr>
                  <a:t>或</a:t>
                </a:r>
                <a:r>
                  <a:rPr lang="en-US" altLang="zh-CN" sz="2800" b="1" i="1" kern="100" dirty="0" smtClean="0">
                    <a:latin typeface="Times New Roman"/>
                    <a:ea typeface="宋体"/>
                    <a:cs typeface="Courier New" panose="02070309020205020404" pitchFamily="49" charset="0"/>
                  </a:rPr>
                  <a:t>a</a:t>
                </a:r>
                <a:r>
                  <a:rPr lang="zh-CN" altLang="zh-CN" sz="2800" b="1" kern="100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＝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 kern="10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 b="1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800" b="1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800" b="1" kern="100" dirty="0">
                    <a:latin typeface="Times New Roman"/>
                    <a:ea typeface="宋体"/>
                    <a:cs typeface="Courier New" panose="02070309020205020404" pitchFamily="49" charset="0"/>
                  </a:rPr>
                  <a:t>.</a:t>
                </a:r>
                <a:endParaRPr lang="zh-CN" altLang="zh-CN" sz="2800" b="1" kern="100" dirty="0">
                  <a:effectLst/>
                  <a:latin typeface="Times New Roman"/>
                  <a:ea typeface="宋体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337" y="5497786"/>
                <a:ext cx="3798712" cy="960776"/>
              </a:xfrm>
              <a:prstGeom prst="rect">
                <a:avLst/>
              </a:prstGeom>
              <a:blipFill rotWithShape="1">
                <a:blip r:embed="rId2"/>
                <a:stretch>
                  <a:fillRect l="-3371" b="-127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9819208" y="4928992"/>
                <a:ext cx="1782860" cy="7126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2800" b="1" kern="100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800" b="1" i="1" kern="100" dirty="0">
                    <a:latin typeface="Times New Roman"/>
                    <a:ea typeface="宋体"/>
                    <a:cs typeface="Courier New" panose="02070309020205020404" pitchFamily="49" charset="0"/>
                  </a:rPr>
                  <a:t>a</a:t>
                </a:r>
                <a:r>
                  <a:rPr lang="zh-CN" altLang="zh-CN" sz="2800" b="1" kern="100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＝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 kern="10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 b="1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800" b="1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800" b="1" kern="100" dirty="0">
                    <a:latin typeface="Times New Roman"/>
                    <a:ea typeface="宋体"/>
                    <a:cs typeface="Courier New" panose="02070309020205020404" pitchFamily="49" charset="0"/>
                  </a:rPr>
                  <a:t>. </a:t>
                </a:r>
                <a:endParaRPr lang="zh-CN" altLang="en-US" sz="2800" b="1" dirty="0">
                  <a:latin typeface="Times New Roman"/>
                  <a:ea typeface="宋体"/>
                </a:endParaRPr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19208" y="4928992"/>
                <a:ext cx="1782860" cy="712631"/>
              </a:xfrm>
              <a:prstGeom prst="rect">
                <a:avLst/>
              </a:prstGeom>
              <a:blipFill rotWithShape="1">
                <a:blip r:embed="rId3"/>
                <a:stretch>
                  <a:fillRect l="-7192" r="-6164" b="-103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矩形 1"/>
          <p:cNvSpPr/>
          <p:nvPr/>
        </p:nvSpPr>
        <p:spPr>
          <a:xfrm>
            <a:off x="192931" y="1149307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Times New Roman"/>
                <a:ea typeface="宋体"/>
              </a:rPr>
              <a:t>【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/>
                <a:ea typeface="宋体"/>
              </a:rPr>
              <a:t>解析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/>
                <a:ea typeface="宋体"/>
              </a:rPr>
              <a:t>】</a:t>
            </a:r>
            <a:endParaRPr lang="zh-CN" altLang="en-US" sz="2800" b="1" dirty="0">
              <a:solidFill>
                <a:srgbClr val="FF0000"/>
              </a:solidFill>
              <a:latin typeface="Times New Roman"/>
              <a:ea typeface="宋体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505281" y="1132965"/>
            <a:ext cx="32447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latin typeface="Times New Roman"/>
                <a:ea typeface="宋体"/>
                <a:cs typeface="Courier New" panose="02070309020205020404" pitchFamily="49" charset="0"/>
              </a:rPr>
              <a:t>(1)</a:t>
            </a:r>
            <a:r>
              <a:rPr lang="en-US" altLang="zh-CN" sz="2800" b="1" dirty="0">
                <a:latin typeface="Times New Roman"/>
                <a:ea typeface="宋体"/>
                <a:cs typeface="宋体" panose="02010600030101010101" pitchFamily="2" charset="-122"/>
              </a:rPr>
              <a:t>∵</a:t>
            </a:r>
            <a:r>
              <a:rPr lang="en-US" altLang="zh-CN" sz="2800" b="1" i="1" dirty="0">
                <a:latin typeface="Times New Roman"/>
                <a:ea typeface="宋体"/>
                <a:cs typeface="Courier New" panose="02070309020205020404" pitchFamily="49" charset="0"/>
              </a:rPr>
              <a:t>A</a:t>
            </a:r>
            <a:r>
              <a:rPr lang="en-US" altLang="zh-CN" sz="2800" b="1" dirty="0">
                <a:latin typeface="Times New Roman"/>
                <a:ea typeface="宋体"/>
                <a:cs typeface="Times New Roman" panose="02020603050405020304" pitchFamily="18" charset="0"/>
              </a:rPr>
              <a:t>∩</a:t>
            </a:r>
            <a:r>
              <a:rPr lang="en-US" altLang="zh-CN" sz="2800" b="1" i="1" dirty="0">
                <a:latin typeface="Times New Roman"/>
                <a:ea typeface="宋体"/>
                <a:cs typeface="Courier New" panose="02070309020205020404" pitchFamily="49" charset="0"/>
              </a:rPr>
              <a:t>B</a:t>
            </a:r>
            <a:r>
              <a:rPr lang="zh-CN" altLang="en-US" sz="2800" b="1" dirty="0">
                <a:latin typeface="Times New Roman"/>
                <a:ea typeface="宋体"/>
                <a:cs typeface="Times New Roman" panose="02020603050405020304" pitchFamily="18" charset="0"/>
              </a:rPr>
              <a:t>＝</a:t>
            </a:r>
            <a:r>
              <a:rPr lang="en-US" altLang="zh-CN" sz="2800" b="1" dirty="0">
                <a:latin typeface="Times New Roman"/>
                <a:ea typeface="宋体"/>
                <a:cs typeface="Courier New" panose="02070309020205020404" pitchFamily="49" charset="0"/>
              </a:rPr>
              <a:t>{</a:t>
            </a:r>
            <a:r>
              <a:rPr lang="zh-CN" altLang="en-US" sz="2800" b="1" dirty="0">
                <a:latin typeface="Times New Roman"/>
                <a:ea typeface="宋体"/>
                <a:cs typeface="Times New Roman" panose="02020603050405020304" pitchFamily="18" charset="0"/>
              </a:rPr>
              <a:t>－</a:t>
            </a:r>
            <a:r>
              <a:rPr lang="en-US" altLang="zh-CN" sz="2800" b="1" dirty="0">
                <a:latin typeface="Times New Roman"/>
                <a:ea typeface="宋体"/>
                <a:cs typeface="Courier New" panose="02070309020205020404" pitchFamily="49" charset="0"/>
              </a:rPr>
              <a:t>2}</a:t>
            </a:r>
            <a:r>
              <a:rPr lang="zh-CN" altLang="en-US" sz="2800" b="1" dirty="0">
                <a:latin typeface="Times New Roman"/>
                <a:ea typeface="宋体"/>
                <a:cs typeface="Times New Roman" panose="02020603050405020304" pitchFamily="18" charset="0"/>
              </a:rPr>
              <a:t>，</a:t>
            </a:r>
            <a:endParaRPr lang="zh-CN" altLang="en-US" sz="2800" b="1" dirty="0">
              <a:latin typeface="Times New Roman"/>
              <a:ea typeface="宋体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398313" y="1160389"/>
            <a:ext cx="35461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latin typeface="Times New Roman"/>
                <a:ea typeface="宋体"/>
                <a:cs typeface="宋体" panose="02010600030101010101" pitchFamily="2" charset="-122"/>
              </a:rPr>
              <a:t>∴</a:t>
            </a:r>
            <a:r>
              <a:rPr lang="zh-CN" altLang="en-US" sz="2800" b="1" dirty="0">
                <a:latin typeface="Times New Roman"/>
                <a:ea typeface="宋体"/>
                <a:cs typeface="Times New Roman" panose="02020603050405020304" pitchFamily="18" charset="0"/>
              </a:rPr>
              <a:t>－</a:t>
            </a:r>
            <a:r>
              <a:rPr lang="en-US" altLang="zh-CN" sz="2800" b="1" dirty="0">
                <a:latin typeface="Times New Roman"/>
                <a:ea typeface="宋体"/>
                <a:cs typeface="Courier New" panose="02070309020205020404" pitchFamily="49" charset="0"/>
              </a:rPr>
              <a:t>2</a:t>
            </a:r>
            <a:r>
              <a:rPr lang="en-US" altLang="zh-CN" sz="2800" b="1" dirty="0">
                <a:latin typeface="Times New Roman"/>
                <a:ea typeface="宋体"/>
                <a:cs typeface="宋体" panose="02010600030101010101" pitchFamily="2" charset="-122"/>
              </a:rPr>
              <a:t>∈</a:t>
            </a:r>
            <a:r>
              <a:rPr lang="en-US" altLang="zh-CN" sz="2800" b="1" i="1" dirty="0">
                <a:latin typeface="Times New Roman"/>
                <a:ea typeface="宋体"/>
                <a:cs typeface="Courier New" panose="02070309020205020404" pitchFamily="49" charset="0"/>
              </a:rPr>
              <a:t>A</a:t>
            </a:r>
            <a:r>
              <a:rPr lang="zh-CN" altLang="en-US" sz="2800" b="1" dirty="0">
                <a:latin typeface="Times New Roman"/>
                <a:ea typeface="宋体"/>
                <a:cs typeface="Times New Roman" panose="02020603050405020304" pitchFamily="18" charset="0"/>
              </a:rPr>
              <a:t>且－</a:t>
            </a:r>
            <a:r>
              <a:rPr lang="en-US" altLang="zh-CN" sz="2800" b="1" dirty="0">
                <a:latin typeface="Times New Roman"/>
                <a:ea typeface="宋体"/>
                <a:cs typeface="Courier New" panose="02070309020205020404" pitchFamily="49" charset="0"/>
              </a:rPr>
              <a:t>2</a:t>
            </a:r>
            <a:r>
              <a:rPr lang="en-US" altLang="zh-CN" sz="2800" b="1" dirty="0">
                <a:latin typeface="Times New Roman"/>
                <a:ea typeface="宋体"/>
                <a:cs typeface="宋体" panose="02010600030101010101" pitchFamily="2" charset="-122"/>
              </a:rPr>
              <a:t>∈</a:t>
            </a:r>
            <a:r>
              <a:rPr lang="en-US" altLang="zh-CN" sz="2800" b="1" i="1" dirty="0">
                <a:latin typeface="Times New Roman"/>
                <a:ea typeface="宋体"/>
                <a:cs typeface="Courier New" panose="02070309020205020404" pitchFamily="49" charset="0"/>
              </a:rPr>
              <a:t>B</a:t>
            </a:r>
            <a:r>
              <a:rPr lang="zh-CN" altLang="en-US" sz="2800" b="1" dirty="0">
                <a:latin typeface="Times New Roman"/>
                <a:ea typeface="宋体"/>
                <a:cs typeface="Times New Roman" panose="02020603050405020304" pitchFamily="18" charset="0"/>
              </a:rPr>
              <a:t>，</a:t>
            </a:r>
          </a:p>
        </p:txBody>
      </p:sp>
      <p:sp>
        <p:nvSpPr>
          <p:cNvPr id="10" name="矩形 9"/>
          <p:cNvSpPr/>
          <p:nvPr/>
        </p:nvSpPr>
        <p:spPr>
          <a:xfrm>
            <a:off x="388337" y="1743934"/>
            <a:ext cx="48077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latin typeface="Times New Roman"/>
                <a:ea typeface="宋体"/>
                <a:cs typeface="Times New Roman" panose="02020603050405020304" pitchFamily="18" charset="0"/>
              </a:rPr>
              <a:t>将</a:t>
            </a:r>
            <a:r>
              <a:rPr lang="en-US" altLang="zh-CN" sz="2800" b="1" i="1" dirty="0">
                <a:latin typeface="Times New Roman"/>
                <a:ea typeface="宋体"/>
                <a:cs typeface="Courier New" panose="02070309020205020404" pitchFamily="49" charset="0"/>
              </a:rPr>
              <a:t>x</a:t>
            </a:r>
            <a:r>
              <a:rPr lang="zh-CN" altLang="en-US" sz="2800" b="1" dirty="0">
                <a:latin typeface="Times New Roman"/>
                <a:ea typeface="宋体"/>
                <a:cs typeface="Times New Roman" panose="02020603050405020304" pitchFamily="18" charset="0"/>
              </a:rPr>
              <a:t>＝－</a:t>
            </a:r>
            <a:r>
              <a:rPr lang="en-US" altLang="zh-CN" sz="2800" b="1" dirty="0">
                <a:latin typeface="Times New Roman"/>
                <a:ea typeface="宋体"/>
                <a:cs typeface="Courier New" panose="02070309020205020404" pitchFamily="49" charset="0"/>
              </a:rPr>
              <a:t>2</a:t>
            </a:r>
            <a:r>
              <a:rPr lang="zh-CN" altLang="en-US" sz="2800" b="1" dirty="0">
                <a:latin typeface="Times New Roman"/>
                <a:ea typeface="宋体"/>
                <a:cs typeface="Times New Roman" panose="02020603050405020304" pitchFamily="18" charset="0"/>
              </a:rPr>
              <a:t>代入</a:t>
            </a:r>
            <a:r>
              <a:rPr lang="en-US" altLang="zh-CN" sz="2800" b="1" i="1" dirty="0">
                <a:latin typeface="Times New Roman"/>
                <a:ea typeface="宋体"/>
                <a:cs typeface="Courier New" panose="02070309020205020404" pitchFamily="49" charset="0"/>
              </a:rPr>
              <a:t>x</a:t>
            </a:r>
            <a:r>
              <a:rPr lang="en-US" altLang="zh-CN" sz="2800" b="1" baseline="30000" dirty="0">
                <a:latin typeface="Times New Roman"/>
                <a:ea typeface="宋体"/>
                <a:cs typeface="Courier New" panose="02070309020205020404" pitchFamily="49" charset="0"/>
              </a:rPr>
              <a:t>2</a:t>
            </a:r>
            <a:r>
              <a:rPr lang="zh-CN" altLang="en-US" sz="2800" b="1" dirty="0">
                <a:latin typeface="Times New Roman"/>
                <a:ea typeface="宋体"/>
                <a:cs typeface="Times New Roman" panose="02020603050405020304" pitchFamily="18" charset="0"/>
              </a:rPr>
              <a:t>－</a:t>
            </a:r>
            <a:r>
              <a:rPr lang="en-US" altLang="zh-CN" sz="2800" b="1" i="1" dirty="0" err="1">
                <a:latin typeface="Times New Roman"/>
                <a:ea typeface="宋体"/>
                <a:cs typeface="Courier New" panose="02070309020205020404" pitchFamily="49" charset="0"/>
              </a:rPr>
              <a:t>px</a:t>
            </a:r>
            <a:r>
              <a:rPr lang="zh-CN" altLang="en-US" sz="2800" b="1" dirty="0">
                <a:latin typeface="Times New Roman"/>
                <a:ea typeface="宋体"/>
                <a:cs typeface="Times New Roman" panose="02020603050405020304" pitchFamily="18" charset="0"/>
              </a:rPr>
              <a:t>－</a:t>
            </a:r>
            <a:r>
              <a:rPr lang="en-US" altLang="zh-CN" sz="2800" b="1" dirty="0">
                <a:latin typeface="Times New Roman"/>
                <a:ea typeface="宋体"/>
                <a:cs typeface="Courier New" panose="02070309020205020404" pitchFamily="49" charset="0"/>
              </a:rPr>
              <a:t>2</a:t>
            </a:r>
            <a:r>
              <a:rPr lang="zh-CN" altLang="en-US" sz="2800" b="1" dirty="0">
                <a:latin typeface="Times New Roman"/>
                <a:ea typeface="宋体"/>
                <a:cs typeface="Times New Roman" panose="02020603050405020304" pitchFamily="18" charset="0"/>
              </a:rPr>
              <a:t>＝</a:t>
            </a:r>
            <a:r>
              <a:rPr lang="en-US" altLang="zh-CN" sz="2800" b="1" dirty="0">
                <a:latin typeface="Times New Roman"/>
                <a:ea typeface="宋体"/>
                <a:cs typeface="Courier New" panose="02070309020205020404" pitchFamily="49" charset="0"/>
              </a:rPr>
              <a:t>0</a:t>
            </a:r>
            <a:r>
              <a:rPr lang="zh-CN" altLang="en-US" sz="2800" b="1" dirty="0">
                <a:latin typeface="Times New Roman"/>
                <a:ea typeface="宋体"/>
                <a:cs typeface="Times New Roman" panose="02020603050405020304" pitchFamily="18" charset="0"/>
              </a:rPr>
              <a:t>，</a:t>
            </a:r>
            <a:endParaRPr lang="zh-CN" altLang="en-US" sz="2800" b="1" dirty="0">
              <a:latin typeface="Times New Roman"/>
              <a:ea typeface="宋体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004203" y="1743934"/>
            <a:ext cx="19864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latin typeface="Times New Roman"/>
                <a:ea typeface="宋体"/>
                <a:cs typeface="Times New Roman" panose="02020603050405020304" pitchFamily="18" charset="0"/>
              </a:rPr>
              <a:t>得</a:t>
            </a:r>
            <a:r>
              <a:rPr lang="en-US" altLang="zh-CN" sz="2800" b="1" i="1" dirty="0">
                <a:latin typeface="Times New Roman"/>
                <a:ea typeface="宋体"/>
                <a:cs typeface="Courier New" panose="02070309020205020404" pitchFamily="49" charset="0"/>
              </a:rPr>
              <a:t>p</a:t>
            </a:r>
            <a:r>
              <a:rPr lang="zh-CN" altLang="en-US" sz="2800" b="1" dirty="0">
                <a:latin typeface="Times New Roman"/>
                <a:ea typeface="宋体"/>
                <a:cs typeface="Times New Roman" panose="02020603050405020304" pitchFamily="18" charset="0"/>
              </a:rPr>
              <a:t>＝－</a:t>
            </a:r>
            <a:r>
              <a:rPr lang="en-US" altLang="zh-CN" sz="2800" b="1" dirty="0">
                <a:latin typeface="Times New Roman"/>
                <a:ea typeface="宋体"/>
                <a:cs typeface="Courier New" panose="02070309020205020404" pitchFamily="49" charset="0"/>
              </a:rPr>
              <a:t>1</a:t>
            </a:r>
            <a:r>
              <a:rPr lang="zh-CN" altLang="en-US" sz="2800" b="1" dirty="0">
                <a:latin typeface="Times New Roman"/>
                <a:ea typeface="宋体"/>
                <a:cs typeface="Times New Roman" panose="02020603050405020304" pitchFamily="18" charset="0"/>
              </a:rPr>
              <a:t>，</a:t>
            </a:r>
            <a:endParaRPr lang="zh-CN" altLang="en-US" sz="2800" b="1" dirty="0">
              <a:latin typeface="Times New Roman"/>
              <a:ea typeface="宋体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745659" y="1743934"/>
            <a:ext cx="29049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latin typeface="Times New Roman"/>
                <a:ea typeface="宋体"/>
                <a:cs typeface="宋体" panose="02010600030101010101" pitchFamily="2" charset="-122"/>
              </a:rPr>
              <a:t>∴</a:t>
            </a:r>
            <a:r>
              <a:rPr lang="en-US" altLang="zh-CN" sz="2800" b="1" i="1" dirty="0">
                <a:latin typeface="Times New Roman"/>
                <a:ea typeface="宋体"/>
                <a:cs typeface="Courier New" panose="02070309020205020404" pitchFamily="49" charset="0"/>
              </a:rPr>
              <a:t>A</a:t>
            </a:r>
            <a:r>
              <a:rPr lang="zh-CN" altLang="en-US" sz="2800" b="1" dirty="0">
                <a:latin typeface="Times New Roman"/>
                <a:ea typeface="宋体"/>
                <a:cs typeface="Times New Roman" panose="02020603050405020304" pitchFamily="18" charset="0"/>
              </a:rPr>
              <a:t>＝</a:t>
            </a:r>
            <a:r>
              <a:rPr lang="en-US" altLang="zh-CN" sz="2800" b="1" dirty="0">
                <a:latin typeface="Times New Roman"/>
                <a:ea typeface="宋体"/>
                <a:cs typeface="Courier New" panose="02070309020205020404" pitchFamily="49" charset="0"/>
              </a:rPr>
              <a:t>{1</a:t>
            </a:r>
            <a:r>
              <a:rPr lang="zh-CN" altLang="en-US" sz="2800" b="1" dirty="0">
                <a:latin typeface="Times New Roman"/>
                <a:ea typeface="宋体"/>
                <a:cs typeface="Times New Roman" panose="02020603050405020304" pitchFamily="18" charset="0"/>
              </a:rPr>
              <a:t>，－</a:t>
            </a:r>
            <a:r>
              <a:rPr lang="en-US" altLang="zh-CN" sz="2800" b="1" dirty="0">
                <a:latin typeface="Times New Roman"/>
                <a:ea typeface="宋体"/>
                <a:cs typeface="Courier New" panose="02070309020205020404" pitchFamily="49" charset="0"/>
              </a:rPr>
              <a:t>2}</a:t>
            </a:r>
            <a:r>
              <a:rPr lang="zh-CN" altLang="en-US" sz="2800" b="1" dirty="0">
                <a:latin typeface="Times New Roman"/>
                <a:ea typeface="宋体"/>
                <a:cs typeface="Times New Roman" panose="02020603050405020304" pitchFamily="18" charset="0"/>
              </a:rPr>
              <a:t>，</a:t>
            </a:r>
            <a:endParaRPr lang="zh-CN" altLang="en-US" sz="2800" b="1" dirty="0">
              <a:latin typeface="Times New Roman"/>
              <a:ea typeface="宋体"/>
              <a:cs typeface="宋体" panose="02010600030101010101" pitchFamily="2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88337" y="2373398"/>
            <a:ext cx="34660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latin typeface="Times New Roman"/>
                <a:ea typeface="宋体"/>
                <a:cs typeface="宋体" panose="02010600030101010101" pitchFamily="2" charset="-122"/>
              </a:rPr>
              <a:t>∵</a:t>
            </a:r>
            <a:r>
              <a:rPr lang="en-US" altLang="zh-CN" sz="2800" b="1" i="1" dirty="0">
                <a:latin typeface="Times New Roman"/>
                <a:ea typeface="宋体"/>
                <a:cs typeface="Courier New" panose="02070309020205020404" pitchFamily="49" charset="0"/>
              </a:rPr>
              <a:t>A</a:t>
            </a:r>
            <a:r>
              <a:rPr lang="en-US" altLang="zh-CN" sz="2800" b="1" dirty="0">
                <a:latin typeface="Times New Roman"/>
                <a:ea typeface="宋体"/>
                <a:cs typeface="宋体" panose="02010600030101010101" pitchFamily="2" charset="-122"/>
              </a:rPr>
              <a:t>∪</a:t>
            </a:r>
            <a:r>
              <a:rPr lang="en-US" altLang="zh-CN" sz="2800" b="1" i="1" dirty="0">
                <a:latin typeface="Times New Roman"/>
                <a:ea typeface="宋体"/>
                <a:cs typeface="Courier New" panose="02070309020205020404" pitchFamily="49" charset="0"/>
              </a:rPr>
              <a:t>B</a:t>
            </a:r>
            <a:r>
              <a:rPr lang="zh-CN" altLang="en-US" sz="2800" b="1" dirty="0">
                <a:latin typeface="Times New Roman"/>
                <a:ea typeface="宋体"/>
                <a:cs typeface="Times New Roman" panose="02020603050405020304" pitchFamily="18" charset="0"/>
              </a:rPr>
              <a:t>＝</a:t>
            </a:r>
            <a:r>
              <a:rPr lang="en-US" altLang="zh-CN" sz="2800" b="1" dirty="0">
                <a:latin typeface="Times New Roman"/>
                <a:ea typeface="宋体"/>
                <a:cs typeface="Courier New" panose="02070309020205020404" pitchFamily="49" charset="0"/>
              </a:rPr>
              <a:t>{</a:t>
            </a:r>
            <a:r>
              <a:rPr lang="zh-CN" altLang="en-US" sz="2800" b="1" dirty="0">
                <a:latin typeface="Times New Roman"/>
                <a:ea typeface="宋体"/>
                <a:cs typeface="Times New Roman" panose="02020603050405020304" pitchFamily="18" charset="0"/>
              </a:rPr>
              <a:t>－</a:t>
            </a:r>
            <a:r>
              <a:rPr lang="en-US" altLang="zh-CN" sz="2800" b="1" dirty="0">
                <a:latin typeface="Times New Roman"/>
                <a:ea typeface="宋体"/>
                <a:cs typeface="Courier New" panose="02070309020205020404" pitchFamily="49" charset="0"/>
              </a:rPr>
              <a:t>2,1,5}</a:t>
            </a:r>
            <a:r>
              <a:rPr lang="zh-CN" altLang="en-US" sz="2800" b="1" dirty="0">
                <a:latin typeface="Times New Roman"/>
                <a:ea typeface="宋体"/>
                <a:cs typeface="Times New Roman" panose="02020603050405020304" pitchFamily="18" charset="0"/>
              </a:rPr>
              <a:t>，</a:t>
            </a:r>
            <a:endParaRPr lang="zh-CN" altLang="en-US" sz="2800" b="1" dirty="0">
              <a:latin typeface="Times New Roman"/>
              <a:ea typeface="宋体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580883" y="2385098"/>
            <a:ext cx="24641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i="1" dirty="0">
                <a:latin typeface="Times New Roman"/>
                <a:ea typeface="宋体"/>
                <a:cs typeface="Courier New" panose="02070309020205020404" pitchFamily="49" charset="0"/>
              </a:rPr>
              <a:t>A</a:t>
            </a:r>
            <a:r>
              <a:rPr lang="en-US" altLang="zh-CN" sz="2800" b="1" dirty="0">
                <a:latin typeface="Times New Roman"/>
                <a:ea typeface="宋体"/>
                <a:cs typeface="Times New Roman" panose="02020603050405020304" pitchFamily="18" charset="0"/>
              </a:rPr>
              <a:t>∩</a:t>
            </a:r>
            <a:r>
              <a:rPr lang="en-US" altLang="zh-CN" sz="2800" b="1" i="1" dirty="0">
                <a:latin typeface="Times New Roman"/>
                <a:ea typeface="宋体"/>
                <a:cs typeface="Courier New" panose="02070309020205020404" pitchFamily="49" charset="0"/>
              </a:rPr>
              <a:t>B</a:t>
            </a:r>
            <a:r>
              <a:rPr lang="zh-CN" altLang="en-US" sz="2800" b="1" dirty="0">
                <a:latin typeface="Times New Roman"/>
                <a:ea typeface="宋体"/>
                <a:cs typeface="Times New Roman" panose="02020603050405020304" pitchFamily="18" charset="0"/>
              </a:rPr>
              <a:t>＝</a:t>
            </a:r>
            <a:r>
              <a:rPr lang="en-US" altLang="zh-CN" sz="2800" b="1" dirty="0">
                <a:latin typeface="Times New Roman"/>
                <a:ea typeface="宋体"/>
                <a:cs typeface="Courier New" panose="02070309020205020404" pitchFamily="49" charset="0"/>
              </a:rPr>
              <a:t>{</a:t>
            </a:r>
            <a:r>
              <a:rPr lang="zh-CN" altLang="en-US" sz="2800" b="1" dirty="0">
                <a:latin typeface="Times New Roman"/>
                <a:ea typeface="宋体"/>
                <a:cs typeface="Times New Roman" panose="02020603050405020304" pitchFamily="18" charset="0"/>
              </a:rPr>
              <a:t>－</a:t>
            </a:r>
            <a:r>
              <a:rPr lang="en-US" altLang="zh-CN" sz="2800" b="1" dirty="0">
                <a:latin typeface="Times New Roman"/>
                <a:ea typeface="宋体"/>
                <a:cs typeface="Courier New" panose="02070309020205020404" pitchFamily="49" charset="0"/>
              </a:rPr>
              <a:t>2}</a:t>
            </a:r>
            <a:r>
              <a:rPr lang="zh-CN" altLang="en-US" sz="2800" b="1" dirty="0">
                <a:latin typeface="Times New Roman"/>
                <a:ea typeface="宋体"/>
                <a:cs typeface="Times New Roman" panose="02020603050405020304" pitchFamily="18" charset="0"/>
              </a:rPr>
              <a:t>，</a:t>
            </a:r>
            <a:endParaRPr lang="zh-CN" altLang="en-US" sz="2800" b="1" dirty="0">
              <a:latin typeface="Times New Roman"/>
              <a:ea typeface="宋体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748303" y="2381881"/>
            <a:ext cx="26356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latin typeface="Times New Roman"/>
                <a:ea typeface="宋体"/>
                <a:cs typeface="宋体" panose="02010600030101010101" pitchFamily="2" charset="-122"/>
              </a:rPr>
              <a:t>∴</a:t>
            </a:r>
            <a:r>
              <a:rPr lang="en-US" altLang="zh-CN" sz="2800" b="1" i="1" dirty="0">
                <a:latin typeface="Times New Roman"/>
                <a:ea typeface="宋体"/>
                <a:cs typeface="Courier New" panose="02070309020205020404" pitchFamily="49" charset="0"/>
              </a:rPr>
              <a:t>B</a:t>
            </a:r>
            <a:r>
              <a:rPr lang="zh-CN" altLang="en-US" sz="2800" b="1" dirty="0">
                <a:latin typeface="Times New Roman"/>
                <a:ea typeface="宋体"/>
                <a:cs typeface="Times New Roman" panose="02020603050405020304" pitchFamily="18" charset="0"/>
              </a:rPr>
              <a:t>＝</a:t>
            </a:r>
            <a:r>
              <a:rPr lang="en-US" altLang="zh-CN" sz="2800" b="1" dirty="0">
                <a:latin typeface="Times New Roman"/>
                <a:ea typeface="宋体"/>
                <a:cs typeface="Courier New" panose="02070309020205020404" pitchFamily="49" charset="0"/>
              </a:rPr>
              <a:t>{</a:t>
            </a:r>
            <a:r>
              <a:rPr lang="zh-CN" altLang="en-US" sz="2800" b="1" dirty="0">
                <a:latin typeface="Times New Roman"/>
                <a:ea typeface="宋体"/>
                <a:cs typeface="Times New Roman" panose="02020603050405020304" pitchFamily="18" charset="0"/>
              </a:rPr>
              <a:t>－</a:t>
            </a:r>
            <a:r>
              <a:rPr lang="en-US" altLang="zh-CN" sz="2800" b="1" dirty="0">
                <a:latin typeface="Times New Roman"/>
                <a:ea typeface="宋体"/>
                <a:cs typeface="Courier New" panose="02070309020205020404" pitchFamily="49" charset="0"/>
              </a:rPr>
              <a:t>2,5}</a:t>
            </a:r>
            <a:r>
              <a:rPr lang="zh-CN" altLang="en-US" sz="2800" b="1" dirty="0">
                <a:latin typeface="Times New Roman"/>
                <a:ea typeface="宋体"/>
                <a:cs typeface="Times New Roman" panose="02020603050405020304" pitchFamily="18" charset="0"/>
              </a:rPr>
              <a:t>，</a:t>
            </a:r>
            <a:endParaRPr lang="zh-CN" altLang="en-US" sz="2800" b="1" dirty="0">
              <a:latin typeface="Times New Roman"/>
              <a:ea typeface="宋体"/>
              <a:cs typeface="宋体" panose="02010600030101010101" pitchFamily="2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88337" y="3017268"/>
            <a:ext cx="42691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latin typeface="Times New Roman"/>
                <a:ea typeface="宋体"/>
                <a:cs typeface="宋体" panose="02010600030101010101" pitchFamily="2" charset="-122"/>
              </a:rPr>
              <a:t>∴</a:t>
            </a:r>
            <a:r>
              <a:rPr lang="en-US" altLang="zh-CN" sz="2800" b="1" i="1" dirty="0">
                <a:latin typeface="Times New Roman"/>
                <a:ea typeface="宋体"/>
                <a:cs typeface="Courier New" panose="02070309020205020404" pitchFamily="49" charset="0"/>
              </a:rPr>
              <a:t>q</a:t>
            </a:r>
            <a:r>
              <a:rPr lang="zh-CN" altLang="en-US" sz="2800" b="1" dirty="0">
                <a:latin typeface="Times New Roman"/>
                <a:ea typeface="宋体"/>
                <a:cs typeface="Times New Roman" panose="02020603050405020304" pitchFamily="18" charset="0"/>
              </a:rPr>
              <a:t>＝－</a:t>
            </a:r>
            <a:r>
              <a:rPr lang="en-US" altLang="zh-CN" sz="2800" b="1" dirty="0">
                <a:latin typeface="Times New Roman"/>
                <a:ea typeface="宋体"/>
                <a:cs typeface="Courier New" panose="02070309020205020404" pitchFamily="49" charset="0"/>
              </a:rPr>
              <a:t>[(</a:t>
            </a:r>
            <a:r>
              <a:rPr lang="zh-CN" altLang="en-US" sz="2800" b="1" dirty="0">
                <a:latin typeface="Times New Roman"/>
                <a:ea typeface="宋体"/>
                <a:cs typeface="Times New Roman" panose="02020603050405020304" pitchFamily="18" charset="0"/>
              </a:rPr>
              <a:t>－</a:t>
            </a:r>
            <a:r>
              <a:rPr lang="en-US" altLang="zh-CN" sz="2800" b="1" dirty="0">
                <a:latin typeface="Times New Roman"/>
                <a:ea typeface="宋体"/>
                <a:cs typeface="Courier New" panose="02070309020205020404" pitchFamily="49" charset="0"/>
              </a:rPr>
              <a:t>2)</a:t>
            </a:r>
            <a:r>
              <a:rPr lang="zh-CN" altLang="en-US" sz="2800" b="1" dirty="0">
                <a:latin typeface="Times New Roman"/>
                <a:ea typeface="宋体"/>
                <a:cs typeface="Times New Roman" panose="02020603050405020304" pitchFamily="18" charset="0"/>
              </a:rPr>
              <a:t>＋</a:t>
            </a:r>
            <a:r>
              <a:rPr lang="en-US" altLang="zh-CN" sz="2800" b="1" dirty="0">
                <a:latin typeface="Times New Roman"/>
                <a:ea typeface="宋体"/>
                <a:cs typeface="Courier New" panose="02070309020205020404" pitchFamily="49" charset="0"/>
              </a:rPr>
              <a:t>5]</a:t>
            </a:r>
            <a:r>
              <a:rPr lang="zh-CN" altLang="en-US" sz="2800" b="1" dirty="0">
                <a:latin typeface="Times New Roman"/>
                <a:ea typeface="宋体"/>
                <a:cs typeface="Times New Roman" panose="02020603050405020304" pitchFamily="18" charset="0"/>
              </a:rPr>
              <a:t>＝－</a:t>
            </a:r>
            <a:r>
              <a:rPr lang="en-US" altLang="zh-CN" sz="2800" b="1" dirty="0">
                <a:latin typeface="Times New Roman"/>
                <a:ea typeface="宋体"/>
                <a:cs typeface="Courier New" panose="02070309020205020404" pitchFamily="49" charset="0"/>
              </a:rPr>
              <a:t>3</a:t>
            </a:r>
            <a:r>
              <a:rPr lang="zh-CN" altLang="en-US" sz="2800" b="1" dirty="0">
                <a:latin typeface="Times New Roman"/>
                <a:ea typeface="宋体"/>
                <a:cs typeface="Times New Roman" panose="02020603050405020304" pitchFamily="18" charset="0"/>
              </a:rPr>
              <a:t>，</a:t>
            </a:r>
            <a:endParaRPr lang="zh-CN" altLang="en-US" sz="2800" b="1" dirty="0">
              <a:latin typeface="Times New Roman"/>
              <a:ea typeface="宋体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314491" y="3019443"/>
            <a:ext cx="34467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i="1" dirty="0">
                <a:latin typeface="Times New Roman"/>
                <a:ea typeface="宋体"/>
                <a:cs typeface="Courier New" panose="02070309020205020404" pitchFamily="49" charset="0"/>
              </a:rPr>
              <a:t>r</a:t>
            </a:r>
            <a:r>
              <a:rPr lang="zh-CN" altLang="en-US" sz="2800" b="1" dirty="0">
                <a:latin typeface="Times New Roman"/>
                <a:ea typeface="宋体"/>
                <a:cs typeface="Times New Roman" panose="02020603050405020304" pitchFamily="18" charset="0"/>
              </a:rPr>
              <a:t>＝</a:t>
            </a:r>
            <a:r>
              <a:rPr lang="en-US" altLang="zh-CN" sz="2800" b="1" dirty="0">
                <a:latin typeface="Times New Roman"/>
                <a:ea typeface="宋体"/>
                <a:cs typeface="Courier New" panose="02070309020205020404" pitchFamily="49" charset="0"/>
              </a:rPr>
              <a:t>(</a:t>
            </a:r>
            <a:r>
              <a:rPr lang="zh-CN" altLang="en-US" sz="2800" b="1" dirty="0">
                <a:latin typeface="Times New Roman"/>
                <a:ea typeface="宋体"/>
                <a:cs typeface="Times New Roman" panose="02020603050405020304" pitchFamily="18" charset="0"/>
              </a:rPr>
              <a:t>－</a:t>
            </a:r>
            <a:r>
              <a:rPr lang="en-US" altLang="zh-CN" sz="2800" b="1" dirty="0">
                <a:latin typeface="Times New Roman"/>
                <a:ea typeface="宋体"/>
                <a:cs typeface="Courier New" panose="02070309020205020404" pitchFamily="49" charset="0"/>
              </a:rPr>
              <a:t>2)</a:t>
            </a:r>
            <a:r>
              <a:rPr lang="en-US" altLang="zh-CN" sz="2800" b="1" dirty="0">
                <a:latin typeface="Times New Roman"/>
                <a:ea typeface="宋体"/>
                <a:cs typeface="Times New Roman" panose="02020603050405020304" pitchFamily="18" charset="0"/>
              </a:rPr>
              <a:t>×</a:t>
            </a:r>
            <a:r>
              <a:rPr lang="en-US" altLang="zh-CN" sz="2800" b="1" dirty="0">
                <a:latin typeface="Times New Roman"/>
                <a:ea typeface="宋体"/>
                <a:cs typeface="Courier New" panose="02070309020205020404" pitchFamily="49" charset="0"/>
              </a:rPr>
              <a:t>5</a:t>
            </a:r>
            <a:r>
              <a:rPr lang="zh-CN" altLang="en-US" sz="2800" b="1" dirty="0">
                <a:latin typeface="Times New Roman"/>
                <a:ea typeface="宋体"/>
                <a:cs typeface="Times New Roman" panose="02020603050405020304" pitchFamily="18" charset="0"/>
              </a:rPr>
              <a:t>＝－</a:t>
            </a:r>
            <a:r>
              <a:rPr lang="en-US" altLang="zh-CN" sz="2800" b="1" dirty="0">
                <a:latin typeface="Times New Roman"/>
                <a:ea typeface="宋体"/>
                <a:cs typeface="Courier New" panose="02070309020205020404" pitchFamily="49" charset="0"/>
              </a:rPr>
              <a:t>10</a:t>
            </a:r>
            <a:r>
              <a:rPr lang="zh-CN" altLang="en-US" sz="2800" b="1" dirty="0">
                <a:latin typeface="Times New Roman"/>
                <a:ea typeface="宋体"/>
                <a:cs typeface="Times New Roman" panose="02020603050405020304" pitchFamily="18" charset="0"/>
              </a:rPr>
              <a:t>，</a:t>
            </a:r>
            <a:endParaRPr lang="zh-CN" altLang="en-US" sz="2800" b="1" dirty="0">
              <a:latin typeface="Times New Roman"/>
              <a:ea typeface="宋体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388337" y="3793332"/>
            <a:ext cx="26613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latin typeface="Times New Roman"/>
                <a:ea typeface="宋体"/>
                <a:cs typeface="Courier New" panose="02070309020205020404" pitchFamily="49" charset="0"/>
              </a:rPr>
              <a:t>(2)</a:t>
            </a:r>
            <a:r>
              <a:rPr lang="zh-CN" altLang="zh-CN" sz="2800" b="1" kern="100" dirty="0">
                <a:latin typeface="Times New Roman"/>
                <a:ea typeface="宋体"/>
                <a:cs typeface="宋体" panose="02010600030101010101" pitchFamily="2" charset="-122"/>
              </a:rPr>
              <a:t>∵</a:t>
            </a:r>
            <a:r>
              <a:rPr lang="en-US" altLang="zh-CN" sz="2800" b="1" i="1" kern="100" dirty="0">
                <a:latin typeface="Times New Roman"/>
                <a:ea typeface="宋体"/>
                <a:cs typeface="Courier New" panose="02070309020205020404" pitchFamily="49" charset="0"/>
              </a:rPr>
              <a:t>A</a:t>
            </a:r>
            <a:r>
              <a:rPr lang="en-US" altLang="zh-CN" sz="2800" b="1" kern="100" dirty="0">
                <a:latin typeface="Times New Roman"/>
                <a:ea typeface="宋体"/>
                <a:cs typeface="Times New Roman" panose="02020603050405020304" pitchFamily="18" charset="0"/>
              </a:rPr>
              <a:t>∩</a:t>
            </a:r>
            <a:r>
              <a:rPr lang="en-US" altLang="zh-CN" sz="2800" b="1" i="1" kern="100" dirty="0">
                <a:latin typeface="Times New Roman"/>
                <a:ea typeface="宋体"/>
                <a:cs typeface="Courier New" panose="02070309020205020404" pitchFamily="49" charset="0"/>
              </a:rPr>
              <a:t>B</a:t>
            </a:r>
            <a:r>
              <a:rPr lang="zh-CN" altLang="zh-CN" sz="2800" b="1" kern="100" dirty="0">
                <a:latin typeface="Times New Roman"/>
                <a:ea typeface="宋体"/>
                <a:cs typeface="Times New Roman" panose="02020603050405020304" pitchFamily="18" charset="0"/>
              </a:rPr>
              <a:t>＝</a:t>
            </a:r>
            <a:r>
              <a:rPr lang="en-US" altLang="zh-CN" sz="2800" b="1" i="1" kern="100" dirty="0">
                <a:latin typeface="Times New Roman"/>
                <a:ea typeface="宋体"/>
                <a:cs typeface="Courier New" panose="02070309020205020404" pitchFamily="49" charset="0"/>
              </a:rPr>
              <a:t>B</a:t>
            </a:r>
            <a:r>
              <a:rPr lang="zh-CN" altLang="zh-CN" sz="2800" b="1" kern="100" dirty="0">
                <a:latin typeface="Times New Roman"/>
                <a:ea typeface="宋体"/>
                <a:cs typeface="Times New Roman" panose="02020603050405020304" pitchFamily="18" charset="0"/>
              </a:rPr>
              <a:t>，</a:t>
            </a:r>
            <a:endParaRPr lang="zh-CN" altLang="en-US" sz="2800" b="1" dirty="0">
              <a:latin typeface="Times New Roman"/>
              <a:ea typeface="宋体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2785219" y="3793332"/>
            <a:ext cx="14654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b="1" kern="100" dirty="0">
                <a:latin typeface="Times New Roman"/>
                <a:ea typeface="宋体"/>
                <a:cs typeface="宋体" panose="02010600030101010101" pitchFamily="2" charset="-122"/>
              </a:rPr>
              <a:t>∴</a:t>
            </a:r>
            <a:r>
              <a:rPr lang="en-US" altLang="zh-CN" sz="2800" b="1" i="1" kern="100" dirty="0">
                <a:latin typeface="Times New Roman"/>
                <a:ea typeface="宋体"/>
                <a:cs typeface="Courier New" panose="02070309020205020404" pitchFamily="49" charset="0"/>
              </a:rPr>
              <a:t>B</a:t>
            </a:r>
            <a:r>
              <a:rPr lang="zh-CN" altLang="zh-CN" sz="2800" b="1" kern="100" dirty="0">
                <a:latin typeface="Times New Roman"/>
                <a:ea typeface="宋体"/>
                <a:cs typeface="MS Mincho" panose="02020609040205080304" pitchFamily="49" charset="-128"/>
              </a:rPr>
              <a:t>⊆</a:t>
            </a:r>
            <a:r>
              <a:rPr lang="en-US" altLang="zh-CN" sz="2800" b="1" i="1" kern="100" dirty="0">
                <a:latin typeface="Times New Roman"/>
                <a:ea typeface="宋体"/>
                <a:cs typeface="Courier New" panose="02070309020205020404" pitchFamily="49" charset="0"/>
              </a:rPr>
              <a:t>A</a:t>
            </a:r>
            <a:r>
              <a:rPr lang="en-US" altLang="zh-CN" sz="2800" b="1" kern="100" dirty="0">
                <a:latin typeface="Times New Roman"/>
                <a:ea typeface="宋体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/>
                <a:ea typeface="宋体"/>
                <a:cs typeface="宋体" panose="02010600030101010101" pitchFamily="2" charset="-122"/>
              </a:rPr>
              <a:t> </a:t>
            </a:r>
            <a:endParaRPr lang="zh-CN" altLang="en-US" sz="2800" b="1" dirty="0">
              <a:latin typeface="Times New Roman"/>
              <a:ea typeface="宋体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4219094" y="3713914"/>
            <a:ext cx="2473754" cy="6955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623888" algn="l"/>
                <a:tab pos="4000500" algn="l"/>
                <a:tab pos="7543800" algn="l"/>
              </a:tabLst>
            </a:pPr>
            <a:r>
              <a:rPr lang="zh-CN" altLang="zh-CN" sz="2800" b="1" kern="100" dirty="0">
                <a:latin typeface="Times New Roman"/>
                <a:ea typeface="宋体"/>
                <a:cs typeface="宋体" panose="02010600030101010101" pitchFamily="2" charset="-122"/>
              </a:rPr>
              <a:t>∴</a:t>
            </a:r>
            <a:r>
              <a:rPr lang="en-US" altLang="zh-CN" sz="2800" b="1" i="1" kern="100" dirty="0">
                <a:latin typeface="Times New Roman"/>
                <a:ea typeface="宋体"/>
                <a:cs typeface="Courier New" panose="02070309020205020404" pitchFamily="49" charset="0"/>
              </a:rPr>
              <a:t>B</a:t>
            </a:r>
            <a:r>
              <a:rPr lang="zh-CN" altLang="zh-CN" sz="2800" b="1" kern="100" dirty="0">
                <a:latin typeface="Times New Roman"/>
                <a:ea typeface="宋体"/>
                <a:cs typeface="Times New Roman" panose="02020603050405020304" pitchFamily="18" charset="0"/>
              </a:rPr>
              <a:t>＝</a:t>
            </a:r>
            <a:r>
              <a:rPr lang="zh-CN" altLang="zh-CN" sz="2800" b="1" kern="100" dirty="0">
                <a:latin typeface="Times New Roman"/>
                <a:ea typeface="宋体"/>
                <a:cs typeface="Arial Unicode MS" panose="020B0604020202020204" pitchFamily="34" charset="-122"/>
              </a:rPr>
              <a:t>∅</a:t>
            </a:r>
            <a:r>
              <a:rPr lang="zh-CN" altLang="zh-CN" sz="2800" b="1" kern="100" dirty="0">
                <a:latin typeface="Times New Roman"/>
                <a:ea typeface="宋体"/>
                <a:cs typeface="Times New Roman" panose="02020603050405020304" pitchFamily="18" charset="0"/>
              </a:rPr>
              <a:t>或</a:t>
            </a:r>
            <a:r>
              <a:rPr lang="en-US" altLang="zh-CN" sz="2800" b="1" i="1" kern="100" dirty="0">
                <a:latin typeface="Times New Roman"/>
                <a:ea typeface="宋体"/>
                <a:cs typeface="Courier New" panose="02070309020205020404" pitchFamily="49" charset="0"/>
              </a:rPr>
              <a:t>B</a:t>
            </a:r>
            <a:r>
              <a:rPr lang="en-US" altLang="zh-CN" sz="2800" b="1" kern="100" dirty="0">
                <a:latin typeface="Times New Roman"/>
                <a:ea typeface="宋体"/>
                <a:cs typeface="Times New Roman" panose="02020603050405020304" pitchFamily="18" charset="0"/>
              </a:rPr>
              <a:t>≠</a:t>
            </a:r>
            <a:r>
              <a:rPr lang="zh-CN" altLang="zh-CN" sz="2800" b="1" kern="100" dirty="0">
                <a:latin typeface="Times New Roman"/>
                <a:ea typeface="宋体"/>
                <a:cs typeface="Arial Unicode MS" panose="020B0604020202020204" pitchFamily="34" charset="-122"/>
              </a:rPr>
              <a:t>∅</a:t>
            </a:r>
            <a:r>
              <a:rPr lang="en-US" altLang="zh-CN" sz="2800" b="1" kern="100" dirty="0">
                <a:latin typeface="Times New Roman"/>
                <a:ea typeface="宋体"/>
                <a:cs typeface="Courier New" panose="02070309020205020404" pitchFamily="49" charset="0"/>
              </a:rPr>
              <a:t>.</a:t>
            </a:r>
            <a:endParaRPr lang="zh-CN" altLang="zh-CN" sz="2800" b="1" kern="100" dirty="0">
              <a:latin typeface="Times New Roman"/>
              <a:ea typeface="宋体"/>
              <a:cs typeface="Courier New" panose="02070309020205020404" pitchFamily="49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388337" y="4405772"/>
            <a:ext cx="53960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b="1" kern="100" dirty="0">
                <a:latin typeface="Times New Roman"/>
                <a:ea typeface="宋体"/>
                <a:cs typeface="Times New Roman" panose="02020603050405020304" pitchFamily="18" charset="0"/>
              </a:rPr>
              <a:t>当</a:t>
            </a:r>
            <a:r>
              <a:rPr lang="en-US" altLang="zh-CN" sz="2800" b="1" i="1" kern="100" dirty="0">
                <a:latin typeface="Times New Roman"/>
                <a:ea typeface="宋体"/>
                <a:cs typeface="Courier New" panose="02070309020205020404" pitchFamily="49" charset="0"/>
              </a:rPr>
              <a:t>B</a:t>
            </a:r>
            <a:r>
              <a:rPr lang="zh-CN" altLang="zh-CN" sz="2800" b="1" kern="100" dirty="0">
                <a:latin typeface="Times New Roman"/>
                <a:ea typeface="宋体"/>
                <a:cs typeface="Times New Roman" panose="02020603050405020304" pitchFamily="18" charset="0"/>
              </a:rPr>
              <a:t>＝</a:t>
            </a:r>
            <a:r>
              <a:rPr lang="zh-CN" altLang="zh-CN" sz="2800" b="1" kern="100" dirty="0">
                <a:latin typeface="Times New Roman"/>
                <a:ea typeface="宋体"/>
                <a:cs typeface="Arial Unicode MS" panose="020B0604020202020204" pitchFamily="34" charset="-122"/>
              </a:rPr>
              <a:t>∅</a:t>
            </a:r>
            <a:r>
              <a:rPr lang="zh-CN" altLang="zh-CN" sz="2800" b="1" kern="100" dirty="0">
                <a:latin typeface="Times New Roman"/>
                <a:ea typeface="宋体"/>
                <a:cs typeface="Times New Roman" panose="02020603050405020304" pitchFamily="18" charset="0"/>
              </a:rPr>
              <a:t>时，方程</a:t>
            </a:r>
            <a:r>
              <a:rPr lang="en-US" altLang="zh-CN" sz="2800" b="1" i="1" kern="100" dirty="0">
                <a:latin typeface="Times New Roman"/>
                <a:ea typeface="宋体"/>
                <a:cs typeface="Courier New" panose="02070309020205020404" pitchFamily="49" charset="0"/>
              </a:rPr>
              <a:t>ax</a:t>
            </a:r>
            <a:r>
              <a:rPr lang="zh-CN" altLang="zh-CN" sz="2800" b="1" kern="100" dirty="0">
                <a:latin typeface="Times New Roman"/>
                <a:ea typeface="宋体"/>
                <a:cs typeface="Times New Roman" panose="02020603050405020304" pitchFamily="18" charset="0"/>
              </a:rPr>
              <a:t>＋</a:t>
            </a:r>
            <a:r>
              <a:rPr lang="en-US" altLang="zh-CN" sz="2800" b="1" kern="100" dirty="0">
                <a:latin typeface="Times New Roman"/>
                <a:ea typeface="宋体"/>
                <a:cs typeface="Courier New" panose="02070309020205020404" pitchFamily="49" charset="0"/>
              </a:rPr>
              <a:t>1</a:t>
            </a:r>
            <a:r>
              <a:rPr lang="zh-CN" altLang="zh-CN" sz="2800" b="1" kern="100" dirty="0">
                <a:latin typeface="Times New Roman"/>
                <a:ea typeface="宋体"/>
                <a:cs typeface="Times New Roman" panose="02020603050405020304" pitchFamily="18" charset="0"/>
              </a:rPr>
              <a:t>＝</a:t>
            </a:r>
            <a:r>
              <a:rPr lang="en-US" altLang="zh-CN" sz="2800" b="1" kern="100" dirty="0">
                <a:latin typeface="Times New Roman"/>
                <a:ea typeface="宋体"/>
                <a:cs typeface="Courier New" panose="02070309020205020404" pitchFamily="49" charset="0"/>
              </a:rPr>
              <a:t>0</a:t>
            </a:r>
            <a:r>
              <a:rPr lang="zh-CN" altLang="zh-CN" sz="2800" b="1" kern="100" dirty="0">
                <a:latin typeface="Times New Roman"/>
                <a:ea typeface="宋体"/>
                <a:cs typeface="Times New Roman" panose="02020603050405020304" pitchFamily="18" charset="0"/>
              </a:rPr>
              <a:t>无解，</a:t>
            </a:r>
            <a:endParaRPr lang="zh-CN" altLang="en-US" sz="2800" b="1" dirty="0">
              <a:latin typeface="Times New Roman"/>
              <a:ea typeface="宋体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5521523" y="4306320"/>
            <a:ext cx="3538148" cy="6955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4000500" algn="l"/>
                <a:tab pos="7543800" algn="l"/>
              </a:tabLst>
            </a:pPr>
            <a:r>
              <a:rPr lang="zh-CN" altLang="zh-CN" sz="2800" b="1" kern="100" dirty="0">
                <a:latin typeface="Times New Roman"/>
                <a:ea typeface="宋体"/>
                <a:cs typeface="Times New Roman" panose="02020603050405020304" pitchFamily="18" charset="0"/>
              </a:rPr>
              <a:t>此时</a:t>
            </a:r>
            <a:r>
              <a:rPr lang="en-US" altLang="zh-CN" sz="2800" b="1" i="1" kern="100" dirty="0">
                <a:latin typeface="Times New Roman"/>
                <a:ea typeface="宋体"/>
                <a:cs typeface="Courier New" panose="02070309020205020404" pitchFamily="49" charset="0"/>
              </a:rPr>
              <a:t>a</a:t>
            </a:r>
            <a:r>
              <a:rPr lang="zh-CN" altLang="zh-CN" sz="2800" b="1" kern="100" dirty="0">
                <a:latin typeface="Times New Roman"/>
                <a:ea typeface="宋体"/>
                <a:cs typeface="Times New Roman" panose="02020603050405020304" pitchFamily="18" charset="0"/>
              </a:rPr>
              <a:t>＝</a:t>
            </a:r>
            <a:r>
              <a:rPr lang="en-US" altLang="zh-CN" sz="2800" b="1" kern="100" dirty="0">
                <a:latin typeface="Times New Roman"/>
                <a:ea typeface="宋体"/>
                <a:cs typeface="Courier New" panose="02070309020205020404" pitchFamily="49" charset="0"/>
              </a:rPr>
              <a:t>0</a:t>
            </a:r>
            <a:r>
              <a:rPr lang="zh-CN" altLang="zh-CN" sz="2800" b="1" kern="100" dirty="0">
                <a:latin typeface="Times New Roman"/>
                <a:ea typeface="宋体"/>
                <a:cs typeface="Times New Roman" panose="02020603050405020304" pitchFamily="18" charset="0"/>
              </a:rPr>
              <a:t>，满足</a:t>
            </a:r>
            <a:r>
              <a:rPr lang="en-US" altLang="zh-CN" sz="2800" b="1" i="1" kern="100" dirty="0">
                <a:latin typeface="Times New Roman"/>
                <a:ea typeface="宋体"/>
                <a:cs typeface="Courier New" panose="02070309020205020404" pitchFamily="49" charset="0"/>
              </a:rPr>
              <a:t>B</a:t>
            </a:r>
            <a:r>
              <a:rPr lang="zh-CN" altLang="zh-CN" sz="2800" b="1" kern="100" dirty="0">
                <a:latin typeface="Times New Roman"/>
                <a:ea typeface="宋体"/>
                <a:cs typeface="MS Mincho" panose="02020609040205080304" pitchFamily="49" charset="-128"/>
              </a:rPr>
              <a:t>⊆</a:t>
            </a:r>
            <a:r>
              <a:rPr lang="en-US" altLang="zh-CN" sz="2800" b="1" i="1" kern="100" dirty="0">
                <a:latin typeface="Times New Roman"/>
                <a:ea typeface="宋体"/>
                <a:cs typeface="Courier New" panose="02070309020205020404" pitchFamily="49" charset="0"/>
              </a:rPr>
              <a:t>A</a:t>
            </a:r>
            <a:r>
              <a:rPr lang="en-US" altLang="zh-CN" sz="2800" b="1" kern="100" dirty="0">
                <a:latin typeface="Times New Roman"/>
                <a:ea typeface="宋体"/>
                <a:cs typeface="Courier New" panose="02070309020205020404" pitchFamily="49" charset="0"/>
              </a:rPr>
              <a:t>.</a:t>
            </a:r>
            <a:endParaRPr lang="zh-CN" altLang="zh-CN" sz="2800" b="1" kern="100" dirty="0">
              <a:latin typeface="Times New Roman"/>
              <a:ea typeface="宋体"/>
              <a:cs typeface="Courier New" panose="02070309020205020404" pitchFamily="49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388337" y="5002438"/>
            <a:ext cx="36279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b="1" kern="100" dirty="0">
                <a:latin typeface="Times New Roman"/>
                <a:ea typeface="宋体"/>
                <a:cs typeface="Times New Roman" panose="02020603050405020304" pitchFamily="18" charset="0"/>
              </a:rPr>
              <a:t>当</a:t>
            </a:r>
            <a:r>
              <a:rPr lang="en-US" altLang="zh-CN" sz="2800" b="1" i="1" kern="100" dirty="0">
                <a:latin typeface="Times New Roman"/>
                <a:ea typeface="宋体"/>
                <a:cs typeface="Courier New" panose="02070309020205020404" pitchFamily="49" charset="0"/>
              </a:rPr>
              <a:t>B</a:t>
            </a:r>
            <a:r>
              <a:rPr lang="en-US" altLang="zh-CN" sz="2800" b="1" kern="100" dirty="0">
                <a:latin typeface="Times New Roman"/>
                <a:ea typeface="宋体"/>
                <a:cs typeface="Times New Roman" panose="02020603050405020304" pitchFamily="18" charset="0"/>
              </a:rPr>
              <a:t>≠</a:t>
            </a:r>
            <a:r>
              <a:rPr lang="zh-CN" altLang="zh-CN" sz="2800" b="1" kern="100" dirty="0">
                <a:latin typeface="Times New Roman"/>
                <a:ea typeface="宋体"/>
                <a:cs typeface="Arial Unicode MS" panose="020B0604020202020204" pitchFamily="34" charset="-122"/>
              </a:rPr>
              <a:t>∅</a:t>
            </a:r>
            <a:r>
              <a:rPr lang="zh-CN" altLang="zh-CN" sz="2800" b="1" kern="100" dirty="0">
                <a:latin typeface="Times New Roman"/>
                <a:ea typeface="宋体"/>
                <a:cs typeface="Times New Roman" panose="02020603050405020304" pitchFamily="18" charset="0"/>
              </a:rPr>
              <a:t>时，此时</a:t>
            </a:r>
            <a:r>
              <a:rPr lang="en-US" altLang="zh-CN" sz="2800" b="1" i="1" kern="100" dirty="0">
                <a:latin typeface="Times New Roman"/>
                <a:ea typeface="宋体"/>
                <a:cs typeface="Courier New" panose="02070309020205020404" pitchFamily="49" charset="0"/>
              </a:rPr>
              <a:t>a</a:t>
            </a:r>
            <a:r>
              <a:rPr lang="en-US" altLang="zh-CN" sz="2800" b="1" kern="100" dirty="0">
                <a:latin typeface="Times New Roman"/>
                <a:ea typeface="宋体"/>
                <a:cs typeface="Times New Roman" panose="02020603050405020304" pitchFamily="18" charset="0"/>
              </a:rPr>
              <a:t>≠</a:t>
            </a:r>
            <a:r>
              <a:rPr lang="en-US" altLang="zh-CN" sz="2800" b="1" kern="100" dirty="0">
                <a:latin typeface="Times New Roman"/>
                <a:ea typeface="宋体"/>
                <a:cs typeface="Courier New" panose="02070309020205020404" pitchFamily="49" charset="0"/>
              </a:rPr>
              <a:t>0</a:t>
            </a:r>
            <a:r>
              <a:rPr lang="zh-CN" altLang="zh-CN" sz="2800" b="1" kern="100" dirty="0">
                <a:latin typeface="Times New Roman"/>
                <a:ea typeface="宋体"/>
                <a:cs typeface="Times New Roman" panose="02020603050405020304" pitchFamily="18" charset="0"/>
              </a:rPr>
              <a:t>，</a:t>
            </a:r>
            <a:endParaRPr lang="zh-CN" altLang="en-US" sz="2800" b="1" dirty="0">
              <a:latin typeface="Times New Roman"/>
              <a:ea typeface="宋体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矩形 23"/>
              <p:cNvSpPr/>
              <p:nvPr/>
            </p:nvSpPr>
            <p:spPr>
              <a:xfrm>
                <a:off x="3848725" y="4908958"/>
                <a:ext cx="2278701" cy="714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zh-CN" sz="2800" b="1" kern="100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800" b="1" i="1" kern="100" dirty="0">
                    <a:latin typeface="Times New Roman"/>
                    <a:ea typeface="宋体"/>
                    <a:cs typeface="Courier New" panose="02070309020205020404" pitchFamily="49" charset="0"/>
                  </a:rPr>
                  <a:t>B</a:t>
                </a:r>
                <a:r>
                  <a:rPr lang="zh-CN" altLang="zh-CN" sz="2800" b="1" kern="100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＝</a:t>
                </a:r>
                <a:r>
                  <a:rPr lang="en-US" altLang="zh-CN" sz="2800" b="1" kern="100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{</a:t>
                </a:r>
                <a14:m>
                  <m:oMath xmlns:m="http://schemas.openxmlformats.org/officeDocument/2006/math">
                    <m:r>
                      <a:rPr lang="en-US" altLang="zh-CN" sz="2800" b="1" i="1" kern="10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altLang="zh-CN" sz="2800" b="1" i="1" kern="10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 b="1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800" b="1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den>
                    </m:f>
                  </m:oMath>
                </a14:m>
                <a:r>
                  <a:rPr lang="en-US" altLang="zh-CN" sz="2800" b="1" kern="100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800" b="1" kern="100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，</a:t>
                </a:r>
                <a:endParaRPr lang="zh-CN" altLang="en-US" sz="2800" b="1" dirty="0">
                  <a:latin typeface="Times New Roman"/>
                  <a:ea typeface="宋体"/>
                </a:endParaRPr>
              </a:p>
            </p:txBody>
          </p:sp>
        </mc:Choice>
        <mc:Fallback xmlns="">
          <p:sp>
            <p:nvSpPr>
              <p:cNvPr id="24" name="矩形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8725" y="4908958"/>
                <a:ext cx="2278701" cy="714683"/>
              </a:xfrm>
              <a:prstGeom prst="rect">
                <a:avLst/>
              </a:prstGeom>
              <a:blipFill rotWithShape="1">
                <a:blip r:embed="rId4"/>
                <a:stretch>
                  <a:fillRect l="-5348" r="-5080" b="-847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矩形 24"/>
              <p:cNvSpPr/>
              <p:nvPr/>
            </p:nvSpPr>
            <p:spPr>
              <a:xfrm>
                <a:off x="5885410" y="4782249"/>
                <a:ext cx="4176143" cy="9635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40000"/>
                  </a:lnSpc>
                  <a:spcAft>
                    <a:spcPts val="0"/>
                  </a:spcAft>
                  <a:tabLst>
                    <a:tab pos="4000500" algn="l"/>
                    <a:tab pos="7543800" algn="l"/>
                  </a:tabLst>
                </a:pPr>
                <a:r>
                  <a:rPr lang="zh-CN" altLang="zh-CN" sz="2800" b="1" kern="100" dirty="0">
                    <a:latin typeface="Times New Roman"/>
                    <a:ea typeface="宋体"/>
                    <a:cs typeface="宋体" panose="02010600030101010101" pitchFamily="2" charset="-122"/>
                  </a:rPr>
                  <a:t>∴</a:t>
                </a:r>
                <a:r>
                  <a:rPr lang="zh-CN" altLang="zh-CN" sz="2800" b="1" kern="100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－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 kern="10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 b="1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800" b="1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den>
                    </m:f>
                  </m:oMath>
                </a14:m>
                <a:r>
                  <a:rPr lang="zh-CN" altLang="zh-CN" sz="2800" b="1" kern="100" dirty="0">
                    <a:latin typeface="Times New Roman"/>
                    <a:ea typeface="宋体"/>
                    <a:cs typeface="宋体" panose="02010600030101010101" pitchFamily="2" charset="-122"/>
                  </a:rPr>
                  <a:t>∈</a:t>
                </a:r>
                <a:r>
                  <a:rPr lang="en-US" altLang="zh-CN" sz="2800" b="1" i="1" kern="100" dirty="0">
                    <a:latin typeface="Times New Roman"/>
                    <a:ea typeface="宋体"/>
                    <a:cs typeface="Courier New" panose="02070309020205020404" pitchFamily="49" charset="0"/>
                  </a:rPr>
                  <a:t>A</a:t>
                </a:r>
                <a:r>
                  <a:rPr lang="zh-CN" altLang="zh-CN" sz="2800" b="1" kern="100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，即－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 kern="10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 b="1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800" b="1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den>
                    </m:f>
                  </m:oMath>
                </a14:m>
                <a:r>
                  <a:rPr lang="zh-CN" altLang="zh-CN" sz="2800" b="1" kern="100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＝－</a:t>
                </a:r>
                <a:r>
                  <a:rPr lang="en-US" altLang="zh-CN" sz="2800" b="1" kern="100" dirty="0">
                    <a:latin typeface="Times New Roman"/>
                    <a:ea typeface="宋体"/>
                    <a:cs typeface="Courier New" panose="02070309020205020404" pitchFamily="49" charset="0"/>
                  </a:rPr>
                  <a:t>2</a:t>
                </a:r>
                <a:r>
                  <a:rPr lang="zh-CN" altLang="zh-CN" sz="2800" b="1" kern="100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，</a:t>
                </a:r>
                <a:endParaRPr lang="zh-CN" altLang="zh-CN" sz="2800" b="1" kern="100" dirty="0">
                  <a:latin typeface="Times New Roman"/>
                  <a:ea typeface="宋体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25" name="矩形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5410" y="4782249"/>
                <a:ext cx="4176143" cy="963597"/>
              </a:xfrm>
              <a:prstGeom prst="rect">
                <a:avLst/>
              </a:prstGeom>
              <a:blipFill rotWithShape="1">
                <a:blip r:embed="rId5"/>
                <a:stretch>
                  <a:fillRect l="-2915" r="-247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2088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2" grpId="0"/>
      <p:bldP spid="3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200" dirty="0">
                <a:latin typeface="Times New Roman"/>
                <a:ea typeface="宋体"/>
              </a:rPr>
              <a:t>题</a:t>
            </a:r>
            <a:r>
              <a:rPr lang="zh-CN" altLang="en-US" sz="3200" dirty="0" smtClean="0">
                <a:latin typeface="Times New Roman"/>
                <a:ea typeface="宋体"/>
              </a:rPr>
              <a:t>后反思</a:t>
            </a:r>
            <a:endParaRPr lang="zh-CN" altLang="en-US" sz="3200" dirty="0">
              <a:latin typeface="Times New Roman"/>
              <a:ea typeface="宋体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68995" y="1196752"/>
            <a:ext cx="10441160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tabLst>
                <a:tab pos="1347788" algn="l"/>
              </a:tabLst>
            </a:pPr>
            <a:r>
              <a:rPr lang="zh-CN" altLang="en-US" sz="2800" b="1" dirty="0">
                <a:solidFill>
                  <a:srgbClr val="FF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规律总结：</a:t>
            </a:r>
            <a:r>
              <a:rPr lang="zh-CN" altLang="en-US" sz="2800" b="1" dirty="0">
                <a:latin typeface="Times New Roman"/>
                <a:ea typeface="宋体"/>
                <a:cs typeface="Times New Roman" panose="02020603050405020304" pitchFamily="18" charset="0"/>
              </a:rPr>
              <a:t>利用集合交集、并集的性质解题的方法及关注</a:t>
            </a:r>
            <a:r>
              <a:rPr lang="zh-CN" altLang="en-US" sz="2800" b="1" dirty="0" smtClean="0">
                <a:latin typeface="Times New Roman"/>
                <a:ea typeface="宋体"/>
                <a:cs typeface="Times New Roman" panose="02020603050405020304" pitchFamily="18" charset="0"/>
              </a:rPr>
              <a:t>点</a:t>
            </a:r>
            <a:endParaRPr lang="zh-CN" altLang="en-US" sz="2800" b="1" dirty="0">
              <a:latin typeface="Times New Roman"/>
              <a:ea typeface="宋体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73705" y="4797152"/>
            <a:ext cx="9361040" cy="1303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tabLst>
                <a:tab pos="1347788" algn="l"/>
              </a:tabLst>
            </a:pPr>
            <a:r>
              <a:rPr lang="en-US" altLang="zh-CN" sz="2800" b="1" dirty="0" smtClean="0">
                <a:latin typeface="Times New Roman"/>
                <a:ea typeface="宋体"/>
              </a:rPr>
              <a:t>(</a:t>
            </a:r>
            <a:r>
              <a:rPr lang="en-US" altLang="zh-CN" sz="2800" b="1" dirty="0">
                <a:latin typeface="Times New Roman"/>
                <a:ea typeface="宋体"/>
              </a:rPr>
              <a:t>2)</a:t>
            </a:r>
            <a:r>
              <a:rPr lang="zh-CN" altLang="en-US" sz="2800" b="1" dirty="0">
                <a:latin typeface="Times New Roman"/>
                <a:ea typeface="宋体"/>
              </a:rPr>
              <a:t>关注点：当集合</a:t>
            </a:r>
            <a:r>
              <a:rPr lang="en-US" altLang="zh-CN" sz="2800" b="1" i="1" dirty="0">
                <a:latin typeface="Times New Roman"/>
                <a:ea typeface="宋体"/>
              </a:rPr>
              <a:t>A</a:t>
            </a:r>
            <a:r>
              <a:rPr lang="en-US" altLang="zh-CN" sz="2800" b="1" dirty="0">
                <a:latin typeface="Times New Roman"/>
                <a:ea typeface="宋体"/>
              </a:rPr>
              <a:t>⊆</a:t>
            </a:r>
            <a:r>
              <a:rPr lang="en-US" altLang="zh-CN" sz="2800" b="1" i="1" dirty="0">
                <a:latin typeface="Times New Roman"/>
                <a:ea typeface="宋体"/>
              </a:rPr>
              <a:t>B</a:t>
            </a:r>
            <a:r>
              <a:rPr lang="zh-CN" altLang="en-US" sz="2800" b="1" dirty="0">
                <a:latin typeface="Times New Roman"/>
                <a:ea typeface="宋体"/>
              </a:rPr>
              <a:t>时，若集合</a:t>
            </a:r>
            <a:r>
              <a:rPr lang="en-US" altLang="zh-CN" sz="2800" b="1" i="1" dirty="0">
                <a:latin typeface="Times New Roman"/>
                <a:ea typeface="宋体"/>
              </a:rPr>
              <a:t>A</a:t>
            </a:r>
            <a:r>
              <a:rPr lang="zh-CN" altLang="en-US" sz="2800" b="1" dirty="0">
                <a:latin typeface="Times New Roman"/>
                <a:ea typeface="宋体"/>
              </a:rPr>
              <a:t>不确定，运算时要考虑</a:t>
            </a:r>
            <a:r>
              <a:rPr lang="en-US" altLang="zh-CN" sz="2800" b="1" i="1" dirty="0">
                <a:latin typeface="Times New Roman"/>
                <a:ea typeface="宋体"/>
              </a:rPr>
              <a:t>A</a:t>
            </a:r>
            <a:r>
              <a:rPr lang="zh-CN" altLang="en-US" sz="2800" b="1" dirty="0" smtClean="0">
                <a:latin typeface="Times New Roman"/>
                <a:ea typeface="宋体"/>
              </a:rPr>
              <a:t>＝</a:t>
            </a:r>
            <a:r>
              <a:rPr lang="zh-CN" altLang="zh-CN" sz="2800" b="1" kern="100" dirty="0" smtClean="0">
                <a:latin typeface="Times New Roman"/>
                <a:ea typeface="宋体"/>
                <a:cs typeface="Arial Unicode MS" panose="020B0604020202020204" pitchFamily="34" charset="-122"/>
              </a:rPr>
              <a:t>∅</a:t>
            </a:r>
            <a:r>
              <a:rPr lang="zh-CN" altLang="en-US" sz="2800" b="1" dirty="0" smtClean="0">
                <a:latin typeface="Times New Roman"/>
                <a:ea typeface="宋体"/>
              </a:rPr>
              <a:t>的</a:t>
            </a:r>
            <a:r>
              <a:rPr lang="zh-CN" altLang="en-US" sz="2800" b="1" dirty="0">
                <a:latin typeface="Times New Roman"/>
                <a:ea typeface="宋体"/>
              </a:rPr>
              <a:t>情况，否则易漏解．</a:t>
            </a:r>
          </a:p>
        </p:txBody>
      </p:sp>
      <p:sp>
        <p:nvSpPr>
          <p:cNvPr id="5" name="矩形 4"/>
          <p:cNvSpPr/>
          <p:nvPr/>
        </p:nvSpPr>
        <p:spPr>
          <a:xfrm>
            <a:off x="754376" y="1853598"/>
            <a:ext cx="937565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tabLst>
                <a:tab pos="1347788" algn="l"/>
              </a:tabLst>
            </a:pPr>
            <a:r>
              <a:rPr lang="en-US" altLang="zh-CN" sz="2800" b="1" dirty="0">
                <a:latin typeface="Times New Roman"/>
                <a:ea typeface="宋体"/>
                <a:cs typeface="Courier New" panose="02070309020205020404" pitchFamily="49" charset="0"/>
              </a:rPr>
              <a:t>(1)</a:t>
            </a:r>
            <a:r>
              <a:rPr lang="zh-CN" altLang="en-US" sz="2800" b="1" dirty="0">
                <a:latin typeface="Times New Roman"/>
                <a:ea typeface="宋体"/>
                <a:cs typeface="Times New Roman" panose="02020603050405020304" pitchFamily="18" charset="0"/>
              </a:rPr>
              <a:t>方法：利用集合的交集、并集性质解题时，常常遇到</a:t>
            </a:r>
            <a:r>
              <a:rPr lang="en-US" altLang="zh-CN" sz="2800" b="1" i="1" dirty="0">
                <a:latin typeface="Times New Roman"/>
                <a:ea typeface="宋体"/>
                <a:cs typeface="Courier New" panose="02070309020205020404" pitchFamily="49" charset="0"/>
              </a:rPr>
              <a:t>A</a:t>
            </a:r>
            <a:r>
              <a:rPr lang="en-US" altLang="zh-CN" sz="2800" b="1" dirty="0">
                <a:latin typeface="Times New Roman"/>
                <a:ea typeface="宋体"/>
                <a:cs typeface="宋体" panose="02010600030101010101" pitchFamily="2" charset="-122"/>
              </a:rPr>
              <a:t>∪</a:t>
            </a:r>
            <a:r>
              <a:rPr lang="en-US" altLang="zh-CN" sz="2800" b="1" i="1" dirty="0">
                <a:latin typeface="Times New Roman"/>
                <a:ea typeface="宋体"/>
                <a:cs typeface="Courier New" panose="02070309020205020404" pitchFamily="49" charset="0"/>
              </a:rPr>
              <a:t>B</a:t>
            </a:r>
            <a:r>
              <a:rPr lang="zh-CN" altLang="en-US" sz="2800" b="1" dirty="0">
                <a:latin typeface="Times New Roman"/>
                <a:ea typeface="宋体"/>
                <a:cs typeface="Times New Roman" panose="02020603050405020304" pitchFamily="18" charset="0"/>
              </a:rPr>
              <a:t>＝</a:t>
            </a:r>
            <a:r>
              <a:rPr lang="en-US" altLang="zh-CN" sz="2800" b="1" i="1" dirty="0">
                <a:latin typeface="Times New Roman"/>
                <a:ea typeface="宋体"/>
                <a:cs typeface="Courier New" panose="02070309020205020404" pitchFamily="49" charset="0"/>
              </a:rPr>
              <a:t>B</a:t>
            </a:r>
            <a:r>
              <a:rPr lang="zh-CN" altLang="en-US" sz="2800" b="1" dirty="0">
                <a:latin typeface="Times New Roman"/>
                <a:ea typeface="宋体"/>
                <a:cs typeface="Times New Roman" panose="02020603050405020304" pitchFamily="18" charset="0"/>
              </a:rPr>
              <a:t>，</a:t>
            </a:r>
            <a:r>
              <a:rPr lang="en-US" altLang="zh-CN" sz="2800" b="1" i="1" dirty="0">
                <a:latin typeface="Times New Roman"/>
                <a:ea typeface="宋体"/>
                <a:cs typeface="Courier New" panose="02070309020205020404" pitchFamily="49" charset="0"/>
              </a:rPr>
              <a:t>A</a:t>
            </a:r>
            <a:r>
              <a:rPr lang="en-US" altLang="zh-CN" sz="2800" b="1" dirty="0">
                <a:latin typeface="Times New Roman"/>
                <a:ea typeface="宋体"/>
                <a:cs typeface="Times New Roman" panose="02020603050405020304" pitchFamily="18" charset="0"/>
              </a:rPr>
              <a:t>∩</a:t>
            </a:r>
            <a:r>
              <a:rPr lang="en-US" altLang="zh-CN" sz="2800" b="1" i="1" dirty="0">
                <a:latin typeface="Times New Roman"/>
                <a:ea typeface="宋体"/>
                <a:cs typeface="Courier New" panose="02070309020205020404" pitchFamily="49" charset="0"/>
              </a:rPr>
              <a:t>B</a:t>
            </a:r>
            <a:r>
              <a:rPr lang="zh-CN" altLang="en-US" sz="2800" b="1" dirty="0">
                <a:latin typeface="Times New Roman"/>
                <a:ea typeface="宋体"/>
                <a:cs typeface="Times New Roman" panose="02020603050405020304" pitchFamily="18" charset="0"/>
              </a:rPr>
              <a:t>＝</a:t>
            </a:r>
            <a:r>
              <a:rPr lang="en-US" altLang="zh-CN" sz="2800" b="1" i="1" dirty="0">
                <a:latin typeface="Times New Roman"/>
                <a:ea typeface="宋体"/>
                <a:cs typeface="Courier New" panose="02070309020205020404" pitchFamily="49" charset="0"/>
              </a:rPr>
              <a:t>A</a:t>
            </a:r>
            <a:r>
              <a:rPr lang="zh-CN" altLang="en-US" sz="2800" b="1" dirty="0">
                <a:latin typeface="Times New Roman"/>
                <a:ea typeface="宋体"/>
                <a:cs typeface="Times New Roman" panose="02020603050405020304" pitchFamily="18" charset="0"/>
              </a:rPr>
              <a:t>等这类问题，解答时常借助于交集、并集的定义及已知集合间的关系去转化为集合间的关系求解，如</a:t>
            </a:r>
            <a:r>
              <a:rPr lang="en-US" altLang="zh-CN" sz="2800" b="1" i="1" dirty="0">
                <a:latin typeface="Times New Roman"/>
                <a:ea typeface="宋体"/>
                <a:cs typeface="Courier New" panose="02070309020205020404" pitchFamily="49" charset="0"/>
              </a:rPr>
              <a:t>A</a:t>
            </a:r>
            <a:r>
              <a:rPr lang="en-US" altLang="zh-CN" sz="2800" b="1" dirty="0">
                <a:latin typeface="Times New Roman"/>
                <a:ea typeface="宋体"/>
                <a:cs typeface="Times New Roman" panose="02020603050405020304" pitchFamily="18" charset="0"/>
              </a:rPr>
              <a:t>∩</a:t>
            </a:r>
            <a:r>
              <a:rPr lang="en-US" altLang="zh-CN" sz="2800" b="1" i="1" dirty="0">
                <a:latin typeface="Times New Roman"/>
                <a:ea typeface="宋体"/>
                <a:cs typeface="Courier New" panose="02070309020205020404" pitchFamily="49" charset="0"/>
              </a:rPr>
              <a:t>B</a:t>
            </a:r>
            <a:r>
              <a:rPr lang="zh-CN" altLang="en-US" sz="2800" b="1" dirty="0">
                <a:latin typeface="Times New Roman"/>
                <a:ea typeface="宋体"/>
                <a:cs typeface="Times New Roman" panose="02020603050405020304" pitchFamily="18" charset="0"/>
              </a:rPr>
              <a:t>＝</a:t>
            </a:r>
            <a:r>
              <a:rPr lang="en-US" altLang="zh-CN" sz="2800" b="1" i="1" dirty="0">
                <a:latin typeface="Times New Roman"/>
                <a:ea typeface="宋体"/>
                <a:cs typeface="Courier New" panose="02070309020205020404" pitchFamily="49" charset="0"/>
              </a:rPr>
              <a:t>A</a:t>
            </a:r>
            <a:r>
              <a:rPr lang="en-US" altLang="zh-CN" sz="2800" b="1" dirty="0">
                <a:latin typeface="Times New Roman"/>
                <a:ea typeface="宋体"/>
              </a:rPr>
              <a:t>⇔</a:t>
            </a:r>
            <a:r>
              <a:rPr lang="en-US" altLang="zh-CN" sz="2800" b="1" i="1" dirty="0">
                <a:latin typeface="Times New Roman"/>
                <a:ea typeface="宋体"/>
              </a:rPr>
              <a:t>A</a:t>
            </a:r>
            <a:r>
              <a:rPr lang="en-US" altLang="zh-CN" sz="2800" b="1" dirty="0">
                <a:latin typeface="Times New Roman"/>
                <a:ea typeface="宋体"/>
              </a:rPr>
              <a:t>⊆</a:t>
            </a:r>
            <a:r>
              <a:rPr lang="en-US" altLang="zh-CN" sz="2800" b="1" i="1" dirty="0">
                <a:latin typeface="Times New Roman"/>
                <a:ea typeface="宋体"/>
              </a:rPr>
              <a:t>B</a:t>
            </a:r>
            <a:r>
              <a:rPr lang="zh-CN" altLang="en-US" sz="2800" b="1" dirty="0">
                <a:latin typeface="Times New Roman"/>
                <a:ea typeface="宋体"/>
              </a:rPr>
              <a:t>，</a:t>
            </a:r>
            <a:r>
              <a:rPr lang="en-US" altLang="zh-CN" sz="2800" b="1" i="1" dirty="0">
                <a:latin typeface="Times New Roman"/>
                <a:ea typeface="宋体"/>
              </a:rPr>
              <a:t>A</a:t>
            </a:r>
            <a:r>
              <a:rPr lang="en-US" altLang="zh-CN" sz="2800" b="1" dirty="0">
                <a:latin typeface="Times New Roman"/>
                <a:ea typeface="宋体"/>
              </a:rPr>
              <a:t>∪</a:t>
            </a:r>
            <a:r>
              <a:rPr lang="en-US" altLang="zh-CN" sz="2800" b="1" i="1" dirty="0">
                <a:latin typeface="Times New Roman"/>
                <a:ea typeface="宋体"/>
              </a:rPr>
              <a:t>B</a:t>
            </a:r>
            <a:r>
              <a:rPr lang="zh-CN" altLang="en-US" sz="2800" b="1" dirty="0">
                <a:latin typeface="Times New Roman"/>
                <a:ea typeface="宋体"/>
              </a:rPr>
              <a:t>＝</a:t>
            </a:r>
            <a:r>
              <a:rPr lang="en-US" altLang="zh-CN" sz="2800" b="1" i="1" dirty="0">
                <a:latin typeface="Times New Roman"/>
                <a:ea typeface="宋体"/>
              </a:rPr>
              <a:t>B</a:t>
            </a:r>
            <a:r>
              <a:rPr lang="en-US" altLang="zh-CN" sz="2800" b="1" dirty="0">
                <a:latin typeface="Times New Roman"/>
                <a:ea typeface="宋体"/>
              </a:rPr>
              <a:t>⇔</a:t>
            </a:r>
            <a:r>
              <a:rPr lang="en-US" altLang="zh-CN" sz="2800" b="1" i="1" dirty="0">
                <a:latin typeface="Times New Roman"/>
                <a:ea typeface="宋体"/>
              </a:rPr>
              <a:t>A</a:t>
            </a:r>
            <a:r>
              <a:rPr lang="en-US" altLang="zh-CN" sz="2800" b="1" dirty="0">
                <a:latin typeface="Times New Roman"/>
                <a:ea typeface="宋体"/>
              </a:rPr>
              <a:t>⊆</a:t>
            </a:r>
            <a:r>
              <a:rPr lang="en-US" altLang="zh-CN" sz="2800" b="1" i="1" dirty="0">
                <a:latin typeface="Times New Roman"/>
                <a:ea typeface="宋体"/>
              </a:rPr>
              <a:t>B</a:t>
            </a:r>
            <a:r>
              <a:rPr lang="en-US" altLang="zh-CN" sz="2800" b="1" dirty="0">
                <a:latin typeface="Times New Roman"/>
                <a:ea typeface="宋体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54959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200" dirty="0" smtClean="0">
                <a:latin typeface="Times New Roman"/>
                <a:ea typeface="宋体"/>
              </a:rPr>
              <a:t>变式训练</a:t>
            </a:r>
            <a:endParaRPr lang="zh-CN" altLang="en-US" sz="3200" dirty="0">
              <a:latin typeface="Times New Roman"/>
              <a:ea typeface="宋体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80963" y="1052736"/>
            <a:ext cx="10500468" cy="1902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hangingPunct="0">
              <a:lnSpc>
                <a:spcPct val="140000"/>
              </a:lnSpc>
              <a:buClr>
                <a:srgbClr val="3FB564"/>
              </a:buClr>
              <a:tabLst>
                <a:tab pos="4038600" algn="l"/>
              </a:tabLst>
            </a:pPr>
            <a:r>
              <a:rPr lang="zh-CN" altLang="en-US" sz="2800" b="1" dirty="0" smtClean="0">
                <a:solidFill>
                  <a:srgbClr val="FF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变式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4  </a:t>
            </a:r>
            <a:r>
              <a:rPr lang="zh-CN" altLang="en-US" sz="2800" b="1" dirty="0" smtClean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已知</a:t>
            </a:r>
            <a:r>
              <a:rPr lang="zh-CN" altLang="en-US" sz="2800" b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集合</a:t>
            </a:r>
            <a:r>
              <a:rPr lang="en-US" altLang="zh-CN" sz="2800" b="1" i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M</a:t>
            </a:r>
            <a:r>
              <a:rPr lang="zh-CN" altLang="en-US" sz="2800" b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＝</a:t>
            </a:r>
            <a:r>
              <a:rPr lang="en-US" altLang="zh-CN" sz="2800" b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{</a:t>
            </a:r>
            <a:r>
              <a:rPr lang="en-US" altLang="zh-CN" sz="2800" b="1" i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x</a:t>
            </a:r>
            <a:r>
              <a:rPr lang="en-US" altLang="zh-CN" sz="2800" b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|2</a:t>
            </a:r>
            <a:r>
              <a:rPr lang="en-US" altLang="zh-CN" sz="2800" b="1" i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x</a:t>
            </a:r>
            <a:r>
              <a:rPr lang="zh-CN" altLang="en-US" sz="2800" b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－</a:t>
            </a:r>
            <a:r>
              <a:rPr lang="en-US" altLang="zh-CN" sz="2800" b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4</a:t>
            </a:r>
            <a:r>
              <a:rPr lang="zh-CN" altLang="en-US" sz="2800" b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＝</a:t>
            </a:r>
            <a:r>
              <a:rPr lang="en-US" altLang="zh-CN" sz="2800" b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0}</a:t>
            </a:r>
            <a:r>
              <a:rPr lang="zh-CN" altLang="en-US" sz="2800" b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，</a:t>
            </a:r>
            <a:r>
              <a:rPr lang="en-US" altLang="zh-CN" sz="2800" b="1" i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N</a:t>
            </a:r>
            <a:r>
              <a:rPr lang="zh-CN" altLang="en-US" sz="2800" b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＝</a:t>
            </a:r>
            <a:r>
              <a:rPr lang="en-US" altLang="zh-CN" sz="2800" b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{</a:t>
            </a:r>
            <a:r>
              <a:rPr lang="en-US" altLang="zh-CN" sz="2800" b="1" i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x</a:t>
            </a:r>
            <a:r>
              <a:rPr lang="en-US" altLang="zh-CN" sz="2800" b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|</a:t>
            </a:r>
            <a:r>
              <a:rPr lang="en-US" altLang="zh-CN" sz="2800" b="1" i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x</a:t>
            </a:r>
            <a:r>
              <a:rPr lang="en-US" altLang="zh-CN" sz="2800" b="1" baseline="30000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2</a:t>
            </a:r>
            <a:r>
              <a:rPr lang="zh-CN" altLang="en-US" sz="2800" b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－</a:t>
            </a:r>
            <a:r>
              <a:rPr lang="en-US" altLang="zh-CN" sz="2800" b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3</a:t>
            </a:r>
            <a:r>
              <a:rPr lang="en-US" altLang="zh-CN" sz="2800" b="1" i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x</a:t>
            </a:r>
            <a:r>
              <a:rPr lang="zh-CN" altLang="en-US" sz="2800" b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＋</a:t>
            </a:r>
            <a:r>
              <a:rPr lang="en-US" altLang="zh-CN" sz="2800" b="1" i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m</a:t>
            </a:r>
            <a:r>
              <a:rPr lang="zh-CN" altLang="en-US" sz="2800" b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＝</a:t>
            </a:r>
            <a:r>
              <a:rPr lang="en-US" altLang="zh-CN" sz="2800" b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0}</a:t>
            </a:r>
            <a:r>
              <a:rPr lang="zh-CN" altLang="en-US" sz="2800" b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．</a:t>
            </a:r>
          </a:p>
          <a:p>
            <a:pPr lvl="0" algn="just" hangingPunct="0">
              <a:lnSpc>
                <a:spcPct val="140000"/>
              </a:lnSpc>
              <a:buClr>
                <a:srgbClr val="3FB564"/>
              </a:buClr>
              <a:tabLst>
                <a:tab pos="4038600" algn="l"/>
              </a:tabLst>
            </a:pPr>
            <a:r>
              <a:rPr lang="en-US" altLang="zh-CN" sz="2800" b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(1)</a:t>
            </a:r>
            <a:r>
              <a:rPr lang="zh-CN" altLang="en-US" sz="2800" b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当</a:t>
            </a:r>
            <a:r>
              <a:rPr lang="en-US" altLang="zh-CN" sz="2800" b="1" i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m</a:t>
            </a:r>
            <a:r>
              <a:rPr lang="zh-CN" altLang="en-US" sz="2800" b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＝</a:t>
            </a:r>
            <a:r>
              <a:rPr lang="en-US" altLang="zh-CN" sz="2800" b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2</a:t>
            </a:r>
            <a:r>
              <a:rPr lang="zh-CN" altLang="en-US" sz="2800" b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时，求</a:t>
            </a:r>
            <a:r>
              <a:rPr lang="en-US" altLang="zh-CN" sz="2800" b="1" i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M</a:t>
            </a:r>
            <a:r>
              <a:rPr lang="en-US" altLang="zh-CN" sz="2800" b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∩</a:t>
            </a:r>
            <a:r>
              <a:rPr lang="en-US" altLang="zh-CN" sz="2800" b="1" i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N</a:t>
            </a:r>
            <a:r>
              <a:rPr lang="zh-CN" altLang="en-US" sz="2800" b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，</a:t>
            </a:r>
            <a:r>
              <a:rPr lang="en-US" altLang="zh-CN" sz="2800" b="1" i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M</a:t>
            </a:r>
            <a:r>
              <a:rPr lang="en-US" altLang="zh-CN" sz="2800" b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∪</a:t>
            </a:r>
            <a:r>
              <a:rPr lang="en-US" altLang="zh-CN" sz="2800" b="1" i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N</a:t>
            </a:r>
            <a:r>
              <a:rPr lang="en-US" altLang="zh-CN" sz="2800" b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.</a:t>
            </a:r>
          </a:p>
          <a:p>
            <a:pPr lvl="0" algn="just" hangingPunct="0">
              <a:lnSpc>
                <a:spcPct val="140000"/>
              </a:lnSpc>
              <a:buClr>
                <a:srgbClr val="3FB564"/>
              </a:buClr>
              <a:tabLst>
                <a:tab pos="4038600" algn="l"/>
              </a:tabLst>
            </a:pPr>
            <a:r>
              <a:rPr lang="en-US" altLang="zh-CN" sz="2800" b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(2)</a:t>
            </a:r>
            <a:r>
              <a:rPr lang="zh-CN" altLang="en-US" sz="2800" b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当</a:t>
            </a:r>
            <a:r>
              <a:rPr lang="en-US" altLang="zh-CN" sz="2800" b="1" i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M</a:t>
            </a:r>
            <a:r>
              <a:rPr lang="en-US" altLang="zh-CN" sz="2800" b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∩</a:t>
            </a:r>
            <a:r>
              <a:rPr lang="en-US" altLang="zh-CN" sz="2800" b="1" i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N</a:t>
            </a:r>
            <a:r>
              <a:rPr lang="zh-CN" altLang="en-US" sz="2800" b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＝</a:t>
            </a:r>
            <a:r>
              <a:rPr lang="en-US" altLang="zh-CN" sz="2800" b="1" i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M</a:t>
            </a:r>
            <a:r>
              <a:rPr lang="zh-CN" altLang="en-US" sz="2800" b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时，求实数</a:t>
            </a:r>
            <a:r>
              <a:rPr lang="en-US" altLang="zh-CN" sz="2800" b="1" i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m</a:t>
            </a:r>
            <a:r>
              <a:rPr lang="zh-CN" altLang="en-US" sz="2800" b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的值．</a:t>
            </a:r>
            <a:endParaRPr lang="zh-CN" altLang="en-US" sz="2800" b="1" dirty="0">
              <a:solidFill>
                <a:srgbClr val="0000FF"/>
              </a:solidFill>
              <a:latin typeface="Times New Roman"/>
              <a:ea typeface="宋体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80963" y="5186507"/>
            <a:ext cx="4464496" cy="6955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hangingPunct="0">
              <a:lnSpc>
                <a:spcPct val="140000"/>
              </a:lnSpc>
              <a:buClr>
                <a:srgbClr val="3FB564"/>
              </a:buClr>
              <a:tabLst>
                <a:tab pos="4038600" algn="l"/>
              </a:tabLst>
            </a:pPr>
            <a:r>
              <a:rPr lang="zh-CN" altLang="en-US" sz="2800" b="1" dirty="0" smtClean="0">
                <a:solidFill>
                  <a:srgbClr val="000000"/>
                </a:solidFill>
                <a:latin typeface="Times New Roman"/>
                <a:ea typeface="宋体"/>
              </a:rPr>
              <a:t>所以</a:t>
            </a:r>
            <a:r>
              <a:rPr lang="en-US" altLang="zh-CN" sz="2800" b="1" dirty="0">
                <a:solidFill>
                  <a:srgbClr val="000000"/>
                </a:solidFill>
                <a:latin typeface="Times New Roman"/>
                <a:ea typeface="宋体"/>
              </a:rPr>
              <a:t>4</a:t>
            </a:r>
            <a:r>
              <a:rPr lang="zh-CN" altLang="en-US" sz="2800" b="1" dirty="0">
                <a:solidFill>
                  <a:srgbClr val="000000"/>
                </a:solidFill>
                <a:latin typeface="Times New Roman"/>
                <a:ea typeface="宋体"/>
              </a:rPr>
              <a:t>－</a:t>
            </a:r>
            <a:r>
              <a:rPr lang="en-US" altLang="zh-CN" sz="2800" b="1" dirty="0">
                <a:solidFill>
                  <a:srgbClr val="000000"/>
                </a:solidFill>
                <a:latin typeface="Times New Roman"/>
                <a:ea typeface="宋体"/>
              </a:rPr>
              <a:t>6</a:t>
            </a:r>
            <a:r>
              <a:rPr lang="zh-CN" altLang="en-US" sz="2800" b="1" dirty="0">
                <a:solidFill>
                  <a:srgbClr val="000000"/>
                </a:solidFill>
                <a:latin typeface="Times New Roman"/>
                <a:ea typeface="宋体"/>
              </a:rPr>
              <a:t>＋</a:t>
            </a:r>
            <a:r>
              <a:rPr lang="en-US" altLang="zh-CN" sz="2800" b="1" i="1" dirty="0">
                <a:solidFill>
                  <a:srgbClr val="000000"/>
                </a:solidFill>
                <a:latin typeface="Times New Roman"/>
                <a:ea typeface="宋体"/>
              </a:rPr>
              <a:t>m</a:t>
            </a:r>
            <a:r>
              <a:rPr lang="zh-CN" altLang="en-US" sz="2800" b="1" dirty="0">
                <a:solidFill>
                  <a:srgbClr val="000000"/>
                </a:solidFill>
                <a:latin typeface="Times New Roman"/>
                <a:ea typeface="宋体"/>
              </a:rPr>
              <a:t>＝</a:t>
            </a:r>
            <a:r>
              <a:rPr lang="en-US" altLang="zh-CN" sz="2800" b="1" dirty="0">
                <a:solidFill>
                  <a:srgbClr val="000000"/>
                </a:solidFill>
                <a:latin typeface="Times New Roman"/>
                <a:ea typeface="宋体"/>
              </a:rPr>
              <a:t>0</a:t>
            </a:r>
            <a:r>
              <a:rPr lang="zh-CN" altLang="en-US" sz="2800" b="1" dirty="0">
                <a:solidFill>
                  <a:srgbClr val="000000"/>
                </a:solidFill>
                <a:latin typeface="Times New Roman"/>
                <a:ea typeface="宋体"/>
              </a:rPr>
              <a:t>，</a:t>
            </a:r>
            <a:r>
              <a:rPr lang="en-US" altLang="zh-CN" sz="2800" b="1" i="1" dirty="0">
                <a:solidFill>
                  <a:srgbClr val="000000"/>
                </a:solidFill>
                <a:latin typeface="Times New Roman"/>
                <a:ea typeface="宋体"/>
              </a:rPr>
              <a:t>m</a:t>
            </a:r>
            <a:r>
              <a:rPr lang="zh-CN" altLang="en-US" sz="2800" b="1" dirty="0">
                <a:solidFill>
                  <a:srgbClr val="000000"/>
                </a:solidFill>
                <a:latin typeface="Times New Roman"/>
                <a:ea typeface="宋体"/>
              </a:rPr>
              <a:t>＝</a:t>
            </a:r>
            <a:r>
              <a:rPr lang="en-US" altLang="zh-CN" sz="2800" b="1" dirty="0">
                <a:solidFill>
                  <a:srgbClr val="000000"/>
                </a:solidFill>
                <a:latin typeface="Times New Roman"/>
                <a:ea typeface="宋体"/>
              </a:rPr>
              <a:t>2.</a:t>
            </a:r>
          </a:p>
        </p:txBody>
      </p:sp>
      <p:sp>
        <p:nvSpPr>
          <p:cNvPr id="3" name="矩形 2"/>
          <p:cNvSpPr/>
          <p:nvPr/>
        </p:nvSpPr>
        <p:spPr>
          <a:xfrm>
            <a:off x="413983" y="3323709"/>
            <a:ext cx="6351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Times New Roman"/>
                <a:ea typeface="宋体"/>
              </a:rPr>
              <a:t>解 </a:t>
            </a:r>
            <a:endParaRPr lang="zh-CN" altLang="en-US" sz="2800" b="1" dirty="0">
              <a:latin typeface="Times New Roman"/>
              <a:ea typeface="宋体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484788" y="3224272"/>
            <a:ext cx="3164649" cy="6955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hangingPunct="0">
              <a:lnSpc>
                <a:spcPct val="140000"/>
              </a:lnSpc>
              <a:buClr>
                <a:srgbClr val="3FB564"/>
              </a:buClr>
              <a:tabLst>
                <a:tab pos="4038600" algn="l"/>
              </a:tabLst>
            </a:pPr>
            <a:r>
              <a:rPr lang="zh-CN" altLang="en-US" sz="2800" b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由已知得</a:t>
            </a:r>
            <a:r>
              <a:rPr lang="en-US" altLang="zh-CN" sz="2800" b="1" i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M</a:t>
            </a:r>
            <a:r>
              <a:rPr lang="zh-CN" altLang="en-US" sz="2800" b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＝</a:t>
            </a:r>
            <a:r>
              <a:rPr lang="en-US" altLang="zh-CN" sz="2800" b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{2}</a:t>
            </a:r>
            <a:r>
              <a:rPr lang="zh-CN" altLang="en-US" sz="2800" b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，</a:t>
            </a:r>
          </a:p>
        </p:txBody>
      </p:sp>
      <p:sp>
        <p:nvSpPr>
          <p:cNvPr id="7" name="矩形 6"/>
          <p:cNvSpPr/>
          <p:nvPr/>
        </p:nvSpPr>
        <p:spPr>
          <a:xfrm>
            <a:off x="406769" y="3842382"/>
            <a:ext cx="4232249" cy="6955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hangingPunct="0">
              <a:lnSpc>
                <a:spcPct val="140000"/>
              </a:lnSpc>
              <a:buClr>
                <a:srgbClr val="3FB564"/>
              </a:buClr>
              <a:tabLst>
                <a:tab pos="4038600" algn="l"/>
              </a:tabLst>
            </a:pPr>
            <a:r>
              <a:rPr lang="en-US" altLang="zh-CN" sz="2800" b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(1)</a:t>
            </a:r>
            <a:r>
              <a:rPr lang="zh-CN" altLang="en-US" sz="2800" b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当</a:t>
            </a:r>
            <a:r>
              <a:rPr lang="en-US" altLang="zh-CN" sz="2800" b="1" i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m</a:t>
            </a:r>
            <a:r>
              <a:rPr lang="zh-CN" altLang="en-US" sz="2800" b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＝</a:t>
            </a:r>
            <a:r>
              <a:rPr lang="en-US" altLang="zh-CN" sz="2800" b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2</a:t>
            </a:r>
            <a:r>
              <a:rPr lang="zh-CN" altLang="en-US" sz="2800" b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时，</a:t>
            </a:r>
            <a:r>
              <a:rPr lang="en-US" altLang="zh-CN" sz="2800" b="1" i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N</a:t>
            </a:r>
            <a:r>
              <a:rPr lang="zh-CN" altLang="en-US" sz="2800" b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＝</a:t>
            </a:r>
            <a:r>
              <a:rPr lang="en-US" altLang="zh-CN" sz="2800" b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{1,2}</a:t>
            </a:r>
            <a:r>
              <a:rPr lang="zh-CN" altLang="en-US" sz="2800" b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，</a:t>
            </a:r>
          </a:p>
        </p:txBody>
      </p:sp>
      <p:sp>
        <p:nvSpPr>
          <p:cNvPr id="8" name="矩形 7"/>
          <p:cNvSpPr/>
          <p:nvPr/>
        </p:nvSpPr>
        <p:spPr>
          <a:xfrm>
            <a:off x="4395256" y="3927714"/>
            <a:ext cx="29258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所以</a:t>
            </a:r>
            <a:r>
              <a:rPr lang="en-US" altLang="zh-CN" sz="2800" b="1" i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M</a:t>
            </a:r>
            <a:r>
              <a:rPr lang="en-US" altLang="zh-CN" sz="2800" b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∩</a:t>
            </a:r>
            <a:r>
              <a:rPr lang="en-US" altLang="zh-CN" sz="2800" b="1" i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N</a:t>
            </a:r>
            <a:r>
              <a:rPr lang="zh-CN" altLang="en-US" sz="2800" b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＝</a:t>
            </a:r>
            <a:r>
              <a:rPr lang="en-US" altLang="zh-CN" sz="2800" b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{2}</a:t>
            </a:r>
            <a:r>
              <a:rPr lang="zh-CN" altLang="en-US" sz="2800" b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，</a:t>
            </a:r>
            <a:endParaRPr lang="zh-CN" altLang="en-US" sz="2800" b="1" dirty="0">
              <a:latin typeface="Times New Roman"/>
              <a:ea typeface="宋体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096081" y="3842382"/>
            <a:ext cx="2595582" cy="6955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hangingPunct="0">
              <a:lnSpc>
                <a:spcPct val="140000"/>
              </a:lnSpc>
              <a:buClr>
                <a:srgbClr val="3FB564"/>
              </a:buClr>
              <a:tabLst>
                <a:tab pos="4038600" algn="l"/>
              </a:tabLst>
            </a:pPr>
            <a:r>
              <a:rPr lang="en-US" altLang="zh-CN" sz="2800" b="1" i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M</a:t>
            </a:r>
            <a:r>
              <a:rPr lang="en-US" altLang="zh-CN" sz="2800" b="1" dirty="0">
                <a:solidFill>
                  <a:srgbClr val="000000"/>
                </a:solidFill>
                <a:latin typeface="Times New Roman"/>
                <a:ea typeface="宋体"/>
                <a:cs typeface="宋体" panose="02010600030101010101" pitchFamily="2" charset="-122"/>
              </a:rPr>
              <a:t>∪</a:t>
            </a:r>
            <a:r>
              <a:rPr lang="en-US" altLang="zh-CN" sz="2800" b="1" i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N</a:t>
            </a:r>
            <a:r>
              <a:rPr lang="zh-CN" altLang="en-US" sz="2800" b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＝</a:t>
            </a:r>
            <a:r>
              <a:rPr lang="en-US" altLang="zh-CN" sz="2800" b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{1,2}</a:t>
            </a:r>
            <a:r>
              <a:rPr lang="zh-CN" altLang="en-US" sz="2800" b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．</a:t>
            </a:r>
          </a:p>
        </p:txBody>
      </p:sp>
      <p:sp>
        <p:nvSpPr>
          <p:cNvPr id="10" name="矩形 9"/>
          <p:cNvSpPr/>
          <p:nvPr/>
        </p:nvSpPr>
        <p:spPr>
          <a:xfrm>
            <a:off x="435221" y="4633972"/>
            <a:ext cx="28424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(2)</a:t>
            </a:r>
            <a:r>
              <a:rPr lang="zh-CN" altLang="en-US" sz="2800" b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若</a:t>
            </a:r>
            <a:r>
              <a:rPr lang="en-US" altLang="zh-CN" sz="2800" b="1" i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M</a:t>
            </a:r>
            <a:r>
              <a:rPr lang="en-US" altLang="zh-CN" sz="2800" b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∩</a:t>
            </a:r>
            <a:r>
              <a:rPr lang="en-US" altLang="zh-CN" sz="2800" b="1" i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N</a:t>
            </a:r>
            <a:r>
              <a:rPr lang="zh-CN" altLang="en-US" sz="2800" b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＝</a:t>
            </a:r>
            <a:r>
              <a:rPr lang="en-US" altLang="zh-CN" sz="2800" b="1" i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M</a:t>
            </a:r>
            <a:r>
              <a:rPr lang="zh-CN" altLang="en-US" sz="2800" b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，</a:t>
            </a:r>
            <a:endParaRPr lang="zh-CN" altLang="en-US" sz="2800" b="1" dirty="0">
              <a:latin typeface="Times New Roman"/>
              <a:ea typeface="宋体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001243" y="4633972"/>
            <a:ext cx="17475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则</a:t>
            </a:r>
            <a:r>
              <a:rPr lang="en-US" altLang="zh-CN" sz="2800" b="1" i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M</a:t>
            </a:r>
            <a:r>
              <a:rPr lang="en-US" altLang="zh-CN" sz="2800" b="1" dirty="0">
                <a:solidFill>
                  <a:srgbClr val="000000"/>
                </a:solidFill>
                <a:latin typeface="Times New Roman"/>
                <a:ea typeface="宋体"/>
              </a:rPr>
              <a:t>⊆</a:t>
            </a:r>
            <a:r>
              <a:rPr lang="en-US" altLang="zh-CN" sz="2800" b="1" i="1" dirty="0">
                <a:solidFill>
                  <a:srgbClr val="000000"/>
                </a:solidFill>
                <a:latin typeface="Times New Roman"/>
                <a:ea typeface="宋体"/>
              </a:rPr>
              <a:t>N</a:t>
            </a:r>
            <a:r>
              <a:rPr lang="zh-CN" altLang="en-US" sz="2800" b="1" dirty="0">
                <a:solidFill>
                  <a:srgbClr val="000000"/>
                </a:solidFill>
                <a:latin typeface="Times New Roman"/>
                <a:ea typeface="宋体"/>
              </a:rPr>
              <a:t>，</a:t>
            </a:r>
            <a:endParaRPr lang="zh-CN" altLang="en-US" sz="2800" b="1" dirty="0">
              <a:latin typeface="Times New Roman"/>
              <a:ea typeface="宋体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395256" y="4532301"/>
            <a:ext cx="1705916" cy="6955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hangingPunct="0">
              <a:lnSpc>
                <a:spcPct val="140000"/>
              </a:lnSpc>
              <a:buClr>
                <a:srgbClr val="3FB564"/>
              </a:buClr>
              <a:tabLst>
                <a:tab pos="4038600" algn="l"/>
              </a:tabLst>
            </a:pPr>
            <a:r>
              <a:rPr lang="zh-CN" altLang="en-US" sz="2800" b="1" dirty="0">
                <a:solidFill>
                  <a:srgbClr val="000000"/>
                </a:solidFill>
                <a:latin typeface="Times New Roman"/>
                <a:ea typeface="宋体"/>
              </a:rPr>
              <a:t>∴</a:t>
            </a:r>
            <a:r>
              <a:rPr lang="en-US" altLang="zh-CN" sz="2800" b="1" dirty="0">
                <a:solidFill>
                  <a:srgbClr val="000000"/>
                </a:solidFill>
                <a:latin typeface="Times New Roman"/>
                <a:ea typeface="宋体"/>
              </a:rPr>
              <a:t>2∈</a:t>
            </a:r>
            <a:r>
              <a:rPr lang="en-US" altLang="zh-CN" sz="2800" b="1" i="1" dirty="0">
                <a:solidFill>
                  <a:srgbClr val="000000"/>
                </a:solidFill>
                <a:latin typeface="Times New Roman"/>
                <a:ea typeface="宋体"/>
              </a:rPr>
              <a:t>N</a:t>
            </a:r>
            <a:r>
              <a:rPr lang="zh-CN" altLang="en-US" sz="2800" b="1" dirty="0">
                <a:solidFill>
                  <a:srgbClr val="000000"/>
                </a:solidFill>
                <a:latin typeface="Times New Roman"/>
                <a:ea typeface="宋体"/>
              </a:rPr>
              <a:t>，</a:t>
            </a:r>
          </a:p>
        </p:txBody>
      </p:sp>
    </p:spTree>
    <p:extLst>
      <p:ext uri="{BB962C8B-B14F-4D97-AF65-F5344CB8AC3E}">
        <p14:creationId xmlns:p14="http://schemas.microsoft.com/office/powerpoint/2010/main" val="3968330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3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200" dirty="0" smtClean="0">
                <a:latin typeface="Times New Roman"/>
                <a:ea typeface="宋体"/>
              </a:rPr>
              <a:t>课堂练习</a:t>
            </a:r>
            <a:endParaRPr lang="zh-CN" altLang="en-US" sz="3200" dirty="0">
              <a:latin typeface="Times New Roman"/>
              <a:ea typeface="宋体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gray">
          <a:xfrm>
            <a:off x="768995" y="1196752"/>
            <a:ext cx="10585176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 hangingPunct="0">
              <a:lnSpc>
                <a:spcPct val="140000"/>
              </a:lnSpc>
              <a:spcBef>
                <a:spcPct val="0"/>
              </a:spcBef>
              <a:buClr>
                <a:srgbClr val="3FB564"/>
              </a:buClr>
              <a:buNone/>
              <a:tabLst>
                <a:tab pos="2065338" algn="l"/>
                <a:tab pos="4030663" algn="l"/>
              </a:tabLst>
            </a:pPr>
            <a:r>
              <a:rPr lang="en-US" altLang="zh-CN" b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1</a:t>
            </a:r>
            <a:r>
              <a:rPr lang="zh-CN" altLang="en-US" b="1" dirty="0" smtClean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．</a:t>
            </a:r>
            <a:r>
              <a:rPr lang="zh-CN" altLang="en-US" b="1" dirty="0">
                <a:solidFill>
                  <a:srgbClr val="000000"/>
                </a:solidFill>
                <a:latin typeface="Times New Roman"/>
                <a:ea typeface="宋体"/>
              </a:rPr>
              <a:t>已知</a:t>
            </a:r>
            <a:r>
              <a:rPr lang="en-US" altLang="zh-CN" b="1" i="1" dirty="0">
                <a:solidFill>
                  <a:srgbClr val="000000"/>
                </a:solidFill>
                <a:latin typeface="Times New Roman"/>
                <a:ea typeface="宋体"/>
              </a:rPr>
              <a:t>M</a:t>
            </a:r>
            <a:r>
              <a:rPr lang="zh-CN" altLang="en-US" b="1" dirty="0">
                <a:solidFill>
                  <a:srgbClr val="000000"/>
                </a:solidFill>
                <a:latin typeface="Times New Roman"/>
                <a:ea typeface="宋体"/>
              </a:rPr>
              <a:t>＝</a:t>
            </a:r>
            <a:r>
              <a:rPr lang="en-US" altLang="zh-CN" b="1" dirty="0">
                <a:solidFill>
                  <a:srgbClr val="000000"/>
                </a:solidFill>
                <a:latin typeface="Times New Roman"/>
                <a:ea typeface="宋体"/>
              </a:rPr>
              <a:t>{2</a:t>
            </a:r>
            <a:r>
              <a:rPr lang="zh-CN" altLang="en-US" b="1" dirty="0">
                <a:solidFill>
                  <a:srgbClr val="000000"/>
                </a:solidFill>
                <a:latin typeface="Times New Roman"/>
                <a:ea typeface="宋体"/>
              </a:rPr>
              <a:t>，</a:t>
            </a:r>
            <a:r>
              <a:rPr lang="en-US" altLang="zh-CN" b="1" i="1" dirty="0">
                <a:solidFill>
                  <a:srgbClr val="000000"/>
                </a:solidFill>
                <a:latin typeface="Times New Roman"/>
                <a:ea typeface="宋体"/>
              </a:rPr>
              <a:t>a</a:t>
            </a:r>
            <a:r>
              <a:rPr lang="en-US" altLang="zh-CN" b="1" baseline="30000" dirty="0">
                <a:solidFill>
                  <a:srgbClr val="000000"/>
                </a:solidFill>
                <a:latin typeface="Times New Roman"/>
                <a:ea typeface="宋体"/>
              </a:rPr>
              <a:t>2</a:t>
            </a:r>
            <a:r>
              <a:rPr lang="zh-CN" altLang="en-US" b="1" dirty="0">
                <a:solidFill>
                  <a:srgbClr val="000000"/>
                </a:solidFill>
                <a:latin typeface="Times New Roman"/>
                <a:ea typeface="宋体"/>
              </a:rPr>
              <a:t>－</a:t>
            </a:r>
            <a:r>
              <a:rPr lang="en-US" altLang="zh-CN" b="1" dirty="0">
                <a:solidFill>
                  <a:srgbClr val="000000"/>
                </a:solidFill>
                <a:latin typeface="Times New Roman"/>
                <a:ea typeface="宋体"/>
              </a:rPr>
              <a:t>3</a:t>
            </a:r>
            <a:r>
              <a:rPr lang="en-US" altLang="zh-CN" b="1" i="1" dirty="0">
                <a:solidFill>
                  <a:srgbClr val="000000"/>
                </a:solidFill>
                <a:latin typeface="Times New Roman"/>
                <a:ea typeface="宋体"/>
              </a:rPr>
              <a:t>a</a:t>
            </a:r>
            <a:r>
              <a:rPr lang="zh-CN" altLang="en-US" b="1" dirty="0">
                <a:solidFill>
                  <a:srgbClr val="000000"/>
                </a:solidFill>
                <a:latin typeface="Times New Roman"/>
                <a:ea typeface="宋体"/>
              </a:rPr>
              <a:t>＋</a:t>
            </a:r>
            <a:r>
              <a:rPr lang="en-US" altLang="zh-CN" b="1" dirty="0">
                <a:solidFill>
                  <a:srgbClr val="000000"/>
                </a:solidFill>
                <a:latin typeface="Times New Roman"/>
                <a:ea typeface="宋体"/>
              </a:rPr>
              <a:t>5,5}</a:t>
            </a:r>
            <a:r>
              <a:rPr lang="zh-CN" altLang="en-US" b="1" dirty="0">
                <a:solidFill>
                  <a:srgbClr val="000000"/>
                </a:solidFill>
                <a:latin typeface="Times New Roman"/>
                <a:ea typeface="宋体"/>
              </a:rPr>
              <a:t>，</a:t>
            </a:r>
            <a:r>
              <a:rPr lang="en-US" altLang="zh-CN" b="1" i="1" dirty="0">
                <a:solidFill>
                  <a:srgbClr val="000000"/>
                </a:solidFill>
                <a:latin typeface="Times New Roman"/>
                <a:ea typeface="宋体"/>
              </a:rPr>
              <a:t>N</a:t>
            </a:r>
            <a:r>
              <a:rPr lang="zh-CN" altLang="en-US" b="1" dirty="0">
                <a:solidFill>
                  <a:srgbClr val="000000"/>
                </a:solidFill>
                <a:latin typeface="Times New Roman"/>
                <a:ea typeface="宋体"/>
              </a:rPr>
              <a:t>＝</a:t>
            </a:r>
            <a:r>
              <a:rPr lang="en-US" altLang="zh-CN" b="1" dirty="0">
                <a:solidFill>
                  <a:srgbClr val="000000"/>
                </a:solidFill>
                <a:latin typeface="Times New Roman"/>
                <a:ea typeface="宋体"/>
              </a:rPr>
              <a:t>{1</a:t>
            </a:r>
            <a:r>
              <a:rPr lang="zh-CN" altLang="en-US" b="1" dirty="0">
                <a:solidFill>
                  <a:srgbClr val="000000"/>
                </a:solidFill>
                <a:latin typeface="Times New Roman"/>
                <a:ea typeface="宋体"/>
              </a:rPr>
              <a:t>，</a:t>
            </a:r>
            <a:r>
              <a:rPr lang="en-US" altLang="zh-CN" b="1" i="1" dirty="0">
                <a:solidFill>
                  <a:srgbClr val="000000"/>
                </a:solidFill>
                <a:latin typeface="Times New Roman"/>
                <a:ea typeface="宋体"/>
              </a:rPr>
              <a:t>a</a:t>
            </a:r>
            <a:r>
              <a:rPr lang="en-US" altLang="zh-CN" b="1" baseline="30000" dirty="0">
                <a:solidFill>
                  <a:srgbClr val="000000"/>
                </a:solidFill>
                <a:latin typeface="Times New Roman"/>
                <a:ea typeface="宋体"/>
              </a:rPr>
              <a:t>2</a:t>
            </a:r>
            <a:r>
              <a:rPr lang="zh-CN" altLang="en-US" b="1" dirty="0">
                <a:solidFill>
                  <a:srgbClr val="000000"/>
                </a:solidFill>
                <a:latin typeface="Times New Roman"/>
                <a:ea typeface="宋体"/>
              </a:rPr>
              <a:t>－</a:t>
            </a:r>
            <a:r>
              <a:rPr lang="en-US" altLang="zh-CN" b="1" dirty="0">
                <a:solidFill>
                  <a:srgbClr val="000000"/>
                </a:solidFill>
                <a:latin typeface="Times New Roman"/>
                <a:ea typeface="宋体"/>
              </a:rPr>
              <a:t>6</a:t>
            </a:r>
            <a:r>
              <a:rPr lang="en-US" altLang="zh-CN" b="1" i="1" dirty="0">
                <a:solidFill>
                  <a:srgbClr val="000000"/>
                </a:solidFill>
                <a:latin typeface="Times New Roman"/>
                <a:ea typeface="宋体"/>
              </a:rPr>
              <a:t>a</a:t>
            </a:r>
            <a:r>
              <a:rPr lang="zh-CN" altLang="en-US" b="1" dirty="0">
                <a:solidFill>
                  <a:srgbClr val="000000"/>
                </a:solidFill>
                <a:latin typeface="Times New Roman"/>
                <a:ea typeface="宋体"/>
              </a:rPr>
              <a:t>＋</a:t>
            </a:r>
            <a:r>
              <a:rPr lang="en-US" altLang="zh-CN" b="1" dirty="0">
                <a:solidFill>
                  <a:srgbClr val="000000"/>
                </a:solidFill>
                <a:latin typeface="Times New Roman"/>
                <a:ea typeface="宋体"/>
              </a:rPr>
              <a:t>10,3}</a:t>
            </a:r>
            <a:r>
              <a:rPr lang="zh-CN" altLang="en-US" b="1" dirty="0">
                <a:solidFill>
                  <a:srgbClr val="000000"/>
                </a:solidFill>
                <a:latin typeface="Times New Roman"/>
                <a:ea typeface="宋体"/>
              </a:rPr>
              <a:t>，</a:t>
            </a:r>
            <a:r>
              <a:rPr lang="en-US" altLang="zh-CN" b="1" i="1" dirty="0">
                <a:solidFill>
                  <a:srgbClr val="000000"/>
                </a:solidFill>
                <a:latin typeface="Times New Roman"/>
                <a:ea typeface="宋体"/>
              </a:rPr>
              <a:t>M</a:t>
            </a:r>
            <a:r>
              <a:rPr lang="en-US" altLang="zh-CN" b="1" dirty="0">
                <a:solidFill>
                  <a:srgbClr val="000000"/>
                </a:solidFill>
                <a:latin typeface="Times New Roman"/>
                <a:ea typeface="宋体"/>
              </a:rPr>
              <a:t>∩</a:t>
            </a:r>
            <a:r>
              <a:rPr lang="en-US" altLang="zh-CN" b="1" i="1" dirty="0">
                <a:solidFill>
                  <a:srgbClr val="000000"/>
                </a:solidFill>
                <a:latin typeface="Times New Roman"/>
                <a:ea typeface="宋体"/>
              </a:rPr>
              <a:t>N</a:t>
            </a:r>
            <a:r>
              <a:rPr lang="zh-CN" altLang="en-US" b="1" dirty="0">
                <a:solidFill>
                  <a:srgbClr val="000000"/>
                </a:solidFill>
                <a:latin typeface="Times New Roman"/>
                <a:ea typeface="宋体"/>
              </a:rPr>
              <a:t>＝</a:t>
            </a:r>
            <a:r>
              <a:rPr lang="en-US" altLang="zh-CN" b="1" dirty="0">
                <a:solidFill>
                  <a:srgbClr val="000000"/>
                </a:solidFill>
                <a:latin typeface="Times New Roman"/>
                <a:ea typeface="宋体"/>
              </a:rPr>
              <a:t>{2,3}</a:t>
            </a:r>
            <a:r>
              <a:rPr lang="zh-CN" altLang="en-US" b="1" dirty="0">
                <a:solidFill>
                  <a:srgbClr val="000000"/>
                </a:solidFill>
                <a:latin typeface="Times New Roman"/>
                <a:ea typeface="宋体"/>
              </a:rPr>
              <a:t>，则</a:t>
            </a:r>
            <a:r>
              <a:rPr lang="en-US" altLang="zh-CN" b="1" i="1" dirty="0">
                <a:solidFill>
                  <a:srgbClr val="000000"/>
                </a:solidFill>
                <a:latin typeface="Times New Roman"/>
                <a:ea typeface="宋体"/>
              </a:rPr>
              <a:t>a</a:t>
            </a:r>
            <a:r>
              <a:rPr lang="zh-CN" altLang="en-US" b="1" dirty="0">
                <a:solidFill>
                  <a:srgbClr val="000000"/>
                </a:solidFill>
                <a:latin typeface="Times New Roman"/>
                <a:ea typeface="宋体"/>
              </a:rPr>
              <a:t>的值是</a:t>
            </a:r>
            <a:r>
              <a:rPr lang="en-US" altLang="zh-CN" b="1" dirty="0">
                <a:solidFill>
                  <a:srgbClr val="000000"/>
                </a:solidFill>
                <a:latin typeface="Times New Roman"/>
                <a:ea typeface="宋体"/>
              </a:rPr>
              <a:t>(</a:t>
            </a:r>
            <a:r>
              <a:rPr lang="zh-CN" altLang="en-US" b="1" dirty="0">
                <a:solidFill>
                  <a:srgbClr val="000000"/>
                </a:solidFill>
                <a:latin typeface="Times New Roman"/>
                <a:ea typeface="宋体"/>
              </a:rPr>
              <a:t>　　</a:t>
            </a:r>
            <a:r>
              <a:rPr lang="en-US" altLang="zh-CN" b="1" dirty="0">
                <a:solidFill>
                  <a:srgbClr val="000000"/>
                </a:solidFill>
                <a:latin typeface="Times New Roman"/>
                <a:ea typeface="宋体"/>
              </a:rPr>
              <a:t>)</a:t>
            </a:r>
          </a:p>
          <a:p>
            <a:pPr marL="0" lvl="0" indent="622300" algn="just" hangingPunct="0">
              <a:lnSpc>
                <a:spcPct val="140000"/>
              </a:lnSpc>
              <a:spcBef>
                <a:spcPct val="0"/>
              </a:spcBef>
              <a:buClr>
                <a:srgbClr val="3FB564"/>
              </a:buClr>
              <a:buNone/>
              <a:tabLst>
                <a:tab pos="2065338" algn="l"/>
                <a:tab pos="4030663" algn="l"/>
              </a:tabLst>
            </a:pPr>
            <a:r>
              <a:rPr lang="en-US" altLang="zh-CN" b="1" dirty="0">
                <a:solidFill>
                  <a:srgbClr val="000000"/>
                </a:solidFill>
                <a:latin typeface="Times New Roman"/>
                <a:ea typeface="宋体"/>
              </a:rPr>
              <a:t>A</a:t>
            </a:r>
            <a:r>
              <a:rPr lang="zh-CN" altLang="en-US" b="1" dirty="0">
                <a:solidFill>
                  <a:srgbClr val="000000"/>
                </a:solidFill>
                <a:latin typeface="Times New Roman"/>
                <a:ea typeface="宋体"/>
              </a:rPr>
              <a:t>．</a:t>
            </a:r>
            <a:r>
              <a:rPr lang="en-US" altLang="zh-CN" b="1" dirty="0">
                <a:solidFill>
                  <a:srgbClr val="000000"/>
                </a:solidFill>
                <a:latin typeface="Times New Roman"/>
                <a:ea typeface="宋体"/>
              </a:rPr>
              <a:t>1</a:t>
            </a:r>
            <a:r>
              <a:rPr lang="zh-CN" altLang="en-US" b="1" dirty="0">
                <a:solidFill>
                  <a:srgbClr val="000000"/>
                </a:solidFill>
                <a:latin typeface="Times New Roman"/>
                <a:ea typeface="宋体"/>
              </a:rPr>
              <a:t>或</a:t>
            </a:r>
            <a:r>
              <a:rPr lang="en-US" altLang="zh-CN" b="1" dirty="0">
                <a:solidFill>
                  <a:srgbClr val="000000"/>
                </a:solidFill>
                <a:latin typeface="Times New Roman"/>
                <a:ea typeface="宋体"/>
              </a:rPr>
              <a:t>2 		B</a:t>
            </a:r>
            <a:r>
              <a:rPr lang="zh-CN" altLang="en-US" b="1" dirty="0">
                <a:solidFill>
                  <a:srgbClr val="000000"/>
                </a:solidFill>
                <a:latin typeface="Times New Roman"/>
                <a:ea typeface="宋体"/>
              </a:rPr>
              <a:t>．</a:t>
            </a:r>
            <a:r>
              <a:rPr lang="en-US" altLang="zh-CN" b="1" dirty="0">
                <a:solidFill>
                  <a:srgbClr val="000000"/>
                </a:solidFill>
                <a:latin typeface="Times New Roman"/>
                <a:ea typeface="宋体"/>
              </a:rPr>
              <a:t>2</a:t>
            </a:r>
            <a:r>
              <a:rPr lang="zh-CN" altLang="en-US" b="1" dirty="0">
                <a:solidFill>
                  <a:srgbClr val="000000"/>
                </a:solidFill>
                <a:latin typeface="Times New Roman"/>
                <a:ea typeface="宋体"/>
              </a:rPr>
              <a:t>或</a:t>
            </a:r>
            <a:r>
              <a:rPr lang="en-US" altLang="zh-CN" b="1" dirty="0">
                <a:solidFill>
                  <a:srgbClr val="000000"/>
                </a:solidFill>
                <a:latin typeface="Times New Roman"/>
                <a:ea typeface="宋体"/>
              </a:rPr>
              <a:t>4</a:t>
            </a:r>
          </a:p>
          <a:p>
            <a:pPr marL="0" lvl="0" indent="622300" algn="just" hangingPunct="0">
              <a:lnSpc>
                <a:spcPct val="140000"/>
              </a:lnSpc>
              <a:spcBef>
                <a:spcPct val="0"/>
              </a:spcBef>
              <a:buClr>
                <a:srgbClr val="3FB564"/>
              </a:buClr>
              <a:buNone/>
              <a:tabLst>
                <a:tab pos="2065338" algn="l"/>
                <a:tab pos="4030663" algn="l"/>
              </a:tabLst>
            </a:pPr>
            <a:r>
              <a:rPr lang="en-US" altLang="zh-CN" b="1" dirty="0">
                <a:solidFill>
                  <a:srgbClr val="000000"/>
                </a:solidFill>
                <a:latin typeface="Times New Roman"/>
                <a:ea typeface="宋体"/>
              </a:rPr>
              <a:t>C</a:t>
            </a:r>
            <a:r>
              <a:rPr lang="zh-CN" altLang="en-US" b="1" dirty="0">
                <a:solidFill>
                  <a:srgbClr val="000000"/>
                </a:solidFill>
                <a:latin typeface="Times New Roman"/>
                <a:ea typeface="宋体"/>
              </a:rPr>
              <a:t>．</a:t>
            </a:r>
            <a:r>
              <a:rPr lang="en-US" altLang="zh-CN" b="1" dirty="0">
                <a:solidFill>
                  <a:srgbClr val="000000"/>
                </a:solidFill>
                <a:latin typeface="Times New Roman"/>
                <a:ea typeface="宋体"/>
              </a:rPr>
              <a:t>2 		D</a:t>
            </a:r>
            <a:r>
              <a:rPr lang="zh-CN" altLang="en-US" b="1" dirty="0">
                <a:solidFill>
                  <a:srgbClr val="000000"/>
                </a:solidFill>
                <a:latin typeface="Times New Roman"/>
                <a:ea typeface="宋体"/>
              </a:rPr>
              <a:t>．</a:t>
            </a:r>
            <a:r>
              <a:rPr lang="en-US" altLang="zh-CN" b="1" dirty="0" smtClean="0">
                <a:solidFill>
                  <a:srgbClr val="000000"/>
                </a:solidFill>
                <a:latin typeface="Times New Roman"/>
                <a:ea typeface="宋体"/>
              </a:rPr>
              <a:t>1</a:t>
            </a:r>
            <a:endParaRPr lang="en-US" altLang="zh-CN" b="1" dirty="0">
              <a:solidFill>
                <a:srgbClr val="0000FF"/>
              </a:solidFill>
              <a:latin typeface="Times New Roman"/>
              <a:ea typeface="宋体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68995" y="5151048"/>
            <a:ext cx="7661016" cy="624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hangingPunct="0">
              <a:lnSpc>
                <a:spcPct val="140000"/>
              </a:lnSpc>
              <a:buClr>
                <a:srgbClr val="3FB564"/>
              </a:buClr>
              <a:tabLst>
                <a:tab pos="2065338" algn="l"/>
                <a:tab pos="4030663" algn="l"/>
              </a:tabLst>
            </a:pPr>
            <a:r>
              <a:rPr lang="zh-CN" altLang="en-US" sz="2800" b="1" dirty="0" smtClean="0">
                <a:solidFill>
                  <a:srgbClr val="0000FF"/>
                </a:solidFill>
                <a:latin typeface="Times New Roman"/>
                <a:ea typeface="宋体"/>
              </a:rPr>
              <a:t>当</a:t>
            </a:r>
            <a:r>
              <a:rPr lang="en-US" altLang="zh-CN" sz="2800" b="1" i="1" dirty="0">
                <a:solidFill>
                  <a:srgbClr val="0000FF"/>
                </a:solidFill>
                <a:latin typeface="Times New Roman"/>
                <a:ea typeface="宋体"/>
              </a:rPr>
              <a:t>a</a:t>
            </a:r>
            <a:r>
              <a:rPr lang="zh-CN" altLang="en-US" sz="2800" b="1" dirty="0">
                <a:solidFill>
                  <a:srgbClr val="0000FF"/>
                </a:solidFill>
                <a:latin typeface="Times New Roman"/>
                <a:ea typeface="宋体"/>
              </a:rPr>
              <a:t>＝</a:t>
            </a:r>
            <a:r>
              <a:rPr lang="en-US" altLang="zh-CN" sz="2800" b="1" dirty="0">
                <a:solidFill>
                  <a:srgbClr val="0000FF"/>
                </a:solidFill>
                <a:latin typeface="Times New Roman"/>
                <a:ea typeface="宋体"/>
              </a:rPr>
              <a:t>2</a:t>
            </a:r>
            <a:r>
              <a:rPr lang="zh-CN" altLang="en-US" sz="2800" b="1" dirty="0">
                <a:solidFill>
                  <a:srgbClr val="0000FF"/>
                </a:solidFill>
                <a:latin typeface="Times New Roman"/>
                <a:ea typeface="宋体"/>
              </a:rPr>
              <a:t>时，</a:t>
            </a:r>
            <a:r>
              <a:rPr lang="en-US" altLang="zh-CN" sz="2800" b="1" i="1" dirty="0">
                <a:solidFill>
                  <a:srgbClr val="0000FF"/>
                </a:solidFill>
                <a:latin typeface="Times New Roman"/>
                <a:ea typeface="宋体"/>
              </a:rPr>
              <a:t>N</a:t>
            </a:r>
            <a:r>
              <a:rPr lang="zh-CN" altLang="en-US" sz="2800" b="1" dirty="0">
                <a:solidFill>
                  <a:srgbClr val="0000FF"/>
                </a:solidFill>
                <a:latin typeface="Times New Roman"/>
                <a:ea typeface="宋体"/>
              </a:rPr>
              <a:t>＝</a:t>
            </a:r>
            <a:r>
              <a:rPr lang="en-US" altLang="zh-CN" sz="2800" b="1" dirty="0">
                <a:solidFill>
                  <a:srgbClr val="0000FF"/>
                </a:solidFill>
                <a:latin typeface="Times New Roman"/>
                <a:ea typeface="宋体"/>
              </a:rPr>
              <a:t>{1,2,3}</a:t>
            </a:r>
            <a:r>
              <a:rPr lang="zh-CN" altLang="en-US" sz="2800" b="1" dirty="0">
                <a:solidFill>
                  <a:srgbClr val="0000FF"/>
                </a:solidFill>
                <a:latin typeface="Times New Roman"/>
                <a:ea typeface="宋体"/>
              </a:rPr>
              <a:t>，</a:t>
            </a:r>
            <a:r>
              <a:rPr lang="en-US" altLang="zh-CN" sz="2800" b="1" i="1" dirty="0">
                <a:solidFill>
                  <a:srgbClr val="0000FF"/>
                </a:solidFill>
                <a:latin typeface="Times New Roman"/>
                <a:ea typeface="宋体"/>
              </a:rPr>
              <a:t>M</a:t>
            </a:r>
            <a:r>
              <a:rPr lang="zh-CN" altLang="en-US" sz="2800" b="1" dirty="0">
                <a:solidFill>
                  <a:srgbClr val="0000FF"/>
                </a:solidFill>
                <a:latin typeface="Times New Roman"/>
                <a:ea typeface="宋体"/>
              </a:rPr>
              <a:t>＝</a:t>
            </a:r>
            <a:r>
              <a:rPr lang="en-US" altLang="zh-CN" sz="2800" b="1" dirty="0">
                <a:solidFill>
                  <a:srgbClr val="0000FF"/>
                </a:solidFill>
                <a:latin typeface="Times New Roman"/>
                <a:ea typeface="宋体"/>
              </a:rPr>
              <a:t>{2,3,5}</a:t>
            </a:r>
            <a:r>
              <a:rPr lang="zh-CN" altLang="en-US" sz="2800" b="1" dirty="0">
                <a:solidFill>
                  <a:srgbClr val="0000FF"/>
                </a:solidFill>
                <a:latin typeface="Times New Roman"/>
                <a:ea typeface="宋体"/>
              </a:rPr>
              <a:t>符合题意．</a:t>
            </a:r>
          </a:p>
        </p:txBody>
      </p:sp>
      <p:sp>
        <p:nvSpPr>
          <p:cNvPr id="4" name="矩形 3"/>
          <p:cNvSpPr/>
          <p:nvPr/>
        </p:nvSpPr>
        <p:spPr>
          <a:xfrm>
            <a:off x="588658" y="5789537"/>
            <a:ext cx="1976823" cy="6568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altLang="zh-CN" sz="2800" b="1" dirty="0" smtClean="0">
                <a:solidFill>
                  <a:srgbClr val="FF0000"/>
                </a:solidFill>
                <a:latin typeface="Times New Roman"/>
                <a:ea typeface="宋体"/>
              </a:rPr>
              <a:t>【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/>
                <a:ea typeface="宋体"/>
              </a:rPr>
              <a:t>答案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/>
                <a:ea typeface="宋体"/>
              </a:rPr>
              <a:t>】C.</a:t>
            </a:r>
            <a:endParaRPr lang="en-US" altLang="zh-CN" sz="2800" b="1" dirty="0">
              <a:solidFill>
                <a:srgbClr val="FF0000"/>
              </a:solidFill>
              <a:latin typeface="Times New Roman"/>
              <a:ea typeface="宋体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24979" y="3946250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Times New Roman"/>
                <a:ea typeface="宋体"/>
              </a:rPr>
              <a:t>【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/>
                <a:ea typeface="宋体"/>
              </a:rPr>
              <a:t>解析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/>
                <a:ea typeface="宋体"/>
              </a:rPr>
              <a:t>】</a:t>
            </a:r>
            <a:endParaRPr lang="zh-CN" altLang="en-US" sz="2800" b="1" dirty="0">
              <a:solidFill>
                <a:srgbClr val="FF0000"/>
              </a:solidFill>
              <a:latin typeface="Times New Roman"/>
              <a:ea typeface="宋体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902274" y="3939653"/>
            <a:ext cx="28344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0000FF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∵</a:t>
            </a:r>
            <a:r>
              <a:rPr lang="en-US" altLang="zh-CN" sz="2800" b="1" i="1" dirty="0">
                <a:solidFill>
                  <a:srgbClr val="0000FF"/>
                </a:solidFill>
                <a:latin typeface="Times New Roman"/>
                <a:ea typeface="宋体"/>
              </a:rPr>
              <a:t>M</a:t>
            </a:r>
            <a:r>
              <a:rPr lang="en-US" altLang="zh-CN" sz="2800" b="1" dirty="0">
                <a:solidFill>
                  <a:srgbClr val="0000FF"/>
                </a:solidFill>
                <a:latin typeface="Times New Roman"/>
                <a:ea typeface="宋体"/>
              </a:rPr>
              <a:t>∩</a:t>
            </a:r>
            <a:r>
              <a:rPr lang="en-US" altLang="zh-CN" sz="2800" b="1" i="1" dirty="0">
                <a:solidFill>
                  <a:srgbClr val="0000FF"/>
                </a:solidFill>
                <a:latin typeface="Times New Roman"/>
                <a:ea typeface="宋体"/>
              </a:rPr>
              <a:t>N</a:t>
            </a:r>
            <a:r>
              <a:rPr lang="zh-CN" altLang="en-US" sz="2800" b="1" dirty="0">
                <a:solidFill>
                  <a:srgbClr val="0000FF"/>
                </a:solidFill>
                <a:latin typeface="Times New Roman"/>
                <a:ea typeface="宋体"/>
              </a:rPr>
              <a:t>＝</a:t>
            </a:r>
            <a:r>
              <a:rPr lang="en-US" altLang="zh-CN" sz="2800" b="1" dirty="0">
                <a:solidFill>
                  <a:srgbClr val="0000FF"/>
                </a:solidFill>
                <a:latin typeface="Times New Roman"/>
                <a:ea typeface="宋体"/>
              </a:rPr>
              <a:t>{2,3}</a:t>
            </a:r>
            <a:r>
              <a:rPr lang="zh-CN" altLang="en-US" sz="2800" b="1" dirty="0">
                <a:solidFill>
                  <a:srgbClr val="0000FF"/>
                </a:solidFill>
                <a:latin typeface="Times New Roman"/>
                <a:ea typeface="宋体"/>
              </a:rPr>
              <a:t>，</a:t>
            </a:r>
            <a:endParaRPr lang="zh-CN" altLang="en-US" sz="2800" b="1" dirty="0">
              <a:latin typeface="Times New Roman"/>
              <a:ea typeface="宋体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469107" y="3946250"/>
            <a:ext cx="30059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0000FF"/>
                </a:solidFill>
                <a:latin typeface="Times New Roman"/>
                <a:ea typeface="宋体"/>
              </a:rPr>
              <a:t>∴</a:t>
            </a:r>
            <a:r>
              <a:rPr lang="en-US" altLang="zh-CN" sz="2800" b="1" i="1" dirty="0">
                <a:solidFill>
                  <a:srgbClr val="0000FF"/>
                </a:solidFill>
                <a:latin typeface="Times New Roman"/>
                <a:ea typeface="宋体"/>
              </a:rPr>
              <a:t>a</a:t>
            </a:r>
            <a:r>
              <a:rPr lang="en-US" altLang="zh-CN" sz="2800" b="1" baseline="30000" dirty="0">
                <a:solidFill>
                  <a:srgbClr val="0000FF"/>
                </a:solidFill>
                <a:latin typeface="Times New Roman"/>
                <a:ea typeface="宋体"/>
              </a:rPr>
              <a:t>2</a:t>
            </a:r>
            <a:r>
              <a:rPr lang="zh-CN" altLang="en-US" sz="2800" b="1" dirty="0">
                <a:solidFill>
                  <a:srgbClr val="0000FF"/>
                </a:solidFill>
                <a:latin typeface="Times New Roman"/>
                <a:ea typeface="宋体"/>
              </a:rPr>
              <a:t>－</a:t>
            </a:r>
            <a:r>
              <a:rPr lang="en-US" altLang="zh-CN" sz="2800" b="1" dirty="0">
                <a:solidFill>
                  <a:srgbClr val="0000FF"/>
                </a:solidFill>
                <a:latin typeface="Times New Roman"/>
                <a:ea typeface="宋体"/>
              </a:rPr>
              <a:t>3</a:t>
            </a:r>
            <a:r>
              <a:rPr lang="en-US" altLang="zh-CN" sz="2800" b="1" i="1" dirty="0">
                <a:solidFill>
                  <a:srgbClr val="0000FF"/>
                </a:solidFill>
                <a:latin typeface="Times New Roman"/>
                <a:ea typeface="宋体"/>
              </a:rPr>
              <a:t>a</a:t>
            </a:r>
            <a:r>
              <a:rPr lang="zh-CN" altLang="en-US" sz="2800" b="1" dirty="0">
                <a:solidFill>
                  <a:srgbClr val="0000FF"/>
                </a:solidFill>
                <a:latin typeface="Times New Roman"/>
                <a:ea typeface="宋体"/>
              </a:rPr>
              <a:t>＋</a:t>
            </a:r>
            <a:r>
              <a:rPr lang="en-US" altLang="zh-CN" sz="2800" b="1" dirty="0">
                <a:solidFill>
                  <a:srgbClr val="0000FF"/>
                </a:solidFill>
                <a:latin typeface="Times New Roman"/>
                <a:ea typeface="宋体"/>
              </a:rPr>
              <a:t>5</a:t>
            </a:r>
            <a:r>
              <a:rPr lang="zh-CN" altLang="en-US" sz="2800" b="1" dirty="0">
                <a:solidFill>
                  <a:srgbClr val="0000FF"/>
                </a:solidFill>
                <a:latin typeface="Times New Roman"/>
                <a:ea typeface="宋体"/>
              </a:rPr>
              <a:t>＝</a:t>
            </a:r>
            <a:r>
              <a:rPr lang="en-US" altLang="zh-CN" sz="2800" b="1" dirty="0">
                <a:solidFill>
                  <a:srgbClr val="0000FF"/>
                </a:solidFill>
                <a:latin typeface="Times New Roman"/>
                <a:ea typeface="宋体"/>
              </a:rPr>
              <a:t>3</a:t>
            </a:r>
            <a:r>
              <a:rPr lang="zh-CN" altLang="en-US" sz="2800" b="1" dirty="0">
                <a:solidFill>
                  <a:srgbClr val="0000FF"/>
                </a:solidFill>
                <a:latin typeface="Times New Roman"/>
                <a:ea typeface="宋体"/>
              </a:rPr>
              <a:t>，</a:t>
            </a:r>
            <a:endParaRPr lang="zh-CN" altLang="en-US" sz="2800" b="1" dirty="0">
              <a:latin typeface="Times New Roman"/>
              <a:ea typeface="宋体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272538" y="3946250"/>
            <a:ext cx="18950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0000FF"/>
                </a:solidFill>
                <a:latin typeface="Times New Roman"/>
                <a:ea typeface="宋体"/>
              </a:rPr>
              <a:t>∴</a:t>
            </a:r>
            <a:r>
              <a:rPr lang="en-US" altLang="zh-CN" sz="2800" b="1" i="1" dirty="0">
                <a:solidFill>
                  <a:srgbClr val="0000FF"/>
                </a:solidFill>
                <a:latin typeface="Times New Roman"/>
                <a:ea typeface="宋体"/>
              </a:rPr>
              <a:t>a</a:t>
            </a:r>
            <a:r>
              <a:rPr lang="zh-CN" altLang="en-US" sz="2800" b="1" dirty="0">
                <a:solidFill>
                  <a:srgbClr val="0000FF"/>
                </a:solidFill>
                <a:latin typeface="Times New Roman"/>
                <a:ea typeface="宋体"/>
              </a:rPr>
              <a:t>＝</a:t>
            </a:r>
            <a:r>
              <a:rPr lang="en-US" altLang="zh-CN" sz="2800" b="1" dirty="0">
                <a:solidFill>
                  <a:srgbClr val="0000FF"/>
                </a:solidFill>
                <a:latin typeface="Times New Roman"/>
                <a:ea typeface="宋体"/>
              </a:rPr>
              <a:t>1</a:t>
            </a:r>
            <a:r>
              <a:rPr lang="zh-CN" altLang="en-US" sz="2800" b="1" dirty="0">
                <a:solidFill>
                  <a:srgbClr val="0000FF"/>
                </a:solidFill>
                <a:latin typeface="Times New Roman"/>
                <a:ea typeface="宋体"/>
              </a:rPr>
              <a:t>或</a:t>
            </a:r>
            <a:r>
              <a:rPr lang="en-US" altLang="zh-CN" sz="2800" b="1" dirty="0">
                <a:solidFill>
                  <a:srgbClr val="0000FF"/>
                </a:solidFill>
                <a:latin typeface="Times New Roman"/>
                <a:ea typeface="宋体"/>
              </a:rPr>
              <a:t>2.</a:t>
            </a:r>
            <a:endParaRPr lang="zh-CN" altLang="en-US" sz="2800" b="1" dirty="0">
              <a:latin typeface="Times New Roman"/>
              <a:ea typeface="宋体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73189" y="4592238"/>
            <a:ext cx="74510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0000FF"/>
                </a:solidFill>
                <a:latin typeface="Times New Roman"/>
                <a:ea typeface="宋体"/>
              </a:rPr>
              <a:t>当</a:t>
            </a:r>
            <a:r>
              <a:rPr lang="en-US" altLang="zh-CN" sz="2800" b="1" i="1" dirty="0">
                <a:solidFill>
                  <a:srgbClr val="0000FF"/>
                </a:solidFill>
                <a:latin typeface="Times New Roman"/>
                <a:ea typeface="宋体"/>
              </a:rPr>
              <a:t>a</a:t>
            </a:r>
            <a:r>
              <a:rPr lang="zh-CN" altLang="en-US" sz="2800" b="1" dirty="0">
                <a:solidFill>
                  <a:srgbClr val="0000FF"/>
                </a:solidFill>
                <a:latin typeface="Times New Roman"/>
                <a:ea typeface="宋体"/>
              </a:rPr>
              <a:t>＝</a:t>
            </a:r>
            <a:r>
              <a:rPr lang="en-US" altLang="zh-CN" sz="2800" b="1" dirty="0">
                <a:solidFill>
                  <a:srgbClr val="0000FF"/>
                </a:solidFill>
                <a:latin typeface="Times New Roman"/>
                <a:ea typeface="宋体"/>
              </a:rPr>
              <a:t>1</a:t>
            </a:r>
            <a:r>
              <a:rPr lang="zh-CN" altLang="en-US" sz="2800" b="1" dirty="0">
                <a:solidFill>
                  <a:srgbClr val="0000FF"/>
                </a:solidFill>
                <a:latin typeface="Times New Roman"/>
                <a:ea typeface="宋体"/>
              </a:rPr>
              <a:t>时，</a:t>
            </a:r>
            <a:r>
              <a:rPr lang="en-US" altLang="zh-CN" sz="2800" b="1" i="1" dirty="0">
                <a:solidFill>
                  <a:srgbClr val="0000FF"/>
                </a:solidFill>
                <a:latin typeface="Times New Roman"/>
                <a:ea typeface="宋体"/>
              </a:rPr>
              <a:t>N</a:t>
            </a:r>
            <a:r>
              <a:rPr lang="zh-CN" altLang="en-US" sz="2800" b="1" dirty="0">
                <a:solidFill>
                  <a:srgbClr val="0000FF"/>
                </a:solidFill>
                <a:latin typeface="Times New Roman"/>
                <a:ea typeface="宋体"/>
              </a:rPr>
              <a:t>＝</a:t>
            </a:r>
            <a:r>
              <a:rPr lang="en-US" altLang="zh-CN" sz="2800" b="1" dirty="0">
                <a:solidFill>
                  <a:srgbClr val="0000FF"/>
                </a:solidFill>
                <a:latin typeface="Times New Roman"/>
                <a:ea typeface="宋体"/>
              </a:rPr>
              <a:t>{1,5,3}</a:t>
            </a:r>
            <a:r>
              <a:rPr lang="zh-CN" altLang="en-US" sz="2800" b="1" dirty="0">
                <a:solidFill>
                  <a:srgbClr val="0000FF"/>
                </a:solidFill>
                <a:latin typeface="Times New Roman"/>
                <a:ea typeface="宋体"/>
              </a:rPr>
              <a:t>，</a:t>
            </a:r>
            <a:r>
              <a:rPr lang="en-US" altLang="zh-CN" sz="2800" b="1" i="1" dirty="0">
                <a:solidFill>
                  <a:srgbClr val="0000FF"/>
                </a:solidFill>
                <a:latin typeface="Times New Roman"/>
                <a:ea typeface="宋体"/>
              </a:rPr>
              <a:t>M</a:t>
            </a:r>
            <a:r>
              <a:rPr lang="zh-CN" altLang="en-US" sz="2800" b="1" dirty="0">
                <a:solidFill>
                  <a:srgbClr val="0000FF"/>
                </a:solidFill>
                <a:latin typeface="Times New Roman"/>
                <a:ea typeface="宋体"/>
              </a:rPr>
              <a:t>＝</a:t>
            </a:r>
            <a:r>
              <a:rPr lang="en-US" altLang="zh-CN" sz="2800" b="1" dirty="0">
                <a:solidFill>
                  <a:srgbClr val="0000FF"/>
                </a:solidFill>
                <a:latin typeface="Times New Roman"/>
                <a:ea typeface="宋体"/>
              </a:rPr>
              <a:t>{2,3,5}</a:t>
            </a:r>
            <a:r>
              <a:rPr lang="zh-CN" altLang="en-US" sz="2800" b="1" dirty="0">
                <a:solidFill>
                  <a:srgbClr val="0000FF"/>
                </a:solidFill>
                <a:latin typeface="Times New Roman"/>
                <a:ea typeface="宋体"/>
              </a:rPr>
              <a:t>不合题意；</a:t>
            </a:r>
            <a:endParaRPr lang="zh-CN" altLang="en-US" sz="2800" b="1" dirty="0">
              <a:latin typeface="Times New Roman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3779762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  <p:bldP spid="4" grpId="0"/>
      <p:bldP spid="5" grpId="0"/>
      <p:bldP spid="6" grpId="0"/>
      <p:bldP spid="8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200" dirty="0">
                <a:latin typeface="Times New Roman"/>
                <a:ea typeface="宋体"/>
              </a:rPr>
              <a:t>学习目标</a:t>
            </a:r>
            <a:endParaRPr lang="zh-CN" altLang="en-US" sz="3200" dirty="0">
              <a:solidFill>
                <a:srgbClr val="FFFF00"/>
              </a:solidFill>
              <a:latin typeface="Times New Roman"/>
              <a:ea typeface="宋体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80962" y="1196752"/>
            <a:ext cx="11104457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1</a:t>
            </a:r>
            <a:r>
              <a:rPr lang="zh-CN" altLang="en-US" sz="2800" b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．理解两个集合的并与交的含义，会求两个简单集合的交集与并集．</a:t>
            </a:r>
          </a:p>
          <a:p>
            <a:pPr algn="just">
              <a:lnSpc>
                <a:spcPct val="150000"/>
              </a:lnSpc>
            </a:pPr>
            <a:r>
              <a:rPr lang="en-US" altLang="zh-CN" sz="2800" b="1" dirty="0" smtClean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2</a:t>
            </a:r>
            <a:r>
              <a:rPr lang="zh-CN" altLang="en-US" sz="2800" b="1" dirty="0" smtClean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．通过</a:t>
            </a:r>
            <a:r>
              <a:rPr lang="zh-CN" altLang="en-US" sz="2800" b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观察和类比，借助</a:t>
            </a:r>
            <a:r>
              <a:rPr lang="en-US" altLang="zh-CN" sz="2800" b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Venn</a:t>
            </a:r>
            <a:r>
              <a:rPr lang="zh-CN" altLang="en-US" sz="2800" b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图理解集合的基本运算．能使用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Venn     </a:t>
            </a:r>
          </a:p>
          <a:p>
            <a:pPr algn="just">
              <a:lnSpc>
                <a:spcPct val="150000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 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     </a:t>
            </a:r>
            <a:r>
              <a:rPr lang="zh-CN" altLang="en-US" sz="2800" b="1" dirty="0" smtClean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图</a:t>
            </a:r>
            <a:r>
              <a:rPr lang="zh-CN" altLang="en-US" sz="2800" b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表达集合的运算，体会直观图示对理解抽象概念的作用．</a:t>
            </a:r>
          </a:p>
          <a:p>
            <a:pPr algn="just">
              <a:lnSpc>
                <a:spcPct val="150000"/>
              </a:lnSpc>
            </a:pPr>
            <a:r>
              <a:rPr lang="en-US" altLang="zh-CN" sz="2800" b="1" dirty="0" smtClean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3</a:t>
            </a:r>
            <a:r>
              <a:rPr lang="zh-CN" altLang="en-US" sz="2800" b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．能正确应用它们解决一些简单问题</a:t>
            </a:r>
            <a:r>
              <a:rPr lang="en-US" altLang="zh-CN" sz="2800" b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200" dirty="0" smtClean="0">
                <a:latin typeface="Times New Roman"/>
                <a:ea typeface="宋体"/>
              </a:rPr>
              <a:t>课堂练习</a:t>
            </a:r>
            <a:endParaRPr lang="zh-CN" altLang="en-US" sz="3200" dirty="0">
              <a:latin typeface="Times New Roman"/>
              <a:ea typeface="宋体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2"/>
              <p:cNvSpPr txBox="1">
                <a:spLocks noChangeArrowheads="1"/>
              </p:cNvSpPr>
              <p:nvPr/>
            </p:nvSpPr>
            <p:spPr bwMode="gray">
              <a:xfrm>
                <a:off x="696987" y="1124744"/>
                <a:ext cx="10657184" cy="21602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lnSpc>
                    <a:spcPct val="150000"/>
                  </a:lnSpc>
                  <a:buNone/>
                </a:pPr>
                <a:r>
                  <a:rPr lang="en-US" altLang="zh-CN" b="1" dirty="0">
                    <a:solidFill>
                      <a:srgbClr val="000000"/>
                    </a:solidFill>
                    <a:latin typeface="Times New Roman"/>
                    <a:ea typeface="宋体"/>
                    <a:cs typeface="Times New Roman" panose="02020603050405020304" pitchFamily="18" charset="0"/>
                  </a:rPr>
                  <a:t>2</a:t>
                </a:r>
                <a:r>
                  <a:rPr lang="zh-CN" altLang="en-US" b="1" dirty="0">
                    <a:solidFill>
                      <a:srgbClr val="000000"/>
                    </a:solidFill>
                    <a:latin typeface="Times New Roman"/>
                    <a:ea typeface="宋体"/>
                    <a:cs typeface="Times New Roman" panose="02020603050405020304" pitchFamily="18" charset="0"/>
                  </a:rPr>
                  <a:t>．若集合</a:t>
                </a:r>
                <a:r>
                  <a:rPr lang="en-US" altLang="zh-CN" b="1" i="1" dirty="0">
                    <a:solidFill>
                      <a:srgbClr val="000000"/>
                    </a:solidFill>
                    <a:latin typeface="Times New Roman"/>
                    <a:ea typeface="宋体"/>
                    <a:cs typeface="Times New Roman" panose="02020603050405020304" pitchFamily="18" charset="0"/>
                  </a:rPr>
                  <a:t>A</a:t>
                </a:r>
                <a:r>
                  <a:rPr lang="en-US" altLang="zh-CN" b="1" dirty="0">
                    <a:solidFill>
                      <a:srgbClr val="000000"/>
                    </a:solidFill>
                    <a:latin typeface="Times New Roman"/>
                    <a:ea typeface="宋体"/>
                    <a:cs typeface="Times New Roman" panose="02020603050405020304" pitchFamily="18" charset="0"/>
                  </a:rPr>
                  <a:t>={</a:t>
                </a:r>
                <a:r>
                  <a:rPr lang="en-US" altLang="zh-CN" b="1" i="1" dirty="0">
                    <a:solidFill>
                      <a:srgbClr val="000000"/>
                    </a:solidFill>
                    <a:latin typeface="Times New Roman"/>
                    <a:ea typeface="宋体"/>
                    <a:cs typeface="Times New Roman" panose="02020603050405020304" pitchFamily="18" charset="0"/>
                  </a:rPr>
                  <a:t>x</a:t>
                </a:r>
                <a:r>
                  <a:rPr lang="en-US" altLang="zh-CN" b="1" dirty="0">
                    <a:solidFill>
                      <a:srgbClr val="000000"/>
                    </a:solidFill>
                    <a:latin typeface="Times New Roman"/>
                    <a:ea typeface="宋体"/>
                    <a:cs typeface="Times New Roman" panose="02020603050405020304" pitchFamily="18" charset="0"/>
                  </a:rPr>
                  <a:t>|-3≤</a:t>
                </a:r>
                <a:r>
                  <a:rPr lang="en-US" altLang="zh-CN" b="1" i="1" dirty="0">
                    <a:solidFill>
                      <a:srgbClr val="000000"/>
                    </a:solidFill>
                    <a:latin typeface="Times New Roman"/>
                    <a:ea typeface="宋体"/>
                    <a:cs typeface="Times New Roman" panose="02020603050405020304" pitchFamily="18" charset="0"/>
                  </a:rPr>
                  <a:t>x</a:t>
                </a:r>
                <a:r>
                  <a:rPr lang="en-US" altLang="zh-CN" b="1" dirty="0">
                    <a:solidFill>
                      <a:srgbClr val="000000"/>
                    </a:solidFill>
                    <a:latin typeface="Times New Roman"/>
                    <a:ea typeface="宋体"/>
                    <a:cs typeface="Times New Roman" panose="02020603050405020304" pitchFamily="18" charset="0"/>
                  </a:rPr>
                  <a:t>≤5</a:t>
                </a:r>
                <a:r>
                  <a:rPr lang="en-US" altLang="zh-CN" b="1" dirty="0" smtClean="0">
                    <a:solidFill>
                      <a:srgbClr val="000000"/>
                    </a:solidFill>
                    <a:latin typeface="Times New Roman"/>
                    <a:ea typeface="宋体"/>
                    <a:cs typeface="Times New Roman" panose="02020603050405020304" pitchFamily="18" charset="0"/>
                  </a:rPr>
                  <a:t>},</a:t>
                </a:r>
                <a:r>
                  <a:rPr lang="en-US" altLang="zh-CN" b="1" i="1" dirty="0" smtClean="0">
                    <a:solidFill>
                      <a:srgbClr val="000000"/>
                    </a:solidFill>
                    <a:latin typeface="Times New Roman"/>
                    <a:ea typeface="宋体"/>
                    <a:cs typeface="Times New Roman" panose="02020603050405020304" pitchFamily="18" charset="0"/>
                  </a:rPr>
                  <a:t>B</a:t>
                </a:r>
                <a:r>
                  <a:rPr lang="en-US" altLang="zh-CN" b="1" dirty="0">
                    <a:solidFill>
                      <a:srgbClr val="000000"/>
                    </a:solidFill>
                    <a:latin typeface="Times New Roman"/>
                    <a:ea typeface="宋体"/>
                    <a:cs typeface="Times New Roman" panose="02020603050405020304" pitchFamily="18" charset="0"/>
                  </a:rPr>
                  <a:t>={</a:t>
                </a:r>
                <a:r>
                  <a:rPr lang="en-US" altLang="zh-CN" b="1" i="1" dirty="0">
                    <a:solidFill>
                      <a:srgbClr val="000000"/>
                    </a:solidFill>
                    <a:latin typeface="Times New Roman"/>
                    <a:ea typeface="宋体"/>
                    <a:cs typeface="Times New Roman" panose="02020603050405020304" pitchFamily="18" charset="0"/>
                  </a:rPr>
                  <a:t>x</a:t>
                </a:r>
                <a:r>
                  <a:rPr lang="en-US" altLang="zh-CN" b="1" dirty="0">
                    <a:solidFill>
                      <a:srgbClr val="000000"/>
                    </a:solidFill>
                    <a:latin typeface="Times New Roman"/>
                    <a:ea typeface="宋体"/>
                    <a:cs typeface="Times New Roman" panose="02020603050405020304" pitchFamily="18" charset="0"/>
                  </a:rPr>
                  <a:t>|2</a:t>
                </a:r>
                <a:r>
                  <a:rPr lang="en-US" altLang="zh-CN" b="1" i="1" dirty="0">
                    <a:solidFill>
                      <a:srgbClr val="000000"/>
                    </a:solidFill>
                    <a:latin typeface="Times New Roman"/>
                    <a:ea typeface="宋体"/>
                    <a:cs typeface="Times New Roman" panose="02020603050405020304" pitchFamily="18" charset="0"/>
                  </a:rPr>
                  <a:t>m</a:t>
                </a:r>
                <a14:m>
                  <m:oMath xmlns:m="http://schemas.openxmlformats.org/officeDocument/2006/math">
                    <m:r>
                      <a:rPr lang="en-US" altLang="zh-CN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en-US" altLang="zh-CN" b="1" dirty="0">
                    <a:solidFill>
                      <a:srgbClr val="000000"/>
                    </a:solidFill>
                    <a:latin typeface="Times New Roman"/>
                    <a:ea typeface="宋体"/>
                    <a:cs typeface="Times New Roman" panose="02020603050405020304" pitchFamily="18" charset="0"/>
                  </a:rPr>
                  <a:t>1≤</a:t>
                </a:r>
                <a:r>
                  <a:rPr lang="en-US" altLang="zh-CN" b="1" i="1" dirty="0">
                    <a:solidFill>
                      <a:srgbClr val="000000"/>
                    </a:solidFill>
                    <a:latin typeface="Times New Roman"/>
                    <a:ea typeface="宋体"/>
                    <a:cs typeface="Times New Roman" panose="02020603050405020304" pitchFamily="18" charset="0"/>
                  </a:rPr>
                  <a:t>x</a:t>
                </a:r>
                <a:r>
                  <a:rPr lang="en-US" altLang="zh-CN" b="1" dirty="0">
                    <a:solidFill>
                      <a:srgbClr val="000000"/>
                    </a:solidFill>
                    <a:latin typeface="Times New Roman"/>
                    <a:ea typeface="宋体"/>
                    <a:cs typeface="Times New Roman" panose="02020603050405020304" pitchFamily="18" charset="0"/>
                  </a:rPr>
                  <a:t>≤2</a:t>
                </a:r>
                <a:r>
                  <a:rPr lang="en-US" altLang="zh-CN" b="1" i="1" dirty="0">
                    <a:solidFill>
                      <a:srgbClr val="000000"/>
                    </a:solidFill>
                    <a:latin typeface="Times New Roman"/>
                    <a:ea typeface="宋体"/>
                    <a:cs typeface="Times New Roman" panose="02020603050405020304" pitchFamily="18" charset="0"/>
                  </a:rPr>
                  <a:t>m</a:t>
                </a:r>
                <a:r>
                  <a:rPr lang="en-US" altLang="zh-CN" b="1" dirty="0">
                    <a:solidFill>
                      <a:srgbClr val="000000"/>
                    </a:solidFill>
                    <a:latin typeface="Times New Roman"/>
                    <a:ea typeface="宋体"/>
                    <a:cs typeface="Times New Roman" panose="02020603050405020304" pitchFamily="18" charset="0"/>
                  </a:rPr>
                  <a:t>+9},</a:t>
                </a:r>
                <a:r>
                  <a:rPr lang="en-US" altLang="zh-CN" b="1" i="1" dirty="0">
                    <a:solidFill>
                      <a:srgbClr val="000000"/>
                    </a:solidFill>
                    <a:latin typeface="Times New Roman"/>
                    <a:ea typeface="宋体"/>
                    <a:cs typeface="Times New Roman" panose="02020603050405020304" pitchFamily="18" charset="0"/>
                  </a:rPr>
                  <a:t>A</a:t>
                </a:r>
                <a:r>
                  <a:rPr lang="en-US" altLang="zh-CN" b="1" dirty="0">
                    <a:solidFill>
                      <a:srgbClr val="000000"/>
                    </a:solidFill>
                    <a:latin typeface="Times New Roman"/>
                    <a:ea typeface="宋体"/>
                    <a:cs typeface="Times New Roman" panose="02020603050405020304" pitchFamily="18" charset="0"/>
                  </a:rPr>
                  <a:t>∪</a:t>
                </a:r>
                <a:r>
                  <a:rPr lang="en-US" altLang="zh-CN" b="1" i="1" dirty="0">
                    <a:solidFill>
                      <a:srgbClr val="000000"/>
                    </a:solidFill>
                    <a:latin typeface="Times New Roman"/>
                    <a:ea typeface="宋体"/>
                    <a:cs typeface="Times New Roman" panose="02020603050405020304" pitchFamily="18" charset="0"/>
                  </a:rPr>
                  <a:t>B</a:t>
                </a:r>
                <a:r>
                  <a:rPr lang="en-US" altLang="zh-CN" b="1" dirty="0">
                    <a:solidFill>
                      <a:srgbClr val="000000"/>
                    </a:solidFill>
                    <a:latin typeface="Times New Roman"/>
                    <a:ea typeface="宋体"/>
                    <a:cs typeface="Times New Roman" panose="02020603050405020304" pitchFamily="18" charset="0"/>
                  </a:rPr>
                  <a:t>=</a:t>
                </a:r>
                <a:r>
                  <a:rPr lang="en-US" altLang="zh-CN" b="1" i="1" dirty="0">
                    <a:solidFill>
                      <a:srgbClr val="000000"/>
                    </a:solidFill>
                    <a:latin typeface="Times New Roman"/>
                    <a:ea typeface="宋体"/>
                    <a:cs typeface="Times New Roman" panose="02020603050405020304" pitchFamily="18" charset="0"/>
                  </a:rPr>
                  <a:t>B</a:t>
                </a:r>
                <a:r>
                  <a:rPr lang="en-US" altLang="zh-CN" b="1" dirty="0">
                    <a:solidFill>
                      <a:srgbClr val="000000"/>
                    </a:solidFill>
                    <a:latin typeface="Times New Roman"/>
                    <a:ea typeface="宋体"/>
                    <a:cs typeface="Times New Roman" panose="02020603050405020304" pitchFamily="18" charset="0"/>
                  </a:rPr>
                  <a:t>,</a:t>
                </a:r>
                <a:r>
                  <a:rPr lang="zh-CN" altLang="en-US" b="1" dirty="0">
                    <a:solidFill>
                      <a:srgbClr val="000000"/>
                    </a:solidFill>
                    <a:latin typeface="Times New Roman"/>
                    <a:ea typeface="宋体"/>
                    <a:cs typeface="Times New Roman" panose="02020603050405020304" pitchFamily="18" charset="0"/>
                  </a:rPr>
                  <a:t>求</a:t>
                </a:r>
                <a:r>
                  <a:rPr lang="en-US" altLang="zh-CN" b="1" i="1" dirty="0">
                    <a:solidFill>
                      <a:srgbClr val="000000"/>
                    </a:solidFill>
                    <a:latin typeface="Times New Roman"/>
                    <a:ea typeface="宋体"/>
                    <a:cs typeface="Times New Roman" panose="02020603050405020304" pitchFamily="18" charset="0"/>
                  </a:rPr>
                  <a:t>m</a:t>
                </a:r>
                <a:r>
                  <a:rPr lang="zh-CN" altLang="en-US" b="1" dirty="0">
                    <a:solidFill>
                      <a:srgbClr val="000000"/>
                    </a:solidFill>
                    <a:latin typeface="Times New Roman"/>
                    <a:ea typeface="宋体"/>
                    <a:cs typeface="Times New Roman" panose="02020603050405020304" pitchFamily="18" charset="0"/>
                  </a:rPr>
                  <a:t>的取值范围</a:t>
                </a:r>
                <a:r>
                  <a:rPr lang="en-US" altLang="zh-CN" b="1" dirty="0">
                    <a:solidFill>
                      <a:srgbClr val="000000"/>
                    </a:solidFill>
                    <a:latin typeface="Times New Roman"/>
                    <a:ea typeface="宋体"/>
                    <a:cs typeface="Times New Roman" panose="02020603050405020304" pitchFamily="18" charset="0"/>
                  </a:rPr>
                  <a:t>.</a:t>
                </a:r>
              </a:p>
              <a:p>
                <a:pPr marL="0" indent="0" algn="just">
                  <a:lnSpc>
                    <a:spcPct val="150000"/>
                  </a:lnSpc>
                  <a:buNone/>
                </a:pPr>
                <a:r>
                  <a:rPr lang="zh-CN" altLang="en-US" b="1" dirty="0" smtClean="0">
                    <a:solidFill>
                      <a:srgbClr val="FF0000"/>
                    </a:solidFill>
                    <a:latin typeface="Times New Roman"/>
                    <a:ea typeface="宋体"/>
                    <a:cs typeface="Times New Roman" panose="02020603050405020304" pitchFamily="18" charset="0"/>
                  </a:rPr>
                  <a:t>解</a:t>
                </a:r>
                <a:r>
                  <a:rPr lang="zh-CN" altLang="en-US" b="1" dirty="0" smtClean="0">
                    <a:solidFill>
                      <a:srgbClr val="0000FF"/>
                    </a:solidFill>
                    <a:latin typeface="Times New Roman"/>
                    <a:ea typeface="宋体"/>
                    <a:cs typeface="Times New Roman" panose="02020603050405020304" pitchFamily="18" charset="0"/>
                  </a:rPr>
                  <a:t>    </a:t>
                </a:r>
                <a:r>
                  <a:rPr lang="en-US" altLang="zh-CN" b="1" dirty="0" smtClean="0">
                    <a:solidFill>
                      <a:srgbClr val="0000FF"/>
                    </a:solidFill>
                    <a:latin typeface="Times New Roman"/>
                    <a:ea typeface="宋体"/>
                    <a:cs typeface="Times New Roman" panose="02020603050405020304" pitchFamily="18" charset="0"/>
                  </a:rPr>
                  <a:t>∵</a:t>
                </a:r>
                <a:r>
                  <a:rPr lang="en-US" altLang="zh-CN" b="1" i="1" dirty="0">
                    <a:solidFill>
                      <a:srgbClr val="0000FF"/>
                    </a:solidFill>
                    <a:latin typeface="Times New Roman"/>
                    <a:ea typeface="宋体"/>
                    <a:cs typeface="Times New Roman" panose="02020603050405020304" pitchFamily="18" charset="0"/>
                  </a:rPr>
                  <a:t>A</a:t>
                </a:r>
                <a:r>
                  <a:rPr lang="en-US" altLang="zh-CN" b="1" dirty="0">
                    <a:solidFill>
                      <a:srgbClr val="0000FF"/>
                    </a:solidFill>
                    <a:latin typeface="Times New Roman"/>
                    <a:ea typeface="宋体"/>
                    <a:cs typeface="Times New Roman" panose="02020603050405020304" pitchFamily="18" charset="0"/>
                  </a:rPr>
                  <a:t>∪</a:t>
                </a:r>
                <a:r>
                  <a:rPr lang="en-US" altLang="zh-CN" b="1" i="1" dirty="0">
                    <a:solidFill>
                      <a:srgbClr val="0000FF"/>
                    </a:solidFill>
                    <a:latin typeface="Times New Roman"/>
                    <a:ea typeface="宋体"/>
                    <a:cs typeface="Times New Roman" panose="02020603050405020304" pitchFamily="18" charset="0"/>
                  </a:rPr>
                  <a:t>B</a:t>
                </a:r>
                <a:r>
                  <a:rPr lang="en-US" altLang="zh-CN" b="1" dirty="0">
                    <a:solidFill>
                      <a:srgbClr val="0000FF"/>
                    </a:solidFill>
                    <a:latin typeface="Times New Roman"/>
                    <a:ea typeface="宋体"/>
                    <a:cs typeface="Times New Roman" panose="02020603050405020304" pitchFamily="18" charset="0"/>
                  </a:rPr>
                  <a:t>=</a:t>
                </a:r>
                <a:r>
                  <a:rPr lang="en-US" altLang="zh-CN" b="1" i="1" dirty="0">
                    <a:solidFill>
                      <a:srgbClr val="0000FF"/>
                    </a:solidFill>
                    <a:latin typeface="Times New Roman"/>
                    <a:ea typeface="宋体"/>
                    <a:cs typeface="Times New Roman" panose="02020603050405020304" pitchFamily="18" charset="0"/>
                  </a:rPr>
                  <a:t>B</a:t>
                </a:r>
                <a:r>
                  <a:rPr lang="en-US" altLang="zh-CN" b="1" dirty="0" smtClean="0">
                    <a:solidFill>
                      <a:srgbClr val="0000FF"/>
                    </a:solidFill>
                    <a:latin typeface="Times New Roman"/>
                    <a:ea typeface="宋体"/>
                    <a:cs typeface="Times New Roman" panose="02020603050405020304" pitchFamily="18" charset="0"/>
                  </a:rPr>
                  <a:t>,</a:t>
                </a:r>
                <a:r>
                  <a:rPr lang="en-US" altLang="zh-CN" b="1" dirty="0">
                    <a:solidFill>
                      <a:srgbClr val="0000FF"/>
                    </a:solidFill>
                    <a:latin typeface="Times New Roman"/>
                    <a:ea typeface="宋体"/>
                    <a:cs typeface="Times New Roman" panose="02020603050405020304" pitchFamily="18" charset="0"/>
                  </a:rPr>
                  <a:t>∴</a:t>
                </a:r>
                <a:r>
                  <a:rPr lang="en-US" altLang="zh-CN" b="1" i="1" dirty="0">
                    <a:solidFill>
                      <a:srgbClr val="0000FF"/>
                    </a:solidFill>
                    <a:latin typeface="Times New Roman"/>
                    <a:ea typeface="宋体"/>
                    <a:cs typeface="Times New Roman" panose="02020603050405020304" pitchFamily="18" charset="0"/>
                  </a:rPr>
                  <a:t>A</a:t>
                </a:r>
                <a:r>
                  <a:rPr lang="en-US" altLang="zh-CN" b="1" dirty="0">
                    <a:solidFill>
                      <a:srgbClr val="0000FF"/>
                    </a:solidFill>
                    <a:latin typeface="Times New Roman"/>
                    <a:ea typeface="宋体"/>
                    <a:cs typeface="Times New Roman" panose="02020603050405020304" pitchFamily="18" charset="0"/>
                  </a:rPr>
                  <a:t>⊆</a:t>
                </a:r>
                <a:r>
                  <a:rPr lang="en-US" altLang="zh-CN" b="1" i="1" dirty="0">
                    <a:solidFill>
                      <a:srgbClr val="0000FF"/>
                    </a:solidFill>
                    <a:latin typeface="Times New Roman"/>
                    <a:ea typeface="宋体"/>
                    <a:cs typeface="Times New Roman" panose="02020603050405020304" pitchFamily="18" charset="0"/>
                  </a:rPr>
                  <a:t>B</a:t>
                </a:r>
                <a:r>
                  <a:rPr lang="en-US" altLang="zh-CN" b="1" dirty="0">
                    <a:solidFill>
                      <a:srgbClr val="0000FF"/>
                    </a:solidFill>
                    <a:latin typeface="Times New Roman"/>
                    <a:ea typeface="宋体"/>
                    <a:cs typeface="Times New Roman" panose="02020603050405020304" pitchFamily="18" charset="0"/>
                  </a:rPr>
                  <a:t>,</a:t>
                </a:r>
                <a:r>
                  <a:rPr lang="zh-CN" altLang="en-US" b="1" dirty="0">
                    <a:solidFill>
                      <a:srgbClr val="0000FF"/>
                    </a:solidFill>
                    <a:latin typeface="Times New Roman"/>
                    <a:ea typeface="宋体"/>
                    <a:cs typeface="Times New Roman" panose="02020603050405020304" pitchFamily="18" charset="0"/>
                  </a:rPr>
                  <a:t>如图所示</a:t>
                </a:r>
                <a:r>
                  <a:rPr lang="en-US" altLang="zh-CN" b="1" dirty="0" smtClean="0">
                    <a:solidFill>
                      <a:srgbClr val="0000FF"/>
                    </a:solidFill>
                    <a:latin typeface="Times New Roman"/>
                    <a:ea typeface="宋体"/>
                    <a:cs typeface="Times New Roman" panose="02020603050405020304" pitchFamily="18" charset="0"/>
                  </a:rPr>
                  <a:t>,</a:t>
                </a:r>
                <a:endParaRPr lang="en-US" altLang="zh-CN" b="1" dirty="0">
                  <a:solidFill>
                    <a:srgbClr val="0000FF"/>
                  </a:solidFill>
                  <a:latin typeface="Times New Roman"/>
                  <a:ea typeface="宋体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gray">
              <a:xfrm>
                <a:off x="696987" y="1124744"/>
                <a:ext cx="10657184" cy="2160240"/>
              </a:xfrm>
              <a:prstGeom prst="rect">
                <a:avLst/>
              </a:prstGeom>
              <a:blipFill rotWithShape="1">
                <a:blip r:embed="rId2"/>
                <a:stretch>
                  <a:fillRect l="-1144" r="-1144" b="-169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直接箭头连接符 3"/>
          <p:cNvCxnSpPr/>
          <p:nvPr/>
        </p:nvCxnSpPr>
        <p:spPr>
          <a:xfrm>
            <a:off x="1777107" y="4365104"/>
            <a:ext cx="4412991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2281163" y="3447774"/>
            <a:ext cx="3116847" cy="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5398010" y="3447403"/>
            <a:ext cx="0" cy="91733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 18"/>
          <p:cNvSpPr/>
          <p:nvPr/>
        </p:nvSpPr>
        <p:spPr>
          <a:xfrm>
            <a:off x="5987153" y="4364733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i="1" dirty="0" smtClean="0">
                <a:latin typeface="Times New Roman"/>
                <a:ea typeface="宋体"/>
                <a:cs typeface="Times New Roman" panose="02020603050405020304" pitchFamily="18" charset="0"/>
              </a:rPr>
              <a:t>x</a:t>
            </a:r>
            <a:endParaRPr lang="zh-CN" altLang="en-US" i="1" dirty="0">
              <a:latin typeface="Times New Roman"/>
              <a:ea typeface="宋体"/>
            </a:endParaRPr>
          </a:p>
        </p:txBody>
      </p:sp>
      <p:cxnSp>
        <p:nvCxnSpPr>
          <p:cNvPr id="20" name="直接连接符 19"/>
          <p:cNvCxnSpPr/>
          <p:nvPr/>
        </p:nvCxnSpPr>
        <p:spPr>
          <a:xfrm>
            <a:off x="2281163" y="3447403"/>
            <a:ext cx="0" cy="91733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椭圆 20"/>
          <p:cNvSpPr/>
          <p:nvPr/>
        </p:nvSpPr>
        <p:spPr>
          <a:xfrm>
            <a:off x="2208637" y="4285050"/>
            <a:ext cx="144016" cy="144016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/>
              <a:ea typeface="宋体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5326002" y="4280617"/>
            <a:ext cx="144016" cy="144016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/>
              <a:ea typeface="宋体"/>
            </a:endParaRPr>
          </a:p>
        </p:txBody>
      </p:sp>
      <p:cxnSp>
        <p:nvCxnSpPr>
          <p:cNvPr id="25" name="直接连接符 24"/>
          <p:cNvCxnSpPr/>
          <p:nvPr/>
        </p:nvCxnSpPr>
        <p:spPr>
          <a:xfrm flipV="1">
            <a:off x="2785219" y="3717032"/>
            <a:ext cx="0" cy="63559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>
            <a:off x="2785219" y="3717032"/>
            <a:ext cx="194421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>
            <a:off x="4729435" y="3717032"/>
            <a:ext cx="0" cy="64770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椭圆 29"/>
          <p:cNvSpPr/>
          <p:nvPr/>
        </p:nvSpPr>
        <p:spPr>
          <a:xfrm>
            <a:off x="4657427" y="4273375"/>
            <a:ext cx="144016" cy="144016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/>
              <a:ea typeface="宋体"/>
            </a:endParaRPr>
          </a:p>
        </p:txBody>
      </p:sp>
      <p:sp>
        <p:nvSpPr>
          <p:cNvPr id="31" name="椭圆 30"/>
          <p:cNvSpPr/>
          <p:nvPr/>
        </p:nvSpPr>
        <p:spPr>
          <a:xfrm>
            <a:off x="2696161" y="4292725"/>
            <a:ext cx="144016" cy="144016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/>
              <a:ea typeface="宋体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2645252" y="4436286"/>
            <a:ext cx="3978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-3</a:t>
            </a:r>
            <a:endParaRPr lang="zh-CN" altLang="en-US" sz="2000" dirty="0">
              <a:latin typeface="Times New Roman"/>
              <a:ea typeface="宋体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4572982" y="4520102"/>
            <a:ext cx="3129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5</a:t>
            </a:r>
            <a:endParaRPr lang="zh-CN" altLang="en-US" sz="2000" dirty="0">
              <a:latin typeface="Times New Roman"/>
              <a:ea typeface="宋体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1846999" y="4444787"/>
            <a:ext cx="7248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2</a:t>
            </a:r>
            <a:r>
              <a:rPr lang="en-US" altLang="zh-CN" sz="2000" b="1" i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m</a:t>
            </a:r>
            <a:r>
              <a:rPr lang="en-US" altLang="zh-CN" sz="2000" b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-1</a:t>
            </a:r>
            <a:endParaRPr lang="zh-CN" altLang="en-US" sz="2000" dirty="0">
              <a:latin typeface="Times New Roman"/>
              <a:ea typeface="宋体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5131833" y="4504687"/>
            <a:ext cx="78579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2</a:t>
            </a:r>
            <a:r>
              <a:rPr lang="en-US" altLang="zh-CN" sz="2000" b="1" i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m</a:t>
            </a:r>
            <a:r>
              <a:rPr lang="en-US" altLang="zh-CN" sz="2000" b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+9</a:t>
            </a:r>
            <a:endParaRPr lang="zh-CN" altLang="en-US" sz="2000" dirty="0">
              <a:latin typeface="Times New Roman"/>
              <a:ea typeface="宋体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矩形 35"/>
              <p:cNvSpPr/>
              <p:nvPr/>
            </p:nvSpPr>
            <p:spPr>
              <a:xfrm>
                <a:off x="1777107" y="5142414"/>
                <a:ext cx="5427320" cy="8606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2800" b="1" dirty="0" smtClean="0">
                    <a:solidFill>
                      <a:srgbClr val="0000FF"/>
                    </a:solidFill>
                    <a:latin typeface="Times New Roman"/>
                    <a:ea typeface="宋体"/>
                    <a:cs typeface="Times New Roman" panose="02020603050405020304" pitchFamily="18" charset="0"/>
                  </a:rPr>
                  <a:t>∴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altLang="zh-CN" sz="2800" b="1" i="1" smtClean="0">
                            <a:solidFill>
                              <a:srgbClr val="0000FF"/>
                            </a:solidFill>
                            <a:latin typeface="Cambria Math"/>
                            <a:ea typeface="+mj-ea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zh-CN" sz="2800" b="1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+mj-ea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m:rPr>
                                <m:nor/>
                              </m:rPr>
                              <a:rPr lang="en-US" altLang="zh-CN" sz="2800" b="1" dirty="0">
                                <a:solidFill>
                                  <a:srgbClr val="0000FF"/>
                                </a:solidFill>
                                <a:latin typeface="Times New Roman"/>
                                <a:ea typeface="宋体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altLang="zh-CN" sz="28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+mj-ea"/>
                                <a:cs typeface="Times New Roman" panose="02020603050405020304" pitchFamily="18" charset="0"/>
                              </a:rPr>
                              <m:t>𝒎</m:t>
                            </m:r>
                            <m:r>
                              <a:rPr lang="en-US" altLang="zh-CN" sz="28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+mj-ea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m:rPr>
                                <m:nor/>
                              </m:rPr>
                              <a:rPr lang="en-US" altLang="zh-CN" sz="2800" b="1" i="0" dirty="0" smtClean="0">
                                <a:solidFill>
                                  <a:srgbClr val="0000FF"/>
                                </a:solidFill>
                                <a:latin typeface="Times New Roman"/>
                                <a:ea typeface="宋体"/>
                                <a:cs typeface="Times New Roman" panose="02020603050405020304" pitchFamily="18" charset="0"/>
                              </a:rPr>
                              <m:t>1</m:t>
                            </m:r>
                            <m:r>
                              <m:rPr>
                                <m:nor/>
                              </m:rPr>
                              <a:rPr lang="en-US" altLang="zh-CN" sz="2800" b="1" dirty="0">
                                <a:solidFill>
                                  <a:srgbClr val="0000FF"/>
                                </a:solidFill>
                                <a:latin typeface="Times New Roman"/>
                                <a:ea typeface="宋体"/>
                                <a:cs typeface="Times New Roman" panose="02020603050405020304" pitchFamily="18" charset="0"/>
                              </a:rPr>
                              <m:t>≤</m:t>
                            </m:r>
                            <m:r>
                              <a:rPr lang="en-US" altLang="zh-CN" sz="28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+mj-ea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m:rPr>
                                <m:nor/>
                              </m:rPr>
                              <a:rPr lang="en-US" altLang="zh-CN" sz="2800" b="1" i="0" dirty="0" smtClean="0">
                                <a:solidFill>
                                  <a:srgbClr val="0000FF"/>
                                </a:solidFill>
                                <a:latin typeface="Times New Roman"/>
                                <a:ea typeface="宋体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en-US" altLang="zh-CN" sz="2800" b="1" dirty="0">
                                <a:solidFill>
                                  <a:srgbClr val="0000FF"/>
                                </a:solidFill>
                                <a:latin typeface="Times New Roman"/>
                                <a:ea typeface="宋体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altLang="zh-CN" sz="28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+mj-ea"/>
                                <a:cs typeface="Times New Roman" panose="02020603050405020304" pitchFamily="18" charset="0"/>
                              </a:rPr>
                              <m:t>𝒎</m:t>
                            </m:r>
                            <m:r>
                              <a:rPr lang="en-US" altLang="zh-CN" sz="28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+mj-ea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m:rPr>
                                <m:nor/>
                              </m:rPr>
                              <a:rPr lang="en-US" altLang="zh-CN" sz="2800" b="1" i="0" dirty="0" smtClean="0">
                                <a:solidFill>
                                  <a:srgbClr val="0000FF"/>
                                </a:solidFill>
                                <a:latin typeface="Times New Roman"/>
                                <a:ea typeface="宋体"/>
                                <a:cs typeface="Times New Roman" panose="02020603050405020304" pitchFamily="18" charset="0"/>
                              </a:rPr>
                              <m:t>9</m:t>
                            </m:r>
                            <m:r>
                              <m:rPr>
                                <m:nor/>
                              </m:rPr>
                              <a:rPr lang="zh-CN" altLang="en-US" sz="2800" b="1" dirty="0">
                                <a:solidFill>
                                  <a:srgbClr val="0000FF"/>
                                </a:solidFill>
                                <a:latin typeface="Times New Roman"/>
                                <a:ea typeface="宋体"/>
                                <a:cs typeface="Times New Roman" panose="02020603050405020304" pitchFamily="18" charset="0"/>
                              </a:rPr>
                              <m:t>≥</m:t>
                            </m:r>
                            <m:r>
                              <m:rPr>
                                <m:nor/>
                              </m:rPr>
                              <a:rPr lang="en-US" altLang="zh-CN" sz="2800" b="1" i="0" dirty="0" smtClean="0">
                                <a:solidFill>
                                  <a:srgbClr val="0000FF"/>
                                </a:solidFill>
                                <a:latin typeface="Times New Roman"/>
                                <a:ea typeface="宋体"/>
                                <a:cs typeface="Times New Roman" panose="02020603050405020304" pitchFamily="18" charset="0"/>
                              </a:rPr>
                              <m:t>5</m:t>
                            </m:r>
                            <m:r>
                              <a:rPr lang="en-US" altLang="zh-CN" sz="2800" b="1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    </m:t>
                            </m:r>
                          </m:e>
                        </m:eqArr>
                      </m:e>
                    </m:d>
                  </m:oMath>
                </a14:m>
                <a:r>
                  <a:rPr lang="zh-CN" altLang="en-US" sz="2800" b="1" dirty="0" smtClean="0">
                    <a:solidFill>
                      <a:srgbClr val="0000FF"/>
                    </a:solidFill>
                    <a:latin typeface="Times New Roman"/>
                    <a:ea typeface="宋体"/>
                    <a:cs typeface="Times New Roman" panose="02020603050405020304" pitchFamily="18" charset="0"/>
                  </a:rPr>
                  <a:t>，</a:t>
                </a:r>
                <a:r>
                  <a:rPr lang="zh-CN" altLang="zh-CN" sz="2800" b="1" dirty="0" smtClean="0">
                    <a:solidFill>
                      <a:srgbClr val="0000FF"/>
                    </a:solidFill>
                    <a:latin typeface="Times New Roman"/>
                    <a:ea typeface="宋体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800" b="1" dirty="0">
                    <a:solidFill>
                      <a:srgbClr val="0000FF"/>
                    </a:solidFill>
                    <a:latin typeface="Times New Roman"/>
                    <a:ea typeface="宋体"/>
                    <a:cs typeface="Times New Roman" panose="02020603050405020304" pitchFamily="18" charset="0"/>
                  </a:rPr>
                  <a:t>得</a:t>
                </a:r>
                <a14:m>
                  <m:oMath xmlns:m="http://schemas.openxmlformats.org/officeDocument/2006/math">
                    <m:r>
                      <a:rPr lang="en-US" altLang="zh-CN" sz="28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+mj-ea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en-US" altLang="zh-CN" sz="2800" b="1" dirty="0">
                    <a:solidFill>
                      <a:srgbClr val="0000FF"/>
                    </a:solidFill>
                    <a:latin typeface="Times New Roman"/>
                    <a:ea typeface="宋体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CN" sz="2800" b="1" dirty="0">
                        <a:solidFill>
                          <a:srgbClr val="0000FF"/>
                        </a:solidFill>
                        <a:latin typeface="Times New Roman"/>
                        <a:ea typeface="宋体"/>
                        <a:cs typeface="Times New Roman" panose="02020603050405020304" pitchFamily="18" charset="0"/>
                      </a:rPr>
                      <m:t>≤</m:t>
                    </m:r>
                  </m:oMath>
                </a14:m>
                <a:r>
                  <a:rPr lang="en-US" altLang="zh-CN" sz="2800" b="1" i="1" dirty="0">
                    <a:solidFill>
                      <a:srgbClr val="0000FF"/>
                    </a:solidFill>
                    <a:latin typeface="Times New Roman"/>
                    <a:ea typeface="宋体"/>
                    <a:cs typeface="Times New Roman" panose="02020603050405020304" pitchFamily="18" charset="0"/>
                  </a:rPr>
                  <a:t>m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CN" sz="2800" b="1" dirty="0">
                        <a:solidFill>
                          <a:srgbClr val="0000FF"/>
                        </a:solidFill>
                        <a:latin typeface="Times New Roman"/>
                        <a:ea typeface="宋体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altLang="zh-CN" sz="28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+mj-ea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en-US" altLang="zh-CN" sz="2800" b="1" dirty="0" smtClean="0">
                    <a:solidFill>
                      <a:srgbClr val="0000FF"/>
                    </a:solidFill>
                    <a:latin typeface="Times New Roman"/>
                    <a:ea typeface="宋体"/>
                    <a:cs typeface="Times New Roman" panose="02020603050405020304" pitchFamily="18" charset="0"/>
                  </a:rPr>
                  <a:t>1.</a:t>
                </a:r>
                <a:endParaRPr lang="zh-CN" altLang="en-US" sz="2800" b="1" dirty="0">
                  <a:solidFill>
                    <a:srgbClr val="0000FF"/>
                  </a:solidFill>
                  <a:latin typeface="Times New Roman"/>
                  <a:ea typeface="宋体"/>
                </a:endParaRPr>
              </a:p>
            </p:txBody>
          </p:sp>
        </mc:Choice>
        <mc:Fallback xmlns="">
          <p:sp>
            <p:nvSpPr>
              <p:cNvPr id="36" name="矩形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7107" y="5142414"/>
                <a:ext cx="5427320" cy="860620"/>
              </a:xfrm>
              <a:prstGeom prst="rect">
                <a:avLst/>
              </a:prstGeom>
              <a:blipFill rotWithShape="1">
                <a:blip r:embed="rId3"/>
                <a:stretch>
                  <a:fillRect l="-2360" r="-146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9211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9" grpId="0"/>
      <p:bldP spid="21" grpId="0" animBg="1"/>
      <p:bldP spid="22" grpId="0" animBg="1"/>
      <p:bldP spid="30" grpId="0" animBg="1"/>
      <p:bldP spid="31" grpId="0" animBg="1"/>
      <p:bldP spid="32" grpId="0"/>
      <p:bldP spid="33" grpId="0"/>
      <p:bldP spid="34" grpId="0"/>
      <p:bldP spid="35" grpId="0"/>
      <p:bldP spid="3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200" dirty="0">
                <a:latin typeface="Times New Roman"/>
                <a:ea typeface="宋体"/>
              </a:rPr>
              <a:t>归纳小结</a:t>
            </a:r>
          </a:p>
        </p:txBody>
      </p:sp>
      <p:sp>
        <p:nvSpPr>
          <p:cNvPr id="12" name="Rectangle 16"/>
          <p:cNvSpPr>
            <a:spLocks noChangeArrowheads="1"/>
          </p:cNvSpPr>
          <p:nvPr/>
        </p:nvSpPr>
        <p:spPr bwMode="auto">
          <a:xfrm>
            <a:off x="408955" y="980728"/>
            <a:ext cx="7594600" cy="289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>
              <a:lnSpc>
                <a:spcPct val="130000"/>
              </a:lnSpc>
            </a:pPr>
            <a:r>
              <a:rPr kumimoji="0" lang="zh-CN" altLang="en-US" sz="2800" b="1" dirty="0">
                <a:latin typeface="Times New Roman"/>
                <a:ea typeface="宋体"/>
                <a:cs typeface="Times New Roman" panose="02020603050405020304" pitchFamily="18" charset="0"/>
              </a:rPr>
              <a:t>（</a:t>
            </a:r>
            <a:r>
              <a:rPr kumimoji="0" lang="en-US" altLang="zh-CN" sz="2800" b="1" dirty="0">
                <a:latin typeface="Times New Roman"/>
                <a:ea typeface="宋体"/>
                <a:cs typeface="Times New Roman" panose="02020603050405020304" pitchFamily="18" charset="0"/>
              </a:rPr>
              <a:t>1</a:t>
            </a:r>
            <a:r>
              <a:rPr kumimoji="0" lang="zh-CN" altLang="en-US" sz="2800" b="1" dirty="0">
                <a:latin typeface="Times New Roman"/>
                <a:ea typeface="宋体"/>
                <a:cs typeface="Times New Roman" panose="02020603050405020304" pitchFamily="18" charset="0"/>
              </a:rPr>
              <a:t>）并集、交集   </a:t>
            </a:r>
          </a:p>
          <a:p>
            <a:pPr algn="l">
              <a:lnSpc>
                <a:spcPct val="130000"/>
              </a:lnSpc>
            </a:pPr>
            <a:r>
              <a:rPr kumimoji="0" lang="zh-CN" altLang="en-US" sz="2800" b="1" dirty="0">
                <a:latin typeface="Times New Roman"/>
                <a:ea typeface="宋体"/>
                <a:cs typeface="Times New Roman" panose="02020603050405020304" pitchFamily="18" charset="0"/>
              </a:rPr>
              <a:t>   </a:t>
            </a:r>
            <a:r>
              <a:rPr kumimoji="0" lang="en-US" altLang="zh-CN" sz="2800" b="1" i="1" dirty="0">
                <a:latin typeface="Times New Roman"/>
                <a:ea typeface="宋体"/>
                <a:cs typeface="Times New Roman" panose="02020603050405020304" pitchFamily="18" charset="0"/>
              </a:rPr>
              <a:t>A</a:t>
            </a:r>
            <a:r>
              <a:rPr kumimoji="0" lang="en-US" altLang="zh-CN" sz="2800" b="1" dirty="0">
                <a:latin typeface="Times New Roman"/>
                <a:ea typeface="宋体"/>
                <a:cs typeface="Times New Roman" panose="02020603050405020304" pitchFamily="18" charset="0"/>
              </a:rPr>
              <a:t>∪</a:t>
            </a:r>
            <a:r>
              <a:rPr kumimoji="0" lang="en-US" altLang="zh-CN" sz="2800" b="1" i="1" dirty="0">
                <a:latin typeface="Times New Roman"/>
                <a:ea typeface="宋体"/>
                <a:cs typeface="Times New Roman" panose="02020603050405020304" pitchFamily="18" charset="0"/>
              </a:rPr>
              <a:t>B</a:t>
            </a:r>
            <a:r>
              <a:rPr kumimoji="0" lang="zh-CN" altLang="en-US" sz="2800" b="1" dirty="0">
                <a:latin typeface="Times New Roman"/>
                <a:ea typeface="宋体"/>
                <a:cs typeface="Times New Roman" panose="02020603050405020304" pitchFamily="18" charset="0"/>
              </a:rPr>
              <a:t>＝</a:t>
            </a:r>
            <a:r>
              <a:rPr kumimoji="0" lang="en-US" altLang="zh-CN" sz="2800" b="1" dirty="0">
                <a:latin typeface="Times New Roman"/>
                <a:ea typeface="宋体"/>
                <a:cs typeface="Times New Roman" panose="02020603050405020304" pitchFamily="18" charset="0"/>
              </a:rPr>
              <a:t>{</a:t>
            </a:r>
            <a:r>
              <a:rPr kumimoji="0" lang="en-US" altLang="zh-CN" sz="2800" b="1" i="1" dirty="0" err="1">
                <a:latin typeface="Times New Roman"/>
                <a:ea typeface="宋体"/>
                <a:cs typeface="Times New Roman" panose="02020603050405020304" pitchFamily="18" charset="0"/>
              </a:rPr>
              <a:t>x</a:t>
            </a:r>
            <a:r>
              <a:rPr kumimoji="0" lang="en-US" altLang="zh-CN" sz="2800" b="1" dirty="0" err="1">
                <a:latin typeface="Times New Roman"/>
                <a:ea typeface="宋体"/>
                <a:cs typeface="Times New Roman" panose="02020603050405020304" pitchFamily="18" charset="0"/>
              </a:rPr>
              <a:t>|</a:t>
            </a:r>
            <a:r>
              <a:rPr kumimoji="0" lang="en-US" altLang="zh-CN" sz="2800" b="1" i="1" dirty="0" err="1">
                <a:latin typeface="Times New Roman"/>
                <a:ea typeface="宋体"/>
                <a:cs typeface="Times New Roman" panose="02020603050405020304" pitchFamily="18" charset="0"/>
              </a:rPr>
              <a:t>x</a:t>
            </a:r>
            <a:r>
              <a:rPr kumimoji="0" lang="en-US" altLang="zh-CN" sz="2800" b="1" dirty="0" err="1">
                <a:latin typeface="Times New Roman"/>
                <a:ea typeface="宋体"/>
                <a:cs typeface="Times New Roman" panose="02020603050405020304" pitchFamily="18" charset="0"/>
              </a:rPr>
              <a:t>∈</a:t>
            </a:r>
            <a:r>
              <a:rPr kumimoji="0" lang="en-US" altLang="zh-CN" sz="2800" b="1" i="1" dirty="0" err="1">
                <a:latin typeface="Times New Roman"/>
                <a:ea typeface="宋体"/>
                <a:cs typeface="Times New Roman" panose="02020603050405020304" pitchFamily="18" charset="0"/>
              </a:rPr>
              <a:t>A</a:t>
            </a:r>
            <a:r>
              <a:rPr kumimoji="0" lang="zh-CN" altLang="en-US" sz="2800" b="1" dirty="0">
                <a:latin typeface="Times New Roman"/>
                <a:ea typeface="宋体"/>
                <a:cs typeface="Times New Roman" panose="02020603050405020304" pitchFamily="18" charset="0"/>
              </a:rPr>
              <a:t>或</a:t>
            </a:r>
            <a:r>
              <a:rPr kumimoji="0" lang="en-US" altLang="zh-CN" sz="2800" b="1" i="1" dirty="0" err="1">
                <a:latin typeface="Times New Roman"/>
                <a:ea typeface="宋体"/>
                <a:cs typeface="Times New Roman" panose="02020603050405020304" pitchFamily="18" charset="0"/>
              </a:rPr>
              <a:t>x</a:t>
            </a:r>
            <a:r>
              <a:rPr kumimoji="0" lang="en-US" altLang="zh-CN" sz="2800" b="1" dirty="0" err="1">
                <a:latin typeface="Times New Roman"/>
                <a:ea typeface="宋体"/>
                <a:cs typeface="Times New Roman" panose="02020603050405020304" pitchFamily="18" charset="0"/>
              </a:rPr>
              <a:t>∈</a:t>
            </a:r>
            <a:r>
              <a:rPr kumimoji="0" lang="en-US" altLang="zh-CN" sz="2800" b="1" i="1" dirty="0" err="1">
                <a:latin typeface="Times New Roman"/>
                <a:ea typeface="宋体"/>
                <a:cs typeface="Times New Roman" panose="02020603050405020304" pitchFamily="18" charset="0"/>
              </a:rPr>
              <a:t>B</a:t>
            </a:r>
            <a:r>
              <a:rPr kumimoji="0" lang="en-US" altLang="zh-CN" sz="2800" b="1" dirty="0">
                <a:latin typeface="Times New Roman"/>
                <a:ea typeface="宋体"/>
                <a:cs typeface="Times New Roman" panose="02020603050405020304" pitchFamily="18" charset="0"/>
              </a:rPr>
              <a:t>}</a:t>
            </a:r>
            <a:r>
              <a:rPr kumimoji="0" lang="zh-CN" altLang="en-US" sz="2800" b="1" dirty="0">
                <a:latin typeface="Times New Roman"/>
                <a:ea typeface="宋体"/>
                <a:cs typeface="Times New Roman" panose="02020603050405020304" pitchFamily="18" charset="0"/>
              </a:rPr>
              <a:t>，</a:t>
            </a:r>
          </a:p>
          <a:p>
            <a:pPr algn="l">
              <a:lnSpc>
                <a:spcPct val="130000"/>
              </a:lnSpc>
            </a:pPr>
            <a:r>
              <a:rPr kumimoji="0" lang="zh-CN" altLang="en-US" sz="2800" b="1" dirty="0">
                <a:latin typeface="Times New Roman"/>
                <a:ea typeface="宋体"/>
                <a:cs typeface="Times New Roman" panose="02020603050405020304" pitchFamily="18" charset="0"/>
              </a:rPr>
              <a:t>   </a:t>
            </a:r>
            <a:r>
              <a:rPr kumimoji="0" lang="en-US" altLang="zh-CN" sz="2800" b="1" i="1" dirty="0">
                <a:latin typeface="Times New Roman"/>
                <a:ea typeface="宋体"/>
                <a:cs typeface="Times New Roman" panose="02020603050405020304" pitchFamily="18" charset="0"/>
              </a:rPr>
              <a:t>A</a:t>
            </a:r>
            <a:r>
              <a:rPr kumimoji="0" lang="en-US" altLang="zh-CN" sz="2800" b="1" dirty="0">
                <a:latin typeface="Times New Roman"/>
                <a:ea typeface="宋体"/>
                <a:cs typeface="Times New Roman" panose="02020603050405020304" pitchFamily="18" charset="0"/>
              </a:rPr>
              <a:t>∩</a:t>
            </a:r>
            <a:r>
              <a:rPr kumimoji="0" lang="en-US" altLang="zh-CN" sz="2800" b="1" i="1" dirty="0">
                <a:latin typeface="Times New Roman"/>
                <a:ea typeface="宋体"/>
                <a:cs typeface="Times New Roman" panose="02020603050405020304" pitchFamily="18" charset="0"/>
              </a:rPr>
              <a:t>B</a:t>
            </a:r>
            <a:r>
              <a:rPr kumimoji="0" lang="zh-CN" altLang="en-US" sz="2800" b="1" dirty="0">
                <a:latin typeface="Times New Roman"/>
                <a:ea typeface="宋体"/>
                <a:cs typeface="Times New Roman" panose="02020603050405020304" pitchFamily="18" charset="0"/>
              </a:rPr>
              <a:t>＝</a:t>
            </a:r>
            <a:r>
              <a:rPr kumimoji="0" lang="en-US" altLang="zh-CN" sz="2800" b="1" dirty="0">
                <a:latin typeface="Times New Roman"/>
                <a:ea typeface="宋体"/>
                <a:cs typeface="Times New Roman" panose="02020603050405020304" pitchFamily="18" charset="0"/>
              </a:rPr>
              <a:t>{</a:t>
            </a:r>
            <a:r>
              <a:rPr kumimoji="0" lang="en-US" altLang="zh-CN" sz="2800" b="1" i="1" dirty="0" err="1">
                <a:latin typeface="Times New Roman"/>
                <a:ea typeface="宋体"/>
                <a:cs typeface="Times New Roman" panose="02020603050405020304" pitchFamily="18" charset="0"/>
              </a:rPr>
              <a:t>x</a:t>
            </a:r>
            <a:r>
              <a:rPr kumimoji="0" lang="en-US" altLang="zh-CN" sz="2800" b="1" dirty="0" err="1">
                <a:latin typeface="Times New Roman"/>
                <a:ea typeface="宋体"/>
                <a:cs typeface="Times New Roman" panose="02020603050405020304" pitchFamily="18" charset="0"/>
              </a:rPr>
              <a:t>|</a:t>
            </a:r>
            <a:r>
              <a:rPr kumimoji="0" lang="en-US" altLang="zh-CN" sz="2800" b="1" i="1" dirty="0" err="1">
                <a:latin typeface="Times New Roman"/>
                <a:ea typeface="宋体"/>
                <a:cs typeface="Times New Roman" panose="02020603050405020304" pitchFamily="18" charset="0"/>
              </a:rPr>
              <a:t>x</a:t>
            </a:r>
            <a:r>
              <a:rPr kumimoji="0" lang="en-US" altLang="zh-CN" sz="2800" b="1" dirty="0" err="1">
                <a:latin typeface="Times New Roman"/>
                <a:ea typeface="宋体"/>
                <a:cs typeface="Times New Roman" panose="02020603050405020304" pitchFamily="18" charset="0"/>
              </a:rPr>
              <a:t>∈</a:t>
            </a:r>
            <a:r>
              <a:rPr kumimoji="0" lang="en-US" altLang="zh-CN" sz="2800" b="1" i="1" dirty="0" err="1">
                <a:latin typeface="Times New Roman"/>
                <a:ea typeface="宋体"/>
                <a:cs typeface="Times New Roman" panose="02020603050405020304" pitchFamily="18" charset="0"/>
              </a:rPr>
              <a:t>A</a:t>
            </a:r>
            <a:r>
              <a:rPr kumimoji="0" lang="zh-CN" altLang="en-US" sz="2800" b="1" dirty="0">
                <a:latin typeface="Times New Roman"/>
                <a:ea typeface="宋体"/>
                <a:cs typeface="Times New Roman" panose="02020603050405020304" pitchFamily="18" charset="0"/>
              </a:rPr>
              <a:t>且</a:t>
            </a:r>
            <a:r>
              <a:rPr kumimoji="0" lang="en-US" altLang="zh-CN" sz="2800" b="1" i="1" dirty="0" err="1">
                <a:latin typeface="Times New Roman"/>
                <a:ea typeface="宋体"/>
                <a:cs typeface="Times New Roman" panose="02020603050405020304" pitchFamily="18" charset="0"/>
              </a:rPr>
              <a:t>x</a:t>
            </a:r>
            <a:r>
              <a:rPr kumimoji="0" lang="en-US" altLang="zh-CN" sz="2800" b="1" dirty="0" err="1">
                <a:latin typeface="Times New Roman"/>
                <a:ea typeface="宋体"/>
                <a:cs typeface="Times New Roman" panose="02020603050405020304" pitchFamily="18" charset="0"/>
              </a:rPr>
              <a:t>∈</a:t>
            </a:r>
            <a:r>
              <a:rPr kumimoji="0" lang="en-US" altLang="zh-CN" sz="2800" b="1" i="1" dirty="0" err="1">
                <a:latin typeface="Times New Roman"/>
                <a:ea typeface="宋体"/>
                <a:cs typeface="Times New Roman" panose="02020603050405020304" pitchFamily="18" charset="0"/>
              </a:rPr>
              <a:t>B</a:t>
            </a:r>
            <a:r>
              <a:rPr kumimoji="0" lang="en-US" altLang="zh-CN" sz="2800" b="1" dirty="0">
                <a:latin typeface="Times New Roman"/>
                <a:ea typeface="宋体"/>
                <a:cs typeface="Times New Roman" panose="02020603050405020304" pitchFamily="18" charset="0"/>
              </a:rPr>
              <a:t>}</a:t>
            </a:r>
            <a:r>
              <a:rPr kumimoji="0" lang="zh-CN" altLang="en-US" sz="2800" b="1" dirty="0">
                <a:latin typeface="Times New Roman"/>
                <a:ea typeface="宋体"/>
                <a:cs typeface="Times New Roman" panose="02020603050405020304" pitchFamily="18" charset="0"/>
              </a:rPr>
              <a:t>；</a:t>
            </a:r>
            <a:endParaRPr kumimoji="0" lang="zh-CN" altLang="en-US" sz="2800" b="1" dirty="0">
              <a:latin typeface="Times New Roman"/>
              <a:ea typeface="宋体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algn="l">
              <a:lnSpc>
                <a:spcPct val="130000"/>
              </a:lnSpc>
            </a:pPr>
            <a:r>
              <a:rPr kumimoji="0" lang="zh-CN" altLang="en-US" sz="2800" b="1" dirty="0">
                <a:latin typeface="Times New Roman"/>
                <a:ea typeface="宋体"/>
                <a:cs typeface="Times New Roman" panose="02020603050405020304" pitchFamily="18" charset="0"/>
              </a:rPr>
              <a:t>（</a:t>
            </a:r>
            <a:r>
              <a:rPr kumimoji="0" lang="en-US" altLang="zh-CN" sz="2800" b="1" dirty="0">
                <a:latin typeface="Times New Roman"/>
                <a:ea typeface="宋体"/>
                <a:cs typeface="Times New Roman" panose="02020603050405020304" pitchFamily="18" charset="0"/>
              </a:rPr>
              <a:t>2</a:t>
            </a:r>
            <a:r>
              <a:rPr kumimoji="0" lang="zh-CN" altLang="en-US" sz="2800" b="1" dirty="0">
                <a:latin typeface="Times New Roman"/>
                <a:ea typeface="宋体"/>
                <a:cs typeface="Times New Roman" panose="02020603050405020304" pitchFamily="18" charset="0"/>
              </a:rPr>
              <a:t>）利用数轴和</a:t>
            </a:r>
            <a:r>
              <a:rPr kumimoji="0" lang="en-US" altLang="zh-CN" sz="2800" b="1" dirty="0">
                <a:latin typeface="Times New Roman"/>
                <a:ea typeface="宋体"/>
                <a:cs typeface="Times New Roman" panose="02020603050405020304" pitchFamily="18" charset="0"/>
              </a:rPr>
              <a:t>Venn</a:t>
            </a:r>
            <a:r>
              <a:rPr kumimoji="0" lang="zh-CN" altLang="en-US" sz="2800" b="1" dirty="0">
                <a:latin typeface="Times New Roman"/>
                <a:ea typeface="宋体"/>
                <a:cs typeface="Times New Roman" panose="02020603050405020304" pitchFamily="18" charset="0"/>
              </a:rPr>
              <a:t>图求交集，并集；</a:t>
            </a:r>
          </a:p>
          <a:p>
            <a:pPr algn="l">
              <a:lnSpc>
                <a:spcPct val="130000"/>
              </a:lnSpc>
            </a:pPr>
            <a:r>
              <a:rPr kumimoji="0" lang="zh-CN" altLang="en-US" sz="2800" b="1" dirty="0">
                <a:latin typeface="Times New Roman"/>
                <a:ea typeface="宋体"/>
                <a:cs typeface="Times New Roman" panose="02020603050405020304" pitchFamily="18" charset="0"/>
              </a:rPr>
              <a:t>（</a:t>
            </a:r>
            <a:r>
              <a:rPr kumimoji="0" lang="en-US" altLang="zh-CN" sz="2800" b="1" dirty="0">
                <a:latin typeface="Times New Roman"/>
                <a:ea typeface="宋体"/>
                <a:cs typeface="Times New Roman" panose="02020603050405020304" pitchFamily="18" charset="0"/>
              </a:rPr>
              <a:t>3</a:t>
            </a:r>
            <a:r>
              <a:rPr kumimoji="0" lang="zh-CN" altLang="en-US" sz="2800" b="1" dirty="0" smtClean="0">
                <a:latin typeface="Times New Roman"/>
                <a:ea typeface="宋体"/>
                <a:cs typeface="Times New Roman" panose="02020603050405020304" pitchFamily="18" charset="0"/>
              </a:rPr>
              <a:t>）常用结论：</a:t>
            </a:r>
            <a:endParaRPr kumimoji="0" lang="en-US" altLang="zh-CN" sz="2800" b="1" dirty="0">
              <a:latin typeface="Times New Roman"/>
              <a:ea typeface="宋体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345058" y="3858176"/>
            <a:ext cx="2728632" cy="6245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hangingPunct="0">
              <a:lnSpc>
                <a:spcPct val="140000"/>
              </a:lnSpc>
              <a:tabLst>
                <a:tab pos="4000500" algn="l"/>
                <a:tab pos="7543800" algn="l"/>
              </a:tabLst>
            </a:pPr>
            <a:r>
              <a:rPr lang="en-US" altLang="zh-CN" sz="2800" b="1" i="1" dirty="0">
                <a:solidFill>
                  <a:srgbClr val="0000FF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A</a:t>
            </a:r>
            <a:r>
              <a:rPr lang="en-US" altLang="zh-CN" sz="2800" b="1" dirty="0">
                <a:solidFill>
                  <a:srgbClr val="0000FF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∪</a:t>
            </a:r>
            <a:r>
              <a:rPr lang="en-US" altLang="zh-CN" sz="2800" b="1" i="1" dirty="0">
                <a:solidFill>
                  <a:srgbClr val="0000FF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B</a:t>
            </a:r>
            <a:r>
              <a:rPr lang="zh-CN" altLang="en-US" sz="2800" b="1" dirty="0">
                <a:solidFill>
                  <a:srgbClr val="0000FF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＝</a:t>
            </a:r>
            <a:r>
              <a:rPr lang="en-US" altLang="zh-CN" sz="2800" b="1" i="1" dirty="0">
                <a:solidFill>
                  <a:srgbClr val="0000FF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B</a:t>
            </a:r>
            <a:r>
              <a:rPr lang="en-US" altLang="zh-CN" sz="2800" b="1" dirty="0">
                <a:solidFill>
                  <a:srgbClr val="0000FF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⇔</a:t>
            </a:r>
            <a:r>
              <a:rPr lang="en-US" altLang="zh-CN" sz="2800" b="1" i="1" dirty="0">
                <a:solidFill>
                  <a:srgbClr val="0000FF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A</a:t>
            </a:r>
            <a:r>
              <a:rPr lang="en-US" altLang="zh-CN" sz="2800" b="1" dirty="0">
                <a:solidFill>
                  <a:srgbClr val="0000FF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⊆</a:t>
            </a:r>
            <a:r>
              <a:rPr lang="en-US" altLang="zh-CN" sz="2800" b="1" i="1" dirty="0">
                <a:solidFill>
                  <a:srgbClr val="0000FF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B</a:t>
            </a:r>
            <a:endParaRPr lang="en-US" altLang="zh-CN" sz="2800" b="1" dirty="0">
              <a:solidFill>
                <a:srgbClr val="0000FF"/>
              </a:solidFill>
              <a:latin typeface="Times New Roman"/>
              <a:ea typeface="宋体"/>
              <a:cs typeface="Times New Roman" panose="02020603050405020304" pitchFamily="18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345059" y="4558272"/>
            <a:ext cx="2626040" cy="6245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hangingPunct="0">
              <a:lnSpc>
                <a:spcPct val="140000"/>
              </a:lnSpc>
              <a:tabLst>
                <a:tab pos="4000500" algn="l"/>
                <a:tab pos="7543800" algn="l"/>
              </a:tabLst>
            </a:pPr>
            <a:r>
              <a:rPr lang="en-US" altLang="zh-CN" sz="2800" b="1" i="1" dirty="0">
                <a:solidFill>
                  <a:srgbClr val="0000FF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A</a:t>
            </a:r>
            <a:r>
              <a:rPr lang="en-US" altLang="zh-CN" sz="2800" b="1" dirty="0">
                <a:solidFill>
                  <a:srgbClr val="0000FF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∩</a:t>
            </a:r>
            <a:r>
              <a:rPr lang="en-US" altLang="zh-CN" sz="2800" b="1" i="1" dirty="0">
                <a:solidFill>
                  <a:srgbClr val="0000FF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B</a:t>
            </a:r>
            <a:r>
              <a:rPr lang="zh-CN" altLang="en-US" sz="2800" b="1" dirty="0">
                <a:solidFill>
                  <a:srgbClr val="0000FF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＝</a:t>
            </a:r>
            <a:r>
              <a:rPr lang="en-US" altLang="zh-CN" sz="2800" b="1" i="1" dirty="0">
                <a:solidFill>
                  <a:srgbClr val="0000FF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B</a:t>
            </a:r>
            <a:r>
              <a:rPr lang="en-US" altLang="zh-CN" sz="2800" b="1" dirty="0">
                <a:solidFill>
                  <a:srgbClr val="0000FF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⇔</a:t>
            </a:r>
            <a:r>
              <a:rPr lang="en-US" altLang="zh-CN" sz="2800" b="1" i="1" dirty="0">
                <a:solidFill>
                  <a:srgbClr val="0000FF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B</a:t>
            </a:r>
            <a:r>
              <a:rPr lang="en-US" altLang="zh-CN" sz="2800" b="1" dirty="0">
                <a:solidFill>
                  <a:srgbClr val="0000FF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⊆</a:t>
            </a:r>
            <a:r>
              <a:rPr lang="en-US" altLang="zh-CN" sz="2800" b="1" i="1" dirty="0">
                <a:solidFill>
                  <a:srgbClr val="0000FF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A</a:t>
            </a:r>
            <a:endParaRPr lang="en-US" altLang="zh-CN" sz="2800" b="1" dirty="0">
              <a:solidFill>
                <a:srgbClr val="0000FF"/>
              </a:solidFill>
              <a:latin typeface="Times New Roman"/>
              <a:ea typeface="宋体"/>
              <a:cs typeface="Times New Roman" panose="02020603050405020304" pitchFamily="18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52971" y="5414814"/>
            <a:ext cx="3560590" cy="5922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b="1" dirty="0" smtClean="0">
                <a:latin typeface="Times New Roman"/>
                <a:ea typeface="宋体"/>
                <a:cs typeface="Times New Roman" panose="02020603050405020304" pitchFamily="18" charset="0"/>
              </a:rPr>
              <a:t>（</a:t>
            </a:r>
            <a:r>
              <a:rPr lang="en-US" altLang="zh-CN" sz="2800" b="1" dirty="0" smtClean="0">
                <a:latin typeface="Times New Roman"/>
                <a:ea typeface="宋体"/>
                <a:cs typeface="Times New Roman" panose="02020603050405020304" pitchFamily="18" charset="0"/>
              </a:rPr>
              <a:t>4</a:t>
            </a:r>
            <a:r>
              <a:rPr lang="zh-CN" altLang="en-US" sz="2800" b="1" dirty="0" smtClean="0">
                <a:latin typeface="Times New Roman"/>
                <a:ea typeface="宋体"/>
                <a:cs typeface="Times New Roman" panose="02020603050405020304" pitchFamily="18" charset="0"/>
              </a:rPr>
              <a:t>）注意对</a:t>
            </a:r>
            <a:r>
              <a:rPr lang="zh-CN" altLang="en-US" sz="2800" b="1" dirty="0" smtClean="0">
                <a:latin typeface="Times New Roman"/>
                <a:ea typeface="宋体"/>
                <a:cs typeface="Arial Unicode MS" panose="020B0604020202020204" pitchFamily="34" charset="-122"/>
              </a:rPr>
              <a:t>∅</a:t>
            </a:r>
            <a:r>
              <a:rPr lang="zh-CN" altLang="en-US" sz="2800" b="1" dirty="0" smtClean="0">
                <a:latin typeface="Times New Roman"/>
                <a:ea typeface="宋体"/>
                <a:cs typeface="Times New Roman" panose="02020603050405020304" pitchFamily="18" charset="0"/>
              </a:rPr>
              <a:t>的讨论</a:t>
            </a:r>
            <a:r>
              <a:rPr lang="en-US" altLang="zh-CN" sz="2800" b="1" dirty="0" smtClean="0">
                <a:latin typeface="Times New Roman"/>
                <a:ea typeface="宋体"/>
                <a:cs typeface="Times New Roman" panose="02020603050405020304" pitchFamily="18" charset="0"/>
              </a:rPr>
              <a:t>.</a:t>
            </a:r>
            <a:endParaRPr lang="en-US" altLang="zh-CN" sz="2800" b="1" dirty="0">
              <a:latin typeface="Times New Roman"/>
              <a:ea typeface="宋体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2944982"/>
      </p:ext>
    </p:ext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8" grpId="0"/>
      <p:bldP spid="13" grpId="0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155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85019" y="192767"/>
            <a:ext cx="8064896" cy="481013"/>
          </a:xfrm>
        </p:spPr>
        <p:txBody>
          <a:bodyPr/>
          <a:lstStyle/>
          <a:p>
            <a:r>
              <a:rPr lang="zh-CN" altLang="en-US" sz="3200" dirty="0" smtClean="0">
                <a:latin typeface="Times New Roman"/>
                <a:ea typeface="宋体"/>
              </a:rPr>
              <a:t>预习清单    </a:t>
            </a:r>
            <a:r>
              <a:rPr lang="zh-CN" altLang="en-US" sz="3200" dirty="0" smtClean="0">
                <a:solidFill>
                  <a:srgbClr val="FFFF00"/>
                </a:solidFill>
                <a:latin typeface="Times New Roman"/>
                <a:ea typeface="宋体"/>
              </a:rPr>
              <a:t>知识点一   并集及其相关概念</a:t>
            </a:r>
            <a:endParaRPr lang="zh-CN" altLang="en-US" sz="3200" dirty="0">
              <a:solidFill>
                <a:srgbClr val="FFFF00"/>
              </a:solidFill>
              <a:latin typeface="Times New Roman"/>
              <a:ea typeface="宋体"/>
            </a:endParaRPr>
          </a:p>
        </p:txBody>
      </p:sp>
      <p:sp>
        <p:nvSpPr>
          <p:cNvPr id="15" name="任意多边形 14"/>
          <p:cNvSpPr/>
          <p:nvPr/>
        </p:nvSpPr>
        <p:spPr>
          <a:xfrm>
            <a:off x="5892158" y="3699111"/>
            <a:ext cx="3822418" cy="1463398"/>
          </a:xfrm>
          <a:custGeom>
            <a:avLst/>
            <a:gdLst>
              <a:gd name="connsiteX0" fmla="*/ 1224136 w 3822418"/>
              <a:gd name="connsiteY0" fmla="*/ 0 h 1463398"/>
              <a:gd name="connsiteX1" fmla="*/ 1908562 w 3822418"/>
              <a:gd name="connsiteY1" fmla="*/ 122979 h 1463398"/>
              <a:gd name="connsiteX2" fmla="*/ 1939543 w 3822418"/>
              <a:gd name="connsiteY2" fmla="*/ 138015 h 1463398"/>
              <a:gd name="connsiteX3" fmla="*/ 2121793 w 3822418"/>
              <a:gd name="connsiteY3" fmla="*/ 79826 h 1463398"/>
              <a:gd name="connsiteX4" fmla="*/ 2598282 w 3822418"/>
              <a:gd name="connsiteY4" fmla="*/ 23238 h 1463398"/>
              <a:gd name="connsiteX5" fmla="*/ 3822418 w 3822418"/>
              <a:gd name="connsiteY5" fmla="*/ 743318 h 1463398"/>
              <a:gd name="connsiteX6" fmla="*/ 2598282 w 3822418"/>
              <a:gd name="connsiteY6" fmla="*/ 1463398 h 1463398"/>
              <a:gd name="connsiteX7" fmla="*/ 1913856 w 3822418"/>
              <a:gd name="connsiteY7" fmla="*/ 1340420 h 1463398"/>
              <a:gd name="connsiteX8" fmla="*/ 1882875 w 3822418"/>
              <a:gd name="connsiteY8" fmla="*/ 1325383 h 1463398"/>
              <a:gd name="connsiteX9" fmla="*/ 1700625 w 3822418"/>
              <a:gd name="connsiteY9" fmla="*/ 1383573 h 1463398"/>
              <a:gd name="connsiteX10" fmla="*/ 1224136 w 3822418"/>
              <a:gd name="connsiteY10" fmla="*/ 1440160 h 1463398"/>
              <a:gd name="connsiteX11" fmla="*/ 0 w 3822418"/>
              <a:gd name="connsiteY11" fmla="*/ 720080 h 1463398"/>
              <a:gd name="connsiteX12" fmla="*/ 1224136 w 3822418"/>
              <a:gd name="connsiteY12" fmla="*/ 0 h 146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822418" h="1463398">
                <a:moveTo>
                  <a:pt x="1224136" y="0"/>
                </a:moveTo>
                <a:cubicBezTo>
                  <a:pt x="1477663" y="0"/>
                  <a:pt x="1713189" y="45336"/>
                  <a:pt x="1908562" y="122979"/>
                </a:cubicBezTo>
                <a:lnTo>
                  <a:pt x="1939543" y="138015"/>
                </a:lnTo>
                <a:lnTo>
                  <a:pt x="2121793" y="79826"/>
                </a:lnTo>
                <a:cubicBezTo>
                  <a:pt x="2268246" y="43388"/>
                  <a:pt x="2429264" y="23238"/>
                  <a:pt x="2598282" y="23238"/>
                </a:cubicBezTo>
                <a:cubicBezTo>
                  <a:pt x="3274354" y="23238"/>
                  <a:pt x="3822418" y="345629"/>
                  <a:pt x="3822418" y="743318"/>
                </a:cubicBezTo>
                <a:cubicBezTo>
                  <a:pt x="3822418" y="1141007"/>
                  <a:pt x="3274354" y="1463398"/>
                  <a:pt x="2598282" y="1463398"/>
                </a:cubicBezTo>
                <a:cubicBezTo>
                  <a:pt x="2344755" y="1463398"/>
                  <a:pt x="2109229" y="1418062"/>
                  <a:pt x="1913856" y="1340420"/>
                </a:cubicBezTo>
                <a:lnTo>
                  <a:pt x="1882875" y="1325383"/>
                </a:lnTo>
                <a:lnTo>
                  <a:pt x="1700625" y="1383573"/>
                </a:lnTo>
                <a:cubicBezTo>
                  <a:pt x="1554172" y="1420011"/>
                  <a:pt x="1393154" y="1440160"/>
                  <a:pt x="1224136" y="1440160"/>
                </a:cubicBezTo>
                <a:cubicBezTo>
                  <a:pt x="548064" y="1440160"/>
                  <a:pt x="0" y="1117769"/>
                  <a:pt x="0" y="720080"/>
                </a:cubicBezTo>
                <a:cubicBezTo>
                  <a:pt x="0" y="322391"/>
                  <a:pt x="548064" y="0"/>
                  <a:pt x="1224136" y="0"/>
                </a:cubicBezTo>
                <a:close/>
              </a:path>
            </a:pathLst>
          </a:custGeom>
          <a:solidFill>
            <a:srgbClr val="00B0F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Times New Roman"/>
              <a:ea typeface="宋体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96987" y="1250757"/>
            <a:ext cx="10729192" cy="1303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zh-CN" sz="2800" b="1" dirty="0" smtClean="0">
                <a:solidFill>
                  <a:srgbClr val="FF0000"/>
                </a:solidFill>
                <a:latin typeface="Times New Roman"/>
                <a:ea typeface="宋体"/>
              </a:rPr>
              <a:t>1.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/>
                <a:ea typeface="宋体"/>
              </a:rPr>
              <a:t>并集：</a:t>
            </a:r>
            <a:r>
              <a:rPr lang="zh-CN" altLang="en-US" sz="2800" b="1" dirty="0">
                <a:latin typeface="Times New Roman"/>
                <a:ea typeface="宋体"/>
              </a:rPr>
              <a:t>一般地，由所有</a:t>
            </a:r>
            <a:r>
              <a:rPr lang="en-US" altLang="zh-CN" sz="2800" b="1" dirty="0" smtClean="0">
                <a:latin typeface="Times New Roman"/>
                <a:ea typeface="宋体"/>
              </a:rPr>
              <a:t>___________</a:t>
            </a:r>
            <a:r>
              <a:rPr lang="en-US" altLang="zh-CN" sz="2800" b="1" dirty="0">
                <a:latin typeface="Times New Roman"/>
                <a:ea typeface="宋体"/>
              </a:rPr>
              <a:t>___</a:t>
            </a:r>
            <a:r>
              <a:rPr lang="en-US" altLang="zh-CN" sz="2800" b="1" dirty="0" smtClean="0">
                <a:latin typeface="Times New Roman"/>
                <a:ea typeface="宋体"/>
              </a:rPr>
              <a:t>__________</a:t>
            </a:r>
            <a:r>
              <a:rPr lang="zh-CN" altLang="en-US" sz="2800" b="1" dirty="0">
                <a:latin typeface="Times New Roman"/>
                <a:ea typeface="宋体"/>
              </a:rPr>
              <a:t>的</a:t>
            </a:r>
            <a:r>
              <a:rPr lang="zh-CN" altLang="en-US" sz="2800" b="1" dirty="0" smtClean="0">
                <a:latin typeface="Times New Roman"/>
                <a:ea typeface="宋体"/>
              </a:rPr>
              <a:t>元素组成</a:t>
            </a:r>
            <a:r>
              <a:rPr lang="zh-CN" altLang="en-US" sz="2800" b="1" dirty="0">
                <a:latin typeface="Times New Roman"/>
                <a:ea typeface="宋体"/>
              </a:rPr>
              <a:t>的集合，称为</a:t>
            </a:r>
            <a:r>
              <a:rPr lang="zh-CN" altLang="en-US" sz="2800" b="1" dirty="0" smtClean="0">
                <a:latin typeface="Times New Roman"/>
                <a:ea typeface="宋体"/>
              </a:rPr>
              <a:t>集合</a:t>
            </a:r>
            <a:r>
              <a:rPr lang="en-US" altLang="zh-CN" sz="2800" b="1" i="1" dirty="0" smtClean="0">
                <a:latin typeface="Times New Roman"/>
                <a:ea typeface="宋体"/>
              </a:rPr>
              <a:t>A</a:t>
            </a:r>
            <a:r>
              <a:rPr lang="zh-CN" altLang="en-US" sz="2800" b="1" dirty="0" smtClean="0">
                <a:latin typeface="Times New Roman"/>
                <a:ea typeface="宋体"/>
              </a:rPr>
              <a:t>与</a:t>
            </a:r>
            <a:r>
              <a:rPr lang="en-US" altLang="zh-CN" sz="2800" b="1" i="1" dirty="0">
                <a:latin typeface="Times New Roman"/>
                <a:ea typeface="宋体"/>
              </a:rPr>
              <a:t>B</a:t>
            </a:r>
            <a:r>
              <a:rPr lang="zh-CN" altLang="en-US" sz="2800" b="1" dirty="0">
                <a:latin typeface="Times New Roman"/>
                <a:ea typeface="宋体"/>
              </a:rPr>
              <a:t>的并</a:t>
            </a:r>
            <a:r>
              <a:rPr lang="zh-CN" altLang="en-US" sz="2800" b="1" dirty="0" smtClean="0">
                <a:latin typeface="Times New Roman"/>
                <a:ea typeface="宋体"/>
              </a:rPr>
              <a:t>集，记作：</a:t>
            </a:r>
            <a:r>
              <a:rPr lang="zh-CN" altLang="en-US" sz="2800" b="1" u="sng" dirty="0" smtClean="0">
                <a:latin typeface="Times New Roman"/>
                <a:ea typeface="宋体"/>
              </a:rPr>
              <a:t>              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/>
                <a:ea typeface="宋体"/>
              </a:rPr>
              <a:t>（</a:t>
            </a:r>
            <a:r>
              <a:rPr lang="zh-CN" altLang="en-US" sz="2800" b="1" dirty="0">
                <a:solidFill>
                  <a:srgbClr val="FF0000"/>
                </a:solidFill>
                <a:latin typeface="Times New Roman"/>
                <a:ea typeface="宋体"/>
              </a:rPr>
              <a:t>读作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/>
                <a:ea typeface="宋体"/>
              </a:rPr>
              <a:t>“</a:t>
            </a:r>
            <a:r>
              <a:rPr lang="en-US" altLang="zh-CN" sz="2800" b="1" i="1" dirty="0" smtClean="0">
                <a:solidFill>
                  <a:srgbClr val="FF0000"/>
                </a:solidFill>
                <a:latin typeface="Times New Roman"/>
                <a:ea typeface="宋体"/>
              </a:rPr>
              <a:t>A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/>
                <a:ea typeface="宋体"/>
              </a:rPr>
              <a:t>并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/>
                <a:ea typeface="宋体"/>
              </a:rPr>
              <a:t>B</a:t>
            </a:r>
            <a:r>
              <a:rPr lang="en-US" altLang="zh-CN" sz="2800" b="1" dirty="0">
                <a:solidFill>
                  <a:srgbClr val="FF0000"/>
                </a:solidFill>
                <a:latin typeface="Times New Roman"/>
                <a:ea typeface="宋体"/>
              </a:rPr>
              <a:t>”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/>
                <a:ea typeface="宋体"/>
              </a:rPr>
              <a:t>）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/>
                <a:ea typeface="宋体"/>
              </a:rPr>
              <a:t>.</a:t>
            </a:r>
            <a:endParaRPr lang="zh-CN" altLang="en-US" sz="2800" b="1" dirty="0">
              <a:latin typeface="Times New Roman"/>
              <a:ea typeface="宋体"/>
            </a:endParaRPr>
          </a:p>
        </p:txBody>
      </p:sp>
      <p:sp>
        <p:nvSpPr>
          <p:cNvPr id="17" name="Text Box 46"/>
          <p:cNvSpPr txBox="1">
            <a:spLocks noChangeArrowheads="1"/>
          </p:cNvSpPr>
          <p:nvPr/>
        </p:nvSpPr>
        <p:spPr bwMode="auto">
          <a:xfrm>
            <a:off x="4449340" y="1317969"/>
            <a:ext cx="460057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 anchorCtr="1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Times New Roman"/>
                <a:ea typeface="宋体"/>
              </a:rPr>
              <a:t>属于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/>
                <a:ea typeface="宋体"/>
              </a:rPr>
              <a:t>集合</a:t>
            </a:r>
            <a:r>
              <a:rPr lang="en-US" altLang="zh-CN" sz="2800" b="1" i="1" dirty="0" smtClean="0">
                <a:solidFill>
                  <a:srgbClr val="FF0000"/>
                </a:solidFill>
                <a:latin typeface="Times New Roman"/>
                <a:ea typeface="宋体"/>
              </a:rPr>
              <a:t>A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/>
                <a:ea typeface="宋体"/>
              </a:rPr>
              <a:t>或</a:t>
            </a:r>
            <a:r>
              <a:rPr lang="zh-CN" altLang="en-US" sz="2800" b="1" dirty="0">
                <a:solidFill>
                  <a:srgbClr val="FF0000"/>
                </a:solidFill>
                <a:latin typeface="Times New Roman"/>
                <a:ea typeface="宋体"/>
              </a:rPr>
              <a:t>属于集合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/>
                <a:ea typeface="宋体"/>
              </a:rPr>
              <a:t>B</a:t>
            </a: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727505" y="2805433"/>
            <a:ext cx="5400600" cy="624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140000"/>
              </a:lnSpc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Times New Roman"/>
                <a:ea typeface="宋体"/>
              </a:rPr>
              <a:t>即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/>
                <a:ea typeface="宋体"/>
              </a:rPr>
              <a:t>：</a:t>
            </a:r>
            <a:r>
              <a:rPr lang="en-US" altLang="zh-CN" sz="2800" b="1" i="1" dirty="0" smtClean="0">
                <a:solidFill>
                  <a:srgbClr val="FF0000"/>
                </a:solidFill>
                <a:latin typeface="Times New Roman"/>
                <a:ea typeface="宋体"/>
              </a:rPr>
              <a:t>A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/>
                <a:ea typeface="宋体"/>
              </a:rPr>
              <a:t>∪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/>
                <a:ea typeface="宋体"/>
              </a:rPr>
              <a:t>B</a:t>
            </a:r>
            <a:r>
              <a:rPr lang="en-US" altLang="zh-CN" sz="2800" b="1" dirty="0" smtClean="0">
                <a:solidFill>
                  <a:srgbClr val="0000FF"/>
                </a:solidFill>
                <a:latin typeface="Times New Roman"/>
                <a:ea typeface="宋体"/>
              </a:rPr>
              <a:t>__________________.    </a:t>
            </a:r>
            <a:endParaRPr lang="zh-CN" altLang="en-US" sz="2800" b="1" dirty="0">
              <a:solidFill>
                <a:srgbClr val="FF0000"/>
              </a:solidFill>
              <a:latin typeface="Times New Roman"/>
              <a:ea typeface="宋体"/>
            </a:endParaRPr>
          </a:p>
        </p:txBody>
      </p:sp>
      <p:sp>
        <p:nvSpPr>
          <p:cNvPr id="19" name="Text Box 49"/>
          <p:cNvSpPr txBox="1">
            <a:spLocks noChangeArrowheads="1"/>
          </p:cNvSpPr>
          <p:nvPr/>
        </p:nvSpPr>
        <p:spPr bwMode="auto">
          <a:xfrm>
            <a:off x="1948808" y="2849120"/>
            <a:ext cx="39433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 anchorCtr="1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/>
                <a:ea typeface="宋体"/>
              </a:rPr>
              <a:t>={</a:t>
            </a:r>
            <a:r>
              <a:rPr lang="en-US" altLang="zh-CN" sz="2800" b="1" i="1" dirty="0" err="1">
                <a:solidFill>
                  <a:srgbClr val="FF0000"/>
                </a:solidFill>
                <a:latin typeface="Times New Roman"/>
                <a:ea typeface="宋体"/>
              </a:rPr>
              <a:t>x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/>
                <a:ea typeface="宋体"/>
              </a:rPr>
              <a:t>|</a:t>
            </a:r>
            <a:r>
              <a:rPr lang="en-US" altLang="zh-CN" sz="2800" b="1" i="1" dirty="0" err="1">
                <a:solidFill>
                  <a:srgbClr val="FF0000"/>
                </a:solidFill>
                <a:latin typeface="Times New Roman"/>
                <a:ea typeface="宋体"/>
              </a:rPr>
              <a:t>x</a:t>
            </a:r>
            <a:r>
              <a:rPr lang="en-US" altLang="zh-CN" sz="2800" b="1" dirty="0" err="1" smtClean="0">
                <a:solidFill>
                  <a:srgbClr val="FF0000"/>
                </a:solidFill>
                <a:latin typeface="Times New Roman"/>
                <a:ea typeface="宋体"/>
              </a:rPr>
              <a:t>∈</a:t>
            </a:r>
            <a:r>
              <a:rPr lang="en-US" altLang="zh-CN" sz="2800" b="1" i="1" dirty="0" err="1" smtClean="0">
                <a:solidFill>
                  <a:srgbClr val="FF0000"/>
                </a:solidFill>
                <a:latin typeface="Times New Roman"/>
                <a:ea typeface="宋体"/>
              </a:rPr>
              <a:t>A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/>
                <a:ea typeface="宋体"/>
              </a:rPr>
              <a:t>，</a:t>
            </a:r>
            <a:r>
              <a:rPr lang="zh-CN" altLang="en-US" sz="2800" b="1" dirty="0">
                <a:solidFill>
                  <a:srgbClr val="FF0000"/>
                </a:solidFill>
                <a:latin typeface="Times New Roman"/>
                <a:ea typeface="宋体"/>
              </a:rPr>
              <a:t>或</a:t>
            </a:r>
            <a:r>
              <a:rPr lang="en-US" altLang="zh-CN" sz="2800" b="1" i="1" dirty="0" err="1">
                <a:solidFill>
                  <a:srgbClr val="FF0000"/>
                </a:solidFill>
                <a:latin typeface="Times New Roman"/>
                <a:ea typeface="宋体"/>
              </a:rPr>
              <a:t>x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/>
                <a:ea typeface="宋体"/>
              </a:rPr>
              <a:t>∈</a:t>
            </a:r>
            <a:r>
              <a:rPr lang="en-US" altLang="zh-CN" sz="2800" b="1" i="1" dirty="0" err="1">
                <a:solidFill>
                  <a:srgbClr val="FF0000"/>
                </a:solidFill>
                <a:latin typeface="Times New Roman"/>
                <a:ea typeface="宋体"/>
              </a:rPr>
              <a:t>B</a:t>
            </a:r>
            <a:r>
              <a:rPr lang="en-US" altLang="zh-CN" sz="2800" b="1" dirty="0">
                <a:solidFill>
                  <a:srgbClr val="FF0000"/>
                </a:solidFill>
                <a:latin typeface="Times New Roman"/>
                <a:ea typeface="宋体"/>
              </a:rPr>
              <a:t>}</a:t>
            </a:r>
          </a:p>
        </p:txBody>
      </p:sp>
      <p:sp>
        <p:nvSpPr>
          <p:cNvPr id="21" name="矩形 20"/>
          <p:cNvSpPr/>
          <p:nvPr/>
        </p:nvSpPr>
        <p:spPr>
          <a:xfrm>
            <a:off x="727505" y="4221088"/>
            <a:ext cx="3134897" cy="6245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40000"/>
              </a:lnSpc>
              <a:spcBef>
                <a:spcPct val="50000"/>
              </a:spcBef>
            </a:pPr>
            <a:r>
              <a:rPr lang="zh-CN" altLang="en-US" sz="2800" b="1" dirty="0">
                <a:solidFill>
                  <a:srgbClr val="0000FF"/>
                </a:solidFill>
                <a:latin typeface="Times New Roman"/>
                <a:ea typeface="宋体"/>
              </a:rPr>
              <a:t>用</a:t>
            </a:r>
            <a:r>
              <a:rPr lang="en-US" altLang="zh-CN" sz="2800" b="1" dirty="0">
                <a:solidFill>
                  <a:srgbClr val="0000FF"/>
                </a:solidFill>
                <a:latin typeface="Times New Roman"/>
                <a:ea typeface="宋体"/>
              </a:rPr>
              <a:t>Venn</a:t>
            </a:r>
            <a:r>
              <a:rPr lang="zh-CN" altLang="en-US" sz="2800" b="1" dirty="0">
                <a:solidFill>
                  <a:srgbClr val="0000FF"/>
                </a:solidFill>
                <a:latin typeface="Times New Roman"/>
                <a:ea typeface="宋体"/>
              </a:rPr>
              <a:t>图表示为：</a:t>
            </a:r>
          </a:p>
        </p:txBody>
      </p:sp>
      <p:sp>
        <p:nvSpPr>
          <p:cNvPr id="22" name="矩形 21"/>
          <p:cNvSpPr/>
          <p:nvPr/>
        </p:nvSpPr>
        <p:spPr>
          <a:xfrm>
            <a:off x="7249714" y="5299931"/>
            <a:ext cx="9044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i="1" dirty="0" smtClean="0">
                <a:latin typeface="Times New Roman"/>
                <a:ea typeface="宋体"/>
              </a:rPr>
              <a:t>A</a:t>
            </a:r>
            <a:r>
              <a:rPr lang="en-US" altLang="zh-CN" sz="2400" b="1" dirty="0" smtClean="0">
                <a:latin typeface="Times New Roman"/>
                <a:ea typeface="宋体"/>
              </a:rPr>
              <a:t>∪</a:t>
            </a:r>
            <a:r>
              <a:rPr lang="en-US" altLang="zh-CN" sz="2400" b="1" i="1" dirty="0">
                <a:latin typeface="Times New Roman"/>
                <a:ea typeface="宋体"/>
              </a:rPr>
              <a:t>B</a:t>
            </a:r>
            <a:endParaRPr lang="zh-CN" altLang="en-US" sz="2400" dirty="0">
              <a:latin typeface="Times New Roman"/>
              <a:ea typeface="宋体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5875569" y="3699111"/>
            <a:ext cx="2448272" cy="1440160"/>
            <a:chOff x="5875569" y="3699111"/>
            <a:chExt cx="2448272" cy="1440160"/>
          </a:xfrm>
          <a:noFill/>
        </p:grpSpPr>
        <p:sp>
          <p:nvSpPr>
            <p:cNvPr id="24" name="椭圆 23"/>
            <p:cNvSpPr/>
            <p:nvPr/>
          </p:nvSpPr>
          <p:spPr>
            <a:xfrm>
              <a:off x="5875569" y="3699111"/>
              <a:ext cx="2448272" cy="144016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/>
                <a:ea typeface="宋体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6529635" y="4188358"/>
              <a:ext cx="389850" cy="461665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en-US" altLang="zh-CN" sz="2400" b="1" i="1" dirty="0" smtClean="0">
                  <a:latin typeface="Times New Roman"/>
                  <a:ea typeface="宋体"/>
                </a:rPr>
                <a:t>A</a:t>
              </a:r>
              <a:endParaRPr lang="zh-CN" altLang="en-US" sz="2400" dirty="0">
                <a:latin typeface="Times New Roman"/>
                <a:ea typeface="宋体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7249715" y="3722349"/>
            <a:ext cx="2448272" cy="1440160"/>
            <a:chOff x="7249715" y="3722349"/>
            <a:chExt cx="2448272" cy="1440160"/>
          </a:xfrm>
          <a:noFill/>
        </p:grpSpPr>
        <p:sp>
          <p:nvSpPr>
            <p:cNvPr id="27" name="椭圆 26"/>
            <p:cNvSpPr/>
            <p:nvPr/>
          </p:nvSpPr>
          <p:spPr>
            <a:xfrm>
              <a:off x="7249715" y="3722349"/>
              <a:ext cx="2448272" cy="144016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/>
                <a:ea typeface="宋体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8544315" y="4211596"/>
              <a:ext cx="389850" cy="461665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en-US" altLang="zh-CN" sz="2400" b="1" i="1" dirty="0" smtClean="0">
                  <a:latin typeface="Times New Roman"/>
                  <a:ea typeface="宋体"/>
                </a:rPr>
                <a:t>B</a:t>
              </a:r>
              <a:endParaRPr lang="zh-CN" altLang="en-US" sz="2400" dirty="0">
                <a:latin typeface="Times New Roman"/>
                <a:ea typeface="宋体"/>
              </a:endParaRPr>
            </a:p>
          </p:txBody>
        </p:sp>
      </p:grpSp>
      <p:sp>
        <p:nvSpPr>
          <p:cNvPr id="14" name="矩形 13"/>
          <p:cNvSpPr/>
          <p:nvPr/>
        </p:nvSpPr>
        <p:spPr>
          <a:xfrm>
            <a:off x="6684034" y="1956403"/>
            <a:ext cx="10230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i="1" dirty="0">
                <a:solidFill>
                  <a:srgbClr val="FF0000"/>
                </a:solidFill>
                <a:latin typeface="Times New Roman"/>
                <a:ea typeface="宋体"/>
              </a:rPr>
              <a:t>A</a:t>
            </a:r>
            <a:r>
              <a:rPr lang="en-US" altLang="zh-CN" sz="2800" b="1" dirty="0">
                <a:solidFill>
                  <a:srgbClr val="FF0000"/>
                </a:solidFill>
                <a:latin typeface="Times New Roman"/>
                <a:ea typeface="宋体"/>
              </a:rPr>
              <a:t>∪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/>
                <a:ea typeface="宋体"/>
              </a:rPr>
              <a:t>B</a:t>
            </a:r>
            <a:endParaRPr lang="zh-CN" altLang="en-US" sz="2800" dirty="0">
              <a:latin typeface="Times New Roman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2201585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7" grpId="0"/>
      <p:bldP spid="18" grpId="0"/>
      <p:bldP spid="19" grpId="0"/>
      <p:bldP spid="21" grpId="0"/>
      <p:bldP spid="22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6714503" y="3953788"/>
            <a:ext cx="2448270" cy="1440160"/>
            <a:chOff x="9129772" y="3501008"/>
            <a:chExt cx="2448270" cy="1440160"/>
          </a:xfrm>
        </p:grpSpPr>
        <p:sp>
          <p:nvSpPr>
            <p:cNvPr id="2" name="椭圆 1"/>
            <p:cNvSpPr/>
            <p:nvPr/>
          </p:nvSpPr>
          <p:spPr>
            <a:xfrm>
              <a:off x="9129772" y="3501008"/>
              <a:ext cx="2448270" cy="144016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/>
                <a:ea typeface="宋体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10673021" y="3964617"/>
              <a:ext cx="38985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b="1" i="1" dirty="0" smtClean="0">
                  <a:latin typeface="Times New Roman"/>
                  <a:ea typeface="宋体"/>
                </a:rPr>
                <a:t>B</a:t>
              </a:r>
              <a:endParaRPr lang="zh-CN" altLang="en-US" sz="2400" dirty="0">
                <a:latin typeface="Times New Roman"/>
                <a:ea typeface="宋体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5521525" y="3928149"/>
            <a:ext cx="2448270" cy="1440160"/>
            <a:chOff x="9129772" y="3501008"/>
            <a:chExt cx="2448270" cy="1440160"/>
          </a:xfrm>
        </p:grpSpPr>
        <p:sp>
          <p:nvSpPr>
            <p:cNvPr id="24" name="椭圆 23"/>
            <p:cNvSpPr/>
            <p:nvPr/>
          </p:nvSpPr>
          <p:spPr>
            <a:xfrm>
              <a:off x="9129772" y="3501008"/>
              <a:ext cx="2448270" cy="144016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/>
                <a:ea typeface="宋体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9543092" y="3979901"/>
              <a:ext cx="38985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b="1" i="1" dirty="0" smtClean="0">
                  <a:latin typeface="Times New Roman"/>
                  <a:ea typeface="宋体"/>
                </a:rPr>
                <a:t>A</a:t>
              </a:r>
              <a:endParaRPr lang="zh-CN" altLang="en-US" sz="2400" dirty="0">
                <a:latin typeface="Times New Roman"/>
                <a:ea typeface="宋体"/>
              </a:endParaRPr>
            </a:p>
          </p:txBody>
        </p:sp>
      </p:grpSp>
      <p:sp>
        <p:nvSpPr>
          <p:cNvPr id="7" name="标题 1"/>
          <p:cNvSpPr txBox="1">
            <a:spLocks/>
          </p:cNvSpPr>
          <p:nvPr/>
        </p:nvSpPr>
        <p:spPr bwMode="gray">
          <a:xfrm>
            <a:off x="985019" y="195470"/>
            <a:ext cx="1015312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en-US" sz="3200" dirty="0">
                <a:latin typeface="Times New Roman"/>
                <a:ea typeface="宋体"/>
              </a:rPr>
              <a:t>预习清单    </a:t>
            </a:r>
            <a:r>
              <a:rPr lang="zh-CN" altLang="en-US" sz="3200" dirty="0">
                <a:solidFill>
                  <a:srgbClr val="FFFF00"/>
                </a:solidFill>
                <a:latin typeface="Times New Roman"/>
                <a:ea typeface="宋体"/>
              </a:rPr>
              <a:t>知识点一   </a:t>
            </a:r>
            <a:r>
              <a:rPr lang="zh-CN" altLang="en-US" sz="3200" dirty="0" smtClean="0">
                <a:solidFill>
                  <a:srgbClr val="FFFF00"/>
                </a:solidFill>
                <a:latin typeface="Times New Roman"/>
                <a:ea typeface="宋体"/>
              </a:rPr>
              <a:t>交集</a:t>
            </a:r>
            <a:r>
              <a:rPr lang="zh-CN" altLang="en-US" sz="3200" dirty="0">
                <a:solidFill>
                  <a:srgbClr val="FFFF00"/>
                </a:solidFill>
                <a:latin typeface="Times New Roman"/>
                <a:ea typeface="宋体"/>
              </a:rPr>
              <a:t>及其相关概念</a:t>
            </a:r>
            <a:endParaRPr lang="zh-CN" altLang="en-US" sz="3200" dirty="0">
              <a:latin typeface="Times New Roman"/>
              <a:ea typeface="宋体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96987" y="1250757"/>
            <a:ext cx="1072919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 smtClean="0">
                <a:solidFill>
                  <a:srgbClr val="FF0000"/>
                </a:solidFill>
                <a:latin typeface="Times New Roman"/>
                <a:ea typeface="宋体"/>
              </a:rPr>
              <a:t>2.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/>
                <a:ea typeface="宋体"/>
              </a:rPr>
              <a:t>交集：</a:t>
            </a:r>
            <a:r>
              <a:rPr lang="zh-CN" altLang="en-US" sz="2800" b="1" dirty="0">
                <a:latin typeface="Times New Roman"/>
                <a:ea typeface="宋体"/>
              </a:rPr>
              <a:t>一般地，</a:t>
            </a:r>
            <a:r>
              <a:rPr lang="zh-CN" altLang="en-US" sz="2800" b="1" dirty="0" smtClean="0">
                <a:latin typeface="Times New Roman"/>
                <a:ea typeface="宋体"/>
              </a:rPr>
              <a:t>由</a:t>
            </a:r>
            <a:r>
              <a:rPr lang="en-US" altLang="zh-CN" sz="2800" b="1" dirty="0" smtClean="0">
                <a:latin typeface="Times New Roman"/>
                <a:ea typeface="宋体"/>
              </a:rPr>
              <a:t>_________________________</a:t>
            </a:r>
            <a:r>
              <a:rPr lang="zh-CN" altLang="en-US" sz="2800" b="1" dirty="0" smtClean="0">
                <a:latin typeface="Times New Roman"/>
                <a:ea typeface="宋体"/>
              </a:rPr>
              <a:t>的</a:t>
            </a:r>
            <a:r>
              <a:rPr lang="zh-CN" altLang="en-US" sz="2800" b="1" dirty="0">
                <a:latin typeface="Times New Roman"/>
                <a:ea typeface="宋体"/>
              </a:rPr>
              <a:t>所有</a:t>
            </a:r>
            <a:r>
              <a:rPr lang="zh-CN" altLang="en-US" sz="2800" b="1" dirty="0" smtClean="0">
                <a:latin typeface="Times New Roman"/>
                <a:ea typeface="宋体"/>
              </a:rPr>
              <a:t>元素</a:t>
            </a:r>
            <a:r>
              <a:rPr lang="zh-CN" altLang="en-US" sz="2800" b="1" dirty="0">
                <a:latin typeface="Times New Roman"/>
                <a:ea typeface="宋体"/>
              </a:rPr>
              <a:t>组成的集合，</a:t>
            </a:r>
            <a:r>
              <a:rPr lang="zh-CN" altLang="en-US" sz="2800" b="1" dirty="0" smtClean="0">
                <a:latin typeface="Times New Roman"/>
                <a:ea typeface="宋体"/>
              </a:rPr>
              <a:t>称为</a:t>
            </a:r>
            <a:r>
              <a:rPr lang="en-US" altLang="zh-CN" sz="2800" b="1" i="1" dirty="0" smtClean="0">
                <a:latin typeface="Times New Roman"/>
                <a:ea typeface="宋体"/>
              </a:rPr>
              <a:t>A</a:t>
            </a:r>
            <a:r>
              <a:rPr lang="zh-CN" altLang="en-US" sz="2800" b="1" dirty="0" smtClean="0">
                <a:latin typeface="Times New Roman"/>
                <a:ea typeface="宋体"/>
              </a:rPr>
              <a:t>与</a:t>
            </a:r>
            <a:r>
              <a:rPr lang="en-US" altLang="zh-CN" sz="2800" b="1" i="1" dirty="0">
                <a:latin typeface="Times New Roman"/>
                <a:ea typeface="宋体"/>
              </a:rPr>
              <a:t>B</a:t>
            </a:r>
            <a:r>
              <a:rPr lang="zh-CN" altLang="en-US" sz="2800" b="1" dirty="0">
                <a:latin typeface="Times New Roman"/>
                <a:ea typeface="宋体"/>
              </a:rPr>
              <a:t>的交集，记</a:t>
            </a:r>
            <a:r>
              <a:rPr lang="zh-CN" altLang="en-US" sz="2800" b="1" dirty="0" smtClean="0">
                <a:latin typeface="Times New Roman"/>
                <a:ea typeface="宋体"/>
              </a:rPr>
              <a:t>作：</a:t>
            </a:r>
            <a:r>
              <a:rPr lang="zh-CN" altLang="en-US" sz="2800" b="1" u="sng" dirty="0" smtClean="0">
                <a:latin typeface="Times New Roman"/>
                <a:ea typeface="宋体"/>
              </a:rPr>
              <a:t>                </a:t>
            </a:r>
            <a:r>
              <a:rPr lang="zh-CN" altLang="en-US" sz="2800" b="1" dirty="0" smtClean="0">
                <a:latin typeface="Times New Roman"/>
                <a:ea typeface="宋体"/>
              </a:rPr>
              <a:t>（</a:t>
            </a:r>
            <a:r>
              <a:rPr lang="zh-CN" altLang="en-US" sz="2800" b="1" dirty="0">
                <a:latin typeface="Times New Roman"/>
                <a:ea typeface="宋体"/>
              </a:rPr>
              <a:t>读</a:t>
            </a:r>
            <a:r>
              <a:rPr lang="zh-CN" altLang="en-US" sz="2800" b="1" dirty="0" smtClean="0">
                <a:latin typeface="Times New Roman"/>
                <a:ea typeface="宋体"/>
              </a:rPr>
              <a:t>作“</a:t>
            </a:r>
            <a:r>
              <a:rPr lang="en-US" altLang="zh-CN" sz="2800" b="1" i="1" dirty="0" smtClean="0">
                <a:solidFill>
                  <a:srgbClr val="FF0000"/>
                </a:solidFill>
                <a:latin typeface="Times New Roman"/>
                <a:ea typeface="宋体"/>
              </a:rPr>
              <a:t>A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/>
                <a:ea typeface="宋体"/>
              </a:rPr>
              <a:t>交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/>
                <a:ea typeface="宋体"/>
              </a:rPr>
              <a:t>B</a:t>
            </a:r>
            <a:r>
              <a:rPr lang="en-US" altLang="zh-CN" sz="2800" b="1" dirty="0">
                <a:latin typeface="Times New Roman"/>
                <a:ea typeface="宋体"/>
              </a:rPr>
              <a:t>”</a:t>
            </a:r>
            <a:r>
              <a:rPr lang="zh-CN" altLang="en-US" sz="2800" b="1" dirty="0">
                <a:latin typeface="Times New Roman"/>
                <a:ea typeface="宋体"/>
              </a:rPr>
              <a:t>），即 </a:t>
            </a:r>
            <a:r>
              <a:rPr lang="en-US" altLang="zh-CN" sz="2800" b="1" i="1" dirty="0" smtClean="0">
                <a:latin typeface="Times New Roman"/>
                <a:ea typeface="宋体"/>
              </a:rPr>
              <a:t>A</a:t>
            </a:r>
            <a:r>
              <a:rPr lang="en-US" altLang="zh-CN" sz="2800" b="1" dirty="0" smtClean="0">
                <a:latin typeface="Times New Roman"/>
                <a:ea typeface="宋体"/>
              </a:rPr>
              <a:t>∩</a:t>
            </a:r>
            <a:r>
              <a:rPr lang="en-US" altLang="zh-CN" sz="2800" b="1" i="1" dirty="0">
                <a:latin typeface="Times New Roman"/>
                <a:ea typeface="宋体"/>
              </a:rPr>
              <a:t>B</a:t>
            </a:r>
            <a:r>
              <a:rPr lang="zh-CN" altLang="en-US" sz="2800" b="1" dirty="0" smtClean="0">
                <a:latin typeface="Times New Roman"/>
                <a:ea typeface="宋体"/>
              </a:rPr>
              <a:t>＝</a:t>
            </a:r>
            <a:r>
              <a:rPr lang="en-US" altLang="zh-CN" sz="2800" b="1" dirty="0" smtClean="0">
                <a:latin typeface="Times New Roman"/>
                <a:ea typeface="宋体"/>
              </a:rPr>
              <a:t>__________________.</a:t>
            </a:r>
            <a:endParaRPr lang="en-US" altLang="zh-CN" sz="2800" b="1" dirty="0">
              <a:latin typeface="Times New Roman"/>
              <a:ea typeface="宋体"/>
            </a:endParaRPr>
          </a:p>
        </p:txBody>
      </p:sp>
      <p:sp>
        <p:nvSpPr>
          <p:cNvPr id="12" name="Text Box 46"/>
          <p:cNvSpPr txBox="1">
            <a:spLocks noChangeArrowheads="1"/>
          </p:cNvSpPr>
          <p:nvPr/>
        </p:nvSpPr>
        <p:spPr bwMode="auto">
          <a:xfrm>
            <a:off x="3862402" y="1358216"/>
            <a:ext cx="460057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 anchorCtr="1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Times New Roman"/>
                <a:ea typeface="宋体"/>
              </a:rPr>
              <a:t>属于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/>
                <a:ea typeface="宋体"/>
              </a:rPr>
              <a:t>集合</a:t>
            </a:r>
            <a:r>
              <a:rPr lang="en-US" altLang="zh-CN" sz="2800" b="1" i="1" dirty="0" smtClean="0">
                <a:solidFill>
                  <a:srgbClr val="FF0000"/>
                </a:solidFill>
                <a:latin typeface="Times New Roman"/>
                <a:ea typeface="宋体"/>
              </a:rPr>
              <a:t>A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/>
                <a:ea typeface="宋体"/>
              </a:rPr>
              <a:t>且属于</a:t>
            </a:r>
            <a:r>
              <a:rPr lang="zh-CN" altLang="en-US" sz="2800" b="1" dirty="0">
                <a:solidFill>
                  <a:srgbClr val="FF0000"/>
                </a:solidFill>
                <a:latin typeface="Times New Roman"/>
                <a:ea typeface="宋体"/>
              </a:rPr>
              <a:t>集合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/>
                <a:ea typeface="宋体"/>
              </a:rPr>
              <a:t>B</a:t>
            </a:r>
          </a:p>
        </p:txBody>
      </p:sp>
      <p:sp>
        <p:nvSpPr>
          <p:cNvPr id="13" name="矩形 12"/>
          <p:cNvSpPr/>
          <p:nvPr/>
        </p:nvSpPr>
        <p:spPr>
          <a:xfrm>
            <a:off x="727505" y="4221088"/>
            <a:ext cx="3134897" cy="6245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40000"/>
              </a:lnSpc>
              <a:spcBef>
                <a:spcPct val="50000"/>
              </a:spcBef>
            </a:pPr>
            <a:r>
              <a:rPr lang="zh-CN" altLang="en-US" sz="2800" b="1" dirty="0">
                <a:solidFill>
                  <a:srgbClr val="0000FF"/>
                </a:solidFill>
                <a:latin typeface="Times New Roman"/>
                <a:ea typeface="宋体"/>
              </a:rPr>
              <a:t>用</a:t>
            </a:r>
            <a:r>
              <a:rPr lang="en-US" altLang="zh-CN" sz="2800" b="1" dirty="0">
                <a:solidFill>
                  <a:srgbClr val="0000FF"/>
                </a:solidFill>
                <a:latin typeface="Times New Roman"/>
                <a:ea typeface="宋体"/>
              </a:rPr>
              <a:t>Venn</a:t>
            </a:r>
            <a:r>
              <a:rPr lang="zh-CN" altLang="en-US" sz="2800" b="1" dirty="0">
                <a:solidFill>
                  <a:srgbClr val="0000FF"/>
                </a:solidFill>
                <a:latin typeface="Times New Roman"/>
                <a:ea typeface="宋体"/>
              </a:rPr>
              <a:t>图表示为：</a:t>
            </a:r>
          </a:p>
        </p:txBody>
      </p:sp>
      <p:sp>
        <p:nvSpPr>
          <p:cNvPr id="14" name="任意多边形 13"/>
          <p:cNvSpPr/>
          <p:nvPr/>
        </p:nvSpPr>
        <p:spPr>
          <a:xfrm>
            <a:off x="6714503" y="4037912"/>
            <a:ext cx="1255292" cy="1250357"/>
          </a:xfrm>
          <a:custGeom>
            <a:avLst/>
            <a:gdLst>
              <a:gd name="connsiteX0" fmla="*/ 658821 w 1255292"/>
              <a:gd name="connsiteY0" fmla="*/ 0 h 1250357"/>
              <a:gd name="connsiteX1" fmla="*/ 715582 w 1255292"/>
              <a:gd name="connsiteY1" fmla="*/ 18123 h 1250357"/>
              <a:gd name="connsiteX2" fmla="*/ 1255292 w 1255292"/>
              <a:gd name="connsiteY2" fmla="*/ 615225 h 1250357"/>
              <a:gd name="connsiteX3" fmla="*/ 715582 w 1255292"/>
              <a:gd name="connsiteY3" fmla="*/ 1212327 h 1250357"/>
              <a:gd name="connsiteX4" fmla="*/ 596472 w 1255292"/>
              <a:gd name="connsiteY4" fmla="*/ 1250357 h 1250357"/>
              <a:gd name="connsiteX5" fmla="*/ 539710 w 1255292"/>
              <a:gd name="connsiteY5" fmla="*/ 1232234 h 1250357"/>
              <a:gd name="connsiteX6" fmla="*/ 0 w 1255292"/>
              <a:gd name="connsiteY6" fmla="*/ 635132 h 1250357"/>
              <a:gd name="connsiteX7" fmla="*/ 539710 w 1255292"/>
              <a:gd name="connsiteY7" fmla="*/ 38030 h 1250357"/>
              <a:gd name="connsiteX8" fmla="*/ 658821 w 1255292"/>
              <a:gd name="connsiteY8" fmla="*/ 0 h 1250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5292" h="1250357">
                <a:moveTo>
                  <a:pt x="658821" y="0"/>
                </a:moveTo>
                <a:lnTo>
                  <a:pt x="715582" y="18123"/>
                </a:lnTo>
                <a:cubicBezTo>
                  <a:pt x="1041205" y="147527"/>
                  <a:pt x="1255292" y="366670"/>
                  <a:pt x="1255292" y="615225"/>
                </a:cubicBezTo>
                <a:cubicBezTo>
                  <a:pt x="1255292" y="863781"/>
                  <a:pt x="1041205" y="1082923"/>
                  <a:pt x="715582" y="1212327"/>
                </a:cubicBezTo>
                <a:lnTo>
                  <a:pt x="596472" y="1250357"/>
                </a:lnTo>
                <a:lnTo>
                  <a:pt x="539710" y="1232234"/>
                </a:lnTo>
                <a:cubicBezTo>
                  <a:pt x="214088" y="1102830"/>
                  <a:pt x="0" y="883688"/>
                  <a:pt x="0" y="635132"/>
                </a:cubicBezTo>
                <a:cubicBezTo>
                  <a:pt x="0" y="386577"/>
                  <a:pt x="214088" y="167434"/>
                  <a:pt x="539710" y="38030"/>
                </a:cubicBezTo>
                <a:lnTo>
                  <a:pt x="658821" y="0"/>
                </a:lnTo>
                <a:close/>
              </a:path>
            </a:pathLst>
          </a:custGeom>
          <a:solidFill>
            <a:srgbClr val="8FD2FB">
              <a:alpha val="7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/>
              <a:ea typeface="宋体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6889675" y="5570807"/>
            <a:ext cx="8162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i="1" dirty="0" smtClean="0">
                <a:latin typeface="Times New Roman"/>
                <a:ea typeface="宋体"/>
              </a:rPr>
              <a:t>A</a:t>
            </a:r>
            <a:r>
              <a:rPr lang="zh-CN" altLang="en-US" sz="2400" b="1" dirty="0" smtClean="0">
                <a:latin typeface="Times New Roman"/>
                <a:ea typeface="宋体"/>
              </a:rPr>
              <a:t>∩</a:t>
            </a:r>
            <a:r>
              <a:rPr lang="en-US" altLang="zh-CN" sz="2400" b="1" i="1" dirty="0" smtClean="0">
                <a:latin typeface="Times New Roman"/>
                <a:ea typeface="宋体"/>
              </a:rPr>
              <a:t>B</a:t>
            </a:r>
            <a:endParaRPr lang="zh-CN" altLang="en-US" sz="2400" dirty="0">
              <a:latin typeface="Times New Roman"/>
              <a:ea typeface="宋体"/>
            </a:endParaRPr>
          </a:p>
        </p:txBody>
      </p:sp>
      <p:sp>
        <p:nvSpPr>
          <p:cNvPr id="20" name="Text Box 30"/>
          <p:cNvSpPr txBox="1">
            <a:spLocks noChangeArrowheads="1"/>
          </p:cNvSpPr>
          <p:nvPr/>
        </p:nvSpPr>
        <p:spPr bwMode="auto">
          <a:xfrm>
            <a:off x="1633091" y="2532264"/>
            <a:ext cx="349567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 anchorCtr="1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/>
                <a:ea typeface="宋体"/>
              </a:rPr>
              <a:t>{</a:t>
            </a:r>
            <a:r>
              <a:rPr lang="en-US" altLang="zh-CN" sz="2800" b="1" i="1" dirty="0" err="1">
                <a:solidFill>
                  <a:srgbClr val="FF0000"/>
                </a:solidFill>
                <a:latin typeface="Times New Roman"/>
                <a:ea typeface="宋体"/>
              </a:rPr>
              <a:t>x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/>
                <a:ea typeface="宋体"/>
              </a:rPr>
              <a:t>|</a:t>
            </a:r>
            <a:r>
              <a:rPr lang="en-US" altLang="zh-CN" sz="2800" b="1" i="1" dirty="0" err="1">
                <a:solidFill>
                  <a:srgbClr val="FF0000"/>
                </a:solidFill>
                <a:latin typeface="Times New Roman"/>
                <a:ea typeface="宋体"/>
              </a:rPr>
              <a:t>x</a:t>
            </a:r>
            <a:r>
              <a:rPr lang="en-US" altLang="zh-CN" sz="2800" b="1" dirty="0" err="1" smtClean="0">
                <a:solidFill>
                  <a:srgbClr val="FF0000"/>
                </a:solidFill>
                <a:latin typeface="Times New Roman"/>
                <a:ea typeface="宋体"/>
              </a:rPr>
              <a:t>∈</a:t>
            </a:r>
            <a:r>
              <a:rPr lang="en-US" altLang="zh-CN" sz="2800" b="1" i="1" dirty="0" err="1" smtClean="0">
                <a:solidFill>
                  <a:srgbClr val="FF0000"/>
                </a:solidFill>
                <a:latin typeface="Times New Roman"/>
                <a:ea typeface="宋体"/>
              </a:rPr>
              <a:t>A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/>
                <a:ea typeface="宋体"/>
              </a:rPr>
              <a:t>，</a:t>
            </a:r>
            <a:r>
              <a:rPr lang="zh-CN" altLang="en-US" sz="2800" b="1" dirty="0">
                <a:solidFill>
                  <a:srgbClr val="FF0000"/>
                </a:solidFill>
                <a:latin typeface="Times New Roman"/>
                <a:ea typeface="宋体"/>
              </a:rPr>
              <a:t>且</a:t>
            </a:r>
            <a:r>
              <a:rPr lang="en-US" altLang="zh-CN" sz="2800" b="1" i="1" dirty="0" err="1">
                <a:solidFill>
                  <a:srgbClr val="FF0000"/>
                </a:solidFill>
                <a:latin typeface="Times New Roman"/>
                <a:ea typeface="宋体"/>
              </a:rPr>
              <a:t>x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/>
                <a:ea typeface="宋体"/>
              </a:rPr>
              <a:t>∈</a:t>
            </a:r>
            <a:r>
              <a:rPr lang="en-US" altLang="zh-CN" sz="2800" b="1" i="1" dirty="0" err="1">
                <a:solidFill>
                  <a:srgbClr val="FF0000"/>
                </a:solidFill>
                <a:latin typeface="Times New Roman"/>
                <a:ea typeface="宋体"/>
              </a:rPr>
              <a:t>B</a:t>
            </a:r>
            <a:r>
              <a:rPr lang="en-US" altLang="zh-CN" sz="2800" b="1" dirty="0">
                <a:solidFill>
                  <a:srgbClr val="FF0000"/>
                </a:solidFill>
                <a:latin typeface="Times New Roman"/>
                <a:ea typeface="宋体"/>
              </a:rPr>
              <a:t> }</a:t>
            </a:r>
          </a:p>
        </p:txBody>
      </p:sp>
      <p:sp>
        <p:nvSpPr>
          <p:cNvPr id="4" name="矩形 3"/>
          <p:cNvSpPr/>
          <p:nvPr/>
        </p:nvSpPr>
        <p:spPr>
          <a:xfrm>
            <a:off x="6162689" y="1987387"/>
            <a:ext cx="9204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i="1" dirty="0">
                <a:solidFill>
                  <a:srgbClr val="FF0000"/>
                </a:solidFill>
                <a:latin typeface="Times New Roman"/>
                <a:ea typeface="宋体"/>
              </a:rPr>
              <a:t>A</a:t>
            </a:r>
            <a:r>
              <a:rPr lang="zh-CN" altLang="en-US" sz="2800" b="1" dirty="0">
                <a:solidFill>
                  <a:srgbClr val="FF0000"/>
                </a:solidFill>
                <a:latin typeface="Times New Roman"/>
                <a:ea typeface="宋体"/>
              </a:rPr>
              <a:t>∩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/>
                <a:ea typeface="宋体"/>
              </a:rPr>
              <a:t>B</a:t>
            </a:r>
            <a:endParaRPr lang="zh-CN" altLang="en-US" sz="2800" dirty="0">
              <a:latin typeface="Times New Roman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3163257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 animBg="1"/>
      <p:bldP spid="19" grpId="0"/>
      <p:bldP spid="20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701578" y="1494609"/>
            <a:ext cx="95543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问题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1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：</a:t>
            </a:r>
            <a:r>
              <a:rPr lang="zh-CN" altLang="en-US" sz="2800" b="1" dirty="0">
                <a:latin typeface="Times New Roman"/>
                <a:ea typeface="宋体"/>
                <a:cs typeface="Times New Roman" panose="02020603050405020304" pitchFamily="18" charset="0"/>
              </a:rPr>
              <a:t>若集合</a:t>
            </a:r>
            <a:r>
              <a:rPr lang="en-US" altLang="zh-CN" sz="2800" b="1" i="1" dirty="0">
                <a:latin typeface="Times New Roman"/>
                <a:ea typeface="宋体"/>
                <a:cs typeface="Times New Roman" panose="02020603050405020304" pitchFamily="18" charset="0"/>
              </a:rPr>
              <a:t>A</a:t>
            </a:r>
            <a:r>
              <a:rPr lang="zh-CN" altLang="en-US" sz="2800" b="1" dirty="0">
                <a:latin typeface="Times New Roman"/>
                <a:ea typeface="宋体"/>
                <a:cs typeface="Times New Roman" panose="02020603050405020304" pitchFamily="18" charset="0"/>
              </a:rPr>
              <a:t>、</a:t>
            </a:r>
            <a:r>
              <a:rPr lang="en-US" altLang="zh-CN" sz="2800" b="1" i="1" dirty="0">
                <a:latin typeface="Times New Roman"/>
                <a:ea typeface="宋体"/>
                <a:cs typeface="Times New Roman" panose="02020603050405020304" pitchFamily="18" charset="0"/>
              </a:rPr>
              <a:t>B</a:t>
            </a:r>
            <a:r>
              <a:rPr lang="zh-CN" altLang="en-US" sz="2800" b="1" dirty="0">
                <a:latin typeface="Times New Roman"/>
                <a:ea typeface="宋体"/>
                <a:cs typeface="Times New Roman" panose="02020603050405020304" pitchFamily="18" charset="0"/>
              </a:rPr>
              <a:t>无公共元素，是否说</a:t>
            </a:r>
            <a:r>
              <a:rPr lang="en-US" altLang="zh-CN" sz="2800" b="1" i="1" dirty="0">
                <a:latin typeface="Times New Roman"/>
                <a:ea typeface="宋体"/>
                <a:cs typeface="Times New Roman" panose="02020603050405020304" pitchFamily="18" charset="0"/>
              </a:rPr>
              <a:t>A</a:t>
            </a:r>
            <a:r>
              <a:rPr lang="zh-CN" altLang="en-US" sz="2800" b="1" dirty="0">
                <a:latin typeface="Times New Roman"/>
                <a:ea typeface="宋体"/>
                <a:cs typeface="Times New Roman" panose="02020603050405020304" pitchFamily="18" charset="0"/>
              </a:rPr>
              <a:t>与</a:t>
            </a:r>
            <a:r>
              <a:rPr lang="en-US" altLang="zh-CN" sz="2800" b="1" i="1" dirty="0">
                <a:latin typeface="Times New Roman"/>
                <a:ea typeface="宋体"/>
                <a:cs typeface="Times New Roman" panose="02020603050405020304" pitchFamily="18" charset="0"/>
              </a:rPr>
              <a:t>B</a:t>
            </a:r>
            <a:r>
              <a:rPr lang="zh-CN" altLang="en-US" sz="2800" b="1" dirty="0">
                <a:latin typeface="Times New Roman"/>
                <a:ea typeface="宋体"/>
                <a:cs typeface="Times New Roman" panose="02020603050405020304" pitchFamily="18" charset="0"/>
              </a:rPr>
              <a:t>没有交集？</a:t>
            </a:r>
            <a:endParaRPr lang="zh-CN" altLang="en-US" sz="2800" dirty="0">
              <a:latin typeface="Times New Roman"/>
              <a:ea typeface="宋体"/>
            </a:endParaRPr>
          </a:p>
        </p:txBody>
      </p:sp>
      <p:sp>
        <p:nvSpPr>
          <p:cNvPr id="9" name="标题 1"/>
          <p:cNvSpPr txBox="1">
            <a:spLocks/>
          </p:cNvSpPr>
          <p:nvPr/>
        </p:nvSpPr>
        <p:spPr bwMode="gray">
          <a:xfrm>
            <a:off x="985019" y="195470"/>
            <a:ext cx="1894357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en-US" sz="3200" dirty="0" smtClean="0">
                <a:latin typeface="Times New Roman"/>
                <a:ea typeface="宋体"/>
              </a:rPr>
              <a:t>合作探究</a:t>
            </a:r>
            <a:endParaRPr lang="zh-CN" altLang="en-US" sz="3200" dirty="0">
              <a:latin typeface="Times New Roman"/>
              <a:ea typeface="宋体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63547" y="2189519"/>
            <a:ext cx="998602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800" b="1" dirty="0" smtClean="0">
                <a:solidFill>
                  <a:srgbClr val="FF0000"/>
                </a:solidFill>
                <a:latin typeface="Times New Roman"/>
                <a:ea typeface="宋体"/>
                <a:cs typeface="Courier New" panose="02070309020205020404" pitchFamily="49" charset="0"/>
              </a:rPr>
              <a:t>【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/>
                <a:ea typeface="宋体"/>
                <a:cs typeface="Courier New" panose="02070309020205020404" pitchFamily="49" charset="0"/>
              </a:rPr>
              <a:t>答案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/>
                <a:ea typeface="宋体"/>
                <a:cs typeface="Courier New" panose="02070309020205020404" pitchFamily="49" charset="0"/>
              </a:rPr>
              <a:t>】</a:t>
            </a:r>
            <a:r>
              <a:rPr lang="zh-CN" altLang="en-US" sz="2800" b="1" dirty="0" smtClean="0">
                <a:solidFill>
                  <a:srgbClr val="000000"/>
                </a:solidFill>
                <a:latin typeface="Times New Roman"/>
                <a:ea typeface="宋体"/>
                <a:cs typeface="Courier New" panose="02070309020205020404" pitchFamily="49" charset="0"/>
              </a:rPr>
              <a:t>不能</a:t>
            </a:r>
            <a:r>
              <a:rPr lang="zh-CN" altLang="en-US" sz="2800" b="1" dirty="0">
                <a:solidFill>
                  <a:srgbClr val="000000"/>
                </a:solidFill>
                <a:latin typeface="Times New Roman"/>
                <a:ea typeface="宋体"/>
                <a:cs typeface="Courier New" panose="02070309020205020404" pitchFamily="49" charset="0"/>
              </a:rPr>
              <a:t>说</a:t>
            </a:r>
            <a:r>
              <a:rPr lang="en-US" altLang="zh-CN" sz="2800" b="1" i="1" dirty="0">
                <a:solidFill>
                  <a:srgbClr val="000000"/>
                </a:solidFill>
                <a:latin typeface="Times New Roman"/>
                <a:ea typeface="宋体"/>
                <a:cs typeface="Courier New" panose="02070309020205020404" pitchFamily="49" charset="0"/>
              </a:rPr>
              <a:t>A</a:t>
            </a:r>
            <a:r>
              <a:rPr lang="zh-CN" altLang="en-US" sz="2800" b="1" dirty="0">
                <a:solidFill>
                  <a:srgbClr val="000000"/>
                </a:solidFill>
                <a:latin typeface="Times New Roman"/>
                <a:ea typeface="宋体"/>
                <a:cs typeface="Courier New" panose="02070309020205020404" pitchFamily="49" charset="0"/>
              </a:rPr>
              <a:t>与</a:t>
            </a:r>
            <a:r>
              <a:rPr lang="en-US" altLang="zh-CN" sz="2800" b="1" i="1" dirty="0">
                <a:solidFill>
                  <a:srgbClr val="000000"/>
                </a:solidFill>
                <a:latin typeface="Times New Roman"/>
                <a:ea typeface="宋体"/>
                <a:cs typeface="Courier New" panose="02070309020205020404" pitchFamily="49" charset="0"/>
              </a:rPr>
              <a:t>B</a:t>
            </a:r>
            <a:r>
              <a:rPr lang="zh-CN" altLang="en-US" sz="2800" b="1" dirty="0">
                <a:solidFill>
                  <a:srgbClr val="000000"/>
                </a:solidFill>
                <a:latin typeface="Times New Roman"/>
                <a:ea typeface="宋体"/>
                <a:cs typeface="Courier New" panose="02070309020205020404" pitchFamily="49" charset="0"/>
              </a:rPr>
              <a:t>没有交集</a:t>
            </a:r>
            <a:r>
              <a:rPr lang="zh-CN" altLang="en-US" sz="2800" b="1" dirty="0" smtClean="0">
                <a:solidFill>
                  <a:srgbClr val="000000"/>
                </a:solidFill>
                <a:latin typeface="Times New Roman"/>
                <a:ea typeface="宋体"/>
                <a:cs typeface="Courier New" panose="02070309020205020404" pitchFamily="49" charset="0"/>
              </a:rPr>
              <a:t>，应该说</a:t>
            </a:r>
            <a:r>
              <a:rPr lang="zh-CN" altLang="en-US" sz="2800" b="1" dirty="0">
                <a:solidFill>
                  <a:srgbClr val="000000"/>
                </a:solidFill>
                <a:latin typeface="Times New Roman"/>
                <a:ea typeface="宋体"/>
                <a:cs typeface="Courier New" panose="02070309020205020404" pitchFamily="49" charset="0"/>
              </a:rPr>
              <a:t>它们的交集是</a:t>
            </a:r>
            <a:r>
              <a:rPr lang="zh-CN" altLang="en-US" sz="2800" b="1" dirty="0">
                <a:solidFill>
                  <a:srgbClr val="0000FF"/>
                </a:solidFill>
                <a:latin typeface="Times New Roman"/>
                <a:ea typeface="宋体"/>
                <a:cs typeface="Courier New" panose="02070309020205020404" pitchFamily="49" charset="0"/>
              </a:rPr>
              <a:t>空集</a:t>
            </a:r>
            <a:r>
              <a:rPr lang="en-US" altLang="zh-CN" sz="2800" b="1" dirty="0">
                <a:solidFill>
                  <a:srgbClr val="000000"/>
                </a:solidFill>
                <a:latin typeface="Times New Roman"/>
                <a:ea typeface="宋体"/>
              </a:rPr>
              <a:t>.</a:t>
            </a:r>
          </a:p>
        </p:txBody>
      </p:sp>
      <p:sp>
        <p:nvSpPr>
          <p:cNvPr id="12" name="矩形 11"/>
          <p:cNvSpPr/>
          <p:nvPr/>
        </p:nvSpPr>
        <p:spPr>
          <a:xfrm>
            <a:off x="696987" y="3370218"/>
            <a:ext cx="7983839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800" b="1" dirty="0" smtClean="0">
                <a:solidFill>
                  <a:srgbClr val="FF0000"/>
                </a:solidFill>
                <a:latin typeface="Times New Roman"/>
                <a:ea typeface="宋体"/>
              </a:rPr>
              <a:t>问题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/>
                <a:ea typeface="宋体"/>
              </a:rPr>
              <a:t>2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/>
                <a:ea typeface="宋体"/>
              </a:rPr>
              <a:t>：</a:t>
            </a:r>
            <a:r>
              <a:rPr lang="zh-CN" altLang="en-US" sz="2800" b="1" dirty="0" smtClean="0">
                <a:latin typeface="Times New Roman"/>
                <a:ea typeface="宋体"/>
                <a:cs typeface="Times New Roman" panose="02020603050405020304" pitchFamily="18" charset="0"/>
              </a:rPr>
              <a:t>交集与并集相同点和不同点是什么？</a:t>
            </a:r>
            <a:endParaRPr lang="zh-CN" altLang="en-US" sz="2800" b="1" dirty="0">
              <a:latin typeface="Times New Roman"/>
              <a:ea typeface="宋体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63547" y="4141829"/>
            <a:ext cx="984532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 smtClean="0">
                <a:solidFill>
                  <a:srgbClr val="FF0000"/>
                </a:solidFill>
                <a:latin typeface="Times New Roman"/>
                <a:ea typeface="宋体"/>
                <a:cs typeface="Courier New" panose="02070309020205020404" pitchFamily="49" charset="0"/>
              </a:rPr>
              <a:t>【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/>
                <a:ea typeface="宋体"/>
                <a:cs typeface="Courier New" panose="02070309020205020404" pitchFamily="49" charset="0"/>
              </a:rPr>
              <a:t>答案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/>
                <a:ea typeface="宋体"/>
                <a:cs typeface="Courier New" panose="02070309020205020404" pitchFamily="49" charset="0"/>
              </a:rPr>
              <a:t>】</a:t>
            </a:r>
            <a:r>
              <a:rPr lang="zh-CN" altLang="en-US" sz="2800" b="1" dirty="0">
                <a:solidFill>
                  <a:srgbClr val="000000"/>
                </a:solidFill>
                <a:latin typeface="Times New Roman"/>
                <a:ea typeface="宋体"/>
                <a:cs typeface="Courier New" panose="02070309020205020404" pitchFamily="49" charset="0"/>
              </a:rPr>
              <a:t>：</a:t>
            </a:r>
            <a:r>
              <a:rPr lang="zh-CN" altLang="en-US" sz="2800" b="1" dirty="0" smtClean="0">
                <a:solidFill>
                  <a:srgbClr val="0000FF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相同点：</a:t>
            </a:r>
            <a:r>
              <a:rPr lang="zh-CN" altLang="en-US" sz="2800" b="1" dirty="0" smtClean="0">
                <a:latin typeface="Times New Roman"/>
                <a:ea typeface="宋体"/>
                <a:cs typeface="Times New Roman" panose="02020603050405020304" pitchFamily="18" charset="0"/>
              </a:rPr>
              <a:t>都是由</a:t>
            </a:r>
            <a:r>
              <a:rPr lang="zh-CN" altLang="en-US" sz="2800" b="1" dirty="0">
                <a:latin typeface="Times New Roman"/>
                <a:ea typeface="宋体"/>
                <a:cs typeface="Times New Roman" panose="02020603050405020304" pitchFamily="18" charset="0"/>
              </a:rPr>
              <a:t>两个集合确定一个新的</a:t>
            </a:r>
            <a:r>
              <a:rPr lang="zh-CN" altLang="en-US" sz="2800" b="1" dirty="0" smtClean="0">
                <a:latin typeface="Times New Roman"/>
                <a:ea typeface="宋体"/>
                <a:cs typeface="Times New Roman" panose="02020603050405020304" pitchFamily="18" charset="0"/>
              </a:rPr>
              <a:t>集合；</a:t>
            </a:r>
            <a:r>
              <a:rPr lang="zh-CN" altLang="en-US" sz="2800" b="1" dirty="0" smtClean="0">
                <a:solidFill>
                  <a:srgbClr val="0000FF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不同点：</a:t>
            </a:r>
            <a:r>
              <a:rPr lang="zh-CN" altLang="en-US" sz="2800" b="1" dirty="0">
                <a:latin typeface="Times New Roman"/>
                <a:ea typeface="宋体"/>
                <a:cs typeface="Times New Roman" panose="02020603050405020304" pitchFamily="18" charset="0"/>
              </a:rPr>
              <a:t>生成新集合的法则不同</a:t>
            </a:r>
            <a:r>
              <a:rPr lang="zh-CN" altLang="en-US" sz="2800" b="1" dirty="0" smtClean="0">
                <a:latin typeface="Times New Roman"/>
                <a:ea typeface="宋体"/>
                <a:cs typeface="Times New Roman" panose="02020603050405020304" pitchFamily="18" charset="0"/>
              </a:rPr>
              <a:t>．两集合的</a:t>
            </a:r>
            <a:r>
              <a:rPr lang="zh-CN" altLang="en-US" sz="2800" b="1" dirty="0" smtClean="0">
                <a:solidFill>
                  <a:srgbClr val="0000FF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交集</a:t>
            </a:r>
            <a:r>
              <a:rPr lang="zh-CN" altLang="en-US" sz="2800" b="1" dirty="0" smtClean="0">
                <a:latin typeface="Times New Roman"/>
                <a:ea typeface="宋体"/>
                <a:cs typeface="Times New Roman" panose="02020603050405020304" pitchFamily="18" charset="0"/>
              </a:rPr>
              <a:t>是由其</a:t>
            </a:r>
            <a:r>
              <a:rPr lang="zh-CN" altLang="en-US" sz="2800" b="1" dirty="0" smtClean="0">
                <a:solidFill>
                  <a:srgbClr val="0000FF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公共元素</a:t>
            </a:r>
            <a:r>
              <a:rPr lang="zh-CN" altLang="en-US" sz="2800" b="1" dirty="0" smtClean="0">
                <a:latin typeface="Times New Roman"/>
                <a:ea typeface="宋体"/>
                <a:cs typeface="Times New Roman" panose="02020603050405020304" pitchFamily="18" charset="0"/>
              </a:rPr>
              <a:t>构成，而</a:t>
            </a:r>
            <a:r>
              <a:rPr lang="zh-CN" altLang="en-US" sz="2800" b="1" dirty="0" smtClean="0">
                <a:solidFill>
                  <a:srgbClr val="0000FF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并集</a:t>
            </a:r>
            <a:r>
              <a:rPr lang="zh-CN" altLang="en-US" sz="2800" b="1" dirty="0" smtClean="0">
                <a:latin typeface="Times New Roman"/>
                <a:ea typeface="宋体"/>
                <a:cs typeface="Times New Roman" panose="02020603050405020304" pitchFamily="18" charset="0"/>
              </a:rPr>
              <a:t>是由</a:t>
            </a:r>
            <a:r>
              <a:rPr lang="zh-CN" altLang="en-US" sz="2800" b="1" dirty="0" smtClean="0">
                <a:solidFill>
                  <a:srgbClr val="0000FF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全体元素</a:t>
            </a:r>
            <a:r>
              <a:rPr lang="zh-CN" altLang="en-US" sz="2800" b="1" dirty="0" smtClean="0">
                <a:latin typeface="Times New Roman"/>
                <a:ea typeface="宋体"/>
                <a:cs typeface="Times New Roman" panose="02020603050405020304" pitchFamily="18" charset="0"/>
              </a:rPr>
              <a:t>构成</a:t>
            </a:r>
            <a:r>
              <a:rPr lang="en-US" altLang="zh-CN" sz="2800" b="1" dirty="0" smtClean="0">
                <a:latin typeface="Times New Roman"/>
                <a:ea typeface="宋体"/>
                <a:cs typeface="Times New Roman" panose="02020603050405020304" pitchFamily="18" charset="0"/>
              </a:rPr>
              <a:t>(</a:t>
            </a:r>
            <a:r>
              <a:rPr lang="zh-CN" altLang="en-US" sz="2800" b="1" dirty="0" smtClean="0">
                <a:solidFill>
                  <a:srgbClr val="0000FF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相同元素只写一次</a:t>
            </a:r>
            <a:r>
              <a:rPr lang="en-US" altLang="zh-CN" sz="2800" b="1" dirty="0" smtClean="0">
                <a:latin typeface="Times New Roman"/>
                <a:ea typeface="宋体"/>
                <a:cs typeface="Times New Roman" panose="02020603050405020304" pitchFamily="18" charset="0"/>
              </a:rPr>
              <a:t>)</a:t>
            </a:r>
            <a:r>
              <a:rPr lang="en-US" altLang="zh-CN" sz="2800" b="1" dirty="0">
                <a:latin typeface="Times New Roman"/>
                <a:ea typeface="宋体"/>
                <a:cs typeface="Times New Roman" panose="02020603050405020304" pitchFamily="18" charset="0"/>
              </a:rPr>
              <a:t>.</a:t>
            </a:r>
            <a:endParaRPr lang="zh-CN" altLang="en-US" sz="2800" b="1" dirty="0">
              <a:latin typeface="Times New Roman"/>
              <a:ea typeface="宋体"/>
              <a:cs typeface="Courier New" panose="02070309020205020404" pitchFamily="49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2879376" y="203237"/>
            <a:ext cx="49920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 smtClean="0">
                <a:solidFill>
                  <a:srgbClr val="FFFF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探究点</a:t>
            </a:r>
            <a:r>
              <a:rPr lang="en-US" altLang="zh-CN" sz="2800" dirty="0" smtClean="0">
                <a:solidFill>
                  <a:srgbClr val="FFFF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1   </a:t>
            </a:r>
            <a:r>
              <a:rPr lang="zh-CN" altLang="en-US" sz="2800" dirty="0" smtClean="0">
                <a:solidFill>
                  <a:srgbClr val="FFFF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对交集和并集的理解</a:t>
            </a:r>
            <a:endParaRPr lang="zh-CN" altLang="en-US" sz="2800" dirty="0">
              <a:solidFill>
                <a:srgbClr val="FFFF00"/>
              </a:solidFill>
              <a:latin typeface="Times New Roman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4276478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1" grpId="0"/>
      <p:bldP spid="12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标题 1"/>
          <p:cNvSpPr txBox="1">
            <a:spLocks/>
          </p:cNvSpPr>
          <p:nvPr/>
        </p:nvSpPr>
        <p:spPr bwMode="gray">
          <a:xfrm>
            <a:off x="985019" y="195470"/>
            <a:ext cx="1894357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en-US" sz="3200" dirty="0" smtClean="0">
                <a:latin typeface="Times New Roman"/>
                <a:ea typeface="宋体"/>
              </a:rPr>
              <a:t>合作探究</a:t>
            </a:r>
            <a:endParaRPr lang="zh-CN" altLang="en-US" sz="3200" dirty="0">
              <a:latin typeface="Times New Roman"/>
              <a:ea typeface="宋体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2879376" y="203237"/>
            <a:ext cx="45336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rgbClr val="FFFF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探究点</a:t>
            </a:r>
            <a:r>
              <a:rPr lang="en-US" altLang="zh-CN" sz="2800" b="1" dirty="0" smtClean="0">
                <a:solidFill>
                  <a:srgbClr val="FFFF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2  </a:t>
            </a:r>
            <a:r>
              <a:rPr lang="zh-CN" altLang="en-US" sz="2800" b="1" dirty="0" smtClean="0">
                <a:solidFill>
                  <a:srgbClr val="FFFF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交集和并集的性质</a:t>
            </a:r>
            <a:endParaRPr lang="zh-CN" altLang="en-US" sz="2800" b="1" dirty="0">
              <a:solidFill>
                <a:srgbClr val="FFFF00"/>
              </a:solidFill>
              <a:latin typeface="Times New Roman"/>
              <a:ea typeface="宋体"/>
            </a:endParaRPr>
          </a:p>
        </p:txBody>
      </p:sp>
      <p:sp>
        <p:nvSpPr>
          <p:cNvPr id="22" name="Rectangle 2"/>
          <p:cNvSpPr txBox="1">
            <a:spLocks noChangeArrowheads="1"/>
          </p:cNvSpPr>
          <p:nvPr/>
        </p:nvSpPr>
        <p:spPr bwMode="gray">
          <a:xfrm>
            <a:off x="552971" y="1052736"/>
            <a:ext cx="8515350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b="1" dirty="0" smtClean="0">
                <a:solidFill>
                  <a:srgbClr val="FF0000"/>
                </a:solidFill>
                <a:latin typeface="Times New Roman"/>
                <a:ea typeface="宋体"/>
                <a:cs typeface="Courier New" panose="02070309020205020404" pitchFamily="49" charset="0"/>
              </a:rPr>
              <a:t>根据交集和并集的定义，你能否填写下表？</a:t>
            </a:r>
            <a:endParaRPr lang="zh-CN" altLang="en-US" b="1" dirty="0">
              <a:solidFill>
                <a:srgbClr val="FF0000"/>
              </a:solidFill>
              <a:latin typeface="Times New Roman"/>
              <a:ea typeface="宋体"/>
              <a:cs typeface="Times New Roman" panose="02020603050405020304" pitchFamily="18" charset="0"/>
            </a:endParaRPr>
          </a:p>
        </p:txBody>
      </p:sp>
      <p:graphicFrame>
        <p:nvGraphicFramePr>
          <p:cNvPr id="23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425359"/>
              </p:ext>
            </p:extLst>
          </p:nvPr>
        </p:nvGraphicFramePr>
        <p:xfrm>
          <a:off x="624979" y="1700808"/>
          <a:ext cx="10495251" cy="4505272"/>
        </p:xfrm>
        <a:graphic>
          <a:graphicData uri="http://schemas.openxmlformats.org/drawingml/2006/table">
            <a:tbl>
              <a:tblPr/>
              <a:tblGrid>
                <a:gridCol w="1854292"/>
                <a:gridCol w="3698441"/>
                <a:gridCol w="4942518"/>
              </a:tblGrid>
              <a:tr h="595313">
                <a:tc>
                  <a:txBody>
                    <a:bodyPr/>
                    <a:lstStyle>
                      <a:lvl1pPr marL="622300" algn="just" hangingPunct="0">
                        <a:lnSpc>
                          <a:spcPct val="140000"/>
                        </a:lnSpc>
                        <a:buClr>
                          <a:schemeClr val="accent1"/>
                        </a:buClr>
                        <a:buFont typeface="Wingdings" panose="05000000000000000000" pitchFamily="2" charset="2"/>
                        <a:tabLst>
                          <a:tab pos="4038600" algn="l"/>
                        </a:tabLst>
                        <a:defRPr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1pPr>
                      <a:lvl2pPr marL="898525" algn="just" hangingPunct="0">
                        <a:lnSpc>
                          <a:spcPct val="145000"/>
                        </a:lnSpc>
                        <a:buClr>
                          <a:schemeClr val="tx2"/>
                        </a:buClr>
                        <a:buFont typeface="Wingdings" panose="05000000000000000000" pitchFamily="2" charset="2"/>
                        <a:tabLst>
                          <a:tab pos="4038600" algn="l"/>
                        </a:tabLst>
                        <a:defRPr sz="20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2pPr>
                      <a:lvl3pPr marL="1363663" algn="just" hangingPunct="0">
                        <a:lnSpc>
                          <a:spcPct val="145000"/>
                        </a:lnSpc>
                        <a:buClr>
                          <a:schemeClr val="tx1"/>
                        </a:buClr>
                        <a:tabLst>
                          <a:tab pos="4038600" algn="l"/>
                        </a:tabLst>
                        <a:defRPr sz="20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3pPr>
                      <a:lvl4pPr marL="1771650" algn="just" hangingPunct="0">
                        <a:lnSpc>
                          <a:spcPct val="145000"/>
                        </a:lnSpc>
                        <a:tabLst>
                          <a:tab pos="4038600" algn="l"/>
                        </a:tabLst>
                        <a:defRPr sz="20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4pPr>
                      <a:lvl5pPr marL="2179638" algn="just" hangingPunct="0">
                        <a:lnSpc>
                          <a:spcPct val="145000"/>
                        </a:lnSpc>
                        <a:tabLst>
                          <a:tab pos="4038600" algn="l"/>
                        </a:tabLst>
                        <a:defRPr sz="20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5pPr>
                      <a:lvl6pPr marL="2636838" algn="just" fontAlgn="base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4038600" algn="l"/>
                        </a:tabLst>
                        <a:defRPr sz="20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6pPr>
                      <a:lvl7pPr marL="3094038" algn="just" fontAlgn="base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4038600" algn="l"/>
                        </a:tabLst>
                        <a:defRPr sz="20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7pPr>
                      <a:lvl8pPr marL="3551238" algn="just" fontAlgn="base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4038600" algn="l"/>
                        </a:tabLst>
                        <a:defRPr sz="20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8pPr>
                      <a:lvl9pPr marL="4008438" algn="just" fontAlgn="base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4038600" algn="l"/>
                        </a:tabLst>
                        <a:defRPr sz="20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622300" marR="0" lvl="0" indent="0" algn="just" defTabSz="914400" rtl="0" eaLnBrk="1" fontAlgn="base" latinLnBrk="0" hangingPunct="0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>
                          <a:tab pos="4038600" algn="l"/>
                        </a:tabLst>
                      </a:pPr>
                      <a:endParaRPr kumimoji="0" lang="zh-CN" altLang="zh-C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/>
                        <a:ea typeface="宋体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just" hangingPunct="0">
                        <a:lnSpc>
                          <a:spcPct val="140000"/>
                        </a:lnSpc>
                        <a:buClr>
                          <a:schemeClr val="accent1"/>
                        </a:buClr>
                        <a:buFont typeface="Wingdings" panose="05000000000000000000" pitchFamily="2" charset="2"/>
                        <a:tabLst>
                          <a:tab pos="4000500" algn="l"/>
                          <a:tab pos="7543800" algn="l"/>
                        </a:tabLst>
                        <a:defRPr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1pPr>
                      <a:lvl2pPr algn="just" hangingPunct="0">
                        <a:lnSpc>
                          <a:spcPct val="145000"/>
                        </a:lnSpc>
                        <a:buClr>
                          <a:schemeClr val="tx2"/>
                        </a:buClr>
                        <a:buFont typeface="Wingdings" panose="05000000000000000000" pitchFamily="2" charset="2"/>
                        <a:tabLst>
                          <a:tab pos="4000500" algn="l"/>
                          <a:tab pos="7543800" algn="l"/>
                        </a:tabLst>
                        <a:defRPr sz="20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2pPr>
                      <a:lvl3pPr algn="just" hangingPunct="0">
                        <a:lnSpc>
                          <a:spcPct val="145000"/>
                        </a:lnSpc>
                        <a:buClr>
                          <a:schemeClr val="tx1"/>
                        </a:buClr>
                        <a:tabLst>
                          <a:tab pos="4000500" algn="l"/>
                          <a:tab pos="7543800" algn="l"/>
                        </a:tabLst>
                        <a:defRPr sz="20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3pPr>
                      <a:lvl4pPr algn="just" hangingPunct="0">
                        <a:lnSpc>
                          <a:spcPct val="145000"/>
                        </a:lnSpc>
                        <a:tabLst>
                          <a:tab pos="4000500" algn="l"/>
                          <a:tab pos="7543800" algn="l"/>
                        </a:tabLst>
                        <a:defRPr sz="20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4pPr>
                      <a:lvl5pPr algn="just" hangingPunct="0">
                        <a:lnSpc>
                          <a:spcPct val="145000"/>
                        </a:lnSpc>
                        <a:tabLst>
                          <a:tab pos="4000500" algn="l"/>
                          <a:tab pos="7543800" algn="l"/>
                        </a:tabLst>
                        <a:defRPr sz="20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5pPr>
                      <a:lvl6pPr algn="just" fontAlgn="base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4000500" algn="l"/>
                          <a:tab pos="7543800" algn="l"/>
                        </a:tabLst>
                        <a:defRPr sz="20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6pPr>
                      <a:lvl7pPr algn="just" fontAlgn="base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4000500" algn="l"/>
                          <a:tab pos="7543800" algn="l"/>
                        </a:tabLst>
                        <a:defRPr sz="20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7pPr>
                      <a:lvl8pPr algn="just" fontAlgn="base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4000500" algn="l"/>
                          <a:tab pos="7543800" algn="l"/>
                        </a:tabLst>
                        <a:defRPr sz="20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8pPr>
                      <a:lvl9pPr algn="just" fontAlgn="base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4000500" algn="l"/>
                          <a:tab pos="7543800" algn="l"/>
                        </a:tabLst>
                        <a:defRPr sz="20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000500" algn="l"/>
                          <a:tab pos="7543800" algn="l"/>
                        </a:tabLst>
                      </a:pP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 panose="02020603050405020304" pitchFamily="18" charset="0"/>
                        </a:rPr>
                        <a:t>并集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just" hangingPunct="0">
                        <a:lnSpc>
                          <a:spcPct val="140000"/>
                        </a:lnSpc>
                        <a:buClr>
                          <a:schemeClr val="accent1"/>
                        </a:buClr>
                        <a:buFont typeface="Wingdings" panose="05000000000000000000" pitchFamily="2" charset="2"/>
                        <a:tabLst>
                          <a:tab pos="4000500" algn="l"/>
                          <a:tab pos="7543800" algn="l"/>
                        </a:tabLst>
                        <a:defRPr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1pPr>
                      <a:lvl2pPr algn="just" hangingPunct="0">
                        <a:lnSpc>
                          <a:spcPct val="145000"/>
                        </a:lnSpc>
                        <a:buClr>
                          <a:schemeClr val="tx2"/>
                        </a:buClr>
                        <a:buFont typeface="Wingdings" panose="05000000000000000000" pitchFamily="2" charset="2"/>
                        <a:tabLst>
                          <a:tab pos="4000500" algn="l"/>
                          <a:tab pos="7543800" algn="l"/>
                        </a:tabLst>
                        <a:defRPr sz="20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2pPr>
                      <a:lvl3pPr algn="just" hangingPunct="0">
                        <a:lnSpc>
                          <a:spcPct val="145000"/>
                        </a:lnSpc>
                        <a:buClr>
                          <a:schemeClr val="tx1"/>
                        </a:buClr>
                        <a:tabLst>
                          <a:tab pos="4000500" algn="l"/>
                          <a:tab pos="7543800" algn="l"/>
                        </a:tabLst>
                        <a:defRPr sz="20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3pPr>
                      <a:lvl4pPr algn="just" hangingPunct="0">
                        <a:lnSpc>
                          <a:spcPct val="145000"/>
                        </a:lnSpc>
                        <a:tabLst>
                          <a:tab pos="4000500" algn="l"/>
                          <a:tab pos="7543800" algn="l"/>
                        </a:tabLst>
                        <a:defRPr sz="20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4pPr>
                      <a:lvl5pPr algn="just" hangingPunct="0">
                        <a:lnSpc>
                          <a:spcPct val="145000"/>
                        </a:lnSpc>
                        <a:tabLst>
                          <a:tab pos="4000500" algn="l"/>
                          <a:tab pos="7543800" algn="l"/>
                        </a:tabLst>
                        <a:defRPr sz="20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5pPr>
                      <a:lvl6pPr algn="just" fontAlgn="base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4000500" algn="l"/>
                          <a:tab pos="7543800" algn="l"/>
                        </a:tabLst>
                        <a:defRPr sz="20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6pPr>
                      <a:lvl7pPr algn="just" fontAlgn="base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4000500" algn="l"/>
                          <a:tab pos="7543800" algn="l"/>
                        </a:tabLst>
                        <a:defRPr sz="20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7pPr>
                      <a:lvl8pPr algn="just" fontAlgn="base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4000500" algn="l"/>
                          <a:tab pos="7543800" algn="l"/>
                        </a:tabLst>
                        <a:defRPr sz="20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8pPr>
                      <a:lvl9pPr algn="just" fontAlgn="base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4000500" algn="l"/>
                          <a:tab pos="7543800" algn="l"/>
                        </a:tabLst>
                        <a:defRPr sz="20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000500" algn="l"/>
                          <a:tab pos="7543800" algn="l"/>
                        </a:tabLst>
                      </a:pP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 panose="02020603050405020304" pitchFamily="18" charset="0"/>
                        </a:rPr>
                        <a:t>交集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576">
                <a:tc>
                  <a:txBody>
                    <a:bodyPr/>
                    <a:lstStyle>
                      <a:lvl1pPr algn="just" hangingPunct="0">
                        <a:lnSpc>
                          <a:spcPct val="140000"/>
                        </a:lnSpc>
                        <a:buClr>
                          <a:schemeClr val="accent1"/>
                        </a:buClr>
                        <a:buFont typeface="Wingdings" panose="05000000000000000000" pitchFamily="2" charset="2"/>
                        <a:tabLst>
                          <a:tab pos="4000500" algn="l"/>
                          <a:tab pos="7543800" algn="l"/>
                        </a:tabLst>
                        <a:defRPr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1pPr>
                      <a:lvl2pPr algn="just" hangingPunct="0">
                        <a:lnSpc>
                          <a:spcPct val="145000"/>
                        </a:lnSpc>
                        <a:buClr>
                          <a:schemeClr val="tx2"/>
                        </a:buClr>
                        <a:buFont typeface="Wingdings" panose="05000000000000000000" pitchFamily="2" charset="2"/>
                        <a:tabLst>
                          <a:tab pos="4000500" algn="l"/>
                          <a:tab pos="7543800" algn="l"/>
                        </a:tabLst>
                        <a:defRPr sz="20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2pPr>
                      <a:lvl3pPr algn="just" hangingPunct="0">
                        <a:lnSpc>
                          <a:spcPct val="145000"/>
                        </a:lnSpc>
                        <a:buClr>
                          <a:schemeClr val="tx1"/>
                        </a:buClr>
                        <a:tabLst>
                          <a:tab pos="4000500" algn="l"/>
                          <a:tab pos="7543800" algn="l"/>
                        </a:tabLst>
                        <a:defRPr sz="20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3pPr>
                      <a:lvl4pPr algn="just" hangingPunct="0">
                        <a:lnSpc>
                          <a:spcPct val="145000"/>
                        </a:lnSpc>
                        <a:tabLst>
                          <a:tab pos="4000500" algn="l"/>
                          <a:tab pos="7543800" algn="l"/>
                        </a:tabLst>
                        <a:defRPr sz="20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4pPr>
                      <a:lvl5pPr algn="just" hangingPunct="0">
                        <a:lnSpc>
                          <a:spcPct val="145000"/>
                        </a:lnSpc>
                        <a:tabLst>
                          <a:tab pos="4000500" algn="l"/>
                          <a:tab pos="7543800" algn="l"/>
                        </a:tabLst>
                        <a:defRPr sz="20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5pPr>
                      <a:lvl6pPr algn="just" fontAlgn="base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4000500" algn="l"/>
                          <a:tab pos="7543800" algn="l"/>
                        </a:tabLst>
                        <a:defRPr sz="20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6pPr>
                      <a:lvl7pPr algn="just" fontAlgn="base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4000500" algn="l"/>
                          <a:tab pos="7543800" algn="l"/>
                        </a:tabLst>
                        <a:defRPr sz="20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7pPr>
                      <a:lvl8pPr algn="just" fontAlgn="base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4000500" algn="l"/>
                          <a:tab pos="7543800" algn="l"/>
                        </a:tabLst>
                        <a:defRPr sz="20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8pPr>
                      <a:lvl9pPr algn="just" fontAlgn="base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4000500" algn="l"/>
                          <a:tab pos="7543800" algn="l"/>
                        </a:tabLst>
                        <a:defRPr sz="20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000500" algn="l"/>
                          <a:tab pos="7543800" algn="l"/>
                        </a:tabLst>
                      </a:pP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 panose="02020603050405020304" pitchFamily="18" charset="0"/>
                        </a:rPr>
                        <a:t>简单性质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just" hangingPunct="0">
                        <a:lnSpc>
                          <a:spcPct val="140000"/>
                        </a:lnSpc>
                        <a:buClr>
                          <a:schemeClr val="accent1"/>
                        </a:buClr>
                        <a:buFont typeface="Wingdings" panose="05000000000000000000" pitchFamily="2" charset="2"/>
                        <a:tabLst>
                          <a:tab pos="4000500" algn="l"/>
                          <a:tab pos="7543800" algn="l"/>
                        </a:tabLst>
                        <a:defRPr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1pPr>
                      <a:lvl2pPr algn="just" hangingPunct="0">
                        <a:lnSpc>
                          <a:spcPct val="145000"/>
                        </a:lnSpc>
                        <a:buClr>
                          <a:schemeClr val="tx2"/>
                        </a:buClr>
                        <a:buFont typeface="Wingdings" panose="05000000000000000000" pitchFamily="2" charset="2"/>
                        <a:tabLst>
                          <a:tab pos="4000500" algn="l"/>
                          <a:tab pos="7543800" algn="l"/>
                        </a:tabLst>
                        <a:defRPr sz="20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2pPr>
                      <a:lvl3pPr algn="just" hangingPunct="0">
                        <a:lnSpc>
                          <a:spcPct val="145000"/>
                        </a:lnSpc>
                        <a:buClr>
                          <a:schemeClr val="tx1"/>
                        </a:buClr>
                        <a:tabLst>
                          <a:tab pos="4000500" algn="l"/>
                          <a:tab pos="7543800" algn="l"/>
                        </a:tabLst>
                        <a:defRPr sz="20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3pPr>
                      <a:lvl4pPr algn="just" hangingPunct="0">
                        <a:lnSpc>
                          <a:spcPct val="145000"/>
                        </a:lnSpc>
                        <a:tabLst>
                          <a:tab pos="4000500" algn="l"/>
                          <a:tab pos="7543800" algn="l"/>
                        </a:tabLst>
                        <a:defRPr sz="20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4pPr>
                      <a:lvl5pPr algn="just" hangingPunct="0">
                        <a:lnSpc>
                          <a:spcPct val="145000"/>
                        </a:lnSpc>
                        <a:tabLst>
                          <a:tab pos="4000500" algn="l"/>
                          <a:tab pos="7543800" algn="l"/>
                        </a:tabLst>
                        <a:defRPr sz="20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5pPr>
                      <a:lvl6pPr algn="just" fontAlgn="base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4000500" algn="l"/>
                          <a:tab pos="7543800" algn="l"/>
                        </a:tabLst>
                        <a:defRPr sz="20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6pPr>
                      <a:lvl7pPr algn="just" fontAlgn="base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4000500" algn="l"/>
                          <a:tab pos="7543800" algn="l"/>
                        </a:tabLst>
                        <a:defRPr sz="20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7pPr>
                      <a:lvl8pPr algn="just" fontAlgn="base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4000500" algn="l"/>
                          <a:tab pos="7543800" algn="l"/>
                        </a:tabLst>
                        <a:defRPr sz="20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8pPr>
                      <a:lvl9pPr algn="just" fontAlgn="base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4000500" algn="l"/>
                          <a:tab pos="7543800" algn="l"/>
                        </a:tabLst>
                        <a:defRPr sz="20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000500" algn="l"/>
                          <a:tab pos="7543800" algn="l"/>
                        </a:tabLst>
                      </a:pPr>
                      <a:r>
                        <a:rPr kumimoji="0" lang="en-US" altLang="zh-CN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 panose="02020603050405020304" pitchFamily="18" charset="0"/>
                        </a:rPr>
                        <a:t>∪</a:t>
                      </a:r>
                      <a:r>
                        <a:rPr kumimoji="0" lang="en-US" altLang="zh-CN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 panose="02020603050405020304" pitchFamily="18" charset="0"/>
                        </a:rPr>
                        <a:t>＝</a:t>
                      </a: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 panose="02020603050405020304" pitchFamily="18" charset="0"/>
                        </a:rPr>
                        <a:t>___</a:t>
                      </a: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 panose="02020603050405020304" pitchFamily="18" charset="0"/>
                        </a:rPr>
                        <a:t>；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000500" algn="l"/>
                          <a:tab pos="7543800" algn="l"/>
                        </a:tabLst>
                      </a:pPr>
                      <a:r>
                        <a:rPr kumimoji="0" lang="en-US" altLang="zh-CN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 panose="02020603050405020304" pitchFamily="18" charset="0"/>
                        </a:rPr>
                        <a:t>∪</a:t>
                      </a: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Arial Unicode MS" panose="020B0604020202020204" pitchFamily="34" charset="-122"/>
                        </a:rPr>
                        <a:t>∅</a:t>
                      </a: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 panose="02020603050405020304" pitchFamily="18" charset="0"/>
                        </a:rPr>
                        <a:t>＝ </a:t>
                      </a: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 panose="02020603050405020304" pitchFamily="18" charset="0"/>
                        </a:rPr>
                        <a:t>___</a:t>
                      </a: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 panose="02020603050405020304" pitchFamily="18" charset="0"/>
                        </a:rPr>
                        <a:t>；</a:t>
                      </a:r>
                      <a:endParaRPr kumimoji="0" lang="en-US" altLang="zh-CN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000500" algn="l"/>
                          <a:tab pos="7543800" algn="l"/>
                        </a:tabLst>
                      </a:pPr>
                      <a:r>
                        <a:rPr kumimoji="0" lang="en-US" altLang="zh-CN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 panose="02020603050405020304" pitchFamily="18" charset="0"/>
                        </a:rPr>
                        <a:t>∪</a:t>
                      </a:r>
                      <a:r>
                        <a:rPr kumimoji="0" lang="en-US" altLang="zh-CN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 panose="02020603050405020304" pitchFamily="18" charset="0"/>
                        </a:rPr>
                        <a:t>B </a:t>
                      </a:r>
                      <a:r>
                        <a:rPr kumimoji="0" lang="en-US" altLang="zh-CN" sz="28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 panose="02020603050405020304" pitchFamily="18" charset="0"/>
                        </a:rPr>
                        <a:t>     </a:t>
                      </a:r>
                      <a:r>
                        <a:rPr kumimoji="0" lang="en-US" altLang="zh-CN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 panose="02020603050405020304" pitchFamily="18" charset="0"/>
                        </a:rPr>
                        <a:t> B</a:t>
                      </a: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 panose="02020603050405020304" pitchFamily="18" charset="0"/>
                        </a:rPr>
                        <a:t>∪</a:t>
                      </a:r>
                      <a:r>
                        <a:rPr kumimoji="0" lang="en-US" altLang="zh-CN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 panose="02020603050405020304" pitchFamily="18" charset="0"/>
                        </a:rPr>
                        <a:t>；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000500" algn="l"/>
                          <a:tab pos="7543800" algn="l"/>
                        </a:tabLst>
                      </a:pPr>
                      <a:r>
                        <a:rPr kumimoji="0" lang="en-US" altLang="zh-CN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kumimoji="0" lang="en-US" altLang="zh-CN" sz="28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 panose="02020603050405020304" pitchFamily="18" charset="0"/>
                        </a:rPr>
                        <a:t>        </a:t>
                      </a: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en-US" altLang="zh-CN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 panose="02020603050405020304" pitchFamily="18" charset="0"/>
                        </a:rPr>
                        <a:t>∪</a:t>
                      </a:r>
                      <a:r>
                        <a:rPr kumimoji="0" lang="en-US" altLang="zh-CN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 panose="02020603050405020304" pitchFamily="18" charset="0"/>
                        </a:rPr>
                        <a:t>；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000500" algn="l"/>
                          <a:tab pos="7543800" algn="l"/>
                        </a:tabLst>
                      </a:pPr>
                      <a:r>
                        <a:rPr kumimoji="0" lang="en-US" altLang="zh-CN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kumimoji="0" lang="en-US" altLang="zh-CN" sz="28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 panose="02020603050405020304" pitchFamily="18" charset="0"/>
                        </a:rPr>
                        <a:t>        </a:t>
                      </a: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en-US" altLang="zh-CN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 panose="02020603050405020304" pitchFamily="18" charset="0"/>
                        </a:rPr>
                        <a:t>∪</a:t>
                      </a:r>
                      <a:r>
                        <a:rPr kumimoji="0" lang="en-US" altLang="zh-CN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 panose="02020603050405020304" pitchFamily="18" charset="0"/>
                        </a:rPr>
                        <a:t>).</a:t>
                      </a:r>
                      <a:endParaRPr kumimoji="0" lang="zh-CN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just" hangingPunct="0">
                        <a:lnSpc>
                          <a:spcPct val="140000"/>
                        </a:lnSpc>
                        <a:buClr>
                          <a:schemeClr val="accent1"/>
                        </a:buClr>
                        <a:buFont typeface="Wingdings" panose="05000000000000000000" pitchFamily="2" charset="2"/>
                        <a:tabLst>
                          <a:tab pos="4000500" algn="l"/>
                          <a:tab pos="7543800" algn="l"/>
                        </a:tabLst>
                        <a:defRPr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1pPr>
                      <a:lvl2pPr algn="just" hangingPunct="0">
                        <a:lnSpc>
                          <a:spcPct val="145000"/>
                        </a:lnSpc>
                        <a:buClr>
                          <a:schemeClr val="tx2"/>
                        </a:buClr>
                        <a:buFont typeface="Wingdings" panose="05000000000000000000" pitchFamily="2" charset="2"/>
                        <a:tabLst>
                          <a:tab pos="4000500" algn="l"/>
                          <a:tab pos="7543800" algn="l"/>
                        </a:tabLst>
                        <a:defRPr sz="20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2pPr>
                      <a:lvl3pPr algn="just" hangingPunct="0">
                        <a:lnSpc>
                          <a:spcPct val="145000"/>
                        </a:lnSpc>
                        <a:buClr>
                          <a:schemeClr val="tx1"/>
                        </a:buClr>
                        <a:tabLst>
                          <a:tab pos="4000500" algn="l"/>
                          <a:tab pos="7543800" algn="l"/>
                        </a:tabLst>
                        <a:defRPr sz="20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3pPr>
                      <a:lvl4pPr algn="just" hangingPunct="0">
                        <a:lnSpc>
                          <a:spcPct val="145000"/>
                        </a:lnSpc>
                        <a:tabLst>
                          <a:tab pos="4000500" algn="l"/>
                          <a:tab pos="7543800" algn="l"/>
                        </a:tabLst>
                        <a:defRPr sz="20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4pPr>
                      <a:lvl5pPr algn="just" hangingPunct="0">
                        <a:lnSpc>
                          <a:spcPct val="145000"/>
                        </a:lnSpc>
                        <a:tabLst>
                          <a:tab pos="4000500" algn="l"/>
                          <a:tab pos="7543800" algn="l"/>
                        </a:tabLst>
                        <a:defRPr sz="20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5pPr>
                      <a:lvl6pPr algn="just" fontAlgn="base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4000500" algn="l"/>
                          <a:tab pos="7543800" algn="l"/>
                        </a:tabLst>
                        <a:defRPr sz="20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6pPr>
                      <a:lvl7pPr algn="just" fontAlgn="base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4000500" algn="l"/>
                          <a:tab pos="7543800" algn="l"/>
                        </a:tabLst>
                        <a:defRPr sz="20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7pPr>
                      <a:lvl8pPr algn="just" fontAlgn="base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4000500" algn="l"/>
                          <a:tab pos="7543800" algn="l"/>
                        </a:tabLst>
                        <a:defRPr sz="20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8pPr>
                      <a:lvl9pPr algn="just" fontAlgn="base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4000500" algn="l"/>
                          <a:tab pos="7543800" algn="l"/>
                        </a:tabLst>
                        <a:defRPr sz="20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000500" algn="l"/>
                          <a:tab pos="7543800" algn="l"/>
                        </a:tabLst>
                      </a:pPr>
                      <a:r>
                        <a:rPr kumimoji="0" lang="en-US" altLang="zh-CN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 panose="02020603050405020304" pitchFamily="18" charset="0"/>
                        </a:rPr>
                        <a:t>∩</a:t>
                      </a:r>
                      <a:r>
                        <a:rPr kumimoji="0" lang="en-US" altLang="zh-CN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 panose="02020603050405020304" pitchFamily="18" charset="0"/>
                        </a:rPr>
                        <a:t>＝ </a:t>
                      </a: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 panose="02020603050405020304" pitchFamily="18" charset="0"/>
                        </a:rPr>
                        <a:t>___ </a:t>
                      </a: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 panose="02020603050405020304" pitchFamily="18" charset="0"/>
                        </a:rPr>
                        <a:t>；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000500" algn="l"/>
                          <a:tab pos="7543800" algn="l"/>
                        </a:tabLst>
                      </a:pPr>
                      <a:r>
                        <a:rPr kumimoji="0" lang="en-US" altLang="zh-CN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 panose="02020603050405020304" pitchFamily="18" charset="0"/>
                        </a:rPr>
                        <a:t>∩</a:t>
                      </a: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Arial Unicode MS" panose="020B0604020202020204" pitchFamily="34" charset="-122"/>
                        </a:rPr>
                        <a:t>∅</a:t>
                      </a: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 panose="02020603050405020304" pitchFamily="18" charset="0"/>
                        </a:rPr>
                        <a:t>＝ </a:t>
                      </a: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 panose="02020603050405020304" pitchFamily="18" charset="0"/>
                        </a:rPr>
                        <a:t>___</a:t>
                      </a: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 panose="02020603050405020304" pitchFamily="18" charset="0"/>
                        </a:rPr>
                        <a:t>；</a:t>
                      </a:r>
                      <a:endParaRPr kumimoji="0" lang="en-US" altLang="zh-CN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000500" algn="l"/>
                          <a:tab pos="7543800" algn="l"/>
                        </a:tabLst>
                      </a:pPr>
                      <a:r>
                        <a:rPr kumimoji="0" lang="en-US" altLang="zh-CN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 panose="02020603050405020304" pitchFamily="18" charset="0"/>
                        </a:rPr>
                        <a:t>∩</a:t>
                      </a:r>
                      <a:r>
                        <a:rPr kumimoji="0" lang="en-US" altLang="zh-CN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 panose="02020603050405020304" pitchFamily="18" charset="0"/>
                        </a:rPr>
                        <a:t>B </a:t>
                      </a:r>
                      <a:r>
                        <a:rPr kumimoji="0" lang="en-US" altLang="zh-CN" sz="28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 panose="02020603050405020304" pitchFamily="18" charset="0"/>
                        </a:rPr>
                        <a:t>      </a:t>
                      </a:r>
                      <a:r>
                        <a:rPr kumimoji="0" lang="en-US" altLang="zh-CN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 panose="02020603050405020304" pitchFamily="18" charset="0"/>
                        </a:rPr>
                        <a:t>∩</a:t>
                      </a:r>
                      <a:r>
                        <a:rPr kumimoji="0" lang="en-US" altLang="zh-CN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 panose="02020603050405020304" pitchFamily="18" charset="0"/>
                        </a:rPr>
                        <a:t>；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000500" algn="l"/>
                          <a:tab pos="7543800" algn="l"/>
                        </a:tabLst>
                      </a:pP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en-US" altLang="zh-CN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 panose="02020603050405020304" pitchFamily="18" charset="0"/>
                        </a:rPr>
                        <a:t>∩</a:t>
                      </a:r>
                      <a:r>
                        <a:rPr kumimoji="0" lang="en-US" altLang="zh-CN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kumimoji="0" lang="en-US" altLang="zh-CN" sz="2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 panose="02020603050405020304" pitchFamily="18" charset="0"/>
                        </a:rPr>
                        <a:t>      </a:t>
                      </a:r>
                      <a:r>
                        <a:rPr kumimoji="0" lang="en-US" altLang="zh-CN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 panose="02020603050405020304" pitchFamily="18" charset="0"/>
                        </a:rPr>
                        <a:t>；</a:t>
                      </a: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en-US" altLang="zh-CN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 panose="02020603050405020304" pitchFamily="18" charset="0"/>
                        </a:rPr>
                        <a:t>∩</a:t>
                      </a:r>
                      <a:r>
                        <a:rPr kumimoji="0" lang="en-US" altLang="zh-CN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kumimoji="0" lang="en-US" altLang="zh-CN" sz="2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 panose="02020603050405020304" pitchFamily="18" charset="0"/>
                        </a:rPr>
                        <a:t>      </a:t>
                      </a:r>
                      <a:r>
                        <a:rPr kumimoji="0" lang="en-US" altLang="zh-CN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 panose="02020603050405020304" pitchFamily="18" charset="0"/>
                        </a:rPr>
                        <a:t>；</a:t>
                      </a:r>
                      <a:endParaRPr kumimoji="0" lang="en-US" altLang="zh-CN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000500" algn="l"/>
                          <a:tab pos="7543800" algn="l"/>
                        </a:tabLst>
                      </a:pP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en-US" altLang="zh-CN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 panose="02020603050405020304" pitchFamily="18" charset="0"/>
                        </a:rPr>
                        <a:t>∩</a:t>
                      </a:r>
                      <a:r>
                        <a:rPr kumimoji="0" lang="en-US" altLang="zh-CN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kumimoji="0" lang="en-US" altLang="zh-CN" sz="2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 panose="02020603050405020304" pitchFamily="18" charset="0"/>
                        </a:rPr>
                        <a:t>      </a:t>
                      </a: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en-US" altLang="zh-CN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 panose="02020603050405020304" pitchFamily="18" charset="0"/>
                        </a:rPr>
                        <a:t>∪</a:t>
                      </a:r>
                      <a:r>
                        <a:rPr kumimoji="0" lang="en-US" altLang="zh-CN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 panose="02020603050405020304" pitchFamily="18" charset="0"/>
                        </a:rPr>
                        <a:t>).</a:t>
                      </a:r>
                      <a:endParaRPr kumimoji="0" lang="zh-CN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8072">
                <a:tc>
                  <a:txBody>
                    <a:bodyPr/>
                    <a:lstStyle>
                      <a:lvl1pPr algn="just" hangingPunct="0">
                        <a:lnSpc>
                          <a:spcPct val="140000"/>
                        </a:lnSpc>
                        <a:buClr>
                          <a:schemeClr val="accent1"/>
                        </a:buClr>
                        <a:buFont typeface="Wingdings" panose="05000000000000000000" pitchFamily="2" charset="2"/>
                        <a:tabLst>
                          <a:tab pos="4000500" algn="l"/>
                          <a:tab pos="7543800" algn="l"/>
                        </a:tabLst>
                        <a:defRPr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1pPr>
                      <a:lvl2pPr algn="just" hangingPunct="0">
                        <a:lnSpc>
                          <a:spcPct val="145000"/>
                        </a:lnSpc>
                        <a:buClr>
                          <a:schemeClr val="tx2"/>
                        </a:buClr>
                        <a:buFont typeface="Wingdings" panose="05000000000000000000" pitchFamily="2" charset="2"/>
                        <a:tabLst>
                          <a:tab pos="4000500" algn="l"/>
                          <a:tab pos="7543800" algn="l"/>
                        </a:tabLst>
                        <a:defRPr sz="20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2pPr>
                      <a:lvl3pPr algn="just" hangingPunct="0">
                        <a:lnSpc>
                          <a:spcPct val="145000"/>
                        </a:lnSpc>
                        <a:buClr>
                          <a:schemeClr val="tx1"/>
                        </a:buClr>
                        <a:tabLst>
                          <a:tab pos="4000500" algn="l"/>
                          <a:tab pos="7543800" algn="l"/>
                        </a:tabLst>
                        <a:defRPr sz="20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3pPr>
                      <a:lvl4pPr algn="just" hangingPunct="0">
                        <a:lnSpc>
                          <a:spcPct val="145000"/>
                        </a:lnSpc>
                        <a:tabLst>
                          <a:tab pos="4000500" algn="l"/>
                          <a:tab pos="7543800" algn="l"/>
                        </a:tabLst>
                        <a:defRPr sz="20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4pPr>
                      <a:lvl5pPr algn="just" hangingPunct="0">
                        <a:lnSpc>
                          <a:spcPct val="145000"/>
                        </a:lnSpc>
                        <a:tabLst>
                          <a:tab pos="4000500" algn="l"/>
                          <a:tab pos="7543800" algn="l"/>
                        </a:tabLst>
                        <a:defRPr sz="20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5pPr>
                      <a:lvl6pPr algn="just" fontAlgn="base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4000500" algn="l"/>
                          <a:tab pos="7543800" algn="l"/>
                        </a:tabLst>
                        <a:defRPr sz="20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6pPr>
                      <a:lvl7pPr algn="just" fontAlgn="base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4000500" algn="l"/>
                          <a:tab pos="7543800" algn="l"/>
                        </a:tabLst>
                        <a:defRPr sz="20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7pPr>
                      <a:lvl8pPr algn="just" fontAlgn="base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4000500" algn="l"/>
                          <a:tab pos="7543800" algn="l"/>
                        </a:tabLst>
                        <a:defRPr sz="20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8pPr>
                      <a:lvl9pPr algn="just" fontAlgn="base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4000500" algn="l"/>
                          <a:tab pos="7543800" algn="l"/>
                        </a:tabLst>
                        <a:defRPr sz="20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000500" algn="l"/>
                          <a:tab pos="7543800" algn="l"/>
                        </a:tabLst>
                      </a:pP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 panose="02020603050405020304" pitchFamily="18" charset="0"/>
                        </a:rPr>
                        <a:t>常用结论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just" hangingPunct="0">
                        <a:lnSpc>
                          <a:spcPct val="140000"/>
                        </a:lnSpc>
                        <a:buClr>
                          <a:schemeClr val="accent1"/>
                        </a:buClr>
                        <a:buFont typeface="Wingdings" panose="05000000000000000000" pitchFamily="2" charset="2"/>
                        <a:tabLst>
                          <a:tab pos="4000500" algn="l"/>
                          <a:tab pos="7543800" algn="l"/>
                        </a:tabLst>
                        <a:defRPr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1pPr>
                      <a:lvl2pPr algn="just" hangingPunct="0">
                        <a:lnSpc>
                          <a:spcPct val="145000"/>
                        </a:lnSpc>
                        <a:buClr>
                          <a:schemeClr val="tx2"/>
                        </a:buClr>
                        <a:buFont typeface="Wingdings" panose="05000000000000000000" pitchFamily="2" charset="2"/>
                        <a:tabLst>
                          <a:tab pos="4000500" algn="l"/>
                          <a:tab pos="7543800" algn="l"/>
                        </a:tabLst>
                        <a:defRPr sz="20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2pPr>
                      <a:lvl3pPr algn="just" hangingPunct="0">
                        <a:lnSpc>
                          <a:spcPct val="145000"/>
                        </a:lnSpc>
                        <a:buClr>
                          <a:schemeClr val="tx1"/>
                        </a:buClr>
                        <a:tabLst>
                          <a:tab pos="4000500" algn="l"/>
                          <a:tab pos="7543800" algn="l"/>
                        </a:tabLst>
                        <a:defRPr sz="20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3pPr>
                      <a:lvl4pPr algn="just" hangingPunct="0">
                        <a:lnSpc>
                          <a:spcPct val="145000"/>
                        </a:lnSpc>
                        <a:tabLst>
                          <a:tab pos="4000500" algn="l"/>
                          <a:tab pos="7543800" algn="l"/>
                        </a:tabLst>
                        <a:defRPr sz="20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4pPr>
                      <a:lvl5pPr algn="just" hangingPunct="0">
                        <a:lnSpc>
                          <a:spcPct val="145000"/>
                        </a:lnSpc>
                        <a:tabLst>
                          <a:tab pos="4000500" algn="l"/>
                          <a:tab pos="7543800" algn="l"/>
                        </a:tabLst>
                        <a:defRPr sz="20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5pPr>
                      <a:lvl6pPr algn="just" fontAlgn="base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4000500" algn="l"/>
                          <a:tab pos="7543800" algn="l"/>
                        </a:tabLst>
                        <a:defRPr sz="20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6pPr>
                      <a:lvl7pPr algn="just" fontAlgn="base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4000500" algn="l"/>
                          <a:tab pos="7543800" algn="l"/>
                        </a:tabLst>
                        <a:defRPr sz="20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7pPr>
                      <a:lvl8pPr algn="just" fontAlgn="base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4000500" algn="l"/>
                          <a:tab pos="7543800" algn="l"/>
                        </a:tabLst>
                        <a:defRPr sz="20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8pPr>
                      <a:lvl9pPr algn="just" fontAlgn="base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4000500" algn="l"/>
                          <a:tab pos="7543800" algn="l"/>
                        </a:tabLst>
                        <a:defRPr sz="20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000500" algn="l"/>
                          <a:tab pos="7543800" algn="l"/>
                        </a:tabLst>
                      </a:pPr>
                      <a:r>
                        <a:rPr kumimoji="0" lang="en-US" altLang="zh-CN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宋体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宋体"/>
                          <a:cs typeface="Times New Roman" panose="02020603050405020304" pitchFamily="18" charset="0"/>
                        </a:rPr>
                        <a:t>∪</a:t>
                      </a:r>
                      <a:r>
                        <a:rPr kumimoji="0" lang="en-US" altLang="zh-CN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宋体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宋体"/>
                          <a:cs typeface="Times New Roman" panose="02020603050405020304" pitchFamily="18" charset="0"/>
                        </a:rPr>
                        <a:t>＝</a:t>
                      </a:r>
                      <a:r>
                        <a:rPr kumimoji="0" lang="en-US" altLang="zh-CN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宋体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宋体"/>
                          <a:cs typeface="Times New Roman" panose="02020603050405020304" pitchFamily="18" charset="0"/>
                        </a:rPr>
                        <a:t>⇔ </a:t>
                      </a:r>
                      <a:r>
                        <a:rPr kumimoji="0" lang="en-US" altLang="zh-CN" sz="2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 panose="02020603050405020304" pitchFamily="18" charset="0"/>
                        </a:rPr>
                        <a:t>            </a:t>
                      </a: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just" hangingPunct="0">
                        <a:lnSpc>
                          <a:spcPct val="140000"/>
                        </a:lnSpc>
                        <a:buClr>
                          <a:schemeClr val="accent1"/>
                        </a:buClr>
                        <a:buFont typeface="Wingdings" panose="05000000000000000000" pitchFamily="2" charset="2"/>
                        <a:tabLst>
                          <a:tab pos="4000500" algn="l"/>
                          <a:tab pos="7543800" algn="l"/>
                        </a:tabLst>
                        <a:defRPr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1pPr>
                      <a:lvl2pPr algn="just" hangingPunct="0">
                        <a:lnSpc>
                          <a:spcPct val="145000"/>
                        </a:lnSpc>
                        <a:buClr>
                          <a:schemeClr val="tx2"/>
                        </a:buClr>
                        <a:buFont typeface="Wingdings" panose="05000000000000000000" pitchFamily="2" charset="2"/>
                        <a:tabLst>
                          <a:tab pos="4000500" algn="l"/>
                          <a:tab pos="7543800" algn="l"/>
                        </a:tabLst>
                        <a:defRPr sz="20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2pPr>
                      <a:lvl3pPr algn="just" hangingPunct="0">
                        <a:lnSpc>
                          <a:spcPct val="145000"/>
                        </a:lnSpc>
                        <a:buClr>
                          <a:schemeClr val="tx1"/>
                        </a:buClr>
                        <a:tabLst>
                          <a:tab pos="4000500" algn="l"/>
                          <a:tab pos="7543800" algn="l"/>
                        </a:tabLst>
                        <a:defRPr sz="20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3pPr>
                      <a:lvl4pPr algn="just" hangingPunct="0">
                        <a:lnSpc>
                          <a:spcPct val="145000"/>
                        </a:lnSpc>
                        <a:tabLst>
                          <a:tab pos="4000500" algn="l"/>
                          <a:tab pos="7543800" algn="l"/>
                        </a:tabLst>
                        <a:defRPr sz="20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4pPr>
                      <a:lvl5pPr algn="just" hangingPunct="0">
                        <a:lnSpc>
                          <a:spcPct val="145000"/>
                        </a:lnSpc>
                        <a:tabLst>
                          <a:tab pos="4000500" algn="l"/>
                          <a:tab pos="7543800" algn="l"/>
                        </a:tabLst>
                        <a:defRPr sz="20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5pPr>
                      <a:lvl6pPr algn="just" fontAlgn="base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4000500" algn="l"/>
                          <a:tab pos="7543800" algn="l"/>
                        </a:tabLst>
                        <a:defRPr sz="20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6pPr>
                      <a:lvl7pPr algn="just" fontAlgn="base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4000500" algn="l"/>
                          <a:tab pos="7543800" algn="l"/>
                        </a:tabLst>
                        <a:defRPr sz="20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7pPr>
                      <a:lvl8pPr algn="just" fontAlgn="base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4000500" algn="l"/>
                          <a:tab pos="7543800" algn="l"/>
                        </a:tabLst>
                        <a:defRPr sz="20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8pPr>
                      <a:lvl9pPr algn="just" fontAlgn="base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4000500" algn="l"/>
                          <a:tab pos="7543800" algn="l"/>
                        </a:tabLst>
                        <a:defRPr sz="20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000500" algn="l"/>
                          <a:tab pos="7543800" algn="l"/>
                        </a:tabLst>
                      </a:pPr>
                      <a:r>
                        <a:rPr kumimoji="0" lang="en-US" altLang="zh-CN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宋体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宋体"/>
                          <a:cs typeface="Times New Roman" panose="02020603050405020304" pitchFamily="18" charset="0"/>
                        </a:rPr>
                        <a:t>∩</a:t>
                      </a:r>
                      <a:r>
                        <a:rPr kumimoji="0" lang="en-US" altLang="zh-CN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宋体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宋体"/>
                          <a:cs typeface="Times New Roman" panose="02020603050405020304" pitchFamily="18" charset="0"/>
                        </a:rPr>
                        <a:t>＝</a:t>
                      </a:r>
                      <a:r>
                        <a:rPr kumimoji="0" lang="en-US" altLang="zh-CN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宋体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宋体"/>
                          <a:cs typeface="Times New Roman" panose="02020603050405020304" pitchFamily="18" charset="0"/>
                        </a:rPr>
                        <a:t>⇔ </a:t>
                      </a:r>
                      <a:r>
                        <a:rPr kumimoji="0" lang="en-US" altLang="zh-CN" sz="2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 panose="02020603050405020304" pitchFamily="18" charset="0"/>
                        </a:rPr>
                        <a:t>             </a:t>
                      </a: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4" name="矩形 23"/>
          <p:cNvSpPr/>
          <p:nvPr/>
        </p:nvSpPr>
        <p:spPr>
          <a:xfrm>
            <a:off x="3881295" y="2491539"/>
            <a:ext cx="4235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i="1" dirty="0">
                <a:solidFill>
                  <a:srgbClr val="FF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A</a:t>
            </a:r>
            <a:endParaRPr lang="zh-CN" altLang="en-US" sz="2800" b="1" dirty="0">
              <a:solidFill>
                <a:srgbClr val="FF0000"/>
              </a:solidFill>
              <a:latin typeface="Times New Roman"/>
              <a:ea typeface="宋体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7490734" y="2494855"/>
            <a:ext cx="4235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i="1" dirty="0">
                <a:solidFill>
                  <a:srgbClr val="FF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A</a:t>
            </a:r>
            <a:endParaRPr lang="zh-CN" altLang="en-US" sz="2800" b="1" dirty="0">
              <a:solidFill>
                <a:srgbClr val="FF0000"/>
              </a:solidFill>
              <a:latin typeface="Times New Roman"/>
              <a:ea typeface="宋体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3881295" y="3088124"/>
            <a:ext cx="4235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i="1" dirty="0">
                <a:solidFill>
                  <a:srgbClr val="FF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A</a:t>
            </a:r>
            <a:endParaRPr lang="zh-CN" altLang="en-US" sz="2800" b="1" dirty="0">
              <a:solidFill>
                <a:srgbClr val="FF0000"/>
              </a:solidFill>
              <a:latin typeface="Times New Roman"/>
              <a:ea typeface="宋体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7508368" y="3125317"/>
            <a:ext cx="4106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/>
                <a:ea typeface="宋体"/>
                <a:cs typeface="Arial Unicode MS" panose="020B0604020202020204" pitchFamily="34" charset="-122"/>
              </a:rPr>
              <a:t>∅</a:t>
            </a:r>
            <a:endParaRPr lang="zh-CN" altLang="en-US" sz="2800" b="1" dirty="0">
              <a:solidFill>
                <a:srgbClr val="FF0000"/>
              </a:solidFill>
              <a:latin typeface="Times New Roman"/>
              <a:ea typeface="宋体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433291" y="3684709"/>
            <a:ext cx="5966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＝</a:t>
            </a:r>
            <a:endParaRPr lang="zh-CN" altLang="en-US" sz="3200" b="1" dirty="0">
              <a:solidFill>
                <a:srgbClr val="FF0000"/>
              </a:solidFill>
              <a:latin typeface="Times New Roman"/>
              <a:ea typeface="宋体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879376" y="4240452"/>
            <a:ext cx="4908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⊆</a:t>
            </a:r>
            <a:endParaRPr lang="zh-CN" altLang="en-US" sz="3200" b="1" dirty="0">
              <a:solidFill>
                <a:srgbClr val="FF0000"/>
              </a:solidFill>
              <a:latin typeface="Times New Roman"/>
              <a:ea typeface="宋体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879376" y="4825227"/>
            <a:ext cx="4908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⊆</a:t>
            </a:r>
            <a:endParaRPr lang="zh-CN" altLang="en-US" sz="3200" b="1" dirty="0">
              <a:solidFill>
                <a:srgbClr val="FF0000"/>
              </a:solidFill>
              <a:latin typeface="Times New Roman"/>
              <a:ea typeface="宋体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114670" y="3655677"/>
            <a:ext cx="5966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＝</a:t>
            </a:r>
            <a:endParaRPr lang="zh-CN" altLang="en-US" sz="3200" b="1" dirty="0">
              <a:solidFill>
                <a:srgbClr val="FF0000"/>
              </a:solidFill>
              <a:latin typeface="Times New Roman"/>
              <a:ea typeface="宋体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310709" y="4225878"/>
            <a:ext cx="4908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⊆</a:t>
            </a:r>
            <a:endParaRPr lang="zh-CN" altLang="en-US" sz="3200" b="1" dirty="0">
              <a:solidFill>
                <a:srgbClr val="FF0000"/>
              </a:solidFill>
              <a:latin typeface="Times New Roman"/>
              <a:ea typeface="宋体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9489768" y="4269484"/>
            <a:ext cx="4908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⊆</a:t>
            </a:r>
            <a:endParaRPr lang="zh-CN" altLang="en-US" sz="3200" b="1" dirty="0">
              <a:solidFill>
                <a:srgbClr val="FF0000"/>
              </a:solidFill>
              <a:latin typeface="Times New Roman"/>
              <a:ea typeface="宋体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329425" y="4820350"/>
            <a:ext cx="4908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⊆</a:t>
            </a:r>
            <a:endParaRPr lang="zh-CN" altLang="en-US" sz="3200" b="1" dirty="0">
              <a:solidFill>
                <a:srgbClr val="FF0000"/>
              </a:solidFill>
              <a:latin typeface="Times New Roman"/>
              <a:ea typeface="宋体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441403" y="5431827"/>
            <a:ext cx="925253" cy="6955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hangingPunct="0">
              <a:lnSpc>
                <a:spcPct val="140000"/>
              </a:lnSpc>
              <a:tabLst>
                <a:tab pos="4000500" algn="l"/>
                <a:tab pos="7543800" algn="l"/>
              </a:tabLst>
            </a:pPr>
            <a:r>
              <a:rPr lang="en-US" altLang="zh-CN" sz="2800" b="1" i="1" dirty="0">
                <a:solidFill>
                  <a:srgbClr val="FF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A</a:t>
            </a:r>
            <a:r>
              <a:rPr lang="en-US" altLang="zh-CN" sz="2800" b="1" dirty="0">
                <a:solidFill>
                  <a:srgbClr val="FF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⊆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B</a:t>
            </a:r>
            <a:endParaRPr lang="en-US" altLang="zh-CN" sz="2800" b="1" dirty="0">
              <a:solidFill>
                <a:srgbClr val="FF0000"/>
              </a:solidFill>
              <a:latin typeface="Times New Roman"/>
              <a:ea typeface="宋体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095232" y="5462016"/>
            <a:ext cx="925253" cy="6955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hangingPunct="0">
              <a:lnSpc>
                <a:spcPct val="140000"/>
              </a:lnSpc>
              <a:tabLst>
                <a:tab pos="4000500" algn="l"/>
                <a:tab pos="7543800" algn="l"/>
              </a:tabLst>
            </a:pPr>
            <a:r>
              <a:rPr lang="en-US" altLang="zh-CN" sz="2800" b="1" i="1" dirty="0">
                <a:solidFill>
                  <a:srgbClr val="FF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B</a:t>
            </a:r>
            <a:r>
              <a:rPr lang="en-US" altLang="zh-CN" sz="2800" b="1" dirty="0">
                <a:solidFill>
                  <a:srgbClr val="FF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⊆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A</a:t>
            </a:r>
            <a:endParaRPr lang="en-US" altLang="zh-CN" sz="2800" b="1" dirty="0">
              <a:solidFill>
                <a:srgbClr val="FF0000"/>
              </a:solidFill>
              <a:latin typeface="Times New Roman"/>
              <a:ea typeface="宋体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8098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  <p:bldP spid="25" grpId="0"/>
      <p:bldP spid="26" grpId="0"/>
      <p:bldP spid="27" grpId="0"/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985019" y="188640"/>
            <a:ext cx="7953375" cy="481013"/>
          </a:xfrm>
        </p:spPr>
        <p:txBody>
          <a:bodyPr/>
          <a:lstStyle/>
          <a:p>
            <a:r>
              <a:rPr lang="zh-CN" altLang="en-US" sz="3200" dirty="0">
                <a:latin typeface="Times New Roman"/>
                <a:ea typeface="宋体"/>
              </a:rPr>
              <a:t>典例精讲：</a:t>
            </a:r>
            <a:r>
              <a:rPr lang="zh-CN" altLang="en-US" sz="3200" dirty="0">
                <a:solidFill>
                  <a:srgbClr val="FFFF00"/>
                </a:solidFill>
                <a:latin typeface="Times New Roman"/>
                <a:ea typeface="宋体"/>
              </a:rPr>
              <a:t>题型一：并集的概念及其运算</a:t>
            </a:r>
          </a:p>
        </p:txBody>
      </p:sp>
      <p:sp>
        <p:nvSpPr>
          <p:cNvPr id="6" name="矩形 5"/>
          <p:cNvSpPr/>
          <p:nvPr/>
        </p:nvSpPr>
        <p:spPr>
          <a:xfrm>
            <a:off x="696987" y="1015401"/>
            <a:ext cx="1077019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800" b="1" dirty="0" smtClean="0">
                <a:solidFill>
                  <a:srgbClr val="FF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例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/>
                <a:ea typeface="宋体"/>
                <a:cs typeface="Courier New" panose="02070309020205020404" pitchFamily="49" charset="0"/>
              </a:rPr>
              <a:t>1</a:t>
            </a:r>
            <a:r>
              <a:rPr lang="en-US" altLang="zh-CN" sz="2800" b="1" dirty="0">
                <a:solidFill>
                  <a:srgbClr val="FF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 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  </a:t>
            </a:r>
            <a:r>
              <a:rPr lang="en-US" altLang="zh-CN" sz="2800" b="1" dirty="0" smtClean="0">
                <a:latin typeface="Times New Roman"/>
                <a:ea typeface="宋体"/>
                <a:cs typeface="Times New Roman" panose="02020603050405020304" pitchFamily="18" charset="0"/>
              </a:rPr>
              <a:t>(1)</a:t>
            </a:r>
            <a:r>
              <a:rPr lang="zh-CN" altLang="en-US" sz="2800" b="1" dirty="0">
                <a:latin typeface="Times New Roman"/>
                <a:ea typeface="宋体"/>
              </a:rPr>
              <a:t>设</a:t>
            </a:r>
            <a:r>
              <a:rPr lang="en-US" altLang="zh-CN" sz="2800" b="1" i="1" dirty="0">
                <a:latin typeface="Times New Roman"/>
                <a:ea typeface="宋体"/>
              </a:rPr>
              <a:t>A</a:t>
            </a:r>
            <a:r>
              <a:rPr lang="en-US" altLang="zh-CN" sz="2800" b="1" dirty="0">
                <a:latin typeface="Times New Roman"/>
                <a:ea typeface="宋体"/>
              </a:rPr>
              <a:t>={4,5,6,8}, </a:t>
            </a:r>
            <a:r>
              <a:rPr lang="en-US" altLang="zh-CN" sz="2800" b="1" i="1" dirty="0">
                <a:latin typeface="Times New Roman"/>
                <a:ea typeface="宋体"/>
              </a:rPr>
              <a:t>B</a:t>
            </a:r>
            <a:r>
              <a:rPr lang="en-US" altLang="zh-CN" sz="2800" b="1" dirty="0">
                <a:latin typeface="Times New Roman"/>
                <a:ea typeface="宋体"/>
              </a:rPr>
              <a:t>={3,5,7,8</a:t>
            </a:r>
            <a:r>
              <a:rPr lang="en-US" altLang="zh-CN" sz="2800" b="1" dirty="0" smtClean="0">
                <a:latin typeface="Times New Roman"/>
                <a:ea typeface="宋体"/>
              </a:rPr>
              <a:t>},</a:t>
            </a:r>
            <a:r>
              <a:rPr lang="zh-CN" altLang="en-US" sz="2800" b="1" dirty="0" smtClean="0">
                <a:latin typeface="Times New Roman"/>
                <a:ea typeface="宋体"/>
              </a:rPr>
              <a:t>求</a:t>
            </a:r>
            <a:r>
              <a:rPr lang="en-US" altLang="zh-CN" sz="2800" b="1" i="1" dirty="0">
                <a:latin typeface="Times New Roman"/>
                <a:ea typeface="宋体"/>
              </a:rPr>
              <a:t>A</a:t>
            </a:r>
            <a:r>
              <a:rPr lang="en-US" altLang="zh-CN" sz="2800" b="1" dirty="0">
                <a:latin typeface="Times New Roman"/>
                <a:ea typeface="宋体"/>
              </a:rPr>
              <a:t>∪</a:t>
            </a:r>
            <a:r>
              <a:rPr lang="en-US" altLang="zh-CN" sz="2800" b="1" i="1" dirty="0">
                <a:latin typeface="Times New Roman"/>
                <a:ea typeface="宋体"/>
              </a:rPr>
              <a:t>B</a:t>
            </a:r>
            <a:r>
              <a:rPr lang="en-US" altLang="zh-CN" sz="2800" b="1" dirty="0" smtClean="0">
                <a:latin typeface="Times New Roman"/>
                <a:ea typeface="宋体"/>
              </a:rPr>
              <a:t>.</a:t>
            </a:r>
          </a:p>
          <a:p>
            <a:pPr>
              <a:lnSpc>
                <a:spcPct val="150000"/>
              </a:lnSpc>
              <a:tabLst>
                <a:tab pos="1971675" algn="l"/>
                <a:tab pos="3949700" algn="l"/>
              </a:tabLst>
            </a:pPr>
            <a:r>
              <a:rPr lang="en-US" altLang="zh-CN" sz="2800" b="1" dirty="0" smtClean="0">
                <a:latin typeface="Times New Roman"/>
                <a:ea typeface="宋体"/>
              </a:rPr>
              <a:t>(2)</a:t>
            </a:r>
            <a:r>
              <a:rPr lang="zh-CN" altLang="en-US" sz="2800" b="1" dirty="0">
                <a:latin typeface="Times New Roman"/>
                <a:ea typeface="宋体"/>
                <a:cs typeface="Times New Roman" panose="02020603050405020304" pitchFamily="18" charset="0"/>
              </a:rPr>
              <a:t>已知集合</a:t>
            </a:r>
            <a:r>
              <a:rPr lang="en-US" altLang="zh-CN" sz="2800" b="1" i="1" dirty="0">
                <a:latin typeface="Times New Roman"/>
                <a:ea typeface="宋体"/>
                <a:cs typeface="Times New Roman" panose="02020603050405020304" pitchFamily="18" charset="0"/>
              </a:rPr>
              <a:t>A</a:t>
            </a:r>
            <a:r>
              <a:rPr lang="zh-CN" altLang="en-US" sz="2800" b="1" dirty="0">
                <a:latin typeface="Times New Roman"/>
                <a:ea typeface="宋体"/>
                <a:cs typeface="Times New Roman" panose="02020603050405020304" pitchFamily="18" charset="0"/>
              </a:rPr>
              <a:t>＝</a:t>
            </a:r>
            <a:r>
              <a:rPr lang="en-US" altLang="zh-CN" sz="2800" b="1" dirty="0">
                <a:latin typeface="Times New Roman"/>
                <a:ea typeface="宋体"/>
                <a:cs typeface="Times New Roman" panose="02020603050405020304" pitchFamily="18" charset="0"/>
              </a:rPr>
              <a:t>{</a:t>
            </a:r>
            <a:r>
              <a:rPr lang="en-US" altLang="zh-CN" sz="2800" b="1" i="1" dirty="0">
                <a:latin typeface="Times New Roman"/>
                <a:ea typeface="宋体"/>
                <a:cs typeface="Times New Roman" panose="02020603050405020304" pitchFamily="18" charset="0"/>
              </a:rPr>
              <a:t>x</a:t>
            </a:r>
            <a:r>
              <a:rPr lang="en-US" altLang="zh-CN" sz="2800" b="1" dirty="0">
                <a:latin typeface="Times New Roman"/>
                <a:ea typeface="宋体"/>
                <a:cs typeface="Times New Roman" panose="02020603050405020304" pitchFamily="18" charset="0"/>
              </a:rPr>
              <a:t>|</a:t>
            </a:r>
            <a:r>
              <a:rPr lang="zh-CN" altLang="en-US" sz="2800" b="1" dirty="0">
                <a:latin typeface="Times New Roman"/>
                <a:ea typeface="宋体"/>
                <a:cs typeface="Times New Roman" panose="02020603050405020304" pitchFamily="18" charset="0"/>
              </a:rPr>
              <a:t>－</a:t>
            </a:r>
            <a:r>
              <a:rPr lang="en-US" altLang="zh-CN" sz="2800" b="1" dirty="0">
                <a:latin typeface="Times New Roman"/>
                <a:ea typeface="宋体"/>
                <a:cs typeface="Times New Roman" panose="02020603050405020304" pitchFamily="18" charset="0"/>
              </a:rPr>
              <a:t>1≤</a:t>
            </a:r>
            <a:r>
              <a:rPr lang="en-US" altLang="zh-CN" sz="2800" b="1" i="1" dirty="0">
                <a:latin typeface="Times New Roman"/>
                <a:ea typeface="宋体"/>
                <a:cs typeface="Times New Roman" panose="02020603050405020304" pitchFamily="18" charset="0"/>
              </a:rPr>
              <a:t>x</a:t>
            </a:r>
            <a:r>
              <a:rPr lang="zh-CN" altLang="en-US" sz="2800" b="1" dirty="0">
                <a:latin typeface="Times New Roman"/>
                <a:ea typeface="宋体"/>
                <a:cs typeface="Times New Roman" panose="02020603050405020304" pitchFamily="18" charset="0"/>
              </a:rPr>
              <a:t>＜</a:t>
            </a:r>
            <a:r>
              <a:rPr lang="en-US" altLang="zh-CN" sz="2800" b="1" dirty="0">
                <a:latin typeface="Times New Roman"/>
                <a:ea typeface="宋体"/>
                <a:cs typeface="Times New Roman" panose="02020603050405020304" pitchFamily="18" charset="0"/>
              </a:rPr>
              <a:t>3}</a:t>
            </a:r>
            <a:r>
              <a:rPr lang="zh-CN" altLang="en-US" sz="2800" b="1" dirty="0">
                <a:latin typeface="Times New Roman"/>
                <a:ea typeface="宋体"/>
                <a:cs typeface="Times New Roman" panose="02020603050405020304" pitchFamily="18" charset="0"/>
              </a:rPr>
              <a:t>，</a:t>
            </a:r>
            <a:r>
              <a:rPr lang="en-US" altLang="zh-CN" sz="2800" b="1" i="1" dirty="0">
                <a:latin typeface="Times New Roman"/>
                <a:ea typeface="宋体"/>
                <a:cs typeface="Times New Roman" panose="02020603050405020304" pitchFamily="18" charset="0"/>
              </a:rPr>
              <a:t>B</a:t>
            </a:r>
            <a:r>
              <a:rPr lang="zh-CN" altLang="en-US" sz="2800" b="1" dirty="0">
                <a:latin typeface="Times New Roman"/>
                <a:ea typeface="宋体"/>
                <a:cs typeface="Times New Roman" panose="02020603050405020304" pitchFamily="18" charset="0"/>
              </a:rPr>
              <a:t>＝</a:t>
            </a:r>
            <a:r>
              <a:rPr lang="en-US" altLang="zh-CN" sz="2800" b="1" dirty="0">
                <a:latin typeface="Times New Roman"/>
                <a:ea typeface="宋体"/>
                <a:cs typeface="Times New Roman" panose="02020603050405020304" pitchFamily="18" charset="0"/>
              </a:rPr>
              <a:t>{</a:t>
            </a:r>
            <a:r>
              <a:rPr lang="en-US" altLang="zh-CN" sz="2800" b="1" i="1" dirty="0">
                <a:latin typeface="Times New Roman"/>
                <a:ea typeface="宋体"/>
                <a:cs typeface="Times New Roman" panose="02020603050405020304" pitchFamily="18" charset="0"/>
              </a:rPr>
              <a:t>x</a:t>
            </a:r>
            <a:r>
              <a:rPr lang="en-US" altLang="zh-CN" sz="2800" b="1" dirty="0">
                <a:latin typeface="Times New Roman"/>
                <a:ea typeface="宋体"/>
                <a:cs typeface="Times New Roman" panose="02020603050405020304" pitchFamily="18" charset="0"/>
              </a:rPr>
              <a:t>|2</a:t>
            </a:r>
            <a:r>
              <a:rPr lang="zh-CN" altLang="en-US" sz="2800" b="1" dirty="0">
                <a:latin typeface="Times New Roman"/>
                <a:ea typeface="宋体"/>
                <a:cs typeface="Times New Roman" panose="02020603050405020304" pitchFamily="18" charset="0"/>
              </a:rPr>
              <a:t>＜</a:t>
            </a:r>
            <a:r>
              <a:rPr lang="en-US" altLang="zh-CN" sz="2800" b="1" i="1" dirty="0">
                <a:latin typeface="Times New Roman"/>
                <a:ea typeface="宋体"/>
                <a:cs typeface="Times New Roman" panose="02020603050405020304" pitchFamily="18" charset="0"/>
              </a:rPr>
              <a:t>x</a:t>
            </a:r>
            <a:r>
              <a:rPr lang="en-US" altLang="zh-CN" sz="2800" b="1" dirty="0">
                <a:latin typeface="Times New Roman"/>
                <a:ea typeface="宋体"/>
                <a:cs typeface="Times New Roman" panose="02020603050405020304" pitchFamily="18" charset="0"/>
              </a:rPr>
              <a:t>≤5}</a:t>
            </a:r>
            <a:r>
              <a:rPr lang="zh-CN" altLang="en-US" sz="2800" b="1" dirty="0">
                <a:latin typeface="Times New Roman"/>
                <a:ea typeface="宋体"/>
                <a:cs typeface="Times New Roman" panose="02020603050405020304" pitchFamily="18" charset="0"/>
              </a:rPr>
              <a:t>，则</a:t>
            </a:r>
            <a:r>
              <a:rPr lang="en-US" altLang="zh-CN" sz="2800" b="1" i="1" dirty="0">
                <a:latin typeface="Times New Roman"/>
                <a:ea typeface="宋体"/>
                <a:cs typeface="Times New Roman" panose="02020603050405020304" pitchFamily="18" charset="0"/>
              </a:rPr>
              <a:t>A</a:t>
            </a:r>
            <a:r>
              <a:rPr lang="en-US" altLang="zh-CN" sz="2800" b="1" dirty="0">
                <a:latin typeface="Times New Roman"/>
                <a:ea typeface="宋体"/>
              </a:rPr>
              <a:t>∪</a:t>
            </a:r>
            <a:r>
              <a:rPr lang="en-US" altLang="zh-CN" sz="2800" b="1" i="1" dirty="0">
                <a:latin typeface="Times New Roman"/>
                <a:ea typeface="宋体"/>
              </a:rPr>
              <a:t>B</a:t>
            </a:r>
            <a:r>
              <a:rPr lang="zh-CN" altLang="en-US" sz="2800" b="1" dirty="0">
                <a:latin typeface="Times New Roman"/>
                <a:ea typeface="宋体"/>
              </a:rPr>
              <a:t>＝</a:t>
            </a:r>
            <a:r>
              <a:rPr lang="en-US" altLang="zh-CN" sz="2800" b="1" dirty="0">
                <a:latin typeface="Times New Roman"/>
                <a:ea typeface="宋体"/>
              </a:rPr>
              <a:t>(</a:t>
            </a:r>
            <a:r>
              <a:rPr lang="zh-CN" altLang="en-US" sz="2800" b="1" dirty="0">
                <a:latin typeface="Times New Roman"/>
                <a:ea typeface="宋体"/>
              </a:rPr>
              <a:t>　　</a:t>
            </a:r>
            <a:r>
              <a:rPr lang="en-US" altLang="zh-CN" sz="2800" b="1" dirty="0">
                <a:latin typeface="Times New Roman"/>
                <a:ea typeface="宋体"/>
              </a:rPr>
              <a:t>)</a:t>
            </a:r>
          </a:p>
          <a:p>
            <a:pPr>
              <a:lnSpc>
                <a:spcPct val="150000"/>
              </a:lnSpc>
              <a:tabLst>
                <a:tab pos="1971675" algn="l"/>
                <a:tab pos="3949700" algn="l"/>
              </a:tabLst>
            </a:pPr>
            <a:r>
              <a:rPr lang="en-US" altLang="zh-CN" sz="2800" b="1" dirty="0">
                <a:latin typeface="Times New Roman"/>
                <a:ea typeface="宋体"/>
              </a:rPr>
              <a:t>A</a:t>
            </a:r>
            <a:r>
              <a:rPr lang="zh-CN" altLang="en-US" sz="2800" b="1" dirty="0">
                <a:latin typeface="Times New Roman"/>
                <a:ea typeface="宋体"/>
              </a:rPr>
              <a:t>．</a:t>
            </a:r>
            <a:r>
              <a:rPr lang="en-US" altLang="zh-CN" sz="2800" b="1" dirty="0">
                <a:latin typeface="Times New Roman"/>
                <a:ea typeface="宋体"/>
              </a:rPr>
              <a:t>{</a:t>
            </a:r>
            <a:r>
              <a:rPr lang="en-US" altLang="zh-CN" sz="2800" b="1" i="1" dirty="0">
                <a:latin typeface="Times New Roman"/>
                <a:ea typeface="宋体"/>
              </a:rPr>
              <a:t>x</a:t>
            </a:r>
            <a:r>
              <a:rPr lang="en-US" altLang="zh-CN" sz="2800" b="1" dirty="0">
                <a:latin typeface="Times New Roman"/>
                <a:ea typeface="宋体"/>
              </a:rPr>
              <a:t>|2</a:t>
            </a:r>
            <a:r>
              <a:rPr lang="zh-CN" altLang="en-US" sz="2800" b="1" dirty="0">
                <a:latin typeface="Times New Roman"/>
                <a:ea typeface="宋体"/>
              </a:rPr>
              <a:t>＜</a:t>
            </a:r>
            <a:r>
              <a:rPr lang="en-US" altLang="zh-CN" sz="2800" b="1" i="1" dirty="0">
                <a:latin typeface="Times New Roman"/>
                <a:ea typeface="宋体"/>
              </a:rPr>
              <a:t>x</a:t>
            </a:r>
            <a:r>
              <a:rPr lang="zh-CN" altLang="en-US" sz="2800" b="1" dirty="0">
                <a:latin typeface="Times New Roman"/>
                <a:ea typeface="宋体"/>
              </a:rPr>
              <a:t>＜</a:t>
            </a:r>
            <a:r>
              <a:rPr lang="en-US" altLang="zh-CN" sz="2800" b="1" dirty="0">
                <a:latin typeface="Times New Roman"/>
                <a:ea typeface="宋体"/>
              </a:rPr>
              <a:t>3} 	B</a:t>
            </a:r>
            <a:r>
              <a:rPr lang="zh-CN" altLang="en-US" sz="2800" b="1" dirty="0">
                <a:latin typeface="Times New Roman"/>
                <a:ea typeface="宋体"/>
              </a:rPr>
              <a:t>．</a:t>
            </a:r>
            <a:r>
              <a:rPr lang="en-US" altLang="zh-CN" sz="2800" b="1" dirty="0">
                <a:latin typeface="Times New Roman"/>
                <a:ea typeface="宋体"/>
              </a:rPr>
              <a:t>{</a:t>
            </a:r>
            <a:r>
              <a:rPr lang="en-US" altLang="zh-CN" sz="2800" b="1" i="1" dirty="0">
                <a:latin typeface="Times New Roman"/>
                <a:ea typeface="宋体"/>
              </a:rPr>
              <a:t>x</a:t>
            </a:r>
            <a:r>
              <a:rPr lang="en-US" altLang="zh-CN" sz="2800" b="1" dirty="0">
                <a:latin typeface="Times New Roman"/>
                <a:ea typeface="宋体"/>
              </a:rPr>
              <a:t>|</a:t>
            </a:r>
            <a:r>
              <a:rPr lang="zh-CN" altLang="en-US" sz="2800" b="1" dirty="0">
                <a:latin typeface="Times New Roman"/>
                <a:ea typeface="宋体"/>
              </a:rPr>
              <a:t>－</a:t>
            </a:r>
            <a:r>
              <a:rPr lang="en-US" altLang="zh-CN" sz="2800" b="1" dirty="0">
                <a:latin typeface="Times New Roman"/>
                <a:ea typeface="宋体"/>
              </a:rPr>
              <a:t>1≤</a:t>
            </a:r>
            <a:r>
              <a:rPr lang="en-US" altLang="zh-CN" sz="2800" b="1" i="1" dirty="0">
                <a:latin typeface="Times New Roman"/>
                <a:ea typeface="宋体"/>
              </a:rPr>
              <a:t>x</a:t>
            </a:r>
            <a:r>
              <a:rPr lang="en-US" altLang="zh-CN" sz="2800" b="1" dirty="0">
                <a:latin typeface="Times New Roman"/>
                <a:ea typeface="宋体"/>
              </a:rPr>
              <a:t>≤5}</a:t>
            </a:r>
          </a:p>
          <a:p>
            <a:pPr>
              <a:lnSpc>
                <a:spcPct val="150000"/>
              </a:lnSpc>
              <a:tabLst>
                <a:tab pos="1971675" algn="l"/>
                <a:tab pos="3949700" algn="l"/>
              </a:tabLst>
            </a:pPr>
            <a:r>
              <a:rPr lang="en-US" altLang="zh-CN" sz="2800" b="1" dirty="0">
                <a:latin typeface="Times New Roman"/>
                <a:ea typeface="宋体"/>
              </a:rPr>
              <a:t>C</a:t>
            </a:r>
            <a:r>
              <a:rPr lang="zh-CN" altLang="en-US" sz="2800" b="1" dirty="0">
                <a:latin typeface="Times New Roman"/>
                <a:ea typeface="宋体"/>
              </a:rPr>
              <a:t>．</a:t>
            </a:r>
            <a:r>
              <a:rPr lang="en-US" altLang="zh-CN" sz="2800" b="1" dirty="0">
                <a:latin typeface="Times New Roman"/>
                <a:ea typeface="宋体"/>
              </a:rPr>
              <a:t>{</a:t>
            </a:r>
            <a:r>
              <a:rPr lang="en-US" altLang="zh-CN" sz="2800" b="1" i="1" dirty="0">
                <a:latin typeface="Times New Roman"/>
                <a:ea typeface="宋体"/>
              </a:rPr>
              <a:t>x</a:t>
            </a:r>
            <a:r>
              <a:rPr lang="en-US" altLang="zh-CN" sz="2800" b="1" dirty="0">
                <a:latin typeface="Times New Roman"/>
                <a:ea typeface="宋体"/>
              </a:rPr>
              <a:t>|</a:t>
            </a:r>
            <a:r>
              <a:rPr lang="zh-CN" altLang="en-US" sz="2800" b="1" dirty="0">
                <a:latin typeface="Times New Roman"/>
                <a:ea typeface="宋体"/>
              </a:rPr>
              <a:t>－</a:t>
            </a:r>
            <a:r>
              <a:rPr lang="en-US" altLang="zh-CN" sz="2800" b="1" dirty="0">
                <a:latin typeface="Times New Roman"/>
                <a:ea typeface="宋体"/>
              </a:rPr>
              <a:t>1</a:t>
            </a:r>
            <a:r>
              <a:rPr lang="zh-CN" altLang="en-US" sz="2800" b="1" dirty="0">
                <a:latin typeface="Times New Roman"/>
                <a:ea typeface="宋体"/>
              </a:rPr>
              <a:t>＜</a:t>
            </a:r>
            <a:r>
              <a:rPr lang="en-US" altLang="zh-CN" sz="2800" b="1" i="1" dirty="0">
                <a:latin typeface="Times New Roman"/>
                <a:ea typeface="宋体"/>
              </a:rPr>
              <a:t>x</a:t>
            </a:r>
            <a:r>
              <a:rPr lang="zh-CN" altLang="en-US" sz="2800" b="1" dirty="0">
                <a:latin typeface="Times New Roman"/>
                <a:ea typeface="宋体"/>
              </a:rPr>
              <a:t>＜</a:t>
            </a:r>
            <a:r>
              <a:rPr lang="en-US" altLang="zh-CN" sz="2800" b="1" dirty="0">
                <a:latin typeface="Times New Roman"/>
                <a:ea typeface="宋体"/>
              </a:rPr>
              <a:t>5} 	D</a:t>
            </a:r>
            <a:r>
              <a:rPr lang="zh-CN" altLang="en-US" sz="2800" b="1" dirty="0">
                <a:latin typeface="Times New Roman"/>
                <a:ea typeface="宋体"/>
              </a:rPr>
              <a:t>．</a:t>
            </a:r>
            <a:r>
              <a:rPr lang="en-US" altLang="zh-CN" sz="2800" b="1" dirty="0">
                <a:latin typeface="Times New Roman"/>
                <a:ea typeface="宋体"/>
              </a:rPr>
              <a:t>{</a:t>
            </a:r>
            <a:r>
              <a:rPr lang="en-US" altLang="zh-CN" sz="2800" b="1" i="1" dirty="0">
                <a:latin typeface="Times New Roman"/>
                <a:ea typeface="宋体"/>
              </a:rPr>
              <a:t>x</a:t>
            </a:r>
            <a:r>
              <a:rPr lang="en-US" altLang="zh-CN" sz="2800" b="1" dirty="0">
                <a:latin typeface="Times New Roman"/>
                <a:ea typeface="宋体"/>
              </a:rPr>
              <a:t>|</a:t>
            </a:r>
            <a:r>
              <a:rPr lang="zh-CN" altLang="en-US" sz="2800" b="1" dirty="0">
                <a:latin typeface="Times New Roman"/>
                <a:ea typeface="宋体"/>
              </a:rPr>
              <a:t>－</a:t>
            </a:r>
            <a:r>
              <a:rPr lang="en-US" altLang="zh-CN" sz="2800" b="1" dirty="0">
                <a:latin typeface="Times New Roman"/>
                <a:ea typeface="宋体"/>
              </a:rPr>
              <a:t>1</a:t>
            </a:r>
            <a:r>
              <a:rPr lang="zh-CN" altLang="en-US" sz="2800" b="1" dirty="0">
                <a:latin typeface="Times New Roman"/>
                <a:ea typeface="宋体"/>
              </a:rPr>
              <a:t>＜</a:t>
            </a:r>
            <a:r>
              <a:rPr lang="en-US" altLang="zh-CN" sz="2800" b="1" i="1" dirty="0">
                <a:latin typeface="Times New Roman"/>
                <a:ea typeface="宋体"/>
              </a:rPr>
              <a:t>x</a:t>
            </a:r>
            <a:r>
              <a:rPr lang="en-US" altLang="zh-CN" sz="2800" b="1" dirty="0">
                <a:latin typeface="Times New Roman"/>
                <a:ea typeface="宋体"/>
              </a:rPr>
              <a:t>≤5</a:t>
            </a:r>
            <a:r>
              <a:rPr lang="en-US" altLang="zh-CN" sz="2800" b="1" dirty="0" smtClean="0">
                <a:latin typeface="Times New Roman"/>
                <a:ea typeface="宋体"/>
              </a:rPr>
              <a:t>}</a:t>
            </a:r>
            <a:endParaRPr lang="en-US" altLang="zh-CN" sz="2800" b="1" dirty="0">
              <a:latin typeface="Times New Roman"/>
              <a:ea typeface="宋体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96987" y="4203568"/>
            <a:ext cx="16273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Times New Roman"/>
                <a:ea typeface="宋体"/>
              </a:rPr>
              <a:t>思路探索</a:t>
            </a:r>
            <a:endParaRPr lang="zh-CN" altLang="en-US" sz="2800" b="1" dirty="0">
              <a:solidFill>
                <a:srgbClr val="FF0000"/>
              </a:solidFill>
              <a:latin typeface="Times New Roman"/>
              <a:ea typeface="宋体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05062" y="4075199"/>
            <a:ext cx="10441160" cy="1303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800" b="1" dirty="0">
                <a:solidFill>
                  <a:srgbClr val="000000"/>
                </a:solidFill>
                <a:latin typeface="Times New Roman"/>
                <a:ea typeface="宋体"/>
              </a:rPr>
              <a:t> </a:t>
            </a:r>
            <a:r>
              <a:rPr lang="zh-CN" altLang="en-US" sz="2800" b="1" dirty="0" smtClean="0">
                <a:solidFill>
                  <a:srgbClr val="000000"/>
                </a:solidFill>
                <a:latin typeface="Times New Roman"/>
                <a:ea typeface="宋体"/>
              </a:rPr>
              <a:t>                    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/>
                <a:ea typeface="宋体"/>
              </a:rPr>
              <a:t>(1)</a:t>
            </a:r>
            <a:r>
              <a:rPr lang="zh-CN" altLang="en-US" sz="2800" b="1" dirty="0" smtClean="0">
                <a:solidFill>
                  <a:srgbClr val="000000"/>
                </a:solidFill>
                <a:latin typeface="Times New Roman"/>
                <a:ea typeface="宋体"/>
              </a:rPr>
              <a:t>问根据并集定义直接写出即可，第二问可借助数轴分析，求出并集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/>
                <a:ea typeface="宋体"/>
              </a:rPr>
              <a:t>.</a:t>
            </a:r>
            <a:endParaRPr lang="zh-CN" altLang="en-US" sz="2800" b="1" dirty="0">
              <a:solidFill>
                <a:srgbClr val="000000"/>
              </a:solidFill>
              <a:latin typeface="Times New Roman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4185920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930103" y="222824"/>
            <a:ext cx="7953375" cy="481013"/>
          </a:xfrm>
        </p:spPr>
        <p:txBody>
          <a:bodyPr/>
          <a:lstStyle/>
          <a:p>
            <a:r>
              <a:rPr lang="zh-CN" altLang="en-US" sz="3200" dirty="0">
                <a:latin typeface="Times New Roman"/>
                <a:ea typeface="宋体"/>
              </a:rPr>
              <a:t>典例精讲：</a:t>
            </a:r>
            <a:r>
              <a:rPr lang="zh-CN" altLang="en-US" sz="3200" dirty="0">
                <a:solidFill>
                  <a:srgbClr val="FFFF00"/>
                </a:solidFill>
                <a:latin typeface="Times New Roman"/>
                <a:ea typeface="宋体"/>
              </a:rPr>
              <a:t>题型一</a:t>
            </a:r>
            <a:r>
              <a:rPr lang="zh-CN" altLang="en-US" sz="3200" dirty="0" smtClean="0">
                <a:solidFill>
                  <a:srgbClr val="FFFF00"/>
                </a:solidFill>
                <a:latin typeface="Times New Roman"/>
                <a:ea typeface="宋体"/>
              </a:rPr>
              <a:t>：并集的概念及其运算</a:t>
            </a:r>
            <a:endParaRPr lang="zh-CN" altLang="en-US" sz="3200" dirty="0">
              <a:solidFill>
                <a:srgbClr val="FFFF00"/>
              </a:solidFill>
              <a:latin typeface="Times New Roman"/>
              <a:ea typeface="宋体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96987" y="1015401"/>
            <a:ext cx="1077019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800" b="1" dirty="0" smtClean="0">
                <a:solidFill>
                  <a:srgbClr val="FF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例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/>
                <a:ea typeface="宋体"/>
                <a:cs typeface="Courier New" panose="02070309020205020404" pitchFamily="49" charset="0"/>
              </a:rPr>
              <a:t>1</a:t>
            </a:r>
            <a:r>
              <a:rPr lang="en-US" altLang="zh-CN" sz="2800" b="1" dirty="0">
                <a:solidFill>
                  <a:srgbClr val="FF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 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  </a:t>
            </a:r>
            <a:r>
              <a:rPr lang="en-US" altLang="zh-CN" sz="2800" b="1" dirty="0" smtClean="0">
                <a:latin typeface="Times New Roman"/>
                <a:ea typeface="宋体"/>
                <a:cs typeface="Times New Roman" panose="02020603050405020304" pitchFamily="18" charset="0"/>
              </a:rPr>
              <a:t>(1)</a:t>
            </a:r>
            <a:r>
              <a:rPr lang="zh-CN" altLang="en-US" sz="2800" b="1" dirty="0">
                <a:latin typeface="Times New Roman"/>
                <a:ea typeface="宋体"/>
              </a:rPr>
              <a:t>设</a:t>
            </a:r>
            <a:r>
              <a:rPr lang="en-US" altLang="zh-CN" sz="2800" b="1" i="1" dirty="0">
                <a:latin typeface="Times New Roman"/>
                <a:ea typeface="宋体"/>
              </a:rPr>
              <a:t>A</a:t>
            </a:r>
            <a:r>
              <a:rPr lang="en-US" altLang="zh-CN" sz="2800" b="1" dirty="0">
                <a:latin typeface="Times New Roman"/>
                <a:ea typeface="宋体"/>
              </a:rPr>
              <a:t>={4,5,6,8}, </a:t>
            </a:r>
            <a:r>
              <a:rPr lang="en-US" altLang="zh-CN" sz="2800" b="1" i="1" dirty="0">
                <a:latin typeface="Times New Roman"/>
                <a:ea typeface="宋体"/>
              </a:rPr>
              <a:t>B</a:t>
            </a:r>
            <a:r>
              <a:rPr lang="en-US" altLang="zh-CN" sz="2800" b="1" dirty="0">
                <a:latin typeface="Times New Roman"/>
                <a:ea typeface="宋体"/>
              </a:rPr>
              <a:t>={3,5,7,8</a:t>
            </a:r>
            <a:r>
              <a:rPr lang="en-US" altLang="zh-CN" sz="2800" b="1" dirty="0" smtClean="0">
                <a:latin typeface="Times New Roman"/>
                <a:ea typeface="宋体"/>
              </a:rPr>
              <a:t>},</a:t>
            </a:r>
            <a:r>
              <a:rPr lang="zh-CN" altLang="en-US" sz="2800" b="1" dirty="0" smtClean="0">
                <a:latin typeface="Times New Roman"/>
                <a:ea typeface="宋体"/>
              </a:rPr>
              <a:t>求</a:t>
            </a:r>
            <a:r>
              <a:rPr lang="en-US" altLang="zh-CN" sz="2800" b="1" i="1" dirty="0" smtClean="0">
                <a:latin typeface="Times New Roman"/>
                <a:ea typeface="宋体"/>
              </a:rPr>
              <a:t>A</a:t>
            </a:r>
            <a:r>
              <a:rPr lang="en-US" altLang="zh-CN" sz="2800" b="1" dirty="0" smtClean="0">
                <a:latin typeface="Times New Roman"/>
                <a:ea typeface="宋体"/>
              </a:rPr>
              <a:t>∪</a:t>
            </a:r>
            <a:r>
              <a:rPr lang="en-US" altLang="zh-CN" sz="2800" b="1" i="1" dirty="0" smtClean="0">
                <a:latin typeface="Times New Roman"/>
                <a:ea typeface="宋体"/>
              </a:rPr>
              <a:t>B</a:t>
            </a:r>
            <a:r>
              <a:rPr lang="en-US" altLang="zh-CN" sz="2800" b="1" dirty="0" smtClean="0">
                <a:latin typeface="Times New Roman"/>
                <a:ea typeface="宋体"/>
              </a:rPr>
              <a:t>.</a:t>
            </a:r>
          </a:p>
          <a:p>
            <a:pPr>
              <a:lnSpc>
                <a:spcPct val="150000"/>
              </a:lnSpc>
              <a:tabLst>
                <a:tab pos="1971675" algn="l"/>
                <a:tab pos="3949700" algn="l"/>
              </a:tabLst>
            </a:pPr>
            <a:r>
              <a:rPr lang="en-US" altLang="zh-CN" sz="2800" b="1" dirty="0" smtClean="0">
                <a:latin typeface="Times New Roman"/>
                <a:ea typeface="宋体"/>
              </a:rPr>
              <a:t>(2)</a:t>
            </a:r>
            <a:r>
              <a:rPr lang="zh-CN" altLang="en-US" sz="2800" b="1" dirty="0">
                <a:latin typeface="Times New Roman"/>
                <a:ea typeface="宋体"/>
                <a:cs typeface="Times New Roman" panose="02020603050405020304" pitchFamily="18" charset="0"/>
              </a:rPr>
              <a:t>已知集合</a:t>
            </a:r>
            <a:r>
              <a:rPr lang="en-US" altLang="zh-CN" sz="2800" b="1" i="1" dirty="0">
                <a:latin typeface="Times New Roman"/>
                <a:ea typeface="宋体"/>
                <a:cs typeface="Times New Roman" panose="02020603050405020304" pitchFamily="18" charset="0"/>
              </a:rPr>
              <a:t>A</a:t>
            </a:r>
            <a:r>
              <a:rPr lang="zh-CN" altLang="en-US" sz="2800" b="1" dirty="0">
                <a:latin typeface="Times New Roman"/>
                <a:ea typeface="宋体"/>
                <a:cs typeface="Times New Roman" panose="02020603050405020304" pitchFamily="18" charset="0"/>
              </a:rPr>
              <a:t>＝</a:t>
            </a:r>
            <a:r>
              <a:rPr lang="en-US" altLang="zh-CN" sz="2800" b="1" dirty="0">
                <a:latin typeface="Times New Roman"/>
                <a:ea typeface="宋体"/>
                <a:cs typeface="Times New Roman" panose="02020603050405020304" pitchFamily="18" charset="0"/>
              </a:rPr>
              <a:t>{</a:t>
            </a:r>
            <a:r>
              <a:rPr lang="en-US" altLang="zh-CN" sz="2800" b="1" i="1" dirty="0">
                <a:latin typeface="Times New Roman"/>
                <a:ea typeface="宋体"/>
                <a:cs typeface="Times New Roman" panose="02020603050405020304" pitchFamily="18" charset="0"/>
              </a:rPr>
              <a:t>x</a:t>
            </a:r>
            <a:r>
              <a:rPr lang="en-US" altLang="zh-CN" sz="2800" b="1" dirty="0">
                <a:latin typeface="Times New Roman"/>
                <a:ea typeface="宋体"/>
                <a:cs typeface="Times New Roman" panose="02020603050405020304" pitchFamily="18" charset="0"/>
              </a:rPr>
              <a:t>|</a:t>
            </a:r>
            <a:r>
              <a:rPr lang="zh-CN" altLang="en-US" sz="2800" b="1" dirty="0">
                <a:latin typeface="Times New Roman"/>
                <a:ea typeface="宋体"/>
                <a:cs typeface="Times New Roman" panose="02020603050405020304" pitchFamily="18" charset="0"/>
              </a:rPr>
              <a:t>－</a:t>
            </a:r>
            <a:r>
              <a:rPr lang="en-US" altLang="zh-CN" sz="2800" b="1" dirty="0">
                <a:latin typeface="Times New Roman"/>
                <a:ea typeface="宋体"/>
                <a:cs typeface="Times New Roman" panose="02020603050405020304" pitchFamily="18" charset="0"/>
              </a:rPr>
              <a:t>1≤</a:t>
            </a:r>
            <a:r>
              <a:rPr lang="en-US" altLang="zh-CN" sz="2800" b="1" i="1" dirty="0">
                <a:latin typeface="Times New Roman"/>
                <a:ea typeface="宋体"/>
                <a:cs typeface="Times New Roman" panose="02020603050405020304" pitchFamily="18" charset="0"/>
              </a:rPr>
              <a:t>x</a:t>
            </a:r>
            <a:r>
              <a:rPr lang="zh-CN" altLang="en-US" sz="2800" b="1" dirty="0">
                <a:latin typeface="Times New Roman"/>
                <a:ea typeface="宋体"/>
                <a:cs typeface="Times New Roman" panose="02020603050405020304" pitchFamily="18" charset="0"/>
              </a:rPr>
              <a:t>＜</a:t>
            </a:r>
            <a:r>
              <a:rPr lang="en-US" altLang="zh-CN" sz="2800" b="1" dirty="0">
                <a:latin typeface="Times New Roman"/>
                <a:ea typeface="宋体"/>
                <a:cs typeface="Times New Roman" panose="02020603050405020304" pitchFamily="18" charset="0"/>
              </a:rPr>
              <a:t>3}</a:t>
            </a:r>
            <a:r>
              <a:rPr lang="zh-CN" altLang="en-US" sz="2800" b="1" dirty="0">
                <a:latin typeface="Times New Roman"/>
                <a:ea typeface="宋体"/>
                <a:cs typeface="Times New Roman" panose="02020603050405020304" pitchFamily="18" charset="0"/>
              </a:rPr>
              <a:t>，</a:t>
            </a:r>
            <a:r>
              <a:rPr lang="en-US" altLang="zh-CN" sz="2800" b="1" i="1" dirty="0">
                <a:latin typeface="Times New Roman"/>
                <a:ea typeface="宋体"/>
                <a:cs typeface="Times New Roman" panose="02020603050405020304" pitchFamily="18" charset="0"/>
              </a:rPr>
              <a:t>B</a:t>
            </a:r>
            <a:r>
              <a:rPr lang="zh-CN" altLang="en-US" sz="2800" b="1" dirty="0">
                <a:latin typeface="Times New Roman"/>
                <a:ea typeface="宋体"/>
                <a:cs typeface="Times New Roman" panose="02020603050405020304" pitchFamily="18" charset="0"/>
              </a:rPr>
              <a:t>＝</a:t>
            </a:r>
            <a:r>
              <a:rPr lang="en-US" altLang="zh-CN" sz="2800" b="1" dirty="0">
                <a:latin typeface="Times New Roman"/>
                <a:ea typeface="宋体"/>
                <a:cs typeface="Times New Roman" panose="02020603050405020304" pitchFamily="18" charset="0"/>
              </a:rPr>
              <a:t>{</a:t>
            </a:r>
            <a:r>
              <a:rPr lang="en-US" altLang="zh-CN" sz="2800" b="1" i="1" dirty="0">
                <a:latin typeface="Times New Roman"/>
                <a:ea typeface="宋体"/>
                <a:cs typeface="Times New Roman" panose="02020603050405020304" pitchFamily="18" charset="0"/>
              </a:rPr>
              <a:t>x</a:t>
            </a:r>
            <a:r>
              <a:rPr lang="en-US" altLang="zh-CN" sz="2800" b="1" dirty="0">
                <a:latin typeface="Times New Roman"/>
                <a:ea typeface="宋体"/>
                <a:cs typeface="Times New Roman" panose="02020603050405020304" pitchFamily="18" charset="0"/>
              </a:rPr>
              <a:t>|2</a:t>
            </a:r>
            <a:r>
              <a:rPr lang="zh-CN" altLang="en-US" sz="2800" b="1" dirty="0">
                <a:latin typeface="Times New Roman"/>
                <a:ea typeface="宋体"/>
                <a:cs typeface="Times New Roman" panose="02020603050405020304" pitchFamily="18" charset="0"/>
              </a:rPr>
              <a:t>＜</a:t>
            </a:r>
            <a:r>
              <a:rPr lang="en-US" altLang="zh-CN" sz="2800" b="1" i="1" dirty="0">
                <a:latin typeface="Times New Roman"/>
                <a:ea typeface="宋体"/>
                <a:cs typeface="Times New Roman" panose="02020603050405020304" pitchFamily="18" charset="0"/>
              </a:rPr>
              <a:t>x</a:t>
            </a:r>
            <a:r>
              <a:rPr lang="en-US" altLang="zh-CN" sz="2800" b="1" dirty="0">
                <a:latin typeface="Times New Roman"/>
                <a:ea typeface="宋体"/>
                <a:cs typeface="Times New Roman" panose="02020603050405020304" pitchFamily="18" charset="0"/>
              </a:rPr>
              <a:t>≤5}</a:t>
            </a:r>
            <a:r>
              <a:rPr lang="zh-CN" altLang="en-US" sz="2800" b="1" dirty="0">
                <a:latin typeface="Times New Roman"/>
                <a:ea typeface="宋体"/>
                <a:cs typeface="Times New Roman" panose="02020603050405020304" pitchFamily="18" charset="0"/>
              </a:rPr>
              <a:t>，则</a:t>
            </a:r>
            <a:r>
              <a:rPr lang="en-US" altLang="zh-CN" sz="2800" b="1" i="1" dirty="0">
                <a:latin typeface="Times New Roman"/>
                <a:ea typeface="宋体"/>
                <a:cs typeface="Times New Roman" panose="02020603050405020304" pitchFamily="18" charset="0"/>
              </a:rPr>
              <a:t>A</a:t>
            </a:r>
            <a:r>
              <a:rPr lang="en-US" altLang="zh-CN" sz="2800" b="1" dirty="0">
                <a:latin typeface="Times New Roman"/>
                <a:ea typeface="宋体"/>
              </a:rPr>
              <a:t>∪</a:t>
            </a:r>
            <a:r>
              <a:rPr lang="en-US" altLang="zh-CN" sz="2800" b="1" i="1" dirty="0">
                <a:latin typeface="Times New Roman"/>
                <a:ea typeface="宋体"/>
              </a:rPr>
              <a:t>B</a:t>
            </a:r>
            <a:r>
              <a:rPr lang="zh-CN" altLang="en-US" sz="2800" b="1" dirty="0">
                <a:latin typeface="Times New Roman"/>
                <a:ea typeface="宋体"/>
              </a:rPr>
              <a:t>＝</a:t>
            </a:r>
            <a:r>
              <a:rPr lang="en-US" altLang="zh-CN" sz="2800" b="1" dirty="0">
                <a:latin typeface="Times New Roman"/>
                <a:ea typeface="宋体"/>
              </a:rPr>
              <a:t>(</a:t>
            </a:r>
            <a:r>
              <a:rPr lang="zh-CN" altLang="en-US" sz="2800" b="1" dirty="0">
                <a:latin typeface="Times New Roman"/>
                <a:ea typeface="宋体"/>
              </a:rPr>
              <a:t>　　</a:t>
            </a:r>
            <a:r>
              <a:rPr lang="en-US" altLang="zh-CN" sz="2800" b="1" dirty="0">
                <a:latin typeface="Times New Roman"/>
                <a:ea typeface="宋体"/>
              </a:rPr>
              <a:t>)</a:t>
            </a:r>
          </a:p>
          <a:p>
            <a:pPr>
              <a:lnSpc>
                <a:spcPct val="150000"/>
              </a:lnSpc>
              <a:tabLst>
                <a:tab pos="1971675" algn="l"/>
                <a:tab pos="3949700" algn="l"/>
              </a:tabLst>
            </a:pPr>
            <a:r>
              <a:rPr lang="en-US" altLang="zh-CN" sz="2800" b="1" dirty="0">
                <a:latin typeface="Times New Roman"/>
                <a:ea typeface="宋体"/>
              </a:rPr>
              <a:t>A</a:t>
            </a:r>
            <a:r>
              <a:rPr lang="zh-CN" altLang="en-US" sz="2800" b="1" dirty="0">
                <a:latin typeface="Times New Roman"/>
                <a:ea typeface="宋体"/>
              </a:rPr>
              <a:t>．</a:t>
            </a:r>
            <a:r>
              <a:rPr lang="en-US" altLang="zh-CN" sz="2800" b="1" dirty="0">
                <a:latin typeface="Times New Roman"/>
                <a:ea typeface="宋体"/>
              </a:rPr>
              <a:t>{</a:t>
            </a:r>
            <a:r>
              <a:rPr lang="en-US" altLang="zh-CN" sz="2800" b="1" i="1" dirty="0">
                <a:latin typeface="Times New Roman"/>
                <a:ea typeface="宋体"/>
              </a:rPr>
              <a:t>x</a:t>
            </a:r>
            <a:r>
              <a:rPr lang="en-US" altLang="zh-CN" sz="2800" b="1" dirty="0">
                <a:latin typeface="Times New Roman"/>
                <a:ea typeface="宋体"/>
              </a:rPr>
              <a:t>|2</a:t>
            </a:r>
            <a:r>
              <a:rPr lang="zh-CN" altLang="en-US" sz="2800" b="1" dirty="0">
                <a:latin typeface="Times New Roman"/>
                <a:ea typeface="宋体"/>
              </a:rPr>
              <a:t>＜</a:t>
            </a:r>
            <a:r>
              <a:rPr lang="en-US" altLang="zh-CN" sz="2800" b="1" i="1" dirty="0">
                <a:latin typeface="Times New Roman"/>
                <a:ea typeface="宋体"/>
              </a:rPr>
              <a:t>x</a:t>
            </a:r>
            <a:r>
              <a:rPr lang="zh-CN" altLang="en-US" sz="2800" b="1" dirty="0">
                <a:latin typeface="Times New Roman"/>
                <a:ea typeface="宋体"/>
              </a:rPr>
              <a:t>＜</a:t>
            </a:r>
            <a:r>
              <a:rPr lang="en-US" altLang="zh-CN" sz="2800" b="1" dirty="0">
                <a:latin typeface="Times New Roman"/>
                <a:ea typeface="宋体"/>
              </a:rPr>
              <a:t>3} 	B</a:t>
            </a:r>
            <a:r>
              <a:rPr lang="zh-CN" altLang="en-US" sz="2800" b="1" dirty="0">
                <a:latin typeface="Times New Roman"/>
                <a:ea typeface="宋体"/>
              </a:rPr>
              <a:t>．</a:t>
            </a:r>
            <a:r>
              <a:rPr lang="en-US" altLang="zh-CN" sz="2800" b="1" dirty="0">
                <a:latin typeface="Times New Roman"/>
                <a:ea typeface="宋体"/>
              </a:rPr>
              <a:t>{</a:t>
            </a:r>
            <a:r>
              <a:rPr lang="en-US" altLang="zh-CN" sz="2800" b="1" i="1" dirty="0">
                <a:latin typeface="Times New Roman"/>
                <a:ea typeface="宋体"/>
              </a:rPr>
              <a:t>x</a:t>
            </a:r>
            <a:r>
              <a:rPr lang="en-US" altLang="zh-CN" sz="2800" b="1" dirty="0">
                <a:latin typeface="Times New Roman"/>
                <a:ea typeface="宋体"/>
              </a:rPr>
              <a:t>|</a:t>
            </a:r>
            <a:r>
              <a:rPr lang="zh-CN" altLang="en-US" sz="2800" b="1" dirty="0">
                <a:latin typeface="Times New Roman"/>
                <a:ea typeface="宋体"/>
              </a:rPr>
              <a:t>－</a:t>
            </a:r>
            <a:r>
              <a:rPr lang="en-US" altLang="zh-CN" sz="2800" b="1" dirty="0">
                <a:latin typeface="Times New Roman"/>
                <a:ea typeface="宋体"/>
              </a:rPr>
              <a:t>1≤</a:t>
            </a:r>
            <a:r>
              <a:rPr lang="en-US" altLang="zh-CN" sz="2800" b="1" i="1" dirty="0">
                <a:latin typeface="Times New Roman"/>
                <a:ea typeface="宋体"/>
              </a:rPr>
              <a:t>x</a:t>
            </a:r>
            <a:r>
              <a:rPr lang="en-US" altLang="zh-CN" sz="2800" b="1" dirty="0">
                <a:latin typeface="Times New Roman"/>
                <a:ea typeface="宋体"/>
              </a:rPr>
              <a:t>≤5}</a:t>
            </a:r>
          </a:p>
          <a:p>
            <a:pPr>
              <a:lnSpc>
                <a:spcPct val="150000"/>
              </a:lnSpc>
              <a:tabLst>
                <a:tab pos="1971675" algn="l"/>
                <a:tab pos="3949700" algn="l"/>
              </a:tabLst>
            </a:pPr>
            <a:r>
              <a:rPr lang="en-US" altLang="zh-CN" sz="2800" b="1" dirty="0">
                <a:latin typeface="Times New Roman"/>
                <a:ea typeface="宋体"/>
              </a:rPr>
              <a:t>C</a:t>
            </a:r>
            <a:r>
              <a:rPr lang="zh-CN" altLang="en-US" sz="2800" b="1" dirty="0">
                <a:latin typeface="Times New Roman"/>
                <a:ea typeface="宋体"/>
              </a:rPr>
              <a:t>．</a:t>
            </a:r>
            <a:r>
              <a:rPr lang="en-US" altLang="zh-CN" sz="2800" b="1" dirty="0">
                <a:latin typeface="Times New Roman"/>
                <a:ea typeface="宋体"/>
              </a:rPr>
              <a:t>{</a:t>
            </a:r>
            <a:r>
              <a:rPr lang="en-US" altLang="zh-CN" sz="2800" b="1" i="1" dirty="0">
                <a:latin typeface="Times New Roman"/>
                <a:ea typeface="宋体"/>
              </a:rPr>
              <a:t>x</a:t>
            </a:r>
            <a:r>
              <a:rPr lang="en-US" altLang="zh-CN" sz="2800" b="1" dirty="0">
                <a:latin typeface="Times New Roman"/>
                <a:ea typeface="宋体"/>
              </a:rPr>
              <a:t>|</a:t>
            </a:r>
            <a:r>
              <a:rPr lang="zh-CN" altLang="en-US" sz="2800" b="1" dirty="0">
                <a:latin typeface="Times New Roman"/>
                <a:ea typeface="宋体"/>
              </a:rPr>
              <a:t>－</a:t>
            </a:r>
            <a:r>
              <a:rPr lang="en-US" altLang="zh-CN" sz="2800" b="1" dirty="0">
                <a:latin typeface="Times New Roman"/>
                <a:ea typeface="宋体"/>
              </a:rPr>
              <a:t>1</a:t>
            </a:r>
            <a:r>
              <a:rPr lang="zh-CN" altLang="en-US" sz="2800" b="1" dirty="0">
                <a:latin typeface="Times New Roman"/>
                <a:ea typeface="宋体"/>
              </a:rPr>
              <a:t>＜</a:t>
            </a:r>
            <a:r>
              <a:rPr lang="en-US" altLang="zh-CN" sz="2800" b="1" i="1" dirty="0">
                <a:latin typeface="Times New Roman"/>
                <a:ea typeface="宋体"/>
              </a:rPr>
              <a:t>x</a:t>
            </a:r>
            <a:r>
              <a:rPr lang="zh-CN" altLang="en-US" sz="2800" b="1" dirty="0">
                <a:latin typeface="Times New Roman"/>
                <a:ea typeface="宋体"/>
              </a:rPr>
              <a:t>＜</a:t>
            </a:r>
            <a:r>
              <a:rPr lang="en-US" altLang="zh-CN" sz="2800" b="1" dirty="0">
                <a:latin typeface="Times New Roman"/>
                <a:ea typeface="宋体"/>
              </a:rPr>
              <a:t>5} 	D</a:t>
            </a:r>
            <a:r>
              <a:rPr lang="zh-CN" altLang="en-US" sz="2800" b="1" dirty="0">
                <a:latin typeface="Times New Roman"/>
                <a:ea typeface="宋体"/>
              </a:rPr>
              <a:t>．</a:t>
            </a:r>
            <a:r>
              <a:rPr lang="en-US" altLang="zh-CN" sz="2800" b="1" dirty="0">
                <a:latin typeface="Times New Roman"/>
                <a:ea typeface="宋体"/>
              </a:rPr>
              <a:t>{</a:t>
            </a:r>
            <a:r>
              <a:rPr lang="en-US" altLang="zh-CN" sz="2800" b="1" i="1" dirty="0">
                <a:latin typeface="Times New Roman"/>
                <a:ea typeface="宋体"/>
              </a:rPr>
              <a:t>x</a:t>
            </a:r>
            <a:r>
              <a:rPr lang="en-US" altLang="zh-CN" sz="2800" b="1" dirty="0">
                <a:latin typeface="Times New Roman"/>
                <a:ea typeface="宋体"/>
              </a:rPr>
              <a:t>|</a:t>
            </a:r>
            <a:r>
              <a:rPr lang="zh-CN" altLang="en-US" sz="2800" b="1" dirty="0">
                <a:latin typeface="Times New Roman"/>
                <a:ea typeface="宋体"/>
              </a:rPr>
              <a:t>－</a:t>
            </a:r>
            <a:r>
              <a:rPr lang="en-US" altLang="zh-CN" sz="2800" b="1" dirty="0">
                <a:latin typeface="Times New Roman"/>
                <a:ea typeface="宋体"/>
              </a:rPr>
              <a:t>1</a:t>
            </a:r>
            <a:r>
              <a:rPr lang="zh-CN" altLang="en-US" sz="2800" b="1" dirty="0">
                <a:latin typeface="Times New Roman"/>
                <a:ea typeface="宋体"/>
              </a:rPr>
              <a:t>＜</a:t>
            </a:r>
            <a:r>
              <a:rPr lang="en-US" altLang="zh-CN" sz="2800" b="1" i="1" dirty="0">
                <a:latin typeface="Times New Roman"/>
                <a:ea typeface="宋体"/>
              </a:rPr>
              <a:t>x</a:t>
            </a:r>
            <a:r>
              <a:rPr lang="en-US" altLang="zh-CN" sz="2800" b="1" dirty="0">
                <a:latin typeface="Times New Roman"/>
                <a:ea typeface="宋体"/>
              </a:rPr>
              <a:t>≤5</a:t>
            </a:r>
            <a:r>
              <a:rPr lang="en-US" altLang="zh-CN" sz="2800" b="1" dirty="0" smtClean="0">
                <a:latin typeface="Times New Roman"/>
                <a:ea typeface="宋体"/>
              </a:rPr>
              <a:t>}</a:t>
            </a:r>
            <a:endParaRPr lang="en-US" altLang="zh-CN" sz="2800" b="1" dirty="0">
              <a:latin typeface="Times New Roman"/>
              <a:ea typeface="宋体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80963" y="4292901"/>
            <a:ext cx="16273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Times New Roman"/>
                <a:ea typeface="宋体"/>
              </a:rPr>
              <a:t>【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/>
                <a:ea typeface="宋体"/>
              </a:rPr>
              <a:t>解析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/>
                <a:ea typeface="宋体"/>
              </a:rPr>
              <a:t>】</a:t>
            </a:r>
            <a:endParaRPr lang="zh-CN" altLang="en-US" sz="2800" b="1" dirty="0">
              <a:solidFill>
                <a:srgbClr val="FF0000"/>
              </a:solidFill>
              <a:latin typeface="Times New Roman"/>
              <a:ea typeface="宋体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993131" y="4095846"/>
            <a:ext cx="3816424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800" b="1" dirty="0" smtClean="0">
                <a:solidFill>
                  <a:srgbClr val="000000"/>
                </a:solidFill>
                <a:latin typeface="Times New Roman"/>
                <a:ea typeface="宋体"/>
              </a:rPr>
              <a:t>(1)</a:t>
            </a:r>
            <a:r>
              <a:rPr lang="en-US" altLang="zh-CN" sz="2800" b="1" i="1" dirty="0">
                <a:latin typeface="Times New Roman"/>
                <a:ea typeface="宋体"/>
              </a:rPr>
              <a:t> A</a:t>
            </a:r>
            <a:r>
              <a:rPr lang="en-US" altLang="zh-CN" sz="2800" b="1" dirty="0">
                <a:latin typeface="Times New Roman"/>
                <a:ea typeface="宋体"/>
              </a:rPr>
              <a:t>∪</a:t>
            </a:r>
            <a:r>
              <a:rPr lang="en-US" altLang="zh-CN" sz="2800" b="1" i="1" dirty="0" smtClean="0">
                <a:latin typeface="Times New Roman"/>
                <a:ea typeface="宋体"/>
              </a:rPr>
              <a:t>B</a:t>
            </a:r>
            <a:r>
              <a:rPr lang="en-US" altLang="zh-CN" sz="2800" b="1" dirty="0" smtClean="0">
                <a:latin typeface="Times New Roman"/>
                <a:ea typeface="宋体"/>
              </a:rPr>
              <a:t>={3,4,5,6,7,8}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/>
                <a:ea typeface="宋体"/>
              </a:rPr>
              <a:t>.</a:t>
            </a:r>
            <a:endParaRPr lang="zh-CN" altLang="en-US" sz="2800" b="1" dirty="0">
              <a:solidFill>
                <a:srgbClr val="000000"/>
              </a:solidFill>
              <a:latin typeface="Times New Roman"/>
              <a:ea typeface="宋体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993131" y="4994592"/>
            <a:ext cx="144016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800" b="1" dirty="0" smtClean="0">
                <a:solidFill>
                  <a:srgbClr val="000000"/>
                </a:solidFill>
                <a:latin typeface="Times New Roman"/>
                <a:ea typeface="宋体"/>
              </a:rPr>
              <a:t>(2)</a:t>
            </a:r>
            <a:r>
              <a:rPr lang="en-US" altLang="zh-CN" sz="2800" b="1" i="1" dirty="0" smtClean="0">
                <a:latin typeface="Times New Roman"/>
                <a:ea typeface="宋体"/>
              </a:rPr>
              <a:t> </a:t>
            </a:r>
            <a:r>
              <a:rPr lang="en-US" altLang="zh-CN" sz="2800" b="1" dirty="0" smtClean="0">
                <a:latin typeface="Times New Roman"/>
                <a:ea typeface="宋体"/>
              </a:rPr>
              <a:t>B</a:t>
            </a:r>
            <a:endParaRPr lang="zh-CN" altLang="en-US" sz="2800" b="1" dirty="0">
              <a:solidFill>
                <a:srgbClr val="000000"/>
              </a:solidFill>
              <a:latin typeface="Times New Roman"/>
              <a:ea typeface="宋体"/>
            </a:endParaRPr>
          </a:p>
        </p:txBody>
      </p:sp>
      <p:cxnSp>
        <p:nvCxnSpPr>
          <p:cNvPr id="7" name="直接箭头连接符 6"/>
          <p:cNvCxnSpPr/>
          <p:nvPr/>
        </p:nvCxnSpPr>
        <p:spPr>
          <a:xfrm>
            <a:off x="6961683" y="5013176"/>
            <a:ext cx="331236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/>
        </p:nvGrpSpPr>
        <p:grpSpPr>
          <a:xfrm>
            <a:off x="7537747" y="4465178"/>
            <a:ext cx="1224493" cy="547998"/>
            <a:chOff x="7537747" y="4465178"/>
            <a:chExt cx="1224493" cy="547998"/>
          </a:xfrm>
        </p:grpSpPr>
        <p:cxnSp>
          <p:nvCxnSpPr>
            <p:cNvPr id="9" name="直接连接符 8"/>
            <p:cNvCxnSpPr/>
            <p:nvPr/>
          </p:nvCxnSpPr>
          <p:spPr>
            <a:xfrm flipV="1">
              <a:off x="7537747" y="4465178"/>
              <a:ext cx="0" cy="547998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7537747" y="4465178"/>
              <a:ext cx="1224136" cy="0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 flipV="1">
              <a:off x="8762240" y="4465178"/>
              <a:ext cx="0" cy="547998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椭圆 11"/>
          <p:cNvSpPr/>
          <p:nvPr/>
        </p:nvSpPr>
        <p:spPr>
          <a:xfrm>
            <a:off x="7457193" y="4942645"/>
            <a:ext cx="144016" cy="144016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atin typeface="Times New Roman"/>
              <a:ea typeface="宋体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213228" y="5078872"/>
            <a:ext cx="5709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Times New Roman"/>
                <a:ea typeface="宋体"/>
                <a:cs typeface="Times New Roman" panose="02020603050405020304" pitchFamily="18" charset="0"/>
              </a:rPr>
              <a:t>－</a:t>
            </a:r>
            <a:r>
              <a:rPr lang="en-US" altLang="zh-CN" sz="2000" b="1" dirty="0">
                <a:latin typeface="Times New Roman"/>
                <a:ea typeface="宋体"/>
                <a:cs typeface="Times New Roman" panose="02020603050405020304" pitchFamily="18" charset="0"/>
              </a:rPr>
              <a:t>1</a:t>
            </a:r>
            <a:endParaRPr lang="zh-CN" altLang="en-US" sz="2000" b="1" dirty="0">
              <a:latin typeface="Times New Roman"/>
              <a:ea typeface="宋体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8588696" y="5078872"/>
            <a:ext cx="3129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latin typeface="Times New Roman"/>
                <a:ea typeface="宋体"/>
                <a:cs typeface="Times New Roman" panose="02020603050405020304" pitchFamily="18" charset="0"/>
              </a:rPr>
              <a:t>3</a:t>
            </a:r>
            <a:endParaRPr lang="zh-CN" altLang="en-US" sz="2000" b="1" dirty="0">
              <a:latin typeface="Times New Roman"/>
              <a:ea typeface="宋体"/>
            </a:endParaRPr>
          </a:p>
        </p:txBody>
      </p:sp>
      <p:cxnSp>
        <p:nvCxnSpPr>
          <p:cNvPr id="18" name="直接连接符 17"/>
          <p:cNvCxnSpPr/>
          <p:nvPr/>
        </p:nvCxnSpPr>
        <p:spPr>
          <a:xfrm flipV="1">
            <a:off x="8149815" y="4095846"/>
            <a:ext cx="0" cy="91733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8149815" y="4095846"/>
            <a:ext cx="1332148" cy="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9481963" y="4095846"/>
            <a:ext cx="0" cy="91733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矩形 22"/>
          <p:cNvSpPr/>
          <p:nvPr/>
        </p:nvSpPr>
        <p:spPr>
          <a:xfrm>
            <a:off x="7993362" y="5078872"/>
            <a:ext cx="3129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latin typeface="Times New Roman"/>
                <a:ea typeface="宋体"/>
                <a:cs typeface="Times New Roman" panose="02020603050405020304" pitchFamily="18" charset="0"/>
              </a:rPr>
              <a:t>2</a:t>
            </a:r>
            <a:endParaRPr lang="zh-CN" altLang="en-US" sz="2000" b="1" dirty="0">
              <a:latin typeface="Times New Roman"/>
              <a:ea typeface="宋体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9325510" y="5078872"/>
            <a:ext cx="3129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latin typeface="Times New Roman"/>
                <a:ea typeface="宋体"/>
                <a:cs typeface="Times New Roman" panose="02020603050405020304" pitchFamily="18" charset="0"/>
              </a:rPr>
              <a:t>5</a:t>
            </a:r>
            <a:endParaRPr lang="zh-CN" altLang="en-US" sz="2000" b="1" dirty="0">
              <a:latin typeface="Times New Roman"/>
              <a:ea typeface="宋体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10071106" y="5012805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i="1" dirty="0" smtClean="0">
                <a:latin typeface="Times New Roman"/>
                <a:ea typeface="宋体"/>
                <a:cs typeface="Times New Roman" panose="02020603050405020304" pitchFamily="18" charset="0"/>
              </a:rPr>
              <a:t>x</a:t>
            </a:r>
            <a:endParaRPr lang="zh-CN" altLang="en-US" b="1" i="1" dirty="0">
              <a:latin typeface="Times New Roman"/>
              <a:ea typeface="宋体"/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9403765" y="4942645"/>
            <a:ext cx="144016" cy="144016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atin typeface="Times New Roman"/>
              <a:ea typeface="宋体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8673141" y="4955124"/>
            <a:ext cx="144016" cy="144016"/>
          </a:xfrm>
          <a:prstGeom prst="ellipse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atin typeface="Times New Roman"/>
              <a:ea typeface="宋体"/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8078789" y="4947480"/>
            <a:ext cx="144016" cy="144016"/>
          </a:xfrm>
          <a:prstGeom prst="ellipse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atin typeface="Times New Roman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47387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12" grpId="0" animBg="1"/>
      <p:bldP spid="14" grpId="0"/>
      <p:bldP spid="16" grpId="0"/>
      <p:bldP spid="23" grpId="0"/>
      <p:bldP spid="27" grpId="0"/>
      <p:bldP spid="28" grpId="0" animBg="1"/>
      <p:bldP spid="15" grpId="0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Times New Roman"/>
                <a:ea typeface="宋体"/>
              </a:rPr>
              <a:t>题后反思</a:t>
            </a:r>
            <a:endParaRPr lang="zh-CN" altLang="en-US" dirty="0">
              <a:latin typeface="Times New Roman"/>
              <a:ea typeface="宋体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gray">
          <a:xfrm>
            <a:off x="696987" y="1124744"/>
            <a:ext cx="11161240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  <a:tabLst>
                <a:tab pos="1347788" algn="l"/>
              </a:tabLst>
            </a:pPr>
            <a:r>
              <a:rPr lang="zh-CN" altLang="en-US" b="1" dirty="0" smtClean="0">
                <a:solidFill>
                  <a:srgbClr val="FF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规律总结：</a:t>
            </a:r>
            <a:r>
              <a:rPr lang="zh-CN" altLang="en-US" b="1" dirty="0" smtClean="0">
                <a:latin typeface="Times New Roman"/>
                <a:ea typeface="宋体"/>
                <a:cs typeface="Times New Roman" panose="02020603050405020304" pitchFamily="18" charset="0"/>
              </a:rPr>
              <a:t>求两个集合并集的两个方法</a:t>
            </a:r>
          </a:p>
          <a:p>
            <a:pPr marL="0" indent="0">
              <a:lnSpc>
                <a:spcPct val="150000"/>
              </a:lnSpc>
              <a:buNone/>
              <a:tabLst>
                <a:tab pos="1347788" algn="l"/>
              </a:tabLst>
            </a:pPr>
            <a:r>
              <a:rPr lang="en-US" altLang="zh-CN" b="1" dirty="0" smtClean="0">
                <a:latin typeface="Times New Roman"/>
                <a:ea typeface="宋体"/>
                <a:cs typeface="Times New Roman" panose="02020603050405020304" pitchFamily="18" charset="0"/>
              </a:rPr>
              <a:t>(1)</a:t>
            </a:r>
            <a:r>
              <a:rPr lang="zh-CN" altLang="en-US" b="1" dirty="0" smtClean="0">
                <a:latin typeface="Times New Roman"/>
                <a:ea typeface="宋体"/>
                <a:cs typeface="Times New Roman" panose="02020603050405020304" pitchFamily="18" charset="0"/>
              </a:rPr>
              <a:t>若两个集合元素个数有限，可根据定义直接写出并集．</a:t>
            </a:r>
          </a:p>
          <a:p>
            <a:pPr marL="0" indent="0">
              <a:lnSpc>
                <a:spcPct val="150000"/>
              </a:lnSpc>
              <a:buNone/>
              <a:tabLst>
                <a:tab pos="1347788" algn="l"/>
              </a:tabLst>
            </a:pPr>
            <a:r>
              <a:rPr lang="en-US" altLang="zh-CN" b="1" dirty="0" smtClean="0">
                <a:latin typeface="Times New Roman"/>
                <a:ea typeface="宋体"/>
                <a:cs typeface="Times New Roman" panose="02020603050405020304" pitchFamily="18" charset="0"/>
              </a:rPr>
              <a:t>(2)</a:t>
            </a:r>
            <a:r>
              <a:rPr lang="zh-CN" altLang="en-US" b="1" dirty="0" smtClean="0">
                <a:latin typeface="Times New Roman"/>
                <a:ea typeface="宋体"/>
                <a:cs typeface="Times New Roman" panose="02020603050405020304" pitchFamily="18" charset="0"/>
              </a:rPr>
              <a:t>若两个集合元素个数无限，可借助于数轴分析，求出并集，作图要点：高低错开，空心实心分明，求解时特别应注意端点是否能取到</a:t>
            </a:r>
            <a:r>
              <a:rPr lang="en-US" altLang="zh-CN" b="1" dirty="0" smtClean="0">
                <a:latin typeface="Times New Roman"/>
                <a:ea typeface="宋体"/>
                <a:cs typeface="Times New Roman" panose="02020603050405020304" pitchFamily="18" charset="0"/>
              </a:rPr>
              <a:t>.</a:t>
            </a:r>
            <a:endParaRPr lang="zh-CN" altLang="en-US" b="1" dirty="0">
              <a:latin typeface="Times New Roman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1888764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650TGp_Proper_pride_light">
  <a:themeElements>
    <a:clrScheme name="650TGp_Proper_pride_light 3">
      <a:dk1>
        <a:srgbClr val="000000"/>
      </a:dk1>
      <a:lt1>
        <a:srgbClr val="8FD2FB"/>
      </a:lt1>
      <a:dk2>
        <a:srgbClr val="0A2252"/>
      </a:dk2>
      <a:lt2>
        <a:srgbClr val="808080"/>
      </a:lt2>
      <a:accent1>
        <a:srgbClr val="0E8BE0"/>
      </a:accent1>
      <a:accent2>
        <a:srgbClr val="E66036"/>
      </a:accent2>
      <a:accent3>
        <a:srgbClr val="C6E5FD"/>
      </a:accent3>
      <a:accent4>
        <a:srgbClr val="000000"/>
      </a:accent4>
      <a:accent5>
        <a:srgbClr val="AAC4ED"/>
      </a:accent5>
      <a:accent6>
        <a:srgbClr val="D05630"/>
      </a:accent6>
      <a:hlink>
        <a:srgbClr val="2FAB2F"/>
      </a:hlink>
      <a:folHlink>
        <a:srgbClr val="3DB8DF"/>
      </a:folHlink>
    </a:clrScheme>
    <a:fontScheme name="数学课件字体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650TGp_Proper_pride_light 1">
        <a:dk1>
          <a:srgbClr val="000000"/>
        </a:dk1>
        <a:lt1>
          <a:srgbClr val="ABC5C2"/>
        </a:lt1>
        <a:dk2>
          <a:srgbClr val="003F3E"/>
        </a:dk2>
        <a:lt2>
          <a:srgbClr val="808080"/>
        </a:lt2>
        <a:accent1>
          <a:srgbClr val="54B1B8"/>
        </a:accent1>
        <a:accent2>
          <a:srgbClr val="F79D25"/>
        </a:accent2>
        <a:accent3>
          <a:srgbClr val="D2DFDD"/>
        </a:accent3>
        <a:accent4>
          <a:srgbClr val="000000"/>
        </a:accent4>
        <a:accent5>
          <a:srgbClr val="B3D5D8"/>
        </a:accent5>
        <a:accent6>
          <a:srgbClr val="E08E20"/>
        </a:accent6>
        <a:hlink>
          <a:srgbClr val="8ECA52"/>
        </a:hlink>
        <a:folHlink>
          <a:srgbClr val="E05E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50TGp_Proper_pride_light 2">
        <a:dk1>
          <a:srgbClr val="000000"/>
        </a:dk1>
        <a:lt1>
          <a:srgbClr val="C4D1E6"/>
        </a:lt1>
        <a:dk2>
          <a:srgbClr val="000066"/>
        </a:dk2>
        <a:lt2>
          <a:srgbClr val="808080"/>
        </a:lt2>
        <a:accent1>
          <a:srgbClr val="465CBA"/>
        </a:accent1>
        <a:accent2>
          <a:srgbClr val="589CE6"/>
        </a:accent2>
        <a:accent3>
          <a:srgbClr val="DEE5F0"/>
        </a:accent3>
        <a:accent4>
          <a:srgbClr val="000000"/>
        </a:accent4>
        <a:accent5>
          <a:srgbClr val="B0B5D9"/>
        </a:accent5>
        <a:accent6>
          <a:srgbClr val="4F8DD0"/>
        </a:accent6>
        <a:hlink>
          <a:srgbClr val="A6B743"/>
        </a:hlink>
        <a:folHlink>
          <a:srgbClr val="63C9B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50TGp_Proper_pride_light 3">
        <a:dk1>
          <a:srgbClr val="000000"/>
        </a:dk1>
        <a:lt1>
          <a:srgbClr val="8FD2FB"/>
        </a:lt1>
        <a:dk2>
          <a:srgbClr val="0A2252"/>
        </a:dk2>
        <a:lt2>
          <a:srgbClr val="808080"/>
        </a:lt2>
        <a:accent1>
          <a:srgbClr val="0E8BE0"/>
        </a:accent1>
        <a:accent2>
          <a:srgbClr val="E66036"/>
        </a:accent2>
        <a:accent3>
          <a:srgbClr val="C6E5FD"/>
        </a:accent3>
        <a:accent4>
          <a:srgbClr val="000000"/>
        </a:accent4>
        <a:accent5>
          <a:srgbClr val="AAC4ED"/>
        </a:accent5>
        <a:accent6>
          <a:srgbClr val="D05630"/>
        </a:accent6>
        <a:hlink>
          <a:srgbClr val="2FAB2F"/>
        </a:hlink>
        <a:folHlink>
          <a:srgbClr val="3DB8D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数学课件模板.potx" id="{E31E65B4-3CB4-44FC-8BC6-45AF1FEBA736}" vid="{DCE916F6-B9CC-495B-BDAA-62EA6B1E237E}"/>
    </a:ext>
  </a:extLst>
</a:theme>
</file>

<file path=ppt/theme/theme2.xml><?xml version="1.0" encoding="utf-8"?>
<a:theme xmlns:a="http://schemas.openxmlformats.org/drawingml/2006/main" name="9_Office 主题">
  <a:themeElements>
    <a:clrScheme name="9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9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9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1254</TotalTime>
  <Words>2116</Words>
  <Application>Microsoft Office PowerPoint</Application>
  <PresentationFormat>自定义</PresentationFormat>
  <Paragraphs>206</Paragraphs>
  <Slides>22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22</vt:i4>
      </vt:variant>
    </vt:vector>
  </HeadingPairs>
  <TitlesOfParts>
    <vt:vector size="37" baseType="lpstr">
      <vt:lpstr>Arial</vt:lpstr>
      <vt:lpstr>宋体</vt:lpstr>
      <vt:lpstr>Wingdings</vt:lpstr>
      <vt:lpstr>Cambria Math</vt:lpstr>
      <vt:lpstr>Arial Unicode MS</vt:lpstr>
      <vt:lpstr>Times New Roman</vt:lpstr>
      <vt:lpstr>Calibri</vt:lpstr>
      <vt:lpstr>楷体</vt:lpstr>
      <vt:lpstr>楷体_GB2312</vt:lpstr>
      <vt:lpstr>MS Mincho</vt:lpstr>
      <vt:lpstr>Courier New</vt:lpstr>
      <vt:lpstr>Symbol</vt:lpstr>
      <vt:lpstr>黑体</vt:lpstr>
      <vt:lpstr>650TGp_Proper_pride_light</vt:lpstr>
      <vt:lpstr>9_Office 主题</vt:lpstr>
      <vt:lpstr>PowerPoint 演示文稿</vt:lpstr>
      <vt:lpstr>学习目标</vt:lpstr>
      <vt:lpstr>预习清单    知识点一   并集及其相关概念</vt:lpstr>
      <vt:lpstr>PowerPoint 演示文稿</vt:lpstr>
      <vt:lpstr>PowerPoint 演示文稿</vt:lpstr>
      <vt:lpstr>PowerPoint 演示文稿</vt:lpstr>
      <vt:lpstr>典例精讲：题型一：并集的概念及其运算</vt:lpstr>
      <vt:lpstr>典例精讲：题型一：并集的概念及其运算</vt:lpstr>
      <vt:lpstr>题后反思</vt:lpstr>
      <vt:lpstr>变式训练：</vt:lpstr>
      <vt:lpstr>变式训练：</vt:lpstr>
      <vt:lpstr>典例精讲：题型二：交集的概念及其运算</vt:lpstr>
      <vt:lpstr>题后反思</vt:lpstr>
      <vt:lpstr>变式训练</vt:lpstr>
      <vt:lpstr>典例精讲：交集、并集运算的性质及其简单综合</vt:lpstr>
      <vt:lpstr>课堂探究：交集、并集运算的性质及其简单综合</vt:lpstr>
      <vt:lpstr>题后反思</vt:lpstr>
      <vt:lpstr>变式训练</vt:lpstr>
      <vt:lpstr>课堂练习</vt:lpstr>
      <vt:lpstr>课堂练习</vt:lpstr>
      <vt:lpstr>归纳小结</vt:lpstr>
      <vt:lpstr>PowerPoint 演示文稿</vt:lpstr>
    </vt:vector>
  </TitlesOfParts>
  <Company>China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ThemeGallery PowerTemplate</dc:title>
  <dc:creator>User</dc:creator>
  <cp:lastModifiedBy>admin</cp:lastModifiedBy>
  <cp:revision>125</cp:revision>
  <dcterms:created xsi:type="dcterms:W3CDTF">2011-09-29T10:22:55Z</dcterms:created>
  <dcterms:modified xsi:type="dcterms:W3CDTF">2017-06-15T01:29:10Z</dcterms:modified>
</cp:coreProperties>
</file>