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sldIdLst>
    <p:sldId id="256" r:id="rId4"/>
    <p:sldId id="257" r:id="rId5"/>
    <p:sldId id="258" r:id="rId6"/>
    <p:sldId id="260" r:id="rId7"/>
    <p:sldId id="304" r:id="rId8"/>
    <p:sldId id="305" r:id="rId9"/>
    <p:sldId id="306" r:id="rId10"/>
    <p:sldId id="307" r:id="rId11"/>
    <p:sldId id="265" r:id="rId12"/>
    <p:sldId id="315" r:id="rId13"/>
    <p:sldId id="289" r:id="rId14"/>
    <p:sldId id="262" r:id="rId15"/>
    <p:sldId id="316" r:id="rId16"/>
    <p:sldId id="317" r:id="rId17"/>
    <p:sldId id="310" r:id="rId18"/>
    <p:sldId id="313" r:id="rId19"/>
    <p:sldId id="311" r:id="rId20"/>
    <p:sldId id="319" r:id="rId21"/>
    <p:sldId id="320" r:id="rId22"/>
    <p:sldId id="296" r:id="rId23"/>
    <p:sldId id="297" r:id="rId24"/>
    <p:sldId id="308" r:id="rId25"/>
    <p:sldId id="291" r:id="rId26"/>
    <p:sldId id="277" r:id="rId27"/>
    <p:sldId id="271" r:id="rId28"/>
    <p:sldId id="321" r:id="rId29"/>
    <p:sldId id="309" r:id="rId30"/>
    <p:sldId id="280" r:id="rId31"/>
    <p:sldId id="299" r:id="rId32"/>
    <p:sldId id="300" r:id="rId33"/>
    <p:sldId id="322" r:id="rId34"/>
    <p:sldId id="281" r:id="rId35"/>
    <p:sldId id="301" r:id="rId36"/>
    <p:sldId id="324" r:id="rId37"/>
    <p:sldId id="323" r:id="rId38"/>
    <p:sldId id="325" r:id="rId3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00"/>
    <a:srgbClr val="66FF33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3313"/>
          <p:cNvGrpSpPr/>
          <p:nvPr/>
        </p:nvGrpSpPr>
        <p:grpSpPr>
          <a:xfrm>
            <a:off x="204788" y="0"/>
            <a:ext cx="8782050" cy="6753225"/>
            <a:chOff x="129" y="0"/>
            <a:chExt cx="5532" cy="4254"/>
          </a:xfrm>
        </p:grpSpPr>
        <p:sp>
          <p:nvSpPr>
            <p:cNvPr id="29" name="任意多边形 13314"/>
            <p:cNvSpPr>
              <a:spLocks noChangeArrowheads="1"/>
            </p:cNvSpPr>
            <p:nvPr/>
          </p:nvSpPr>
          <p:spPr bwMode="auto">
            <a:xfrm>
              <a:off x="129" y="411"/>
              <a:ext cx="5532" cy="3843"/>
            </a:xfrm>
            <a:custGeom>
              <a:avLst/>
              <a:gdLst/>
              <a:ahLst/>
              <a:cxnLst>
                <a:cxn ang="0">
                  <a:pos x="674" y="2"/>
                </a:cxn>
                <a:cxn ang="0">
                  <a:pos x="5531" y="0"/>
                </a:cxn>
                <a:cxn ang="0">
                  <a:pos x="5531" y="3832"/>
                </a:cxn>
                <a:cxn ang="0">
                  <a:pos x="0" y="3842"/>
                </a:cxn>
                <a:cxn ang="0">
                  <a:pos x="6" y="580"/>
                </a:cxn>
                <a:cxn ang="0">
                  <a:pos x="14" y="547"/>
                </a:cxn>
                <a:cxn ang="0">
                  <a:pos x="25" y="504"/>
                </a:cxn>
                <a:cxn ang="0">
                  <a:pos x="36" y="473"/>
                </a:cxn>
                <a:cxn ang="0">
                  <a:pos x="51" y="458"/>
                </a:cxn>
                <a:cxn ang="0">
                  <a:pos x="64" y="448"/>
                </a:cxn>
                <a:cxn ang="0">
                  <a:pos x="656" y="5"/>
                </a:cxn>
                <a:cxn ang="0">
                  <a:pos x="674" y="2"/>
                </a:cxn>
              </a:cxnLst>
              <a:rect l="0" t="0" r="r" b="b"/>
              <a:pathLst>
                <a:path w="5532" h="3843">
                  <a:moveTo>
                    <a:pt x="674" y="2"/>
                  </a:moveTo>
                  <a:lnTo>
                    <a:pt x="5531" y="0"/>
                  </a:lnTo>
                  <a:lnTo>
                    <a:pt x="5531" y="3832"/>
                  </a:lnTo>
                  <a:lnTo>
                    <a:pt x="0" y="3842"/>
                  </a:lnTo>
                  <a:lnTo>
                    <a:pt x="6" y="580"/>
                  </a:lnTo>
                  <a:lnTo>
                    <a:pt x="14" y="547"/>
                  </a:lnTo>
                  <a:lnTo>
                    <a:pt x="25" y="504"/>
                  </a:lnTo>
                  <a:lnTo>
                    <a:pt x="36" y="473"/>
                  </a:lnTo>
                  <a:lnTo>
                    <a:pt x="51" y="458"/>
                  </a:lnTo>
                  <a:lnTo>
                    <a:pt x="64" y="448"/>
                  </a:lnTo>
                  <a:lnTo>
                    <a:pt x="656" y="5"/>
                  </a:lnTo>
                  <a:lnTo>
                    <a:pt x="674" y="2"/>
                  </a:lnTo>
                </a:path>
              </a:pathLst>
            </a:custGeom>
            <a:solidFill>
              <a:srgbClr val="FFFF99"/>
            </a:solidFill>
            <a:ln w="9525">
              <a:noFill/>
              <a:rou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3076" name="组合 13315"/>
            <p:cNvGrpSpPr/>
            <p:nvPr/>
          </p:nvGrpSpPr>
          <p:grpSpPr>
            <a:xfrm>
              <a:off x="2079" y="0"/>
              <a:ext cx="1640" cy="623"/>
              <a:chOff x="2079" y="0"/>
              <a:chExt cx="1640" cy="623"/>
            </a:xfrm>
          </p:grpSpPr>
          <p:sp>
            <p:nvSpPr>
              <p:cNvPr id="31" name="矩形 13316"/>
              <p:cNvSpPr>
                <a:spLocks noChangeArrowheads="1"/>
              </p:cNvSpPr>
              <p:nvPr/>
            </p:nvSpPr>
            <p:spPr bwMode="auto">
              <a:xfrm>
                <a:off x="2079" y="344"/>
                <a:ext cx="1640" cy="72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rgbClr val="5F5F5F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矩形 13317"/>
              <p:cNvSpPr>
                <a:spLocks noChangeArrowheads="1"/>
              </p:cNvSpPr>
              <p:nvPr/>
            </p:nvSpPr>
            <p:spPr bwMode="auto">
              <a:xfrm>
                <a:off x="2383" y="311"/>
                <a:ext cx="232" cy="33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rgbClr val="1C1C1C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矩形 13318"/>
              <p:cNvSpPr>
                <a:spLocks noChangeArrowheads="1"/>
              </p:cNvSpPr>
              <p:nvPr/>
            </p:nvSpPr>
            <p:spPr bwMode="auto">
              <a:xfrm>
                <a:off x="3134" y="320"/>
                <a:ext cx="232" cy="32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rgbClr val="1C1C1C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椭圆 13319"/>
              <p:cNvSpPr>
                <a:spLocks noChangeArrowheads="1"/>
              </p:cNvSpPr>
              <p:nvPr/>
            </p:nvSpPr>
            <p:spPr bwMode="auto">
              <a:xfrm>
                <a:off x="2693" y="0"/>
                <a:ext cx="379" cy="370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1C1C1C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椭圆 13320"/>
              <p:cNvSpPr>
                <a:spLocks noChangeArrowheads="1"/>
              </p:cNvSpPr>
              <p:nvPr/>
            </p:nvSpPr>
            <p:spPr bwMode="auto">
              <a:xfrm>
                <a:off x="2711" y="13"/>
                <a:ext cx="344" cy="347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1C1C1C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任意多边形 13321"/>
              <p:cNvSpPr>
                <a:spLocks noChangeArrowheads="1"/>
              </p:cNvSpPr>
              <p:nvPr/>
            </p:nvSpPr>
            <p:spPr bwMode="auto">
              <a:xfrm>
                <a:off x="2737" y="10"/>
                <a:ext cx="279" cy="82"/>
              </a:xfrm>
              <a:custGeom>
                <a:avLst/>
                <a:gdLst/>
                <a:ahLst/>
                <a:cxnLst>
                  <a:cxn ang="0">
                    <a:pos x="278" y="65"/>
                  </a:cxn>
                  <a:cxn ang="0">
                    <a:pos x="271" y="49"/>
                  </a:cxn>
                  <a:cxn ang="0">
                    <a:pos x="254" y="32"/>
                  </a:cxn>
                  <a:cxn ang="0">
                    <a:pos x="232" y="20"/>
                  </a:cxn>
                  <a:cxn ang="0">
                    <a:pos x="203" y="7"/>
                  </a:cxn>
                  <a:cxn ang="0">
                    <a:pos x="168" y="0"/>
                  </a:cxn>
                  <a:cxn ang="0">
                    <a:pos x="127" y="0"/>
                  </a:cxn>
                  <a:cxn ang="0">
                    <a:pos x="95" y="3"/>
                  </a:cxn>
                  <a:cxn ang="0">
                    <a:pos x="63" y="14"/>
                  </a:cxn>
                  <a:cxn ang="0">
                    <a:pos x="41" y="29"/>
                  </a:cxn>
                  <a:cxn ang="0">
                    <a:pos x="21" y="43"/>
                  </a:cxn>
                  <a:cxn ang="0">
                    <a:pos x="5" y="62"/>
                  </a:cxn>
                  <a:cxn ang="0">
                    <a:pos x="0" y="71"/>
                  </a:cxn>
                  <a:cxn ang="0">
                    <a:pos x="1" y="81"/>
                  </a:cxn>
                  <a:cxn ang="0">
                    <a:pos x="14" y="62"/>
                  </a:cxn>
                  <a:cxn ang="0">
                    <a:pos x="28" y="51"/>
                  </a:cxn>
                  <a:cxn ang="0">
                    <a:pos x="55" y="33"/>
                  </a:cxn>
                  <a:cxn ang="0">
                    <a:pos x="78" y="23"/>
                  </a:cxn>
                  <a:cxn ang="0">
                    <a:pos x="105" y="14"/>
                  </a:cxn>
                  <a:cxn ang="0">
                    <a:pos x="131" y="11"/>
                  </a:cxn>
                  <a:cxn ang="0">
                    <a:pos x="147" y="11"/>
                  </a:cxn>
                  <a:cxn ang="0">
                    <a:pos x="167" y="13"/>
                  </a:cxn>
                  <a:cxn ang="0">
                    <a:pos x="186" y="14"/>
                  </a:cxn>
                  <a:cxn ang="0">
                    <a:pos x="206" y="20"/>
                  </a:cxn>
                  <a:cxn ang="0">
                    <a:pos x="239" y="35"/>
                  </a:cxn>
                  <a:cxn ang="0">
                    <a:pos x="255" y="49"/>
                  </a:cxn>
                  <a:cxn ang="0">
                    <a:pos x="278" y="65"/>
                  </a:cxn>
                </a:cxnLst>
                <a:rect l="0" t="0" r="r" b="b"/>
                <a:pathLst>
                  <a:path w="279" h="82">
                    <a:moveTo>
                      <a:pt x="278" y="65"/>
                    </a:moveTo>
                    <a:lnTo>
                      <a:pt x="271" y="49"/>
                    </a:lnTo>
                    <a:lnTo>
                      <a:pt x="254" y="32"/>
                    </a:lnTo>
                    <a:lnTo>
                      <a:pt x="232" y="20"/>
                    </a:lnTo>
                    <a:lnTo>
                      <a:pt x="203" y="7"/>
                    </a:lnTo>
                    <a:lnTo>
                      <a:pt x="168" y="0"/>
                    </a:lnTo>
                    <a:lnTo>
                      <a:pt x="127" y="0"/>
                    </a:lnTo>
                    <a:lnTo>
                      <a:pt x="95" y="3"/>
                    </a:lnTo>
                    <a:lnTo>
                      <a:pt x="63" y="14"/>
                    </a:lnTo>
                    <a:lnTo>
                      <a:pt x="41" y="29"/>
                    </a:lnTo>
                    <a:lnTo>
                      <a:pt x="21" y="43"/>
                    </a:lnTo>
                    <a:lnTo>
                      <a:pt x="5" y="62"/>
                    </a:lnTo>
                    <a:lnTo>
                      <a:pt x="0" y="71"/>
                    </a:lnTo>
                    <a:lnTo>
                      <a:pt x="1" y="81"/>
                    </a:lnTo>
                    <a:lnTo>
                      <a:pt x="14" y="62"/>
                    </a:lnTo>
                    <a:lnTo>
                      <a:pt x="28" y="51"/>
                    </a:lnTo>
                    <a:lnTo>
                      <a:pt x="55" y="33"/>
                    </a:lnTo>
                    <a:lnTo>
                      <a:pt x="78" y="23"/>
                    </a:lnTo>
                    <a:lnTo>
                      <a:pt x="105" y="14"/>
                    </a:lnTo>
                    <a:lnTo>
                      <a:pt x="131" y="11"/>
                    </a:lnTo>
                    <a:lnTo>
                      <a:pt x="147" y="11"/>
                    </a:lnTo>
                    <a:lnTo>
                      <a:pt x="167" y="13"/>
                    </a:lnTo>
                    <a:lnTo>
                      <a:pt x="186" y="14"/>
                    </a:lnTo>
                    <a:lnTo>
                      <a:pt x="206" y="20"/>
                    </a:lnTo>
                    <a:lnTo>
                      <a:pt x="239" y="35"/>
                    </a:lnTo>
                    <a:lnTo>
                      <a:pt x="255" y="49"/>
                    </a:lnTo>
                    <a:lnTo>
                      <a:pt x="278" y="65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椭圆 13322"/>
              <p:cNvSpPr>
                <a:spLocks noChangeArrowheads="1"/>
              </p:cNvSpPr>
              <p:nvPr/>
            </p:nvSpPr>
            <p:spPr bwMode="auto">
              <a:xfrm>
                <a:off x="2738" y="43"/>
                <a:ext cx="289" cy="281"/>
              </a:xfrm>
              <a:prstGeom prst="ellipse">
                <a:avLst/>
              </a:prstGeom>
              <a:gradFill rotWithShape="0">
                <a:gsLst>
                  <a:gs pos="0">
                    <a:srgbClr val="1C1C1C"/>
                  </a:gs>
                  <a:gs pos="50000">
                    <a:srgbClr val="FFFFFF"/>
                  </a:gs>
                  <a:gs pos="100000">
                    <a:srgbClr val="1C1C1C"/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椭圆 13323" descr="Walnut"/>
              <p:cNvSpPr>
                <a:spLocks noChangeArrowheads="1"/>
              </p:cNvSpPr>
              <p:nvPr/>
            </p:nvSpPr>
            <p:spPr bwMode="auto">
              <a:xfrm>
                <a:off x="2758" y="60"/>
                <a:ext cx="247" cy="238"/>
              </a:xfrm>
              <a:prstGeom prst="ellipse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任意多边形 13324"/>
              <p:cNvSpPr>
                <a:spLocks noChangeArrowheads="1"/>
              </p:cNvSpPr>
              <p:nvPr/>
            </p:nvSpPr>
            <p:spPr bwMode="auto">
              <a:xfrm>
                <a:off x="2211" y="267"/>
                <a:ext cx="1358" cy="356"/>
              </a:xfrm>
              <a:custGeom>
                <a:avLst/>
                <a:gdLst/>
                <a:ahLst/>
                <a:cxnLst>
                  <a:cxn ang="0">
                    <a:pos x="10" y="345"/>
                  </a:cxn>
                  <a:cxn ang="0">
                    <a:pos x="28" y="351"/>
                  </a:cxn>
                  <a:cxn ang="0">
                    <a:pos x="1357" y="355"/>
                  </a:cxn>
                  <a:cxn ang="0">
                    <a:pos x="1357" y="279"/>
                  </a:cxn>
                  <a:cxn ang="0">
                    <a:pos x="1351" y="248"/>
                  </a:cxn>
                  <a:cxn ang="0">
                    <a:pos x="1338" y="220"/>
                  </a:cxn>
                  <a:cxn ang="0">
                    <a:pos x="1324" y="192"/>
                  </a:cxn>
                  <a:cxn ang="0">
                    <a:pos x="1282" y="147"/>
                  </a:cxn>
                  <a:cxn ang="0">
                    <a:pos x="1214" y="119"/>
                  </a:cxn>
                  <a:cxn ang="0">
                    <a:pos x="1141" y="106"/>
                  </a:cxn>
                  <a:cxn ang="0">
                    <a:pos x="1073" y="96"/>
                  </a:cxn>
                  <a:cxn ang="0">
                    <a:pos x="996" y="87"/>
                  </a:cxn>
                  <a:cxn ang="0">
                    <a:pos x="906" y="81"/>
                  </a:cxn>
                  <a:cxn ang="0">
                    <a:pos x="782" y="69"/>
                  </a:cxn>
                  <a:cxn ang="0">
                    <a:pos x="817" y="22"/>
                  </a:cxn>
                  <a:cxn ang="0">
                    <a:pos x="823" y="2"/>
                  </a:cxn>
                  <a:cxn ang="0">
                    <a:pos x="795" y="28"/>
                  </a:cxn>
                  <a:cxn ang="0">
                    <a:pos x="779" y="41"/>
                  </a:cxn>
                  <a:cxn ang="0">
                    <a:pos x="762" y="57"/>
                  </a:cxn>
                  <a:cxn ang="0">
                    <a:pos x="746" y="62"/>
                  </a:cxn>
                  <a:cxn ang="0">
                    <a:pos x="714" y="71"/>
                  </a:cxn>
                  <a:cxn ang="0">
                    <a:pos x="661" y="72"/>
                  </a:cxn>
                  <a:cxn ang="0">
                    <a:pos x="612" y="70"/>
                  </a:cxn>
                  <a:cxn ang="0">
                    <a:pos x="587" y="57"/>
                  </a:cxn>
                  <a:cxn ang="0">
                    <a:pos x="571" y="46"/>
                  </a:cxn>
                  <a:cxn ang="0">
                    <a:pos x="548" y="28"/>
                  </a:cxn>
                  <a:cxn ang="0">
                    <a:pos x="519" y="0"/>
                  </a:cxn>
                  <a:cxn ang="0">
                    <a:pos x="527" y="24"/>
                  </a:cxn>
                  <a:cxn ang="0">
                    <a:pos x="539" y="64"/>
                  </a:cxn>
                  <a:cxn ang="0">
                    <a:pos x="525" y="72"/>
                  </a:cxn>
                  <a:cxn ang="0">
                    <a:pos x="379" y="80"/>
                  </a:cxn>
                  <a:cxn ang="0">
                    <a:pos x="259" y="96"/>
                  </a:cxn>
                  <a:cxn ang="0">
                    <a:pos x="190" y="106"/>
                  </a:cxn>
                  <a:cxn ang="0">
                    <a:pos x="123" y="119"/>
                  </a:cxn>
                  <a:cxn ang="0">
                    <a:pos x="94" y="129"/>
                  </a:cxn>
                  <a:cxn ang="0">
                    <a:pos x="72" y="144"/>
                  </a:cxn>
                  <a:cxn ang="0">
                    <a:pos x="43" y="171"/>
                  </a:cxn>
                  <a:cxn ang="0">
                    <a:pos x="24" y="202"/>
                  </a:cxn>
                  <a:cxn ang="0">
                    <a:pos x="11" y="239"/>
                  </a:cxn>
                  <a:cxn ang="0">
                    <a:pos x="4" y="267"/>
                  </a:cxn>
                  <a:cxn ang="0">
                    <a:pos x="1" y="299"/>
                  </a:cxn>
                  <a:cxn ang="0">
                    <a:pos x="0" y="320"/>
                  </a:cxn>
                  <a:cxn ang="0">
                    <a:pos x="10" y="345"/>
                  </a:cxn>
                </a:cxnLst>
                <a:rect l="0" t="0" r="r" b="b"/>
                <a:pathLst>
                  <a:path w="1358" h="356">
                    <a:moveTo>
                      <a:pt x="10" y="345"/>
                    </a:moveTo>
                    <a:lnTo>
                      <a:pt x="28" y="351"/>
                    </a:lnTo>
                    <a:lnTo>
                      <a:pt x="1357" y="355"/>
                    </a:lnTo>
                    <a:lnTo>
                      <a:pt x="1357" y="279"/>
                    </a:lnTo>
                    <a:lnTo>
                      <a:pt x="1351" y="248"/>
                    </a:lnTo>
                    <a:lnTo>
                      <a:pt x="1338" y="220"/>
                    </a:lnTo>
                    <a:lnTo>
                      <a:pt x="1324" y="192"/>
                    </a:lnTo>
                    <a:lnTo>
                      <a:pt x="1282" y="147"/>
                    </a:lnTo>
                    <a:lnTo>
                      <a:pt x="1214" y="119"/>
                    </a:lnTo>
                    <a:lnTo>
                      <a:pt x="1141" y="106"/>
                    </a:lnTo>
                    <a:lnTo>
                      <a:pt x="1073" y="96"/>
                    </a:lnTo>
                    <a:lnTo>
                      <a:pt x="996" y="87"/>
                    </a:lnTo>
                    <a:lnTo>
                      <a:pt x="906" y="81"/>
                    </a:lnTo>
                    <a:lnTo>
                      <a:pt x="782" y="69"/>
                    </a:lnTo>
                    <a:lnTo>
                      <a:pt x="817" y="22"/>
                    </a:lnTo>
                    <a:lnTo>
                      <a:pt x="823" y="2"/>
                    </a:lnTo>
                    <a:lnTo>
                      <a:pt x="795" y="28"/>
                    </a:lnTo>
                    <a:lnTo>
                      <a:pt x="779" y="41"/>
                    </a:lnTo>
                    <a:lnTo>
                      <a:pt x="762" y="57"/>
                    </a:lnTo>
                    <a:lnTo>
                      <a:pt x="746" y="62"/>
                    </a:lnTo>
                    <a:lnTo>
                      <a:pt x="714" y="71"/>
                    </a:lnTo>
                    <a:lnTo>
                      <a:pt x="661" y="72"/>
                    </a:lnTo>
                    <a:lnTo>
                      <a:pt x="612" y="70"/>
                    </a:lnTo>
                    <a:lnTo>
                      <a:pt x="587" y="57"/>
                    </a:lnTo>
                    <a:lnTo>
                      <a:pt x="571" y="46"/>
                    </a:lnTo>
                    <a:lnTo>
                      <a:pt x="548" y="28"/>
                    </a:lnTo>
                    <a:lnTo>
                      <a:pt x="519" y="0"/>
                    </a:lnTo>
                    <a:lnTo>
                      <a:pt x="527" y="24"/>
                    </a:lnTo>
                    <a:lnTo>
                      <a:pt x="539" y="64"/>
                    </a:lnTo>
                    <a:lnTo>
                      <a:pt x="525" y="72"/>
                    </a:lnTo>
                    <a:lnTo>
                      <a:pt x="379" y="80"/>
                    </a:lnTo>
                    <a:lnTo>
                      <a:pt x="259" y="96"/>
                    </a:lnTo>
                    <a:lnTo>
                      <a:pt x="190" y="106"/>
                    </a:lnTo>
                    <a:lnTo>
                      <a:pt x="123" y="119"/>
                    </a:lnTo>
                    <a:lnTo>
                      <a:pt x="94" y="129"/>
                    </a:lnTo>
                    <a:lnTo>
                      <a:pt x="72" y="144"/>
                    </a:lnTo>
                    <a:lnTo>
                      <a:pt x="43" y="171"/>
                    </a:lnTo>
                    <a:lnTo>
                      <a:pt x="24" y="202"/>
                    </a:lnTo>
                    <a:lnTo>
                      <a:pt x="11" y="239"/>
                    </a:lnTo>
                    <a:lnTo>
                      <a:pt x="4" y="267"/>
                    </a:lnTo>
                    <a:lnTo>
                      <a:pt x="1" y="299"/>
                    </a:lnTo>
                    <a:lnTo>
                      <a:pt x="0" y="320"/>
                    </a:lnTo>
                    <a:lnTo>
                      <a:pt x="10" y="345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1C1C1C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0" name="任意多边形 13325"/>
              <p:cNvSpPr>
                <a:spLocks noChangeArrowheads="1"/>
              </p:cNvSpPr>
              <p:nvPr/>
            </p:nvSpPr>
            <p:spPr bwMode="auto">
              <a:xfrm>
                <a:off x="2242" y="308"/>
                <a:ext cx="536" cy="184"/>
              </a:xfrm>
              <a:custGeom>
                <a:avLst/>
                <a:gdLst/>
                <a:ahLst/>
                <a:cxnLst>
                  <a:cxn ang="0">
                    <a:pos x="0" y="183"/>
                  </a:cxn>
                  <a:cxn ang="0">
                    <a:pos x="7" y="153"/>
                  </a:cxn>
                  <a:cxn ang="0">
                    <a:pos x="17" y="133"/>
                  </a:cxn>
                  <a:cxn ang="0">
                    <a:pos x="49" y="110"/>
                  </a:cxn>
                  <a:cxn ang="0">
                    <a:pos x="105" y="88"/>
                  </a:cxn>
                  <a:cxn ang="0">
                    <a:pos x="147" y="82"/>
                  </a:cxn>
                  <a:cxn ang="0">
                    <a:pos x="182" y="74"/>
                  </a:cxn>
                  <a:cxn ang="0">
                    <a:pos x="237" y="69"/>
                  </a:cxn>
                  <a:cxn ang="0">
                    <a:pos x="279" y="61"/>
                  </a:cxn>
                  <a:cxn ang="0">
                    <a:pos x="320" y="54"/>
                  </a:cxn>
                  <a:cxn ang="0">
                    <a:pos x="359" y="49"/>
                  </a:cxn>
                  <a:cxn ang="0">
                    <a:pos x="405" y="43"/>
                  </a:cxn>
                  <a:cxn ang="0">
                    <a:pos x="473" y="42"/>
                  </a:cxn>
                  <a:cxn ang="0">
                    <a:pos x="470" y="44"/>
                  </a:cxn>
                  <a:cxn ang="0">
                    <a:pos x="506" y="41"/>
                  </a:cxn>
                  <a:cxn ang="0">
                    <a:pos x="518" y="27"/>
                  </a:cxn>
                  <a:cxn ang="0">
                    <a:pos x="513" y="0"/>
                  </a:cxn>
                  <a:cxn ang="0">
                    <a:pos x="533" y="23"/>
                  </a:cxn>
                  <a:cxn ang="0">
                    <a:pos x="535" y="39"/>
                  </a:cxn>
                  <a:cxn ang="0">
                    <a:pos x="513" y="52"/>
                  </a:cxn>
                  <a:cxn ang="0">
                    <a:pos x="470" y="57"/>
                  </a:cxn>
                  <a:cxn ang="0">
                    <a:pos x="399" y="61"/>
                  </a:cxn>
                  <a:cxn ang="0">
                    <a:pos x="323" y="70"/>
                  </a:cxn>
                  <a:cxn ang="0">
                    <a:pos x="263" y="80"/>
                  </a:cxn>
                  <a:cxn ang="0">
                    <a:pos x="193" y="90"/>
                  </a:cxn>
                  <a:cxn ang="0">
                    <a:pos x="135" y="99"/>
                  </a:cxn>
                  <a:cxn ang="0">
                    <a:pos x="92" y="109"/>
                  </a:cxn>
                  <a:cxn ang="0">
                    <a:pos x="56" y="128"/>
                  </a:cxn>
                  <a:cxn ang="0">
                    <a:pos x="30" y="140"/>
                  </a:cxn>
                  <a:cxn ang="0">
                    <a:pos x="15" y="164"/>
                  </a:cxn>
                  <a:cxn ang="0">
                    <a:pos x="0" y="183"/>
                  </a:cxn>
                </a:cxnLst>
                <a:rect l="0" t="0" r="r" b="b"/>
                <a:pathLst>
                  <a:path w="536" h="184">
                    <a:moveTo>
                      <a:pt x="0" y="183"/>
                    </a:moveTo>
                    <a:lnTo>
                      <a:pt x="7" y="153"/>
                    </a:lnTo>
                    <a:lnTo>
                      <a:pt x="17" y="133"/>
                    </a:lnTo>
                    <a:lnTo>
                      <a:pt x="49" y="110"/>
                    </a:lnTo>
                    <a:lnTo>
                      <a:pt x="105" y="88"/>
                    </a:lnTo>
                    <a:lnTo>
                      <a:pt x="147" y="82"/>
                    </a:lnTo>
                    <a:lnTo>
                      <a:pt x="182" y="74"/>
                    </a:lnTo>
                    <a:lnTo>
                      <a:pt x="237" y="69"/>
                    </a:lnTo>
                    <a:lnTo>
                      <a:pt x="279" y="61"/>
                    </a:lnTo>
                    <a:lnTo>
                      <a:pt x="320" y="54"/>
                    </a:lnTo>
                    <a:lnTo>
                      <a:pt x="359" y="49"/>
                    </a:lnTo>
                    <a:lnTo>
                      <a:pt x="405" y="43"/>
                    </a:lnTo>
                    <a:lnTo>
                      <a:pt x="473" y="42"/>
                    </a:lnTo>
                    <a:lnTo>
                      <a:pt x="470" y="44"/>
                    </a:lnTo>
                    <a:lnTo>
                      <a:pt x="506" y="41"/>
                    </a:lnTo>
                    <a:lnTo>
                      <a:pt x="518" y="27"/>
                    </a:lnTo>
                    <a:lnTo>
                      <a:pt x="513" y="0"/>
                    </a:lnTo>
                    <a:lnTo>
                      <a:pt x="533" y="23"/>
                    </a:lnTo>
                    <a:lnTo>
                      <a:pt x="535" y="39"/>
                    </a:lnTo>
                    <a:lnTo>
                      <a:pt x="513" y="52"/>
                    </a:lnTo>
                    <a:lnTo>
                      <a:pt x="470" y="57"/>
                    </a:lnTo>
                    <a:lnTo>
                      <a:pt x="399" y="61"/>
                    </a:lnTo>
                    <a:lnTo>
                      <a:pt x="323" y="70"/>
                    </a:lnTo>
                    <a:lnTo>
                      <a:pt x="263" y="80"/>
                    </a:lnTo>
                    <a:lnTo>
                      <a:pt x="193" y="90"/>
                    </a:lnTo>
                    <a:lnTo>
                      <a:pt x="135" y="99"/>
                    </a:lnTo>
                    <a:lnTo>
                      <a:pt x="92" y="109"/>
                    </a:lnTo>
                    <a:lnTo>
                      <a:pt x="56" y="128"/>
                    </a:lnTo>
                    <a:lnTo>
                      <a:pt x="30" y="140"/>
                    </a:lnTo>
                    <a:lnTo>
                      <a:pt x="15" y="164"/>
                    </a:lnTo>
                    <a:lnTo>
                      <a:pt x="0" y="183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" name="任意多边形 13326"/>
              <p:cNvSpPr>
                <a:spLocks noChangeArrowheads="1"/>
              </p:cNvSpPr>
              <p:nvPr/>
            </p:nvSpPr>
            <p:spPr bwMode="auto">
              <a:xfrm>
                <a:off x="2226" y="574"/>
                <a:ext cx="1326" cy="4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7" y="30"/>
                  </a:cxn>
                  <a:cxn ang="0">
                    <a:pos x="114" y="37"/>
                  </a:cxn>
                  <a:cxn ang="0">
                    <a:pos x="381" y="36"/>
                  </a:cxn>
                  <a:cxn ang="0">
                    <a:pos x="438" y="37"/>
                  </a:cxn>
                  <a:cxn ang="0">
                    <a:pos x="480" y="38"/>
                  </a:cxn>
                  <a:cxn ang="0">
                    <a:pos x="578" y="38"/>
                  </a:cxn>
                  <a:cxn ang="0">
                    <a:pos x="686" y="36"/>
                  </a:cxn>
                  <a:cxn ang="0">
                    <a:pos x="724" y="36"/>
                  </a:cxn>
                  <a:cxn ang="0">
                    <a:pos x="819" y="38"/>
                  </a:cxn>
                  <a:cxn ang="0">
                    <a:pos x="859" y="39"/>
                  </a:cxn>
                  <a:cxn ang="0">
                    <a:pos x="888" y="38"/>
                  </a:cxn>
                  <a:cxn ang="0">
                    <a:pos x="962" y="36"/>
                  </a:cxn>
                  <a:cxn ang="0">
                    <a:pos x="1004" y="38"/>
                  </a:cxn>
                  <a:cxn ang="0">
                    <a:pos x="1045" y="37"/>
                  </a:cxn>
                  <a:cxn ang="0">
                    <a:pos x="1072" y="36"/>
                  </a:cxn>
                  <a:cxn ang="0">
                    <a:pos x="1119" y="36"/>
                  </a:cxn>
                  <a:cxn ang="0">
                    <a:pos x="1145" y="37"/>
                  </a:cxn>
                  <a:cxn ang="0">
                    <a:pos x="1171" y="38"/>
                  </a:cxn>
                  <a:cxn ang="0">
                    <a:pos x="1233" y="37"/>
                  </a:cxn>
                  <a:cxn ang="0">
                    <a:pos x="1257" y="37"/>
                  </a:cxn>
                  <a:cxn ang="0">
                    <a:pos x="1325" y="32"/>
                  </a:cxn>
                  <a:cxn ang="0">
                    <a:pos x="1291" y="22"/>
                  </a:cxn>
                  <a:cxn ang="0">
                    <a:pos x="1271" y="22"/>
                  </a:cxn>
                  <a:cxn ang="0">
                    <a:pos x="1249" y="23"/>
                  </a:cxn>
                  <a:cxn ang="0">
                    <a:pos x="1081" y="15"/>
                  </a:cxn>
                  <a:cxn ang="0">
                    <a:pos x="1015" y="17"/>
                  </a:cxn>
                  <a:cxn ang="0">
                    <a:pos x="943" y="21"/>
                  </a:cxn>
                  <a:cxn ang="0">
                    <a:pos x="874" y="20"/>
                  </a:cxn>
                  <a:cxn ang="0">
                    <a:pos x="819" y="18"/>
                  </a:cxn>
                  <a:cxn ang="0">
                    <a:pos x="732" y="19"/>
                  </a:cxn>
                  <a:cxn ang="0">
                    <a:pos x="683" y="20"/>
                  </a:cxn>
                  <a:cxn ang="0">
                    <a:pos x="655" y="21"/>
                  </a:cxn>
                  <a:cxn ang="0">
                    <a:pos x="605" y="22"/>
                  </a:cxn>
                  <a:cxn ang="0">
                    <a:pos x="553" y="20"/>
                  </a:cxn>
                  <a:cxn ang="0">
                    <a:pos x="524" y="19"/>
                  </a:cxn>
                  <a:cxn ang="0">
                    <a:pos x="462" y="17"/>
                  </a:cxn>
                  <a:cxn ang="0">
                    <a:pos x="436" y="18"/>
                  </a:cxn>
                  <a:cxn ang="0">
                    <a:pos x="378" y="21"/>
                  </a:cxn>
                  <a:cxn ang="0">
                    <a:pos x="340" y="23"/>
                  </a:cxn>
                  <a:cxn ang="0">
                    <a:pos x="302" y="24"/>
                  </a:cxn>
                  <a:cxn ang="0">
                    <a:pos x="258" y="22"/>
                  </a:cxn>
                  <a:cxn ang="0">
                    <a:pos x="205" y="20"/>
                  </a:cxn>
                  <a:cxn ang="0">
                    <a:pos x="147" y="23"/>
                  </a:cxn>
                  <a:cxn ang="0">
                    <a:pos x="133" y="23"/>
                  </a:cxn>
                  <a:cxn ang="0">
                    <a:pos x="82" y="20"/>
                  </a:cxn>
                  <a:cxn ang="0">
                    <a:pos x="53" y="19"/>
                  </a:cxn>
                  <a:cxn ang="0">
                    <a:pos x="38" y="20"/>
                  </a:cxn>
                </a:cxnLst>
                <a:rect l="0" t="0" r="r" b="b"/>
                <a:pathLst>
                  <a:path w="1326" h="40">
                    <a:moveTo>
                      <a:pt x="6" y="0"/>
                    </a:moveTo>
                    <a:lnTo>
                      <a:pt x="0" y="10"/>
                    </a:lnTo>
                    <a:lnTo>
                      <a:pt x="6" y="25"/>
                    </a:lnTo>
                    <a:lnTo>
                      <a:pt x="17" y="30"/>
                    </a:lnTo>
                    <a:lnTo>
                      <a:pt x="36" y="36"/>
                    </a:lnTo>
                    <a:lnTo>
                      <a:pt x="114" y="37"/>
                    </a:lnTo>
                    <a:lnTo>
                      <a:pt x="275" y="38"/>
                    </a:lnTo>
                    <a:lnTo>
                      <a:pt x="381" y="36"/>
                    </a:lnTo>
                    <a:lnTo>
                      <a:pt x="415" y="37"/>
                    </a:lnTo>
                    <a:lnTo>
                      <a:pt x="438" y="37"/>
                    </a:lnTo>
                    <a:lnTo>
                      <a:pt x="474" y="38"/>
                    </a:lnTo>
                    <a:lnTo>
                      <a:pt x="480" y="38"/>
                    </a:lnTo>
                    <a:lnTo>
                      <a:pt x="545" y="38"/>
                    </a:lnTo>
                    <a:lnTo>
                      <a:pt x="578" y="38"/>
                    </a:lnTo>
                    <a:lnTo>
                      <a:pt x="598" y="37"/>
                    </a:lnTo>
                    <a:lnTo>
                      <a:pt x="686" y="36"/>
                    </a:lnTo>
                    <a:lnTo>
                      <a:pt x="691" y="36"/>
                    </a:lnTo>
                    <a:lnTo>
                      <a:pt x="724" y="36"/>
                    </a:lnTo>
                    <a:lnTo>
                      <a:pt x="777" y="38"/>
                    </a:lnTo>
                    <a:lnTo>
                      <a:pt x="819" y="38"/>
                    </a:lnTo>
                    <a:lnTo>
                      <a:pt x="825" y="38"/>
                    </a:lnTo>
                    <a:lnTo>
                      <a:pt x="859" y="39"/>
                    </a:lnTo>
                    <a:lnTo>
                      <a:pt x="882" y="37"/>
                    </a:lnTo>
                    <a:lnTo>
                      <a:pt x="888" y="38"/>
                    </a:lnTo>
                    <a:lnTo>
                      <a:pt x="957" y="37"/>
                    </a:lnTo>
                    <a:lnTo>
                      <a:pt x="962" y="36"/>
                    </a:lnTo>
                    <a:lnTo>
                      <a:pt x="980" y="37"/>
                    </a:lnTo>
                    <a:lnTo>
                      <a:pt x="1004" y="38"/>
                    </a:lnTo>
                    <a:lnTo>
                      <a:pt x="1011" y="38"/>
                    </a:lnTo>
                    <a:lnTo>
                      <a:pt x="1045" y="37"/>
                    </a:lnTo>
                    <a:lnTo>
                      <a:pt x="1066" y="36"/>
                    </a:lnTo>
                    <a:lnTo>
                      <a:pt x="1072" y="36"/>
                    </a:lnTo>
                    <a:lnTo>
                      <a:pt x="1091" y="36"/>
                    </a:lnTo>
                    <a:lnTo>
                      <a:pt x="1119" y="36"/>
                    </a:lnTo>
                    <a:lnTo>
                      <a:pt x="1126" y="36"/>
                    </a:lnTo>
                    <a:lnTo>
                      <a:pt x="1145" y="37"/>
                    </a:lnTo>
                    <a:lnTo>
                      <a:pt x="1165" y="38"/>
                    </a:lnTo>
                    <a:lnTo>
                      <a:pt x="1171" y="38"/>
                    </a:lnTo>
                    <a:lnTo>
                      <a:pt x="1214" y="36"/>
                    </a:lnTo>
                    <a:lnTo>
                      <a:pt x="1233" y="37"/>
                    </a:lnTo>
                    <a:lnTo>
                      <a:pt x="1252" y="38"/>
                    </a:lnTo>
                    <a:lnTo>
                      <a:pt x="1257" y="37"/>
                    </a:lnTo>
                    <a:lnTo>
                      <a:pt x="1309" y="37"/>
                    </a:lnTo>
                    <a:lnTo>
                      <a:pt x="1325" y="32"/>
                    </a:lnTo>
                    <a:lnTo>
                      <a:pt x="1298" y="22"/>
                    </a:lnTo>
                    <a:lnTo>
                      <a:pt x="1291" y="22"/>
                    </a:lnTo>
                    <a:lnTo>
                      <a:pt x="1267" y="20"/>
                    </a:lnTo>
                    <a:lnTo>
                      <a:pt x="1271" y="22"/>
                    </a:lnTo>
                    <a:lnTo>
                      <a:pt x="1256" y="24"/>
                    </a:lnTo>
                    <a:lnTo>
                      <a:pt x="1249" y="23"/>
                    </a:lnTo>
                    <a:lnTo>
                      <a:pt x="1087" y="15"/>
                    </a:lnTo>
                    <a:lnTo>
                      <a:pt x="1081" y="15"/>
                    </a:lnTo>
                    <a:lnTo>
                      <a:pt x="1038" y="15"/>
                    </a:lnTo>
                    <a:lnTo>
                      <a:pt x="1015" y="17"/>
                    </a:lnTo>
                    <a:lnTo>
                      <a:pt x="978" y="19"/>
                    </a:lnTo>
                    <a:lnTo>
                      <a:pt x="943" y="21"/>
                    </a:lnTo>
                    <a:lnTo>
                      <a:pt x="904" y="21"/>
                    </a:lnTo>
                    <a:lnTo>
                      <a:pt x="874" y="20"/>
                    </a:lnTo>
                    <a:lnTo>
                      <a:pt x="869" y="20"/>
                    </a:lnTo>
                    <a:lnTo>
                      <a:pt x="819" y="18"/>
                    </a:lnTo>
                    <a:lnTo>
                      <a:pt x="752" y="18"/>
                    </a:lnTo>
                    <a:lnTo>
                      <a:pt x="732" y="19"/>
                    </a:lnTo>
                    <a:lnTo>
                      <a:pt x="709" y="20"/>
                    </a:lnTo>
                    <a:lnTo>
                      <a:pt x="683" y="20"/>
                    </a:lnTo>
                    <a:lnTo>
                      <a:pt x="678" y="20"/>
                    </a:lnTo>
                    <a:lnTo>
                      <a:pt x="655" y="21"/>
                    </a:lnTo>
                    <a:lnTo>
                      <a:pt x="610" y="22"/>
                    </a:lnTo>
                    <a:lnTo>
                      <a:pt x="605" y="22"/>
                    </a:lnTo>
                    <a:lnTo>
                      <a:pt x="584" y="22"/>
                    </a:lnTo>
                    <a:lnTo>
                      <a:pt x="553" y="20"/>
                    </a:lnTo>
                    <a:lnTo>
                      <a:pt x="530" y="19"/>
                    </a:lnTo>
                    <a:lnTo>
                      <a:pt x="524" y="19"/>
                    </a:lnTo>
                    <a:lnTo>
                      <a:pt x="496" y="17"/>
                    </a:lnTo>
                    <a:lnTo>
                      <a:pt x="462" y="17"/>
                    </a:lnTo>
                    <a:lnTo>
                      <a:pt x="457" y="17"/>
                    </a:lnTo>
                    <a:lnTo>
                      <a:pt x="436" y="18"/>
                    </a:lnTo>
                    <a:lnTo>
                      <a:pt x="404" y="20"/>
                    </a:lnTo>
                    <a:lnTo>
                      <a:pt x="378" y="21"/>
                    </a:lnTo>
                    <a:lnTo>
                      <a:pt x="373" y="21"/>
                    </a:lnTo>
                    <a:lnTo>
                      <a:pt x="340" y="23"/>
                    </a:lnTo>
                    <a:lnTo>
                      <a:pt x="335" y="23"/>
                    </a:lnTo>
                    <a:lnTo>
                      <a:pt x="302" y="24"/>
                    </a:lnTo>
                    <a:lnTo>
                      <a:pt x="283" y="24"/>
                    </a:lnTo>
                    <a:lnTo>
                      <a:pt x="258" y="22"/>
                    </a:lnTo>
                    <a:lnTo>
                      <a:pt x="239" y="20"/>
                    </a:lnTo>
                    <a:lnTo>
                      <a:pt x="205" y="20"/>
                    </a:lnTo>
                    <a:lnTo>
                      <a:pt x="179" y="21"/>
                    </a:lnTo>
                    <a:lnTo>
                      <a:pt x="147" y="23"/>
                    </a:lnTo>
                    <a:lnTo>
                      <a:pt x="141" y="23"/>
                    </a:lnTo>
                    <a:lnTo>
                      <a:pt x="133" y="23"/>
                    </a:lnTo>
                    <a:lnTo>
                      <a:pt x="99" y="21"/>
                    </a:lnTo>
                    <a:lnTo>
                      <a:pt x="82" y="20"/>
                    </a:lnTo>
                    <a:lnTo>
                      <a:pt x="59" y="19"/>
                    </a:lnTo>
                    <a:lnTo>
                      <a:pt x="53" y="19"/>
                    </a:lnTo>
                    <a:lnTo>
                      <a:pt x="48" y="19"/>
                    </a:lnTo>
                    <a:lnTo>
                      <a:pt x="38" y="2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2" name="任意多边形 13327"/>
              <p:cNvSpPr>
                <a:spLocks noChangeArrowheads="1"/>
              </p:cNvSpPr>
              <p:nvPr/>
            </p:nvSpPr>
            <p:spPr bwMode="auto">
              <a:xfrm>
                <a:off x="2241" y="307"/>
                <a:ext cx="1300" cy="224"/>
              </a:xfrm>
              <a:custGeom>
                <a:avLst/>
                <a:gdLst/>
                <a:ahLst/>
                <a:cxnLst>
                  <a:cxn ang="0">
                    <a:pos x="73" y="142"/>
                  </a:cxn>
                  <a:cxn ang="0">
                    <a:pos x="40" y="164"/>
                  </a:cxn>
                  <a:cxn ang="0">
                    <a:pos x="5" y="178"/>
                  </a:cxn>
                  <a:cxn ang="0">
                    <a:pos x="11" y="203"/>
                  </a:cxn>
                  <a:cxn ang="0">
                    <a:pos x="54" y="212"/>
                  </a:cxn>
                  <a:cxn ang="0">
                    <a:pos x="172" y="215"/>
                  </a:cxn>
                  <a:cxn ang="0">
                    <a:pos x="420" y="210"/>
                  </a:cxn>
                  <a:cxn ang="0">
                    <a:pos x="473" y="213"/>
                  </a:cxn>
                  <a:cxn ang="0">
                    <a:pos x="512" y="218"/>
                  </a:cxn>
                  <a:cxn ang="0">
                    <a:pos x="603" y="218"/>
                  </a:cxn>
                  <a:cxn ang="0">
                    <a:pos x="703" y="210"/>
                  </a:cxn>
                  <a:cxn ang="0">
                    <a:pos x="738" y="210"/>
                  </a:cxn>
                  <a:cxn ang="0">
                    <a:pos x="827" y="219"/>
                  </a:cxn>
                  <a:cxn ang="0">
                    <a:pos x="864" y="223"/>
                  </a:cxn>
                  <a:cxn ang="0">
                    <a:pos x="891" y="218"/>
                  </a:cxn>
                  <a:cxn ang="0">
                    <a:pos x="960" y="210"/>
                  </a:cxn>
                  <a:cxn ang="0">
                    <a:pos x="999" y="218"/>
                  </a:cxn>
                  <a:cxn ang="0">
                    <a:pos x="1037" y="213"/>
                  </a:cxn>
                  <a:cxn ang="0">
                    <a:pos x="1062" y="210"/>
                  </a:cxn>
                  <a:cxn ang="0">
                    <a:pos x="1105" y="210"/>
                  </a:cxn>
                  <a:cxn ang="0">
                    <a:pos x="1129" y="215"/>
                  </a:cxn>
                  <a:cxn ang="0">
                    <a:pos x="1154" y="219"/>
                  </a:cxn>
                  <a:cxn ang="0">
                    <a:pos x="1211" y="213"/>
                  </a:cxn>
                  <a:cxn ang="0">
                    <a:pos x="1233" y="215"/>
                  </a:cxn>
                  <a:cxn ang="0">
                    <a:pos x="1299" y="212"/>
                  </a:cxn>
                  <a:cxn ang="0">
                    <a:pos x="1283" y="169"/>
                  </a:cxn>
                  <a:cxn ang="0">
                    <a:pos x="1246" y="140"/>
                  </a:cxn>
                  <a:cxn ang="0">
                    <a:pos x="1226" y="145"/>
                  </a:cxn>
                  <a:cxn ang="0">
                    <a:pos x="1119" y="117"/>
                  </a:cxn>
                  <a:cxn ang="0">
                    <a:pos x="1070" y="103"/>
                  </a:cxn>
                  <a:cxn ang="0">
                    <a:pos x="1008" y="113"/>
                  </a:cxn>
                  <a:cxn ang="0">
                    <a:pos x="942" y="132"/>
                  </a:cxn>
                  <a:cxn ang="0">
                    <a:pos x="878" y="126"/>
                  </a:cxn>
                  <a:cxn ang="0">
                    <a:pos x="827" y="117"/>
                  </a:cxn>
                  <a:cxn ang="0">
                    <a:pos x="761" y="99"/>
                  </a:cxn>
                  <a:cxn ang="0">
                    <a:pos x="721" y="80"/>
                  </a:cxn>
                  <a:cxn ang="0">
                    <a:pos x="695" y="38"/>
                  </a:cxn>
                  <a:cxn ang="0">
                    <a:pos x="687" y="25"/>
                  </a:cxn>
                  <a:cxn ang="0">
                    <a:pos x="614" y="25"/>
                  </a:cxn>
                  <a:cxn ang="0">
                    <a:pos x="537" y="0"/>
                  </a:cxn>
                  <a:cxn ang="0">
                    <a:pos x="575" y="51"/>
                  </a:cxn>
                  <a:cxn ang="0">
                    <a:pos x="560" y="87"/>
                  </a:cxn>
                  <a:cxn ang="0">
                    <a:pos x="503" y="96"/>
                  </a:cxn>
                  <a:cxn ang="0">
                    <a:pos x="451" y="106"/>
                  </a:cxn>
                  <a:cxn ang="0">
                    <a:pos x="389" y="129"/>
                  </a:cxn>
                  <a:cxn ang="0">
                    <a:pos x="331" y="122"/>
                  </a:cxn>
                  <a:cxn ang="0">
                    <a:pos x="288" y="128"/>
                  </a:cxn>
                  <a:cxn ang="0">
                    <a:pos x="233" y="131"/>
                  </a:cxn>
                  <a:cxn ang="0">
                    <a:pos x="197" y="142"/>
                  </a:cxn>
                  <a:cxn ang="0">
                    <a:pos x="158" y="132"/>
                  </a:cxn>
                  <a:cxn ang="0">
                    <a:pos x="118" y="134"/>
                  </a:cxn>
                </a:cxnLst>
                <a:rect l="0" t="0" r="r" b="b"/>
                <a:pathLst>
                  <a:path w="1300" h="224">
                    <a:moveTo>
                      <a:pt x="97" y="143"/>
                    </a:moveTo>
                    <a:lnTo>
                      <a:pt x="73" y="142"/>
                    </a:lnTo>
                    <a:lnTo>
                      <a:pt x="54" y="157"/>
                    </a:lnTo>
                    <a:lnTo>
                      <a:pt x="40" y="164"/>
                    </a:lnTo>
                    <a:lnTo>
                      <a:pt x="18" y="174"/>
                    </a:lnTo>
                    <a:lnTo>
                      <a:pt x="5" y="178"/>
                    </a:lnTo>
                    <a:lnTo>
                      <a:pt x="0" y="190"/>
                    </a:lnTo>
                    <a:lnTo>
                      <a:pt x="11" y="203"/>
                    </a:lnTo>
                    <a:lnTo>
                      <a:pt x="26" y="218"/>
                    </a:lnTo>
                    <a:lnTo>
                      <a:pt x="54" y="212"/>
                    </a:lnTo>
                    <a:lnTo>
                      <a:pt x="100" y="210"/>
                    </a:lnTo>
                    <a:lnTo>
                      <a:pt x="172" y="215"/>
                    </a:lnTo>
                    <a:lnTo>
                      <a:pt x="322" y="218"/>
                    </a:lnTo>
                    <a:lnTo>
                      <a:pt x="420" y="210"/>
                    </a:lnTo>
                    <a:lnTo>
                      <a:pt x="452" y="215"/>
                    </a:lnTo>
                    <a:lnTo>
                      <a:pt x="473" y="213"/>
                    </a:lnTo>
                    <a:lnTo>
                      <a:pt x="506" y="218"/>
                    </a:lnTo>
                    <a:lnTo>
                      <a:pt x="512" y="218"/>
                    </a:lnTo>
                    <a:lnTo>
                      <a:pt x="573" y="219"/>
                    </a:lnTo>
                    <a:lnTo>
                      <a:pt x="603" y="218"/>
                    </a:lnTo>
                    <a:lnTo>
                      <a:pt x="621" y="213"/>
                    </a:lnTo>
                    <a:lnTo>
                      <a:pt x="703" y="210"/>
                    </a:lnTo>
                    <a:lnTo>
                      <a:pt x="708" y="210"/>
                    </a:lnTo>
                    <a:lnTo>
                      <a:pt x="738" y="210"/>
                    </a:lnTo>
                    <a:lnTo>
                      <a:pt x="788" y="218"/>
                    </a:lnTo>
                    <a:lnTo>
                      <a:pt x="827" y="219"/>
                    </a:lnTo>
                    <a:lnTo>
                      <a:pt x="832" y="219"/>
                    </a:lnTo>
                    <a:lnTo>
                      <a:pt x="864" y="223"/>
                    </a:lnTo>
                    <a:lnTo>
                      <a:pt x="885" y="215"/>
                    </a:lnTo>
                    <a:lnTo>
                      <a:pt x="891" y="218"/>
                    </a:lnTo>
                    <a:lnTo>
                      <a:pt x="955" y="213"/>
                    </a:lnTo>
                    <a:lnTo>
                      <a:pt x="960" y="210"/>
                    </a:lnTo>
                    <a:lnTo>
                      <a:pt x="976" y="215"/>
                    </a:lnTo>
                    <a:lnTo>
                      <a:pt x="999" y="218"/>
                    </a:lnTo>
                    <a:lnTo>
                      <a:pt x="1005" y="218"/>
                    </a:lnTo>
                    <a:lnTo>
                      <a:pt x="1037" y="213"/>
                    </a:lnTo>
                    <a:lnTo>
                      <a:pt x="1056" y="210"/>
                    </a:lnTo>
                    <a:lnTo>
                      <a:pt x="1062" y="210"/>
                    </a:lnTo>
                    <a:lnTo>
                      <a:pt x="1079" y="210"/>
                    </a:lnTo>
                    <a:lnTo>
                      <a:pt x="1105" y="210"/>
                    </a:lnTo>
                    <a:lnTo>
                      <a:pt x="1111" y="209"/>
                    </a:lnTo>
                    <a:lnTo>
                      <a:pt x="1129" y="215"/>
                    </a:lnTo>
                    <a:lnTo>
                      <a:pt x="1148" y="219"/>
                    </a:lnTo>
                    <a:lnTo>
                      <a:pt x="1154" y="219"/>
                    </a:lnTo>
                    <a:lnTo>
                      <a:pt x="1193" y="210"/>
                    </a:lnTo>
                    <a:lnTo>
                      <a:pt x="1211" y="213"/>
                    </a:lnTo>
                    <a:lnTo>
                      <a:pt x="1229" y="218"/>
                    </a:lnTo>
                    <a:lnTo>
                      <a:pt x="1233" y="215"/>
                    </a:lnTo>
                    <a:lnTo>
                      <a:pt x="1282" y="213"/>
                    </a:lnTo>
                    <a:lnTo>
                      <a:pt x="1299" y="212"/>
                    </a:lnTo>
                    <a:lnTo>
                      <a:pt x="1296" y="187"/>
                    </a:lnTo>
                    <a:lnTo>
                      <a:pt x="1283" y="169"/>
                    </a:lnTo>
                    <a:lnTo>
                      <a:pt x="1268" y="155"/>
                    </a:lnTo>
                    <a:lnTo>
                      <a:pt x="1246" y="140"/>
                    </a:lnTo>
                    <a:lnTo>
                      <a:pt x="1232" y="146"/>
                    </a:lnTo>
                    <a:lnTo>
                      <a:pt x="1226" y="145"/>
                    </a:lnTo>
                    <a:lnTo>
                      <a:pt x="1158" y="132"/>
                    </a:lnTo>
                    <a:lnTo>
                      <a:pt x="1119" y="117"/>
                    </a:lnTo>
                    <a:lnTo>
                      <a:pt x="1076" y="103"/>
                    </a:lnTo>
                    <a:lnTo>
                      <a:pt x="1070" y="103"/>
                    </a:lnTo>
                    <a:lnTo>
                      <a:pt x="1030" y="103"/>
                    </a:lnTo>
                    <a:lnTo>
                      <a:pt x="1008" y="113"/>
                    </a:lnTo>
                    <a:lnTo>
                      <a:pt x="974" y="122"/>
                    </a:lnTo>
                    <a:lnTo>
                      <a:pt x="942" y="132"/>
                    </a:lnTo>
                    <a:lnTo>
                      <a:pt x="905" y="131"/>
                    </a:lnTo>
                    <a:lnTo>
                      <a:pt x="878" y="126"/>
                    </a:lnTo>
                    <a:lnTo>
                      <a:pt x="873" y="126"/>
                    </a:lnTo>
                    <a:lnTo>
                      <a:pt x="827" y="117"/>
                    </a:lnTo>
                    <a:lnTo>
                      <a:pt x="787" y="103"/>
                    </a:lnTo>
                    <a:lnTo>
                      <a:pt x="761" y="99"/>
                    </a:lnTo>
                    <a:lnTo>
                      <a:pt x="743" y="85"/>
                    </a:lnTo>
                    <a:lnTo>
                      <a:pt x="721" y="80"/>
                    </a:lnTo>
                    <a:lnTo>
                      <a:pt x="702" y="67"/>
                    </a:lnTo>
                    <a:lnTo>
                      <a:pt x="695" y="38"/>
                    </a:lnTo>
                    <a:lnTo>
                      <a:pt x="718" y="16"/>
                    </a:lnTo>
                    <a:lnTo>
                      <a:pt x="687" y="25"/>
                    </a:lnTo>
                    <a:lnTo>
                      <a:pt x="645" y="24"/>
                    </a:lnTo>
                    <a:lnTo>
                      <a:pt x="614" y="25"/>
                    </a:lnTo>
                    <a:lnTo>
                      <a:pt x="575" y="16"/>
                    </a:lnTo>
                    <a:lnTo>
                      <a:pt x="537" y="0"/>
                    </a:lnTo>
                    <a:lnTo>
                      <a:pt x="566" y="29"/>
                    </a:lnTo>
                    <a:lnTo>
                      <a:pt x="575" y="51"/>
                    </a:lnTo>
                    <a:lnTo>
                      <a:pt x="573" y="68"/>
                    </a:lnTo>
                    <a:lnTo>
                      <a:pt x="560" y="87"/>
                    </a:lnTo>
                    <a:lnTo>
                      <a:pt x="531" y="97"/>
                    </a:lnTo>
                    <a:lnTo>
                      <a:pt x="503" y="96"/>
                    </a:lnTo>
                    <a:lnTo>
                      <a:pt x="477" y="100"/>
                    </a:lnTo>
                    <a:lnTo>
                      <a:pt x="451" y="106"/>
                    </a:lnTo>
                    <a:lnTo>
                      <a:pt x="413" y="122"/>
                    </a:lnTo>
                    <a:lnTo>
                      <a:pt x="389" y="129"/>
                    </a:lnTo>
                    <a:lnTo>
                      <a:pt x="361" y="119"/>
                    </a:lnTo>
                    <a:lnTo>
                      <a:pt x="331" y="122"/>
                    </a:lnTo>
                    <a:lnTo>
                      <a:pt x="306" y="135"/>
                    </a:lnTo>
                    <a:lnTo>
                      <a:pt x="288" y="128"/>
                    </a:lnTo>
                    <a:lnTo>
                      <a:pt x="261" y="134"/>
                    </a:lnTo>
                    <a:lnTo>
                      <a:pt x="233" y="131"/>
                    </a:lnTo>
                    <a:lnTo>
                      <a:pt x="203" y="142"/>
                    </a:lnTo>
                    <a:lnTo>
                      <a:pt x="197" y="142"/>
                    </a:lnTo>
                    <a:lnTo>
                      <a:pt x="187" y="140"/>
                    </a:lnTo>
                    <a:lnTo>
                      <a:pt x="158" y="132"/>
                    </a:lnTo>
                    <a:lnTo>
                      <a:pt x="143" y="126"/>
                    </a:lnTo>
                    <a:lnTo>
                      <a:pt x="118" y="134"/>
                    </a:lnTo>
                    <a:lnTo>
                      <a:pt x="97" y="143"/>
                    </a:lnTo>
                  </a:path>
                </a:pathLst>
              </a:custGeom>
              <a:gradFill rotWithShape="0">
                <a:gsLst>
                  <a:gs pos="0">
                    <a:srgbClr val="1C1C1C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3" name="任意多边形 13328"/>
              <p:cNvSpPr>
                <a:spLocks noChangeArrowheads="1"/>
              </p:cNvSpPr>
              <p:nvPr/>
            </p:nvSpPr>
            <p:spPr bwMode="auto">
              <a:xfrm>
                <a:off x="2960" y="310"/>
                <a:ext cx="559" cy="184"/>
              </a:xfrm>
              <a:custGeom>
                <a:avLst/>
                <a:gdLst/>
                <a:ahLst/>
                <a:cxnLst>
                  <a:cxn ang="0">
                    <a:pos x="558" y="183"/>
                  </a:cxn>
                  <a:cxn ang="0">
                    <a:pos x="550" y="153"/>
                  </a:cxn>
                  <a:cxn ang="0">
                    <a:pos x="539" y="133"/>
                  </a:cxn>
                  <a:cxn ang="0">
                    <a:pos x="505" y="111"/>
                  </a:cxn>
                  <a:cxn ang="0">
                    <a:pos x="447" y="88"/>
                  </a:cxn>
                  <a:cxn ang="0">
                    <a:pos x="404" y="81"/>
                  </a:cxn>
                  <a:cxn ang="0">
                    <a:pos x="367" y="74"/>
                  </a:cxn>
                  <a:cxn ang="0">
                    <a:pos x="310" y="69"/>
                  </a:cxn>
                  <a:cxn ang="0">
                    <a:pos x="265" y="60"/>
                  </a:cxn>
                  <a:cxn ang="0">
                    <a:pos x="224" y="54"/>
                  </a:cxn>
                  <a:cxn ang="0">
                    <a:pos x="182" y="49"/>
                  </a:cxn>
                  <a:cxn ang="0">
                    <a:pos x="134" y="43"/>
                  </a:cxn>
                  <a:cxn ang="0">
                    <a:pos x="64" y="42"/>
                  </a:cxn>
                  <a:cxn ang="0">
                    <a:pos x="66" y="44"/>
                  </a:cxn>
                  <a:cxn ang="0">
                    <a:pos x="29" y="41"/>
                  </a:cxn>
                  <a:cxn ang="0">
                    <a:pos x="17" y="27"/>
                  </a:cxn>
                  <a:cxn ang="0">
                    <a:pos x="21" y="0"/>
                  </a:cxn>
                  <a:cxn ang="0">
                    <a:pos x="1" y="24"/>
                  </a:cxn>
                  <a:cxn ang="0">
                    <a:pos x="0" y="40"/>
                  </a:cxn>
                  <a:cxn ang="0">
                    <a:pos x="21" y="52"/>
                  </a:cxn>
                  <a:cxn ang="0">
                    <a:pos x="66" y="57"/>
                  </a:cxn>
                  <a:cxn ang="0">
                    <a:pos x="140" y="60"/>
                  </a:cxn>
                  <a:cxn ang="0">
                    <a:pos x="220" y="70"/>
                  </a:cxn>
                  <a:cxn ang="0">
                    <a:pos x="283" y="80"/>
                  </a:cxn>
                  <a:cxn ang="0">
                    <a:pos x="356" y="90"/>
                  </a:cxn>
                  <a:cxn ang="0">
                    <a:pos x="417" y="100"/>
                  </a:cxn>
                  <a:cxn ang="0">
                    <a:pos x="461" y="109"/>
                  </a:cxn>
                  <a:cxn ang="0">
                    <a:pos x="498" y="128"/>
                  </a:cxn>
                  <a:cxn ang="0">
                    <a:pos x="525" y="140"/>
                  </a:cxn>
                  <a:cxn ang="0">
                    <a:pos x="541" y="164"/>
                  </a:cxn>
                  <a:cxn ang="0">
                    <a:pos x="558" y="183"/>
                  </a:cxn>
                </a:cxnLst>
                <a:rect l="0" t="0" r="r" b="b"/>
                <a:pathLst>
                  <a:path w="559" h="184">
                    <a:moveTo>
                      <a:pt x="558" y="183"/>
                    </a:moveTo>
                    <a:lnTo>
                      <a:pt x="550" y="153"/>
                    </a:lnTo>
                    <a:lnTo>
                      <a:pt x="539" y="133"/>
                    </a:lnTo>
                    <a:lnTo>
                      <a:pt x="505" y="111"/>
                    </a:lnTo>
                    <a:lnTo>
                      <a:pt x="447" y="88"/>
                    </a:lnTo>
                    <a:lnTo>
                      <a:pt x="404" y="81"/>
                    </a:lnTo>
                    <a:lnTo>
                      <a:pt x="367" y="74"/>
                    </a:lnTo>
                    <a:lnTo>
                      <a:pt x="310" y="69"/>
                    </a:lnTo>
                    <a:lnTo>
                      <a:pt x="265" y="60"/>
                    </a:lnTo>
                    <a:lnTo>
                      <a:pt x="224" y="54"/>
                    </a:lnTo>
                    <a:lnTo>
                      <a:pt x="182" y="49"/>
                    </a:lnTo>
                    <a:lnTo>
                      <a:pt x="134" y="43"/>
                    </a:lnTo>
                    <a:lnTo>
                      <a:pt x="64" y="42"/>
                    </a:lnTo>
                    <a:lnTo>
                      <a:pt x="66" y="44"/>
                    </a:lnTo>
                    <a:lnTo>
                      <a:pt x="29" y="41"/>
                    </a:lnTo>
                    <a:lnTo>
                      <a:pt x="17" y="27"/>
                    </a:lnTo>
                    <a:lnTo>
                      <a:pt x="21" y="0"/>
                    </a:lnTo>
                    <a:lnTo>
                      <a:pt x="1" y="24"/>
                    </a:lnTo>
                    <a:lnTo>
                      <a:pt x="0" y="40"/>
                    </a:lnTo>
                    <a:lnTo>
                      <a:pt x="21" y="52"/>
                    </a:lnTo>
                    <a:lnTo>
                      <a:pt x="66" y="57"/>
                    </a:lnTo>
                    <a:lnTo>
                      <a:pt x="140" y="60"/>
                    </a:lnTo>
                    <a:lnTo>
                      <a:pt x="220" y="70"/>
                    </a:lnTo>
                    <a:lnTo>
                      <a:pt x="283" y="80"/>
                    </a:lnTo>
                    <a:lnTo>
                      <a:pt x="356" y="90"/>
                    </a:lnTo>
                    <a:lnTo>
                      <a:pt x="417" y="100"/>
                    </a:lnTo>
                    <a:lnTo>
                      <a:pt x="461" y="109"/>
                    </a:lnTo>
                    <a:lnTo>
                      <a:pt x="498" y="128"/>
                    </a:lnTo>
                    <a:lnTo>
                      <a:pt x="525" y="140"/>
                    </a:lnTo>
                    <a:lnTo>
                      <a:pt x="541" y="164"/>
                    </a:lnTo>
                    <a:lnTo>
                      <a:pt x="558" y="183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44" name="任意多边形 13329"/>
          <p:cNvSpPr>
            <a:spLocks noChangeArrowheads="1"/>
          </p:cNvSpPr>
          <p:nvPr/>
        </p:nvSpPr>
        <p:spPr bwMode="auto">
          <a:xfrm>
            <a:off x="273050" y="796925"/>
            <a:ext cx="806450" cy="717550"/>
          </a:xfrm>
          <a:custGeom>
            <a:avLst/>
            <a:gdLst/>
            <a:ahLst/>
            <a:cxnLst>
              <a:cxn ang="0">
                <a:pos x="129" y="376"/>
              </a:cxn>
              <a:cxn ang="0">
                <a:pos x="272" y="427"/>
              </a:cxn>
              <a:cxn ang="0">
                <a:pos x="313" y="451"/>
              </a:cxn>
              <a:cxn ang="0">
                <a:pos x="333" y="449"/>
              </a:cxn>
              <a:cxn ang="0">
                <a:pos x="348" y="376"/>
              </a:cxn>
              <a:cxn ang="0">
                <a:pos x="365" y="332"/>
              </a:cxn>
              <a:cxn ang="0">
                <a:pos x="382" y="262"/>
              </a:cxn>
              <a:cxn ang="0">
                <a:pos x="394" y="221"/>
              </a:cxn>
              <a:cxn ang="0">
                <a:pos x="409" y="181"/>
              </a:cxn>
              <a:cxn ang="0">
                <a:pos x="423" y="133"/>
              </a:cxn>
              <a:cxn ang="0">
                <a:pos x="445" y="98"/>
              </a:cxn>
              <a:cxn ang="0">
                <a:pos x="469" y="48"/>
              </a:cxn>
              <a:cxn ang="0">
                <a:pos x="507" y="0"/>
              </a:cxn>
              <a:cxn ang="0">
                <a:pos x="25" y="335"/>
              </a:cxn>
              <a:cxn ang="0">
                <a:pos x="0" y="358"/>
              </a:cxn>
              <a:cxn ang="0">
                <a:pos x="76" y="360"/>
              </a:cxn>
              <a:cxn ang="0">
                <a:pos x="129" y="376"/>
              </a:cxn>
            </a:cxnLst>
            <a:rect l="0" t="0" r="r" b="b"/>
            <a:pathLst>
              <a:path w="508" h="452">
                <a:moveTo>
                  <a:pt x="129" y="376"/>
                </a:moveTo>
                <a:lnTo>
                  <a:pt x="272" y="427"/>
                </a:lnTo>
                <a:lnTo>
                  <a:pt x="313" y="451"/>
                </a:lnTo>
                <a:lnTo>
                  <a:pt x="333" y="449"/>
                </a:lnTo>
                <a:lnTo>
                  <a:pt x="348" y="376"/>
                </a:lnTo>
                <a:lnTo>
                  <a:pt x="365" y="332"/>
                </a:lnTo>
                <a:lnTo>
                  <a:pt x="382" y="262"/>
                </a:lnTo>
                <a:lnTo>
                  <a:pt x="394" y="221"/>
                </a:lnTo>
                <a:lnTo>
                  <a:pt x="409" y="181"/>
                </a:lnTo>
                <a:lnTo>
                  <a:pt x="423" y="133"/>
                </a:lnTo>
                <a:lnTo>
                  <a:pt x="445" y="98"/>
                </a:lnTo>
                <a:lnTo>
                  <a:pt x="469" y="48"/>
                </a:lnTo>
                <a:lnTo>
                  <a:pt x="507" y="0"/>
                </a:lnTo>
                <a:lnTo>
                  <a:pt x="25" y="335"/>
                </a:lnTo>
                <a:lnTo>
                  <a:pt x="0" y="358"/>
                </a:lnTo>
                <a:lnTo>
                  <a:pt x="76" y="360"/>
                </a:lnTo>
                <a:lnTo>
                  <a:pt x="129" y="376"/>
                </a:lnTo>
              </a:path>
            </a:pathLst>
          </a:custGeom>
          <a:solidFill>
            <a:schemeClr val="bg2">
              <a:alpha val="50000"/>
            </a:schemeClr>
          </a:soli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" name="任意多边形 13330"/>
          <p:cNvSpPr>
            <a:spLocks noChangeArrowheads="1"/>
          </p:cNvSpPr>
          <p:nvPr/>
        </p:nvSpPr>
        <p:spPr bwMode="auto">
          <a:xfrm>
            <a:off x="255588" y="654050"/>
            <a:ext cx="984250" cy="766763"/>
          </a:xfrm>
          <a:custGeom>
            <a:avLst/>
            <a:gdLst/>
            <a:ahLst/>
            <a:cxnLst>
              <a:cxn ang="0">
                <a:pos x="0" y="477"/>
              </a:cxn>
              <a:cxn ang="0">
                <a:pos x="13" y="452"/>
              </a:cxn>
              <a:cxn ang="0">
                <a:pos x="56" y="422"/>
              </a:cxn>
              <a:cxn ang="0">
                <a:pos x="619" y="0"/>
              </a:cxn>
              <a:cxn ang="0">
                <a:pos x="425" y="184"/>
              </a:cxn>
              <a:cxn ang="0">
                <a:pos x="329" y="336"/>
              </a:cxn>
              <a:cxn ang="0">
                <a:pos x="268" y="482"/>
              </a:cxn>
              <a:cxn ang="0">
                <a:pos x="197" y="449"/>
              </a:cxn>
              <a:cxn ang="0">
                <a:pos x="119" y="425"/>
              </a:cxn>
              <a:cxn ang="0">
                <a:pos x="70" y="429"/>
              </a:cxn>
              <a:cxn ang="0">
                <a:pos x="28" y="440"/>
              </a:cxn>
              <a:cxn ang="0">
                <a:pos x="0" y="477"/>
              </a:cxn>
            </a:cxnLst>
            <a:rect l="0" t="0" r="r" b="b"/>
            <a:pathLst>
              <a:path w="620" h="483">
                <a:moveTo>
                  <a:pt x="0" y="477"/>
                </a:moveTo>
                <a:lnTo>
                  <a:pt x="13" y="452"/>
                </a:lnTo>
                <a:lnTo>
                  <a:pt x="56" y="422"/>
                </a:lnTo>
                <a:lnTo>
                  <a:pt x="619" y="0"/>
                </a:lnTo>
                <a:lnTo>
                  <a:pt x="425" y="184"/>
                </a:lnTo>
                <a:lnTo>
                  <a:pt x="329" y="336"/>
                </a:lnTo>
                <a:lnTo>
                  <a:pt x="268" y="482"/>
                </a:lnTo>
                <a:lnTo>
                  <a:pt x="197" y="449"/>
                </a:lnTo>
                <a:lnTo>
                  <a:pt x="119" y="425"/>
                </a:lnTo>
                <a:lnTo>
                  <a:pt x="70" y="429"/>
                </a:lnTo>
                <a:lnTo>
                  <a:pt x="28" y="440"/>
                </a:lnTo>
                <a:lnTo>
                  <a:pt x="0" y="477"/>
                </a:lnTo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35" name="标题 13334"/>
          <p:cNvSpPr>
            <a:spLocks noGrp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 lvl="0">
              <a:buClrTx/>
              <a:buSzTx/>
              <a:buFontTx/>
              <a:defRPr/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3336" name="副标题 13335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 marL="0" lvl="0" indent="0" algn="ctr">
              <a:buClrTx/>
              <a:buSzTx/>
              <a:buFontTx/>
              <a:buNone/>
              <a:defRPr/>
            </a:lvl1pPr>
            <a:lvl2pPr marL="457200" lvl="1" indent="0" algn="ctr">
              <a:buClrTx/>
              <a:buSzTx/>
              <a:buFontTx/>
              <a:buNone/>
              <a:defRPr/>
            </a:lvl2pPr>
            <a:lvl3pPr marL="914400" lvl="2" indent="0" algn="ctr">
              <a:buClrTx/>
              <a:buSzTx/>
              <a:buFontTx/>
              <a:buNone/>
              <a:defRPr/>
            </a:lvl3pPr>
            <a:lvl4pPr marL="1371600" lvl="3" indent="0" algn="ctr">
              <a:buClrTx/>
              <a:buSzTx/>
              <a:buFontTx/>
              <a:buNone/>
              <a:defRPr/>
            </a:lvl4pPr>
            <a:lvl5pPr marL="1828800" lvl="4" indent="0" algn="ctr">
              <a:buClrTx/>
              <a:buSzTx/>
              <a:buFontTx/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6" name="日期占位符 13331"/>
          <p:cNvSpPr>
            <a:spLocks noGrp="1"/>
          </p:cNvSpPr>
          <p:nvPr>
            <p:ph type="dt" sz="quarter" idx="2"/>
          </p:nvPr>
        </p:nvSpPr>
        <p:spPr>
          <a:xfrm>
            <a:off x="681038" y="6067425"/>
            <a:ext cx="2300288" cy="393700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 anchor="ctr"/>
          <a:lstStyle>
            <a:lvl1pPr>
              <a:defRPr sz="1400" dirty="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" name="页脚占位符 13332"/>
          <p:cNvSpPr>
            <a:spLocks noGrp="1"/>
          </p:cNvSpPr>
          <p:nvPr>
            <p:ph type="ftr" sz="quarter" idx="3"/>
          </p:nvPr>
        </p:nvSpPr>
        <p:spPr>
          <a:xfrm>
            <a:off x="3108325" y="6067425"/>
            <a:ext cx="3124200" cy="393700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 anchor="ctr"/>
          <a:lstStyle>
            <a:lvl1pPr algn="ctr">
              <a:defRPr sz="1400" dirty="0"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" name="灯片编号占位符 13333"/>
          <p:cNvSpPr>
            <a:spLocks noGrp="1"/>
          </p:cNvSpPr>
          <p:nvPr>
            <p:ph type="sldNum" sz="quarter" idx="4"/>
          </p:nvPr>
        </p:nvSpPr>
        <p:spPr>
          <a:xfrm>
            <a:off x="6372225" y="6067425"/>
            <a:ext cx="2311400" cy="393700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 anchor="ctr"/>
          <a:lstStyle>
            <a:lvl1pPr algn="r">
              <a:defRPr sz="1400" dirty="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38119" y="1216025"/>
            <a:ext cx="2021681" cy="472757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3075" y="1216025"/>
            <a:ext cx="5947845" cy="472757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73075" y="1216025"/>
            <a:ext cx="8086725" cy="47275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联机映像占位符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 vert="horz" wrap="square" lIns="92075" tIns="46038" rIns="92075" bIns="46038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95300" y="2441575"/>
            <a:ext cx="3951605" cy="35020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08195" y="2441575"/>
            <a:ext cx="3951605" cy="35020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2075" tIns="46038" rIns="92075" bIns="46038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2.jpeg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组合 12289"/>
          <p:cNvGrpSpPr/>
          <p:nvPr/>
        </p:nvGrpSpPr>
        <p:grpSpPr>
          <a:xfrm>
            <a:off x="146050" y="0"/>
            <a:ext cx="8772525" cy="6726238"/>
            <a:chOff x="92" y="0"/>
            <a:chExt cx="5526" cy="4237"/>
          </a:xfrm>
        </p:grpSpPr>
        <p:grpSp>
          <p:nvGrpSpPr>
            <p:cNvPr id="1027" name="组合 12290"/>
            <p:cNvGrpSpPr/>
            <p:nvPr/>
          </p:nvGrpSpPr>
          <p:grpSpPr>
            <a:xfrm>
              <a:off x="92" y="409"/>
              <a:ext cx="5526" cy="3828"/>
              <a:chOff x="92" y="409"/>
              <a:chExt cx="5526" cy="3828"/>
            </a:xfrm>
          </p:grpSpPr>
          <p:sp>
            <p:nvSpPr>
              <p:cNvPr id="1028" name="任意多边形 12291"/>
              <p:cNvSpPr>
                <a:spLocks noChangeArrowheads="1"/>
              </p:cNvSpPr>
              <p:nvPr/>
            </p:nvSpPr>
            <p:spPr bwMode="auto">
              <a:xfrm>
                <a:off x="92" y="409"/>
                <a:ext cx="5526" cy="3828"/>
              </a:xfrm>
              <a:custGeom>
                <a:avLst/>
                <a:gdLst/>
                <a:ahLst/>
                <a:cxnLst>
                  <a:cxn ang="0">
                    <a:pos x="684" y="3"/>
                  </a:cxn>
                  <a:cxn ang="0">
                    <a:pos x="708" y="2"/>
                  </a:cxn>
                  <a:cxn ang="0">
                    <a:pos x="5523" y="0"/>
                  </a:cxn>
                  <a:cxn ang="0">
                    <a:pos x="5525" y="3827"/>
                  </a:cxn>
                  <a:cxn ang="0">
                    <a:pos x="0" y="3827"/>
                  </a:cxn>
                  <a:cxn ang="0">
                    <a:pos x="7" y="577"/>
                  </a:cxn>
                  <a:cxn ang="0">
                    <a:pos x="9" y="544"/>
                  </a:cxn>
                  <a:cxn ang="0">
                    <a:pos x="14" y="516"/>
                  </a:cxn>
                  <a:cxn ang="0">
                    <a:pos x="22" y="490"/>
                  </a:cxn>
                  <a:cxn ang="0">
                    <a:pos x="35" y="470"/>
                  </a:cxn>
                  <a:cxn ang="0">
                    <a:pos x="51" y="456"/>
                  </a:cxn>
                  <a:cxn ang="0">
                    <a:pos x="64" y="446"/>
                  </a:cxn>
                  <a:cxn ang="0">
                    <a:pos x="594" y="52"/>
                  </a:cxn>
                  <a:cxn ang="0">
                    <a:pos x="630" y="26"/>
                  </a:cxn>
                  <a:cxn ang="0">
                    <a:pos x="654" y="9"/>
                  </a:cxn>
                  <a:cxn ang="0">
                    <a:pos x="684" y="3"/>
                  </a:cxn>
                </a:cxnLst>
                <a:rect l="0" t="0" r="r" b="b"/>
                <a:pathLst>
                  <a:path w="5526" h="3828">
                    <a:moveTo>
                      <a:pt x="684" y="3"/>
                    </a:moveTo>
                    <a:lnTo>
                      <a:pt x="708" y="2"/>
                    </a:lnTo>
                    <a:lnTo>
                      <a:pt x="5523" y="0"/>
                    </a:lnTo>
                    <a:lnTo>
                      <a:pt x="5525" y="3827"/>
                    </a:lnTo>
                    <a:lnTo>
                      <a:pt x="0" y="3827"/>
                    </a:lnTo>
                    <a:lnTo>
                      <a:pt x="7" y="577"/>
                    </a:lnTo>
                    <a:lnTo>
                      <a:pt x="9" y="544"/>
                    </a:lnTo>
                    <a:lnTo>
                      <a:pt x="14" y="516"/>
                    </a:lnTo>
                    <a:lnTo>
                      <a:pt x="22" y="490"/>
                    </a:lnTo>
                    <a:lnTo>
                      <a:pt x="35" y="470"/>
                    </a:lnTo>
                    <a:lnTo>
                      <a:pt x="51" y="456"/>
                    </a:lnTo>
                    <a:lnTo>
                      <a:pt x="64" y="446"/>
                    </a:lnTo>
                    <a:lnTo>
                      <a:pt x="594" y="52"/>
                    </a:lnTo>
                    <a:lnTo>
                      <a:pt x="630" y="26"/>
                    </a:lnTo>
                    <a:lnTo>
                      <a:pt x="654" y="9"/>
                    </a:lnTo>
                    <a:lnTo>
                      <a:pt x="684" y="3"/>
                    </a:lnTo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1029" name="组合 12292"/>
              <p:cNvGrpSpPr/>
              <p:nvPr/>
            </p:nvGrpSpPr>
            <p:grpSpPr>
              <a:xfrm>
                <a:off x="119" y="427"/>
                <a:ext cx="620" cy="565"/>
                <a:chOff x="119" y="427"/>
                <a:chExt cx="620" cy="565"/>
              </a:xfrm>
            </p:grpSpPr>
            <p:sp>
              <p:nvSpPr>
                <p:cNvPr id="1030" name="任意多边形 12293"/>
                <p:cNvSpPr>
                  <a:spLocks noChangeArrowheads="1"/>
                </p:cNvSpPr>
                <p:nvPr/>
              </p:nvSpPr>
              <p:spPr bwMode="auto">
                <a:xfrm>
                  <a:off x="127" y="459"/>
                  <a:ext cx="580" cy="533"/>
                </a:xfrm>
                <a:custGeom>
                  <a:avLst/>
                  <a:gdLst/>
                  <a:ahLst/>
                  <a:cxnLst>
                    <a:cxn ang="0">
                      <a:pos x="154" y="440"/>
                    </a:cxn>
                    <a:cxn ang="0">
                      <a:pos x="323" y="493"/>
                    </a:cxn>
                    <a:cxn ang="0">
                      <a:pos x="372" y="517"/>
                    </a:cxn>
                    <a:cxn ang="0">
                      <a:pos x="411" y="532"/>
                    </a:cxn>
                    <a:cxn ang="0">
                      <a:pos x="411" y="497"/>
                    </a:cxn>
                    <a:cxn ang="0">
                      <a:pos x="415" y="440"/>
                    </a:cxn>
                    <a:cxn ang="0">
                      <a:pos x="425" y="395"/>
                    </a:cxn>
                    <a:cxn ang="0">
                      <a:pos x="441" y="326"/>
                    </a:cxn>
                    <a:cxn ang="0">
                      <a:pos x="457" y="276"/>
                    </a:cxn>
                    <a:cxn ang="0">
                      <a:pos x="474" y="240"/>
                    </a:cxn>
                    <a:cxn ang="0">
                      <a:pos x="488" y="190"/>
                    </a:cxn>
                    <a:cxn ang="0">
                      <a:pos x="504" y="149"/>
                    </a:cxn>
                    <a:cxn ang="0">
                      <a:pos x="525" y="102"/>
                    </a:cxn>
                    <a:cxn ang="0">
                      <a:pos x="579" y="0"/>
                    </a:cxn>
                    <a:cxn ang="0">
                      <a:pos x="28" y="398"/>
                    </a:cxn>
                    <a:cxn ang="0">
                      <a:pos x="0" y="420"/>
                    </a:cxn>
                    <a:cxn ang="0">
                      <a:pos x="90" y="423"/>
                    </a:cxn>
                    <a:cxn ang="0">
                      <a:pos x="154" y="440"/>
                    </a:cxn>
                  </a:cxnLst>
                  <a:rect l="0" t="0" r="r" b="b"/>
                  <a:pathLst>
                    <a:path w="580" h="533">
                      <a:moveTo>
                        <a:pt x="154" y="440"/>
                      </a:moveTo>
                      <a:lnTo>
                        <a:pt x="323" y="493"/>
                      </a:lnTo>
                      <a:lnTo>
                        <a:pt x="372" y="517"/>
                      </a:lnTo>
                      <a:lnTo>
                        <a:pt x="411" y="532"/>
                      </a:lnTo>
                      <a:lnTo>
                        <a:pt x="411" y="497"/>
                      </a:lnTo>
                      <a:lnTo>
                        <a:pt x="415" y="440"/>
                      </a:lnTo>
                      <a:lnTo>
                        <a:pt x="425" y="395"/>
                      </a:lnTo>
                      <a:lnTo>
                        <a:pt x="441" y="326"/>
                      </a:lnTo>
                      <a:lnTo>
                        <a:pt x="457" y="276"/>
                      </a:lnTo>
                      <a:lnTo>
                        <a:pt x="474" y="240"/>
                      </a:lnTo>
                      <a:lnTo>
                        <a:pt x="488" y="190"/>
                      </a:lnTo>
                      <a:lnTo>
                        <a:pt x="504" y="149"/>
                      </a:lnTo>
                      <a:lnTo>
                        <a:pt x="525" y="102"/>
                      </a:lnTo>
                      <a:lnTo>
                        <a:pt x="579" y="0"/>
                      </a:lnTo>
                      <a:lnTo>
                        <a:pt x="28" y="398"/>
                      </a:lnTo>
                      <a:lnTo>
                        <a:pt x="0" y="420"/>
                      </a:lnTo>
                      <a:lnTo>
                        <a:pt x="90" y="423"/>
                      </a:lnTo>
                      <a:lnTo>
                        <a:pt x="154" y="44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31" name="任意多边形 12294"/>
                <p:cNvSpPr>
                  <a:spLocks noChangeArrowheads="1"/>
                </p:cNvSpPr>
                <p:nvPr/>
              </p:nvSpPr>
              <p:spPr bwMode="auto">
                <a:xfrm>
                  <a:off x="119" y="427"/>
                  <a:ext cx="620" cy="473"/>
                </a:xfrm>
                <a:custGeom>
                  <a:avLst/>
                  <a:gdLst/>
                  <a:ahLst/>
                  <a:cxnLst>
                    <a:cxn ang="0">
                      <a:pos x="0" y="472"/>
                    </a:cxn>
                    <a:cxn ang="0">
                      <a:pos x="15" y="445"/>
                    </a:cxn>
                    <a:cxn ang="0">
                      <a:pos x="61" y="411"/>
                    </a:cxn>
                    <a:cxn ang="0">
                      <a:pos x="619" y="0"/>
                    </a:cxn>
                    <a:cxn ang="0">
                      <a:pos x="466" y="153"/>
                    </a:cxn>
                    <a:cxn ang="0">
                      <a:pos x="366" y="315"/>
                    </a:cxn>
                    <a:cxn ang="0">
                      <a:pos x="301" y="467"/>
                    </a:cxn>
                    <a:cxn ang="0">
                      <a:pos x="222" y="435"/>
                    </a:cxn>
                    <a:cxn ang="0">
                      <a:pos x="132" y="413"/>
                    </a:cxn>
                    <a:cxn ang="0">
                      <a:pos x="76" y="420"/>
                    </a:cxn>
                    <a:cxn ang="0">
                      <a:pos x="30" y="432"/>
                    </a:cxn>
                    <a:cxn ang="0">
                      <a:pos x="0" y="472"/>
                    </a:cxn>
                  </a:cxnLst>
                  <a:rect l="0" t="0" r="r" b="b"/>
                  <a:pathLst>
                    <a:path w="620" h="473">
                      <a:moveTo>
                        <a:pt x="0" y="472"/>
                      </a:moveTo>
                      <a:lnTo>
                        <a:pt x="15" y="445"/>
                      </a:lnTo>
                      <a:lnTo>
                        <a:pt x="61" y="411"/>
                      </a:lnTo>
                      <a:lnTo>
                        <a:pt x="619" y="0"/>
                      </a:lnTo>
                      <a:lnTo>
                        <a:pt x="466" y="153"/>
                      </a:lnTo>
                      <a:lnTo>
                        <a:pt x="366" y="315"/>
                      </a:lnTo>
                      <a:lnTo>
                        <a:pt x="301" y="467"/>
                      </a:lnTo>
                      <a:lnTo>
                        <a:pt x="222" y="435"/>
                      </a:lnTo>
                      <a:lnTo>
                        <a:pt x="132" y="413"/>
                      </a:lnTo>
                      <a:lnTo>
                        <a:pt x="76" y="420"/>
                      </a:lnTo>
                      <a:lnTo>
                        <a:pt x="30" y="432"/>
                      </a:lnTo>
                      <a:lnTo>
                        <a:pt x="0" y="472"/>
                      </a:lnTo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grpSp>
          <p:nvGrpSpPr>
            <p:cNvPr id="1032" name="组合 12295"/>
            <p:cNvGrpSpPr/>
            <p:nvPr/>
          </p:nvGrpSpPr>
          <p:grpSpPr>
            <a:xfrm>
              <a:off x="2050" y="0"/>
              <a:ext cx="1640" cy="623"/>
              <a:chOff x="2050" y="0"/>
              <a:chExt cx="1640" cy="623"/>
            </a:xfrm>
          </p:grpSpPr>
          <p:sp>
            <p:nvSpPr>
              <p:cNvPr id="2" name="矩形 12296"/>
              <p:cNvSpPr>
                <a:spLocks noChangeArrowheads="1"/>
              </p:cNvSpPr>
              <p:nvPr/>
            </p:nvSpPr>
            <p:spPr bwMode="auto">
              <a:xfrm>
                <a:off x="2050" y="344"/>
                <a:ext cx="1640" cy="72"/>
              </a:xfrm>
              <a:prstGeom prst="rect">
                <a:avLst/>
              </a:prstGeom>
              <a:gradFill rotWithShape="0">
                <a:gsLst>
                  <a:gs pos="0">
                    <a:srgbClr val="1C1C1C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" name="矩形 12297"/>
              <p:cNvSpPr>
                <a:spLocks noChangeArrowheads="1"/>
              </p:cNvSpPr>
              <p:nvPr/>
            </p:nvSpPr>
            <p:spPr bwMode="auto">
              <a:xfrm>
                <a:off x="2354" y="311"/>
                <a:ext cx="232" cy="33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rgbClr val="1C1C1C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35" name="矩形 12298"/>
              <p:cNvSpPr>
                <a:spLocks noChangeArrowheads="1"/>
              </p:cNvSpPr>
              <p:nvPr/>
            </p:nvSpPr>
            <p:spPr bwMode="auto">
              <a:xfrm>
                <a:off x="3113" y="306"/>
                <a:ext cx="232" cy="36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rgbClr val="1C1C1C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36" name="椭圆 12299"/>
              <p:cNvSpPr>
                <a:spLocks noChangeArrowheads="1"/>
              </p:cNvSpPr>
              <p:nvPr/>
            </p:nvSpPr>
            <p:spPr bwMode="auto">
              <a:xfrm>
                <a:off x="2664" y="0"/>
                <a:ext cx="379" cy="370"/>
              </a:xfrm>
              <a:prstGeom prst="ellipse">
                <a:avLst/>
              </a:prstGeom>
              <a:gradFill rotWithShape="0">
                <a:gsLst>
                  <a:gs pos="0">
                    <a:srgbClr val="1C1C1C"/>
                  </a:gs>
                  <a:gs pos="50000">
                    <a:srgbClr val="FFFFFF"/>
                  </a:gs>
                  <a:gs pos="100000">
                    <a:srgbClr val="1C1C1C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37" name="椭圆 12300"/>
              <p:cNvSpPr>
                <a:spLocks noChangeArrowheads="1"/>
              </p:cNvSpPr>
              <p:nvPr/>
            </p:nvSpPr>
            <p:spPr bwMode="auto">
              <a:xfrm>
                <a:off x="2682" y="13"/>
                <a:ext cx="344" cy="347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1C1C1C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38" name="任意多边形 12301"/>
              <p:cNvSpPr>
                <a:spLocks noChangeArrowheads="1"/>
              </p:cNvSpPr>
              <p:nvPr/>
            </p:nvSpPr>
            <p:spPr bwMode="auto">
              <a:xfrm>
                <a:off x="2708" y="10"/>
                <a:ext cx="279" cy="82"/>
              </a:xfrm>
              <a:custGeom>
                <a:avLst/>
                <a:gdLst/>
                <a:ahLst/>
                <a:cxnLst>
                  <a:cxn ang="0">
                    <a:pos x="278" y="65"/>
                  </a:cxn>
                  <a:cxn ang="0">
                    <a:pos x="271" y="49"/>
                  </a:cxn>
                  <a:cxn ang="0">
                    <a:pos x="254" y="32"/>
                  </a:cxn>
                  <a:cxn ang="0">
                    <a:pos x="232" y="20"/>
                  </a:cxn>
                  <a:cxn ang="0">
                    <a:pos x="203" y="7"/>
                  </a:cxn>
                  <a:cxn ang="0">
                    <a:pos x="168" y="0"/>
                  </a:cxn>
                  <a:cxn ang="0">
                    <a:pos x="127" y="0"/>
                  </a:cxn>
                  <a:cxn ang="0">
                    <a:pos x="95" y="3"/>
                  </a:cxn>
                  <a:cxn ang="0">
                    <a:pos x="63" y="14"/>
                  </a:cxn>
                  <a:cxn ang="0">
                    <a:pos x="41" y="29"/>
                  </a:cxn>
                  <a:cxn ang="0">
                    <a:pos x="21" y="43"/>
                  </a:cxn>
                  <a:cxn ang="0">
                    <a:pos x="5" y="62"/>
                  </a:cxn>
                  <a:cxn ang="0">
                    <a:pos x="0" y="71"/>
                  </a:cxn>
                  <a:cxn ang="0">
                    <a:pos x="1" y="81"/>
                  </a:cxn>
                  <a:cxn ang="0">
                    <a:pos x="14" y="62"/>
                  </a:cxn>
                  <a:cxn ang="0">
                    <a:pos x="28" y="51"/>
                  </a:cxn>
                  <a:cxn ang="0">
                    <a:pos x="55" y="33"/>
                  </a:cxn>
                  <a:cxn ang="0">
                    <a:pos x="78" y="23"/>
                  </a:cxn>
                  <a:cxn ang="0">
                    <a:pos x="105" y="14"/>
                  </a:cxn>
                  <a:cxn ang="0">
                    <a:pos x="131" y="11"/>
                  </a:cxn>
                  <a:cxn ang="0">
                    <a:pos x="147" y="11"/>
                  </a:cxn>
                  <a:cxn ang="0">
                    <a:pos x="167" y="13"/>
                  </a:cxn>
                  <a:cxn ang="0">
                    <a:pos x="186" y="14"/>
                  </a:cxn>
                  <a:cxn ang="0">
                    <a:pos x="206" y="20"/>
                  </a:cxn>
                  <a:cxn ang="0">
                    <a:pos x="239" y="35"/>
                  </a:cxn>
                  <a:cxn ang="0">
                    <a:pos x="255" y="49"/>
                  </a:cxn>
                  <a:cxn ang="0">
                    <a:pos x="278" y="65"/>
                  </a:cxn>
                </a:cxnLst>
                <a:rect l="0" t="0" r="r" b="b"/>
                <a:pathLst>
                  <a:path w="279" h="82">
                    <a:moveTo>
                      <a:pt x="278" y="65"/>
                    </a:moveTo>
                    <a:lnTo>
                      <a:pt x="271" y="49"/>
                    </a:lnTo>
                    <a:lnTo>
                      <a:pt x="254" y="32"/>
                    </a:lnTo>
                    <a:lnTo>
                      <a:pt x="232" y="20"/>
                    </a:lnTo>
                    <a:lnTo>
                      <a:pt x="203" y="7"/>
                    </a:lnTo>
                    <a:lnTo>
                      <a:pt x="168" y="0"/>
                    </a:lnTo>
                    <a:lnTo>
                      <a:pt x="127" y="0"/>
                    </a:lnTo>
                    <a:lnTo>
                      <a:pt x="95" y="3"/>
                    </a:lnTo>
                    <a:lnTo>
                      <a:pt x="63" y="14"/>
                    </a:lnTo>
                    <a:lnTo>
                      <a:pt x="41" y="29"/>
                    </a:lnTo>
                    <a:lnTo>
                      <a:pt x="21" y="43"/>
                    </a:lnTo>
                    <a:lnTo>
                      <a:pt x="5" y="62"/>
                    </a:lnTo>
                    <a:lnTo>
                      <a:pt x="0" y="71"/>
                    </a:lnTo>
                    <a:lnTo>
                      <a:pt x="1" y="81"/>
                    </a:lnTo>
                    <a:lnTo>
                      <a:pt x="14" y="62"/>
                    </a:lnTo>
                    <a:lnTo>
                      <a:pt x="28" y="51"/>
                    </a:lnTo>
                    <a:lnTo>
                      <a:pt x="55" y="33"/>
                    </a:lnTo>
                    <a:lnTo>
                      <a:pt x="78" y="23"/>
                    </a:lnTo>
                    <a:lnTo>
                      <a:pt x="105" y="14"/>
                    </a:lnTo>
                    <a:lnTo>
                      <a:pt x="131" y="11"/>
                    </a:lnTo>
                    <a:lnTo>
                      <a:pt x="147" y="11"/>
                    </a:lnTo>
                    <a:lnTo>
                      <a:pt x="167" y="13"/>
                    </a:lnTo>
                    <a:lnTo>
                      <a:pt x="186" y="14"/>
                    </a:lnTo>
                    <a:lnTo>
                      <a:pt x="206" y="20"/>
                    </a:lnTo>
                    <a:lnTo>
                      <a:pt x="239" y="35"/>
                    </a:lnTo>
                    <a:lnTo>
                      <a:pt x="255" y="49"/>
                    </a:lnTo>
                    <a:lnTo>
                      <a:pt x="278" y="65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39" name="椭圆 12302"/>
              <p:cNvSpPr>
                <a:spLocks noChangeArrowheads="1"/>
              </p:cNvSpPr>
              <p:nvPr/>
            </p:nvSpPr>
            <p:spPr bwMode="auto">
              <a:xfrm>
                <a:off x="2709" y="43"/>
                <a:ext cx="289" cy="281"/>
              </a:xfrm>
              <a:prstGeom prst="ellipse">
                <a:avLst/>
              </a:prstGeom>
              <a:gradFill rotWithShape="0">
                <a:gsLst>
                  <a:gs pos="0">
                    <a:srgbClr val="1C1C1C"/>
                  </a:gs>
                  <a:gs pos="50000">
                    <a:srgbClr val="FFFFFF"/>
                  </a:gs>
                  <a:gs pos="100000">
                    <a:srgbClr val="1C1C1C"/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40" name="椭圆 12303" descr="Walnut"/>
              <p:cNvSpPr>
                <a:spLocks noChangeArrowheads="1"/>
              </p:cNvSpPr>
              <p:nvPr/>
            </p:nvSpPr>
            <p:spPr bwMode="auto">
              <a:xfrm>
                <a:off x="2729" y="60"/>
                <a:ext cx="247" cy="238"/>
              </a:xfrm>
              <a:prstGeom prst="ellipse">
                <a:avLst/>
              </a:prstGeom>
              <a:blipFill dpi="0" rotWithShape="0">
                <a:blip r:embed="rId15" cstate="print"/>
                <a:srcRect/>
                <a:tile tx="0" ty="0" sx="100000" sy="100000" flip="none" algn="tl"/>
              </a:blip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41" name="任意多边形 12304"/>
              <p:cNvSpPr>
                <a:spLocks noChangeArrowheads="1"/>
              </p:cNvSpPr>
              <p:nvPr/>
            </p:nvSpPr>
            <p:spPr bwMode="auto">
              <a:xfrm>
                <a:off x="2182" y="267"/>
                <a:ext cx="1358" cy="356"/>
              </a:xfrm>
              <a:custGeom>
                <a:avLst/>
                <a:gdLst/>
                <a:ahLst/>
                <a:cxnLst>
                  <a:cxn ang="0">
                    <a:pos x="10" y="345"/>
                  </a:cxn>
                  <a:cxn ang="0">
                    <a:pos x="28" y="351"/>
                  </a:cxn>
                  <a:cxn ang="0">
                    <a:pos x="1357" y="355"/>
                  </a:cxn>
                  <a:cxn ang="0">
                    <a:pos x="1357" y="279"/>
                  </a:cxn>
                  <a:cxn ang="0">
                    <a:pos x="1351" y="248"/>
                  </a:cxn>
                  <a:cxn ang="0">
                    <a:pos x="1338" y="220"/>
                  </a:cxn>
                  <a:cxn ang="0">
                    <a:pos x="1324" y="192"/>
                  </a:cxn>
                  <a:cxn ang="0">
                    <a:pos x="1282" y="147"/>
                  </a:cxn>
                  <a:cxn ang="0">
                    <a:pos x="1214" y="119"/>
                  </a:cxn>
                  <a:cxn ang="0">
                    <a:pos x="1141" y="106"/>
                  </a:cxn>
                  <a:cxn ang="0">
                    <a:pos x="1073" y="96"/>
                  </a:cxn>
                  <a:cxn ang="0">
                    <a:pos x="996" y="87"/>
                  </a:cxn>
                  <a:cxn ang="0">
                    <a:pos x="906" y="81"/>
                  </a:cxn>
                  <a:cxn ang="0">
                    <a:pos x="782" y="69"/>
                  </a:cxn>
                  <a:cxn ang="0">
                    <a:pos x="817" y="22"/>
                  </a:cxn>
                  <a:cxn ang="0">
                    <a:pos x="823" y="2"/>
                  </a:cxn>
                  <a:cxn ang="0">
                    <a:pos x="795" y="28"/>
                  </a:cxn>
                  <a:cxn ang="0">
                    <a:pos x="779" y="41"/>
                  </a:cxn>
                  <a:cxn ang="0">
                    <a:pos x="762" y="57"/>
                  </a:cxn>
                  <a:cxn ang="0">
                    <a:pos x="746" y="62"/>
                  </a:cxn>
                  <a:cxn ang="0">
                    <a:pos x="714" y="71"/>
                  </a:cxn>
                  <a:cxn ang="0">
                    <a:pos x="661" y="72"/>
                  </a:cxn>
                  <a:cxn ang="0">
                    <a:pos x="612" y="70"/>
                  </a:cxn>
                  <a:cxn ang="0">
                    <a:pos x="587" y="57"/>
                  </a:cxn>
                  <a:cxn ang="0">
                    <a:pos x="571" y="46"/>
                  </a:cxn>
                  <a:cxn ang="0">
                    <a:pos x="548" y="28"/>
                  </a:cxn>
                  <a:cxn ang="0">
                    <a:pos x="519" y="0"/>
                  </a:cxn>
                  <a:cxn ang="0">
                    <a:pos x="527" y="24"/>
                  </a:cxn>
                  <a:cxn ang="0">
                    <a:pos x="539" y="64"/>
                  </a:cxn>
                  <a:cxn ang="0">
                    <a:pos x="525" y="72"/>
                  </a:cxn>
                  <a:cxn ang="0">
                    <a:pos x="379" y="80"/>
                  </a:cxn>
                  <a:cxn ang="0">
                    <a:pos x="259" y="96"/>
                  </a:cxn>
                  <a:cxn ang="0">
                    <a:pos x="190" y="106"/>
                  </a:cxn>
                  <a:cxn ang="0">
                    <a:pos x="123" y="119"/>
                  </a:cxn>
                  <a:cxn ang="0">
                    <a:pos x="94" y="129"/>
                  </a:cxn>
                  <a:cxn ang="0">
                    <a:pos x="72" y="144"/>
                  </a:cxn>
                  <a:cxn ang="0">
                    <a:pos x="43" y="171"/>
                  </a:cxn>
                  <a:cxn ang="0">
                    <a:pos x="24" y="202"/>
                  </a:cxn>
                  <a:cxn ang="0">
                    <a:pos x="11" y="239"/>
                  </a:cxn>
                  <a:cxn ang="0">
                    <a:pos x="4" y="267"/>
                  </a:cxn>
                  <a:cxn ang="0">
                    <a:pos x="1" y="299"/>
                  </a:cxn>
                  <a:cxn ang="0">
                    <a:pos x="0" y="320"/>
                  </a:cxn>
                  <a:cxn ang="0">
                    <a:pos x="10" y="345"/>
                  </a:cxn>
                </a:cxnLst>
                <a:rect l="0" t="0" r="r" b="b"/>
                <a:pathLst>
                  <a:path w="1358" h="356">
                    <a:moveTo>
                      <a:pt x="10" y="345"/>
                    </a:moveTo>
                    <a:lnTo>
                      <a:pt x="28" y="351"/>
                    </a:lnTo>
                    <a:lnTo>
                      <a:pt x="1357" y="355"/>
                    </a:lnTo>
                    <a:lnTo>
                      <a:pt x="1357" y="279"/>
                    </a:lnTo>
                    <a:lnTo>
                      <a:pt x="1351" y="248"/>
                    </a:lnTo>
                    <a:lnTo>
                      <a:pt x="1338" y="220"/>
                    </a:lnTo>
                    <a:lnTo>
                      <a:pt x="1324" y="192"/>
                    </a:lnTo>
                    <a:lnTo>
                      <a:pt x="1282" y="147"/>
                    </a:lnTo>
                    <a:lnTo>
                      <a:pt x="1214" y="119"/>
                    </a:lnTo>
                    <a:lnTo>
                      <a:pt x="1141" y="106"/>
                    </a:lnTo>
                    <a:lnTo>
                      <a:pt x="1073" y="96"/>
                    </a:lnTo>
                    <a:lnTo>
                      <a:pt x="996" y="87"/>
                    </a:lnTo>
                    <a:lnTo>
                      <a:pt x="906" y="81"/>
                    </a:lnTo>
                    <a:lnTo>
                      <a:pt x="782" y="69"/>
                    </a:lnTo>
                    <a:lnTo>
                      <a:pt x="817" y="22"/>
                    </a:lnTo>
                    <a:lnTo>
                      <a:pt x="823" y="2"/>
                    </a:lnTo>
                    <a:lnTo>
                      <a:pt x="795" y="28"/>
                    </a:lnTo>
                    <a:lnTo>
                      <a:pt x="779" y="41"/>
                    </a:lnTo>
                    <a:lnTo>
                      <a:pt x="762" y="57"/>
                    </a:lnTo>
                    <a:lnTo>
                      <a:pt x="746" y="62"/>
                    </a:lnTo>
                    <a:lnTo>
                      <a:pt x="714" y="71"/>
                    </a:lnTo>
                    <a:lnTo>
                      <a:pt x="661" y="72"/>
                    </a:lnTo>
                    <a:lnTo>
                      <a:pt x="612" y="70"/>
                    </a:lnTo>
                    <a:lnTo>
                      <a:pt x="587" y="57"/>
                    </a:lnTo>
                    <a:lnTo>
                      <a:pt x="571" y="46"/>
                    </a:lnTo>
                    <a:lnTo>
                      <a:pt x="548" y="28"/>
                    </a:lnTo>
                    <a:lnTo>
                      <a:pt x="519" y="0"/>
                    </a:lnTo>
                    <a:lnTo>
                      <a:pt x="527" y="24"/>
                    </a:lnTo>
                    <a:lnTo>
                      <a:pt x="539" y="64"/>
                    </a:lnTo>
                    <a:lnTo>
                      <a:pt x="525" y="72"/>
                    </a:lnTo>
                    <a:lnTo>
                      <a:pt x="379" y="80"/>
                    </a:lnTo>
                    <a:lnTo>
                      <a:pt x="259" y="96"/>
                    </a:lnTo>
                    <a:lnTo>
                      <a:pt x="190" y="106"/>
                    </a:lnTo>
                    <a:lnTo>
                      <a:pt x="123" y="119"/>
                    </a:lnTo>
                    <a:lnTo>
                      <a:pt x="94" y="129"/>
                    </a:lnTo>
                    <a:lnTo>
                      <a:pt x="72" y="144"/>
                    </a:lnTo>
                    <a:lnTo>
                      <a:pt x="43" y="171"/>
                    </a:lnTo>
                    <a:lnTo>
                      <a:pt x="24" y="202"/>
                    </a:lnTo>
                    <a:lnTo>
                      <a:pt x="11" y="239"/>
                    </a:lnTo>
                    <a:lnTo>
                      <a:pt x="4" y="267"/>
                    </a:lnTo>
                    <a:lnTo>
                      <a:pt x="1" y="299"/>
                    </a:lnTo>
                    <a:lnTo>
                      <a:pt x="0" y="320"/>
                    </a:lnTo>
                    <a:lnTo>
                      <a:pt x="10" y="345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1C1C1C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42" name="任意多边形 12305"/>
              <p:cNvSpPr>
                <a:spLocks noChangeArrowheads="1"/>
              </p:cNvSpPr>
              <p:nvPr/>
            </p:nvSpPr>
            <p:spPr bwMode="auto">
              <a:xfrm>
                <a:off x="2213" y="308"/>
                <a:ext cx="536" cy="184"/>
              </a:xfrm>
              <a:custGeom>
                <a:avLst/>
                <a:gdLst/>
                <a:ahLst/>
                <a:cxnLst>
                  <a:cxn ang="0">
                    <a:pos x="0" y="183"/>
                  </a:cxn>
                  <a:cxn ang="0">
                    <a:pos x="7" y="153"/>
                  </a:cxn>
                  <a:cxn ang="0">
                    <a:pos x="17" y="133"/>
                  </a:cxn>
                  <a:cxn ang="0">
                    <a:pos x="49" y="110"/>
                  </a:cxn>
                  <a:cxn ang="0">
                    <a:pos x="105" y="88"/>
                  </a:cxn>
                  <a:cxn ang="0">
                    <a:pos x="147" y="82"/>
                  </a:cxn>
                  <a:cxn ang="0">
                    <a:pos x="182" y="74"/>
                  </a:cxn>
                  <a:cxn ang="0">
                    <a:pos x="237" y="69"/>
                  </a:cxn>
                  <a:cxn ang="0">
                    <a:pos x="279" y="61"/>
                  </a:cxn>
                  <a:cxn ang="0">
                    <a:pos x="320" y="54"/>
                  </a:cxn>
                  <a:cxn ang="0">
                    <a:pos x="359" y="49"/>
                  </a:cxn>
                  <a:cxn ang="0">
                    <a:pos x="405" y="43"/>
                  </a:cxn>
                  <a:cxn ang="0">
                    <a:pos x="473" y="42"/>
                  </a:cxn>
                  <a:cxn ang="0">
                    <a:pos x="470" y="44"/>
                  </a:cxn>
                  <a:cxn ang="0">
                    <a:pos x="506" y="41"/>
                  </a:cxn>
                  <a:cxn ang="0">
                    <a:pos x="518" y="27"/>
                  </a:cxn>
                  <a:cxn ang="0">
                    <a:pos x="513" y="0"/>
                  </a:cxn>
                  <a:cxn ang="0">
                    <a:pos x="533" y="23"/>
                  </a:cxn>
                  <a:cxn ang="0">
                    <a:pos x="535" y="39"/>
                  </a:cxn>
                  <a:cxn ang="0">
                    <a:pos x="513" y="52"/>
                  </a:cxn>
                  <a:cxn ang="0">
                    <a:pos x="470" y="57"/>
                  </a:cxn>
                  <a:cxn ang="0">
                    <a:pos x="399" y="61"/>
                  </a:cxn>
                  <a:cxn ang="0">
                    <a:pos x="323" y="70"/>
                  </a:cxn>
                  <a:cxn ang="0">
                    <a:pos x="263" y="80"/>
                  </a:cxn>
                  <a:cxn ang="0">
                    <a:pos x="193" y="90"/>
                  </a:cxn>
                  <a:cxn ang="0">
                    <a:pos x="135" y="99"/>
                  </a:cxn>
                  <a:cxn ang="0">
                    <a:pos x="92" y="109"/>
                  </a:cxn>
                  <a:cxn ang="0">
                    <a:pos x="56" y="128"/>
                  </a:cxn>
                  <a:cxn ang="0">
                    <a:pos x="30" y="140"/>
                  </a:cxn>
                  <a:cxn ang="0">
                    <a:pos x="15" y="164"/>
                  </a:cxn>
                  <a:cxn ang="0">
                    <a:pos x="0" y="183"/>
                  </a:cxn>
                </a:cxnLst>
                <a:rect l="0" t="0" r="r" b="b"/>
                <a:pathLst>
                  <a:path w="536" h="184">
                    <a:moveTo>
                      <a:pt x="0" y="183"/>
                    </a:moveTo>
                    <a:lnTo>
                      <a:pt x="7" y="153"/>
                    </a:lnTo>
                    <a:lnTo>
                      <a:pt x="17" y="133"/>
                    </a:lnTo>
                    <a:lnTo>
                      <a:pt x="49" y="110"/>
                    </a:lnTo>
                    <a:lnTo>
                      <a:pt x="105" y="88"/>
                    </a:lnTo>
                    <a:lnTo>
                      <a:pt x="147" y="82"/>
                    </a:lnTo>
                    <a:lnTo>
                      <a:pt x="182" y="74"/>
                    </a:lnTo>
                    <a:lnTo>
                      <a:pt x="237" y="69"/>
                    </a:lnTo>
                    <a:lnTo>
                      <a:pt x="279" y="61"/>
                    </a:lnTo>
                    <a:lnTo>
                      <a:pt x="320" y="54"/>
                    </a:lnTo>
                    <a:lnTo>
                      <a:pt x="359" y="49"/>
                    </a:lnTo>
                    <a:lnTo>
                      <a:pt x="405" y="43"/>
                    </a:lnTo>
                    <a:lnTo>
                      <a:pt x="473" y="42"/>
                    </a:lnTo>
                    <a:lnTo>
                      <a:pt x="470" y="44"/>
                    </a:lnTo>
                    <a:lnTo>
                      <a:pt x="506" y="41"/>
                    </a:lnTo>
                    <a:lnTo>
                      <a:pt x="518" y="27"/>
                    </a:lnTo>
                    <a:lnTo>
                      <a:pt x="513" y="0"/>
                    </a:lnTo>
                    <a:lnTo>
                      <a:pt x="533" y="23"/>
                    </a:lnTo>
                    <a:lnTo>
                      <a:pt x="535" y="39"/>
                    </a:lnTo>
                    <a:lnTo>
                      <a:pt x="513" y="52"/>
                    </a:lnTo>
                    <a:lnTo>
                      <a:pt x="470" y="57"/>
                    </a:lnTo>
                    <a:lnTo>
                      <a:pt x="399" y="61"/>
                    </a:lnTo>
                    <a:lnTo>
                      <a:pt x="323" y="70"/>
                    </a:lnTo>
                    <a:lnTo>
                      <a:pt x="263" y="80"/>
                    </a:lnTo>
                    <a:lnTo>
                      <a:pt x="193" y="90"/>
                    </a:lnTo>
                    <a:lnTo>
                      <a:pt x="135" y="99"/>
                    </a:lnTo>
                    <a:lnTo>
                      <a:pt x="92" y="109"/>
                    </a:lnTo>
                    <a:lnTo>
                      <a:pt x="56" y="128"/>
                    </a:lnTo>
                    <a:lnTo>
                      <a:pt x="30" y="140"/>
                    </a:lnTo>
                    <a:lnTo>
                      <a:pt x="15" y="164"/>
                    </a:lnTo>
                    <a:lnTo>
                      <a:pt x="0" y="183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43" name="任意多边形 12306"/>
              <p:cNvSpPr>
                <a:spLocks noChangeArrowheads="1"/>
              </p:cNvSpPr>
              <p:nvPr/>
            </p:nvSpPr>
            <p:spPr bwMode="auto">
              <a:xfrm>
                <a:off x="2197" y="574"/>
                <a:ext cx="1326" cy="4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7" y="30"/>
                  </a:cxn>
                  <a:cxn ang="0">
                    <a:pos x="114" y="37"/>
                  </a:cxn>
                  <a:cxn ang="0">
                    <a:pos x="381" y="36"/>
                  </a:cxn>
                  <a:cxn ang="0">
                    <a:pos x="438" y="37"/>
                  </a:cxn>
                  <a:cxn ang="0">
                    <a:pos x="480" y="38"/>
                  </a:cxn>
                  <a:cxn ang="0">
                    <a:pos x="578" y="38"/>
                  </a:cxn>
                  <a:cxn ang="0">
                    <a:pos x="686" y="36"/>
                  </a:cxn>
                  <a:cxn ang="0">
                    <a:pos x="724" y="36"/>
                  </a:cxn>
                  <a:cxn ang="0">
                    <a:pos x="819" y="38"/>
                  </a:cxn>
                  <a:cxn ang="0">
                    <a:pos x="859" y="39"/>
                  </a:cxn>
                  <a:cxn ang="0">
                    <a:pos x="888" y="38"/>
                  </a:cxn>
                  <a:cxn ang="0">
                    <a:pos x="962" y="36"/>
                  </a:cxn>
                  <a:cxn ang="0">
                    <a:pos x="1004" y="38"/>
                  </a:cxn>
                  <a:cxn ang="0">
                    <a:pos x="1045" y="37"/>
                  </a:cxn>
                  <a:cxn ang="0">
                    <a:pos x="1072" y="36"/>
                  </a:cxn>
                  <a:cxn ang="0">
                    <a:pos x="1119" y="36"/>
                  </a:cxn>
                  <a:cxn ang="0">
                    <a:pos x="1145" y="37"/>
                  </a:cxn>
                  <a:cxn ang="0">
                    <a:pos x="1171" y="38"/>
                  </a:cxn>
                  <a:cxn ang="0">
                    <a:pos x="1233" y="37"/>
                  </a:cxn>
                  <a:cxn ang="0">
                    <a:pos x="1257" y="37"/>
                  </a:cxn>
                  <a:cxn ang="0">
                    <a:pos x="1325" y="32"/>
                  </a:cxn>
                  <a:cxn ang="0">
                    <a:pos x="1291" y="22"/>
                  </a:cxn>
                  <a:cxn ang="0">
                    <a:pos x="1271" y="22"/>
                  </a:cxn>
                  <a:cxn ang="0">
                    <a:pos x="1249" y="23"/>
                  </a:cxn>
                  <a:cxn ang="0">
                    <a:pos x="1081" y="15"/>
                  </a:cxn>
                  <a:cxn ang="0">
                    <a:pos x="1015" y="17"/>
                  </a:cxn>
                  <a:cxn ang="0">
                    <a:pos x="943" y="21"/>
                  </a:cxn>
                  <a:cxn ang="0">
                    <a:pos x="874" y="20"/>
                  </a:cxn>
                  <a:cxn ang="0">
                    <a:pos x="819" y="18"/>
                  </a:cxn>
                  <a:cxn ang="0">
                    <a:pos x="732" y="19"/>
                  </a:cxn>
                  <a:cxn ang="0">
                    <a:pos x="683" y="20"/>
                  </a:cxn>
                  <a:cxn ang="0">
                    <a:pos x="655" y="21"/>
                  </a:cxn>
                  <a:cxn ang="0">
                    <a:pos x="605" y="22"/>
                  </a:cxn>
                  <a:cxn ang="0">
                    <a:pos x="553" y="20"/>
                  </a:cxn>
                  <a:cxn ang="0">
                    <a:pos x="524" y="19"/>
                  </a:cxn>
                  <a:cxn ang="0">
                    <a:pos x="462" y="17"/>
                  </a:cxn>
                  <a:cxn ang="0">
                    <a:pos x="436" y="18"/>
                  </a:cxn>
                  <a:cxn ang="0">
                    <a:pos x="378" y="21"/>
                  </a:cxn>
                  <a:cxn ang="0">
                    <a:pos x="340" y="23"/>
                  </a:cxn>
                  <a:cxn ang="0">
                    <a:pos x="302" y="24"/>
                  </a:cxn>
                  <a:cxn ang="0">
                    <a:pos x="258" y="22"/>
                  </a:cxn>
                  <a:cxn ang="0">
                    <a:pos x="205" y="20"/>
                  </a:cxn>
                  <a:cxn ang="0">
                    <a:pos x="147" y="23"/>
                  </a:cxn>
                  <a:cxn ang="0">
                    <a:pos x="133" y="23"/>
                  </a:cxn>
                  <a:cxn ang="0">
                    <a:pos x="82" y="20"/>
                  </a:cxn>
                  <a:cxn ang="0">
                    <a:pos x="53" y="19"/>
                  </a:cxn>
                  <a:cxn ang="0">
                    <a:pos x="38" y="20"/>
                  </a:cxn>
                </a:cxnLst>
                <a:rect l="0" t="0" r="r" b="b"/>
                <a:pathLst>
                  <a:path w="1326" h="40">
                    <a:moveTo>
                      <a:pt x="6" y="0"/>
                    </a:moveTo>
                    <a:lnTo>
                      <a:pt x="0" y="10"/>
                    </a:lnTo>
                    <a:lnTo>
                      <a:pt x="6" y="25"/>
                    </a:lnTo>
                    <a:lnTo>
                      <a:pt x="17" y="30"/>
                    </a:lnTo>
                    <a:lnTo>
                      <a:pt x="36" y="36"/>
                    </a:lnTo>
                    <a:lnTo>
                      <a:pt x="114" y="37"/>
                    </a:lnTo>
                    <a:lnTo>
                      <a:pt x="275" y="38"/>
                    </a:lnTo>
                    <a:lnTo>
                      <a:pt x="381" y="36"/>
                    </a:lnTo>
                    <a:lnTo>
                      <a:pt x="415" y="37"/>
                    </a:lnTo>
                    <a:lnTo>
                      <a:pt x="438" y="37"/>
                    </a:lnTo>
                    <a:lnTo>
                      <a:pt x="474" y="38"/>
                    </a:lnTo>
                    <a:lnTo>
                      <a:pt x="480" y="38"/>
                    </a:lnTo>
                    <a:lnTo>
                      <a:pt x="545" y="38"/>
                    </a:lnTo>
                    <a:lnTo>
                      <a:pt x="578" y="38"/>
                    </a:lnTo>
                    <a:lnTo>
                      <a:pt x="598" y="37"/>
                    </a:lnTo>
                    <a:lnTo>
                      <a:pt x="686" y="36"/>
                    </a:lnTo>
                    <a:lnTo>
                      <a:pt x="691" y="36"/>
                    </a:lnTo>
                    <a:lnTo>
                      <a:pt x="724" y="36"/>
                    </a:lnTo>
                    <a:lnTo>
                      <a:pt x="777" y="38"/>
                    </a:lnTo>
                    <a:lnTo>
                      <a:pt x="819" y="38"/>
                    </a:lnTo>
                    <a:lnTo>
                      <a:pt x="825" y="38"/>
                    </a:lnTo>
                    <a:lnTo>
                      <a:pt x="859" y="39"/>
                    </a:lnTo>
                    <a:lnTo>
                      <a:pt x="882" y="37"/>
                    </a:lnTo>
                    <a:lnTo>
                      <a:pt x="888" y="38"/>
                    </a:lnTo>
                    <a:lnTo>
                      <a:pt x="957" y="37"/>
                    </a:lnTo>
                    <a:lnTo>
                      <a:pt x="962" y="36"/>
                    </a:lnTo>
                    <a:lnTo>
                      <a:pt x="980" y="37"/>
                    </a:lnTo>
                    <a:lnTo>
                      <a:pt x="1004" y="38"/>
                    </a:lnTo>
                    <a:lnTo>
                      <a:pt x="1011" y="38"/>
                    </a:lnTo>
                    <a:lnTo>
                      <a:pt x="1045" y="37"/>
                    </a:lnTo>
                    <a:lnTo>
                      <a:pt x="1066" y="36"/>
                    </a:lnTo>
                    <a:lnTo>
                      <a:pt x="1072" y="36"/>
                    </a:lnTo>
                    <a:lnTo>
                      <a:pt x="1091" y="36"/>
                    </a:lnTo>
                    <a:lnTo>
                      <a:pt x="1119" y="36"/>
                    </a:lnTo>
                    <a:lnTo>
                      <a:pt x="1126" y="36"/>
                    </a:lnTo>
                    <a:lnTo>
                      <a:pt x="1145" y="37"/>
                    </a:lnTo>
                    <a:lnTo>
                      <a:pt x="1165" y="38"/>
                    </a:lnTo>
                    <a:lnTo>
                      <a:pt x="1171" y="38"/>
                    </a:lnTo>
                    <a:lnTo>
                      <a:pt x="1214" y="36"/>
                    </a:lnTo>
                    <a:lnTo>
                      <a:pt x="1233" y="37"/>
                    </a:lnTo>
                    <a:lnTo>
                      <a:pt x="1252" y="38"/>
                    </a:lnTo>
                    <a:lnTo>
                      <a:pt x="1257" y="37"/>
                    </a:lnTo>
                    <a:lnTo>
                      <a:pt x="1309" y="37"/>
                    </a:lnTo>
                    <a:lnTo>
                      <a:pt x="1325" y="32"/>
                    </a:lnTo>
                    <a:lnTo>
                      <a:pt x="1298" y="22"/>
                    </a:lnTo>
                    <a:lnTo>
                      <a:pt x="1291" y="22"/>
                    </a:lnTo>
                    <a:lnTo>
                      <a:pt x="1267" y="20"/>
                    </a:lnTo>
                    <a:lnTo>
                      <a:pt x="1271" y="22"/>
                    </a:lnTo>
                    <a:lnTo>
                      <a:pt x="1256" y="24"/>
                    </a:lnTo>
                    <a:lnTo>
                      <a:pt x="1249" y="23"/>
                    </a:lnTo>
                    <a:lnTo>
                      <a:pt x="1087" y="15"/>
                    </a:lnTo>
                    <a:lnTo>
                      <a:pt x="1081" y="15"/>
                    </a:lnTo>
                    <a:lnTo>
                      <a:pt x="1038" y="15"/>
                    </a:lnTo>
                    <a:lnTo>
                      <a:pt x="1015" y="17"/>
                    </a:lnTo>
                    <a:lnTo>
                      <a:pt x="978" y="19"/>
                    </a:lnTo>
                    <a:lnTo>
                      <a:pt x="943" y="21"/>
                    </a:lnTo>
                    <a:lnTo>
                      <a:pt x="904" y="21"/>
                    </a:lnTo>
                    <a:lnTo>
                      <a:pt x="874" y="20"/>
                    </a:lnTo>
                    <a:lnTo>
                      <a:pt x="869" y="20"/>
                    </a:lnTo>
                    <a:lnTo>
                      <a:pt x="819" y="18"/>
                    </a:lnTo>
                    <a:lnTo>
                      <a:pt x="752" y="18"/>
                    </a:lnTo>
                    <a:lnTo>
                      <a:pt x="732" y="19"/>
                    </a:lnTo>
                    <a:lnTo>
                      <a:pt x="709" y="20"/>
                    </a:lnTo>
                    <a:lnTo>
                      <a:pt x="683" y="20"/>
                    </a:lnTo>
                    <a:lnTo>
                      <a:pt x="678" y="20"/>
                    </a:lnTo>
                    <a:lnTo>
                      <a:pt x="655" y="21"/>
                    </a:lnTo>
                    <a:lnTo>
                      <a:pt x="610" y="22"/>
                    </a:lnTo>
                    <a:lnTo>
                      <a:pt x="605" y="22"/>
                    </a:lnTo>
                    <a:lnTo>
                      <a:pt x="584" y="22"/>
                    </a:lnTo>
                    <a:lnTo>
                      <a:pt x="553" y="20"/>
                    </a:lnTo>
                    <a:lnTo>
                      <a:pt x="530" y="19"/>
                    </a:lnTo>
                    <a:lnTo>
                      <a:pt x="524" y="19"/>
                    </a:lnTo>
                    <a:lnTo>
                      <a:pt x="496" y="17"/>
                    </a:lnTo>
                    <a:lnTo>
                      <a:pt x="462" y="17"/>
                    </a:lnTo>
                    <a:lnTo>
                      <a:pt x="457" y="17"/>
                    </a:lnTo>
                    <a:lnTo>
                      <a:pt x="436" y="18"/>
                    </a:lnTo>
                    <a:lnTo>
                      <a:pt x="404" y="20"/>
                    </a:lnTo>
                    <a:lnTo>
                      <a:pt x="378" y="21"/>
                    </a:lnTo>
                    <a:lnTo>
                      <a:pt x="373" y="21"/>
                    </a:lnTo>
                    <a:lnTo>
                      <a:pt x="340" y="23"/>
                    </a:lnTo>
                    <a:lnTo>
                      <a:pt x="335" y="23"/>
                    </a:lnTo>
                    <a:lnTo>
                      <a:pt x="302" y="24"/>
                    </a:lnTo>
                    <a:lnTo>
                      <a:pt x="283" y="24"/>
                    </a:lnTo>
                    <a:lnTo>
                      <a:pt x="258" y="22"/>
                    </a:lnTo>
                    <a:lnTo>
                      <a:pt x="239" y="20"/>
                    </a:lnTo>
                    <a:lnTo>
                      <a:pt x="205" y="20"/>
                    </a:lnTo>
                    <a:lnTo>
                      <a:pt x="179" y="21"/>
                    </a:lnTo>
                    <a:lnTo>
                      <a:pt x="147" y="23"/>
                    </a:lnTo>
                    <a:lnTo>
                      <a:pt x="141" y="23"/>
                    </a:lnTo>
                    <a:lnTo>
                      <a:pt x="133" y="23"/>
                    </a:lnTo>
                    <a:lnTo>
                      <a:pt x="99" y="21"/>
                    </a:lnTo>
                    <a:lnTo>
                      <a:pt x="82" y="20"/>
                    </a:lnTo>
                    <a:lnTo>
                      <a:pt x="59" y="19"/>
                    </a:lnTo>
                    <a:lnTo>
                      <a:pt x="53" y="19"/>
                    </a:lnTo>
                    <a:lnTo>
                      <a:pt x="48" y="19"/>
                    </a:lnTo>
                    <a:lnTo>
                      <a:pt x="38" y="2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44" name="任意多边形 12307"/>
              <p:cNvSpPr>
                <a:spLocks noChangeArrowheads="1"/>
              </p:cNvSpPr>
              <p:nvPr/>
            </p:nvSpPr>
            <p:spPr bwMode="auto">
              <a:xfrm>
                <a:off x="2212" y="307"/>
                <a:ext cx="1300" cy="224"/>
              </a:xfrm>
              <a:custGeom>
                <a:avLst/>
                <a:gdLst/>
                <a:ahLst/>
                <a:cxnLst>
                  <a:cxn ang="0">
                    <a:pos x="73" y="142"/>
                  </a:cxn>
                  <a:cxn ang="0">
                    <a:pos x="40" y="164"/>
                  </a:cxn>
                  <a:cxn ang="0">
                    <a:pos x="5" y="178"/>
                  </a:cxn>
                  <a:cxn ang="0">
                    <a:pos x="11" y="203"/>
                  </a:cxn>
                  <a:cxn ang="0">
                    <a:pos x="54" y="212"/>
                  </a:cxn>
                  <a:cxn ang="0">
                    <a:pos x="172" y="215"/>
                  </a:cxn>
                  <a:cxn ang="0">
                    <a:pos x="420" y="210"/>
                  </a:cxn>
                  <a:cxn ang="0">
                    <a:pos x="473" y="213"/>
                  </a:cxn>
                  <a:cxn ang="0">
                    <a:pos x="512" y="218"/>
                  </a:cxn>
                  <a:cxn ang="0">
                    <a:pos x="603" y="218"/>
                  </a:cxn>
                  <a:cxn ang="0">
                    <a:pos x="703" y="210"/>
                  </a:cxn>
                  <a:cxn ang="0">
                    <a:pos x="738" y="210"/>
                  </a:cxn>
                  <a:cxn ang="0">
                    <a:pos x="827" y="219"/>
                  </a:cxn>
                  <a:cxn ang="0">
                    <a:pos x="864" y="223"/>
                  </a:cxn>
                  <a:cxn ang="0">
                    <a:pos x="891" y="218"/>
                  </a:cxn>
                  <a:cxn ang="0">
                    <a:pos x="960" y="210"/>
                  </a:cxn>
                  <a:cxn ang="0">
                    <a:pos x="999" y="218"/>
                  </a:cxn>
                  <a:cxn ang="0">
                    <a:pos x="1037" y="213"/>
                  </a:cxn>
                  <a:cxn ang="0">
                    <a:pos x="1062" y="210"/>
                  </a:cxn>
                  <a:cxn ang="0">
                    <a:pos x="1105" y="210"/>
                  </a:cxn>
                  <a:cxn ang="0">
                    <a:pos x="1129" y="215"/>
                  </a:cxn>
                  <a:cxn ang="0">
                    <a:pos x="1154" y="219"/>
                  </a:cxn>
                  <a:cxn ang="0">
                    <a:pos x="1211" y="213"/>
                  </a:cxn>
                  <a:cxn ang="0">
                    <a:pos x="1233" y="215"/>
                  </a:cxn>
                  <a:cxn ang="0">
                    <a:pos x="1299" y="212"/>
                  </a:cxn>
                  <a:cxn ang="0">
                    <a:pos x="1283" y="169"/>
                  </a:cxn>
                  <a:cxn ang="0">
                    <a:pos x="1246" y="140"/>
                  </a:cxn>
                  <a:cxn ang="0">
                    <a:pos x="1226" y="145"/>
                  </a:cxn>
                  <a:cxn ang="0">
                    <a:pos x="1119" y="117"/>
                  </a:cxn>
                  <a:cxn ang="0">
                    <a:pos x="1070" y="103"/>
                  </a:cxn>
                  <a:cxn ang="0">
                    <a:pos x="1008" y="113"/>
                  </a:cxn>
                  <a:cxn ang="0">
                    <a:pos x="942" y="132"/>
                  </a:cxn>
                  <a:cxn ang="0">
                    <a:pos x="878" y="126"/>
                  </a:cxn>
                  <a:cxn ang="0">
                    <a:pos x="827" y="117"/>
                  </a:cxn>
                  <a:cxn ang="0">
                    <a:pos x="761" y="99"/>
                  </a:cxn>
                  <a:cxn ang="0">
                    <a:pos x="721" y="80"/>
                  </a:cxn>
                  <a:cxn ang="0">
                    <a:pos x="695" y="38"/>
                  </a:cxn>
                  <a:cxn ang="0">
                    <a:pos x="687" y="25"/>
                  </a:cxn>
                  <a:cxn ang="0">
                    <a:pos x="614" y="25"/>
                  </a:cxn>
                  <a:cxn ang="0">
                    <a:pos x="537" y="0"/>
                  </a:cxn>
                  <a:cxn ang="0">
                    <a:pos x="575" y="51"/>
                  </a:cxn>
                  <a:cxn ang="0">
                    <a:pos x="560" y="87"/>
                  </a:cxn>
                  <a:cxn ang="0">
                    <a:pos x="503" y="96"/>
                  </a:cxn>
                  <a:cxn ang="0">
                    <a:pos x="451" y="106"/>
                  </a:cxn>
                  <a:cxn ang="0">
                    <a:pos x="389" y="129"/>
                  </a:cxn>
                  <a:cxn ang="0">
                    <a:pos x="331" y="122"/>
                  </a:cxn>
                  <a:cxn ang="0">
                    <a:pos x="288" y="128"/>
                  </a:cxn>
                  <a:cxn ang="0">
                    <a:pos x="233" y="131"/>
                  </a:cxn>
                  <a:cxn ang="0">
                    <a:pos x="197" y="142"/>
                  </a:cxn>
                  <a:cxn ang="0">
                    <a:pos x="158" y="132"/>
                  </a:cxn>
                  <a:cxn ang="0">
                    <a:pos x="118" y="134"/>
                  </a:cxn>
                </a:cxnLst>
                <a:rect l="0" t="0" r="r" b="b"/>
                <a:pathLst>
                  <a:path w="1300" h="224">
                    <a:moveTo>
                      <a:pt x="97" y="143"/>
                    </a:moveTo>
                    <a:lnTo>
                      <a:pt x="73" y="142"/>
                    </a:lnTo>
                    <a:lnTo>
                      <a:pt x="54" y="157"/>
                    </a:lnTo>
                    <a:lnTo>
                      <a:pt x="40" y="164"/>
                    </a:lnTo>
                    <a:lnTo>
                      <a:pt x="18" y="174"/>
                    </a:lnTo>
                    <a:lnTo>
                      <a:pt x="5" y="178"/>
                    </a:lnTo>
                    <a:lnTo>
                      <a:pt x="0" y="190"/>
                    </a:lnTo>
                    <a:lnTo>
                      <a:pt x="11" y="203"/>
                    </a:lnTo>
                    <a:lnTo>
                      <a:pt x="26" y="218"/>
                    </a:lnTo>
                    <a:lnTo>
                      <a:pt x="54" y="212"/>
                    </a:lnTo>
                    <a:lnTo>
                      <a:pt x="100" y="210"/>
                    </a:lnTo>
                    <a:lnTo>
                      <a:pt x="172" y="215"/>
                    </a:lnTo>
                    <a:lnTo>
                      <a:pt x="322" y="218"/>
                    </a:lnTo>
                    <a:lnTo>
                      <a:pt x="420" y="210"/>
                    </a:lnTo>
                    <a:lnTo>
                      <a:pt x="452" y="215"/>
                    </a:lnTo>
                    <a:lnTo>
                      <a:pt x="473" y="213"/>
                    </a:lnTo>
                    <a:lnTo>
                      <a:pt x="506" y="218"/>
                    </a:lnTo>
                    <a:lnTo>
                      <a:pt x="512" y="218"/>
                    </a:lnTo>
                    <a:lnTo>
                      <a:pt x="573" y="219"/>
                    </a:lnTo>
                    <a:lnTo>
                      <a:pt x="603" y="218"/>
                    </a:lnTo>
                    <a:lnTo>
                      <a:pt x="621" y="213"/>
                    </a:lnTo>
                    <a:lnTo>
                      <a:pt x="703" y="210"/>
                    </a:lnTo>
                    <a:lnTo>
                      <a:pt x="708" y="210"/>
                    </a:lnTo>
                    <a:lnTo>
                      <a:pt x="738" y="210"/>
                    </a:lnTo>
                    <a:lnTo>
                      <a:pt x="788" y="218"/>
                    </a:lnTo>
                    <a:lnTo>
                      <a:pt x="827" y="219"/>
                    </a:lnTo>
                    <a:lnTo>
                      <a:pt x="832" y="219"/>
                    </a:lnTo>
                    <a:lnTo>
                      <a:pt x="864" y="223"/>
                    </a:lnTo>
                    <a:lnTo>
                      <a:pt x="885" y="215"/>
                    </a:lnTo>
                    <a:lnTo>
                      <a:pt x="891" y="218"/>
                    </a:lnTo>
                    <a:lnTo>
                      <a:pt x="955" y="213"/>
                    </a:lnTo>
                    <a:lnTo>
                      <a:pt x="960" y="210"/>
                    </a:lnTo>
                    <a:lnTo>
                      <a:pt x="976" y="215"/>
                    </a:lnTo>
                    <a:lnTo>
                      <a:pt x="999" y="218"/>
                    </a:lnTo>
                    <a:lnTo>
                      <a:pt x="1005" y="218"/>
                    </a:lnTo>
                    <a:lnTo>
                      <a:pt x="1037" y="213"/>
                    </a:lnTo>
                    <a:lnTo>
                      <a:pt x="1056" y="210"/>
                    </a:lnTo>
                    <a:lnTo>
                      <a:pt x="1062" y="210"/>
                    </a:lnTo>
                    <a:lnTo>
                      <a:pt x="1079" y="210"/>
                    </a:lnTo>
                    <a:lnTo>
                      <a:pt x="1105" y="210"/>
                    </a:lnTo>
                    <a:lnTo>
                      <a:pt x="1111" y="209"/>
                    </a:lnTo>
                    <a:lnTo>
                      <a:pt x="1129" y="215"/>
                    </a:lnTo>
                    <a:lnTo>
                      <a:pt x="1148" y="219"/>
                    </a:lnTo>
                    <a:lnTo>
                      <a:pt x="1154" y="219"/>
                    </a:lnTo>
                    <a:lnTo>
                      <a:pt x="1193" y="210"/>
                    </a:lnTo>
                    <a:lnTo>
                      <a:pt x="1211" y="213"/>
                    </a:lnTo>
                    <a:lnTo>
                      <a:pt x="1229" y="218"/>
                    </a:lnTo>
                    <a:lnTo>
                      <a:pt x="1233" y="215"/>
                    </a:lnTo>
                    <a:lnTo>
                      <a:pt x="1282" y="213"/>
                    </a:lnTo>
                    <a:lnTo>
                      <a:pt x="1299" y="212"/>
                    </a:lnTo>
                    <a:lnTo>
                      <a:pt x="1296" y="187"/>
                    </a:lnTo>
                    <a:lnTo>
                      <a:pt x="1283" y="169"/>
                    </a:lnTo>
                    <a:lnTo>
                      <a:pt x="1268" y="155"/>
                    </a:lnTo>
                    <a:lnTo>
                      <a:pt x="1246" y="140"/>
                    </a:lnTo>
                    <a:lnTo>
                      <a:pt x="1232" y="146"/>
                    </a:lnTo>
                    <a:lnTo>
                      <a:pt x="1226" y="145"/>
                    </a:lnTo>
                    <a:lnTo>
                      <a:pt x="1158" y="132"/>
                    </a:lnTo>
                    <a:lnTo>
                      <a:pt x="1119" y="117"/>
                    </a:lnTo>
                    <a:lnTo>
                      <a:pt x="1076" y="103"/>
                    </a:lnTo>
                    <a:lnTo>
                      <a:pt x="1070" y="103"/>
                    </a:lnTo>
                    <a:lnTo>
                      <a:pt x="1030" y="103"/>
                    </a:lnTo>
                    <a:lnTo>
                      <a:pt x="1008" y="113"/>
                    </a:lnTo>
                    <a:lnTo>
                      <a:pt x="974" y="122"/>
                    </a:lnTo>
                    <a:lnTo>
                      <a:pt x="942" y="132"/>
                    </a:lnTo>
                    <a:lnTo>
                      <a:pt x="905" y="131"/>
                    </a:lnTo>
                    <a:lnTo>
                      <a:pt x="878" y="126"/>
                    </a:lnTo>
                    <a:lnTo>
                      <a:pt x="873" y="126"/>
                    </a:lnTo>
                    <a:lnTo>
                      <a:pt x="827" y="117"/>
                    </a:lnTo>
                    <a:lnTo>
                      <a:pt x="787" y="103"/>
                    </a:lnTo>
                    <a:lnTo>
                      <a:pt x="761" y="99"/>
                    </a:lnTo>
                    <a:lnTo>
                      <a:pt x="743" y="85"/>
                    </a:lnTo>
                    <a:lnTo>
                      <a:pt x="721" y="80"/>
                    </a:lnTo>
                    <a:lnTo>
                      <a:pt x="702" y="67"/>
                    </a:lnTo>
                    <a:lnTo>
                      <a:pt x="695" y="38"/>
                    </a:lnTo>
                    <a:lnTo>
                      <a:pt x="718" y="16"/>
                    </a:lnTo>
                    <a:lnTo>
                      <a:pt x="687" y="25"/>
                    </a:lnTo>
                    <a:lnTo>
                      <a:pt x="645" y="24"/>
                    </a:lnTo>
                    <a:lnTo>
                      <a:pt x="614" y="25"/>
                    </a:lnTo>
                    <a:lnTo>
                      <a:pt x="575" y="16"/>
                    </a:lnTo>
                    <a:lnTo>
                      <a:pt x="537" y="0"/>
                    </a:lnTo>
                    <a:lnTo>
                      <a:pt x="566" y="29"/>
                    </a:lnTo>
                    <a:lnTo>
                      <a:pt x="575" y="51"/>
                    </a:lnTo>
                    <a:lnTo>
                      <a:pt x="573" y="68"/>
                    </a:lnTo>
                    <a:lnTo>
                      <a:pt x="560" y="87"/>
                    </a:lnTo>
                    <a:lnTo>
                      <a:pt x="531" y="97"/>
                    </a:lnTo>
                    <a:lnTo>
                      <a:pt x="503" y="96"/>
                    </a:lnTo>
                    <a:lnTo>
                      <a:pt x="477" y="100"/>
                    </a:lnTo>
                    <a:lnTo>
                      <a:pt x="451" y="106"/>
                    </a:lnTo>
                    <a:lnTo>
                      <a:pt x="413" y="122"/>
                    </a:lnTo>
                    <a:lnTo>
                      <a:pt x="389" y="129"/>
                    </a:lnTo>
                    <a:lnTo>
                      <a:pt x="361" y="119"/>
                    </a:lnTo>
                    <a:lnTo>
                      <a:pt x="331" y="122"/>
                    </a:lnTo>
                    <a:lnTo>
                      <a:pt x="306" y="135"/>
                    </a:lnTo>
                    <a:lnTo>
                      <a:pt x="288" y="128"/>
                    </a:lnTo>
                    <a:lnTo>
                      <a:pt x="261" y="134"/>
                    </a:lnTo>
                    <a:lnTo>
                      <a:pt x="233" y="131"/>
                    </a:lnTo>
                    <a:lnTo>
                      <a:pt x="203" y="142"/>
                    </a:lnTo>
                    <a:lnTo>
                      <a:pt x="197" y="142"/>
                    </a:lnTo>
                    <a:lnTo>
                      <a:pt x="187" y="140"/>
                    </a:lnTo>
                    <a:lnTo>
                      <a:pt x="158" y="132"/>
                    </a:lnTo>
                    <a:lnTo>
                      <a:pt x="143" y="126"/>
                    </a:lnTo>
                    <a:lnTo>
                      <a:pt x="118" y="134"/>
                    </a:lnTo>
                    <a:lnTo>
                      <a:pt x="97" y="143"/>
                    </a:lnTo>
                  </a:path>
                </a:pathLst>
              </a:custGeom>
              <a:gradFill rotWithShape="0">
                <a:gsLst>
                  <a:gs pos="0">
                    <a:srgbClr val="1C1C1C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45" name="任意多边形 12308"/>
              <p:cNvSpPr>
                <a:spLocks noChangeArrowheads="1"/>
              </p:cNvSpPr>
              <p:nvPr/>
            </p:nvSpPr>
            <p:spPr bwMode="auto">
              <a:xfrm>
                <a:off x="2931" y="310"/>
                <a:ext cx="559" cy="184"/>
              </a:xfrm>
              <a:custGeom>
                <a:avLst/>
                <a:gdLst/>
                <a:ahLst/>
                <a:cxnLst>
                  <a:cxn ang="0">
                    <a:pos x="558" y="183"/>
                  </a:cxn>
                  <a:cxn ang="0">
                    <a:pos x="550" y="153"/>
                  </a:cxn>
                  <a:cxn ang="0">
                    <a:pos x="539" y="133"/>
                  </a:cxn>
                  <a:cxn ang="0">
                    <a:pos x="505" y="111"/>
                  </a:cxn>
                  <a:cxn ang="0">
                    <a:pos x="447" y="88"/>
                  </a:cxn>
                  <a:cxn ang="0">
                    <a:pos x="404" y="81"/>
                  </a:cxn>
                  <a:cxn ang="0">
                    <a:pos x="367" y="74"/>
                  </a:cxn>
                  <a:cxn ang="0">
                    <a:pos x="310" y="69"/>
                  </a:cxn>
                  <a:cxn ang="0">
                    <a:pos x="265" y="60"/>
                  </a:cxn>
                  <a:cxn ang="0">
                    <a:pos x="224" y="54"/>
                  </a:cxn>
                  <a:cxn ang="0">
                    <a:pos x="182" y="49"/>
                  </a:cxn>
                  <a:cxn ang="0">
                    <a:pos x="134" y="43"/>
                  </a:cxn>
                  <a:cxn ang="0">
                    <a:pos x="64" y="42"/>
                  </a:cxn>
                  <a:cxn ang="0">
                    <a:pos x="66" y="44"/>
                  </a:cxn>
                  <a:cxn ang="0">
                    <a:pos x="29" y="41"/>
                  </a:cxn>
                  <a:cxn ang="0">
                    <a:pos x="17" y="27"/>
                  </a:cxn>
                  <a:cxn ang="0">
                    <a:pos x="21" y="0"/>
                  </a:cxn>
                  <a:cxn ang="0">
                    <a:pos x="1" y="24"/>
                  </a:cxn>
                  <a:cxn ang="0">
                    <a:pos x="0" y="40"/>
                  </a:cxn>
                  <a:cxn ang="0">
                    <a:pos x="21" y="52"/>
                  </a:cxn>
                  <a:cxn ang="0">
                    <a:pos x="66" y="57"/>
                  </a:cxn>
                  <a:cxn ang="0">
                    <a:pos x="140" y="60"/>
                  </a:cxn>
                  <a:cxn ang="0">
                    <a:pos x="220" y="70"/>
                  </a:cxn>
                  <a:cxn ang="0">
                    <a:pos x="283" y="80"/>
                  </a:cxn>
                  <a:cxn ang="0">
                    <a:pos x="356" y="90"/>
                  </a:cxn>
                  <a:cxn ang="0">
                    <a:pos x="417" y="100"/>
                  </a:cxn>
                  <a:cxn ang="0">
                    <a:pos x="461" y="109"/>
                  </a:cxn>
                  <a:cxn ang="0">
                    <a:pos x="498" y="128"/>
                  </a:cxn>
                  <a:cxn ang="0">
                    <a:pos x="525" y="140"/>
                  </a:cxn>
                  <a:cxn ang="0">
                    <a:pos x="541" y="164"/>
                  </a:cxn>
                  <a:cxn ang="0">
                    <a:pos x="558" y="183"/>
                  </a:cxn>
                </a:cxnLst>
                <a:rect l="0" t="0" r="r" b="b"/>
                <a:pathLst>
                  <a:path w="559" h="184">
                    <a:moveTo>
                      <a:pt x="558" y="183"/>
                    </a:moveTo>
                    <a:lnTo>
                      <a:pt x="550" y="153"/>
                    </a:lnTo>
                    <a:lnTo>
                      <a:pt x="539" y="133"/>
                    </a:lnTo>
                    <a:lnTo>
                      <a:pt x="505" y="111"/>
                    </a:lnTo>
                    <a:lnTo>
                      <a:pt x="447" y="88"/>
                    </a:lnTo>
                    <a:lnTo>
                      <a:pt x="404" y="81"/>
                    </a:lnTo>
                    <a:lnTo>
                      <a:pt x="367" y="74"/>
                    </a:lnTo>
                    <a:lnTo>
                      <a:pt x="310" y="69"/>
                    </a:lnTo>
                    <a:lnTo>
                      <a:pt x="265" y="60"/>
                    </a:lnTo>
                    <a:lnTo>
                      <a:pt x="224" y="54"/>
                    </a:lnTo>
                    <a:lnTo>
                      <a:pt x="182" y="49"/>
                    </a:lnTo>
                    <a:lnTo>
                      <a:pt x="134" y="43"/>
                    </a:lnTo>
                    <a:lnTo>
                      <a:pt x="64" y="42"/>
                    </a:lnTo>
                    <a:lnTo>
                      <a:pt x="66" y="44"/>
                    </a:lnTo>
                    <a:lnTo>
                      <a:pt x="29" y="41"/>
                    </a:lnTo>
                    <a:lnTo>
                      <a:pt x="17" y="27"/>
                    </a:lnTo>
                    <a:lnTo>
                      <a:pt x="21" y="0"/>
                    </a:lnTo>
                    <a:lnTo>
                      <a:pt x="1" y="24"/>
                    </a:lnTo>
                    <a:lnTo>
                      <a:pt x="0" y="40"/>
                    </a:lnTo>
                    <a:lnTo>
                      <a:pt x="21" y="52"/>
                    </a:lnTo>
                    <a:lnTo>
                      <a:pt x="66" y="57"/>
                    </a:lnTo>
                    <a:lnTo>
                      <a:pt x="140" y="60"/>
                    </a:lnTo>
                    <a:lnTo>
                      <a:pt x="220" y="70"/>
                    </a:lnTo>
                    <a:lnTo>
                      <a:pt x="283" y="80"/>
                    </a:lnTo>
                    <a:lnTo>
                      <a:pt x="356" y="90"/>
                    </a:lnTo>
                    <a:lnTo>
                      <a:pt x="417" y="100"/>
                    </a:lnTo>
                    <a:lnTo>
                      <a:pt x="461" y="109"/>
                    </a:lnTo>
                    <a:lnTo>
                      <a:pt x="498" y="128"/>
                    </a:lnTo>
                    <a:lnTo>
                      <a:pt x="525" y="140"/>
                    </a:lnTo>
                    <a:lnTo>
                      <a:pt x="541" y="164"/>
                    </a:lnTo>
                    <a:lnTo>
                      <a:pt x="558" y="183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1046" name="标题 12309"/>
          <p:cNvSpPr>
            <a:spLocks noGrp="1"/>
          </p:cNvSpPr>
          <p:nvPr>
            <p:ph type="title"/>
          </p:nvPr>
        </p:nvSpPr>
        <p:spPr>
          <a:xfrm>
            <a:off x="473075" y="1216025"/>
            <a:ext cx="8077200" cy="11430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7" name="文本占位符 12310"/>
          <p:cNvSpPr>
            <a:spLocks noGrp="1"/>
          </p:cNvSpPr>
          <p:nvPr>
            <p:ph type="body"/>
          </p:nvPr>
        </p:nvSpPr>
        <p:spPr>
          <a:xfrm>
            <a:off x="495300" y="2441575"/>
            <a:ext cx="8064500" cy="3502025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2312" name="日期占位符 12311"/>
          <p:cNvSpPr>
            <a:spLocks noGrp="1"/>
          </p:cNvSpPr>
          <p:nvPr>
            <p:ph type="dt" sz="half" idx="2"/>
          </p:nvPr>
        </p:nvSpPr>
        <p:spPr>
          <a:xfrm>
            <a:off x="508000" y="6067425"/>
            <a:ext cx="2387600" cy="498475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 anchor="ctr"/>
          <a:lstStyle>
            <a:lvl1pPr eaLnBrk="0" hangingPunct="0">
              <a:defRPr sz="1400" noProof="1" dirty="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313" name="页脚占位符 12312"/>
          <p:cNvSpPr>
            <a:spLocks noGrp="1"/>
          </p:cNvSpPr>
          <p:nvPr>
            <p:ph type="ftr" sz="quarter" idx="3"/>
          </p:nvPr>
        </p:nvSpPr>
        <p:spPr>
          <a:xfrm>
            <a:off x="3048000" y="6067425"/>
            <a:ext cx="3225800" cy="498475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 anchor="ctr"/>
          <a:lstStyle>
            <a:lvl1pPr algn="ctr" eaLnBrk="0" hangingPunct="0">
              <a:defRPr sz="1400" noProof="1" dirty="0"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314" name="灯片编号占位符 12313"/>
          <p:cNvSpPr>
            <a:spLocks noGrp="1"/>
          </p:cNvSpPr>
          <p:nvPr>
            <p:ph type="sldNum" sz="quarter" idx="4"/>
          </p:nvPr>
        </p:nvSpPr>
        <p:spPr>
          <a:xfrm>
            <a:off x="6413500" y="6067425"/>
            <a:ext cx="2133600" cy="511175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 anchor="ctr"/>
          <a:lstStyle>
            <a:lvl1pPr algn="r" eaLnBrk="0" hangingPunct="0">
              <a:defRPr sz="1400" noProof="1" dirty="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51" name="任意多边形 12314"/>
          <p:cNvSpPr>
            <a:spLocks noChangeArrowheads="1"/>
          </p:cNvSpPr>
          <p:nvPr/>
        </p:nvSpPr>
        <p:spPr bwMode="auto">
          <a:xfrm>
            <a:off x="3654425" y="2257425"/>
            <a:ext cx="2047875" cy="90488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0" y="19"/>
              </a:cxn>
              <a:cxn ang="0">
                <a:pos x="2" y="40"/>
              </a:cxn>
              <a:cxn ang="0">
                <a:pos x="28" y="50"/>
              </a:cxn>
              <a:cxn ang="0">
                <a:pos x="148" y="53"/>
              </a:cxn>
              <a:cxn ang="0">
                <a:pos x="297" y="53"/>
              </a:cxn>
              <a:cxn ang="0">
                <a:pos x="468" y="53"/>
              </a:cxn>
              <a:cxn ang="0">
                <a:pos x="667" y="53"/>
              </a:cxn>
              <a:cxn ang="0">
                <a:pos x="830" y="53"/>
              </a:cxn>
              <a:cxn ang="0">
                <a:pos x="993" y="55"/>
              </a:cxn>
              <a:cxn ang="0">
                <a:pos x="1139" y="53"/>
              </a:cxn>
              <a:cxn ang="0">
                <a:pos x="1226" y="56"/>
              </a:cxn>
              <a:cxn ang="0">
                <a:pos x="1279" y="47"/>
              </a:cxn>
              <a:cxn ang="0">
                <a:pos x="1289" y="25"/>
              </a:cxn>
              <a:cxn ang="0">
                <a:pos x="1275" y="14"/>
              </a:cxn>
              <a:cxn ang="0">
                <a:pos x="1274" y="27"/>
              </a:cxn>
              <a:cxn ang="0">
                <a:pos x="1261" y="35"/>
              </a:cxn>
              <a:cxn ang="0">
                <a:pos x="1236" y="38"/>
              </a:cxn>
              <a:cxn ang="0">
                <a:pos x="1196" y="40"/>
              </a:cxn>
              <a:cxn ang="0">
                <a:pos x="1121" y="40"/>
              </a:cxn>
              <a:cxn ang="0">
                <a:pos x="973" y="40"/>
              </a:cxn>
              <a:cxn ang="0">
                <a:pos x="844" y="40"/>
              </a:cxn>
              <a:cxn ang="0">
                <a:pos x="712" y="38"/>
              </a:cxn>
              <a:cxn ang="0">
                <a:pos x="584" y="40"/>
              </a:cxn>
              <a:cxn ang="0">
                <a:pos x="432" y="42"/>
              </a:cxn>
              <a:cxn ang="0">
                <a:pos x="315" y="43"/>
              </a:cxn>
              <a:cxn ang="0">
                <a:pos x="226" y="40"/>
              </a:cxn>
              <a:cxn ang="0">
                <a:pos x="141" y="42"/>
              </a:cxn>
              <a:cxn ang="0">
                <a:pos x="78" y="40"/>
              </a:cxn>
              <a:cxn ang="0">
                <a:pos x="41" y="40"/>
              </a:cxn>
              <a:cxn ang="0">
                <a:pos x="20" y="35"/>
              </a:cxn>
              <a:cxn ang="0">
                <a:pos x="14" y="22"/>
              </a:cxn>
              <a:cxn ang="0">
                <a:pos x="10" y="4"/>
              </a:cxn>
              <a:cxn ang="0">
                <a:pos x="5" y="5"/>
              </a:cxn>
              <a:cxn ang="0">
                <a:pos x="7" y="6"/>
              </a:cxn>
              <a:cxn ang="0">
                <a:pos x="10" y="0"/>
              </a:cxn>
              <a:cxn ang="0">
                <a:pos x="10" y="4"/>
              </a:cxn>
              <a:cxn ang="0">
                <a:pos x="9" y="6"/>
              </a:cxn>
              <a:cxn ang="0">
                <a:pos x="10" y="0"/>
              </a:cxn>
              <a:cxn ang="0">
                <a:pos x="10" y="4"/>
              </a:cxn>
              <a:cxn ang="0">
                <a:pos x="9" y="7"/>
              </a:cxn>
            </a:cxnLst>
            <a:rect l="0" t="0" r="r" b="b"/>
            <a:pathLst>
              <a:path w="1290" h="57">
                <a:moveTo>
                  <a:pt x="10" y="0"/>
                </a:moveTo>
                <a:lnTo>
                  <a:pt x="0" y="19"/>
                </a:lnTo>
                <a:lnTo>
                  <a:pt x="2" y="40"/>
                </a:lnTo>
                <a:lnTo>
                  <a:pt x="28" y="50"/>
                </a:lnTo>
                <a:lnTo>
                  <a:pt x="148" y="53"/>
                </a:lnTo>
                <a:lnTo>
                  <a:pt x="297" y="53"/>
                </a:lnTo>
                <a:lnTo>
                  <a:pt x="468" y="53"/>
                </a:lnTo>
                <a:lnTo>
                  <a:pt x="667" y="53"/>
                </a:lnTo>
                <a:lnTo>
                  <a:pt x="830" y="53"/>
                </a:lnTo>
                <a:lnTo>
                  <a:pt x="993" y="55"/>
                </a:lnTo>
                <a:lnTo>
                  <a:pt x="1139" y="53"/>
                </a:lnTo>
                <a:lnTo>
                  <a:pt x="1226" y="56"/>
                </a:lnTo>
                <a:lnTo>
                  <a:pt x="1279" y="47"/>
                </a:lnTo>
                <a:lnTo>
                  <a:pt x="1289" y="25"/>
                </a:lnTo>
                <a:lnTo>
                  <a:pt x="1275" y="14"/>
                </a:lnTo>
                <a:lnTo>
                  <a:pt x="1274" y="27"/>
                </a:lnTo>
                <a:lnTo>
                  <a:pt x="1261" y="35"/>
                </a:lnTo>
                <a:lnTo>
                  <a:pt x="1236" y="38"/>
                </a:lnTo>
                <a:lnTo>
                  <a:pt x="1196" y="40"/>
                </a:lnTo>
                <a:lnTo>
                  <a:pt x="1121" y="40"/>
                </a:lnTo>
                <a:lnTo>
                  <a:pt x="973" y="40"/>
                </a:lnTo>
                <a:lnTo>
                  <a:pt x="844" y="40"/>
                </a:lnTo>
                <a:lnTo>
                  <a:pt x="712" y="38"/>
                </a:lnTo>
                <a:lnTo>
                  <a:pt x="584" y="40"/>
                </a:lnTo>
                <a:lnTo>
                  <a:pt x="432" y="42"/>
                </a:lnTo>
                <a:lnTo>
                  <a:pt x="315" y="43"/>
                </a:lnTo>
                <a:lnTo>
                  <a:pt x="226" y="40"/>
                </a:lnTo>
                <a:lnTo>
                  <a:pt x="141" y="42"/>
                </a:lnTo>
                <a:lnTo>
                  <a:pt x="78" y="40"/>
                </a:lnTo>
                <a:lnTo>
                  <a:pt x="41" y="40"/>
                </a:lnTo>
                <a:lnTo>
                  <a:pt x="20" y="35"/>
                </a:lnTo>
                <a:lnTo>
                  <a:pt x="14" y="22"/>
                </a:lnTo>
                <a:lnTo>
                  <a:pt x="10" y="4"/>
                </a:lnTo>
                <a:lnTo>
                  <a:pt x="5" y="5"/>
                </a:lnTo>
                <a:lnTo>
                  <a:pt x="7" y="6"/>
                </a:lnTo>
                <a:lnTo>
                  <a:pt x="10" y="0"/>
                </a:lnTo>
                <a:lnTo>
                  <a:pt x="10" y="4"/>
                </a:lnTo>
                <a:lnTo>
                  <a:pt x="9" y="6"/>
                </a:lnTo>
                <a:lnTo>
                  <a:pt x="10" y="0"/>
                </a:lnTo>
                <a:lnTo>
                  <a:pt x="10" y="4"/>
                </a:lnTo>
                <a:lnTo>
                  <a:pt x="9" y="7"/>
                </a:lnTo>
              </a:path>
            </a:pathLst>
          </a:custGeom>
          <a:solidFill>
            <a:srgbClr val="FFFF99"/>
          </a:soli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778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778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7828" name="日期占位符 778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 dirty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7829" name="页脚占位符 778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 dirty="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7830" name="灯片编号占位符 778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8.jpeg"/><Relationship Id="rId3" Type="http://schemas.openxmlformats.org/officeDocument/2006/relationships/slide" Target="slide13.xml"/><Relationship Id="rId2" Type="http://schemas.openxmlformats.org/officeDocument/2006/relationships/image" Target="../media/image17.jpeg"/><Relationship Id="rId1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0.xml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2.pn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3.wav"/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矩形 2053" descr="screenshot_branch_150x106"/>
          <p:cNvSpPr>
            <a:spLocks noTextEdit="1"/>
          </p:cNvSpPr>
          <p:nvPr/>
        </p:nvSpPr>
        <p:spPr>
          <a:xfrm>
            <a:off x="468313" y="3716338"/>
            <a:ext cx="8137525" cy="197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9050" cap="flat" cmpd="sng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none" w="med" len="med"/>
                </a:ln>
                <a:blipFill rotWithShape="1">
                  <a:blip r:embed="rId2"/>
                  <a:stretch>
                    <a:fillRect/>
                  </a:stretch>
                </a:blip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能源的开发和利用</a:t>
            </a:r>
            <a:endParaRPr lang="zh-CN" altLang="en-US" sz="3600" b="1">
              <a:ln w="19050" cap="flat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blipFill rotWithShape="1">
                <a:blip r:embed="rId2"/>
                <a:stretch>
                  <a:fillRect/>
                </a:stretch>
              </a:blip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文本占位符 75777" descr="世界主要煤田的分布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23850" y="1341438"/>
            <a:ext cx="8351838" cy="4733925"/>
          </a:xfrm>
          <a:ln/>
        </p:spPr>
      </p:pic>
      <p:sp>
        <p:nvSpPr>
          <p:cNvPr id="13314" name="文本框 75778"/>
          <p:cNvSpPr txBox="1"/>
          <p:nvPr/>
        </p:nvSpPr>
        <p:spPr>
          <a:xfrm>
            <a:off x="2554288" y="6223000"/>
            <a:ext cx="4681537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世界主要煤田分布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15" name="文本框 75779"/>
          <p:cNvSpPr txBox="1"/>
          <p:nvPr/>
        </p:nvSpPr>
        <p:spPr>
          <a:xfrm>
            <a:off x="395288" y="115888"/>
            <a:ext cx="8280400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世界上的煤主要分布在哪些地方？它们的分布有哪些特点？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笑脸 47105"/>
          <p:cNvSpPr/>
          <p:nvPr/>
        </p:nvSpPr>
        <p:spPr>
          <a:xfrm>
            <a:off x="457200" y="3810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38" name="文本框 47106"/>
          <p:cNvSpPr txBox="1"/>
          <p:nvPr/>
        </p:nvSpPr>
        <p:spPr>
          <a:xfrm>
            <a:off x="1331913" y="908050"/>
            <a:ext cx="5410200" cy="823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煤</a:t>
            </a:r>
            <a:endParaRPr lang="zh-CN" altLang="en-US" sz="4800" b="1" dirty="0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39" name="文本框 47108"/>
          <p:cNvSpPr txBox="1"/>
          <p:nvPr/>
        </p:nvSpPr>
        <p:spPr>
          <a:xfrm>
            <a:off x="684213" y="1844675"/>
            <a:ext cx="7696200" cy="16160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思考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:</a:t>
            </a:r>
            <a:r>
              <a:rPr lang="zh-CN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我国的煤资源丰富</a:t>
            </a:r>
            <a:r>
              <a:rPr lang="en-US" altLang="zh-CN" sz="40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但主要集</a:t>
            </a:r>
            <a:endParaRPr lang="zh-CN" altLang="en-US" sz="40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中在北方</a:t>
            </a:r>
            <a:r>
              <a:rPr lang="en-US" altLang="zh-CN" sz="40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你知道为什么吗</a:t>
            </a:r>
            <a:r>
              <a:rPr lang="en-US" altLang="zh-CN" sz="40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  <a:endParaRPr lang="en-US" altLang="zh-CN" sz="40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7110" name="矩形 47109"/>
          <p:cNvSpPr/>
          <p:nvPr/>
        </p:nvSpPr>
        <p:spPr>
          <a:xfrm>
            <a:off x="900113" y="3644900"/>
            <a:ext cx="6985000" cy="17399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20000"/>
              </a:spcBef>
              <a:buChar char="•"/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在古生代和中生代，有过气候湿润、植物茂盛的沉积地区，煤炭资源比较丰富。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7414"/>
          <p:cNvGrpSpPr/>
          <p:nvPr/>
        </p:nvGrpSpPr>
        <p:grpSpPr>
          <a:xfrm>
            <a:off x="217488" y="2781300"/>
            <a:ext cx="8926512" cy="3673475"/>
            <a:chOff x="113" y="1842"/>
            <a:chExt cx="5465" cy="2178"/>
          </a:xfrm>
        </p:grpSpPr>
        <p:grpSp>
          <p:nvGrpSpPr>
            <p:cNvPr id="15362" name="组合 17415"/>
            <p:cNvGrpSpPr/>
            <p:nvPr/>
          </p:nvGrpSpPr>
          <p:grpSpPr>
            <a:xfrm>
              <a:off x="113" y="1842"/>
              <a:ext cx="5465" cy="2178"/>
              <a:chOff x="158" y="1661"/>
              <a:chExt cx="5465" cy="2178"/>
            </a:xfrm>
          </p:grpSpPr>
          <p:pic>
            <p:nvPicPr>
              <p:cNvPr id="15363" name="内容占位符 17416" descr="石油和天然气的形成">
                <a:hlinkClick r:id="rId1" action="ppaction://hlinksldjump"/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58" y="1661"/>
                <a:ext cx="5465" cy="217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5364" name="右箭头 17417"/>
              <p:cNvSpPr/>
              <p:nvPr/>
            </p:nvSpPr>
            <p:spPr>
              <a:xfrm>
                <a:off x="1565" y="2659"/>
                <a:ext cx="408" cy="272"/>
              </a:xfrm>
              <a:prstGeom prst="rightArrow">
                <a:avLst>
                  <a:gd name="adj1" fmla="val 50000"/>
                  <a:gd name="adj2" fmla="val 37500"/>
                </a:avLst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65" name="右箭头 17418"/>
              <p:cNvSpPr/>
              <p:nvPr/>
            </p:nvSpPr>
            <p:spPr>
              <a:xfrm>
                <a:off x="3152" y="2659"/>
                <a:ext cx="408" cy="272"/>
              </a:xfrm>
              <a:prstGeom prst="rightArrow">
                <a:avLst>
                  <a:gd name="adj1" fmla="val 50000"/>
                  <a:gd name="adj2" fmla="val 37500"/>
                </a:avLst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5366" name="矩形 17419"/>
            <p:cNvSpPr/>
            <p:nvPr/>
          </p:nvSpPr>
          <p:spPr>
            <a:xfrm>
              <a:off x="1610" y="1888"/>
              <a:ext cx="1905" cy="27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000000"/>
                  </a:solidFill>
                  <a:latin typeface="Tahoma" panose="020B0604030504040204" pitchFamily="34" charset="0"/>
                  <a:ea typeface="宋体" panose="02010600030101010101" pitchFamily="2" charset="-122"/>
                </a:rPr>
                <a:t>石油、天然气的形成</a:t>
              </a:r>
              <a:endParaRPr lang="zh-CN" alt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7421" name="文本框 17420"/>
          <p:cNvSpPr txBox="1"/>
          <p:nvPr/>
        </p:nvSpPr>
        <p:spPr>
          <a:xfrm>
            <a:off x="323850" y="692150"/>
            <a:ext cx="8424863" cy="2105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6000" b="1" dirty="0">
                <a:latin typeface="Tahoma" panose="020B0604030504040204" pitchFamily="34" charset="0"/>
                <a:ea typeface="隶书" pitchFamily="49" charset="-122"/>
              </a:rPr>
              <a:t>    </a:t>
            </a:r>
            <a:r>
              <a:rPr lang="zh-CN" altLang="en-US" sz="6000" b="1" dirty="0">
                <a:latin typeface="Tahoma" panose="020B0604030504040204" pitchFamily="34" charset="0"/>
                <a:ea typeface="隶书" pitchFamily="49" charset="-122"/>
              </a:rPr>
              <a:t>石油</a:t>
            </a:r>
            <a:r>
              <a:rPr lang="zh-CN" altLang="en-US" sz="3600" b="1" dirty="0">
                <a:latin typeface="Tahoma" panose="020B0604030504040204" pitchFamily="34" charset="0"/>
                <a:ea typeface="隶书" pitchFamily="49" charset="-122"/>
              </a:rPr>
              <a:t>是由古代动物遗体在地壳中经过非常复杂的变化而形成的一种</a:t>
            </a:r>
            <a:r>
              <a:rPr lang="zh-CN" altLang="en-US" sz="3600" b="1" dirty="0">
                <a:solidFill>
                  <a:srgbClr val="FF3300"/>
                </a:solidFill>
                <a:latin typeface="Tahoma" panose="020B0604030504040204" pitchFamily="34" charset="0"/>
                <a:ea typeface="隶书" pitchFamily="49" charset="-122"/>
                <a:hlinkClick r:id="rId3" action="ppaction://hlinksldjump"/>
              </a:rPr>
              <a:t>粘稠状的液体</a:t>
            </a:r>
            <a:endParaRPr lang="zh-CN" altLang="en-US" sz="3600" b="1" dirty="0">
              <a:solidFill>
                <a:srgbClr val="FF3300"/>
              </a:solidFill>
              <a:latin typeface="Tahoma" panose="020B0604030504040204" pitchFamily="34" charset="0"/>
              <a:ea typeface="隶书" pitchFamily="49" charset="-122"/>
            </a:endParaRPr>
          </a:p>
        </p:txBody>
      </p:sp>
      <p:grpSp>
        <p:nvGrpSpPr>
          <p:cNvPr id="4" name="组合 17421"/>
          <p:cNvGrpSpPr/>
          <p:nvPr/>
        </p:nvGrpSpPr>
        <p:grpSpPr>
          <a:xfrm>
            <a:off x="2411413" y="2276475"/>
            <a:ext cx="6732587" cy="3968750"/>
            <a:chOff x="884" y="482"/>
            <a:chExt cx="4218" cy="3320"/>
          </a:xfrm>
        </p:grpSpPr>
        <p:pic>
          <p:nvPicPr>
            <p:cNvPr id="15369" name="内容占位符 17422" descr="从油井中开采出来的石油也叫原油，原油是一种粘稠状的液体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5" y="482"/>
              <a:ext cx="3765" cy="22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70" name="矩形 17423"/>
            <p:cNvSpPr/>
            <p:nvPr/>
          </p:nvSpPr>
          <p:spPr>
            <a:xfrm>
              <a:off x="884" y="2796"/>
              <a:ext cx="4218" cy="1006"/>
            </a:xfrm>
            <a:prstGeom prst="rect">
              <a:avLst/>
            </a:prstGeom>
            <a:solidFill>
              <a:schemeClr val="bg1"/>
            </a:solidFill>
            <a:ln w="12700" cap="flat" cmpd="sng">
              <a:solidFill>
                <a:schemeClr val="folHlink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>
              <a:spAutoFit/>
            </a:bodyPr>
            <a:p>
              <a:r>
                <a:rPr lang="zh-CN" altLang="en-US" sz="3600" b="1" dirty="0">
                  <a:latin typeface="Tahoma" panose="020B0604030504040204" pitchFamily="34" charset="0"/>
                  <a:ea typeface="隶书" pitchFamily="49" charset="-122"/>
                </a:rPr>
                <a:t>从油井中开采出来的石油也叫原油，原油是一种粘稠状的液体</a:t>
              </a:r>
              <a:endParaRPr lang="zh-CN" altLang="en-US" sz="3600" b="1" dirty="0">
                <a:latin typeface="Tahoma" panose="020B0604030504040204" pitchFamily="34" charset="0"/>
                <a:ea typeface="隶书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标题 79873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2075" tIns="46038" rIns="92075" bIns="46038" anchor="ctr"/>
          <a:p>
            <a:pPr eaLnBrk="1" hangingPunct="1"/>
            <a:endParaRPr lang="zh-CN" altLang="zh-CN" dirty="0"/>
          </a:p>
        </p:txBody>
      </p:sp>
      <p:pic>
        <p:nvPicPr>
          <p:cNvPr id="16386" name="文本占位符 79874" descr="石油的形成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9388" y="333375"/>
            <a:ext cx="8820150" cy="4106863"/>
          </a:xfrm>
          <a:ln/>
        </p:spPr>
      </p:pic>
      <p:sp>
        <p:nvSpPr>
          <p:cNvPr id="79876" name="文本框 79875"/>
          <p:cNvSpPr txBox="1"/>
          <p:nvPr/>
        </p:nvSpPr>
        <p:spPr>
          <a:xfrm>
            <a:off x="971550" y="4941888"/>
            <a:ext cx="7345363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石油的形成。 石油的成分是怎样的？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388" name="动作按钮: 后退或前一项 79876">
            <a:hlinkClick r:id="" action="ppaction://hlinkshowjump?jump=previousslide"/>
          </p:cNvPr>
          <p:cNvSpPr/>
          <p:nvPr/>
        </p:nvSpPr>
        <p:spPr>
          <a:xfrm>
            <a:off x="8316913" y="6364288"/>
            <a:ext cx="827087" cy="493712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anchor="t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标题 80897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2075" tIns="46038" rIns="92075" bIns="46038" anchor="ctr"/>
          <a:p>
            <a:pPr eaLnBrk="1" hangingPunct="1"/>
            <a:endParaRPr lang="zh-CN" altLang="zh-CN" dirty="0"/>
          </a:p>
        </p:txBody>
      </p:sp>
      <p:pic>
        <p:nvPicPr>
          <p:cNvPr id="17410" name="文本占位符 80898" descr="世界石油的产区和输出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0825" y="398463"/>
            <a:ext cx="8569325" cy="4830762"/>
          </a:xfrm>
          <a:ln/>
        </p:spPr>
      </p:pic>
      <p:sp>
        <p:nvSpPr>
          <p:cNvPr id="17411" name="文本框 80899"/>
          <p:cNvSpPr txBox="1"/>
          <p:nvPr/>
        </p:nvSpPr>
        <p:spPr>
          <a:xfrm>
            <a:off x="2555875" y="5589588"/>
            <a:ext cx="4392613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世界石油资源分布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矩形 69633"/>
          <p:cNvSpPr/>
          <p:nvPr/>
        </p:nvSpPr>
        <p:spPr>
          <a:xfrm>
            <a:off x="323850" y="1052513"/>
            <a:ext cx="8569325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1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    </a:t>
            </a:r>
            <a:r>
              <a:rPr kumimoji="0" lang="zh-CN" altLang="en-US" sz="4800" b="1" i="0" u="none" strike="noStrike" kern="1200" cap="none" spc="0" normalizeH="0" baseline="0" noProof="1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直接将以上能源燃烧获得能量有何缺点？</a:t>
            </a:r>
            <a:endParaRPr kumimoji="0" lang="zh-CN" altLang="en-US" sz="4800" b="1" i="0" u="none" strike="noStrike" kern="1200" cap="none" spc="0" normalizeH="0" baseline="0" noProof="1">
              <a:ln>
                <a:noFill/>
              </a:ln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隶书" pitchFamily="49" charset="-122"/>
              <a:ea typeface="隶书" pitchFamily="49" charset="-122"/>
              <a:cs typeface="+mn-cs"/>
            </a:endParaRPr>
          </a:p>
        </p:txBody>
      </p:sp>
      <p:sp>
        <p:nvSpPr>
          <p:cNvPr id="69635" name="文本框 69634"/>
          <p:cNvSpPr txBox="1"/>
          <p:nvPr/>
        </p:nvSpPr>
        <p:spPr>
          <a:xfrm>
            <a:off x="323850" y="2852738"/>
            <a:ext cx="8424863" cy="3381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Blip>
                <a:blip r:embed="rId1"/>
              </a:buBlip>
              <a:defRPr/>
            </a:pPr>
            <a:r>
              <a:rPr kumimoji="0" lang="zh-CN" altLang="en-US" sz="5400" b="1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方正舒体" pitchFamily="2" charset="-122"/>
                <a:cs typeface="+mn-cs"/>
              </a:rPr>
              <a:t>贮量有限不可再生，终有一天会枯竭；</a:t>
            </a:r>
            <a:endParaRPr kumimoji="0" lang="zh-CN" altLang="en-US" sz="5400" b="1" kern="1200" cap="none" spc="0" normalizeH="0" baseline="0" noProof="1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方正舒体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Blip>
                <a:blip r:embed="rId1"/>
              </a:buBlip>
              <a:defRPr/>
            </a:pPr>
            <a:r>
              <a:rPr kumimoji="0" lang="zh-CN" altLang="en-US" sz="5400" b="1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方正舒体" pitchFamily="2" charset="-122"/>
                <a:cs typeface="+mn-cs"/>
              </a:rPr>
              <a:t>能量利用率低；</a:t>
            </a:r>
            <a:endParaRPr kumimoji="0" lang="zh-CN" altLang="en-US" sz="5400" b="1" kern="1200" cap="none" spc="0" normalizeH="0" baseline="0" noProof="1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方正舒体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Blip>
                <a:blip r:embed="rId1"/>
              </a:buBlip>
              <a:defRPr/>
            </a:pPr>
            <a:r>
              <a:rPr kumimoji="0" lang="zh-CN" altLang="en-US" sz="5400" b="1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方正舒体" pitchFamily="2" charset="-122"/>
                <a:cs typeface="+mn-cs"/>
              </a:rPr>
              <a:t>产物会污染环境．</a:t>
            </a:r>
            <a:endParaRPr kumimoji="0" lang="zh-CN" altLang="en-US" sz="5400" b="1" kern="1200" cap="none" spc="0" normalizeH="0" baseline="0" noProof="1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方正舒体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charRg st="18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charRg st="18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charRg st="26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635">
                                            <p:txEl>
                                              <p:charRg st="26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2706" name="内容占位符 72705" descr="和石油一样，如果我们把煤只作燃料利用，这不仅是浪费，而且还由于煤中含硫、氮等元素较多，燃烧后的产物会污染大气环境。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0825" y="1700213"/>
            <a:ext cx="8497888" cy="5157787"/>
          </a:xfrm>
          <a:ln/>
        </p:spPr>
      </p:pic>
      <p:sp>
        <p:nvSpPr>
          <p:cNvPr id="72707" name="文本框 72706"/>
          <p:cNvSpPr txBox="1"/>
          <p:nvPr/>
        </p:nvSpPr>
        <p:spPr>
          <a:xfrm>
            <a:off x="1042988" y="908050"/>
            <a:ext cx="410527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4400" b="1" kern="1200" cap="none" spc="0" normalizeH="0" baseline="0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ahoma" panose="020B0604030504040204" pitchFamily="34" charset="0"/>
                <a:ea typeface="隶书" pitchFamily="49" charset="-122"/>
                <a:cs typeface="+mn-cs"/>
              </a:rPr>
              <a:t>煤的综合利用</a:t>
            </a:r>
            <a:r>
              <a:rPr kumimoji="0" lang="en-US" altLang="zh-CN" sz="4400" b="1" kern="1200" cap="none" spc="0" normalizeH="0" baseline="0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ahoma" panose="020B0604030504040204" pitchFamily="34" charset="0"/>
                <a:ea typeface="隶书" pitchFamily="49" charset="-122"/>
                <a:cs typeface="+mn-cs"/>
              </a:rPr>
              <a:t>:</a:t>
            </a:r>
            <a:endParaRPr kumimoji="0" lang="en-US" altLang="zh-CN" sz="4400" b="1" kern="1200" cap="none" spc="0" normalizeH="0" baseline="0" noProof="1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ahoma" panose="020B0604030504040204" pitchFamily="34" charset="0"/>
              <a:ea typeface="隶书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文本框 70657"/>
          <p:cNvSpPr txBox="1"/>
          <p:nvPr/>
        </p:nvSpPr>
        <p:spPr>
          <a:xfrm>
            <a:off x="973138" y="782638"/>
            <a:ext cx="3959225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隶书" pitchFamily="49" charset="-122"/>
              </a:rPr>
              <a:t>石油的综合利用</a:t>
            </a:r>
            <a:r>
              <a:rPr lang="en-US" altLang="zh-CN" sz="4000" b="1" dirty="0">
                <a:solidFill>
                  <a:srgbClr val="000000"/>
                </a:solidFill>
                <a:latin typeface="Tahoma" panose="020B0604030504040204" pitchFamily="34" charset="0"/>
                <a:ea typeface="隶书" pitchFamily="49" charset="-122"/>
              </a:rPr>
              <a:t>:</a:t>
            </a:r>
            <a:endParaRPr lang="en-US" altLang="zh-CN" sz="4000" b="1" dirty="0">
              <a:solidFill>
                <a:srgbClr val="000000"/>
              </a:solidFill>
              <a:latin typeface="Tahoma" panose="020B0604030504040204" pitchFamily="34" charset="0"/>
              <a:ea typeface="隶书" pitchFamily="49" charset="-122"/>
            </a:endParaRPr>
          </a:p>
        </p:txBody>
      </p:sp>
      <p:pic>
        <p:nvPicPr>
          <p:cNvPr id="70659" name="内容占位符 70658" descr="石油经过加热分馏就得到石油气、气油、煤油、柴油、润滑油、石蜡等产品。它们都是由碳、氢两种元素组成的有机化合物，它们之间的差别就是分子大小不一，它们燃烧后的产物都是CO2和H2O，同时放出热量。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23850" y="1543050"/>
            <a:ext cx="8280400" cy="531495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矩形 82945"/>
          <p:cNvSpPr>
            <a:spLocks noTextEdit="1"/>
          </p:cNvSpPr>
          <p:nvPr/>
        </p:nvSpPr>
        <p:spPr>
          <a:xfrm>
            <a:off x="2133600" y="304800"/>
            <a:ext cx="4419600" cy="1219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360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开发新能源</a:t>
            </a:r>
            <a:endParaRPr lang="zh-CN" altLang="en-US" sz="360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2959" name="文本框 82958"/>
          <p:cNvSpPr txBox="1"/>
          <p:nvPr/>
        </p:nvSpPr>
        <p:spPr>
          <a:xfrm>
            <a:off x="323850" y="3429000"/>
            <a:ext cx="860425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、你认为哪种新能源最有开发前途？</a:t>
            </a:r>
            <a:endParaRPr lang="zh-CN" altLang="en-US" sz="4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960" name="文本框 82959"/>
          <p:cNvSpPr txBox="1"/>
          <p:nvPr/>
        </p:nvSpPr>
        <p:spPr>
          <a:xfrm>
            <a:off x="468313" y="1773238"/>
            <a:ext cx="8305800" cy="1311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、你认为或你知道有哪些能源值得人类开发？</a:t>
            </a:r>
            <a:endParaRPr lang="zh-CN" altLang="en-US" sz="4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9" grpId="0"/>
      <p:bldP spid="829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文本框 83969"/>
          <p:cNvSpPr txBox="1"/>
          <p:nvPr/>
        </p:nvSpPr>
        <p:spPr>
          <a:xfrm>
            <a:off x="304800" y="457200"/>
            <a:ext cx="762000" cy="1920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太阳能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2530" name="组合 83970"/>
          <p:cNvGrpSpPr/>
          <p:nvPr/>
        </p:nvGrpSpPr>
        <p:grpSpPr>
          <a:xfrm>
            <a:off x="539750" y="981075"/>
            <a:ext cx="5334000" cy="2895600"/>
            <a:chOff x="0" y="192"/>
            <a:chExt cx="3360" cy="1824"/>
          </a:xfrm>
        </p:grpSpPr>
        <p:pic>
          <p:nvPicPr>
            <p:cNvPr id="22531" name="图片 83971" descr="GA18b10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92"/>
              <a:ext cx="3360" cy="16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32" name="文本框 83972"/>
            <p:cNvSpPr txBox="1"/>
            <p:nvPr/>
          </p:nvSpPr>
          <p:spPr>
            <a:xfrm>
              <a:off x="1200" y="1728"/>
              <a:ext cx="86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太阳灶</a:t>
              </a:r>
              <a:endPara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2533" name="组合 83973"/>
          <p:cNvGrpSpPr/>
          <p:nvPr/>
        </p:nvGrpSpPr>
        <p:grpSpPr>
          <a:xfrm>
            <a:off x="1371600" y="4106863"/>
            <a:ext cx="3200400" cy="2446337"/>
            <a:chOff x="480" y="2352"/>
            <a:chExt cx="2112" cy="1889"/>
          </a:xfrm>
        </p:grpSpPr>
        <p:pic>
          <p:nvPicPr>
            <p:cNvPr id="22534" name="图片 83974" descr="0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" y="2352"/>
              <a:ext cx="2112" cy="15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35" name="文本框 83975"/>
            <p:cNvSpPr txBox="1"/>
            <p:nvPr/>
          </p:nvSpPr>
          <p:spPr>
            <a:xfrm>
              <a:off x="1296" y="3888"/>
              <a:ext cx="1056" cy="35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航天器</a:t>
              </a:r>
              <a:endPara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2536" name="组合 83976"/>
          <p:cNvGrpSpPr/>
          <p:nvPr/>
        </p:nvGrpSpPr>
        <p:grpSpPr>
          <a:xfrm>
            <a:off x="5638800" y="1804988"/>
            <a:ext cx="2590800" cy="2233612"/>
            <a:chOff x="3408" y="343"/>
            <a:chExt cx="1776" cy="1802"/>
          </a:xfrm>
        </p:grpSpPr>
        <p:pic>
          <p:nvPicPr>
            <p:cNvPr id="22537" name="图片 83977" descr="jg-b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08" y="343"/>
              <a:ext cx="1776" cy="143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38" name="文本框 83978"/>
            <p:cNvSpPr txBox="1"/>
            <p:nvPr/>
          </p:nvSpPr>
          <p:spPr>
            <a:xfrm>
              <a:off x="3649" y="1776"/>
              <a:ext cx="1463" cy="36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太阳能热水器</a:t>
              </a:r>
              <a:endPara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2539" name="组合 83979"/>
          <p:cNvGrpSpPr/>
          <p:nvPr/>
        </p:nvGrpSpPr>
        <p:grpSpPr>
          <a:xfrm>
            <a:off x="5410200" y="4191000"/>
            <a:ext cx="3048000" cy="2514600"/>
            <a:chOff x="3408" y="2352"/>
            <a:chExt cx="1920" cy="1584"/>
          </a:xfrm>
        </p:grpSpPr>
        <p:pic>
          <p:nvPicPr>
            <p:cNvPr id="22540" name="图片 83980" descr="太阳能发电装置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08" y="2352"/>
              <a:ext cx="1920" cy="12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41" name="文本框 83981"/>
            <p:cNvSpPr txBox="1"/>
            <p:nvPr/>
          </p:nvSpPr>
          <p:spPr>
            <a:xfrm>
              <a:off x="3600" y="3648"/>
              <a:ext cx="164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太阳能发电装置</a:t>
              </a:r>
              <a:endPara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22542" name="文本框 83982"/>
          <p:cNvSpPr txBox="1"/>
          <p:nvPr/>
        </p:nvSpPr>
        <p:spPr>
          <a:xfrm>
            <a:off x="1258888" y="188913"/>
            <a:ext cx="7620000" cy="1311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、你能说说太阳能的特点吗？</a:t>
            </a:r>
            <a:endParaRPr lang="zh-CN" altLang="en-US" sz="3200" b="1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、目前利用太阳能的主要方法有哪些？</a:t>
            </a:r>
            <a:endParaRPr lang="zh-CN" altLang="en-US" sz="3200" b="1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3984" name="矩形 83983"/>
          <p:cNvSpPr/>
          <p:nvPr/>
        </p:nvSpPr>
        <p:spPr>
          <a:xfrm>
            <a:off x="1331913" y="0"/>
            <a:ext cx="7488237" cy="15541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人类利用太阳能有三个途径：光能转化成热能、光能转化成电能、光能转化成化学能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en-US" altLang="zh-CN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22530" descr="200581193424749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980" y="-12700"/>
            <a:ext cx="9144000" cy="687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图片 22531" descr="2004524114258984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9398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图片 22532" descr="2005811910537479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65100"/>
            <a:ext cx="9144000" cy="681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4" name="图片 22533" descr="200581191337281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5" name="图片 22534" descr="200581191720680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065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6" name="图片 22535" descr="2005811919326209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3980" y="10795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7" name="图片 22536" descr="nw0505170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93663"/>
            <a:ext cx="9144000" cy="6884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0" name="图片 22529" descr="736码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7150"/>
            <a:ext cx="91440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文本占位符 54273" descr="无标题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23554" name="标题 54274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ln/>
        </p:spPr>
        <p:txBody>
          <a:bodyPr vert="horz" wrap="square" lIns="92075" tIns="46038" rIns="92075" bIns="46038" anchor="ctr"/>
          <a:p>
            <a:pPr algn="r" eaLnBrk="1" hangingPunct="1"/>
            <a:r>
              <a:rPr lang="zh-CN" altLang="en-US" b="1" dirty="0">
                <a:solidFill>
                  <a:srgbClr val="FF5050"/>
                </a:solidFill>
              </a:rPr>
              <a:t>太阳能汽车</a:t>
            </a:r>
            <a:endParaRPr lang="zh-CN" altLang="en-US" b="1" dirty="0">
              <a:solidFill>
                <a:srgbClr val="FF505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7" name="图片 55297" descr="11043059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1371600"/>
            <a:ext cx="6858000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8" name="笑脸 55299"/>
          <p:cNvSpPr/>
          <p:nvPr/>
        </p:nvSpPr>
        <p:spPr>
          <a:xfrm>
            <a:off x="609600" y="609600"/>
            <a:ext cx="609600" cy="7620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579" name="文本框 55300"/>
          <p:cNvSpPr txBox="1"/>
          <p:nvPr/>
        </p:nvSpPr>
        <p:spPr>
          <a:xfrm>
            <a:off x="609600" y="2286000"/>
            <a:ext cx="733425" cy="3048000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太阳能手提灯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6" name="文本框 67585"/>
          <p:cNvSpPr txBox="1"/>
          <p:nvPr/>
        </p:nvSpPr>
        <p:spPr>
          <a:xfrm>
            <a:off x="2133600" y="609600"/>
            <a:ext cx="4286250" cy="4997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5400" b="1" dirty="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太阳能</a:t>
            </a:r>
            <a:endParaRPr lang="zh-CN" altLang="en-US" sz="5400" b="1" dirty="0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5400" b="1" dirty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优点：</a:t>
            </a:r>
            <a:endParaRPr lang="zh-CN" altLang="en-US" sz="5400" b="1" dirty="0">
              <a:solidFill>
                <a:srgbClr val="FF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能量巨大</a:t>
            </a: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无污染</a:t>
            </a: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安全、经济</a:t>
            </a: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5400" b="1" dirty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缺点：</a:t>
            </a:r>
            <a:endParaRPr lang="zh-CN" altLang="en-US" sz="5400" b="1" dirty="0">
              <a:solidFill>
                <a:srgbClr val="FF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能量分散、不连续</a:t>
            </a: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笑脸 49153"/>
          <p:cNvSpPr/>
          <p:nvPr/>
        </p:nvSpPr>
        <p:spPr>
          <a:xfrm>
            <a:off x="304800" y="304800"/>
            <a:ext cx="609600" cy="609600"/>
          </a:xfrm>
          <a:prstGeom prst="smileyFace">
            <a:avLst>
              <a:gd name="adj" fmla="val 4653"/>
            </a:avLst>
          </a:prstGeom>
          <a:solidFill>
            <a:srgbClr val="33CC33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zh-CN" sz="2400" dirty="0">
              <a:solidFill>
                <a:srgbClr val="33CC33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26" name="文本框 49154"/>
          <p:cNvSpPr txBox="1"/>
          <p:nvPr/>
        </p:nvSpPr>
        <p:spPr>
          <a:xfrm>
            <a:off x="1042988" y="981075"/>
            <a:ext cx="65532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原子能和太阳能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27" name="文本框 49155"/>
          <p:cNvSpPr txBox="1"/>
          <p:nvPr/>
        </p:nvSpPr>
        <p:spPr>
          <a:xfrm>
            <a:off x="395288" y="1844675"/>
            <a:ext cx="8748712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讨论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:</a:t>
            </a: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核能发电与煤发电相比有哪些优点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  <a:endParaRPr lang="en-US" altLang="zh-CN" sz="3600" b="1" dirty="0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28" name="文本框 49156"/>
          <p:cNvSpPr txBox="1"/>
          <p:nvPr/>
        </p:nvSpPr>
        <p:spPr>
          <a:xfrm>
            <a:off x="611188" y="2852738"/>
            <a:ext cx="7924800" cy="22987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讨论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: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核电站在建设过程中应注意哪些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问题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我国为什么首先在东南沿海 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地区建设核电站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缺角矩形 33793"/>
          <p:cNvSpPr/>
          <p:nvPr/>
        </p:nvSpPr>
        <p:spPr>
          <a:xfrm>
            <a:off x="395288" y="981075"/>
            <a:ext cx="1800225" cy="946150"/>
          </a:xfrm>
          <a:prstGeom prst="plaque">
            <a:avLst>
              <a:gd name="adj" fmla="val 16667"/>
            </a:avLst>
          </a:prstGeom>
          <a:solidFill>
            <a:schemeClr val="accent1"/>
          </a:solidFill>
          <a:ln w="57150" cap="flat" cmpd="thickThin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方正舒体" pitchFamily="2" charset="-122"/>
                <a:ea typeface="方正舒体" pitchFamily="2" charset="-122"/>
                <a:cs typeface="+mn-cs"/>
              </a:rPr>
              <a:t>核能</a:t>
            </a:r>
            <a:r>
              <a:rPr kumimoji="0" lang="en-US" altLang="zh-CN" sz="40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方正舒体" pitchFamily="2" charset="-122"/>
                <a:ea typeface="方正舒体" pitchFamily="2" charset="-122"/>
                <a:cs typeface="+mn-cs"/>
              </a:rPr>
              <a:t>:</a:t>
            </a:r>
            <a:endParaRPr kumimoji="0" lang="en-US" altLang="zh-CN" sz="4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方正舒体" pitchFamily="2" charset="-122"/>
              <a:ea typeface="方正舒体" pitchFamily="2" charset="-122"/>
              <a:cs typeface="+mn-cs"/>
            </a:endParaRPr>
          </a:p>
        </p:txBody>
      </p:sp>
      <p:sp>
        <p:nvSpPr>
          <p:cNvPr id="27650" name="矩形 33795"/>
          <p:cNvSpPr/>
          <p:nvPr/>
        </p:nvSpPr>
        <p:spPr>
          <a:xfrm>
            <a:off x="250825" y="1427163"/>
            <a:ext cx="8604250" cy="22891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由于核动力的燃料是核燃料，相比于 煤或石油的优点是无空气污染，无漏油等问题。它的唯一缺点是存在放射性污染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" name="组合 33796"/>
          <p:cNvGrpSpPr/>
          <p:nvPr/>
        </p:nvGrpSpPr>
        <p:grpSpPr>
          <a:xfrm>
            <a:off x="0" y="3644900"/>
            <a:ext cx="9251950" cy="2908300"/>
            <a:chOff x="0" y="782"/>
            <a:chExt cx="5828" cy="1832"/>
          </a:xfrm>
        </p:grpSpPr>
        <p:pic>
          <p:nvPicPr>
            <p:cNvPr id="27652" name="图片 33797" descr="秦山核电站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0" y="799"/>
              <a:ext cx="2880" cy="179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53" name="图片 33798" descr="大亚湾核电站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880" y="782"/>
              <a:ext cx="2948" cy="183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1" name="缺角矩形 27650"/>
          <p:cNvSpPr/>
          <p:nvPr/>
        </p:nvSpPr>
        <p:spPr>
          <a:xfrm>
            <a:off x="395288" y="549275"/>
            <a:ext cx="1800225" cy="946150"/>
          </a:xfrm>
          <a:prstGeom prst="plaque">
            <a:avLst>
              <a:gd name="adj" fmla="val 16667"/>
            </a:avLst>
          </a:prstGeom>
          <a:solidFill>
            <a:schemeClr val="accent1"/>
          </a:solidFill>
          <a:ln w="57150" cap="flat" cmpd="thickThin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方正舒体" pitchFamily="2" charset="-122"/>
                <a:ea typeface="方正舒体" pitchFamily="2" charset="-122"/>
                <a:cs typeface="+mn-cs"/>
              </a:rPr>
              <a:t>氢能</a:t>
            </a:r>
            <a:r>
              <a:rPr kumimoji="0" lang="en-US" altLang="zh-CN" sz="40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方正舒体" pitchFamily="2" charset="-122"/>
                <a:ea typeface="方正舒体" pitchFamily="2" charset="-122"/>
                <a:cs typeface="+mn-cs"/>
              </a:rPr>
              <a:t>:</a:t>
            </a:r>
            <a:endParaRPr kumimoji="0" lang="en-US" altLang="zh-CN" sz="4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方正舒体" pitchFamily="2" charset="-122"/>
              <a:ea typeface="方正舒体" pitchFamily="2" charset="-122"/>
              <a:cs typeface="+mn-cs"/>
            </a:endParaRPr>
          </a:p>
        </p:txBody>
      </p:sp>
      <p:sp>
        <p:nvSpPr>
          <p:cNvPr id="28674" name="文本框 27651"/>
          <p:cNvSpPr txBox="1"/>
          <p:nvPr/>
        </p:nvSpPr>
        <p:spPr>
          <a:xfrm>
            <a:off x="323850" y="1052513"/>
            <a:ext cx="8569325" cy="22891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          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氢气热值高，燃烧产物是水，完全无污染。而且制氢原料主要也是水，取之不尽，用之不竭。所以氢能是前景广阔的清洁燃料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8675" name="图片 27652" descr="3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56100" y="3349625"/>
            <a:ext cx="4724400" cy="358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6" name="文本框 27653"/>
          <p:cNvSpPr txBox="1"/>
          <p:nvPr/>
        </p:nvSpPr>
        <p:spPr>
          <a:xfrm>
            <a:off x="8243888" y="4581525"/>
            <a:ext cx="671512" cy="1741488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p>
            <a:r>
              <a:rPr lang="zh-CN" altLang="en-US" sz="3200" b="1" dirty="0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氢动</a:t>
            </a:r>
            <a:r>
              <a:rPr lang="en-US" altLang="zh-CN" sz="3200" b="1" dirty="0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3200" b="1" dirty="0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号</a:t>
            </a:r>
            <a:endParaRPr lang="zh-CN" altLang="en-US" sz="3200" b="1" dirty="0">
              <a:solidFill>
                <a:srgbClr val="66FF33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8677" name="图片 27654" descr="1031_19_3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9625"/>
            <a:ext cx="4400550" cy="3608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994" name="文本框 84993"/>
          <p:cNvSpPr txBox="1"/>
          <p:nvPr/>
        </p:nvSpPr>
        <p:spPr>
          <a:xfrm>
            <a:off x="1600200" y="762000"/>
            <a:ext cx="6308725" cy="4968875"/>
          </a:xfrm>
          <a:prstGeom prst="rect">
            <a:avLst/>
          </a:prstGeom>
          <a:solidFill>
            <a:schemeClr val="tx2"/>
          </a:solidFill>
          <a:ln w="9525">
            <a:noFill/>
          </a:ln>
          <a:effectLst>
            <a:outerShdw dist="35921" dir="2699999" algn="ctr" rotWithShape="0">
              <a:schemeClr val="tx1"/>
            </a:outerShdw>
          </a:effectLst>
        </p:spPr>
        <p:txBody>
          <a:bodyPr wrap="none" anchor="t">
            <a:spAutoFit/>
          </a:bodyPr>
          <a:p>
            <a:pPr>
              <a:buSzTx/>
            </a:pPr>
            <a:r>
              <a:rPr lang="zh-CN" altLang="en-US" sz="8000" b="1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氢能源优点：</a:t>
            </a:r>
            <a:endParaRPr lang="zh-CN" altLang="en-US" sz="8000" b="1">
              <a:solidFill>
                <a:srgbClr val="FF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SzTx/>
            </a:pPr>
            <a:r>
              <a:rPr lang="en-US" altLang="zh-CN" sz="8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8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资源丰富</a:t>
            </a:r>
            <a:endParaRPr lang="zh-CN" altLang="en-US" sz="80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SzTx/>
            </a:pPr>
            <a:r>
              <a:rPr lang="en-US" altLang="zh-CN" sz="8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8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无污染</a:t>
            </a:r>
            <a:endParaRPr lang="zh-CN" altLang="en-US" sz="80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SzTx/>
            </a:pPr>
            <a:r>
              <a:rPr lang="en-US" altLang="zh-CN" sz="8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8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热值大</a:t>
            </a:r>
            <a:endParaRPr lang="zh-CN" altLang="en-US" sz="80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矩形 68609"/>
          <p:cNvSpPr>
            <a:spLocks noChangeArrowheads="1"/>
          </p:cNvSpPr>
          <p:nvPr/>
        </p:nvSpPr>
        <p:spPr bwMode="auto">
          <a:xfrm>
            <a:off x="2133600" y="304800"/>
            <a:ext cx="4572000" cy="59928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缺点：</a:t>
            </a:r>
            <a:endParaRPr kumimoji="0" lang="zh-CN" altLang="en-US" sz="54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目前摆在人们面前的难题是如何方便廉价</a:t>
            </a:r>
            <a:endParaRPr kumimoji="0" lang="zh-CN" altLang="en-US" sz="36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的从水里制取氢气</a:t>
            </a:r>
            <a:endParaRPr kumimoji="0" lang="zh-CN" altLang="en-US" sz="36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正在探究：</a:t>
            </a:r>
            <a:endParaRPr kumimoji="0" lang="zh-CN" altLang="en-US" sz="54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太阳能光解水</a:t>
            </a:r>
            <a:endParaRPr kumimoji="0" lang="zh-CN" altLang="en-US" sz="36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催化剂分解水</a:t>
            </a:r>
            <a:endParaRPr kumimoji="0" lang="zh-CN" altLang="en-US" sz="36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缺角矩形 37889"/>
          <p:cNvSpPr/>
          <p:nvPr/>
        </p:nvSpPr>
        <p:spPr>
          <a:xfrm>
            <a:off x="323850" y="549275"/>
            <a:ext cx="2282825" cy="946150"/>
          </a:xfrm>
          <a:prstGeom prst="plaque">
            <a:avLst>
              <a:gd name="adj" fmla="val 16667"/>
            </a:avLst>
          </a:prstGeom>
          <a:solidFill>
            <a:schemeClr val="accent1"/>
          </a:solidFill>
          <a:ln w="57150" cap="flat" cmpd="thickThin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方正舒体" pitchFamily="2" charset="-122"/>
                <a:ea typeface="方正舒体" pitchFamily="2" charset="-122"/>
                <a:cs typeface="+mn-cs"/>
              </a:rPr>
              <a:t>地热能</a:t>
            </a:r>
            <a:r>
              <a:rPr kumimoji="0" lang="en-US" altLang="zh-CN" sz="40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方正舒体" pitchFamily="2" charset="-122"/>
                <a:ea typeface="方正舒体" pitchFamily="2" charset="-122"/>
                <a:cs typeface="+mn-cs"/>
              </a:rPr>
              <a:t>:</a:t>
            </a:r>
            <a:endParaRPr kumimoji="0" lang="en-US" altLang="zh-CN" sz="4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方正舒体" pitchFamily="2" charset="-122"/>
              <a:ea typeface="方正舒体" pitchFamily="2" charset="-122"/>
              <a:cs typeface="+mn-cs"/>
            </a:endParaRPr>
          </a:p>
        </p:txBody>
      </p:sp>
      <p:pic>
        <p:nvPicPr>
          <p:cNvPr id="37891" name="图片 37890" descr="2-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7" name="图片 37891" descr="阿里地区地热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8" name="矩形 37892"/>
          <p:cNvSpPr/>
          <p:nvPr/>
        </p:nvSpPr>
        <p:spPr>
          <a:xfrm>
            <a:off x="250825" y="1125538"/>
            <a:ext cx="8569325" cy="22891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研究表明，地热能的蕴藏量相当于地球煤炭储量热能的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1.7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亿倍，可供人类消耗几百亿年，真可谓取之不尽、用之不竭，今后将优先利用开发。</a:t>
            </a:r>
            <a:endParaRPr lang="zh-CN" altLang="en-US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69" name="文本占位符 58369" descr="羊八井地热电站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32770" name="标题 58370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  <a:ln/>
        </p:spPr>
        <p:txBody>
          <a:bodyPr vert="horz" wrap="square" lIns="92075" tIns="46038" rIns="92075" bIns="46038" anchor="ctr"/>
          <a:p>
            <a:pPr eaLnBrk="1" hangingPunct="1"/>
            <a:r>
              <a:rPr lang="zh-CN" altLang="en-US" b="1" dirty="0"/>
              <a:t>西藏羊八井地热发电站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145" name="组合 21507"/>
          <p:cNvGrpSpPr/>
          <p:nvPr/>
        </p:nvGrpSpPr>
        <p:grpSpPr>
          <a:xfrm>
            <a:off x="0" y="2349500"/>
            <a:ext cx="1865313" cy="1770063"/>
            <a:chOff x="0" y="0"/>
            <a:chExt cx="1175" cy="1115"/>
          </a:xfrm>
        </p:grpSpPr>
        <p:pic>
          <p:nvPicPr>
            <p:cNvPr id="6146" name="图片 21505" descr="Q_0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012" cy="11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07" name="文本框 21506"/>
            <p:cNvSpPr txBox="1"/>
            <p:nvPr/>
          </p:nvSpPr>
          <p:spPr>
            <a:xfrm>
              <a:off x="598" y="167"/>
              <a:ext cx="577" cy="812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zh-CN" altLang="en-US" sz="4800" b="1" kern="1200" cap="none" spc="0" normalizeH="0" baseline="0" noProof="1">
                  <a:solidFill>
                    <a:srgbClr val="FF3300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ea typeface="方正舒体" pitchFamily="2" charset="-122"/>
                  <a:cs typeface="+mn-cs"/>
                </a:rPr>
                <a:t>思考</a:t>
              </a:r>
              <a:endParaRPr kumimoji="0" lang="zh-CN" altLang="en-US" sz="4800" b="1" kern="1200" cap="none" spc="0" normalizeH="0" baseline="0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方正舒体" pitchFamily="2" charset="-122"/>
                <a:cs typeface="+mn-cs"/>
              </a:endParaRPr>
            </a:p>
          </p:txBody>
        </p:sp>
      </p:grpSp>
      <p:sp>
        <p:nvSpPr>
          <p:cNvPr id="21509" name="文本框 21508"/>
          <p:cNvSpPr txBox="1"/>
          <p:nvPr/>
        </p:nvSpPr>
        <p:spPr>
          <a:xfrm>
            <a:off x="395288" y="3644900"/>
            <a:ext cx="8497888" cy="22875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4800" b="1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方正舒体" pitchFamily="2" charset="-122"/>
                <a:ea typeface="方正舒体" pitchFamily="2" charset="-122"/>
                <a:cs typeface="+mn-cs"/>
              </a:rPr>
              <a:t>        </a:t>
            </a:r>
            <a:r>
              <a:rPr kumimoji="0" lang="zh-CN" altLang="en-US" sz="4800" b="1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方正舒体" pitchFamily="2" charset="-122"/>
                <a:ea typeface="方正舒体" pitchFamily="2" charset="-122"/>
                <a:cs typeface="+mn-cs"/>
              </a:rPr>
              <a:t>你能举出更多说明我们的生活和生产离不开能源的例子吗</a:t>
            </a:r>
            <a:r>
              <a:rPr kumimoji="0" lang="en-US" altLang="zh-CN" sz="4800" b="1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方正舒体" pitchFamily="2" charset="-122"/>
                <a:ea typeface="方正舒体" pitchFamily="2" charset="-122"/>
                <a:cs typeface="+mn-cs"/>
              </a:rPr>
              <a:t>?</a:t>
            </a:r>
            <a:endParaRPr kumimoji="0" lang="en-US" altLang="zh-CN" sz="4800" b="1" kern="1200" cap="none" spc="0" normalizeH="0" baseline="0" noProof="1">
              <a:effectLst>
                <a:outerShdw blurRad="38100" dist="38100" dir="2700000">
                  <a:srgbClr val="FFFFFF"/>
                </a:outerShdw>
              </a:effectLst>
              <a:latin typeface="方正舒体" pitchFamily="2" charset="-122"/>
              <a:ea typeface="方正舒体" pitchFamily="2" charset="-122"/>
              <a:cs typeface="+mn-cs"/>
            </a:endParaRPr>
          </a:p>
        </p:txBody>
      </p:sp>
      <p:sp>
        <p:nvSpPr>
          <p:cNvPr id="21510" name="矩形 21509"/>
          <p:cNvSpPr>
            <a:spLocks noTextEdit="1"/>
          </p:cNvSpPr>
          <p:nvPr/>
        </p:nvSpPr>
        <p:spPr>
          <a:xfrm>
            <a:off x="1116013" y="1052513"/>
            <a:ext cx="698500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人类离不开能源:</a:t>
            </a:r>
            <a:endParaRPr lang="zh-CN" altLang="en-US" sz="3600" b="1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511" name="文本框 21510"/>
          <p:cNvSpPr txBox="1"/>
          <p:nvPr/>
        </p:nvSpPr>
        <p:spPr>
          <a:xfrm>
            <a:off x="2339975" y="2420938"/>
            <a:ext cx="5327650" cy="9144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5400" b="1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隶书" pitchFamily="49" charset="-122"/>
                <a:ea typeface="隶书" pitchFamily="49" charset="-122"/>
                <a:cs typeface="+mn-cs"/>
              </a:rPr>
              <a:t>电是如何产生的</a:t>
            </a:r>
            <a:r>
              <a:rPr kumimoji="0" lang="en-US" altLang="zh-CN" sz="5400" b="1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隶书" pitchFamily="49" charset="-122"/>
                <a:ea typeface="隶书" pitchFamily="49" charset="-122"/>
                <a:cs typeface="+mn-cs"/>
              </a:rPr>
              <a:t>?</a:t>
            </a:r>
            <a:endParaRPr kumimoji="0" lang="en-US" altLang="zh-CN" sz="5400" b="1" kern="1200" cap="none" spc="0" normalizeH="0" baseline="0" noProof="1">
              <a:effectLst>
                <a:outerShdw blurRad="38100" dist="38100" dir="2700000">
                  <a:srgbClr val="FFFFFF"/>
                </a:outerShdw>
              </a:effectLst>
              <a:latin typeface="隶书" pitchFamily="49" charset="-122"/>
              <a:ea typeface="隶书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3" name="图片 59394" descr="dep401_02b_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895600"/>
            <a:ext cx="9144000" cy="388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4" name="文本框 59393"/>
          <p:cNvSpPr txBox="1"/>
          <p:nvPr/>
        </p:nvSpPr>
        <p:spPr>
          <a:xfrm>
            <a:off x="250825" y="188913"/>
            <a:ext cx="8458200" cy="31416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  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地热能</a:t>
            </a:r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地热能有蒸汽和热水两种。地热蒸汽有较高压力和温度，可直接通过蒸汽轮机发电；地热热水最好是梯级利用，先将高温地热水用于高温用途，再将用过的中温地热水用于中温用途，然后再将用过的低热水再利用，最后用于养鱼、游泳池等。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6018" name="图片 86017" descr="kam30047"/>
          <p:cNvPicPr>
            <a:picLocks noChangeAspect="1"/>
          </p:cNvPicPr>
          <p:nvPr/>
        </p:nvPicPr>
        <p:blipFill>
          <a:blip r:embed="rId1">
            <a:lum contrast="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0" name="标题 86018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潮汐能</a:t>
            </a:r>
            <a:endParaRPr kumimoji="0" lang="zh-CN" altLang="en-US" sz="5400" b="0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1" name="图片 36865" descr="钱潮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0563" y="576263"/>
            <a:ext cx="4737100" cy="340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2" name="矩形 36866"/>
          <p:cNvSpPr/>
          <p:nvPr/>
        </p:nvSpPr>
        <p:spPr>
          <a:xfrm>
            <a:off x="5076825" y="2376488"/>
            <a:ext cx="3733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钱江潮</a:t>
            </a:r>
            <a:endParaRPr lang="zh-CN" altLang="en-US" sz="4400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5843" name="图片 36867" descr="潮汐发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9275"/>
            <a:ext cx="457200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4" name="矩形 36868"/>
          <p:cNvSpPr/>
          <p:nvPr/>
        </p:nvSpPr>
        <p:spPr>
          <a:xfrm>
            <a:off x="0" y="0"/>
            <a:ext cx="4427538" cy="1219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r>
              <a:rPr lang="zh-CN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浙江温岭潮汐能发电站</a:t>
            </a:r>
            <a:endParaRPr lang="zh-CN" altLang="en-US" sz="44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5845" name="图片 36869" descr="chaoxi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4079875"/>
            <a:ext cx="9144000" cy="2778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6" name="矩形 36870"/>
          <p:cNvSpPr/>
          <p:nvPr/>
        </p:nvSpPr>
        <p:spPr>
          <a:xfrm>
            <a:off x="684213" y="3284538"/>
            <a:ext cx="2946400" cy="3667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是世界第三大潮汐发电站。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5" name="图片 60417" descr="钱潮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525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6" name="标题 60418"/>
          <p:cNvSpPr>
            <a:spLocks noGrp="1"/>
          </p:cNvSpPr>
          <p:nvPr>
            <p:ph type="title"/>
          </p:nvPr>
        </p:nvSpPr>
        <p:spPr>
          <a:xfrm>
            <a:off x="0" y="0"/>
            <a:ext cx="3733800" cy="1143000"/>
          </a:xfrm>
          <a:ln/>
        </p:spPr>
        <p:txBody>
          <a:bodyPr vert="horz" wrap="square" lIns="92075" tIns="46038" rIns="92075" bIns="46038" anchor="ctr"/>
          <a:p>
            <a:pPr eaLnBrk="1" hangingPunct="1"/>
            <a:r>
              <a:rPr lang="zh-CN" altLang="en-US" b="1" dirty="0">
                <a:solidFill>
                  <a:schemeClr val="accent2"/>
                </a:solidFill>
              </a:rPr>
              <a:t>钱江潮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标题 88065"/>
          <p:cNvSpPr>
            <a:spLocks noGrp="1"/>
          </p:cNvSpPr>
          <p:nvPr>
            <p:ph type="title"/>
          </p:nvPr>
        </p:nvSpPr>
        <p:spPr>
          <a:xfrm>
            <a:off x="539750" y="404813"/>
            <a:ext cx="4114800" cy="1143000"/>
          </a:xfrm>
          <a:ln/>
        </p:spPr>
        <p:txBody>
          <a:bodyPr vert="horz" wrap="square" lIns="92075" tIns="46038" rIns="92075" bIns="46038" anchor="ctr"/>
          <a:p>
            <a:pPr eaLnBrk="1" hangingPunct="1"/>
            <a:r>
              <a:rPr lang="zh-CN" altLang="en-US" b="1" dirty="0">
                <a:solidFill>
                  <a:srgbClr val="FF0066"/>
                </a:solidFill>
                <a:ea typeface="黑体" panose="02010609060101010101" pitchFamily="49" charset="-122"/>
              </a:rPr>
              <a:t>可燃冰</a:t>
            </a:r>
            <a:endParaRPr lang="zh-CN" altLang="en-US" b="1" dirty="0">
              <a:solidFill>
                <a:srgbClr val="FF0066"/>
              </a:solidFill>
              <a:ea typeface="黑体" panose="02010609060101010101" pitchFamily="49" charset="-122"/>
            </a:endParaRPr>
          </a:p>
        </p:txBody>
      </p:sp>
      <p:sp>
        <p:nvSpPr>
          <p:cNvPr id="37890" name="文本占位符 88066"/>
          <p:cNvSpPr>
            <a:spLocks noGrp="1"/>
          </p:cNvSpPr>
          <p:nvPr>
            <p:ph type="body" sz="half" idx="1"/>
          </p:nvPr>
        </p:nvSpPr>
        <p:spPr>
          <a:xfrm>
            <a:off x="0" y="1371600"/>
            <a:ext cx="3810000" cy="4114800"/>
          </a:xfrm>
          <a:ln/>
        </p:spPr>
        <p:txBody>
          <a:bodyPr vert="horz" wrap="square" lIns="92075" tIns="46038" rIns="92075" bIns="46038" anchor="t"/>
          <a:p>
            <a:pPr eaLnBrk="1" hangingPunct="1">
              <a:lnSpc>
                <a:spcPct val="90000"/>
              </a:lnSpc>
              <a:buClrTx/>
              <a:buSzTx/>
              <a:buFontTx/>
            </a:pPr>
            <a:r>
              <a:rPr lang="en-US" altLang="zh-CN" sz="2800" b="1" dirty="0"/>
              <a:t>11</a:t>
            </a:r>
            <a:r>
              <a:rPr lang="zh-CN" altLang="en-US" sz="2800" b="1" dirty="0"/>
              <a:t>月</a:t>
            </a:r>
            <a:r>
              <a:rPr lang="en-US" altLang="zh-CN" sz="2800" b="1" dirty="0"/>
              <a:t>2</a:t>
            </a:r>
            <a:r>
              <a:rPr lang="zh-CN" altLang="en-US" sz="2800" b="1" dirty="0"/>
              <a:t>日，新华社发布的一项消息说，一项针对南海北部的勘测显示，那里的可燃冰储量达到我国陆上石油总量的一半左右，这些可燃冰有望在</a:t>
            </a:r>
            <a:r>
              <a:rPr lang="en-US" altLang="zh-CN" sz="2800" b="1" dirty="0"/>
              <a:t>2015</a:t>
            </a:r>
            <a:r>
              <a:rPr lang="zh-CN" altLang="en-US" sz="2800" b="1" dirty="0"/>
              <a:t>年进行试开采。</a:t>
            </a:r>
            <a:endParaRPr lang="zh-CN" altLang="en-US" sz="2800" b="1" dirty="0"/>
          </a:p>
          <a:p>
            <a:pPr eaLnBrk="1" hangingPunct="1">
              <a:lnSpc>
                <a:spcPct val="9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rgbClr val="FF0000"/>
                </a:solidFill>
              </a:rPr>
              <a:t>对于可燃冰，你还想知道什么呢？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</a:pP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37891" name="矩形 88067"/>
          <p:cNvSpPr/>
          <p:nvPr/>
        </p:nvSpPr>
        <p:spPr>
          <a:xfrm>
            <a:off x="2857500" y="2228850"/>
            <a:ext cx="857250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7892" name="联机映像占位符 88068" descr="jo"/>
          <p:cNvPicPr>
            <a:picLocks noGrp="1" noChangeAspect="1"/>
          </p:cNvPicPr>
          <p:nvPr>
            <p:ph type="clipArt" sz="half" idx="2"/>
          </p:nvPr>
        </p:nvPicPr>
        <p:blipFill>
          <a:blip r:embed="rId1"/>
          <a:stretch>
            <a:fillRect/>
          </a:stretch>
        </p:blipFill>
        <p:spPr>
          <a:xfrm>
            <a:off x="4149725" y="533400"/>
            <a:ext cx="4537075" cy="4913313"/>
          </a:xfrm>
          <a:ln/>
        </p:spPr>
      </p:pic>
      <p:sp>
        <p:nvSpPr>
          <p:cNvPr id="37893" name="文本框 88069"/>
          <p:cNvSpPr txBox="1"/>
          <p:nvPr/>
        </p:nvSpPr>
        <p:spPr>
          <a:xfrm>
            <a:off x="5029200" y="5638800"/>
            <a:ext cx="3779838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资源丰富的南海</a:t>
            </a:r>
            <a:endParaRPr lang="zh-CN" altLang="en-US" sz="2400" b="1" dirty="0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标题 87041"/>
          <p:cNvSpPr>
            <a:spLocks noGrp="1"/>
          </p:cNvSpPr>
          <p:nvPr>
            <p:ph type="title"/>
          </p:nvPr>
        </p:nvSpPr>
        <p:spPr>
          <a:xfrm>
            <a:off x="539750" y="692150"/>
            <a:ext cx="7772400" cy="1143000"/>
          </a:xfrm>
          <a:ln/>
        </p:spPr>
        <p:txBody>
          <a:bodyPr vert="horz" wrap="square" lIns="92075" tIns="46038" rIns="92075" bIns="46038" anchor="ctr"/>
          <a:p>
            <a:pPr eaLnBrk="1" hangingPunct="1"/>
            <a:r>
              <a:rPr lang="zh-CN" altLang="en-US" sz="5400" b="1" dirty="0">
                <a:solidFill>
                  <a:srgbClr val="FF0066"/>
                </a:solidFill>
                <a:ea typeface="黑体" panose="02010609060101010101" pitchFamily="49" charset="-122"/>
              </a:rPr>
              <a:t>可燃冰</a:t>
            </a:r>
            <a:endParaRPr lang="zh-CN" altLang="en-US" sz="5400" b="1" dirty="0">
              <a:solidFill>
                <a:srgbClr val="FF0066"/>
              </a:solidFill>
              <a:ea typeface="黑体" panose="02010609060101010101" pitchFamily="49" charset="-122"/>
            </a:endParaRPr>
          </a:p>
        </p:txBody>
      </p:sp>
      <p:sp>
        <p:nvSpPr>
          <p:cNvPr id="38914" name="文本占位符 8704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4038600" cy="4114800"/>
          </a:xfrm>
          <a:ln/>
        </p:spPr>
        <p:txBody>
          <a:bodyPr vert="horz" wrap="square" lIns="92075" tIns="46038" rIns="92075" bIns="46038" anchor="t"/>
          <a:p>
            <a:pPr eaLnBrk="1" hangingPunct="1">
              <a:buClrTx/>
              <a:buSzTx/>
              <a:buFontTx/>
            </a:pPr>
            <a:r>
              <a:rPr lang="zh-CN" altLang="en-US" sz="28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可燃冰是一种天然气水合物的俗称，这种物质在低温和</a:t>
            </a:r>
            <a:r>
              <a:rPr lang="en-US" altLang="zh-CN" sz="28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28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多个大气压下才是稳定的。</a:t>
            </a:r>
            <a:endParaRPr lang="zh-CN" altLang="en-US" sz="2800" b="1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buClrTx/>
              <a:buSzTx/>
              <a:buFontTx/>
            </a:pPr>
            <a:r>
              <a:rPr lang="zh-CN" altLang="en-US" sz="28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可燃冰到达水面可以立即融化，同时成分中的甲烷开始燃烧。</a:t>
            </a:r>
            <a:endParaRPr lang="zh-CN" altLang="en-US" sz="2800" b="1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buClrTx/>
              <a:buSzTx/>
              <a:buFontTx/>
            </a:pPr>
            <a:r>
              <a:rPr lang="zh-CN" altLang="en-US" sz="28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每立方米可燃冰可释放</a:t>
            </a:r>
            <a:r>
              <a:rPr lang="en-US" altLang="zh-CN" sz="28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164</a:t>
            </a:r>
            <a:r>
              <a:rPr lang="zh-CN" altLang="en-US" sz="28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立方米甲烷。</a:t>
            </a:r>
            <a:endParaRPr lang="zh-CN" altLang="en-US" sz="2800" b="1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915" name="文本占位符 87043"/>
          <p:cNvSpPr>
            <a:spLocks noGrp="1"/>
          </p:cNvSpPr>
          <p:nvPr>
            <p:ph sz="half" idx="2"/>
          </p:nvPr>
        </p:nvSpPr>
        <p:spPr>
          <a:xfrm>
            <a:off x="4800600" y="1676400"/>
            <a:ext cx="3810000" cy="4114800"/>
          </a:xfrm>
          <a:ln/>
        </p:spPr>
        <p:txBody>
          <a:bodyPr vert="horz" wrap="square" lIns="92075" tIns="46038" rIns="92075" bIns="46038" anchor="t"/>
          <a:p>
            <a:pPr eaLnBrk="1" hangingPunct="1">
              <a:buClrTx/>
              <a:buSzTx/>
              <a:buFontTx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可燃冰分布广，资源丰富，据计算这种未来的能源可供人类使用上千年。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buClrTx/>
              <a:buSzTx/>
              <a:buFontTx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可燃冰杂质少，无污染。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buClrTx/>
              <a:buSzTx/>
              <a:buFontTx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可燃冰虽好，但开采不易。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37" name="图片 89089" descr="CSM1066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24000"/>
            <a:ext cx="9144000" cy="365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38" name="文本框 89090"/>
          <p:cNvSpPr txBox="1"/>
          <p:nvPr/>
        </p:nvSpPr>
        <p:spPr>
          <a:xfrm>
            <a:off x="2819400" y="5105400"/>
            <a:ext cx="3562350" cy="109855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tx1"/>
            </a:outerShdw>
          </a:effectLst>
        </p:spPr>
        <p:txBody>
          <a:bodyPr wrap="none" anchor="t">
            <a:spAutoFit/>
          </a:bodyPr>
          <a:p>
            <a:pPr>
              <a:buSzTx/>
            </a:pPr>
            <a:r>
              <a:rPr lang="zh-CN" altLang="en-US" sz="6600" b="1">
                <a:solidFill>
                  <a:srgbClr val="00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风力发电</a:t>
            </a:r>
            <a:endParaRPr lang="zh-CN" altLang="en-US" sz="6600" b="1">
              <a:solidFill>
                <a:srgbClr val="00FF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3" name="组合 89091"/>
          <p:cNvGrpSpPr/>
          <p:nvPr/>
        </p:nvGrpSpPr>
        <p:grpSpPr>
          <a:xfrm>
            <a:off x="228600" y="5257800"/>
            <a:ext cx="685800" cy="1371600"/>
            <a:chOff x="476" y="2024"/>
            <a:chExt cx="1057" cy="1912"/>
          </a:xfrm>
        </p:grpSpPr>
        <p:pic>
          <p:nvPicPr>
            <p:cNvPr id="39940" name="内容占位符 89092" descr="bine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" y="2024"/>
              <a:ext cx="1057" cy="19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9941" name="图片 89093" descr="wbw02sr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" y="2160"/>
              <a:ext cx="998" cy="127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文本框 19457"/>
          <p:cNvSpPr txBox="1"/>
          <p:nvPr/>
        </p:nvSpPr>
        <p:spPr>
          <a:xfrm>
            <a:off x="-468312" y="908050"/>
            <a:ext cx="9023350" cy="8239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4800" b="1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行楷" pitchFamily="2" charset="-122"/>
                <a:ea typeface="华文行楷" pitchFamily="2" charset="-122"/>
                <a:cs typeface="+mn-cs"/>
              </a:rPr>
              <a:t>        </a:t>
            </a:r>
            <a:r>
              <a:rPr kumimoji="0" lang="zh-CN" altLang="en-US" sz="4800" b="1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行楷" pitchFamily="2" charset="-122"/>
                <a:ea typeface="华文行楷" pitchFamily="2" charset="-122"/>
                <a:cs typeface="+mn-cs"/>
              </a:rPr>
              <a:t>我们的地球上能源多吗</a:t>
            </a:r>
            <a:r>
              <a:rPr kumimoji="0" lang="en-US" altLang="zh-CN" sz="4800" b="1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行楷" pitchFamily="2" charset="-122"/>
                <a:ea typeface="华文行楷" pitchFamily="2" charset="-122"/>
                <a:cs typeface="+mn-cs"/>
              </a:rPr>
              <a:t>?</a:t>
            </a:r>
            <a:endParaRPr kumimoji="0" lang="en-US" altLang="zh-CN" sz="4800" b="1" kern="1200" cap="none" spc="0" normalizeH="0" baseline="0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华文行楷" pitchFamily="2" charset="-122"/>
              <a:ea typeface="华文行楷" pitchFamily="2" charset="-122"/>
              <a:cs typeface="+mn-cs"/>
            </a:endParaRPr>
          </a:p>
        </p:txBody>
      </p:sp>
      <p:sp>
        <p:nvSpPr>
          <p:cNvPr id="19459" name="文本框 19458"/>
          <p:cNvSpPr txBox="1"/>
          <p:nvPr/>
        </p:nvSpPr>
        <p:spPr>
          <a:xfrm>
            <a:off x="250825" y="1700213"/>
            <a:ext cx="8748713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4000" b="1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方正舒体" pitchFamily="2" charset="-122"/>
                <a:cs typeface="+mn-cs"/>
              </a:rPr>
              <a:t>        </a:t>
            </a:r>
            <a:r>
              <a:rPr kumimoji="0" lang="zh-CN" altLang="en-US" sz="4000" b="1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方正舒体" pitchFamily="2" charset="-122"/>
                <a:cs typeface="+mn-cs"/>
              </a:rPr>
              <a:t>能源的种类是多种多样的。煤、石油、天然气等都是埋藏在地底下能够提供能量的物质，通常被称为矿物质能源（有时也称为化石能源）</a:t>
            </a:r>
            <a:endParaRPr kumimoji="0" lang="zh-CN" altLang="en-US" sz="4000" b="1" kern="1200" cap="none" spc="0" normalizeH="0" baseline="0" noProof="1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方正舒体" pitchFamily="2" charset="-122"/>
              <a:cs typeface="+mn-cs"/>
            </a:endParaRPr>
          </a:p>
        </p:txBody>
      </p:sp>
      <p:sp>
        <p:nvSpPr>
          <p:cNvPr id="19460" name="文本框 19459"/>
          <p:cNvSpPr txBox="1"/>
          <p:nvPr/>
        </p:nvSpPr>
        <p:spPr>
          <a:xfrm>
            <a:off x="395288" y="4508500"/>
            <a:ext cx="8351838" cy="1997075"/>
          </a:xfrm>
          <a:prstGeom prst="rect">
            <a:avLst/>
          </a:prstGeom>
          <a:solidFill>
            <a:schemeClr val="bg1">
              <a:alpha val="70000"/>
            </a:schemeClr>
          </a:solidFill>
          <a:ln w="76200" cap="flat" cmpd="tri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4000" b="1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</a:t>
            </a:r>
            <a:r>
              <a:rPr kumimoji="0" lang="zh-CN" altLang="en-US" sz="4000" b="1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随着人类社会的不断发展，人们对能源的需求量也在不断地增加。</a:t>
            </a:r>
            <a:endParaRPr kumimoji="0" lang="zh-CN" altLang="en-US" sz="4000" b="1" kern="1200" cap="none" spc="0" normalizeH="0" baseline="0" noProof="1">
              <a:effectLst>
                <a:outerShdw blurRad="38100" dist="38100" dir="2700000">
                  <a:srgbClr val="FFFFFF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文本框 63489"/>
          <p:cNvSpPr txBox="1"/>
          <p:nvPr/>
        </p:nvSpPr>
        <p:spPr>
          <a:xfrm>
            <a:off x="395288" y="1557338"/>
            <a:ext cx="7318375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marL="342900" indent="-342900"/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导致世界能源消费变化的原因：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3491" name="文本框 63490"/>
          <p:cNvSpPr txBox="1"/>
          <p:nvPr/>
        </p:nvSpPr>
        <p:spPr>
          <a:xfrm>
            <a:off x="395288" y="2492375"/>
            <a:ext cx="7993062" cy="30162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/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）能源与人类社会发展密切关联。社会发展，能源需求越多。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/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）环保意识增强，污染多的能源逐渐被污染少的能源代替。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/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）一些不可再生性能源，由于大力开采和使用，已面临枯竭。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文本框 64513"/>
          <p:cNvSpPr txBox="1"/>
          <p:nvPr/>
        </p:nvSpPr>
        <p:spPr>
          <a:xfrm>
            <a:off x="1116013" y="908050"/>
            <a:ext cx="5076825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457200" indent="-457200"/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一、能源的定义和分类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4515" name="文本框 64514"/>
          <p:cNvSpPr txBox="1"/>
          <p:nvPr/>
        </p:nvSpPr>
        <p:spPr>
          <a:xfrm>
            <a:off x="468313" y="1511300"/>
            <a:ext cx="8675687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、一般的说，能源是指能够为人类提供某种形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式能量的物质或物质的运动。 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4516" name="文本框 64515"/>
          <p:cNvSpPr txBox="1"/>
          <p:nvPr/>
        </p:nvSpPr>
        <p:spPr>
          <a:xfrm>
            <a:off x="3779838" y="2420938"/>
            <a:ext cx="4827587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marL="342900" indent="-342900"/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如：煤、石油、流水、风等。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4517" name="文本框 64516"/>
          <p:cNvSpPr txBox="1"/>
          <p:nvPr/>
        </p:nvSpPr>
        <p:spPr>
          <a:xfrm>
            <a:off x="395288" y="2852738"/>
            <a:ext cx="3382962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/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、能源的分类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4518" name="文本框 64517"/>
          <p:cNvSpPr txBox="1"/>
          <p:nvPr/>
        </p:nvSpPr>
        <p:spPr>
          <a:xfrm>
            <a:off x="250825" y="3860800"/>
            <a:ext cx="3673475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）按是否是自然界直接提供的分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" name="组合 64518"/>
          <p:cNvGrpSpPr/>
          <p:nvPr/>
        </p:nvGrpSpPr>
        <p:grpSpPr>
          <a:xfrm>
            <a:off x="3851275" y="2852738"/>
            <a:ext cx="2205038" cy="2447925"/>
            <a:chOff x="2699" y="2024"/>
            <a:chExt cx="1389" cy="1542"/>
          </a:xfrm>
        </p:grpSpPr>
        <p:sp>
          <p:nvSpPr>
            <p:cNvPr id="9223" name="文本框 64519"/>
            <p:cNvSpPr txBox="1"/>
            <p:nvPr/>
          </p:nvSpPr>
          <p:spPr>
            <a:xfrm>
              <a:off x="2880" y="2024"/>
              <a:ext cx="1208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一次能源</a:t>
              </a:r>
              <a:r>
                <a:rPr lang="zh-CN" altLang="en-US" sz="32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9224" name="文本框 64520"/>
            <p:cNvSpPr txBox="1"/>
            <p:nvPr/>
          </p:nvSpPr>
          <p:spPr>
            <a:xfrm>
              <a:off x="2880" y="3022"/>
              <a:ext cx="1208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二次能源</a:t>
              </a:r>
              <a:r>
                <a:rPr lang="zh-CN" altLang="en-US" sz="32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9225" name="左大括号 64521"/>
            <p:cNvSpPr/>
            <p:nvPr/>
          </p:nvSpPr>
          <p:spPr>
            <a:xfrm>
              <a:off x="2699" y="2160"/>
              <a:ext cx="136" cy="1406"/>
            </a:xfrm>
            <a:prstGeom prst="leftBrace">
              <a:avLst>
                <a:gd name="adj1" fmla="val 86056"/>
                <a:gd name="adj2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64523" name="文本框 64522"/>
          <p:cNvSpPr txBox="1"/>
          <p:nvPr/>
        </p:nvSpPr>
        <p:spPr>
          <a:xfrm>
            <a:off x="3995738" y="3357563"/>
            <a:ext cx="384492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自然界直接提供的能源 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4524" name="文本框 64523"/>
          <p:cNvSpPr txBox="1"/>
          <p:nvPr/>
        </p:nvSpPr>
        <p:spPr>
          <a:xfrm>
            <a:off x="4716463" y="3860800"/>
            <a:ext cx="27114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煤、石油风、流水 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4525" name="文本框 64524"/>
          <p:cNvSpPr txBox="1"/>
          <p:nvPr/>
        </p:nvSpPr>
        <p:spPr>
          <a:xfrm>
            <a:off x="4067175" y="4941888"/>
            <a:ext cx="4167188" cy="8223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由自然界提供的能源制取生产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的能源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4526" name="文本框 64525"/>
          <p:cNvSpPr txBox="1"/>
          <p:nvPr/>
        </p:nvSpPr>
        <p:spPr>
          <a:xfrm>
            <a:off x="5292725" y="5445125"/>
            <a:ext cx="301783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汽油、柴油、氢能源 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  <p:bldP spid="64516" grpId="0"/>
      <p:bldP spid="64517" grpId="0"/>
      <p:bldP spid="64518" grpId="0"/>
      <p:bldP spid="64523" grpId="0"/>
      <p:bldP spid="64524" grpId="0"/>
      <p:bldP spid="64525" grpId="0"/>
      <p:bldP spid="645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文本框 65537"/>
          <p:cNvSpPr txBox="1"/>
          <p:nvPr/>
        </p:nvSpPr>
        <p:spPr>
          <a:xfrm>
            <a:off x="0" y="1412875"/>
            <a:ext cx="36512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）按能否再生分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5539" name="文本框 65538"/>
          <p:cNvSpPr txBox="1"/>
          <p:nvPr/>
        </p:nvSpPr>
        <p:spPr>
          <a:xfrm>
            <a:off x="5148263" y="1052513"/>
            <a:ext cx="2058987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水能、风能 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5540" name="文本框 65539"/>
          <p:cNvSpPr txBox="1"/>
          <p:nvPr/>
        </p:nvSpPr>
        <p:spPr>
          <a:xfrm>
            <a:off x="5435600" y="1916113"/>
            <a:ext cx="2232025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石油、煤、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" name="组合 65540"/>
          <p:cNvGrpSpPr/>
          <p:nvPr/>
        </p:nvGrpSpPr>
        <p:grpSpPr>
          <a:xfrm>
            <a:off x="3203575" y="908050"/>
            <a:ext cx="2398713" cy="1660525"/>
            <a:chOff x="2290" y="436"/>
            <a:chExt cx="1511" cy="1046"/>
          </a:xfrm>
        </p:grpSpPr>
        <p:sp>
          <p:nvSpPr>
            <p:cNvPr id="10245" name="文本框 65541"/>
            <p:cNvSpPr txBox="1"/>
            <p:nvPr/>
          </p:nvSpPr>
          <p:spPr>
            <a:xfrm>
              <a:off x="2336" y="436"/>
              <a:ext cx="1208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32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再生能源 </a:t>
              </a:r>
              <a:endPara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46" name="文本框 65542"/>
            <p:cNvSpPr txBox="1"/>
            <p:nvPr/>
          </p:nvSpPr>
          <p:spPr>
            <a:xfrm>
              <a:off x="2336" y="1117"/>
              <a:ext cx="1465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32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非再生能源 </a:t>
              </a:r>
              <a:endPara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47" name="左大括号 65543"/>
            <p:cNvSpPr/>
            <p:nvPr/>
          </p:nvSpPr>
          <p:spPr>
            <a:xfrm>
              <a:off x="2290" y="618"/>
              <a:ext cx="46" cy="816"/>
            </a:xfrm>
            <a:prstGeom prst="leftBrace">
              <a:avLst>
                <a:gd name="adj1" fmla="val 147661"/>
                <a:gd name="adj2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65545" name="文本框 65544"/>
          <p:cNvSpPr txBox="1"/>
          <p:nvPr/>
        </p:nvSpPr>
        <p:spPr>
          <a:xfrm>
            <a:off x="3851275" y="2492375"/>
            <a:ext cx="4968875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二次能源一般都是非再生能源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5546" name="文本框 65545"/>
          <p:cNvSpPr txBox="1"/>
          <p:nvPr/>
        </p:nvSpPr>
        <p:spPr>
          <a:xfrm>
            <a:off x="0" y="3500438"/>
            <a:ext cx="3243263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）从能源的利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用角度分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5547" name="文本框 65546"/>
          <p:cNvSpPr txBox="1"/>
          <p:nvPr/>
        </p:nvSpPr>
        <p:spPr>
          <a:xfrm>
            <a:off x="4811713" y="3068638"/>
            <a:ext cx="4332287" cy="13731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（已广泛利用的）（草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木燃料、煤、石油、天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然气、水力）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5548" name="文本框 65547"/>
          <p:cNvSpPr txBox="1"/>
          <p:nvPr/>
        </p:nvSpPr>
        <p:spPr>
          <a:xfrm>
            <a:off x="2916238" y="5013325"/>
            <a:ext cx="5899150" cy="9461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（有待开发才能广泛利用的的）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（太阳能、氢能、地热能、潮汐能）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3" name="组合 65548"/>
          <p:cNvGrpSpPr/>
          <p:nvPr/>
        </p:nvGrpSpPr>
        <p:grpSpPr>
          <a:xfrm>
            <a:off x="3132138" y="3068638"/>
            <a:ext cx="2541587" cy="1876425"/>
            <a:chOff x="1973" y="1933"/>
            <a:chExt cx="1601" cy="1182"/>
          </a:xfrm>
        </p:grpSpPr>
        <p:sp>
          <p:nvSpPr>
            <p:cNvPr id="10253" name="文本框 65549"/>
            <p:cNvSpPr txBox="1"/>
            <p:nvPr/>
          </p:nvSpPr>
          <p:spPr>
            <a:xfrm>
              <a:off x="2064" y="1933"/>
              <a:ext cx="1208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32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常规能源 </a:t>
              </a:r>
              <a:endPara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54" name="文本框 65550"/>
            <p:cNvSpPr txBox="1"/>
            <p:nvPr/>
          </p:nvSpPr>
          <p:spPr>
            <a:xfrm>
              <a:off x="2109" y="2750"/>
              <a:ext cx="1465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32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非常规能源 </a:t>
              </a:r>
              <a:endPara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55" name="左大括号 65551"/>
            <p:cNvSpPr/>
            <p:nvPr/>
          </p:nvSpPr>
          <p:spPr>
            <a:xfrm>
              <a:off x="1973" y="2024"/>
              <a:ext cx="46" cy="816"/>
            </a:xfrm>
            <a:prstGeom prst="leftBrace">
              <a:avLst>
                <a:gd name="adj1" fmla="val 147661"/>
                <a:gd name="adj2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/>
      <p:bldP spid="65540" grpId="0"/>
      <p:bldP spid="65545" grpId="0"/>
      <p:bldP spid="65546" grpId="0"/>
      <p:bldP spid="65547" grpId="0"/>
      <p:bldP spid="655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文本框 66561"/>
          <p:cNvSpPr txBox="1"/>
          <p:nvPr/>
        </p:nvSpPr>
        <p:spPr>
          <a:xfrm>
            <a:off x="0" y="2924175"/>
            <a:ext cx="37528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）按形成来源分 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6563" name="文本框 66562"/>
          <p:cNvSpPr txBox="1"/>
          <p:nvPr/>
        </p:nvSpPr>
        <p:spPr>
          <a:xfrm>
            <a:off x="3708400" y="2349500"/>
            <a:ext cx="4176713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来自原子核：核能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6564" name="文本框 66563"/>
          <p:cNvSpPr txBox="1"/>
          <p:nvPr/>
        </p:nvSpPr>
        <p:spPr>
          <a:xfrm>
            <a:off x="3708400" y="3213100"/>
            <a:ext cx="3889375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来自太阳：太阳能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6565" name="文本框 66564"/>
          <p:cNvSpPr txBox="1"/>
          <p:nvPr/>
        </p:nvSpPr>
        <p:spPr>
          <a:xfrm>
            <a:off x="3635375" y="4076700"/>
            <a:ext cx="5080000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来自日、地、月三者联系：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潮汐能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" name="组合 66565"/>
          <p:cNvGrpSpPr/>
          <p:nvPr/>
        </p:nvGrpSpPr>
        <p:grpSpPr>
          <a:xfrm>
            <a:off x="3563938" y="1484313"/>
            <a:ext cx="4745037" cy="3889375"/>
            <a:chOff x="2472" y="572"/>
            <a:chExt cx="2945" cy="2813"/>
          </a:xfrm>
        </p:grpSpPr>
        <p:sp>
          <p:nvSpPr>
            <p:cNvPr id="11270" name="文本框 66566"/>
            <p:cNvSpPr txBox="1"/>
            <p:nvPr/>
          </p:nvSpPr>
          <p:spPr>
            <a:xfrm>
              <a:off x="2517" y="572"/>
              <a:ext cx="2900" cy="4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32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来自地球内部的：地热能</a:t>
              </a:r>
              <a:endPara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271" name="左大括号 66567"/>
            <p:cNvSpPr/>
            <p:nvPr/>
          </p:nvSpPr>
          <p:spPr>
            <a:xfrm>
              <a:off x="2472" y="709"/>
              <a:ext cx="45" cy="2676"/>
            </a:xfrm>
            <a:prstGeom prst="leftBrace">
              <a:avLst>
                <a:gd name="adj1" fmla="val 495004"/>
                <a:gd name="adj2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/>
      <p:bldP spid="66564" grpId="0"/>
      <p:bldP spid="665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47" name="文本框 14346"/>
          <p:cNvSpPr txBox="1"/>
          <p:nvPr/>
        </p:nvSpPr>
        <p:spPr>
          <a:xfrm>
            <a:off x="323850" y="1989138"/>
            <a:ext cx="8077200" cy="16160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讨论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:</a:t>
            </a:r>
            <a:r>
              <a:rPr lang="zh-CN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煤是怎样形成的</a:t>
            </a:r>
            <a:r>
              <a:rPr lang="en-US" altLang="zh-CN" sz="40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  <a:r>
              <a:rPr lang="zh-CN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煤主要含 有</a:t>
            </a:r>
            <a:endParaRPr lang="zh-CN" altLang="en-US" sz="40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哪些元素</a:t>
            </a:r>
            <a:r>
              <a:rPr lang="en-US" altLang="zh-CN" sz="40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  <a:endParaRPr lang="en-US" altLang="zh-CN" sz="40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290" name="矩形 14337"/>
          <p:cNvSpPr>
            <a:spLocks noTextEdit="1"/>
          </p:cNvSpPr>
          <p:nvPr/>
        </p:nvSpPr>
        <p:spPr>
          <a:xfrm>
            <a:off x="2052638" y="981075"/>
            <a:ext cx="5040312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煤和石油:</a:t>
            </a:r>
            <a:endParaRPr lang="zh-CN" altLang="en-US" sz="3600" b="1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339" name="右箭头 14338"/>
          <p:cNvSpPr/>
          <p:nvPr/>
        </p:nvSpPr>
        <p:spPr>
          <a:xfrm>
            <a:off x="5219700" y="4797425"/>
            <a:ext cx="1008063" cy="863600"/>
          </a:xfrm>
          <a:prstGeom prst="rightArrow">
            <a:avLst>
              <a:gd name="adj1" fmla="val 50000"/>
              <a:gd name="adj2" fmla="val 29171"/>
            </a:avLst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4341" name="图片 14340" descr="未命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3717925"/>
            <a:ext cx="5040312" cy="30241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4341"/>
          <p:cNvGrpSpPr/>
          <p:nvPr/>
        </p:nvGrpSpPr>
        <p:grpSpPr>
          <a:xfrm>
            <a:off x="6227763" y="3602038"/>
            <a:ext cx="2736850" cy="3140075"/>
            <a:chOff x="3969" y="2160"/>
            <a:chExt cx="1678" cy="1423"/>
          </a:xfrm>
        </p:grpSpPr>
        <p:pic>
          <p:nvPicPr>
            <p:cNvPr id="12294" name="图片 14342" descr="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69" y="2160"/>
              <a:ext cx="1678" cy="142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295" name="文本框 14343"/>
            <p:cNvSpPr txBox="1"/>
            <p:nvPr/>
          </p:nvSpPr>
          <p:spPr>
            <a:xfrm>
              <a:off x="4649" y="2704"/>
              <a:ext cx="363" cy="34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4400" dirty="0">
                  <a:solidFill>
                    <a:srgbClr val="FF3300"/>
                  </a:solidFill>
                  <a:latin typeface="Tahoma" panose="020B0604030504040204" pitchFamily="34" charset="0"/>
                  <a:ea typeface="隶书" pitchFamily="49" charset="-122"/>
                </a:rPr>
                <a:t>煤</a:t>
              </a:r>
              <a:endParaRPr lang="zh-CN" altLang="en-US" sz="4400" dirty="0">
                <a:solidFill>
                  <a:srgbClr val="FF3300"/>
                </a:solidFill>
                <a:latin typeface="Tahoma" panose="020B0604030504040204" pitchFamily="34" charset="0"/>
                <a:ea typeface="隶书" pitchFamily="49" charset="-122"/>
              </a:endParaRPr>
            </a:p>
          </p:txBody>
        </p:sp>
      </p:grpSp>
      <p:sp>
        <p:nvSpPr>
          <p:cNvPr id="14345" name="文本框 14344"/>
          <p:cNvSpPr txBox="1"/>
          <p:nvPr/>
        </p:nvSpPr>
        <p:spPr>
          <a:xfrm>
            <a:off x="323850" y="1989138"/>
            <a:ext cx="8820150" cy="15557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6000" b="1" dirty="0">
                <a:latin typeface="隶书" pitchFamily="49" charset="-122"/>
                <a:ea typeface="隶书" pitchFamily="49" charset="-122"/>
              </a:rPr>
              <a:t>煤炭</a:t>
            </a:r>
            <a:r>
              <a:rPr lang="zh-CN" altLang="en-US" sz="3600" b="1" dirty="0">
                <a:latin typeface="隶书" pitchFamily="49" charset="-122"/>
                <a:ea typeface="隶书" pitchFamily="49" charset="-122"/>
              </a:rPr>
              <a:t>是埋藏在地下的木本植物</a:t>
            </a:r>
            <a:r>
              <a:rPr lang="en-US" altLang="zh-CN" sz="3600" b="1" dirty="0">
                <a:latin typeface="隶书" pitchFamily="49" charset="-122"/>
                <a:ea typeface="隶书" pitchFamily="49" charset="-122"/>
              </a:rPr>
              <a:t>,</a:t>
            </a:r>
            <a:r>
              <a:rPr lang="zh-CN" altLang="en-US" sz="3600" b="1" dirty="0">
                <a:latin typeface="隶书" pitchFamily="49" charset="-122"/>
                <a:ea typeface="隶书" pitchFamily="49" charset="-122"/>
              </a:rPr>
              <a:t>经过复杂的变化形成的。</a:t>
            </a:r>
            <a:endParaRPr lang="zh-CN" altLang="en-US" sz="3600" b="1" dirty="0"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/>
      <p:bldP spid="14345" grpId="0" animBg="1"/>
    </p:bldLst>
  </p:timing>
</p:sld>
</file>

<file path=ppt/theme/theme1.xml><?xml version="1.0" encoding="utf-8"?>
<a:theme xmlns:a="http://schemas.openxmlformats.org/drawingml/2006/main" name="CLIPBORD">
  <a:themeElements>
    <a:clrScheme name="">
      <a:dk1>
        <a:srgbClr val="000000"/>
      </a:dk1>
      <a:lt1>
        <a:srgbClr val="FFFFFF"/>
      </a:lt1>
      <a:dk2>
        <a:srgbClr val="000000"/>
      </a:dk2>
      <a:lt2>
        <a:srgbClr val="66330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9"/>
      </a:accent5>
      <a:accent6>
        <a:srgbClr val="0000E5"/>
      </a:accent6>
      <a:hlink>
        <a:srgbClr val="CC00CC"/>
      </a:hlink>
      <a:folHlink>
        <a:srgbClr val="C0C0C0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CLIPBORD 1">
        <a:dk1>
          <a:srgbClr val="000000"/>
        </a:dk1>
        <a:lt1>
          <a:srgbClr val="FFFFCC"/>
        </a:lt1>
        <a:dk2>
          <a:srgbClr val="000000"/>
        </a:dk2>
        <a:lt2>
          <a:srgbClr val="6633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66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RD 2">
        <a:dk1>
          <a:srgbClr val="000000"/>
        </a:dk1>
        <a:lt1>
          <a:srgbClr val="FFFFFF"/>
        </a:lt1>
        <a:dk2>
          <a:srgbClr val="000000"/>
        </a:dk2>
        <a:lt2>
          <a:srgbClr val="663300"/>
        </a:lt2>
        <a:accent1>
          <a:srgbClr val="CBCBCB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C8AE7"/>
        </a:accent6>
        <a:hlink>
          <a:srgbClr val="FF0033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RD 3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RD 4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RD 5">
        <a:dk1>
          <a:srgbClr val="000000"/>
        </a:dk1>
        <a:lt1>
          <a:srgbClr val="FFFFFF"/>
        </a:lt1>
        <a:dk2>
          <a:srgbClr val="000000"/>
        </a:dk2>
        <a:lt2>
          <a:srgbClr val="66330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RD 6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CLIPBORD</Template>
  <TotalTime>0</TotalTime>
  <Words>1918</Words>
  <Application>WPS 演示</Application>
  <PresentationFormat>全屏显示(4:3)</PresentationFormat>
  <Paragraphs>226</Paragraphs>
  <Slides>36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36</vt:i4>
      </vt:variant>
    </vt:vector>
  </HeadingPairs>
  <TitlesOfParts>
    <vt:vector size="51" baseType="lpstr">
      <vt:lpstr>Arial</vt:lpstr>
      <vt:lpstr>宋体</vt:lpstr>
      <vt:lpstr>Wingdings</vt:lpstr>
      <vt:lpstr>Times New Roman</vt:lpstr>
      <vt:lpstr>Calibri</vt:lpstr>
      <vt:lpstr>方正舒体</vt:lpstr>
      <vt:lpstr>隶书</vt:lpstr>
      <vt:lpstr>微软雅黑</vt:lpstr>
      <vt:lpstr>华文行楷</vt:lpstr>
      <vt:lpstr>黑体</vt:lpstr>
      <vt:lpstr>Tahoma</vt:lpstr>
      <vt:lpstr>华文行楷</vt:lpstr>
      <vt:lpstr>Arial Unicode MS</vt:lpstr>
      <vt:lpstr>CLIPBORD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xubing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xub</dc:creator>
  <cp:lastModifiedBy>熊</cp:lastModifiedBy>
  <cp:revision>52</cp:revision>
  <dcterms:created xsi:type="dcterms:W3CDTF">2006-01-16T10:27:34Z</dcterms:created>
  <dcterms:modified xsi:type="dcterms:W3CDTF">2019-12-16T11:24:33Z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