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Lst>
  <p:notesMasterIdLst>
    <p:notesMasterId r:id="rId51"/>
  </p:notesMasterIdLst>
  <p:sldIdLst>
    <p:sldId id="444" r:id="rId5"/>
    <p:sldId id="446" r:id="rId6"/>
    <p:sldId id="485" r:id="rId7"/>
    <p:sldId id="335" r:id="rId8"/>
    <p:sldId id="644" r:id="rId9"/>
    <p:sldId id="643" r:id="rId10"/>
    <p:sldId id="488" r:id="rId11"/>
    <p:sldId id="645" r:id="rId12"/>
    <p:sldId id="489" r:id="rId13"/>
    <p:sldId id="261" r:id="rId14"/>
    <p:sldId id="490" r:id="rId15"/>
    <p:sldId id="646" r:id="rId16"/>
    <p:sldId id="648" r:id="rId17"/>
    <p:sldId id="649" r:id="rId18"/>
    <p:sldId id="650" r:id="rId19"/>
    <p:sldId id="651" r:id="rId20"/>
    <p:sldId id="861" r:id="rId21"/>
    <p:sldId id="862" r:id="rId22"/>
    <p:sldId id="863" r:id="rId23"/>
    <p:sldId id="865" r:id="rId24"/>
    <p:sldId id="439" r:id="rId25"/>
    <p:sldId id="389" r:id="rId26"/>
    <p:sldId id="390" r:id="rId27"/>
    <p:sldId id="454" r:id="rId28"/>
    <p:sldId id="392" r:id="rId29"/>
    <p:sldId id="491" r:id="rId30"/>
    <p:sldId id="394" r:id="rId31"/>
    <p:sldId id="393" r:id="rId32"/>
    <p:sldId id="492" r:id="rId33"/>
    <p:sldId id="493" r:id="rId34"/>
    <p:sldId id="652" r:id="rId35"/>
    <p:sldId id="494" r:id="rId36"/>
    <p:sldId id="412" r:id="rId37"/>
    <p:sldId id="413" r:id="rId38"/>
    <p:sldId id="414" r:id="rId39"/>
    <p:sldId id="434" r:id="rId40"/>
    <p:sldId id="497" r:id="rId41"/>
    <p:sldId id="498" r:id="rId42"/>
    <p:sldId id="499" r:id="rId43"/>
    <p:sldId id="495" r:id="rId44"/>
    <p:sldId id="944" r:id="rId45"/>
    <p:sldId id="945" r:id="rId46"/>
    <p:sldId id="946" r:id="rId47"/>
    <p:sldId id="462" r:id="rId48"/>
    <p:sldId id="459" r:id="rId49"/>
    <p:sldId id="507" r:id="rId50"/>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000000"/>
    <a:srgbClr val="0000FF"/>
    <a:srgbClr val="FF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047"/>
    <p:restoredTop sz="94660"/>
  </p:normalViewPr>
  <p:slideViewPr>
    <p:cSldViewPr showGuides="1">
      <p:cViewPr>
        <p:scale>
          <a:sx n="66" d="100"/>
          <a:sy n="66" d="100"/>
        </p:scale>
        <p:origin x="-1566" y="-114"/>
      </p:cViewPr>
      <p:guideLst>
        <p:guide orient="horz" pos="2160"/>
        <p:guide pos="2934"/>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notesMaster" Target="notesMasters/notesMaster1.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625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625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9626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626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626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fontAlgn="base" hangingPunct="1">
              <a:buNone/>
            </a:pPr>
            <a:fld id="{9A0DB2DC-4C9A-4742-B13C-FB6460FD3503}" type="slidenum">
              <a:rPr lang="en-US" altLang="zh-CN" sz="1200" strike="noStrike" noProof="1" dirty="0">
                <a:latin typeface="Arial" panose="020B0604020202020204" pitchFamily="34" charset="0"/>
                <a:ea typeface="宋体" panose="02010600030101010101" pitchFamily="2" charset="-122"/>
                <a:cs typeface="+mn-cs"/>
              </a:rPr>
            </a:fld>
            <a:endParaRPr lang="en-US" altLang="zh-CN" sz="1200" strike="noStrike" noProof="1"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4104" name="Group 2"/>
          <p:cNvGrpSpPr/>
          <p:nvPr/>
        </p:nvGrpSpPr>
        <p:grpSpPr>
          <a:xfrm>
            <a:off x="1658938" y="1600200"/>
            <a:ext cx="6837362" cy="3200400"/>
            <a:chOff x="1045" y="1008"/>
            <a:chExt cx="4307" cy="2016"/>
          </a:xfrm>
        </p:grpSpPr>
        <p:sp>
          <p:nvSpPr>
            <p:cNvPr id="14" name="Oval 3"/>
            <p:cNvSpPr>
              <a:spLocks noChangeArrowheads="1"/>
            </p:cNvSpPr>
            <p:nvPr/>
          </p:nvSpPr>
          <p:spPr bwMode="hidden">
            <a:xfrm flipH="1">
              <a:off x="4392" y="1008"/>
              <a:ext cx="960" cy="960"/>
            </a:xfrm>
            <a:prstGeom prst="ellipse">
              <a:avLst/>
            </a:prstGeom>
            <a:solidFill>
              <a:schemeClr val="accent2"/>
            </a:solidFill>
            <a:ln>
              <a:noFill/>
            </a:ln>
            <a:effec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Oval 4"/>
            <p:cNvSpPr>
              <a:spLocks noChangeArrowheads="1"/>
            </p:cNvSpPr>
            <p:nvPr/>
          </p:nvSpPr>
          <p:spPr bwMode="hidden">
            <a:xfrm flipH="1">
              <a:off x="3264" y="1008"/>
              <a:ext cx="960" cy="960"/>
            </a:xfrm>
            <a:prstGeom prst="ellipse">
              <a:avLst/>
            </a:prstGeom>
            <a:solidFill>
              <a:schemeClr val="accent2"/>
            </a:solidFill>
            <a:ln>
              <a:noFill/>
            </a:ln>
            <a:effec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 name="Oval 5"/>
            <p:cNvSpPr>
              <a:spLocks noChangeArrowheads="1"/>
            </p:cNvSpPr>
            <p:nvPr/>
          </p:nvSpPr>
          <p:spPr bwMode="hidden">
            <a:xfrm flipH="1">
              <a:off x="2136" y="1008"/>
              <a:ext cx="960" cy="960"/>
            </a:xfrm>
            <a:prstGeom prst="ellipse">
              <a:avLst/>
            </a:prstGeom>
            <a:noFill/>
            <a:ln w="28575">
              <a:solidFill>
                <a:schemeClr val="accent2"/>
              </a:solidFill>
              <a:round/>
            </a:ln>
            <a:effec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7" name="Oval 6"/>
            <p:cNvSpPr>
              <a:spLocks noChangeArrowheads="1"/>
            </p:cNvSpPr>
            <p:nvPr/>
          </p:nvSpPr>
          <p:spPr bwMode="hidden">
            <a:xfrm flipH="1">
              <a:off x="2136" y="2064"/>
              <a:ext cx="960" cy="960"/>
            </a:xfrm>
            <a:prstGeom prst="ellipse">
              <a:avLst/>
            </a:prstGeom>
            <a:solidFill>
              <a:schemeClr val="accent2"/>
            </a:solidFill>
            <a:ln>
              <a:noFill/>
            </a:ln>
            <a:effec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8" name="Oval 7"/>
            <p:cNvSpPr>
              <a:spLocks noChangeArrowheads="1"/>
            </p:cNvSpPr>
            <p:nvPr/>
          </p:nvSpPr>
          <p:spPr bwMode="hidden">
            <a:xfrm flipH="1">
              <a:off x="1045" y="2064"/>
              <a:ext cx="960" cy="960"/>
            </a:xfrm>
            <a:prstGeom prst="ellipse">
              <a:avLst/>
            </a:prstGeom>
            <a:solidFill>
              <a:schemeClr val="accent2"/>
            </a:solidFill>
            <a:ln>
              <a:noFill/>
            </a:ln>
            <a:effec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 name="Oval 8"/>
            <p:cNvSpPr>
              <a:spLocks noChangeArrowheads="1"/>
            </p:cNvSpPr>
            <p:nvPr/>
          </p:nvSpPr>
          <p:spPr bwMode="hidden">
            <a:xfrm flipH="1">
              <a:off x="4392" y="2064"/>
              <a:ext cx="960" cy="960"/>
            </a:xfrm>
            <a:prstGeom prst="ellipse">
              <a:avLst/>
            </a:prstGeom>
            <a:noFill/>
            <a:ln w="28575">
              <a:solidFill>
                <a:schemeClr val="accent2"/>
              </a:solidFill>
              <a:round/>
            </a:ln>
            <a:effec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73068" name="Rectangle 12"/>
          <p:cNvSpPr>
            <a:spLocks noGrp="1" noChangeArrowheads="1"/>
          </p:cNvSpPr>
          <p:nvPr>
            <p:ph type="ctrTitle"/>
          </p:nvPr>
        </p:nvSpPr>
        <p:spPr>
          <a:xfrm>
            <a:off x="685800" y="1219200"/>
            <a:ext cx="7772400" cy="1933575"/>
          </a:xfrm>
        </p:spPr>
        <p:txBody>
          <a:bodyPr anchor="b"/>
          <a:lstStyle>
            <a:lvl1pPr algn="r">
              <a:defRPr sz="4400"/>
            </a:lvl1pPr>
          </a:lstStyle>
          <a:p>
            <a:pPr lvl="0" fontAlgn="base"/>
            <a:r>
              <a:rPr lang="zh-CN" altLang="en-US" strike="noStrike" noProof="0" smtClean="0"/>
              <a:t>单击此处编辑母版标题样式</a:t>
            </a:r>
            <a:endParaRPr lang="zh-CN" altLang="en-US" strike="noStrike" noProof="0" smtClean="0"/>
          </a:p>
        </p:txBody>
      </p:sp>
      <p:sp>
        <p:nvSpPr>
          <p:cNvPr id="173069" name="Rectangle 13"/>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fontAlgn="base"/>
            <a:r>
              <a:rPr lang="zh-CN" altLang="en-US" strike="noStrike" noProof="0" smtClean="0"/>
              <a:t>单击此处编辑母版副标题样式</a:t>
            </a:r>
            <a:endParaRPr lang="zh-CN" altLang="en-US" strike="noStrike" noProof="0" smtClean="0"/>
          </a:p>
        </p:txBody>
      </p:sp>
      <p:sp>
        <p:nvSpPr>
          <p:cNvPr id="20" name="Rectangle 9"/>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1" name="Rectangle 1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 name="Rectangle 11"/>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
            <a:pPr algn="r" fontAlgn="base">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1"/>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628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628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301625" y="609600"/>
            <a:ext cx="8540750" cy="54895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3" name="日期占位符 2"/>
          <p:cNvSpPr>
            <a:spLocks noGrp="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 name="页脚占位符 3"/>
          <p:cNvSpPr>
            <a:spLocks noGrp="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 name="灯片编号占位符 4"/>
          <p:cNvSpPr>
            <a:spLocks noGrp="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Rot="1" noChangeArrowheads="1"/>
          </p:cNvSpPr>
          <p:nvPr>
            <p:ph type="ctrTitle"/>
          </p:nvPr>
        </p:nvSpPr>
        <p:spPr>
          <a:xfrm>
            <a:off x="3962400" y="1066800"/>
            <a:ext cx="4648200" cy="1981200"/>
          </a:xfrm>
        </p:spPr>
        <p:txBody>
          <a:bodyPr/>
          <a:lstStyle>
            <a:lvl1pPr>
              <a:defRPr/>
            </a:lvl1pPr>
          </a:lstStyle>
          <a:p>
            <a:pPr lvl="0" fontAlgn="base"/>
            <a:r>
              <a:rPr lang="zh-CN" altLang="en-US" strike="noStrike" noProof="0" smtClean="0"/>
              <a:t>单击此处编辑母版标题样式</a:t>
            </a:r>
            <a:endParaRPr lang="zh-CN" altLang="en-US" strike="noStrike" noProof="0" smtClean="0"/>
          </a:p>
        </p:txBody>
      </p:sp>
      <p:sp>
        <p:nvSpPr>
          <p:cNvPr id="266243" name="Rectangle 3"/>
          <p:cNvSpPr>
            <a:spLocks noGrp="1" noRot="1" noChangeArrowheads="1"/>
          </p:cNvSpPr>
          <p:nvPr>
            <p:ph type="subTitle" idx="1"/>
          </p:nvPr>
        </p:nvSpPr>
        <p:spPr>
          <a:xfrm>
            <a:off x="3962400" y="3657600"/>
            <a:ext cx="4572000" cy="1676400"/>
          </a:xfrm>
        </p:spPr>
        <p:txBody>
          <a:bodyPr/>
          <a:lstStyle>
            <a:lvl1pPr marL="0" indent="0" algn="ctr">
              <a:buFont typeface="Wingdings" panose="05000000000000000000" pitchFamily="2" charset="2"/>
              <a:buNone/>
              <a:defRPr/>
            </a:lvl1pPr>
          </a:lstStyle>
          <a:p>
            <a:pPr lvl="0" fontAlgn="base"/>
            <a:r>
              <a:rPr lang="zh-CN" altLang="en-US" strike="noStrike" noProof="0" smtClean="0"/>
              <a:t>单击此处编辑母版副标题样式</a:t>
            </a:r>
            <a:endParaRPr lang="zh-CN" altLang="en-US" strike="noStrike" noProof="0" smtClean="0"/>
          </a:p>
        </p:txBody>
      </p:sp>
      <p:sp>
        <p:nvSpPr>
          <p:cNvPr id="7" name="Rectangle 4"/>
          <p:cNvSpPr>
            <a:spLocks noGrp="1" noChangeArrowheads="1"/>
          </p:cNvSpPr>
          <p:nvPr>
            <p:ph type="dt" sz="half" idx="2"/>
          </p:nvPr>
        </p:nvSpPr>
        <p:spPr bwMode="auto">
          <a:xfrm>
            <a:off x="301625" y="6076950"/>
            <a:ext cx="2289175"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3"/>
          </p:nvPr>
        </p:nvSpPr>
        <p:spPr bwMode="auto">
          <a:xfrm>
            <a:off x="3124200" y="6076950"/>
            <a:ext cx="2895600" cy="476250"/>
          </a:xfrm>
          <a:prstGeom prst="rect">
            <a:avLst/>
          </a:prstGeom>
          <a:noFill/>
          <a:ln>
            <a:noFill/>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4"/>
          </p:nvPr>
        </p:nvSpPr>
        <p:spPr bwMode="auto">
          <a:xfrm>
            <a:off x="6553200" y="6076950"/>
            <a:ext cx="2289175" cy="476250"/>
          </a:xfrm>
          <a:prstGeom prst="rect">
            <a:avLst/>
          </a:prstGeom>
          <a:noFill/>
          <a:ln>
            <a:noFill/>
          </a:ln>
          <a:effectLst/>
        </p:spPr>
        <p:txBody>
          <a:bodyPr vert="horz" wrap="square" lIns="91440" tIns="45720" rIns="91440" bIns="45720" numCol="1" anchor="t" anchorCtr="0" compatLnSpc="1"/>
          <a:p>
            <a:pPr algn="r" fontAlgn="base">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ea typeface="宋体" panose="02010600030101010101"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04800" y="1981200"/>
            <a:ext cx="4194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1375" y="1981200"/>
            <a:ext cx="419417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0363" y="685800"/>
            <a:ext cx="2135187" cy="51816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1625" y="685800"/>
            <a:ext cx="6256338" cy="51816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3.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a:defRPr sz="140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a:defRPr sz="1400">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a:defRPr sz="1400">
                <a:ea typeface="宋体" panose="02010600030101010101" pitchFamily="2" charset="-122"/>
              </a:defRPr>
            </a:lvl1p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2050" name="Group 2"/>
          <p:cNvGrpSpPr/>
          <p:nvPr/>
        </p:nvGrpSpPr>
        <p:grpSpPr>
          <a:xfrm>
            <a:off x="1071563" y="304800"/>
            <a:ext cx="7615237" cy="1106488"/>
            <a:chOff x="675" y="192"/>
            <a:chExt cx="4797" cy="697"/>
          </a:xfrm>
        </p:grpSpPr>
        <p:sp>
          <p:nvSpPr>
            <p:cNvPr id="2" name="Oval 3"/>
            <p:cNvSpPr>
              <a:spLocks noChangeArrowheads="1"/>
            </p:cNvSpPr>
            <p:nvPr/>
          </p:nvSpPr>
          <p:spPr bwMode="hidden">
            <a:xfrm flipH="1">
              <a:off x="3067" y="192"/>
              <a:ext cx="696" cy="696"/>
            </a:xfrm>
            <a:prstGeom prst="ellipse">
              <a:avLst/>
            </a:prstGeom>
            <a:solidFill>
              <a:schemeClr val="accent2"/>
            </a:solidFill>
            <a:ln>
              <a:noFill/>
            </a:ln>
            <a:effec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7" name="Oval 4"/>
            <p:cNvSpPr>
              <a:spLocks noChangeArrowheads="1"/>
            </p:cNvSpPr>
            <p:nvPr/>
          </p:nvSpPr>
          <p:spPr bwMode="hidden">
            <a:xfrm flipH="1">
              <a:off x="4777" y="192"/>
              <a:ext cx="695" cy="696"/>
            </a:xfrm>
            <a:prstGeom prst="ellipse">
              <a:avLst/>
            </a:prstGeom>
            <a:solidFill>
              <a:schemeClr val="accent2"/>
            </a:solidFill>
            <a:ln>
              <a:noFill/>
            </a:ln>
            <a:effec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8" name="Oval 5"/>
            <p:cNvSpPr>
              <a:spLocks noChangeArrowheads="1"/>
            </p:cNvSpPr>
            <p:nvPr/>
          </p:nvSpPr>
          <p:spPr bwMode="hidden">
            <a:xfrm flipH="1">
              <a:off x="675" y="193"/>
              <a:ext cx="695" cy="696"/>
            </a:xfrm>
            <a:prstGeom prst="ellipse">
              <a:avLst/>
            </a:prstGeom>
            <a:solidFill>
              <a:schemeClr val="accent2"/>
            </a:solidFill>
            <a:ln>
              <a:noFill/>
            </a:ln>
            <a:effec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9" name="Oval 6"/>
            <p:cNvSpPr>
              <a:spLocks noChangeArrowheads="1"/>
            </p:cNvSpPr>
            <p:nvPr/>
          </p:nvSpPr>
          <p:spPr bwMode="hidden">
            <a:xfrm flipH="1">
              <a:off x="3984" y="192"/>
              <a:ext cx="695" cy="696"/>
            </a:xfrm>
            <a:prstGeom prst="ellipse">
              <a:avLst/>
            </a:prstGeom>
            <a:noFill/>
            <a:ln w="28575">
              <a:solidFill>
                <a:schemeClr val="accent2"/>
              </a:solidFill>
              <a:round/>
            </a:ln>
            <a:effec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Oval 7"/>
            <p:cNvSpPr>
              <a:spLocks noChangeArrowheads="1"/>
            </p:cNvSpPr>
            <p:nvPr/>
          </p:nvSpPr>
          <p:spPr bwMode="hidden">
            <a:xfrm flipH="1">
              <a:off x="1486" y="192"/>
              <a:ext cx="695" cy="696"/>
            </a:xfrm>
            <a:prstGeom prst="ellipse">
              <a:avLst/>
            </a:prstGeom>
            <a:noFill/>
            <a:ln w="28575">
              <a:solidFill>
                <a:schemeClr val="accent2"/>
              </a:solidFill>
              <a:round/>
            </a:ln>
            <a:effectLst/>
          </p:spPr>
          <p:txBody>
            <a:bodyPr wrap="none" anchor="ctr"/>
            <a:lstStyle>
              <a:lvl1pPr eaLnBrk="0" hangingPunct="0">
                <a:defRPr>
                  <a:solidFill>
                    <a:schemeClr val="tx1"/>
                  </a:solidFill>
                  <a:latin typeface="Arial" panose="020B0604020202020204" pitchFamily="34" charset="0"/>
                  <a:ea typeface="黑体" panose="02010609060101010101" pitchFamily="49" charset="-122"/>
                </a:defRPr>
              </a:lvl1pPr>
              <a:lvl2pPr marL="742950" indent="-285750" eaLnBrk="0" hangingPunct="0">
                <a:defRPr>
                  <a:solidFill>
                    <a:schemeClr val="tx1"/>
                  </a:solidFill>
                  <a:latin typeface="Arial" panose="020B0604020202020204" pitchFamily="34" charset="0"/>
                  <a:ea typeface="黑体" panose="02010609060101010101" pitchFamily="49" charset="-122"/>
                </a:defRPr>
              </a:lvl2pPr>
              <a:lvl3pPr marL="1143000" indent="-228600" eaLnBrk="0" hangingPunct="0">
                <a:defRPr>
                  <a:solidFill>
                    <a:schemeClr val="tx1"/>
                  </a:solidFill>
                  <a:latin typeface="Arial" panose="020B0604020202020204" pitchFamily="34" charset="0"/>
                  <a:ea typeface="黑体" panose="02010609060101010101" pitchFamily="49" charset="-122"/>
                </a:defRPr>
              </a:lvl3pPr>
              <a:lvl4pPr marL="1600200" indent="-228600" eaLnBrk="0" hangingPunct="0">
                <a:defRPr>
                  <a:solidFill>
                    <a:schemeClr val="tx1"/>
                  </a:solidFill>
                  <a:latin typeface="Arial" panose="020B0604020202020204" pitchFamily="34" charset="0"/>
                  <a:ea typeface="黑体" panose="02010609060101010101" pitchFamily="49" charset="-122"/>
                </a:defRPr>
              </a:lvl4pPr>
              <a:lvl5pPr marL="2057400" indent="-228600" eaLnBrk="0" hangingPunct="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056" name="Rectangle 8"/>
          <p:cNvSpPr>
            <a:spLocks noGrp="1"/>
          </p:cNvSpPr>
          <p:nvPr>
            <p:ph type="body"/>
          </p:nvPr>
        </p:nvSpPr>
        <p:spPr>
          <a:xfrm>
            <a:off x="457200" y="1600200"/>
            <a:ext cx="8229600" cy="4530725"/>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72041" name="Rectangle 9"/>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lstStyle>
            <a:lvl1pPr>
              <a:defRPr sz="100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2042" name="Rectangle 1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lstStyle>
            <a:lvl1pPr algn="ctr">
              <a:defRPr sz="1000">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2043" name="Rectangle 11"/>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lstStyle>
            <a:lvl1pPr algn="r">
              <a:defRPr sz="1000">
                <a:ea typeface="宋体" panose="02010600030101010101" pitchFamily="2" charset="-122"/>
              </a:defRPr>
            </a:lvl1p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
        <p:nvSpPr>
          <p:cNvPr id="2060" name="Rectangle 1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3800">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ea typeface="+mn-ea"/>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Rot="1"/>
          </p:cNvSpPr>
          <p:nvPr>
            <p:ph type="title"/>
          </p:nvPr>
        </p:nvSpPr>
        <p:spPr>
          <a:xfrm>
            <a:off x="301625" y="685800"/>
            <a:ext cx="85407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3075" name="Rectangle 3"/>
          <p:cNvSpPr>
            <a:spLocks noGrp="1" noRot="1"/>
          </p:cNvSpPr>
          <p:nvPr>
            <p:ph type="body"/>
          </p:nvPr>
        </p:nvSpPr>
        <p:spPr>
          <a:xfrm>
            <a:off x="304800" y="1981200"/>
            <a:ext cx="8540750" cy="3886200"/>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65220" name="Rectangle 4"/>
          <p:cNvSpPr>
            <a:spLocks noGrp="1" noChangeArrowheads="1"/>
          </p:cNvSpPr>
          <p:nvPr>
            <p:ph type="dt" sz="half" idx="2"/>
          </p:nvPr>
        </p:nvSpPr>
        <p:spPr bwMode="auto">
          <a:xfrm>
            <a:off x="301625" y="6019800"/>
            <a:ext cx="2289175" cy="476250"/>
          </a:xfrm>
          <a:prstGeom prst="rect">
            <a:avLst/>
          </a:prstGeom>
          <a:noFill/>
          <a:ln>
            <a:noFill/>
          </a:ln>
          <a:effectLst/>
        </p:spPr>
        <p:txBody>
          <a:bodyPr vert="horz" wrap="square" lIns="91440" tIns="45720" rIns="91440" bIns="45720" numCol="1" anchor="t" anchorCtr="0" compatLnSpc="1"/>
          <a:lstStyle>
            <a:lvl1pPr>
              <a:defRPr sz="140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5221" name="Rectangle 5"/>
          <p:cNvSpPr>
            <a:spLocks noGrp="1" noChangeArrowheads="1"/>
          </p:cNvSpPr>
          <p:nvPr>
            <p:ph type="ftr" sz="quarter" idx="3"/>
          </p:nvPr>
        </p:nvSpPr>
        <p:spPr bwMode="auto">
          <a:xfrm>
            <a:off x="3124200" y="6019800"/>
            <a:ext cx="2895600" cy="476250"/>
          </a:xfrm>
          <a:prstGeom prst="rect">
            <a:avLst/>
          </a:prstGeom>
          <a:noFill/>
          <a:ln>
            <a:noFill/>
          </a:ln>
          <a:effectLst/>
        </p:spPr>
        <p:txBody>
          <a:bodyPr vert="horz" wrap="square" lIns="91440" tIns="45720" rIns="91440" bIns="45720" numCol="1" anchor="t" anchorCtr="0" compatLnSpc="1"/>
          <a:lstStyle>
            <a:lvl1pPr algn="ctr">
              <a:defRPr sz="1400">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5222" name="Rectangle 6"/>
          <p:cNvSpPr>
            <a:spLocks noGrp="1" noChangeArrowheads="1"/>
          </p:cNvSpPr>
          <p:nvPr>
            <p:ph type="sldNum" sz="quarter" idx="4"/>
          </p:nvPr>
        </p:nvSpPr>
        <p:spPr bwMode="auto">
          <a:xfrm>
            <a:off x="6553200" y="6019800"/>
            <a:ext cx="2289175" cy="476250"/>
          </a:xfrm>
          <a:prstGeom prst="rect">
            <a:avLst/>
          </a:prstGeom>
          <a:noFill/>
          <a:ln>
            <a:noFill/>
          </a:ln>
          <a:effectLst/>
        </p:spPr>
        <p:txBody>
          <a:bodyPr vert="horz" wrap="square" lIns="91440" tIns="45720" rIns="91440" bIns="45720" numCol="1" anchor="t" anchorCtr="0" compatLnSpc="1"/>
          <a:lstStyle>
            <a:lvl1pPr algn="r">
              <a:defRPr sz="1400">
                <a:ea typeface="宋体" panose="02010600030101010101" pitchFamily="2" charset="-122"/>
              </a:defRPr>
            </a:lvl1pPr>
          </a:lstStyle>
          <a:p>
            <a:pPr lvl="0" eaLnBrk="1" fontAlgn="base" hangingPunct="1">
              <a:buNone/>
            </a:pPr>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4.wav"/><Relationship Id="rId2" Type="http://schemas.openxmlformats.org/officeDocument/2006/relationships/image" Target="../media/image9.jpeg"/><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8.jpeg"/><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6.png"/><Relationship Id="rId1"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audio4.wav"/><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8.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jpeg"/><Relationship Id="rId1"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audio" Target="../media/audio1.wav"/></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0.jpeg"/><Relationship Id="rId1"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jpeg"/><Relationship Id="rId1"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NULL" TargetMode="External"/><Relationship Id="rId1"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Text Box 2"/>
          <p:cNvSpPr txBox="1"/>
          <p:nvPr/>
        </p:nvSpPr>
        <p:spPr>
          <a:xfrm>
            <a:off x="1085850" y="2417763"/>
            <a:ext cx="7527925" cy="2306637"/>
          </a:xfrm>
          <a:prstGeom prst="rect">
            <a:avLst/>
          </a:prstGeom>
          <a:noFill/>
          <a:ln w="9525">
            <a:noFill/>
          </a:ln>
        </p:spPr>
        <p:txBody>
          <a:bodyPr wrap="none" anchor="t">
            <a:spAutoFit/>
          </a:bodyPr>
          <a:p>
            <a:r>
              <a:rPr lang="en-US" altLang="zh-CN" sz="7200" b="1" dirty="0">
                <a:solidFill>
                  <a:srgbClr val="FF0000"/>
                </a:solidFill>
                <a:latin typeface="Arial" panose="020B0604020202020204" pitchFamily="34" charset="0"/>
                <a:ea typeface="黑体" panose="02010609060101010101" pitchFamily="49" charset="-122"/>
              </a:rPr>
              <a:t>        </a:t>
            </a:r>
            <a:r>
              <a:rPr lang="zh-CN" altLang="en-US" sz="7200" b="1" dirty="0">
                <a:solidFill>
                  <a:srgbClr val="FF0000"/>
                </a:solidFill>
                <a:latin typeface="Arial" panose="020B0604020202020204" pitchFamily="34" charset="0"/>
                <a:ea typeface="黑体" panose="02010609060101010101" pitchFamily="49" charset="-122"/>
              </a:rPr>
              <a:t>第二章</a:t>
            </a:r>
            <a:endParaRPr lang="zh-CN" altLang="en-US" sz="7200" b="1" dirty="0">
              <a:solidFill>
                <a:srgbClr val="FF0000"/>
              </a:solidFill>
              <a:latin typeface="Arial" panose="020B0604020202020204" pitchFamily="34" charset="0"/>
              <a:ea typeface="黑体" panose="02010609060101010101" pitchFamily="49" charset="-122"/>
            </a:endParaRPr>
          </a:p>
          <a:p>
            <a:r>
              <a:rPr lang="zh-CN" altLang="en-US" sz="7200" b="1" dirty="0">
                <a:solidFill>
                  <a:srgbClr val="FF0000"/>
                </a:solidFill>
                <a:latin typeface="Arial" panose="020B0604020202020204" pitchFamily="34" charset="0"/>
                <a:ea typeface="黑体" panose="02010609060101010101" pitchFamily="49" charset="-122"/>
              </a:rPr>
              <a:t>区域生态环境建设</a:t>
            </a:r>
            <a:endParaRPr lang="zh-CN" altLang="en-US" sz="7200" b="1" dirty="0">
              <a:solidFill>
                <a:srgbClr val="FF0000"/>
              </a:solidFill>
              <a:latin typeface="Arial" panose="020B0604020202020204" pitchFamily="34" charset="0"/>
              <a:ea typeface="黑体" panose="02010609060101010101" pitchFamily="49" charset="-122"/>
            </a:endParaRPr>
          </a:p>
        </p:txBody>
      </p:sp>
      <p:sp>
        <p:nvSpPr>
          <p:cNvPr id="8194" name="Text Box 3"/>
          <p:cNvSpPr txBox="1"/>
          <p:nvPr/>
        </p:nvSpPr>
        <p:spPr>
          <a:xfrm>
            <a:off x="517525" y="120650"/>
            <a:ext cx="2851150" cy="519113"/>
          </a:xfrm>
          <a:prstGeom prst="rect">
            <a:avLst/>
          </a:prstGeom>
          <a:noFill/>
          <a:ln w="9525">
            <a:noFill/>
          </a:ln>
        </p:spPr>
        <p:txBody>
          <a:bodyPr wrap="none" anchor="t">
            <a:spAutoFit/>
          </a:bodyPr>
          <a:p>
            <a:r>
              <a:rPr lang="zh-CN" altLang="en-US" sz="2800" b="1" dirty="0">
                <a:solidFill>
                  <a:schemeClr val="bg1"/>
                </a:solidFill>
                <a:latin typeface="黑体" panose="02010609060101010101" pitchFamily="49" charset="-122"/>
                <a:ea typeface="黑体" panose="02010609060101010101" pitchFamily="49" charset="-122"/>
              </a:rPr>
              <a:t>必修</a:t>
            </a:r>
            <a:r>
              <a:rPr lang="en-US" altLang="zh-CN" sz="2800" b="1" dirty="0">
                <a:solidFill>
                  <a:schemeClr val="bg1"/>
                </a:solidFill>
                <a:latin typeface="黑体" panose="02010609060101010101" pitchFamily="49" charset="-122"/>
                <a:ea typeface="黑体" panose="02010609060101010101" pitchFamily="49" charset="-122"/>
              </a:rPr>
              <a:t>3</a:t>
            </a:r>
            <a:r>
              <a:rPr lang="zh-CN" altLang="en-US" sz="2800" b="1" dirty="0">
                <a:solidFill>
                  <a:schemeClr val="bg1"/>
                </a:solidFill>
                <a:latin typeface="黑体" panose="02010609060101010101" pitchFamily="49" charset="-122"/>
                <a:ea typeface="黑体" panose="02010609060101010101" pitchFamily="49" charset="-122"/>
              </a:rPr>
              <a:t>：区域地理</a:t>
            </a:r>
            <a:endParaRPr lang="zh-CN" altLang="en-US"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1" name="Picture 2" descr="danduhuoxianglian"/>
          <p:cNvPicPr>
            <a:picLocks noChangeAspect="1"/>
          </p:cNvPicPr>
          <p:nvPr/>
        </p:nvPicPr>
        <p:blipFill>
          <a:blip r:embed="rId1"/>
          <a:stretch>
            <a:fillRect/>
          </a:stretch>
        </p:blipFill>
        <p:spPr>
          <a:xfrm>
            <a:off x="1152208" y="1105535"/>
            <a:ext cx="7572375" cy="4933950"/>
          </a:xfrm>
          <a:prstGeom prst="rect">
            <a:avLst/>
          </a:prstGeom>
          <a:noFill/>
          <a:ln w="9525">
            <a:noFill/>
          </a:ln>
        </p:spPr>
      </p:pic>
      <p:pic>
        <p:nvPicPr>
          <p:cNvPr id="30722" name="Picture 3" descr="danduhuoxianglian"/>
          <p:cNvPicPr>
            <a:picLocks noChangeAspect="1"/>
          </p:cNvPicPr>
          <p:nvPr/>
        </p:nvPicPr>
        <p:blipFill>
          <a:blip r:embed="rId1"/>
          <a:stretch>
            <a:fillRect/>
          </a:stretch>
        </p:blipFill>
        <p:spPr>
          <a:xfrm>
            <a:off x="42545" y="896620"/>
            <a:ext cx="9144000" cy="6858000"/>
          </a:xfrm>
          <a:prstGeom prst="rect">
            <a:avLst/>
          </a:prstGeom>
          <a:noFill/>
          <a:ln w="9525">
            <a:noFill/>
          </a:ln>
        </p:spPr>
      </p:pic>
      <p:sp>
        <p:nvSpPr>
          <p:cNvPr id="10244" name="Rectangle 4"/>
          <p:cNvSpPr/>
          <p:nvPr/>
        </p:nvSpPr>
        <p:spPr>
          <a:xfrm>
            <a:off x="1066800" y="76200"/>
            <a:ext cx="6624638" cy="1143000"/>
          </a:xfrm>
          <a:prstGeom prst="rect">
            <a:avLst/>
          </a:prstGeom>
          <a:noFill/>
          <a:ln w="9525">
            <a:noFill/>
          </a:ln>
        </p:spPr>
        <p:txBody>
          <a:bodyPr anchor="ctr"/>
          <a:p>
            <a:r>
              <a:rPr lang="zh-CN" altLang="en-US" sz="4400" b="1" dirty="0">
                <a:latin typeface="Arial" panose="020B0604020202020204" pitchFamily="34" charset="0"/>
                <a:ea typeface="黑体" panose="02010609060101010101" pitchFamily="49" charset="-122"/>
              </a:rPr>
              <a:t>干旱为主的自然特征</a:t>
            </a:r>
            <a:endParaRPr lang="zh-CN" altLang="en-US" sz="4400" b="1" dirty="0">
              <a:latin typeface="Arial" panose="020B0604020202020204" pitchFamily="34" charset="0"/>
              <a:ea typeface="黑体" panose="02010609060101010101" pitchFamily="49" charset="-122"/>
            </a:endParaRPr>
          </a:p>
        </p:txBody>
      </p:sp>
      <p:sp>
        <p:nvSpPr>
          <p:cNvPr id="10245" name="AutoShape 5"/>
          <p:cNvSpPr/>
          <p:nvPr/>
        </p:nvSpPr>
        <p:spPr>
          <a:xfrm>
            <a:off x="762000" y="1219200"/>
            <a:ext cx="7704138" cy="5486400"/>
          </a:xfrm>
          <a:prstGeom prst="irregularSeal1">
            <a:avLst/>
          </a:prstGeom>
          <a:solidFill>
            <a:srgbClr val="FF0000"/>
          </a:solidFill>
          <a:ln w="9525" cap="flat" cmpd="sng">
            <a:solidFill>
              <a:schemeClr val="tx1"/>
            </a:solidFill>
            <a:prstDash val="solid"/>
            <a:miter/>
            <a:headEnd type="none" w="med" len="med"/>
            <a:tailEnd type="none" w="med" len="med"/>
          </a:ln>
        </p:spPr>
        <p:txBody>
          <a:bodyPr wrap="none" anchor="ctr"/>
          <a:p>
            <a:pPr algn="ctr"/>
            <a:r>
              <a:rPr lang="zh-CN" altLang="en-US" sz="4400" b="1" dirty="0">
                <a:solidFill>
                  <a:schemeClr val="bg1"/>
                </a:solidFill>
                <a:latin typeface="Arial" panose="020B0604020202020204" pitchFamily="34" charset="0"/>
                <a:ea typeface="黑体" panose="02010609060101010101" pitchFamily="49" charset="-122"/>
              </a:rPr>
              <a:t>西北地区是我国</a:t>
            </a:r>
            <a:endParaRPr lang="zh-CN" altLang="en-US" sz="4400" b="1" dirty="0">
              <a:solidFill>
                <a:schemeClr val="bg1"/>
              </a:solidFill>
              <a:latin typeface="Arial" panose="020B0604020202020204" pitchFamily="34" charset="0"/>
              <a:ea typeface="黑体" panose="02010609060101010101" pitchFamily="49" charset="-122"/>
            </a:endParaRPr>
          </a:p>
          <a:p>
            <a:pPr algn="ctr"/>
            <a:r>
              <a:rPr lang="zh-CN" altLang="en-US" sz="4400" b="1" dirty="0">
                <a:solidFill>
                  <a:schemeClr val="bg1"/>
                </a:solidFill>
                <a:latin typeface="Arial" panose="020B0604020202020204" pitchFamily="34" charset="0"/>
                <a:ea typeface="黑体" panose="02010609060101010101" pitchFamily="49" charset="-122"/>
              </a:rPr>
              <a:t>荒漠化最严重的地区</a:t>
            </a:r>
            <a:endParaRPr lang="zh-CN" altLang="en-US" sz="4400" b="1" dirty="0">
              <a:solidFill>
                <a:schemeClr val="bg1"/>
              </a:solidFill>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arn(inHorizontal)">
                                      <p:cBhvr>
                                        <p:cTn id="7" dur="500"/>
                                        <p:tgtEl>
                                          <p:spTgt spid="10245"/>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2000" fill="hold"/>
                                        <p:tgtEl>
                                          <p:spTgt spid="10244"/>
                                        </p:tgtEl>
                                        <p:attrNameLst>
                                          <p:attrName>style.color</p:attrName>
                                        </p:attrNameLst>
                                      </p:cBhvr>
                                      <p:to>
                                        <a:schemeClr val="accent2"/>
                                      </p:to>
                                    </p:animClr>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Text Box 2"/>
          <p:cNvSpPr txBox="1"/>
          <p:nvPr/>
        </p:nvSpPr>
        <p:spPr>
          <a:xfrm>
            <a:off x="544513" y="1219200"/>
            <a:ext cx="8218487" cy="1068388"/>
          </a:xfrm>
          <a:prstGeom prst="rect">
            <a:avLst/>
          </a:prstGeom>
          <a:noFill/>
          <a:ln w="9525">
            <a:noFill/>
          </a:ln>
        </p:spPr>
        <p:txBody>
          <a:bodyPr anchor="t">
            <a:spAutoFit/>
          </a:bodyPr>
          <a:p>
            <a:r>
              <a:rPr lang="zh-CN" altLang="en-US" sz="3600" b="1" dirty="0">
                <a:solidFill>
                  <a:srgbClr val="FF0000"/>
                </a:solidFill>
                <a:latin typeface="黑体" panose="02010609060101010101" pitchFamily="49" charset="-122"/>
                <a:ea typeface="黑体" panose="02010609060101010101" pitchFamily="49" charset="-122"/>
              </a:rPr>
              <a:t>典型案例</a:t>
            </a:r>
            <a:r>
              <a:rPr lang="en-US" altLang="zh-CN" sz="3600" b="1" dirty="0">
                <a:solidFill>
                  <a:srgbClr val="FF0000"/>
                </a:solidFill>
                <a:latin typeface="黑体" panose="02010609060101010101" pitchFamily="49" charset="-122"/>
                <a:ea typeface="黑体" panose="02010609060101010101" pitchFamily="49" charset="-122"/>
              </a:rPr>
              <a:t>1</a:t>
            </a:r>
            <a:r>
              <a:rPr lang="zh-CN" altLang="en-US" sz="3600" b="1" dirty="0">
                <a:solidFill>
                  <a:srgbClr val="FF0000"/>
                </a:solidFill>
                <a:latin typeface="黑体" panose="02010609060101010101" pitchFamily="49" charset="-122"/>
                <a:ea typeface="黑体" panose="02010609060101010101" pitchFamily="49" charset="-122"/>
              </a:rPr>
              <a:t>：荒漠化的防治</a:t>
            </a:r>
            <a:endParaRPr lang="zh-CN" altLang="en-US" sz="3600" b="1" dirty="0">
              <a:solidFill>
                <a:srgbClr val="FF0000"/>
              </a:solidFill>
              <a:latin typeface="黑体" panose="02010609060101010101" pitchFamily="49" charset="-122"/>
              <a:ea typeface="黑体" panose="02010609060101010101" pitchFamily="49" charset="-122"/>
            </a:endParaRPr>
          </a:p>
          <a:p>
            <a:r>
              <a:rPr lang="zh-CN" altLang="en-US" sz="2800" b="1" dirty="0">
                <a:solidFill>
                  <a:srgbClr val="FF0066"/>
                </a:solidFill>
                <a:latin typeface="华文中宋" pitchFamily="2" charset="-122"/>
                <a:ea typeface="华文中宋" pitchFamily="2" charset="-122"/>
              </a:rPr>
              <a:t>               </a:t>
            </a:r>
            <a:r>
              <a:rPr lang="en-US" altLang="zh-CN" sz="2800" b="1" dirty="0">
                <a:latin typeface="华文中宋" pitchFamily="2" charset="-122"/>
                <a:ea typeface="华文中宋" pitchFamily="2" charset="-122"/>
              </a:rPr>
              <a:t>——</a:t>
            </a:r>
            <a:r>
              <a:rPr lang="zh-CN" altLang="en-US" sz="2800" b="1" dirty="0">
                <a:latin typeface="华文中宋" pitchFamily="2" charset="-122"/>
                <a:ea typeface="华文中宋" pitchFamily="2" charset="-122"/>
              </a:rPr>
              <a:t>以我国西北地区为例</a:t>
            </a:r>
            <a:endParaRPr lang="zh-CN" altLang="en-US" sz="2800" b="1" dirty="0">
              <a:latin typeface="华文中宋" pitchFamily="2" charset="-122"/>
              <a:ea typeface="华文中宋" pitchFamily="2" charset="-122"/>
            </a:endParaRPr>
          </a:p>
        </p:txBody>
      </p:sp>
      <p:pic>
        <p:nvPicPr>
          <p:cNvPr id="31746" name="图片 1"/>
          <p:cNvPicPr>
            <a:picLocks noChangeAspect="1"/>
          </p:cNvPicPr>
          <p:nvPr/>
        </p:nvPicPr>
        <p:blipFill>
          <a:blip r:embed="rId1"/>
          <a:stretch>
            <a:fillRect/>
          </a:stretch>
        </p:blipFill>
        <p:spPr>
          <a:xfrm>
            <a:off x="684213" y="3141663"/>
            <a:ext cx="7921625" cy="2779712"/>
          </a:xfrm>
          <a:prstGeom prst="rect">
            <a:avLst/>
          </a:prstGeom>
          <a:noFill/>
          <a:ln w="9525">
            <a:noFill/>
          </a:ln>
        </p:spPr>
      </p:pic>
      <p:grpSp>
        <p:nvGrpSpPr>
          <p:cNvPr id="2" name="Group 5"/>
          <p:cNvGrpSpPr/>
          <p:nvPr/>
        </p:nvGrpSpPr>
        <p:grpSpPr>
          <a:xfrm>
            <a:off x="1547813" y="2276475"/>
            <a:ext cx="7056437" cy="1404938"/>
            <a:chOff x="0" y="0"/>
            <a:chExt cx="8676456" cy="1794443"/>
          </a:xfrm>
        </p:grpSpPr>
        <p:sp>
          <p:nvSpPr>
            <p:cNvPr id="31748" name="矩形 19"/>
            <p:cNvSpPr/>
            <p:nvPr/>
          </p:nvSpPr>
          <p:spPr>
            <a:xfrm>
              <a:off x="0" y="0"/>
              <a:ext cx="8676456" cy="1722703"/>
            </a:xfrm>
            <a:prstGeom prst="rect">
              <a:avLst/>
            </a:prstGeom>
            <a:solidFill>
              <a:schemeClr val="bg1"/>
            </a:solidFill>
            <a:ln w="25400">
              <a:noFill/>
            </a:ln>
          </p:spPr>
          <p:txBody>
            <a:bodyPr anchor="ctr"/>
            <a:p>
              <a:pPr algn="ctr"/>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49" name="TextBox 20"/>
            <p:cNvSpPr/>
            <p:nvPr/>
          </p:nvSpPr>
          <p:spPr>
            <a:xfrm>
              <a:off x="7130505" y="1046252"/>
              <a:ext cx="726128" cy="740081"/>
            </a:xfrm>
            <a:prstGeom prst="rect">
              <a:avLst/>
            </a:prstGeom>
            <a:noFill/>
            <a:ln w="9525">
              <a:noFill/>
            </a:ln>
          </p:spPr>
          <p:txBody>
            <a:bodyPr wrap="none" anchor="t">
              <a:spAutoFit/>
            </a:bodyPr>
            <a:p>
              <a:r>
                <a:rPr lang="zh-CN" altLang="en-US" sz="3200" b="1" dirty="0">
                  <a:latin typeface="Verdana" panose="020B0604030504040204" pitchFamily="34" charset="0"/>
                  <a:ea typeface="微软雅黑" panose="020B0503020204020204" pitchFamily="34" charset="-122"/>
                  <a:sym typeface="微软雅黑" panose="020B0503020204020204" pitchFamily="34" charset="-122"/>
                </a:rPr>
                <a:t>东</a:t>
              </a:r>
              <a:endParaRPr lang="zh-CN" altLang="en-US" b="1" dirty="0">
                <a:latin typeface="Arial" panose="020B0604020202020204" pitchFamily="34" charset="0"/>
                <a:ea typeface="宋体" panose="02010600030101010101" pitchFamily="2" charset="-122"/>
              </a:endParaRPr>
            </a:p>
          </p:txBody>
        </p:sp>
        <p:sp>
          <p:nvSpPr>
            <p:cNvPr id="31750" name="TextBox 21"/>
            <p:cNvSpPr/>
            <p:nvPr/>
          </p:nvSpPr>
          <p:spPr>
            <a:xfrm>
              <a:off x="802255" y="1054362"/>
              <a:ext cx="726129" cy="740081"/>
            </a:xfrm>
            <a:prstGeom prst="rect">
              <a:avLst/>
            </a:prstGeom>
            <a:noFill/>
            <a:ln w="9525">
              <a:noFill/>
            </a:ln>
          </p:spPr>
          <p:txBody>
            <a:bodyPr wrap="none" anchor="t">
              <a:spAutoFit/>
            </a:bodyPr>
            <a:p>
              <a:r>
                <a:rPr lang="zh-CN" altLang="en-US" sz="3200" b="1" dirty="0">
                  <a:latin typeface="Verdana" panose="020B0604030504040204" pitchFamily="34" charset="0"/>
                  <a:ea typeface="微软雅黑" panose="020B0503020204020204" pitchFamily="34" charset="-122"/>
                  <a:sym typeface="微软雅黑" panose="020B0503020204020204" pitchFamily="34" charset="-122"/>
                </a:rPr>
                <a:t>西</a:t>
              </a:r>
              <a:endParaRPr lang="zh-CN" altLang="en-US" sz="3200" b="1" dirty="0">
                <a:latin typeface="Verdana" panose="020B0604030504040204" pitchFamily="34" charset="0"/>
                <a:ea typeface="微软雅黑" panose="020B0503020204020204" pitchFamily="34" charset="-122"/>
                <a:sym typeface="微软雅黑" panose="020B0503020204020204" pitchFamily="34" charset="-122"/>
              </a:endParaRPr>
            </a:p>
          </p:txBody>
        </p:sp>
        <p:sp>
          <p:nvSpPr>
            <p:cNvPr id="31751" name="矩形 26"/>
            <p:cNvSpPr/>
            <p:nvPr/>
          </p:nvSpPr>
          <p:spPr>
            <a:xfrm>
              <a:off x="1477442" y="1195058"/>
              <a:ext cx="1785510" cy="369497"/>
            </a:xfrm>
            <a:prstGeom prst="rect">
              <a:avLst/>
            </a:prstGeom>
            <a:solidFill>
              <a:srgbClr val="D6E3BC"/>
            </a:solidFill>
            <a:ln w="25400">
              <a:noFill/>
            </a:ln>
          </p:spPr>
          <p:txBody>
            <a:bodyPr anchor="ctr"/>
            <a:p>
              <a:pPr algn="ctr"/>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2" name="矩形 27"/>
            <p:cNvSpPr/>
            <p:nvPr/>
          </p:nvSpPr>
          <p:spPr>
            <a:xfrm>
              <a:off x="3262952" y="1195058"/>
              <a:ext cx="1670875" cy="369497"/>
            </a:xfrm>
            <a:prstGeom prst="rect">
              <a:avLst/>
            </a:prstGeom>
            <a:solidFill>
              <a:srgbClr val="9BBB59"/>
            </a:solidFill>
            <a:ln w="25400">
              <a:noFill/>
            </a:ln>
          </p:spPr>
          <p:txBody>
            <a:bodyPr anchor="ctr"/>
            <a:p>
              <a:pPr algn="ctr"/>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3" name="矩形 28"/>
            <p:cNvSpPr/>
            <p:nvPr/>
          </p:nvSpPr>
          <p:spPr>
            <a:xfrm>
              <a:off x="4933827" y="1195058"/>
              <a:ext cx="2194964" cy="369497"/>
            </a:xfrm>
            <a:prstGeom prst="rect">
              <a:avLst/>
            </a:prstGeom>
            <a:solidFill>
              <a:srgbClr val="76923C"/>
            </a:solidFill>
            <a:ln w="25400">
              <a:noFill/>
            </a:ln>
          </p:spPr>
          <p:txBody>
            <a:bodyPr anchor="ctr"/>
            <a:p>
              <a:pPr algn="ctr"/>
              <a:endParaRPr lang="zh-CN" altLang="zh-CN"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54" name="TextBox 30"/>
            <p:cNvSpPr/>
            <p:nvPr/>
          </p:nvSpPr>
          <p:spPr>
            <a:xfrm>
              <a:off x="1813370" y="1180074"/>
              <a:ext cx="1462017" cy="468380"/>
            </a:xfrm>
            <a:prstGeom prst="rect">
              <a:avLst/>
            </a:prstGeom>
            <a:noFill/>
            <a:ln w="9525">
              <a:noFill/>
            </a:ln>
          </p:spPr>
          <p:txBody>
            <a:bodyPr wrap="none" anchor="t">
              <a:spAutoFit/>
            </a:bodyPr>
            <a:p>
              <a:r>
                <a:rPr lang="en-US" altLang="zh-CN" b="1" dirty="0">
                  <a:latin typeface="Verdana" panose="020B0604030504040204" pitchFamily="34" charset="0"/>
                  <a:ea typeface="宋体" panose="02010600030101010101" pitchFamily="2" charset="-122"/>
                  <a:sym typeface="Verdana" panose="020B0604030504040204" pitchFamily="34" charset="0"/>
                </a:rPr>
                <a:t>&lt;50mm</a:t>
              </a:r>
              <a:endParaRPr lang="en-US" altLang="zh-CN" b="1" dirty="0">
                <a:latin typeface="Verdana" panose="020B0604030504040204" pitchFamily="34" charset="0"/>
                <a:ea typeface="微软雅黑" panose="020B0503020204020204" pitchFamily="34" charset="-122"/>
                <a:sym typeface="微软雅黑" panose="020B0503020204020204" pitchFamily="34" charset="-122"/>
              </a:endParaRPr>
            </a:p>
          </p:txBody>
        </p:sp>
        <p:sp>
          <p:nvSpPr>
            <p:cNvPr id="31755" name="TextBox 31"/>
            <p:cNvSpPr/>
            <p:nvPr/>
          </p:nvSpPr>
          <p:spPr>
            <a:xfrm>
              <a:off x="3269531" y="1196295"/>
              <a:ext cx="1661116" cy="468380"/>
            </a:xfrm>
            <a:prstGeom prst="rect">
              <a:avLst/>
            </a:prstGeom>
            <a:noFill/>
            <a:ln w="9525">
              <a:noFill/>
            </a:ln>
          </p:spPr>
          <p:txBody>
            <a:bodyPr wrap="none" anchor="t">
              <a:spAutoFit/>
            </a:bodyPr>
            <a:p>
              <a:pPr algn="ctr"/>
              <a:r>
                <a:rPr lang="en-US" altLang="zh-CN" b="1" dirty="0">
                  <a:latin typeface="Verdana" panose="020B0604030504040204" pitchFamily="34" charset="0"/>
                  <a:ea typeface="宋体" panose="02010600030101010101" pitchFamily="2" charset="-122"/>
                  <a:sym typeface="Verdana" panose="020B0604030504040204" pitchFamily="34" charset="0"/>
                </a:rPr>
                <a:t>&lt;200mm</a:t>
              </a:r>
              <a:endParaRPr lang="en-US" altLang="zh-CN" b="1" dirty="0">
                <a:latin typeface="Verdana" panose="020B0604030504040204" pitchFamily="34" charset="0"/>
                <a:ea typeface="微软雅黑" panose="020B0503020204020204" pitchFamily="34" charset="-122"/>
                <a:sym typeface="微软雅黑" panose="020B0503020204020204" pitchFamily="34" charset="-122"/>
              </a:endParaRPr>
            </a:p>
          </p:txBody>
        </p:sp>
        <p:sp>
          <p:nvSpPr>
            <p:cNvPr id="31756" name="TextBox 32"/>
            <p:cNvSpPr/>
            <p:nvPr/>
          </p:nvSpPr>
          <p:spPr>
            <a:xfrm>
              <a:off x="5200018" y="1196295"/>
              <a:ext cx="1661116" cy="468380"/>
            </a:xfrm>
            <a:prstGeom prst="rect">
              <a:avLst/>
            </a:prstGeom>
            <a:noFill/>
            <a:ln w="9525">
              <a:noFill/>
            </a:ln>
          </p:spPr>
          <p:txBody>
            <a:bodyPr wrap="none" anchor="t">
              <a:spAutoFit/>
            </a:bodyPr>
            <a:p>
              <a:pPr algn="ctr"/>
              <a:r>
                <a:rPr lang="en-US" altLang="zh-CN" b="1" dirty="0">
                  <a:latin typeface="Verdana" panose="020B0604030504040204" pitchFamily="34" charset="0"/>
                  <a:ea typeface="宋体" panose="02010600030101010101" pitchFamily="2" charset="-122"/>
                  <a:sym typeface="Verdana" panose="020B0604030504040204" pitchFamily="34" charset="0"/>
                </a:rPr>
                <a:t>&lt;400mm</a:t>
              </a:r>
              <a:endParaRPr lang="en-US" altLang="zh-CN" b="1" dirty="0">
                <a:latin typeface="Verdana" panose="020B0604030504040204" pitchFamily="34" charset="0"/>
                <a:ea typeface="微软雅黑" panose="020B0503020204020204" pitchFamily="34" charset="-122"/>
                <a:sym typeface="微软雅黑" panose="020B0503020204020204" pitchFamily="34" charset="-122"/>
              </a:endParaRPr>
            </a:p>
          </p:txBody>
        </p:sp>
        <p:pic>
          <p:nvPicPr>
            <p:cNvPr id="31757" name="图片 18"/>
            <p:cNvPicPr>
              <a:picLocks noChangeAspect="1"/>
            </p:cNvPicPr>
            <p:nvPr/>
          </p:nvPicPr>
          <p:blipFill>
            <a:blip r:embed="rId2"/>
            <a:stretch>
              <a:fillRect/>
            </a:stretch>
          </p:blipFill>
          <p:spPr>
            <a:xfrm>
              <a:off x="1477442" y="96129"/>
              <a:ext cx="5651349" cy="1101992"/>
            </a:xfrm>
            <a:prstGeom prst="rect">
              <a:avLst/>
            </a:prstGeom>
            <a:noFill/>
            <a:ln w="9525">
              <a:noFill/>
            </a:ln>
          </p:spPr>
        </p:pic>
      </p:grpSp>
      <p:sp>
        <p:nvSpPr>
          <p:cNvPr id="318480" name="Text Box 16"/>
          <p:cNvSpPr txBox="1"/>
          <p:nvPr/>
        </p:nvSpPr>
        <p:spPr>
          <a:xfrm>
            <a:off x="2349500" y="304800"/>
            <a:ext cx="6337300" cy="519113"/>
          </a:xfrm>
          <a:prstGeom prst="rect">
            <a:avLst/>
          </a:prstGeom>
          <a:noFill/>
          <a:ln w="9525">
            <a:noFill/>
          </a:ln>
        </p:spPr>
        <p:txBody>
          <a:bodyPr anchor="t">
            <a:spAutoFit/>
          </a:bodyPr>
          <a:p>
            <a:r>
              <a:rPr lang="zh-CN" altLang="en-US" sz="2800" b="1" dirty="0">
                <a:solidFill>
                  <a:srgbClr val="3333CC"/>
                </a:solidFill>
                <a:latin typeface="Tahoma" panose="020B0604030504040204" pitchFamily="34" charset="0"/>
                <a:ea typeface="黑体" panose="02010609060101010101" pitchFamily="49" charset="-122"/>
              </a:rPr>
              <a:t>如何寻找重大生态问题的解决措施？</a:t>
            </a:r>
            <a:endParaRPr lang="zh-CN" altLang="en-US" sz="2800" b="1" dirty="0">
              <a:solidFill>
                <a:srgbClr val="3333CC"/>
              </a:solidFill>
              <a:latin typeface="Tahoma" panose="020B0604030504040204" pitchFamily="34" charset="0"/>
              <a:ea typeface="黑体" panose="02010609060101010101" pitchFamily="49" charset="-122"/>
            </a:endParaRPr>
          </a:p>
        </p:txBody>
      </p:sp>
      <p:sp>
        <p:nvSpPr>
          <p:cNvPr id="318481" name="Text Box 17"/>
          <p:cNvSpPr txBox="1"/>
          <p:nvPr/>
        </p:nvSpPr>
        <p:spPr>
          <a:xfrm>
            <a:off x="5818188" y="736600"/>
            <a:ext cx="3249612" cy="519113"/>
          </a:xfrm>
          <a:prstGeom prst="rect">
            <a:avLst/>
          </a:prstGeom>
          <a:noFill/>
          <a:ln w="9525">
            <a:noFill/>
          </a:ln>
        </p:spPr>
        <p:txBody>
          <a:bodyPr anchor="t">
            <a:spAutoFit/>
          </a:bodyPr>
          <a:p>
            <a:pPr algn="ctr"/>
            <a:r>
              <a:rPr lang="zh-CN" altLang="en-US" sz="2800" b="1" dirty="0">
                <a:solidFill>
                  <a:srgbClr val="FF0000"/>
                </a:solidFill>
                <a:latin typeface="Tahoma" panose="020B0604030504040204" pitchFamily="34" charset="0"/>
                <a:ea typeface="黑体" panose="02010609060101010101" pitchFamily="49" charset="-122"/>
              </a:rPr>
              <a:t>由原因找对策</a:t>
            </a:r>
            <a:endParaRPr lang="zh-CN" altLang="en-US" sz="2800" b="1" dirty="0">
              <a:solidFill>
                <a:srgbClr val="FF0000"/>
              </a:solidFill>
              <a:latin typeface="Tahoma" panose="020B0604030504040204" pitchFamily="34" charset="0"/>
              <a:ea typeface="黑体" panose="02010609060101010101" pitchFamily="49" charset="-122"/>
            </a:endParaRPr>
          </a:p>
        </p:txBody>
      </p:sp>
      <p:sp>
        <p:nvSpPr>
          <p:cNvPr id="318482" name="Rectangle 18"/>
          <p:cNvSpPr/>
          <p:nvPr/>
        </p:nvSpPr>
        <p:spPr>
          <a:xfrm>
            <a:off x="395288" y="304800"/>
            <a:ext cx="1622425" cy="528638"/>
          </a:xfrm>
          <a:prstGeom prst="rect">
            <a:avLst/>
          </a:prstGeom>
          <a:solidFill>
            <a:srgbClr val="00CCFF"/>
          </a:solidFill>
          <a:ln w="9525" cap="flat" cmpd="sng">
            <a:solidFill>
              <a:schemeClr val="tx1"/>
            </a:solidFill>
            <a:prstDash val="solid"/>
            <a:miter/>
            <a:headEnd type="none" w="med" len="med"/>
            <a:tailEnd type="none" w="med" len="med"/>
          </a:ln>
        </p:spPr>
        <p:txBody>
          <a:bodyPr wrap="none" anchor="t">
            <a:spAutoFit/>
          </a:bodyPr>
          <a:p>
            <a:r>
              <a:rPr lang="zh-CN" altLang="en-US" sz="2800" b="1" dirty="0">
                <a:latin typeface="Arial" panose="020B0604020202020204" pitchFamily="34" charset="0"/>
                <a:ea typeface="宋体" panose="02010600030101010101" pitchFamily="2" charset="-122"/>
              </a:rPr>
              <a:t>思维建模</a:t>
            </a:r>
            <a:endParaRPr lang="zh-CN" altLang="en-US" sz="2800" b="1" dirty="0">
              <a:latin typeface="Arial" panose="020B0604020202020204" pitchFamily="34" charset="0"/>
              <a:ea typeface="宋体" panose="02010600030101010101" pitchFamily="2" charset="-122"/>
            </a:endParaRPr>
          </a:p>
        </p:txBody>
      </p:sp>
      <p:sp>
        <p:nvSpPr>
          <p:cNvPr id="318483" name="Text Box 19"/>
          <p:cNvSpPr txBox="1"/>
          <p:nvPr/>
        </p:nvSpPr>
        <p:spPr>
          <a:xfrm>
            <a:off x="1419225" y="5334000"/>
            <a:ext cx="6048375" cy="522288"/>
          </a:xfrm>
          <a:prstGeom prst="rect">
            <a:avLst/>
          </a:prstGeom>
          <a:solidFill>
            <a:srgbClr val="0000FF"/>
          </a:solidFill>
          <a:ln w="9525">
            <a:noFill/>
          </a:ln>
        </p:spPr>
        <p:txBody>
          <a:bodyPr anchor="t">
            <a:spAutoFit/>
          </a:bodyPr>
          <a:p>
            <a:pPr>
              <a:spcBef>
                <a:spcPct val="50000"/>
              </a:spcBef>
            </a:pPr>
            <a:r>
              <a:rPr lang="zh-CN" altLang="en-US" sz="2800" b="1" dirty="0">
                <a:solidFill>
                  <a:srgbClr val="FFFF00"/>
                </a:solidFill>
                <a:latin typeface="黑体" panose="02010609060101010101" pitchFamily="49" charset="-122"/>
                <a:ea typeface="黑体" panose="02010609060101010101" pitchFamily="49" charset="-122"/>
              </a:rPr>
              <a:t>为什么西北地区荒漠化最突出？</a:t>
            </a:r>
            <a:endParaRPr lang="zh-CN" altLang="en-US" sz="2800" b="1" dirty="0">
              <a:solidFill>
                <a:srgbClr val="FFFF00"/>
              </a:solidFill>
              <a:latin typeface="黑体" panose="02010609060101010101" pitchFamily="49" charset="-122"/>
              <a:ea typeface="黑体" panose="02010609060101010101" pitchFamily="49" charset="-122"/>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8482"/>
                                        </p:tgtEl>
                                        <p:attrNameLst>
                                          <p:attrName>style.visibility</p:attrName>
                                        </p:attrNameLst>
                                      </p:cBhvr>
                                      <p:to>
                                        <p:strVal val="visible"/>
                                      </p:to>
                                    </p:set>
                                    <p:animEffect transition="in" filter="checkerboard(across)">
                                      <p:cBhvr>
                                        <p:cTn id="7" dur="500"/>
                                        <p:tgtEl>
                                          <p:spTgt spid="31848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8480"/>
                                        </p:tgtEl>
                                        <p:attrNameLst>
                                          <p:attrName>style.visibility</p:attrName>
                                        </p:attrNameLst>
                                      </p:cBhvr>
                                      <p:to>
                                        <p:strVal val="visible"/>
                                      </p:to>
                                    </p:set>
                                    <p:animEffect transition="in" filter="checkerboard(across)">
                                      <p:cBhvr>
                                        <p:cTn id="10" dur="500"/>
                                        <p:tgtEl>
                                          <p:spTgt spid="318480"/>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18481"/>
                                        </p:tgtEl>
                                        <p:attrNameLst>
                                          <p:attrName>style.visibility</p:attrName>
                                        </p:attrNameLst>
                                      </p:cBhvr>
                                      <p:to>
                                        <p:strVal val="visible"/>
                                      </p:to>
                                    </p:set>
                                    <p:anim calcmode="lin" valueType="num">
                                      <p:cBhvr>
                                        <p:cTn id="15" dur="1000" fill="hold"/>
                                        <p:tgtEl>
                                          <p:spTgt spid="318481"/>
                                        </p:tgtEl>
                                        <p:attrNameLst>
                                          <p:attrName>ppt_w</p:attrName>
                                        </p:attrNameLst>
                                      </p:cBhvr>
                                      <p:tavLst>
                                        <p:tav tm="0">
                                          <p:val>
                                            <p:fltVal val="0.000000"/>
                                          </p:val>
                                        </p:tav>
                                        <p:tav tm="100000">
                                          <p:val>
                                            <p:strVal val="#ppt_w"/>
                                          </p:val>
                                        </p:tav>
                                      </p:tavLst>
                                    </p:anim>
                                    <p:anim calcmode="lin" valueType="num">
                                      <p:cBhvr>
                                        <p:cTn id="16" dur="1000" fill="hold"/>
                                        <p:tgtEl>
                                          <p:spTgt spid="318481"/>
                                        </p:tgtEl>
                                        <p:attrNameLst>
                                          <p:attrName>ppt_h</p:attrName>
                                        </p:attrNameLst>
                                      </p:cBhvr>
                                      <p:tavLst>
                                        <p:tav tm="0">
                                          <p:val>
                                            <p:fltVal val="0.000000"/>
                                          </p:val>
                                        </p:tav>
                                        <p:tav tm="100000">
                                          <p:val>
                                            <p:strVal val="#ppt_h"/>
                                          </p:val>
                                        </p:tav>
                                      </p:tavLst>
                                    </p:anim>
                                    <p:anim calcmode="lin" valueType="num">
                                      <p:cBhvr>
                                        <p:cTn id="17" dur="1000" fill="hold"/>
                                        <p:tgtEl>
                                          <p:spTgt spid="318481"/>
                                        </p:tgtEl>
                                        <p:attrNameLst>
                                          <p:attrName>ppt_x</p:attrName>
                                        </p:attrNameLst>
                                      </p:cBhvr>
                                      <p:tavLst>
                                        <p:tav tm="0" fmla="#ppt_x+(cos(-2*pi*(1-$))*-#ppt_x-sin(-2*pi*(1-$))*(1-#ppt_y))*(1-$)">
                                          <p:val>
                                            <p:fltVal val="0.000000"/>
                                          </p:val>
                                        </p:tav>
                                        <p:tav tm="100000">
                                          <p:val>
                                            <p:fltVal val="1.000000"/>
                                          </p:val>
                                        </p:tav>
                                      </p:tavLst>
                                    </p:anim>
                                    <p:anim calcmode="lin" valueType="num">
                                      <p:cBhvr>
                                        <p:cTn id="18" dur="1000" fill="hold"/>
                                        <p:tgtEl>
                                          <p:spTgt spid="318481"/>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filter="barn(outVertical)">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18483"/>
                                        </p:tgtEl>
                                        <p:attrNameLst>
                                          <p:attrName>style.visibility</p:attrName>
                                        </p:attrNameLst>
                                      </p:cBhvr>
                                      <p:to>
                                        <p:strVal val="visible"/>
                                      </p:to>
                                    </p:set>
                                    <p:anim calcmode="lin" valueType="num">
                                      <p:cBhvr>
                                        <p:cTn id="28" dur="500" fill="hold"/>
                                        <p:tgtEl>
                                          <p:spTgt spid="318483"/>
                                        </p:tgtEl>
                                        <p:attrNameLst>
                                          <p:attrName>ppt_w</p:attrName>
                                        </p:attrNameLst>
                                      </p:cBhvr>
                                      <p:tavLst>
                                        <p:tav tm="0">
                                          <p:val>
                                            <p:fltVal val="0.000000"/>
                                          </p:val>
                                        </p:tav>
                                        <p:tav tm="100000">
                                          <p:val>
                                            <p:strVal val="#ppt_w"/>
                                          </p:val>
                                        </p:tav>
                                      </p:tavLst>
                                    </p:anim>
                                    <p:anim calcmode="lin" valueType="num">
                                      <p:cBhvr>
                                        <p:cTn id="29" dur="500" fill="hold"/>
                                        <p:tgtEl>
                                          <p:spTgt spid="318483"/>
                                        </p:tgtEl>
                                        <p:attrNameLst>
                                          <p:attrName>ppt_h</p:attrName>
                                        </p:attrNameLst>
                                      </p:cBhvr>
                                      <p:tavLst>
                                        <p:tav tm="0">
                                          <p:val>
                                            <p:fltVal val="0.000000"/>
                                          </p:val>
                                        </p:tav>
                                        <p:tav tm="100000">
                                          <p:val>
                                            <p:strVal val="#ppt_h"/>
                                          </p:val>
                                        </p:tav>
                                      </p:tavLst>
                                    </p:anim>
                                    <p:anim calcmode="lin" valueType="num">
                                      <p:cBhvr>
                                        <p:cTn id="30" dur="500" fill="hold"/>
                                        <p:tgtEl>
                                          <p:spTgt spid="318483"/>
                                        </p:tgtEl>
                                        <p:attrNameLst>
                                          <p:attrName>style.rotation</p:attrName>
                                        </p:attrNameLst>
                                      </p:cBhvr>
                                      <p:tavLst>
                                        <p:tav tm="0">
                                          <p:val>
                                            <p:fltVal val="360.000000"/>
                                          </p:val>
                                        </p:tav>
                                        <p:tav tm="100000">
                                          <p:val>
                                            <p:fltVal val="0.000000"/>
                                          </p:val>
                                        </p:tav>
                                      </p:tavLst>
                                    </p:anim>
                                    <p:animEffect transition="in" filter="fade">
                                      <p:cBhvr>
                                        <p:cTn id="31" dur="500"/>
                                        <p:tgtEl>
                                          <p:spTgt spid="318483"/>
                                        </p:tgtEl>
                                      </p:cBhvr>
                                    </p:animEffect>
                                  </p:childTnLst>
                                  <p:subTnLst>
                                    <p:audio>
                                      <p:cMediaNode>
                                        <p:cTn display="0" masterRel="sameClick">
                                          <p:stCondLst>
                                            <p:cond evt="begin" delay="0">
                                              <p:tn val="26"/>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0" grpId="0"/>
      <p:bldP spid="318481" grpId="0"/>
      <p:bldP spid="318482" grpId="0" animBg="1"/>
      <p:bldP spid="31848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Rot="1" noChangeArrowheads="1"/>
          </p:cNvSpPr>
          <p:nvPr>
            <p:ph type="title" idx="4294967295"/>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sz="4400" b="1" i="0" u="none" strike="noStrike" kern="0" cap="none" spc="0" normalizeH="0" baseline="0" noProof="0">
                <a:ln>
                  <a:noFill/>
                </a:ln>
                <a:solidFill>
                  <a:schemeClr val="tx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二、干旱为主的自然特征</a:t>
            </a:r>
            <a:endParaRPr kumimoji="0" lang="ko-KR" sz="4400" b="1" i="0" u="none" strike="noStrike" kern="0" cap="none" spc="0" normalizeH="0" baseline="0" noProof="0">
              <a:ln>
                <a:noFill/>
              </a:ln>
              <a:solidFill>
                <a:schemeClr val="tx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14339" name="Rectangle 3"/>
          <p:cNvSpPr>
            <a:spLocks noGrp="1" noRot="1" noChangeArrowheads="1"/>
          </p:cNvSpPr>
          <p:nvPr>
            <p:ph type="body" idx="4294967295"/>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rPr>
              <a:t>1.</a:t>
            </a:r>
            <a:r>
              <a:rPr kumimoji="0" lang="zh-CN" alt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rPr>
              <a:t>范围</a:t>
            </a:r>
            <a:endParaRPr kumimoji="0" lang="zh-CN" alt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ea"/>
              </a:rPr>
              <a:t>自然界线</a:t>
            </a:r>
            <a:endParaRPr kumimoji="0" lang="zh-CN" altLang="en-US" sz="28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ea"/>
              </a:rPr>
              <a:t>行政范围</a:t>
            </a:r>
            <a:endParaRPr kumimoji="0" lang="zh-CN" altLang="en-US" sz="28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ea"/>
              </a:rPr>
              <a:t>降水界线</a:t>
            </a:r>
            <a:endParaRPr kumimoji="0" lang="zh-CN" altLang="en-US" sz="28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left)">
                                      <p:cBhvr>
                                        <p:cTn id="7" dur="500"/>
                                        <p:tgtEl>
                                          <p:spTgt spid="143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339">
                                            <p:txEl>
                                              <p:charRg st="0" end="5"/>
                                            </p:txEl>
                                          </p:spTgt>
                                        </p:tgtEl>
                                        <p:attrNameLst>
                                          <p:attrName>style.visibility</p:attrName>
                                        </p:attrNameLst>
                                      </p:cBhvr>
                                      <p:to>
                                        <p:strVal val="visible"/>
                                      </p:to>
                                    </p:set>
                                    <p:animEffect transition="in" filter="wipe(left)">
                                      <p:cBhvr>
                                        <p:cTn id="11" dur="500"/>
                                        <p:tgtEl>
                                          <p:spTgt spid="14339">
                                            <p:txEl>
                                              <p:charRg st="0" end="5"/>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339">
                                            <p:txEl>
                                              <p:charRg st="5" end="10"/>
                                            </p:txEl>
                                          </p:spTgt>
                                        </p:tgtEl>
                                        <p:attrNameLst>
                                          <p:attrName>style.visibility</p:attrName>
                                        </p:attrNameLst>
                                      </p:cBhvr>
                                      <p:to>
                                        <p:strVal val="visible"/>
                                      </p:to>
                                    </p:set>
                                    <p:animEffect transition="in" filter="wipe(left)">
                                      <p:cBhvr>
                                        <p:cTn id="15" dur="500"/>
                                        <p:tgtEl>
                                          <p:spTgt spid="14339">
                                            <p:txEl>
                                              <p:charRg st="5" end="1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339">
                                            <p:txEl>
                                              <p:charRg st="10" end="15"/>
                                            </p:txEl>
                                          </p:spTgt>
                                        </p:tgtEl>
                                        <p:attrNameLst>
                                          <p:attrName>style.visibility</p:attrName>
                                        </p:attrNameLst>
                                      </p:cBhvr>
                                      <p:to>
                                        <p:strVal val="visible"/>
                                      </p:to>
                                    </p:set>
                                    <p:animEffect transition="in" filter="wipe(left)">
                                      <p:cBhvr>
                                        <p:cTn id="19" dur="500"/>
                                        <p:tgtEl>
                                          <p:spTgt spid="14339">
                                            <p:txEl>
                                              <p:charRg st="10" end="15"/>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4339">
                                            <p:txEl>
                                              <p:charRg st="15" end="20"/>
                                            </p:txEl>
                                          </p:spTgt>
                                        </p:tgtEl>
                                        <p:attrNameLst>
                                          <p:attrName>style.visibility</p:attrName>
                                        </p:attrNameLst>
                                      </p:cBhvr>
                                      <p:to>
                                        <p:strVal val="visible"/>
                                      </p:to>
                                    </p:set>
                                    <p:animEffect transition="in" filter="wipe(left)">
                                      <p:cBhvr>
                                        <p:cTn id="23" dur="500"/>
                                        <p:tgtEl>
                                          <p:spTgt spid="14339">
                                            <p:txEl>
                                              <p:charRg st="15"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Rot="1" noChangeArrowheads="1"/>
          </p:cNvSpPr>
          <p:nvPr>
            <p:ph type="title" idx="4294967295"/>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sz="4400" b="1" i="0" u="none" strike="noStrike" kern="0" cap="none" spc="0" normalizeH="0" baseline="0" noProof="0">
                <a:ln>
                  <a:noFill/>
                </a:ln>
                <a:solidFill>
                  <a:schemeClr val="tx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二、</a:t>
            </a:r>
            <a:r>
              <a:rPr kumimoji="0" lang="ko-KR" sz="4400" b="1" i="0" u="none" strike="noStrike" kern="0" cap="none" spc="0" normalizeH="0" baseline="0" noProof="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干旱</a:t>
            </a:r>
            <a:r>
              <a:rPr kumimoji="0" lang="ko-KR" sz="4400" b="1" i="0" u="none" strike="noStrike" kern="0" cap="none" spc="0" normalizeH="0" baseline="0" noProof="0">
                <a:ln>
                  <a:noFill/>
                </a:ln>
                <a:solidFill>
                  <a:schemeClr val="tx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为主的自然特征</a:t>
            </a:r>
            <a:endParaRPr kumimoji="0" lang="ko-KR" sz="4400" b="1" i="0" u="none" strike="noStrike" kern="0" cap="none" spc="0" normalizeH="0" baseline="0" noProof="0">
              <a:ln>
                <a:noFill/>
              </a:ln>
              <a:solidFill>
                <a:schemeClr val="tx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16387" name="Rectangle 3"/>
          <p:cNvSpPr>
            <a:spLocks noGrp="1" noRot="1" noChangeArrowheads="1"/>
          </p:cNvSpPr>
          <p:nvPr>
            <p:ph type="body" idx="4294967295"/>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rPr>
              <a:t>1.</a:t>
            </a:r>
            <a:r>
              <a:rPr kumimoji="0" lang="zh-CN" alt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rPr>
              <a:t>范围</a:t>
            </a:r>
            <a:endParaRPr kumimoji="0" lang="zh-CN" alt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rPr>
              <a:t>2.</a:t>
            </a:r>
            <a:r>
              <a:rPr kumimoji="0" lang="zh-CN" alt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rPr>
              <a:t>地形</a:t>
            </a:r>
            <a:endParaRPr kumimoji="0" lang="zh-CN" alt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ea"/>
              </a:rPr>
              <a:t>东部：辽阔坦荡的高原</a:t>
            </a:r>
            <a:endParaRPr kumimoji="0" lang="zh-CN" altLang="en-US" sz="28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ea"/>
              </a:rPr>
              <a:t>西部：高大的山系和巨大的内陆盆地</a:t>
            </a:r>
            <a:endParaRPr kumimoji="0" lang="zh-CN" altLang="en-US" sz="28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87">
                                            <p:txEl>
                                              <p:charRg st="5" end="10"/>
                                            </p:txEl>
                                          </p:spTgt>
                                        </p:tgtEl>
                                        <p:attrNameLst>
                                          <p:attrName>style.visibility</p:attrName>
                                        </p:attrNameLst>
                                      </p:cBhvr>
                                      <p:to>
                                        <p:strVal val="visible"/>
                                      </p:to>
                                    </p:set>
                                    <p:animEffect transition="in" filter="wipe(left)">
                                      <p:cBhvr>
                                        <p:cTn id="7" dur="500"/>
                                        <p:tgtEl>
                                          <p:spTgt spid="16387">
                                            <p:txEl>
                                              <p:charRg st="5"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charRg st="10" end="21"/>
                                            </p:txEl>
                                          </p:spTgt>
                                        </p:tgtEl>
                                        <p:attrNameLst>
                                          <p:attrName>style.visibility</p:attrName>
                                        </p:attrNameLst>
                                      </p:cBhvr>
                                      <p:to>
                                        <p:strVal val="visible"/>
                                      </p:to>
                                    </p:set>
                                    <p:animEffect transition="in" filter="blinds(horizontal)">
                                      <p:cBhvr>
                                        <p:cTn id="12" dur="500"/>
                                        <p:tgtEl>
                                          <p:spTgt spid="16387">
                                            <p:txEl>
                                              <p:charRg st="10" end="2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charRg st="21" end="38"/>
                                            </p:txEl>
                                          </p:spTgt>
                                        </p:tgtEl>
                                        <p:attrNameLst>
                                          <p:attrName>style.visibility</p:attrName>
                                        </p:attrNameLst>
                                      </p:cBhvr>
                                      <p:to>
                                        <p:strVal val="visible"/>
                                      </p:to>
                                    </p:set>
                                    <p:animEffect transition="in" filter="blinds(horizontal)">
                                      <p:cBhvr>
                                        <p:cTn id="17" dur="500"/>
                                        <p:tgtEl>
                                          <p:spTgt spid="16387">
                                            <p:txEl>
                                              <p:charRg st="21" end="3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noRot="1" noChangeArrowheads="1"/>
          </p:cNvSpPr>
          <p:nvPr>
            <p:ph type="title" idx="4294967295"/>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sz="4400" b="1" i="0" u="none" strike="noStrike" kern="0" cap="none" spc="0" normalizeH="0" baseline="0" noProof="0">
                <a:ln>
                  <a:noFill/>
                </a:ln>
                <a:solidFill>
                  <a:schemeClr val="tx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二、干旱为主的自然特征</a:t>
            </a:r>
            <a:endParaRPr kumimoji="0" lang="ko-KR" sz="4400" b="1" i="0" u="none" strike="noStrike" kern="0" cap="none" spc="0" normalizeH="0" baseline="0" noProof="0">
              <a:ln>
                <a:noFill/>
              </a:ln>
              <a:solidFill>
                <a:schemeClr val="tx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17411" name="Rectangle 3"/>
          <p:cNvSpPr>
            <a:spLocks noGrp="1" noRot="1" noChangeArrowheads="1"/>
          </p:cNvSpPr>
          <p:nvPr>
            <p:ph type="body" idx="4294967295"/>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rPr>
              <a:t>1.</a:t>
            </a:r>
            <a:r>
              <a:rPr kumimoji="0" lang="zh-CN" alt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rPr>
              <a:t>范围</a:t>
            </a:r>
            <a:endParaRPr kumimoji="0" lang="zh-CN" alt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rPr>
              <a:t>2.</a:t>
            </a:r>
            <a:r>
              <a:rPr kumimoji="0" lang="zh-CN" alt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rPr>
              <a:t>地形</a:t>
            </a:r>
            <a:endParaRPr kumimoji="0" lang="zh-CN" alt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rPr>
              <a:t>3.</a:t>
            </a:r>
            <a:r>
              <a:rPr kumimoji="0" lang="zh-CN" alt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rPr>
              <a:t>主要景观</a:t>
            </a:r>
            <a:r>
              <a:rPr kumimoji="0" 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rPr>
              <a:t>——</a:t>
            </a:r>
            <a:r>
              <a:rPr kumimoji="0" lang="zh-CN" alt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rPr>
              <a:t>草原、荒漠为主</a:t>
            </a:r>
            <a:endParaRPr kumimoji="0" lang="zh-CN" altLang="en-US" sz="3200" b="1" i="0" u="none" strike="noStrike" kern="0" cap="none" spc="0" normalizeH="0" baseline="0" noProof="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1">
                                            <p:txEl>
                                              <p:charRg st="10" end="26"/>
                                            </p:txEl>
                                          </p:spTgt>
                                        </p:tgtEl>
                                        <p:attrNameLst>
                                          <p:attrName>style.visibility</p:attrName>
                                        </p:attrNameLst>
                                      </p:cBhvr>
                                      <p:to>
                                        <p:strVal val="visible"/>
                                      </p:to>
                                    </p:set>
                                    <p:animEffect transition="in" filter="wipe(left)">
                                      <p:cBhvr>
                                        <p:cTn id="7" dur="500"/>
                                        <p:tgtEl>
                                          <p:spTgt spid="17411">
                                            <p:txEl>
                                              <p:charRg st="10"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12" descr="c8053102"/>
          <p:cNvPicPr>
            <a:picLocks noChangeAspect="1"/>
          </p:cNvPicPr>
          <p:nvPr/>
        </p:nvPicPr>
        <p:blipFill>
          <a:blip r:embed="rId1">
            <a:lum bright="-17999" contrast="54000"/>
          </a:blip>
          <a:srcRect/>
          <a:stretch>
            <a:fillRect/>
          </a:stretch>
        </p:blipFill>
        <p:spPr>
          <a:xfrm>
            <a:off x="0" y="0"/>
            <a:ext cx="9144000" cy="4221163"/>
          </a:xfrm>
          <a:prstGeom prst="rect">
            <a:avLst/>
          </a:prstGeom>
          <a:noFill/>
          <a:ln w="9525">
            <a:noFill/>
          </a:ln>
        </p:spPr>
      </p:pic>
      <p:pic>
        <p:nvPicPr>
          <p:cNvPr id="18435" name="Picture 4" descr="西北地区自西向东景观变化"/>
          <p:cNvPicPr>
            <a:picLocks noChangeAspect="1"/>
          </p:cNvPicPr>
          <p:nvPr/>
        </p:nvPicPr>
        <p:blipFill>
          <a:blip r:embed="rId2"/>
          <a:stretch>
            <a:fillRect/>
          </a:stretch>
        </p:blipFill>
        <p:spPr>
          <a:xfrm>
            <a:off x="903288" y="3789363"/>
            <a:ext cx="7772400" cy="2971800"/>
          </a:xfrm>
          <a:prstGeom prst="rect">
            <a:avLst/>
          </a:prstGeom>
          <a:noFill/>
          <a:ln w="9525">
            <a:noFill/>
          </a:ln>
        </p:spPr>
      </p:pic>
      <p:sp>
        <p:nvSpPr>
          <p:cNvPr id="18436" name="Line 5"/>
          <p:cNvSpPr/>
          <p:nvPr/>
        </p:nvSpPr>
        <p:spPr>
          <a:xfrm flipV="1">
            <a:off x="7105650" y="1989138"/>
            <a:ext cx="561975" cy="2044700"/>
          </a:xfrm>
          <a:prstGeom prst="line">
            <a:avLst/>
          </a:prstGeom>
          <a:ln w="38100" cap="flat" cmpd="sng">
            <a:solidFill>
              <a:schemeClr val="tx1"/>
            </a:solidFill>
            <a:prstDash val="solid"/>
            <a:round/>
            <a:headEnd type="none" w="med" len="med"/>
            <a:tailEnd type="triangle" w="med" len="med"/>
          </a:ln>
        </p:spPr>
      </p:sp>
      <p:sp>
        <p:nvSpPr>
          <p:cNvPr id="18437" name="Line 6"/>
          <p:cNvSpPr/>
          <p:nvPr/>
        </p:nvSpPr>
        <p:spPr>
          <a:xfrm flipV="1">
            <a:off x="4500563" y="3141663"/>
            <a:ext cx="431800" cy="765175"/>
          </a:xfrm>
          <a:prstGeom prst="line">
            <a:avLst/>
          </a:prstGeom>
          <a:ln w="38100" cap="flat" cmpd="sng">
            <a:solidFill>
              <a:schemeClr val="tx1"/>
            </a:solidFill>
            <a:prstDash val="solid"/>
            <a:round/>
            <a:headEnd type="none" w="med" len="med"/>
            <a:tailEnd type="triangle" w="med" len="med"/>
          </a:ln>
        </p:spPr>
      </p:sp>
      <p:sp>
        <p:nvSpPr>
          <p:cNvPr id="18438" name="Line 7"/>
          <p:cNvSpPr/>
          <p:nvPr/>
        </p:nvSpPr>
        <p:spPr>
          <a:xfrm flipH="1" flipV="1">
            <a:off x="2051050" y="2924175"/>
            <a:ext cx="22225" cy="1050925"/>
          </a:xfrm>
          <a:prstGeom prst="line">
            <a:avLst/>
          </a:prstGeom>
          <a:ln w="38100" cap="flat" cmpd="sng">
            <a:solidFill>
              <a:schemeClr val="tx1"/>
            </a:solidFill>
            <a:prstDash val="solid"/>
            <a:round/>
            <a:headEnd type="none" w="med" len="med"/>
            <a:tailEnd type="triangle" w="med" len="med"/>
          </a:ln>
        </p:spPr>
      </p:sp>
      <p:sp>
        <p:nvSpPr>
          <p:cNvPr id="18439" name="Line 8"/>
          <p:cNvSpPr/>
          <p:nvPr/>
        </p:nvSpPr>
        <p:spPr>
          <a:xfrm flipH="1">
            <a:off x="6084888" y="2636838"/>
            <a:ext cx="204787" cy="1081087"/>
          </a:xfrm>
          <a:prstGeom prst="line">
            <a:avLst/>
          </a:prstGeom>
          <a:ln w="76200" cap="flat" cmpd="tri">
            <a:solidFill>
              <a:srgbClr val="008000"/>
            </a:solidFill>
            <a:prstDash val="solid"/>
            <a:round/>
            <a:headEnd type="none" w="med" len="med"/>
            <a:tailEnd type="none" w="med" len="med"/>
          </a:ln>
        </p:spPr>
      </p:sp>
      <p:pic>
        <p:nvPicPr>
          <p:cNvPr id="18440" name="Picture 10" descr="1"/>
          <p:cNvPicPr>
            <a:picLocks noChangeAspect="1"/>
          </p:cNvPicPr>
          <p:nvPr/>
        </p:nvPicPr>
        <p:blipFill>
          <a:blip r:embed="rId3"/>
          <a:stretch>
            <a:fillRect/>
          </a:stretch>
        </p:blipFill>
        <p:spPr>
          <a:xfrm>
            <a:off x="0" y="609600"/>
            <a:ext cx="5029200" cy="3810000"/>
          </a:xfrm>
          <a:prstGeom prst="rect">
            <a:avLst/>
          </a:prstGeom>
          <a:noFill/>
          <a:ln w="9525">
            <a:noFill/>
          </a:ln>
        </p:spPr>
      </p:pic>
      <p:pic>
        <p:nvPicPr>
          <p:cNvPr id="18441" name="Picture 11" descr="荒漠草原4"/>
          <p:cNvPicPr>
            <a:picLocks noChangeAspect="1"/>
          </p:cNvPicPr>
          <p:nvPr/>
        </p:nvPicPr>
        <p:blipFill>
          <a:blip r:embed="rId4"/>
          <a:stretch>
            <a:fillRect/>
          </a:stretch>
        </p:blipFill>
        <p:spPr>
          <a:xfrm>
            <a:off x="2526030" y="1132840"/>
            <a:ext cx="5715000" cy="3757613"/>
          </a:xfrm>
          <a:prstGeom prst="rect">
            <a:avLst/>
          </a:prstGeom>
          <a:noFill/>
          <a:ln w="9525">
            <a:noFill/>
          </a:ln>
        </p:spPr>
      </p:pic>
      <p:pic>
        <p:nvPicPr>
          <p:cNvPr id="18442" name="Picture 9" descr="17801915033889088"/>
          <p:cNvPicPr>
            <a:picLocks noChangeAspect="1"/>
          </p:cNvPicPr>
          <p:nvPr/>
        </p:nvPicPr>
        <p:blipFill>
          <a:blip r:embed="rId5"/>
          <a:stretch>
            <a:fillRect/>
          </a:stretch>
        </p:blipFill>
        <p:spPr>
          <a:xfrm>
            <a:off x="4724400" y="792480"/>
            <a:ext cx="4419600" cy="3429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8439"/>
                                        </p:tgtEl>
                                        <p:attrNameLst>
                                          <p:attrName>style.visibility</p:attrName>
                                        </p:attrNameLst>
                                      </p:cBhvr>
                                      <p:to>
                                        <p:strVal val="visible"/>
                                      </p:to>
                                    </p:set>
                                    <p:animEffect transition="in" filter="blinds(horizontal)">
                                      <p:cBhvr>
                                        <p:cTn id="13" dur="500"/>
                                        <p:tgtEl>
                                          <p:spTgt spid="1843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blinds(horizontal)">
                                      <p:cBhvr>
                                        <p:cTn id="18" dur="500"/>
                                        <p:tgtEl>
                                          <p:spTgt spid="18435"/>
                                        </p:tgtEl>
                                      </p:cBhvr>
                                    </p:animEffect>
                                  </p:childTnLst>
                                </p:cTn>
                              </p:par>
                              <p:par>
                                <p:cTn id="19" presetID="3" presetClass="entr" presetSubtype="10" fill="hold" nodeType="withEffect">
                                  <p:stCondLst>
                                    <p:cond delay="0"/>
                                  </p:stCondLst>
                                  <p:childTnLst>
                                    <p:set>
                                      <p:cBhvr>
                                        <p:cTn id="20" dur="1" fill="hold">
                                          <p:stCondLst>
                                            <p:cond delay="0"/>
                                          </p:stCondLst>
                                        </p:cTn>
                                        <p:tgtEl>
                                          <p:spTgt spid="18436"/>
                                        </p:tgtEl>
                                        <p:attrNameLst>
                                          <p:attrName>style.visibility</p:attrName>
                                        </p:attrNameLst>
                                      </p:cBhvr>
                                      <p:to>
                                        <p:strVal val="visible"/>
                                      </p:to>
                                    </p:set>
                                    <p:animEffect transition="in" filter="blinds(horizontal)">
                                      <p:cBhvr>
                                        <p:cTn id="21" dur="500"/>
                                        <p:tgtEl>
                                          <p:spTgt spid="18436"/>
                                        </p:tgtEl>
                                      </p:cBhvr>
                                    </p:animEffect>
                                  </p:childTnLst>
                                </p:cTn>
                              </p:par>
                              <p:par>
                                <p:cTn id="22" presetID="3" presetClass="entr" presetSubtype="10" fill="hold" nodeType="withEffect">
                                  <p:stCondLst>
                                    <p:cond delay="0"/>
                                  </p:stCondLst>
                                  <p:childTnLst>
                                    <p:set>
                                      <p:cBhvr>
                                        <p:cTn id="23" dur="1" fill="hold">
                                          <p:stCondLst>
                                            <p:cond delay="0"/>
                                          </p:stCondLst>
                                        </p:cTn>
                                        <p:tgtEl>
                                          <p:spTgt spid="18437"/>
                                        </p:tgtEl>
                                        <p:attrNameLst>
                                          <p:attrName>style.visibility</p:attrName>
                                        </p:attrNameLst>
                                      </p:cBhvr>
                                      <p:to>
                                        <p:strVal val="visible"/>
                                      </p:to>
                                    </p:set>
                                    <p:animEffect transition="in" filter="blinds(horizontal)">
                                      <p:cBhvr>
                                        <p:cTn id="24" dur="500"/>
                                        <p:tgtEl>
                                          <p:spTgt spid="18437"/>
                                        </p:tgtEl>
                                      </p:cBhvr>
                                    </p:animEffect>
                                  </p:childTnLst>
                                </p:cTn>
                              </p:par>
                              <p:par>
                                <p:cTn id="25" presetID="3" presetClass="entr" presetSubtype="10" fill="hold" nodeType="withEffect">
                                  <p:stCondLst>
                                    <p:cond delay="0"/>
                                  </p:stCondLst>
                                  <p:childTnLst>
                                    <p:set>
                                      <p:cBhvr>
                                        <p:cTn id="26" dur="1" fill="hold">
                                          <p:stCondLst>
                                            <p:cond delay="0"/>
                                          </p:stCondLst>
                                        </p:cTn>
                                        <p:tgtEl>
                                          <p:spTgt spid="18438"/>
                                        </p:tgtEl>
                                        <p:attrNameLst>
                                          <p:attrName>style.visibility</p:attrName>
                                        </p:attrNameLst>
                                      </p:cBhvr>
                                      <p:to>
                                        <p:strVal val="visible"/>
                                      </p:to>
                                    </p:set>
                                    <p:animEffect transition="in" filter="blinds(horizontal)">
                                      <p:cBhvr>
                                        <p:cTn id="27" dur="500"/>
                                        <p:tgtEl>
                                          <p:spTgt spid="18438"/>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8442"/>
                                        </p:tgtEl>
                                        <p:attrNameLst>
                                          <p:attrName>style.visibility</p:attrName>
                                        </p:attrNameLst>
                                      </p:cBhvr>
                                      <p:to>
                                        <p:strVal val="visible"/>
                                      </p:to>
                                    </p:set>
                                    <p:anim calcmode="lin" valueType="num">
                                      <p:cBhvr>
                                        <p:cTn id="32" dur="500" fill="hold"/>
                                        <p:tgtEl>
                                          <p:spTgt spid="18442"/>
                                        </p:tgtEl>
                                        <p:attrNameLst>
                                          <p:attrName>ppt_w</p:attrName>
                                        </p:attrNameLst>
                                      </p:cBhvr>
                                      <p:tavLst>
                                        <p:tav tm="0">
                                          <p:val>
                                            <p:fltVal val="0.000000"/>
                                          </p:val>
                                        </p:tav>
                                        <p:tav tm="100000">
                                          <p:val>
                                            <p:strVal val="#ppt_w"/>
                                          </p:val>
                                        </p:tav>
                                      </p:tavLst>
                                    </p:anim>
                                    <p:anim calcmode="lin" valueType="num">
                                      <p:cBhvr>
                                        <p:cTn id="33" dur="500" fill="hold"/>
                                        <p:tgtEl>
                                          <p:spTgt spid="18442"/>
                                        </p:tgtEl>
                                        <p:attrNameLst>
                                          <p:attrName>ppt_h</p:attrName>
                                        </p:attrNameLst>
                                      </p:cBhvr>
                                      <p:tavLst>
                                        <p:tav tm="0">
                                          <p:val>
                                            <p:fltVal val="0.00000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xit" presetSubtype="32" fill="hold" nodeType="clickEffect">
                                  <p:stCondLst>
                                    <p:cond delay="0"/>
                                  </p:stCondLst>
                                  <p:childTnLst>
                                    <p:anim calcmode="lin" valueType="num">
                                      <p:cBhvr>
                                        <p:cTn id="37" dur="500"/>
                                        <p:tgtEl>
                                          <p:spTgt spid="18442"/>
                                        </p:tgtEl>
                                        <p:attrNameLst>
                                          <p:attrName>ppt_w</p:attrName>
                                        </p:attrNameLst>
                                      </p:cBhvr>
                                      <p:tavLst>
                                        <p:tav tm="0">
                                          <p:val>
                                            <p:strVal val="ppt_w"/>
                                          </p:val>
                                        </p:tav>
                                        <p:tav tm="100000">
                                          <p:val>
                                            <p:fltVal val="0.000000"/>
                                          </p:val>
                                        </p:tav>
                                      </p:tavLst>
                                    </p:anim>
                                    <p:anim calcmode="lin" valueType="num">
                                      <p:cBhvr>
                                        <p:cTn id="38" dur="500"/>
                                        <p:tgtEl>
                                          <p:spTgt spid="18442"/>
                                        </p:tgtEl>
                                        <p:attrNameLst>
                                          <p:attrName>ppt_h</p:attrName>
                                        </p:attrNameLst>
                                      </p:cBhvr>
                                      <p:tavLst>
                                        <p:tav tm="0">
                                          <p:val>
                                            <p:strVal val="ppt_h"/>
                                          </p:val>
                                        </p:tav>
                                        <p:tav tm="100000">
                                          <p:val>
                                            <p:fltVal val="0.000000"/>
                                          </p:val>
                                        </p:tav>
                                      </p:tavLst>
                                    </p:anim>
                                    <p:set>
                                      <p:cBhvr>
                                        <p:cTn id="39" dur="1" fill="hold">
                                          <p:stCondLst>
                                            <p:cond delay="499"/>
                                          </p:stCondLst>
                                        </p:cTn>
                                        <p:tgtEl>
                                          <p:spTgt spid="1844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18441"/>
                                        </p:tgtEl>
                                        <p:attrNameLst>
                                          <p:attrName>style.visibility</p:attrName>
                                        </p:attrNameLst>
                                      </p:cBhvr>
                                      <p:to>
                                        <p:strVal val="visible"/>
                                      </p:to>
                                    </p:set>
                                    <p:anim calcmode="lin" valueType="num">
                                      <p:cBhvr>
                                        <p:cTn id="44" dur="500" fill="hold"/>
                                        <p:tgtEl>
                                          <p:spTgt spid="18441"/>
                                        </p:tgtEl>
                                        <p:attrNameLst>
                                          <p:attrName>ppt_w</p:attrName>
                                        </p:attrNameLst>
                                      </p:cBhvr>
                                      <p:tavLst>
                                        <p:tav tm="0">
                                          <p:val>
                                            <p:fltVal val="0.000000"/>
                                          </p:val>
                                        </p:tav>
                                        <p:tav tm="100000">
                                          <p:val>
                                            <p:strVal val="#ppt_w"/>
                                          </p:val>
                                        </p:tav>
                                      </p:tavLst>
                                    </p:anim>
                                    <p:anim calcmode="lin" valueType="num">
                                      <p:cBhvr>
                                        <p:cTn id="45" dur="500" fill="hold"/>
                                        <p:tgtEl>
                                          <p:spTgt spid="18441"/>
                                        </p:tgtEl>
                                        <p:attrNameLst>
                                          <p:attrName>ppt_h</p:attrName>
                                        </p:attrNameLst>
                                      </p:cBhvr>
                                      <p:tavLst>
                                        <p:tav tm="0">
                                          <p:val>
                                            <p:fltVal val="0.00000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xit" presetSubtype="32" fill="hold" nodeType="clickEffect">
                                  <p:stCondLst>
                                    <p:cond delay="0"/>
                                  </p:stCondLst>
                                  <p:childTnLst>
                                    <p:anim calcmode="lin" valueType="num">
                                      <p:cBhvr>
                                        <p:cTn id="49" dur="500"/>
                                        <p:tgtEl>
                                          <p:spTgt spid="18441"/>
                                        </p:tgtEl>
                                        <p:attrNameLst>
                                          <p:attrName>ppt_w</p:attrName>
                                        </p:attrNameLst>
                                      </p:cBhvr>
                                      <p:tavLst>
                                        <p:tav tm="0">
                                          <p:val>
                                            <p:strVal val="ppt_w"/>
                                          </p:val>
                                        </p:tav>
                                        <p:tav tm="100000">
                                          <p:val>
                                            <p:fltVal val="0.000000"/>
                                          </p:val>
                                        </p:tav>
                                      </p:tavLst>
                                    </p:anim>
                                    <p:anim calcmode="lin" valueType="num">
                                      <p:cBhvr>
                                        <p:cTn id="50" dur="500"/>
                                        <p:tgtEl>
                                          <p:spTgt spid="18441"/>
                                        </p:tgtEl>
                                        <p:attrNameLst>
                                          <p:attrName>ppt_h</p:attrName>
                                        </p:attrNameLst>
                                      </p:cBhvr>
                                      <p:tavLst>
                                        <p:tav tm="0">
                                          <p:val>
                                            <p:strVal val="ppt_h"/>
                                          </p:val>
                                        </p:tav>
                                        <p:tav tm="100000">
                                          <p:val>
                                            <p:fltVal val="0.000000"/>
                                          </p:val>
                                        </p:tav>
                                      </p:tavLst>
                                    </p:anim>
                                    <p:set>
                                      <p:cBhvr>
                                        <p:cTn id="51" dur="1" fill="hold">
                                          <p:stCondLst>
                                            <p:cond delay="499"/>
                                          </p:stCondLst>
                                        </p:cTn>
                                        <p:tgtEl>
                                          <p:spTgt spid="1844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18440"/>
                                        </p:tgtEl>
                                        <p:attrNameLst>
                                          <p:attrName>style.visibility</p:attrName>
                                        </p:attrNameLst>
                                      </p:cBhvr>
                                      <p:to>
                                        <p:strVal val="visible"/>
                                      </p:to>
                                    </p:set>
                                    <p:anim calcmode="lin" valueType="num">
                                      <p:cBhvr>
                                        <p:cTn id="56" dur="500" fill="hold"/>
                                        <p:tgtEl>
                                          <p:spTgt spid="18440"/>
                                        </p:tgtEl>
                                        <p:attrNameLst>
                                          <p:attrName>ppt_w</p:attrName>
                                        </p:attrNameLst>
                                      </p:cBhvr>
                                      <p:tavLst>
                                        <p:tav tm="0">
                                          <p:val>
                                            <p:fltVal val="0.000000"/>
                                          </p:val>
                                        </p:tav>
                                        <p:tav tm="100000">
                                          <p:val>
                                            <p:strVal val="#ppt_w"/>
                                          </p:val>
                                        </p:tav>
                                      </p:tavLst>
                                    </p:anim>
                                    <p:anim calcmode="lin" valueType="num">
                                      <p:cBhvr>
                                        <p:cTn id="57" dur="500" fill="hold"/>
                                        <p:tgtEl>
                                          <p:spTgt spid="18440"/>
                                        </p:tgtEl>
                                        <p:attrNameLst>
                                          <p:attrName>ppt_h</p:attrName>
                                        </p:attrNameLst>
                                      </p:cBhvr>
                                      <p:tavLst>
                                        <p:tav tm="0">
                                          <p:val>
                                            <p:fltVal val="0.00000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xit" presetSubtype="32" fill="hold" nodeType="clickEffect">
                                  <p:stCondLst>
                                    <p:cond delay="0"/>
                                  </p:stCondLst>
                                  <p:childTnLst>
                                    <p:anim calcmode="lin" valueType="num">
                                      <p:cBhvr>
                                        <p:cTn id="61" dur="500"/>
                                        <p:tgtEl>
                                          <p:spTgt spid="18440"/>
                                        </p:tgtEl>
                                        <p:attrNameLst>
                                          <p:attrName>ppt_w</p:attrName>
                                        </p:attrNameLst>
                                      </p:cBhvr>
                                      <p:tavLst>
                                        <p:tav tm="0">
                                          <p:val>
                                            <p:strVal val="ppt_w"/>
                                          </p:val>
                                        </p:tav>
                                        <p:tav tm="100000">
                                          <p:val>
                                            <p:fltVal val="0.000000"/>
                                          </p:val>
                                        </p:tav>
                                      </p:tavLst>
                                    </p:anim>
                                    <p:anim calcmode="lin" valueType="num">
                                      <p:cBhvr>
                                        <p:cTn id="62" dur="500"/>
                                        <p:tgtEl>
                                          <p:spTgt spid="18440"/>
                                        </p:tgtEl>
                                        <p:attrNameLst>
                                          <p:attrName>ppt_h</p:attrName>
                                        </p:attrNameLst>
                                      </p:cBhvr>
                                      <p:tavLst>
                                        <p:tav tm="0">
                                          <p:val>
                                            <p:strVal val="ppt_h"/>
                                          </p:val>
                                        </p:tav>
                                        <p:tav tm="100000">
                                          <p:val>
                                            <p:fltVal val="0.000000"/>
                                          </p:val>
                                        </p:tav>
                                      </p:tavLst>
                                    </p:anim>
                                    <p:set>
                                      <p:cBhvr>
                                        <p:cTn id="63" dur="1" fill="hold">
                                          <p:stCondLst>
                                            <p:cond delay="499"/>
                                          </p:stCondLst>
                                        </p:cTn>
                                        <p:tgtEl>
                                          <p:spTgt spid="184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noRot="1" noChangeArrowheads="1"/>
          </p:cNvSpPr>
          <p:nvPr>
            <p:ph type="title" idx="4294967295"/>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ko-KR" sz="4400" b="1" i="0" u="none" strike="noStrike" kern="0" cap="none" spc="0" normalizeH="0" baseline="0" noProof="0">
                <a:ln>
                  <a:noFill/>
                </a:ln>
                <a:solidFill>
                  <a:schemeClr val="tx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二、干旱为主的自然特征</a:t>
            </a:r>
            <a:endParaRPr kumimoji="0" lang="ko-KR" sz="4400" b="1" i="0" u="none" strike="noStrike" kern="0" cap="none" spc="0" normalizeH="0" baseline="0" noProof="0">
              <a:ln>
                <a:noFill/>
              </a:ln>
              <a:solidFill>
                <a:schemeClr val="tx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19459" name="Rectangle 3"/>
          <p:cNvSpPr>
            <a:spLocks noGrp="1" noRot="1" noChangeArrowheads="1"/>
          </p:cNvSpPr>
          <p:nvPr>
            <p:ph type="body" idx="4294967295"/>
          </p:nvPr>
        </p:nvSpPr>
        <p:spPr>
          <a:xfrm>
            <a:off x="301625" y="1905000"/>
            <a:ext cx="8540750" cy="33623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rPr>
              <a:t>4.</a:t>
            </a:r>
            <a:r>
              <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rPr>
              <a:t>荒漠化的自然原因</a:t>
            </a:r>
            <a:endParaRPr kumimoji="0" lang="zh-CN" altLang="en-US" sz="3200" b="1" i="0" u="none" strike="noStrike" kern="0" cap="none" spc="0" normalizeH="0" baseline="0" noProof="0" dirty="0">
              <a:ln>
                <a:noFill/>
              </a:ln>
              <a:solidFill>
                <a:schemeClr val="tx1"/>
              </a:solidFill>
              <a:effectLst>
                <a:outerShdw blurRad="38100" dist="38100" dir="2700000" algn="tl">
                  <a:srgbClr val="C0C0C0"/>
                </a:outerShdw>
              </a:effectLst>
              <a:uLnTx/>
              <a:uFillTx/>
              <a:latin typeface="宋体" panose="02010600030101010101" pitchFamily="2" charset="-122"/>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1" i="0" u="none" strike="noStrike" kern="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mn-ea"/>
                <a:cs typeface="+mn-ea"/>
              </a:rPr>
              <a:t>基本条件：</a:t>
            </a:r>
            <a:endParaRPr kumimoji="0" lang="zh-CN" altLang="en-US" sz="2800" b="1" i="0" u="none" strike="noStrike" kern="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mn-ea"/>
              <a:cs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1" i="0" u="none" strike="noStrike" kern="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mn-ea"/>
                <a:cs typeface="+mn-ea"/>
              </a:rPr>
              <a:t>物质基础：</a:t>
            </a:r>
            <a:endParaRPr kumimoji="0" lang="zh-CN" altLang="en-US" sz="2800" b="1" i="0" u="none" strike="noStrike" kern="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mn-ea"/>
              <a:cs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1" i="0" u="none" strike="noStrike" kern="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mn-ea"/>
                <a:cs typeface="+mn-ea"/>
              </a:rPr>
              <a:t>动力因素：</a:t>
            </a:r>
            <a:endParaRPr kumimoji="0" lang="zh-CN" altLang="en-US" sz="2800" b="1" i="0" u="none" strike="noStrike" kern="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mn-ea"/>
              <a:cs typeface="+mn-ea"/>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2800" b="1" i="0" u="none" strike="noStrike" kern="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mn-ea"/>
                <a:cs typeface="+mn-ea"/>
              </a:rPr>
              <a:t>主要自然原因：</a:t>
            </a:r>
            <a:endParaRPr kumimoji="0" lang="zh-CN" altLang="en-US" sz="2800" b="1" i="0" u="none" strike="noStrike" kern="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mn-ea"/>
              <a:cs typeface="+mn-ea"/>
            </a:endParaRPr>
          </a:p>
        </p:txBody>
      </p:sp>
      <p:sp>
        <p:nvSpPr>
          <p:cNvPr id="19460" name="Rectangle 5"/>
          <p:cNvSpPr>
            <a:spLocks noChangeArrowheads="1"/>
          </p:cNvSpPr>
          <p:nvPr/>
        </p:nvSpPr>
        <p:spPr bwMode="auto">
          <a:xfrm>
            <a:off x="2916238" y="2565400"/>
            <a:ext cx="2951163" cy="457200"/>
          </a:xfrm>
          <a:prstGeom prst="rect">
            <a:avLst/>
          </a:prstGeom>
          <a:noFill/>
          <a:ln w="9525">
            <a:noFill/>
            <a:miter lim="800000"/>
          </a:ln>
        </p:spPr>
        <p:txBody>
          <a:bodyPr>
            <a:spAutoFit/>
          </a:bodyPr>
          <a:lstStyle/>
          <a:p>
            <a:pPr marL="457200" marR="0" lvl="1"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defRPr/>
            </a:pP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Gulim" panose="020B0600000101010101" pitchFamily="34" charset="-127"/>
                <a:ea typeface="黑体" panose="02010609060101010101" pitchFamily="49" charset="-122"/>
                <a:cs typeface="+mn-cs"/>
              </a:rPr>
              <a:t>气候干旱少雨</a:t>
            </a:r>
            <a:endPar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Gulim" panose="020B0600000101010101" pitchFamily="34" charset="-127"/>
              <a:ea typeface="黑体" panose="02010609060101010101" pitchFamily="49" charset="-122"/>
              <a:cs typeface="+mn-cs"/>
            </a:endParaRPr>
          </a:p>
        </p:txBody>
      </p:sp>
      <p:sp>
        <p:nvSpPr>
          <p:cNvPr id="19461" name="Rectangle 6"/>
          <p:cNvSpPr>
            <a:spLocks noChangeArrowheads="1"/>
          </p:cNvSpPr>
          <p:nvPr/>
        </p:nvSpPr>
        <p:spPr bwMode="auto">
          <a:xfrm>
            <a:off x="2700338" y="3068638"/>
            <a:ext cx="4011613" cy="457200"/>
          </a:xfrm>
          <a:prstGeom prst="rect">
            <a:avLst/>
          </a:prstGeom>
          <a:noFill/>
          <a:ln w="9525">
            <a:noFill/>
            <a:miter lim="800000"/>
          </a:ln>
        </p:spPr>
        <p:txBody>
          <a:bodyPr wrap="none">
            <a:spAutoFit/>
          </a:bodyPr>
          <a:lstStyle/>
          <a:p>
            <a:pPr marL="457200" marR="0" lvl="1"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defRPr/>
            </a:pP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Gulim" panose="020B0600000101010101" pitchFamily="34" charset="-127"/>
                <a:ea typeface="黑体" panose="02010609060101010101" pitchFamily="49" charset="-122"/>
                <a:cs typeface="+mn-cs"/>
              </a:rPr>
              <a:t>地面疏松，为沙质沉积物</a:t>
            </a:r>
            <a:endPar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Gulim" panose="020B0600000101010101" pitchFamily="34" charset="-127"/>
              <a:ea typeface="黑体" panose="02010609060101010101" pitchFamily="49" charset="-122"/>
              <a:cs typeface="+mn-cs"/>
            </a:endParaRPr>
          </a:p>
        </p:txBody>
      </p:sp>
      <p:sp>
        <p:nvSpPr>
          <p:cNvPr id="19462" name="Rectangle 7"/>
          <p:cNvSpPr>
            <a:spLocks noChangeArrowheads="1"/>
          </p:cNvSpPr>
          <p:nvPr/>
        </p:nvSpPr>
        <p:spPr bwMode="auto">
          <a:xfrm>
            <a:off x="3276600" y="3573463"/>
            <a:ext cx="3311525" cy="457200"/>
          </a:xfrm>
          <a:prstGeom prst="rect">
            <a:avLst/>
          </a:prstGeom>
          <a:noFill/>
          <a:ln w="9525">
            <a:noFill/>
            <a:miter lim="800000"/>
          </a:ln>
        </p:spPr>
        <p:txBody>
          <a:bodyPr>
            <a:spAutoFit/>
          </a:bodyPr>
          <a:lstStyle/>
          <a:p>
            <a:pPr marL="0" marR="0" lvl="0" indent="0" algn="l" defTabSz="914400" rtl="0" eaLnBrk="1" fontAlgn="base" latinLnBrk="1"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Gulim" panose="020B0600000101010101" pitchFamily="34" charset="-127"/>
                <a:ea typeface="黑体" panose="02010609060101010101" pitchFamily="49" charset="-122"/>
                <a:cs typeface="+mn-cs"/>
              </a:rPr>
              <a:t>大风日数多且集中</a:t>
            </a:r>
            <a:endPar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Gulim" panose="020B0600000101010101" pitchFamily="34" charset="-127"/>
              <a:ea typeface="黑体" panose="02010609060101010101" pitchFamily="49" charset="-122"/>
              <a:cs typeface="+mn-cs"/>
            </a:endParaRPr>
          </a:p>
        </p:txBody>
      </p:sp>
      <p:sp>
        <p:nvSpPr>
          <p:cNvPr id="19463" name="Rectangle 8"/>
          <p:cNvSpPr>
            <a:spLocks noChangeArrowheads="1"/>
          </p:cNvSpPr>
          <p:nvPr/>
        </p:nvSpPr>
        <p:spPr bwMode="auto">
          <a:xfrm>
            <a:off x="3146425" y="4005263"/>
            <a:ext cx="5997575" cy="457200"/>
          </a:xfrm>
          <a:prstGeom prst="rect">
            <a:avLst/>
          </a:prstGeom>
          <a:noFill/>
          <a:ln w="9525">
            <a:noFill/>
            <a:miter lim="800000"/>
          </a:ln>
        </p:spPr>
        <p:txBody>
          <a:bodyPr>
            <a:spAutoFit/>
          </a:bodyPr>
          <a:lstStyle/>
          <a:p>
            <a:pPr marL="457200" marR="0" lvl="1" indent="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None/>
              <a:defRPr/>
            </a:pP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Gulim" panose="020B0600000101010101" pitchFamily="34" charset="-127"/>
                <a:ea typeface="黑体" panose="02010609060101010101" pitchFamily="49" charset="-122"/>
                <a:cs typeface="+mn-cs"/>
              </a:rPr>
              <a:t>气候异常可以使脆弱的生态环境失衡</a:t>
            </a:r>
            <a:endPar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Gulim" panose="020B0600000101010101" pitchFamily="34" charset="-127"/>
              <a:ea typeface="黑体" panose="02010609060101010101" pitchFamily="49" charset="-122"/>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indefinite"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897" decel="100000" fill="hold"/>
                                        <p:tgtEl>
                                          <p:spTgt spid="19458"/>
                                        </p:tgtEl>
                                        <p:attrNameLst>
                                          <p:attrName>ppt_y</p:attrName>
                                        </p:attrNameLst>
                                      </p:cBhvr>
                                      <p:tavLst>
                                        <p:tav tm="0">
                                          <p:val>
                                            <p:strVal val="#ppt_y+1"/>
                                          </p:val>
                                        </p:tav>
                                        <p:tav tm="100000">
                                          <p:val>
                                            <p:strVal val="#ppt_y-.03"/>
                                          </p:val>
                                        </p:tav>
                                      </p:tavLst>
                                    </p:anim>
                                    <p:anim calcmode="lin" valueType="num">
                                      <p:cBhvr>
                                        <p:cTn id="10" dur="97" accel="100000" fill="hold">
                                          <p:stCondLst>
                                            <p:cond delay="897"/>
                                          </p:stCondLst>
                                        </p:cTn>
                                        <p:tgtEl>
                                          <p:spTgt spid="1945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indefinite" fill="hold">
                                          <p:stCondLst>
                                            <p:cond delay="0"/>
                                          </p:stCondLst>
                                        </p:cTn>
                                        <p:tgtEl>
                                          <p:spTgt spid="19459">
                                            <p:txEl>
                                              <p:charRg st="0" end="11"/>
                                            </p:txEl>
                                          </p:spTgt>
                                        </p:tgtEl>
                                        <p:attrNameLst>
                                          <p:attrName>style.visibility</p:attrName>
                                        </p:attrNameLst>
                                      </p:cBhvr>
                                      <p:to>
                                        <p:strVal val="visible"/>
                                      </p:to>
                                    </p:set>
                                    <p:animEffect transition="in" filter="fade">
                                      <p:cBhvr>
                                        <p:cTn id="15" dur="1000"/>
                                        <p:tgtEl>
                                          <p:spTgt spid="19459">
                                            <p:txEl>
                                              <p:charRg st="0" end="11"/>
                                            </p:txEl>
                                          </p:spTgt>
                                        </p:tgtEl>
                                      </p:cBhvr>
                                    </p:animEffect>
                                    <p:anim calcmode="lin" valueType="num">
                                      <p:cBhvr>
                                        <p:cTn id="16" dur="1000" fill="hold"/>
                                        <p:tgtEl>
                                          <p:spTgt spid="19459">
                                            <p:txEl>
                                              <p:charRg st="0" end="11"/>
                                            </p:txEl>
                                          </p:spTgt>
                                        </p:tgtEl>
                                        <p:attrNameLst>
                                          <p:attrName>ppt_x</p:attrName>
                                        </p:attrNameLst>
                                      </p:cBhvr>
                                      <p:tavLst>
                                        <p:tav tm="0">
                                          <p:val>
                                            <p:strVal val="#ppt_x"/>
                                          </p:val>
                                        </p:tav>
                                        <p:tav tm="100000">
                                          <p:val>
                                            <p:strVal val="#ppt_x"/>
                                          </p:val>
                                        </p:tav>
                                      </p:tavLst>
                                    </p:anim>
                                    <p:anim calcmode="lin" valueType="num">
                                      <p:cBhvr>
                                        <p:cTn id="17" dur="897" decel="100000" fill="hold"/>
                                        <p:tgtEl>
                                          <p:spTgt spid="19459">
                                            <p:txEl>
                                              <p:charRg st="0" end="11"/>
                                            </p:txEl>
                                          </p:spTgt>
                                        </p:tgtEl>
                                        <p:attrNameLst>
                                          <p:attrName>ppt_y</p:attrName>
                                        </p:attrNameLst>
                                      </p:cBhvr>
                                      <p:tavLst>
                                        <p:tav tm="0">
                                          <p:val>
                                            <p:strVal val="#ppt_y+1"/>
                                          </p:val>
                                        </p:tav>
                                        <p:tav tm="100000">
                                          <p:val>
                                            <p:strVal val="#ppt_y-.03"/>
                                          </p:val>
                                        </p:tav>
                                      </p:tavLst>
                                    </p:anim>
                                    <p:anim calcmode="lin" valueType="num">
                                      <p:cBhvr>
                                        <p:cTn id="18" dur="97" accel="100000" fill="hold">
                                          <p:stCondLst>
                                            <p:cond delay="897"/>
                                          </p:stCondLst>
                                        </p:cTn>
                                        <p:tgtEl>
                                          <p:spTgt spid="19459">
                                            <p:txEl>
                                              <p:charRg st="0" end="11"/>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indefinite" fill="hold">
                                          <p:stCondLst>
                                            <p:cond delay="0"/>
                                          </p:stCondLst>
                                        </p:cTn>
                                        <p:tgtEl>
                                          <p:spTgt spid="19459">
                                            <p:txEl>
                                              <p:charRg st="11" end="17"/>
                                            </p:txEl>
                                          </p:spTgt>
                                        </p:tgtEl>
                                        <p:attrNameLst>
                                          <p:attrName>style.visibility</p:attrName>
                                        </p:attrNameLst>
                                      </p:cBhvr>
                                      <p:to>
                                        <p:strVal val="visible"/>
                                      </p:to>
                                    </p:set>
                                    <p:animEffect transition="in" filter="fade">
                                      <p:cBhvr>
                                        <p:cTn id="21" dur="1000"/>
                                        <p:tgtEl>
                                          <p:spTgt spid="19459">
                                            <p:txEl>
                                              <p:charRg st="11" end="17"/>
                                            </p:txEl>
                                          </p:spTgt>
                                        </p:tgtEl>
                                      </p:cBhvr>
                                    </p:animEffect>
                                    <p:anim calcmode="lin" valueType="num">
                                      <p:cBhvr>
                                        <p:cTn id="22" dur="1000" fill="hold"/>
                                        <p:tgtEl>
                                          <p:spTgt spid="19459">
                                            <p:txEl>
                                              <p:charRg st="11" end="17"/>
                                            </p:txEl>
                                          </p:spTgt>
                                        </p:tgtEl>
                                        <p:attrNameLst>
                                          <p:attrName>ppt_x</p:attrName>
                                        </p:attrNameLst>
                                      </p:cBhvr>
                                      <p:tavLst>
                                        <p:tav tm="0">
                                          <p:val>
                                            <p:strVal val="#ppt_x"/>
                                          </p:val>
                                        </p:tav>
                                        <p:tav tm="100000">
                                          <p:val>
                                            <p:strVal val="#ppt_x"/>
                                          </p:val>
                                        </p:tav>
                                      </p:tavLst>
                                    </p:anim>
                                    <p:anim calcmode="lin" valueType="num">
                                      <p:cBhvr>
                                        <p:cTn id="23" dur="897" decel="100000" fill="hold"/>
                                        <p:tgtEl>
                                          <p:spTgt spid="19459">
                                            <p:txEl>
                                              <p:charRg st="11" end="17"/>
                                            </p:txEl>
                                          </p:spTgt>
                                        </p:tgtEl>
                                        <p:attrNameLst>
                                          <p:attrName>ppt_y</p:attrName>
                                        </p:attrNameLst>
                                      </p:cBhvr>
                                      <p:tavLst>
                                        <p:tav tm="0">
                                          <p:val>
                                            <p:strVal val="#ppt_y+1"/>
                                          </p:val>
                                        </p:tav>
                                        <p:tav tm="100000">
                                          <p:val>
                                            <p:strVal val="#ppt_y-.03"/>
                                          </p:val>
                                        </p:tav>
                                      </p:tavLst>
                                    </p:anim>
                                    <p:anim calcmode="lin" valueType="num">
                                      <p:cBhvr>
                                        <p:cTn id="24" dur="97" accel="100000" fill="hold">
                                          <p:stCondLst>
                                            <p:cond delay="897"/>
                                          </p:stCondLst>
                                        </p:cTn>
                                        <p:tgtEl>
                                          <p:spTgt spid="19459">
                                            <p:txEl>
                                              <p:charRg st="11" end="17"/>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indefinite" fill="hold">
                                          <p:stCondLst>
                                            <p:cond delay="0"/>
                                          </p:stCondLst>
                                        </p:cTn>
                                        <p:tgtEl>
                                          <p:spTgt spid="19459">
                                            <p:txEl>
                                              <p:charRg st="17" end="23"/>
                                            </p:txEl>
                                          </p:spTgt>
                                        </p:tgtEl>
                                        <p:attrNameLst>
                                          <p:attrName>style.visibility</p:attrName>
                                        </p:attrNameLst>
                                      </p:cBhvr>
                                      <p:to>
                                        <p:strVal val="visible"/>
                                      </p:to>
                                    </p:set>
                                    <p:animEffect transition="in" filter="fade">
                                      <p:cBhvr>
                                        <p:cTn id="27" dur="1000"/>
                                        <p:tgtEl>
                                          <p:spTgt spid="19459">
                                            <p:txEl>
                                              <p:charRg st="17" end="23"/>
                                            </p:txEl>
                                          </p:spTgt>
                                        </p:tgtEl>
                                      </p:cBhvr>
                                    </p:animEffect>
                                    <p:anim calcmode="lin" valueType="num">
                                      <p:cBhvr>
                                        <p:cTn id="28" dur="1000" fill="hold"/>
                                        <p:tgtEl>
                                          <p:spTgt spid="19459">
                                            <p:txEl>
                                              <p:charRg st="17" end="23"/>
                                            </p:txEl>
                                          </p:spTgt>
                                        </p:tgtEl>
                                        <p:attrNameLst>
                                          <p:attrName>ppt_x</p:attrName>
                                        </p:attrNameLst>
                                      </p:cBhvr>
                                      <p:tavLst>
                                        <p:tav tm="0">
                                          <p:val>
                                            <p:strVal val="#ppt_x"/>
                                          </p:val>
                                        </p:tav>
                                        <p:tav tm="100000">
                                          <p:val>
                                            <p:strVal val="#ppt_x"/>
                                          </p:val>
                                        </p:tav>
                                      </p:tavLst>
                                    </p:anim>
                                    <p:anim calcmode="lin" valueType="num">
                                      <p:cBhvr>
                                        <p:cTn id="29" dur="897" decel="100000" fill="hold"/>
                                        <p:tgtEl>
                                          <p:spTgt spid="19459">
                                            <p:txEl>
                                              <p:charRg st="17" end="23"/>
                                            </p:txEl>
                                          </p:spTgt>
                                        </p:tgtEl>
                                        <p:attrNameLst>
                                          <p:attrName>ppt_y</p:attrName>
                                        </p:attrNameLst>
                                      </p:cBhvr>
                                      <p:tavLst>
                                        <p:tav tm="0">
                                          <p:val>
                                            <p:strVal val="#ppt_y+1"/>
                                          </p:val>
                                        </p:tav>
                                        <p:tav tm="100000">
                                          <p:val>
                                            <p:strVal val="#ppt_y-.03"/>
                                          </p:val>
                                        </p:tav>
                                      </p:tavLst>
                                    </p:anim>
                                    <p:anim calcmode="lin" valueType="num">
                                      <p:cBhvr>
                                        <p:cTn id="30" dur="97" accel="100000" fill="hold">
                                          <p:stCondLst>
                                            <p:cond delay="897"/>
                                          </p:stCondLst>
                                        </p:cTn>
                                        <p:tgtEl>
                                          <p:spTgt spid="19459">
                                            <p:txEl>
                                              <p:charRg st="17" end="23"/>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indefinite" fill="hold">
                                          <p:stCondLst>
                                            <p:cond delay="0"/>
                                          </p:stCondLst>
                                        </p:cTn>
                                        <p:tgtEl>
                                          <p:spTgt spid="19459">
                                            <p:txEl>
                                              <p:charRg st="23" end="29"/>
                                            </p:txEl>
                                          </p:spTgt>
                                        </p:tgtEl>
                                        <p:attrNameLst>
                                          <p:attrName>style.visibility</p:attrName>
                                        </p:attrNameLst>
                                      </p:cBhvr>
                                      <p:to>
                                        <p:strVal val="visible"/>
                                      </p:to>
                                    </p:set>
                                    <p:animEffect transition="in" filter="fade">
                                      <p:cBhvr>
                                        <p:cTn id="33" dur="1000"/>
                                        <p:tgtEl>
                                          <p:spTgt spid="19459">
                                            <p:txEl>
                                              <p:charRg st="23" end="29"/>
                                            </p:txEl>
                                          </p:spTgt>
                                        </p:tgtEl>
                                      </p:cBhvr>
                                    </p:animEffect>
                                    <p:anim calcmode="lin" valueType="num">
                                      <p:cBhvr>
                                        <p:cTn id="34" dur="1000" fill="hold"/>
                                        <p:tgtEl>
                                          <p:spTgt spid="19459">
                                            <p:txEl>
                                              <p:charRg st="23" end="29"/>
                                            </p:txEl>
                                          </p:spTgt>
                                        </p:tgtEl>
                                        <p:attrNameLst>
                                          <p:attrName>ppt_x</p:attrName>
                                        </p:attrNameLst>
                                      </p:cBhvr>
                                      <p:tavLst>
                                        <p:tav tm="0">
                                          <p:val>
                                            <p:strVal val="#ppt_x"/>
                                          </p:val>
                                        </p:tav>
                                        <p:tav tm="100000">
                                          <p:val>
                                            <p:strVal val="#ppt_x"/>
                                          </p:val>
                                        </p:tav>
                                      </p:tavLst>
                                    </p:anim>
                                    <p:anim calcmode="lin" valueType="num">
                                      <p:cBhvr>
                                        <p:cTn id="35" dur="897" decel="100000" fill="hold"/>
                                        <p:tgtEl>
                                          <p:spTgt spid="19459">
                                            <p:txEl>
                                              <p:charRg st="23" end="29"/>
                                            </p:txEl>
                                          </p:spTgt>
                                        </p:tgtEl>
                                        <p:attrNameLst>
                                          <p:attrName>ppt_y</p:attrName>
                                        </p:attrNameLst>
                                      </p:cBhvr>
                                      <p:tavLst>
                                        <p:tav tm="0">
                                          <p:val>
                                            <p:strVal val="#ppt_y+1"/>
                                          </p:val>
                                        </p:tav>
                                        <p:tav tm="100000">
                                          <p:val>
                                            <p:strVal val="#ppt_y-.03"/>
                                          </p:val>
                                        </p:tav>
                                      </p:tavLst>
                                    </p:anim>
                                    <p:anim calcmode="lin" valueType="num">
                                      <p:cBhvr>
                                        <p:cTn id="36" dur="97" accel="100000" fill="hold">
                                          <p:stCondLst>
                                            <p:cond delay="897"/>
                                          </p:stCondLst>
                                        </p:cTn>
                                        <p:tgtEl>
                                          <p:spTgt spid="19459">
                                            <p:txEl>
                                              <p:charRg st="23" end="29"/>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indefinite" fill="hold">
                                          <p:stCondLst>
                                            <p:cond delay="0"/>
                                          </p:stCondLst>
                                        </p:cTn>
                                        <p:tgtEl>
                                          <p:spTgt spid="19459">
                                            <p:txEl>
                                              <p:charRg st="29" end="37"/>
                                            </p:txEl>
                                          </p:spTgt>
                                        </p:tgtEl>
                                        <p:attrNameLst>
                                          <p:attrName>style.visibility</p:attrName>
                                        </p:attrNameLst>
                                      </p:cBhvr>
                                      <p:to>
                                        <p:strVal val="visible"/>
                                      </p:to>
                                    </p:set>
                                    <p:animEffect transition="in" filter="fade">
                                      <p:cBhvr>
                                        <p:cTn id="39" dur="1000"/>
                                        <p:tgtEl>
                                          <p:spTgt spid="19459">
                                            <p:txEl>
                                              <p:charRg st="29" end="37"/>
                                            </p:txEl>
                                          </p:spTgt>
                                        </p:tgtEl>
                                      </p:cBhvr>
                                    </p:animEffect>
                                    <p:anim calcmode="lin" valueType="num">
                                      <p:cBhvr>
                                        <p:cTn id="40" dur="1000" fill="hold"/>
                                        <p:tgtEl>
                                          <p:spTgt spid="19459">
                                            <p:txEl>
                                              <p:charRg st="29" end="37"/>
                                            </p:txEl>
                                          </p:spTgt>
                                        </p:tgtEl>
                                        <p:attrNameLst>
                                          <p:attrName>ppt_x</p:attrName>
                                        </p:attrNameLst>
                                      </p:cBhvr>
                                      <p:tavLst>
                                        <p:tav tm="0">
                                          <p:val>
                                            <p:strVal val="#ppt_x"/>
                                          </p:val>
                                        </p:tav>
                                        <p:tav tm="100000">
                                          <p:val>
                                            <p:strVal val="#ppt_x"/>
                                          </p:val>
                                        </p:tav>
                                      </p:tavLst>
                                    </p:anim>
                                    <p:anim calcmode="lin" valueType="num">
                                      <p:cBhvr>
                                        <p:cTn id="41" dur="897" decel="100000" fill="hold"/>
                                        <p:tgtEl>
                                          <p:spTgt spid="19459">
                                            <p:txEl>
                                              <p:charRg st="29" end="37"/>
                                            </p:txEl>
                                          </p:spTgt>
                                        </p:tgtEl>
                                        <p:attrNameLst>
                                          <p:attrName>ppt_y</p:attrName>
                                        </p:attrNameLst>
                                      </p:cBhvr>
                                      <p:tavLst>
                                        <p:tav tm="0">
                                          <p:val>
                                            <p:strVal val="#ppt_y+1"/>
                                          </p:val>
                                        </p:tav>
                                        <p:tav tm="100000">
                                          <p:val>
                                            <p:strVal val="#ppt_y-.03"/>
                                          </p:val>
                                        </p:tav>
                                      </p:tavLst>
                                    </p:anim>
                                    <p:anim calcmode="lin" valueType="num">
                                      <p:cBhvr>
                                        <p:cTn id="42" dur="97" accel="100000" fill="hold">
                                          <p:stCondLst>
                                            <p:cond delay="897"/>
                                          </p:stCondLst>
                                        </p:cTn>
                                        <p:tgtEl>
                                          <p:spTgt spid="19459">
                                            <p:txEl>
                                              <p:charRg st="29" end="37"/>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460"/>
                                        </p:tgtEl>
                                        <p:attrNameLst>
                                          <p:attrName>style.visibility</p:attrName>
                                        </p:attrNameLst>
                                      </p:cBhvr>
                                      <p:to>
                                        <p:strVal val="visible"/>
                                      </p:to>
                                    </p:set>
                                    <p:animEffect transition="in" filter="blinds(horizontal)">
                                      <p:cBhvr>
                                        <p:cTn id="47" dur="500"/>
                                        <p:tgtEl>
                                          <p:spTgt spid="1946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9461"/>
                                        </p:tgtEl>
                                        <p:attrNameLst>
                                          <p:attrName>style.visibility</p:attrName>
                                        </p:attrNameLst>
                                      </p:cBhvr>
                                      <p:to>
                                        <p:strVal val="visible"/>
                                      </p:to>
                                    </p:set>
                                    <p:animEffect transition="in" filter="blinds(horizontal)">
                                      <p:cBhvr>
                                        <p:cTn id="52" dur="500"/>
                                        <p:tgtEl>
                                          <p:spTgt spid="1946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9462"/>
                                        </p:tgtEl>
                                        <p:attrNameLst>
                                          <p:attrName>style.visibility</p:attrName>
                                        </p:attrNameLst>
                                      </p:cBhvr>
                                      <p:to>
                                        <p:strVal val="visible"/>
                                      </p:to>
                                    </p:set>
                                    <p:animEffect transition="in" filter="blinds(horizontal)">
                                      <p:cBhvr>
                                        <p:cTn id="57" dur="500"/>
                                        <p:tgtEl>
                                          <p:spTgt spid="1946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9463">
                                            <p:txEl>
                                              <p:charRg st="0" end="17"/>
                                            </p:txEl>
                                          </p:spTgt>
                                        </p:tgtEl>
                                        <p:attrNameLst>
                                          <p:attrName>style.visibility</p:attrName>
                                        </p:attrNameLst>
                                      </p:cBhvr>
                                      <p:to>
                                        <p:strVal val="visible"/>
                                      </p:to>
                                    </p:set>
                                    <p:animEffect transition="in" filter="blinds(horizontal)">
                                      <p:cBhvr>
                                        <p:cTn id="62" dur="500"/>
                                        <p:tgtEl>
                                          <p:spTgt spid="19463">
                                            <p:txEl>
                                              <p:charRg st="0"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P spid="19460" grpId="0"/>
      <p:bldP spid="19461" grpId="0"/>
      <p:bldP spid="194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日期占位符 1"/>
          <p:cNvSpPr txBox="1">
            <a:spLocks noGrp="1"/>
          </p:cNvSpPr>
          <p:nvPr>
            <p:ph type="dt" sz="half" idx="10"/>
          </p:nvPr>
        </p:nvSpPr>
        <p:spPr bwMode="auto"/>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 name="页脚占位符 2"/>
          <p:cNvSpPr txBox="1">
            <a:spLocks noGrp="1"/>
          </p:cNvSpPr>
          <p:nvPr>
            <p:ph type="ftr" sz="quarter" idx="11"/>
          </p:nvPr>
        </p:nvSpPr>
        <p:spPr bwMode="auto"/>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精思生智慧   </a:t>
            </a:r>
            <a:endParaRPr kumimoji="0" lang="zh-CN" alt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8915" name="Rectangle 109"/>
          <p:cNvSpPr>
            <a:spLocks noGrp="1"/>
          </p:cNvSpPr>
          <p:nvPr>
            <p:ph type="body"/>
          </p:nvPr>
        </p:nvSpPr>
        <p:spPr>
          <a:xfrm>
            <a:off x="0" y="836613"/>
            <a:ext cx="9144000" cy="2881312"/>
          </a:xfrm>
        </p:spPr>
        <p:txBody>
          <a:bodyPr vert="horz" wrap="square" lIns="91440" tIns="45720" rIns="91440" bIns="45720" anchor="t"/>
          <a:p>
            <a:r>
              <a:rPr lang="ru-RU" altLang="zh-CN" sz="2800" dirty="0"/>
              <a:t>36.</a:t>
            </a:r>
            <a:r>
              <a:rPr lang="zh-CN" altLang="ru-RU" sz="2800" dirty="0"/>
              <a:t>（</a:t>
            </a:r>
            <a:r>
              <a:rPr lang="ru-RU" altLang="zh-CN" sz="2800" dirty="0"/>
              <a:t>24</a:t>
            </a:r>
            <a:r>
              <a:rPr lang="zh-CN" altLang="ru-RU" sz="2800" dirty="0"/>
              <a:t>分）阅读图文资料，完成下列要求：</a:t>
            </a:r>
            <a:endParaRPr lang="zh-CN" altLang="ru-RU" sz="2800" dirty="0"/>
          </a:p>
          <a:p>
            <a:r>
              <a:rPr lang="zh-CN" altLang="ru-RU" sz="2800" dirty="0"/>
              <a:t>图</a:t>
            </a:r>
            <a:r>
              <a:rPr lang="ru-RU" altLang="zh-CN" sz="2800" dirty="0"/>
              <a:t>6</a:t>
            </a:r>
            <a:r>
              <a:rPr lang="zh-CN" altLang="ru-RU" sz="2800" dirty="0"/>
              <a:t>所示区域海拔在</a:t>
            </a:r>
            <a:r>
              <a:rPr lang="ru-RU" altLang="zh-CN" sz="2800" dirty="0">
                <a:solidFill>
                  <a:srgbClr val="FF0000"/>
                </a:solidFill>
              </a:rPr>
              <a:t>4500</a:t>
            </a:r>
            <a:r>
              <a:rPr lang="zh-CN" altLang="ru-RU" sz="2800" dirty="0">
                <a:solidFill>
                  <a:srgbClr val="FF0000"/>
                </a:solidFill>
              </a:rPr>
              <a:t>米以上</a:t>
            </a:r>
            <a:r>
              <a:rPr lang="zh-CN" altLang="ru-RU" sz="2800" dirty="0"/>
              <a:t>，</a:t>
            </a:r>
            <a:r>
              <a:rPr lang="zh-CN" altLang="ru-RU" sz="2800" dirty="0">
                <a:solidFill>
                  <a:srgbClr val="0000FF"/>
                </a:solidFill>
              </a:rPr>
              <a:t>冬春季</a:t>
            </a:r>
            <a:r>
              <a:rPr lang="zh-CN" altLang="ru-RU" sz="2800" dirty="0">
                <a:solidFill>
                  <a:srgbClr val="FF0000"/>
                </a:solidFill>
              </a:rPr>
              <a:t>盛行西风</a:t>
            </a:r>
            <a:r>
              <a:rPr lang="zh-CN" altLang="ru-RU" sz="2800" dirty="0"/>
              <a:t>，年平均</a:t>
            </a:r>
            <a:r>
              <a:rPr lang="zh-CN" altLang="ru-RU" sz="2800" dirty="0">
                <a:solidFill>
                  <a:srgbClr val="0000FF"/>
                </a:solidFill>
              </a:rPr>
              <a:t>大风（</a:t>
            </a:r>
            <a:r>
              <a:rPr lang="zh-CN" altLang="ru-RU" sz="2800" dirty="0"/>
              <a:t>大于等于</a:t>
            </a:r>
            <a:r>
              <a:rPr lang="ru-RU" altLang="zh-CN" sz="2800" dirty="0"/>
              <a:t>8</a:t>
            </a:r>
            <a:r>
              <a:rPr lang="zh-CN" altLang="ru-RU" sz="2800" dirty="0"/>
              <a:t>级）日数</a:t>
            </a:r>
            <a:r>
              <a:rPr lang="ru-RU" altLang="zh-CN" sz="2800" dirty="0"/>
              <a:t>157</a:t>
            </a:r>
            <a:r>
              <a:rPr lang="zh-CN" altLang="ru-RU" sz="2800" dirty="0"/>
              <a:t>天，且多集中在</a:t>
            </a:r>
            <a:r>
              <a:rPr lang="ru-RU" altLang="zh-CN" sz="2800" dirty="0">
                <a:solidFill>
                  <a:srgbClr val="0000FF"/>
                </a:solidFill>
              </a:rPr>
              <a:t>10</a:t>
            </a:r>
            <a:r>
              <a:rPr lang="zh-CN" altLang="ru-RU" sz="2800" dirty="0">
                <a:solidFill>
                  <a:srgbClr val="0000FF"/>
                </a:solidFill>
              </a:rPr>
              <a:t>月至次年</a:t>
            </a:r>
            <a:r>
              <a:rPr lang="ru-RU" altLang="zh-CN" sz="2800" dirty="0">
                <a:solidFill>
                  <a:srgbClr val="0000FF"/>
                </a:solidFill>
              </a:rPr>
              <a:t>4</a:t>
            </a:r>
            <a:r>
              <a:rPr lang="zh-CN" altLang="ru-RU" sz="2800" dirty="0">
                <a:solidFill>
                  <a:srgbClr val="0000FF"/>
                </a:solidFill>
              </a:rPr>
              <a:t>月，</a:t>
            </a:r>
            <a:r>
              <a:rPr lang="zh-CN" altLang="ru-RU" sz="2800" dirty="0"/>
              <a:t>青藏铁路在桑曲和巴索曲之间的路段风沙灾害较为严重，且主要为</a:t>
            </a:r>
            <a:r>
              <a:rPr lang="zh-CN" altLang="ru-RU" sz="2800" dirty="0">
                <a:solidFill>
                  <a:srgbClr val="FF0000"/>
                </a:solidFill>
              </a:rPr>
              <a:t>就地起沙</a:t>
            </a:r>
            <a:r>
              <a:rPr lang="zh-CN" altLang="ru-RU" sz="2800" dirty="0"/>
              <a:t>，风沙流主要集中在</a:t>
            </a:r>
            <a:r>
              <a:rPr lang="zh-CN" altLang="ru-RU" sz="2800" dirty="0">
                <a:solidFill>
                  <a:srgbClr val="0000FF"/>
                </a:solidFill>
              </a:rPr>
              <a:t>近地面</a:t>
            </a:r>
            <a:r>
              <a:rPr lang="ru-RU" altLang="zh-CN" sz="2800" dirty="0">
                <a:solidFill>
                  <a:srgbClr val="0000FF"/>
                </a:solidFill>
              </a:rPr>
              <a:t>20-30</a:t>
            </a:r>
            <a:r>
              <a:rPr lang="zh-CN" altLang="ru-RU" sz="2800" dirty="0">
                <a:solidFill>
                  <a:srgbClr val="0000FF"/>
                </a:solidFill>
              </a:rPr>
              <a:t>厘米</a:t>
            </a:r>
            <a:r>
              <a:rPr lang="zh-CN" altLang="ru-RU" sz="2800" dirty="0"/>
              <a:t>高度范围内。</a:t>
            </a:r>
            <a:endParaRPr lang="zh-CN" altLang="ru-RU" sz="2800" dirty="0"/>
          </a:p>
        </p:txBody>
      </p:sp>
      <p:pic>
        <p:nvPicPr>
          <p:cNvPr id="38916" name="Picture 110"/>
          <p:cNvPicPr preferRelativeResize="0"/>
          <p:nvPr/>
        </p:nvPicPr>
        <p:blipFill>
          <a:blip r:embed="rId1"/>
          <a:stretch>
            <a:fillRect/>
          </a:stretch>
        </p:blipFill>
        <p:spPr>
          <a:xfrm>
            <a:off x="3851275" y="3573463"/>
            <a:ext cx="5543550" cy="3090862"/>
          </a:xfrm>
          <a:prstGeom prst="rect">
            <a:avLst/>
          </a:prstGeom>
          <a:noFill/>
          <a:ln w="9525">
            <a:noFill/>
          </a:ln>
        </p:spPr>
      </p:pic>
      <p:sp>
        <p:nvSpPr>
          <p:cNvPr id="2159" name="AutoShape 111"/>
          <p:cNvSpPr/>
          <p:nvPr/>
        </p:nvSpPr>
        <p:spPr>
          <a:xfrm>
            <a:off x="3419475" y="476250"/>
            <a:ext cx="2089150" cy="1008063"/>
          </a:xfrm>
          <a:prstGeom prst="cloudCallout">
            <a:avLst>
              <a:gd name="adj1" fmla="val 24088"/>
              <a:gd name="adj2" fmla="val -1338"/>
            </a:avLst>
          </a:prstGeom>
          <a:solidFill>
            <a:srgbClr val="BBE0E3"/>
          </a:solidFill>
          <a:ln w="9525" cap="flat" cmpd="sng">
            <a:solidFill>
              <a:srgbClr val="000000"/>
            </a:solidFill>
            <a:prstDash val="solid"/>
            <a:round/>
            <a:headEnd type="none" w="med" len="med"/>
            <a:tailEnd type="none" w="med" len="med"/>
          </a:ln>
        </p:spPr>
        <p:txBody>
          <a:bodyPr anchor="t"/>
          <a:p>
            <a:pPr algn="ctr"/>
            <a:r>
              <a:rPr lang="zh-CN" altLang="ru-RU" sz="2000" b="1" dirty="0">
                <a:solidFill>
                  <a:srgbClr val="FF0000"/>
                </a:solidFill>
                <a:latin typeface="Arial" panose="020B0604020202020204" pitchFamily="34" charset="0"/>
                <a:ea typeface="黑体" panose="02010609060101010101" pitchFamily="49" charset="-122"/>
              </a:rPr>
              <a:t>确定区域青藏高原</a:t>
            </a:r>
            <a:endParaRPr lang="zh-CN" altLang="ru-RU" sz="2000" b="1" dirty="0">
              <a:solidFill>
                <a:srgbClr val="FF0000"/>
              </a:solidFill>
              <a:latin typeface="Arial" panose="020B0604020202020204" pitchFamily="34" charset="0"/>
              <a:ea typeface="黑体" panose="02010609060101010101" pitchFamily="49" charset="-122"/>
            </a:endParaRPr>
          </a:p>
        </p:txBody>
      </p:sp>
      <p:sp>
        <p:nvSpPr>
          <p:cNvPr id="2160" name="AutoShape 112"/>
          <p:cNvSpPr/>
          <p:nvPr/>
        </p:nvSpPr>
        <p:spPr>
          <a:xfrm>
            <a:off x="5435600" y="260350"/>
            <a:ext cx="1223963" cy="1008063"/>
          </a:xfrm>
          <a:prstGeom prst="cloudCallout">
            <a:avLst>
              <a:gd name="adj1" fmla="val 2398"/>
              <a:gd name="adj2" fmla="val 87796"/>
            </a:avLst>
          </a:prstGeom>
          <a:solidFill>
            <a:srgbClr val="BBE0E3"/>
          </a:solidFill>
          <a:ln w="9525" cap="flat" cmpd="sng">
            <a:solidFill>
              <a:srgbClr val="000000"/>
            </a:solidFill>
            <a:prstDash val="solid"/>
            <a:round/>
            <a:headEnd type="none" w="med" len="med"/>
            <a:tailEnd type="none" w="med" len="med"/>
          </a:ln>
        </p:spPr>
        <p:txBody>
          <a:bodyPr anchor="t"/>
          <a:p>
            <a:pPr algn="ctr"/>
            <a:r>
              <a:rPr lang="zh-CN" altLang="ru-RU" sz="2000" b="1" dirty="0">
                <a:solidFill>
                  <a:srgbClr val="FF0000"/>
                </a:solidFill>
                <a:latin typeface="Arial" panose="020B0604020202020204" pitchFamily="34" charset="0"/>
                <a:ea typeface="黑体" panose="02010609060101010101" pitchFamily="49" charset="-122"/>
              </a:rPr>
              <a:t>为</a:t>
            </a:r>
            <a:r>
              <a:rPr lang="ru-RU" altLang="zh-CN" sz="2000" b="1" dirty="0">
                <a:solidFill>
                  <a:srgbClr val="FF0000"/>
                </a:solidFill>
                <a:latin typeface="Arial" panose="020B0604020202020204" pitchFamily="34" charset="0"/>
                <a:ea typeface="黑体" panose="02010609060101010101" pitchFamily="49" charset="-122"/>
              </a:rPr>
              <a:t>1</a:t>
            </a:r>
            <a:r>
              <a:rPr lang="zh-CN" altLang="ru-RU" sz="2000" b="1" dirty="0">
                <a:solidFill>
                  <a:srgbClr val="FF0000"/>
                </a:solidFill>
                <a:latin typeface="Arial" panose="020B0604020202020204" pitchFamily="34" charset="0"/>
                <a:ea typeface="黑体" panose="02010609060101010101" pitchFamily="49" charset="-122"/>
              </a:rPr>
              <a:t>题铺垫</a:t>
            </a:r>
            <a:endParaRPr lang="zh-CN" altLang="ru-RU" sz="2000" b="1" dirty="0">
              <a:solidFill>
                <a:srgbClr val="FF0000"/>
              </a:solidFill>
              <a:latin typeface="Arial" panose="020B0604020202020204" pitchFamily="34" charset="0"/>
              <a:ea typeface="黑体" panose="02010609060101010101" pitchFamily="49" charset="-122"/>
            </a:endParaRPr>
          </a:p>
        </p:txBody>
      </p:sp>
      <p:sp>
        <p:nvSpPr>
          <p:cNvPr id="2161" name="AutoShape 113"/>
          <p:cNvSpPr/>
          <p:nvPr/>
        </p:nvSpPr>
        <p:spPr>
          <a:xfrm>
            <a:off x="7092950" y="404813"/>
            <a:ext cx="2051050" cy="1008062"/>
          </a:xfrm>
          <a:prstGeom prst="cloudCallout">
            <a:avLst>
              <a:gd name="adj1" fmla="val -37153"/>
              <a:gd name="adj2" fmla="val 69056"/>
            </a:avLst>
          </a:prstGeom>
          <a:solidFill>
            <a:srgbClr val="BBE0E3"/>
          </a:solidFill>
          <a:ln w="9525" cap="flat" cmpd="sng">
            <a:solidFill>
              <a:srgbClr val="000000"/>
            </a:solidFill>
            <a:prstDash val="solid"/>
            <a:round/>
            <a:headEnd type="none" w="med" len="med"/>
            <a:tailEnd type="none" w="med" len="med"/>
          </a:ln>
        </p:spPr>
        <p:txBody>
          <a:bodyPr anchor="t"/>
          <a:p>
            <a:pPr algn="ctr"/>
            <a:r>
              <a:rPr lang="zh-CN" altLang="ru-RU" sz="2000" b="1" dirty="0">
                <a:solidFill>
                  <a:srgbClr val="FF0000"/>
                </a:solidFill>
                <a:latin typeface="Arial" panose="020B0604020202020204" pitchFamily="34" charset="0"/>
                <a:ea typeface="黑体" panose="02010609060101010101" pitchFamily="49" charset="-122"/>
              </a:rPr>
              <a:t>凤吹向湖泊东北部</a:t>
            </a:r>
            <a:endParaRPr lang="zh-CN" altLang="ru-RU" sz="2000" b="1" dirty="0">
              <a:solidFill>
                <a:srgbClr val="FF0000"/>
              </a:solidFill>
              <a:latin typeface="Arial" panose="020B0604020202020204" pitchFamily="34" charset="0"/>
              <a:ea typeface="黑体" panose="02010609060101010101" pitchFamily="49" charset="-122"/>
            </a:endParaRPr>
          </a:p>
        </p:txBody>
      </p:sp>
      <p:sp>
        <p:nvSpPr>
          <p:cNvPr id="2162" name="AutoShape 114"/>
          <p:cNvSpPr/>
          <p:nvPr/>
        </p:nvSpPr>
        <p:spPr>
          <a:xfrm>
            <a:off x="1331913" y="981075"/>
            <a:ext cx="2051050" cy="1008063"/>
          </a:xfrm>
          <a:prstGeom prst="cloudCallout">
            <a:avLst>
              <a:gd name="adj1" fmla="val -37153"/>
              <a:gd name="adj2" fmla="val 69056"/>
            </a:avLst>
          </a:prstGeom>
          <a:solidFill>
            <a:srgbClr val="BBE0E3"/>
          </a:solidFill>
          <a:ln w="9525" cap="flat" cmpd="sng">
            <a:solidFill>
              <a:srgbClr val="000000"/>
            </a:solidFill>
            <a:prstDash val="solid"/>
            <a:round/>
            <a:headEnd type="none" w="med" len="med"/>
            <a:tailEnd type="none" w="med" len="med"/>
          </a:ln>
        </p:spPr>
        <p:txBody>
          <a:bodyPr anchor="t"/>
          <a:p>
            <a:pPr algn="ctr"/>
            <a:r>
              <a:rPr lang="zh-CN" altLang="ru-RU" sz="2000" b="1" dirty="0">
                <a:solidFill>
                  <a:srgbClr val="FF0000"/>
                </a:solidFill>
                <a:latin typeface="Arial" panose="020B0604020202020204" pitchFamily="34" charset="0"/>
                <a:ea typeface="黑体" panose="02010609060101010101" pitchFamily="49" charset="-122"/>
              </a:rPr>
              <a:t>风大且符合时间</a:t>
            </a:r>
            <a:endParaRPr lang="zh-CN" altLang="ru-RU" sz="2000" b="1" dirty="0">
              <a:solidFill>
                <a:srgbClr val="FF0000"/>
              </a:solidFill>
              <a:latin typeface="Arial" panose="020B0604020202020204" pitchFamily="34" charset="0"/>
              <a:ea typeface="黑体" panose="02010609060101010101" pitchFamily="49" charset="-122"/>
            </a:endParaRPr>
          </a:p>
        </p:txBody>
      </p:sp>
      <p:sp>
        <p:nvSpPr>
          <p:cNvPr id="2163" name="AutoShape 115"/>
          <p:cNvSpPr/>
          <p:nvPr/>
        </p:nvSpPr>
        <p:spPr>
          <a:xfrm>
            <a:off x="5003800" y="1700213"/>
            <a:ext cx="2051050" cy="1008062"/>
          </a:xfrm>
          <a:prstGeom prst="cloudCallout">
            <a:avLst>
              <a:gd name="adj1" fmla="val -37153"/>
              <a:gd name="adj2" fmla="val 69056"/>
            </a:avLst>
          </a:prstGeom>
          <a:solidFill>
            <a:srgbClr val="BBE0E3"/>
          </a:solidFill>
          <a:ln w="9525" cap="flat" cmpd="sng">
            <a:solidFill>
              <a:srgbClr val="000000"/>
            </a:solidFill>
            <a:prstDash val="solid"/>
            <a:round/>
            <a:headEnd type="none" w="med" len="med"/>
            <a:tailEnd type="none" w="med" len="med"/>
          </a:ln>
        </p:spPr>
        <p:txBody>
          <a:bodyPr anchor="t"/>
          <a:p>
            <a:pPr algn="ctr"/>
            <a:r>
              <a:rPr lang="zh-CN" altLang="ru-RU" sz="2400" b="1" dirty="0">
                <a:solidFill>
                  <a:srgbClr val="FF0000"/>
                </a:solidFill>
                <a:latin typeface="Arial" panose="020B0604020202020204" pitchFamily="34" charset="0"/>
                <a:ea typeface="黑体" panose="02010609060101010101" pitchFamily="49" charset="-122"/>
              </a:rPr>
              <a:t>沙源</a:t>
            </a:r>
            <a:endParaRPr lang="zh-CN" altLang="ru-RU" sz="2400" b="1" dirty="0">
              <a:solidFill>
                <a:srgbClr val="FF0000"/>
              </a:solidFill>
              <a:latin typeface="Arial" panose="020B0604020202020204" pitchFamily="34" charset="0"/>
              <a:ea typeface="黑体" panose="02010609060101010101" pitchFamily="49" charset="-122"/>
            </a:endParaRPr>
          </a:p>
        </p:txBody>
      </p:sp>
      <p:sp>
        <p:nvSpPr>
          <p:cNvPr id="2164" name="AutoShape 116"/>
          <p:cNvSpPr/>
          <p:nvPr/>
        </p:nvSpPr>
        <p:spPr>
          <a:xfrm>
            <a:off x="2051050" y="2205038"/>
            <a:ext cx="2051050" cy="1008062"/>
          </a:xfrm>
          <a:prstGeom prst="cloudCallout">
            <a:avLst>
              <a:gd name="adj1" fmla="val -37153"/>
              <a:gd name="adj2" fmla="val 69056"/>
            </a:avLst>
          </a:prstGeom>
          <a:solidFill>
            <a:srgbClr val="BBE0E3"/>
          </a:solidFill>
          <a:ln w="9525" cap="flat" cmpd="sng">
            <a:solidFill>
              <a:srgbClr val="000000"/>
            </a:solidFill>
            <a:prstDash val="solid"/>
            <a:round/>
            <a:headEnd type="none" w="med" len="med"/>
            <a:tailEnd type="none" w="med" len="med"/>
          </a:ln>
        </p:spPr>
        <p:txBody>
          <a:bodyPr anchor="t"/>
          <a:p>
            <a:pPr algn="ctr"/>
            <a:r>
              <a:rPr lang="zh-CN" altLang="ru-RU" sz="2400" b="1" dirty="0">
                <a:solidFill>
                  <a:srgbClr val="FF0000"/>
                </a:solidFill>
                <a:latin typeface="Arial" panose="020B0604020202020204" pitchFamily="34" charset="0"/>
                <a:ea typeface="黑体" panose="02010609060101010101" pitchFamily="49" charset="-122"/>
              </a:rPr>
              <a:t>破坏作用</a:t>
            </a:r>
            <a:endParaRPr lang="zh-CN" altLang="ru-RU" sz="2400" b="1" dirty="0">
              <a:solidFill>
                <a:srgbClr val="FF0000"/>
              </a:solidFill>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childTnLst>
                                    <p:set>
                                      <p:cBhvr additive="base">
                                        <p:cTn id="6" dur="1" fill="hold">
                                          <p:stCondLst>
                                            <p:cond delay="0"/>
                                          </p:stCondLst>
                                        </p:cTn>
                                        <p:tgtEl>
                                          <p:spTgt spid="2159"/>
                                        </p:tgtEl>
                                        <p:attrNameLst>
                                          <p:attrName>style.visibility</p:attrName>
                                        </p:attrNameLst>
                                      </p:cBhvr>
                                      <p:to>
                                        <p:strVal val="visible"/>
                                      </p:to>
                                    </p:set>
                                    <p:anim calcmode="lin" valueType="num">
                                      <p:cBhvr additive="base">
                                        <p:cTn id="7" dur="500" fill="hold"/>
                                        <p:tgtEl>
                                          <p:spTgt spid="2159"/>
                                        </p:tgtEl>
                                        <p:attrNameLst>
                                          <p:attrName>ppt_x</p:attrName>
                                        </p:attrNameLst>
                                      </p:cBhvr>
                                      <p:tavLst>
                                        <p:tav tm="0">
                                          <p:val>
                                            <p:strVal val="#ppt_x"/>
                                          </p:val>
                                        </p:tav>
                                        <p:tav tm="100000">
                                          <p:val>
                                            <p:strVal val="#ppt_x"/>
                                          </p:val>
                                        </p:tav>
                                      </p:tavLst>
                                    </p:anim>
                                    <p:anim calcmode="lin" valueType="num">
                                      <p:cBhvr additive="base">
                                        <p:cTn id="8" dur="500" fill="hold"/>
                                        <p:tgtEl>
                                          <p:spTgt spid="21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childTnLst>
                                    <p:set>
                                      <p:cBhvr additive="base">
                                        <p:cTn id="12" dur="1" fill="hold">
                                          <p:stCondLst>
                                            <p:cond delay="0"/>
                                          </p:stCondLst>
                                        </p:cTn>
                                        <p:tgtEl>
                                          <p:spTgt spid="2160"/>
                                        </p:tgtEl>
                                        <p:attrNameLst>
                                          <p:attrName>style.visibility</p:attrName>
                                        </p:attrNameLst>
                                      </p:cBhvr>
                                      <p:to>
                                        <p:strVal val="visible"/>
                                      </p:to>
                                    </p:set>
                                    <p:anim calcmode="lin" valueType="num">
                                      <p:cBhvr additive="base">
                                        <p:cTn id="13" dur="500" fill="hold"/>
                                        <p:tgtEl>
                                          <p:spTgt spid="2160"/>
                                        </p:tgtEl>
                                        <p:attrNameLst>
                                          <p:attrName>ppt_x</p:attrName>
                                        </p:attrNameLst>
                                      </p:cBhvr>
                                      <p:tavLst>
                                        <p:tav tm="0">
                                          <p:val>
                                            <p:strVal val="#ppt_x"/>
                                          </p:val>
                                        </p:tav>
                                        <p:tav tm="100000">
                                          <p:val>
                                            <p:strVal val="#ppt_x"/>
                                          </p:val>
                                        </p:tav>
                                      </p:tavLst>
                                    </p:anim>
                                    <p:anim calcmode="lin" valueType="num">
                                      <p:cBhvr additive="base">
                                        <p:cTn id="14" dur="500" fill="hold"/>
                                        <p:tgtEl>
                                          <p:spTgt spid="21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childTnLst>
                                    <p:set>
                                      <p:cBhvr additive="base">
                                        <p:cTn id="18" dur="1" fill="hold">
                                          <p:stCondLst>
                                            <p:cond delay="0"/>
                                          </p:stCondLst>
                                        </p:cTn>
                                        <p:tgtEl>
                                          <p:spTgt spid="2161"/>
                                        </p:tgtEl>
                                        <p:attrNameLst>
                                          <p:attrName>style.visibility</p:attrName>
                                        </p:attrNameLst>
                                      </p:cBhvr>
                                      <p:to>
                                        <p:strVal val="visible"/>
                                      </p:to>
                                    </p:set>
                                    <p:anim calcmode="lin" valueType="num">
                                      <p:cBhvr additive="base">
                                        <p:cTn id="19" dur="500" fill="hold"/>
                                        <p:tgtEl>
                                          <p:spTgt spid="2161"/>
                                        </p:tgtEl>
                                        <p:attrNameLst>
                                          <p:attrName>ppt_x</p:attrName>
                                        </p:attrNameLst>
                                      </p:cBhvr>
                                      <p:tavLst>
                                        <p:tav tm="0">
                                          <p:val>
                                            <p:strVal val="#ppt_x"/>
                                          </p:val>
                                        </p:tav>
                                        <p:tav tm="100000">
                                          <p:val>
                                            <p:strVal val="#ppt_x"/>
                                          </p:val>
                                        </p:tav>
                                      </p:tavLst>
                                    </p:anim>
                                    <p:anim calcmode="lin" valueType="num">
                                      <p:cBhvr additive="base">
                                        <p:cTn id="20" dur="500" fill="hold"/>
                                        <p:tgtEl>
                                          <p:spTgt spid="216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childTnLst>
                                    <p:set>
                                      <p:cBhvr additive="base">
                                        <p:cTn id="24" dur="1" fill="hold">
                                          <p:stCondLst>
                                            <p:cond delay="0"/>
                                          </p:stCondLst>
                                        </p:cTn>
                                        <p:tgtEl>
                                          <p:spTgt spid="2162"/>
                                        </p:tgtEl>
                                        <p:attrNameLst>
                                          <p:attrName>style.visibility</p:attrName>
                                        </p:attrNameLst>
                                      </p:cBhvr>
                                      <p:to>
                                        <p:strVal val="visible"/>
                                      </p:to>
                                    </p:set>
                                    <p:anim calcmode="lin" valueType="num">
                                      <p:cBhvr additive="base">
                                        <p:cTn id="25" dur="500" fill="hold"/>
                                        <p:tgtEl>
                                          <p:spTgt spid="2162"/>
                                        </p:tgtEl>
                                        <p:attrNameLst>
                                          <p:attrName>ppt_x</p:attrName>
                                        </p:attrNameLst>
                                      </p:cBhvr>
                                      <p:tavLst>
                                        <p:tav tm="0">
                                          <p:val>
                                            <p:strVal val="#ppt_x"/>
                                          </p:val>
                                        </p:tav>
                                        <p:tav tm="100000">
                                          <p:val>
                                            <p:strVal val="#ppt_x"/>
                                          </p:val>
                                        </p:tav>
                                      </p:tavLst>
                                    </p:anim>
                                    <p:anim calcmode="lin" valueType="num">
                                      <p:cBhvr additive="base">
                                        <p:cTn id="26" dur="500" fill="hold"/>
                                        <p:tgtEl>
                                          <p:spTgt spid="216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childTnLst>
                                    <p:set>
                                      <p:cBhvr additive="base">
                                        <p:cTn id="30" dur="1" fill="hold">
                                          <p:stCondLst>
                                            <p:cond delay="0"/>
                                          </p:stCondLst>
                                        </p:cTn>
                                        <p:tgtEl>
                                          <p:spTgt spid="2163"/>
                                        </p:tgtEl>
                                        <p:attrNameLst>
                                          <p:attrName>style.visibility</p:attrName>
                                        </p:attrNameLst>
                                      </p:cBhvr>
                                      <p:to>
                                        <p:strVal val="visible"/>
                                      </p:to>
                                    </p:set>
                                    <p:anim calcmode="lin" valueType="num">
                                      <p:cBhvr additive="base">
                                        <p:cTn id="31" dur="500" fill="hold"/>
                                        <p:tgtEl>
                                          <p:spTgt spid="2163"/>
                                        </p:tgtEl>
                                        <p:attrNameLst>
                                          <p:attrName>ppt_x</p:attrName>
                                        </p:attrNameLst>
                                      </p:cBhvr>
                                      <p:tavLst>
                                        <p:tav tm="0">
                                          <p:val>
                                            <p:strVal val="#ppt_x"/>
                                          </p:val>
                                        </p:tav>
                                        <p:tav tm="100000">
                                          <p:val>
                                            <p:strVal val="#ppt_x"/>
                                          </p:val>
                                        </p:tav>
                                      </p:tavLst>
                                    </p:anim>
                                    <p:anim calcmode="lin" valueType="num">
                                      <p:cBhvr additive="base">
                                        <p:cTn id="32" dur="500" fill="hold"/>
                                        <p:tgtEl>
                                          <p:spTgt spid="216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childTnLst>
                                    <p:set>
                                      <p:cBhvr additive="base">
                                        <p:cTn id="36" dur="1" fill="hold">
                                          <p:stCondLst>
                                            <p:cond delay="0"/>
                                          </p:stCondLst>
                                        </p:cTn>
                                        <p:tgtEl>
                                          <p:spTgt spid="2164"/>
                                        </p:tgtEl>
                                        <p:attrNameLst>
                                          <p:attrName>style.visibility</p:attrName>
                                        </p:attrNameLst>
                                      </p:cBhvr>
                                      <p:to>
                                        <p:strVal val="visible"/>
                                      </p:to>
                                    </p:set>
                                    <p:anim calcmode="lin" valueType="num">
                                      <p:cBhvr additive="base">
                                        <p:cTn id="37" dur="500" fill="hold"/>
                                        <p:tgtEl>
                                          <p:spTgt spid="2164"/>
                                        </p:tgtEl>
                                        <p:attrNameLst>
                                          <p:attrName>ppt_x</p:attrName>
                                        </p:attrNameLst>
                                      </p:cBhvr>
                                      <p:tavLst>
                                        <p:tav tm="0">
                                          <p:val>
                                            <p:strVal val="#ppt_x"/>
                                          </p:val>
                                        </p:tav>
                                        <p:tav tm="100000">
                                          <p:val>
                                            <p:strVal val="#ppt_x"/>
                                          </p:val>
                                        </p:tav>
                                      </p:tavLst>
                                    </p:anim>
                                    <p:anim calcmode="lin" valueType="num">
                                      <p:cBhvr additive="base">
                                        <p:cTn id="38" dur="500" fill="hold"/>
                                        <p:tgtEl>
                                          <p:spTgt spid="2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9" grpId="0" animBg="1"/>
      <p:bldP spid="2160" grpId="0" animBg="1"/>
      <p:bldP spid="2161" grpId="0" animBg="1"/>
      <p:bldP spid="2162" grpId="0" animBg="1"/>
      <p:bldP spid="2163" grpId="0" animBg="1"/>
      <p:bldP spid="21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日期占位符 1"/>
          <p:cNvSpPr txBox="1">
            <a:spLocks noGrp="1"/>
          </p:cNvSpPr>
          <p:nvPr>
            <p:ph type="dt" sz="half" idx="10"/>
          </p:nvPr>
        </p:nvSpPr>
        <p:spPr bwMode="auto"/>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9938" name="Rectangle 119"/>
          <p:cNvSpPr>
            <a:spLocks noGrp="1"/>
          </p:cNvSpPr>
          <p:nvPr>
            <p:ph type="title"/>
          </p:nvPr>
        </p:nvSpPr>
        <p:spPr>
          <a:xfrm>
            <a:off x="0" y="863600"/>
            <a:ext cx="9144000" cy="1052513"/>
          </a:xfrm>
        </p:spPr>
        <p:txBody>
          <a:bodyPr vert="horz" wrap="square" lIns="91440" tIns="45720" rIns="91440" bIns="45720" anchor="ctr"/>
          <a:p>
            <a:pPr algn="l"/>
            <a:r>
              <a:rPr lang="zh-CN" altLang="ru-RU" sz="2800" dirty="0"/>
              <a:t>（</a:t>
            </a:r>
            <a:r>
              <a:rPr lang="ru-RU" altLang="zh-CN" sz="2800" dirty="0"/>
              <a:t>1</a:t>
            </a:r>
            <a:r>
              <a:rPr lang="zh-CN" altLang="ru-RU" sz="2800" dirty="0">
                <a:solidFill>
                  <a:schemeClr val="tx1"/>
                </a:solidFill>
              </a:rPr>
              <a:t>）分析</a:t>
            </a:r>
            <a:r>
              <a:rPr lang="zh-CN" altLang="ru-RU" sz="2800" dirty="0"/>
              <a:t>错那湖</a:t>
            </a:r>
            <a:r>
              <a:rPr lang="zh-CN" altLang="ru-RU" sz="2800" dirty="0">
                <a:solidFill>
                  <a:srgbClr val="009999"/>
                </a:solidFill>
              </a:rPr>
              <a:t>东北部沿岸地</a:t>
            </a:r>
            <a:r>
              <a:rPr lang="zh-CN" altLang="ru-RU" sz="2800" dirty="0"/>
              <a:t>区冬</a:t>
            </a:r>
            <a:r>
              <a:rPr lang="zh-CN" altLang="ru-RU" sz="2800" dirty="0">
                <a:solidFill>
                  <a:srgbClr val="3333CC"/>
                </a:solidFill>
              </a:rPr>
              <a:t>春季风沙</a:t>
            </a:r>
            <a:r>
              <a:rPr lang="zh-CN" altLang="ru-RU" sz="2800" dirty="0"/>
              <a:t>活动的沙源。（</a:t>
            </a:r>
            <a:r>
              <a:rPr lang="ru-RU" altLang="zh-CN" sz="2800" dirty="0"/>
              <a:t>6</a:t>
            </a:r>
            <a:r>
              <a:rPr lang="zh-CN" altLang="ru-RU" sz="2800" dirty="0"/>
              <a:t>分）</a:t>
            </a:r>
            <a:endParaRPr lang="zh-CN" altLang="ru-RU" sz="2800" dirty="0"/>
          </a:p>
        </p:txBody>
      </p:sp>
      <p:sp>
        <p:nvSpPr>
          <p:cNvPr id="2168" name="Rectangle 120"/>
          <p:cNvSpPr>
            <a:spLocks noGrp="1"/>
          </p:cNvSpPr>
          <p:nvPr>
            <p:ph type="body"/>
          </p:nvPr>
        </p:nvSpPr>
        <p:spPr>
          <a:xfrm>
            <a:off x="0" y="1916113"/>
            <a:ext cx="4356100" cy="4941887"/>
          </a:xfrm>
        </p:spPr>
        <p:txBody>
          <a:bodyPr vert="horz" wrap="square" lIns="91440" tIns="45720" rIns="91440" bIns="45720" anchor="t"/>
          <a:p>
            <a:pPr>
              <a:lnSpc>
                <a:spcPct val="90000"/>
              </a:lnSpc>
            </a:pPr>
            <a:r>
              <a:rPr lang="zh-CN" altLang="ru-RU" dirty="0">
                <a:solidFill>
                  <a:srgbClr val="FF0000"/>
                </a:solidFill>
              </a:rPr>
              <a:t>多条河流在此注入错那湖</a:t>
            </a:r>
            <a:r>
              <a:rPr lang="zh-CN" altLang="ru-RU" dirty="0"/>
              <a:t>，</a:t>
            </a:r>
            <a:r>
              <a:rPr lang="zh-CN" altLang="ru-RU" dirty="0">
                <a:solidFill>
                  <a:srgbClr val="0000FF"/>
                </a:solidFill>
              </a:rPr>
              <a:t>泥沙沉积，（</a:t>
            </a:r>
            <a:r>
              <a:rPr lang="ru-RU" altLang="zh-CN" dirty="0"/>
              <a:t>2 </a:t>
            </a:r>
            <a:r>
              <a:rPr lang="zh-CN" altLang="ru-RU" dirty="0"/>
              <a:t>分）河口三角洲面积较大。</a:t>
            </a:r>
            <a:r>
              <a:rPr lang="zh-CN" altLang="ru-RU" dirty="0">
                <a:solidFill>
                  <a:srgbClr val="0000FF"/>
                </a:solidFill>
              </a:rPr>
              <a:t>冬春季</a:t>
            </a:r>
            <a:r>
              <a:rPr lang="zh-CN" altLang="ru-RU" dirty="0">
                <a:solidFill>
                  <a:srgbClr val="FF0000"/>
                </a:solidFill>
              </a:rPr>
              <a:t>河流水位低，</a:t>
            </a:r>
            <a:r>
              <a:rPr lang="zh-CN" altLang="ru-RU" dirty="0">
                <a:solidFill>
                  <a:srgbClr val="0000FF"/>
                </a:solidFill>
              </a:rPr>
              <a:t>河滩泥沙裸露（</a:t>
            </a:r>
            <a:r>
              <a:rPr lang="ru-RU" altLang="zh-CN" dirty="0">
                <a:solidFill>
                  <a:srgbClr val="0000FF"/>
                </a:solidFill>
              </a:rPr>
              <a:t>2 </a:t>
            </a:r>
            <a:r>
              <a:rPr lang="zh-CN" altLang="ru-RU" dirty="0">
                <a:solidFill>
                  <a:srgbClr val="0000FF"/>
                </a:solidFill>
              </a:rPr>
              <a:t>分；</a:t>
            </a:r>
            <a:r>
              <a:rPr lang="zh-CN" altLang="ru-RU" dirty="0">
                <a:solidFill>
                  <a:srgbClr val="FF0000"/>
                </a:solidFill>
              </a:rPr>
              <a:t>错那湖水位低（</a:t>
            </a:r>
            <a:r>
              <a:rPr lang="zh-CN" altLang="ru-RU" dirty="0"/>
              <a:t>因河口外湖区水深较浅）</a:t>
            </a:r>
            <a:r>
              <a:rPr lang="zh-CN" altLang="ru-RU" dirty="0">
                <a:solidFill>
                  <a:srgbClr val="0000FF"/>
                </a:solidFill>
              </a:rPr>
              <a:t>出露的湖滩泥沙面积较大。</a:t>
            </a:r>
            <a:r>
              <a:rPr lang="ru-RU" altLang="zh-CN" dirty="0"/>
              <a:t>2 </a:t>
            </a:r>
            <a:r>
              <a:rPr lang="zh-CN" altLang="ru-RU" dirty="0"/>
              <a:t>分</a:t>
            </a:r>
            <a:endParaRPr lang="zh-CN" altLang="ru-RU" dirty="0"/>
          </a:p>
        </p:txBody>
      </p:sp>
      <p:sp>
        <p:nvSpPr>
          <p:cNvPr id="2169" name="AutoShape 121"/>
          <p:cNvSpPr/>
          <p:nvPr/>
        </p:nvSpPr>
        <p:spPr>
          <a:xfrm>
            <a:off x="900113" y="333375"/>
            <a:ext cx="1368425" cy="863600"/>
          </a:xfrm>
          <a:prstGeom prst="wedgeEllipseCallout">
            <a:avLst>
              <a:gd name="adj1" fmla="val -19838"/>
              <a:gd name="adj2" fmla="val 77759"/>
            </a:avLst>
          </a:prstGeom>
          <a:solidFill>
            <a:srgbClr val="BBE0E3"/>
          </a:solidFill>
          <a:ln w="9525" cap="flat" cmpd="sng">
            <a:solidFill>
              <a:srgbClr val="000000"/>
            </a:solidFill>
            <a:prstDash val="solid"/>
            <a:miter/>
            <a:headEnd type="none" w="med" len="med"/>
            <a:tailEnd type="none" w="med" len="med"/>
          </a:ln>
        </p:spPr>
        <p:txBody>
          <a:bodyPr anchor="t"/>
          <a:p>
            <a:pPr algn="ctr"/>
            <a:r>
              <a:rPr lang="zh-CN" altLang="ru-RU" sz="2400" b="1" dirty="0">
                <a:solidFill>
                  <a:srgbClr val="FF0000"/>
                </a:solidFill>
                <a:latin typeface="Arial" panose="020B0604020202020204" pitchFamily="34" charset="0"/>
                <a:ea typeface="黑体" panose="02010609060101010101" pitchFamily="49" charset="-122"/>
              </a:rPr>
              <a:t>行为动词</a:t>
            </a:r>
            <a:endParaRPr lang="zh-CN" altLang="ru-RU" sz="2400" b="1" dirty="0">
              <a:solidFill>
                <a:srgbClr val="FF0000"/>
              </a:solidFill>
              <a:latin typeface="Arial" panose="020B0604020202020204" pitchFamily="34" charset="0"/>
              <a:ea typeface="黑体" panose="02010609060101010101" pitchFamily="49" charset="-122"/>
            </a:endParaRPr>
          </a:p>
        </p:txBody>
      </p:sp>
      <p:sp>
        <p:nvSpPr>
          <p:cNvPr id="2170" name="AutoShape 122"/>
          <p:cNvSpPr/>
          <p:nvPr/>
        </p:nvSpPr>
        <p:spPr>
          <a:xfrm>
            <a:off x="3203575" y="188913"/>
            <a:ext cx="1944688" cy="863600"/>
          </a:xfrm>
          <a:prstGeom prst="wedgeEllipseCallout">
            <a:avLst>
              <a:gd name="adj1" fmla="val -28778"/>
              <a:gd name="adj2" fmla="val 77759"/>
            </a:avLst>
          </a:prstGeom>
          <a:solidFill>
            <a:srgbClr val="BBE0E3"/>
          </a:solidFill>
          <a:ln w="9525" cap="flat" cmpd="sng">
            <a:solidFill>
              <a:srgbClr val="000000"/>
            </a:solidFill>
            <a:prstDash val="solid"/>
            <a:miter/>
            <a:headEnd type="none" w="med" len="med"/>
            <a:tailEnd type="none" w="med" len="med"/>
          </a:ln>
        </p:spPr>
        <p:txBody>
          <a:bodyPr anchor="t"/>
          <a:p>
            <a:pPr algn="ctr"/>
            <a:r>
              <a:rPr lang="zh-CN" altLang="ru-RU" sz="2400" b="1" dirty="0">
                <a:solidFill>
                  <a:srgbClr val="FF0000"/>
                </a:solidFill>
                <a:latin typeface="Arial" panose="020B0604020202020204" pitchFamily="34" charset="0"/>
                <a:ea typeface="黑体" panose="02010609060101010101" pitchFamily="49" charset="-122"/>
              </a:rPr>
              <a:t>位置与材料</a:t>
            </a:r>
            <a:endParaRPr lang="zh-CN" altLang="ru-RU" sz="2400" b="1" dirty="0">
              <a:solidFill>
                <a:srgbClr val="FF0000"/>
              </a:solidFill>
              <a:latin typeface="Arial" panose="020B0604020202020204" pitchFamily="34" charset="0"/>
              <a:ea typeface="黑体" panose="02010609060101010101" pitchFamily="49" charset="-122"/>
            </a:endParaRPr>
          </a:p>
        </p:txBody>
      </p:sp>
      <p:sp>
        <p:nvSpPr>
          <p:cNvPr id="2171" name="AutoShape 123"/>
          <p:cNvSpPr/>
          <p:nvPr/>
        </p:nvSpPr>
        <p:spPr>
          <a:xfrm>
            <a:off x="5580063" y="0"/>
            <a:ext cx="1943100" cy="863600"/>
          </a:xfrm>
          <a:prstGeom prst="wedgeEllipseCallout">
            <a:avLst>
              <a:gd name="adj1" fmla="val -32435"/>
              <a:gd name="adj2" fmla="val 99634"/>
            </a:avLst>
          </a:prstGeom>
          <a:solidFill>
            <a:srgbClr val="BBE0E3"/>
          </a:solidFill>
          <a:ln w="9525" cap="flat" cmpd="sng">
            <a:solidFill>
              <a:srgbClr val="000000"/>
            </a:solidFill>
            <a:prstDash val="solid"/>
            <a:miter/>
            <a:headEnd type="none" w="med" len="med"/>
            <a:tailEnd type="none" w="med" len="med"/>
          </a:ln>
        </p:spPr>
        <p:txBody>
          <a:bodyPr anchor="t"/>
          <a:p>
            <a:pPr algn="ctr"/>
            <a:r>
              <a:rPr lang="zh-CN" altLang="ru-RU" sz="2400" b="1" dirty="0">
                <a:solidFill>
                  <a:srgbClr val="FF0000"/>
                </a:solidFill>
                <a:latin typeface="Arial" panose="020B0604020202020204" pitchFamily="34" charset="0"/>
                <a:ea typeface="黑体" panose="02010609060101010101" pitchFamily="49" charset="-122"/>
              </a:rPr>
              <a:t>时间与前面呼应</a:t>
            </a:r>
            <a:endParaRPr lang="zh-CN" altLang="ru-RU" sz="2400" b="1" dirty="0">
              <a:solidFill>
                <a:srgbClr val="FF0000"/>
              </a:solidFill>
              <a:latin typeface="Arial" panose="020B0604020202020204" pitchFamily="34" charset="0"/>
              <a:ea typeface="黑体" panose="02010609060101010101" pitchFamily="49" charset="-122"/>
            </a:endParaRPr>
          </a:p>
        </p:txBody>
      </p:sp>
      <p:sp>
        <p:nvSpPr>
          <p:cNvPr id="2172" name="AutoShape 124"/>
          <p:cNvSpPr/>
          <p:nvPr/>
        </p:nvSpPr>
        <p:spPr>
          <a:xfrm>
            <a:off x="7667625" y="0"/>
            <a:ext cx="1943100" cy="863600"/>
          </a:xfrm>
          <a:prstGeom prst="wedgeEllipseCallout">
            <a:avLst>
              <a:gd name="adj1" fmla="val -32435"/>
              <a:gd name="adj2" fmla="val 99634"/>
            </a:avLst>
          </a:prstGeom>
          <a:solidFill>
            <a:srgbClr val="BBE0E3"/>
          </a:solidFill>
          <a:ln w="9525" cap="flat" cmpd="sng">
            <a:solidFill>
              <a:srgbClr val="000000"/>
            </a:solidFill>
            <a:prstDash val="solid"/>
            <a:miter/>
            <a:headEnd type="none" w="med" len="med"/>
            <a:tailEnd type="none" w="med" len="med"/>
          </a:ln>
        </p:spPr>
        <p:txBody>
          <a:bodyPr anchor="t"/>
          <a:p>
            <a:pPr algn="ctr"/>
            <a:r>
              <a:rPr lang="zh-CN" altLang="ru-RU" sz="2400" b="1" dirty="0">
                <a:solidFill>
                  <a:srgbClr val="FF0000"/>
                </a:solidFill>
                <a:latin typeface="Arial" panose="020B0604020202020204" pitchFamily="34" charset="0"/>
                <a:ea typeface="黑体" panose="02010609060101010101" pitchFamily="49" charset="-122"/>
              </a:rPr>
              <a:t>注意就地起沙</a:t>
            </a:r>
            <a:endParaRPr lang="zh-CN" altLang="ru-RU" sz="2400" b="1" dirty="0">
              <a:solidFill>
                <a:srgbClr val="FF0000"/>
              </a:solidFill>
              <a:latin typeface="Arial" panose="020B0604020202020204" pitchFamily="34" charset="0"/>
              <a:ea typeface="黑体" panose="02010609060101010101" pitchFamily="49" charset="-122"/>
            </a:endParaRPr>
          </a:p>
        </p:txBody>
      </p:sp>
      <p:pic>
        <p:nvPicPr>
          <p:cNvPr id="39944" name="Picture 125"/>
          <p:cNvPicPr preferRelativeResize="0"/>
          <p:nvPr/>
        </p:nvPicPr>
        <p:blipFill>
          <a:blip r:embed="rId1"/>
          <a:stretch>
            <a:fillRect/>
          </a:stretch>
        </p:blipFill>
        <p:spPr>
          <a:xfrm>
            <a:off x="4427538" y="1628775"/>
            <a:ext cx="4716462" cy="3384550"/>
          </a:xfrm>
          <a:prstGeom prst="rect">
            <a:avLst/>
          </a:prstGeom>
          <a:noFill/>
          <a:ln w="9525">
            <a:noFill/>
          </a:ln>
        </p:spPr>
      </p:pic>
      <p:sp>
        <p:nvSpPr>
          <p:cNvPr id="2174" name="AutoShape 126"/>
          <p:cNvSpPr/>
          <p:nvPr/>
        </p:nvSpPr>
        <p:spPr>
          <a:xfrm flipH="1">
            <a:off x="4859338" y="2133600"/>
            <a:ext cx="935037" cy="1006475"/>
          </a:xfrm>
          <a:prstGeom prst="wedgeEllipseCallout">
            <a:avLst>
              <a:gd name="adj1" fmla="val -98051"/>
              <a:gd name="adj2" fmla="val 25394"/>
            </a:avLst>
          </a:prstGeom>
          <a:solidFill>
            <a:srgbClr val="BBE0E3"/>
          </a:solidFill>
          <a:ln w="9525" cap="flat" cmpd="sng">
            <a:solidFill>
              <a:srgbClr val="000000"/>
            </a:solidFill>
            <a:prstDash val="solid"/>
            <a:miter/>
            <a:headEnd type="none" w="med" len="med"/>
            <a:tailEnd type="none" w="med" len="med"/>
          </a:ln>
        </p:spPr>
        <p:txBody>
          <a:bodyPr anchor="t"/>
          <a:p>
            <a:pPr algn="ctr"/>
            <a:r>
              <a:rPr lang="zh-CN" altLang="ru-RU" sz="2400" b="1" dirty="0">
                <a:solidFill>
                  <a:srgbClr val="FF0000"/>
                </a:solidFill>
                <a:latin typeface="Arial" panose="020B0604020202020204" pitchFamily="34" charset="0"/>
                <a:ea typeface="黑体" panose="02010609060101010101" pitchFamily="49" charset="-122"/>
              </a:rPr>
              <a:t>位置</a:t>
            </a:r>
            <a:endParaRPr lang="zh-CN" altLang="ru-RU" sz="2400" b="1" dirty="0">
              <a:solidFill>
                <a:srgbClr val="FF0000"/>
              </a:solidFill>
              <a:latin typeface="Arial" panose="020B0604020202020204" pitchFamily="34" charset="0"/>
              <a:ea typeface="黑体" panose="02010609060101010101" pitchFamily="49" charset="-122"/>
            </a:endParaRPr>
          </a:p>
        </p:txBody>
      </p:sp>
      <p:sp>
        <p:nvSpPr>
          <p:cNvPr id="2" name="文本框 1"/>
          <p:cNvSpPr txBox="1"/>
          <p:nvPr/>
        </p:nvSpPr>
        <p:spPr>
          <a:xfrm>
            <a:off x="457200" y="1628775"/>
            <a:ext cx="4143375" cy="4830763"/>
          </a:xfrm>
          <a:prstGeom prst="rect">
            <a:avLst/>
          </a:prstGeom>
          <a:noFill/>
          <a:ln w="9525">
            <a:noFill/>
          </a:ln>
        </p:spPr>
        <p:txBody>
          <a:bodyPr anchor="t">
            <a:spAutoFit/>
          </a:bodyPr>
          <a:p>
            <a:endParaRPr lang="zh-CN" altLang="ru-RU" sz="2800" dirty="0">
              <a:latin typeface="Arial" panose="020B0604020202020204" pitchFamily="34" charset="0"/>
              <a:ea typeface="黑体" panose="02010609060101010101" pitchFamily="49" charset="-122"/>
            </a:endParaRPr>
          </a:p>
          <a:p>
            <a:r>
              <a:rPr lang="zh-CN" altLang="ru-RU" sz="2800" dirty="0">
                <a:latin typeface="Arial" panose="020B0604020202020204" pitchFamily="34" charset="0"/>
                <a:ea typeface="黑体" panose="02010609060101010101" pitchFamily="49" charset="-122"/>
              </a:rPr>
              <a:t>图</a:t>
            </a:r>
            <a:r>
              <a:rPr lang="ru-RU" altLang="zh-CN" sz="2800" dirty="0">
                <a:latin typeface="Arial" panose="020B0604020202020204" pitchFamily="34" charset="0"/>
                <a:ea typeface="黑体" panose="02010609060101010101" pitchFamily="49" charset="-122"/>
              </a:rPr>
              <a:t>6</a:t>
            </a:r>
            <a:r>
              <a:rPr lang="zh-CN" altLang="ru-RU" sz="2800" dirty="0">
                <a:latin typeface="Arial" panose="020B0604020202020204" pitchFamily="34" charset="0"/>
                <a:ea typeface="黑体" panose="02010609060101010101" pitchFamily="49" charset="-122"/>
              </a:rPr>
              <a:t>所示区域海拔在</a:t>
            </a:r>
            <a:r>
              <a:rPr lang="ru-RU" altLang="zh-CN" sz="2800" dirty="0">
                <a:latin typeface="Arial" panose="020B0604020202020204" pitchFamily="34" charset="0"/>
                <a:ea typeface="黑体" panose="02010609060101010101" pitchFamily="49" charset="-122"/>
              </a:rPr>
              <a:t>4500</a:t>
            </a:r>
            <a:r>
              <a:rPr lang="zh-CN" altLang="ru-RU" sz="2800" dirty="0">
                <a:latin typeface="Arial" panose="020B0604020202020204" pitchFamily="34" charset="0"/>
                <a:ea typeface="黑体" panose="02010609060101010101" pitchFamily="49" charset="-122"/>
              </a:rPr>
              <a:t>米以上，冬春季盛行西风，年平均大风（大于等于</a:t>
            </a:r>
            <a:r>
              <a:rPr lang="ru-RU" altLang="zh-CN" sz="2800" dirty="0">
                <a:latin typeface="Arial" panose="020B0604020202020204" pitchFamily="34" charset="0"/>
                <a:ea typeface="黑体" panose="02010609060101010101" pitchFamily="49" charset="-122"/>
              </a:rPr>
              <a:t>8</a:t>
            </a:r>
            <a:r>
              <a:rPr lang="zh-CN" altLang="ru-RU" sz="2800" dirty="0">
                <a:latin typeface="Arial" panose="020B0604020202020204" pitchFamily="34" charset="0"/>
                <a:ea typeface="黑体" panose="02010609060101010101" pitchFamily="49" charset="-122"/>
              </a:rPr>
              <a:t>级）日数</a:t>
            </a:r>
            <a:r>
              <a:rPr lang="ru-RU" altLang="zh-CN" sz="2800" dirty="0">
                <a:latin typeface="Arial" panose="020B0604020202020204" pitchFamily="34" charset="0"/>
                <a:ea typeface="黑体" panose="02010609060101010101" pitchFamily="49" charset="-122"/>
              </a:rPr>
              <a:t>157</a:t>
            </a:r>
            <a:r>
              <a:rPr lang="zh-CN" altLang="ru-RU" sz="2800" dirty="0">
                <a:latin typeface="Arial" panose="020B0604020202020204" pitchFamily="34" charset="0"/>
                <a:ea typeface="黑体" panose="02010609060101010101" pitchFamily="49" charset="-122"/>
              </a:rPr>
              <a:t>天，且多集中在</a:t>
            </a:r>
            <a:r>
              <a:rPr lang="ru-RU" altLang="zh-CN" sz="2800" dirty="0">
                <a:latin typeface="Arial" panose="020B0604020202020204" pitchFamily="34" charset="0"/>
                <a:ea typeface="黑体" panose="02010609060101010101" pitchFamily="49" charset="-122"/>
              </a:rPr>
              <a:t>10</a:t>
            </a:r>
            <a:r>
              <a:rPr lang="zh-CN" altLang="ru-RU" sz="2800" dirty="0">
                <a:latin typeface="Arial" panose="020B0604020202020204" pitchFamily="34" charset="0"/>
                <a:ea typeface="黑体" panose="02010609060101010101" pitchFamily="49" charset="-122"/>
              </a:rPr>
              <a:t>月至次年</a:t>
            </a:r>
            <a:r>
              <a:rPr lang="ru-RU" altLang="zh-CN" sz="2800" dirty="0">
                <a:latin typeface="Arial" panose="020B0604020202020204" pitchFamily="34" charset="0"/>
                <a:ea typeface="黑体" panose="02010609060101010101" pitchFamily="49" charset="-122"/>
              </a:rPr>
              <a:t>4</a:t>
            </a:r>
            <a:r>
              <a:rPr lang="zh-CN" altLang="ru-RU" sz="2800" dirty="0">
                <a:latin typeface="Arial" panose="020B0604020202020204" pitchFamily="34" charset="0"/>
                <a:ea typeface="黑体" panose="02010609060101010101" pitchFamily="49" charset="-122"/>
              </a:rPr>
              <a:t>月，青藏铁路在桑曲和巴索曲之间的路段风沙灾害较为严重，且主要为就地起沙，风沙流主要集中在近地面</a:t>
            </a:r>
            <a:r>
              <a:rPr lang="ru-RU" altLang="zh-CN" sz="2800" dirty="0">
                <a:latin typeface="Arial" panose="020B0604020202020204" pitchFamily="34" charset="0"/>
                <a:ea typeface="黑体" panose="02010609060101010101" pitchFamily="49" charset="-122"/>
              </a:rPr>
              <a:t>20-30</a:t>
            </a:r>
            <a:r>
              <a:rPr lang="zh-CN" altLang="ru-RU" sz="2800" dirty="0">
                <a:latin typeface="Arial" panose="020B0604020202020204" pitchFamily="34" charset="0"/>
                <a:ea typeface="黑体" panose="02010609060101010101" pitchFamily="49" charset="-122"/>
              </a:rPr>
              <a:t>厘米高度范围内。</a:t>
            </a:r>
            <a:endParaRPr lang="zh-CN" altLang="ru-RU" sz="2800" dirty="0">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childTnLst>
                                    <p:set>
                                      <p:cBhvr additive="base">
                                        <p:cTn id="6" dur="1" fill="hold">
                                          <p:stCondLst>
                                            <p:cond delay="0"/>
                                          </p:stCondLst>
                                        </p:cTn>
                                        <p:tgtEl>
                                          <p:spTgt spid="2169"/>
                                        </p:tgtEl>
                                        <p:attrNameLst>
                                          <p:attrName>style.visibility</p:attrName>
                                        </p:attrNameLst>
                                      </p:cBhvr>
                                      <p:to>
                                        <p:strVal val="visible"/>
                                      </p:to>
                                    </p:set>
                                    <p:anim calcmode="lin" valueType="num">
                                      <p:cBhvr additive="base">
                                        <p:cTn id="7" dur="500" fill="hold"/>
                                        <p:tgtEl>
                                          <p:spTgt spid="2169"/>
                                        </p:tgtEl>
                                        <p:attrNameLst>
                                          <p:attrName>ppt_x</p:attrName>
                                        </p:attrNameLst>
                                      </p:cBhvr>
                                      <p:tavLst>
                                        <p:tav tm="0">
                                          <p:val>
                                            <p:strVal val="#ppt_x"/>
                                          </p:val>
                                        </p:tav>
                                        <p:tav tm="100000">
                                          <p:val>
                                            <p:strVal val="#ppt_x"/>
                                          </p:val>
                                        </p:tav>
                                      </p:tavLst>
                                    </p:anim>
                                    <p:anim calcmode="lin" valueType="num">
                                      <p:cBhvr additive="base">
                                        <p:cTn id="8" dur="500" fill="hold"/>
                                        <p:tgtEl>
                                          <p:spTgt spid="21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childTnLst>
                                    <p:set>
                                      <p:cBhvr additive="base">
                                        <p:cTn id="12" dur="1" fill="hold">
                                          <p:stCondLst>
                                            <p:cond delay="0"/>
                                          </p:stCondLst>
                                        </p:cTn>
                                        <p:tgtEl>
                                          <p:spTgt spid="2170"/>
                                        </p:tgtEl>
                                        <p:attrNameLst>
                                          <p:attrName>style.visibility</p:attrName>
                                        </p:attrNameLst>
                                      </p:cBhvr>
                                      <p:to>
                                        <p:strVal val="visible"/>
                                      </p:to>
                                    </p:set>
                                    <p:animEffect transition="in" filter="box(in)">
                                      <p:cBhvr additive="base">
                                        <p:cTn id="13" dur="500"/>
                                        <p:tgtEl>
                                          <p:spTgt spid="217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childTnLst>
                                    <p:set>
                                      <p:cBhvr additive="base">
                                        <p:cTn id="17" dur="1" fill="hold">
                                          <p:stCondLst>
                                            <p:cond delay="0"/>
                                          </p:stCondLst>
                                        </p:cTn>
                                        <p:tgtEl>
                                          <p:spTgt spid="2171"/>
                                        </p:tgtEl>
                                        <p:attrNameLst>
                                          <p:attrName>style.visibility</p:attrName>
                                        </p:attrNameLst>
                                      </p:cBhvr>
                                      <p:to>
                                        <p:strVal val="visible"/>
                                      </p:to>
                                    </p:set>
                                    <p:animEffect transition="in" filter="diamond(in)">
                                      <p:cBhvr additive="base">
                                        <p:cTn id="18" dur="2000"/>
                                        <p:tgtEl>
                                          <p:spTgt spid="217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childTnLst>
                                    <p:set>
                                      <p:cBhvr additive="base">
                                        <p:cTn id="22" dur="1" fill="hold">
                                          <p:stCondLst>
                                            <p:cond delay="0"/>
                                          </p:stCondLst>
                                        </p:cTn>
                                        <p:tgtEl>
                                          <p:spTgt spid="2172"/>
                                        </p:tgtEl>
                                        <p:attrNameLst>
                                          <p:attrName>style.visibility</p:attrName>
                                        </p:attrNameLst>
                                      </p:cBhvr>
                                      <p:to>
                                        <p:strVal val="visible"/>
                                      </p:to>
                                    </p:set>
                                    <p:animEffect transition="in" filter="wheel(4)">
                                      <p:cBhvr additive="base">
                                        <p:cTn id="23" dur="2000"/>
                                        <p:tgtEl>
                                          <p:spTgt spid="217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childTnLst>
                                    <p:set>
                                      <p:cBhvr additive="base">
                                        <p:cTn id="27" dur="1" fill="hold">
                                          <p:stCondLst>
                                            <p:cond delay="0"/>
                                          </p:stCondLst>
                                        </p:cTn>
                                        <p:tgtEl>
                                          <p:spTgt spid="2174"/>
                                        </p:tgtEl>
                                        <p:attrNameLst>
                                          <p:attrName>style.visibility</p:attrName>
                                        </p:attrNameLst>
                                      </p:cBhvr>
                                      <p:to>
                                        <p:strVal val="visible"/>
                                      </p:to>
                                    </p:set>
                                    <p:animEffect transition="in" filter="wheel(4)">
                                      <p:cBhvr additive="base">
                                        <p:cTn id="28" dur="2000"/>
                                        <p:tgtEl>
                                          <p:spTgt spid="2174"/>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childTnLst>
                                    <p:set>
                                      <p:cBhvr additive="base">
                                        <p:cTn id="32" dur="1" fill="hold">
                                          <p:stCondLst>
                                            <p:cond delay="0"/>
                                          </p:stCondLst>
                                        </p:cTn>
                                        <p:tgtEl>
                                          <p:spTgt spid="2168"/>
                                        </p:tgtEl>
                                        <p:attrNameLst>
                                          <p:attrName>style.visibility</p:attrName>
                                        </p:attrNameLst>
                                      </p:cBhvr>
                                      <p:to>
                                        <p:strVal val="visible"/>
                                      </p:to>
                                    </p:set>
                                    <p:animEffect transition="in" filter="checkerboard(across)">
                                      <p:cBhvr additive="base">
                                        <p:cTn id="33" dur="500"/>
                                        <p:tgtEl>
                                          <p:spTgt spid="216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childTnLst>
                                    <p:set>
                                      <p:cBhvr additive="base">
                                        <p:cTn id="37" dur="1" fill="hold">
                                          <p:stCondLst>
                                            <p:cond delay="0"/>
                                          </p:stCondLst>
                                        </p:cTn>
                                        <p:tgtEl>
                                          <p:spTgt spid="2168">
                                            <p:txEl>
                                              <p:charRg st="0" end="86"/>
                                            </p:txEl>
                                          </p:spTgt>
                                        </p:tgtEl>
                                        <p:attrNameLst>
                                          <p:attrName>style.visibility</p:attrName>
                                        </p:attrNameLst>
                                      </p:cBhvr>
                                      <p:to>
                                        <p:strVal val="visible"/>
                                      </p:to>
                                    </p:set>
                                    <p:animEffect transition="in" filter="checkerboard(across)">
                                      <p:cBhvr additive="base">
                                        <p:cTn id="38" dur="500"/>
                                        <p:tgtEl>
                                          <p:spTgt spid="2168">
                                            <p:txEl>
                                              <p:charRg st="0" end="86"/>
                                            </p:txEl>
                                          </p:spTgt>
                                        </p:tgtEl>
                                      </p:cBhvr>
                                    </p:animEffect>
                                  </p:childTnLst>
                                </p:cTn>
                              </p:par>
                              <p:par>
                                <p:cTn id="39" presetID="22" presetClass="exit" presetSubtype="4" fill="hold" nodeType="withEffect">
                                  <p:stCondLst>
                                    <p:cond delay="0"/>
                                  </p:stCondLst>
                                  <p:childTnLst>
                                    <p:animEffect transition="out" filter="wipe(down)">
                                      <p:cBhvr>
                                        <p:cTn id="40" dur="500"/>
                                        <p:tgtEl>
                                          <p:spTgt spid="2">
                                            <p:txEl>
                                              <p:charRg st="1" end="119"/>
                                            </p:txEl>
                                          </p:spTgt>
                                        </p:tgtEl>
                                      </p:cBhvr>
                                    </p:animEffect>
                                    <p:set>
                                      <p:cBhvr>
                                        <p:cTn id="41" dur="1" fill="hold">
                                          <p:stCondLst>
                                            <p:cond delay="499"/>
                                          </p:stCondLst>
                                        </p:cTn>
                                        <p:tgtEl>
                                          <p:spTgt spid="2">
                                            <p:txEl>
                                              <p:charRg st="1" end="11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8" grpId="0" animBg="1" build="p"/>
      <p:bldP spid="2169" grpId="0" animBg="1"/>
      <p:bldP spid="2170" grpId="0" animBg="1"/>
      <p:bldP spid="2171" grpId="0" animBg="1"/>
      <p:bldP spid="2172" grpId="0" animBg="1"/>
      <p:bldP spid="21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日期占位符 1"/>
          <p:cNvSpPr txBox="1">
            <a:spLocks noGrp="1"/>
          </p:cNvSpPr>
          <p:nvPr>
            <p:ph type="dt" sz="half" idx="10"/>
          </p:nvPr>
        </p:nvSpPr>
        <p:spPr bwMode="auto"/>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2"/>
          <p:cNvSpPr txBox="1">
            <a:spLocks noGrp="1"/>
          </p:cNvSpPr>
          <p:nvPr>
            <p:ph type="ftr" sz="quarter" idx="11"/>
          </p:nvPr>
        </p:nvSpPr>
        <p:spPr bwMode="auto"/>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精思生智慧   </a:t>
            </a:r>
            <a:endParaRPr kumimoji="0" lang="zh-CN" alt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0963" name="Rectangle 129"/>
          <p:cNvSpPr>
            <a:spLocks noGrp="1"/>
          </p:cNvSpPr>
          <p:nvPr>
            <p:ph type="title"/>
          </p:nvPr>
        </p:nvSpPr>
        <p:spPr>
          <a:xfrm>
            <a:off x="0" y="0"/>
            <a:ext cx="9144000" cy="981075"/>
          </a:xfrm>
        </p:spPr>
        <p:txBody>
          <a:bodyPr vert="horz" wrap="square" lIns="91440" tIns="45720" rIns="91440" bIns="45720" anchor="ctr"/>
          <a:p>
            <a:br>
              <a:rPr lang="zh-CN" altLang="ru-RU" dirty="0"/>
            </a:br>
            <a:r>
              <a:rPr lang="zh-CN" altLang="ru-RU" dirty="0"/>
              <a:t>（</a:t>
            </a:r>
            <a:r>
              <a:rPr lang="ru-RU" altLang="zh-CN" dirty="0"/>
              <a:t>2</a:t>
            </a:r>
            <a:r>
              <a:rPr lang="zh-CN" altLang="ru-RU" dirty="0"/>
              <a:t>）说明上述沙源</a:t>
            </a:r>
            <a:r>
              <a:rPr lang="zh-CN" altLang="ru-RU" dirty="0">
                <a:solidFill>
                  <a:schemeClr val="accent2"/>
                </a:solidFill>
              </a:rPr>
              <a:t>冬春季</a:t>
            </a:r>
            <a:r>
              <a:rPr lang="zh-CN" altLang="ru-RU" dirty="0"/>
              <a:t>起沙的原因。（</a:t>
            </a:r>
            <a:r>
              <a:rPr lang="ru-RU" altLang="zh-CN" dirty="0"/>
              <a:t>5</a:t>
            </a:r>
            <a:r>
              <a:rPr lang="zh-CN" altLang="ru-RU" dirty="0"/>
              <a:t>分）</a:t>
            </a:r>
            <a:endParaRPr lang="zh-CN" altLang="ru-RU" dirty="0"/>
          </a:p>
        </p:txBody>
      </p:sp>
      <p:pic>
        <p:nvPicPr>
          <p:cNvPr id="2179" name="Picture 131"/>
          <p:cNvPicPr preferRelativeResize="0"/>
          <p:nvPr/>
        </p:nvPicPr>
        <p:blipFill>
          <a:blip r:embed="rId1"/>
          <a:stretch>
            <a:fillRect/>
          </a:stretch>
        </p:blipFill>
        <p:spPr>
          <a:xfrm>
            <a:off x="5148263" y="836613"/>
            <a:ext cx="3995737" cy="4248150"/>
          </a:xfrm>
          <a:prstGeom prst="rect">
            <a:avLst/>
          </a:prstGeom>
          <a:noFill/>
          <a:ln w="9525">
            <a:noFill/>
          </a:ln>
        </p:spPr>
      </p:pic>
      <p:sp>
        <p:nvSpPr>
          <p:cNvPr id="2180" name="Rectangle 132"/>
          <p:cNvSpPr/>
          <p:nvPr/>
        </p:nvSpPr>
        <p:spPr>
          <a:xfrm>
            <a:off x="71438" y="1627188"/>
            <a:ext cx="5076825" cy="4895850"/>
          </a:xfrm>
          <a:prstGeom prst="rect">
            <a:avLst/>
          </a:prstGeom>
          <a:solidFill>
            <a:srgbClr val="3366FF"/>
          </a:solidFill>
          <a:ln w="9525">
            <a:noFill/>
          </a:ln>
        </p:spPr>
        <p:txBody>
          <a:bodyPr anchor="t"/>
          <a:p>
            <a:pPr marL="342900" indent="-342900">
              <a:spcBef>
                <a:spcPct val="20000"/>
              </a:spcBef>
              <a:buChar char="•"/>
            </a:pPr>
            <a:r>
              <a:rPr lang="ru-RU" altLang="zh-CN" sz="2800" b="1" dirty="0">
                <a:solidFill>
                  <a:schemeClr val="bg1"/>
                </a:solidFill>
                <a:latin typeface="Arial" panose="020B0604020202020204" pitchFamily="34" charset="0"/>
                <a:ea typeface="黑体" panose="02010609060101010101" pitchFamily="49" charset="-122"/>
              </a:rPr>
              <a:t>36.</a:t>
            </a:r>
            <a:r>
              <a:rPr lang="zh-CN" altLang="ru-RU" sz="2800" b="1" dirty="0">
                <a:solidFill>
                  <a:schemeClr val="bg1"/>
                </a:solidFill>
                <a:latin typeface="Arial" panose="020B0604020202020204" pitchFamily="34" charset="0"/>
                <a:ea typeface="黑体" panose="02010609060101010101" pitchFamily="49" charset="-122"/>
              </a:rPr>
              <a:t>（</a:t>
            </a:r>
            <a:r>
              <a:rPr lang="ru-RU" altLang="zh-CN" sz="2800" b="1" dirty="0">
                <a:solidFill>
                  <a:schemeClr val="bg1"/>
                </a:solidFill>
                <a:latin typeface="Arial" panose="020B0604020202020204" pitchFamily="34" charset="0"/>
                <a:ea typeface="黑体" panose="02010609060101010101" pitchFamily="49" charset="-122"/>
              </a:rPr>
              <a:t>24</a:t>
            </a:r>
            <a:r>
              <a:rPr lang="zh-CN" altLang="ru-RU" sz="2800" b="1" dirty="0">
                <a:solidFill>
                  <a:schemeClr val="bg1"/>
                </a:solidFill>
                <a:latin typeface="Arial" panose="020B0604020202020204" pitchFamily="34" charset="0"/>
                <a:ea typeface="黑体" panose="02010609060101010101" pitchFamily="49" charset="-122"/>
              </a:rPr>
              <a:t>分）阅读图文资料，完成下列要求：</a:t>
            </a:r>
            <a:endParaRPr lang="zh-CN" altLang="ru-RU" sz="2800" b="1" dirty="0">
              <a:solidFill>
                <a:schemeClr val="bg1"/>
              </a:solidFill>
              <a:latin typeface="Arial" panose="020B0604020202020204" pitchFamily="34" charset="0"/>
              <a:ea typeface="黑体" panose="02010609060101010101" pitchFamily="49" charset="-122"/>
            </a:endParaRPr>
          </a:p>
          <a:p>
            <a:pPr marL="342900" indent="-342900">
              <a:spcBef>
                <a:spcPct val="20000"/>
              </a:spcBef>
              <a:buChar char="•"/>
            </a:pPr>
            <a:r>
              <a:rPr lang="zh-CN" altLang="ru-RU" sz="2800" b="1" dirty="0">
                <a:solidFill>
                  <a:schemeClr val="bg1"/>
                </a:solidFill>
                <a:latin typeface="Arial" panose="020B0604020202020204" pitchFamily="34" charset="0"/>
                <a:ea typeface="黑体" panose="02010609060101010101" pitchFamily="49" charset="-122"/>
              </a:rPr>
              <a:t>图</a:t>
            </a:r>
            <a:r>
              <a:rPr lang="ru-RU" altLang="zh-CN" sz="2800" b="1" dirty="0">
                <a:solidFill>
                  <a:schemeClr val="bg1"/>
                </a:solidFill>
                <a:latin typeface="Arial" panose="020B0604020202020204" pitchFamily="34" charset="0"/>
                <a:ea typeface="黑体" panose="02010609060101010101" pitchFamily="49" charset="-122"/>
              </a:rPr>
              <a:t>6</a:t>
            </a:r>
            <a:r>
              <a:rPr lang="zh-CN" altLang="ru-RU" sz="2800" b="1" dirty="0">
                <a:solidFill>
                  <a:schemeClr val="bg1"/>
                </a:solidFill>
                <a:latin typeface="Arial" panose="020B0604020202020204" pitchFamily="34" charset="0"/>
                <a:ea typeface="黑体" panose="02010609060101010101" pitchFamily="49" charset="-122"/>
              </a:rPr>
              <a:t>所示区域海拔在</a:t>
            </a:r>
            <a:r>
              <a:rPr lang="ru-RU" altLang="zh-CN" sz="2800" b="1" dirty="0">
                <a:solidFill>
                  <a:srgbClr val="FF0000"/>
                </a:solidFill>
                <a:latin typeface="Arial" panose="020B0604020202020204" pitchFamily="34" charset="0"/>
                <a:ea typeface="黑体" panose="02010609060101010101" pitchFamily="49" charset="-122"/>
              </a:rPr>
              <a:t>4500</a:t>
            </a:r>
            <a:r>
              <a:rPr lang="zh-CN" altLang="ru-RU" sz="2800" b="1" dirty="0">
                <a:solidFill>
                  <a:srgbClr val="FF0000"/>
                </a:solidFill>
                <a:latin typeface="Arial" panose="020B0604020202020204" pitchFamily="34" charset="0"/>
                <a:ea typeface="黑体" panose="02010609060101010101" pitchFamily="49" charset="-122"/>
              </a:rPr>
              <a:t>米以上</a:t>
            </a:r>
            <a:r>
              <a:rPr lang="zh-CN" altLang="ru-RU" sz="2800" b="1" dirty="0">
                <a:solidFill>
                  <a:schemeClr val="bg1"/>
                </a:solidFill>
                <a:latin typeface="Arial" panose="020B0604020202020204" pitchFamily="34" charset="0"/>
                <a:ea typeface="黑体" panose="02010609060101010101" pitchFamily="49" charset="-122"/>
              </a:rPr>
              <a:t>，</a:t>
            </a:r>
            <a:r>
              <a:rPr lang="zh-CN" altLang="ru-RU" sz="2800" b="1" dirty="0">
                <a:solidFill>
                  <a:srgbClr val="FFFF00"/>
                </a:solidFill>
                <a:latin typeface="Arial" panose="020B0604020202020204" pitchFamily="34" charset="0"/>
                <a:ea typeface="黑体" panose="02010609060101010101" pitchFamily="49" charset="-122"/>
              </a:rPr>
              <a:t>冬春季</a:t>
            </a:r>
            <a:r>
              <a:rPr lang="zh-CN" altLang="ru-RU" sz="2800" b="1" dirty="0">
                <a:solidFill>
                  <a:srgbClr val="FF0000"/>
                </a:solidFill>
                <a:latin typeface="Arial" panose="020B0604020202020204" pitchFamily="34" charset="0"/>
                <a:ea typeface="黑体" panose="02010609060101010101" pitchFamily="49" charset="-122"/>
              </a:rPr>
              <a:t>盛行西风</a:t>
            </a:r>
            <a:r>
              <a:rPr lang="zh-CN" altLang="ru-RU" sz="2800" b="1" dirty="0">
                <a:solidFill>
                  <a:schemeClr val="bg1"/>
                </a:solidFill>
                <a:latin typeface="Arial" panose="020B0604020202020204" pitchFamily="34" charset="0"/>
                <a:ea typeface="黑体" panose="02010609060101010101" pitchFamily="49" charset="-122"/>
              </a:rPr>
              <a:t>，年平均</a:t>
            </a:r>
            <a:r>
              <a:rPr lang="zh-CN" altLang="ru-RU" sz="2800" b="1" dirty="0">
                <a:solidFill>
                  <a:srgbClr val="FFFF00"/>
                </a:solidFill>
                <a:latin typeface="Arial" panose="020B0604020202020204" pitchFamily="34" charset="0"/>
                <a:ea typeface="黑体" panose="02010609060101010101" pitchFamily="49" charset="-122"/>
              </a:rPr>
              <a:t>大风</a:t>
            </a:r>
            <a:r>
              <a:rPr lang="zh-CN" altLang="ru-RU" sz="2800" b="1" dirty="0">
                <a:solidFill>
                  <a:schemeClr val="bg1"/>
                </a:solidFill>
                <a:latin typeface="Arial" panose="020B0604020202020204" pitchFamily="34" charset="0"/>
                <a:ea typeface="黑体" panose="02010609060101010101" pitchFamily="49" charset="-122"/>
              </a:rPr>
              <a:t>（大于等于</a:t>
            </a:r>
            <a:r>
              <a:rPr lang="ru-RU" altLang="zh-CN" sz="2800" b="1" dirty="0">
                <a:solidFill>
                  <a:schemeClr val="bg1"/>
                </a:solidFill>
                <a:latin typeface="Arial" panose="020B0604020202020204" pitchFamily="34" charset="0"/>
                <a:ea typeface="黑体" panose="02010609060101010101" pitchFamily="49" charset="-122"/>
              </a:rPr>
              <a:t>8</a:t>
            </a:r>
            <a:r>
              <a:rPr lang="zh-CN" altLang="ru-RU" sz="2800" b="1" dirty="0">
                <a:solidFill>
                  <a:schemeClr val="bg1"/>
                </a:solidFill>
                <a:latin typeface="Arial" panose="020B0604020202020204" pitchFamily="34" charset="0"/>
                <a:ea typeface="黑体" panose="02010609060101010101" pitchFamily="49" charset="-122"/>
              </a:rPr>
              <a:t>级）日数</a:t>
            </a:r>
            <a:r>
              <a:rPr lang="ru-RU" altLang="zh-CN" sz="2800" b="1" dirty="0">
                <a:solidFill>
                  <a:schemeClr val="bg1"/>
                </a:solidFill>
                <a:latin typeface="Arial" panose="020B0604020202020204" pitchFamily="34" charset="0"/>
                <a:ea typeface="黑体" panose="02010609060101010101" pitchFamily="49" charset="-122"/>
              </a:rPr>
              <a:t>157</a:t>
            </a:r>
            <a:r>
              <a:rPr lang="zh-CN" altLang="ru-RU" sz="2800" b="1" dirty="0">
                <a:solidFill>
                  <a:schemeClr val="bg1"/>
                </a:solidFill>
                <a:latin typeface="Arial" panose="020B0604020202020204" pitchFamily="34" charset="0"/>
                <a:ea typeface="黑体" panose="02010609060101010101" pitchFamily="49" charset="-122"/>
              </a:rPr>
              <a:t>天，且多集中在</a:t>
            </a:r>
            <a:r>
              <a:rPr lang="ru-RU" altLang="zh-CN" sz="2800" b="1" dirty="0">
                <a:solidFill>
                  <a:srgbClr val="FFFF00"/>
                </a:solidFill>
                <a:latin typeface="Arial" panose="020B0604020202020204" pitchFamily="34" charset="0"/>
                <a:ea typeface="黑体" panose="02010609060101010101" pitchFamily="49" charset="-122"/>
              </a:rPr>
              <a:t>10</a:t>
            </a:r>
            <a:r>
              <a:rPr lang="zh-CN" altLang="ru-RU" sz="2800" b="1" dirty="0">
                <a:solidFill>
                  <a:srgbClr val="FFFF00"/>
                </a:solidFill>
                <a:latin typeface="Arial" panose="020B0604020202020204" pitchFamily="34" charset="0"/>
                <a:ea typeface="黑体" panose="02010609060101010101" pitchFamily="49" charset="-122"/>
              </a:rPr>
              <a:t>月至次年</a:t>
            </a:r>
            <a:r>
              <a:rPr lang="ru-RU" altLang="zh-CN" sz="2800" b="1" dirty="0">
                <a:solidFill>
                  <a:srgbClr val="FFFF00"/>
                </a:solidFill>
                <a:latin typeface="Arial" panose="020B0604020202020204" pitchFamily="34" charset="0"/>
                <a:ea typeface="黑体" panose="02010609060101010101" pitchFamily="49" charset="-122"/>
              </a:rPr>
              <a:t>4</a:t>
            </a:r>
            <a:r>
              <a:rPr lang="zh-CN" altLang="ru-RU" sz="2800" b="1" dirty="0">
                <a:solidFill>
                  <a:srgbClr val="FFFF00"/>
                </a:solidFill>
                <a:latin typeface="Arial" panose="020B0604020202020204" pitchFamily="34" charset="0"/>
                <a:ea typeface="黑体" panose="02010609060101010101" pitchFamily="49" charset="-122"/>
              </a:rPr>
              <a:t>月</a:t>
            </a:r>
            <a:r>
              <a:rPr lang="zh-CN" altLang="ru-RU" sz="2800" b="1" dirty="0">
                <a:solidFill>
                  <a:schemeClr val="bg1"/>
                </a:solidFill>
                <a:latin typeface="Arial" panose="020B0604020202020204" pitchFamily="34" charset="0"/>
                <a:ea typeface="黑体" panose="02010609060101010101" pitchFamily="49" charset="-122"/>
              </a:rPr>
              <a:t>，青藏铁路在桑曲和巴索曲之间的路段风沙灾害较为严重，且主要为</a:t>
            </a:r>
            <a:r>
              <a:rPr lang="zh-CN" altLang="ru-RU" sz="2800" b="1" dirty="0">
                <a:solidFill>
                  <a:srgbClr val="FF0000"/>
                </a:solidFill>
                <a:latin typeface="Arial" panose="020B0604020202020204" pitchFamily="34" charset="0"/>
                <a:ea typeface="黑体" panose="02010609060101010101" pitchFamily="49" charset="-122"/>
              </a:rPr>
              <a:t>就地起沙</a:t>
            </a:r>
            <a:r>
              <a:rPr lang="zh-CN" altLang="ru-RU" sz="2800" b="1" dirty="0">
                <a:solidFill>
                  <a:schemeClr val="bg1"/>
                </a:solidFill>
                <a:latin typeface="Arial" panose="020B0604020202020204" pitchFamily="34" charset="0"/>
                <a:ea typeface="黑体" panose="02010609060101010101" pitchFamily="49" charset="-122"/>
              </a:rPr>
              <a:t>，风沙流主要集中在</a:t>
            </a:r>
            <a:r>
              <a:rPr lang="zh-CN" altLang="ru-RU" sz="2800" b="1" dirty="0">
                <a:solidFill>
                  <a:srgbClr val="FFFF00"/>
                </a:solidFill>
                <a:latin typeface="Arial" panose="020B0604020202020204" pitchFamily="34" charset="0"/>
                <a:ea typeface="黑体" panose="02010609060101010101" pitchFamily="49" charset="-122"/>
              </a:rPr>
              <a:t>近地面</a:t>
            </a:r>
            <a:r>
              <a:rPr lang="ru-RU" altLang="zh-CN" sz="2800" b="1" dirty="0">
                <a:solidFill>
                  <a:srgbClr val="FFFF00"/>
                </a:solidFill>
                <a:latin typeface="Arial" panose="020B0604020202020204" pitchFamily="34" charset="0"/>
                <a:ea typeface="黑体" panose="02010609060101010101" pitchFamily="49" charset="-122"/>
              </a:rPr>
              <a:t>20-30</a:t>
            </a:r>
            <a:r>
              <a:rPr lang="zh-CN" altLang="ru-RU" sz="2800" b="1" dirty="0">
                <a:solidFill>
                  <a:srgbClr val="FFFF00"/>
                </a:solidFill>
                <a:latin typeface="Arial" panose="020B0604020202020204" pitchFamily="34" charset="0"/>
                <a:ea typeface="黑体" panose="02010609060101010101" pitchFamily="49" charset="-122"/>
              </a:rPr>
              <a:t>厘米</a:t>
            </a:r>
            <a:r>
              <a:rPr lang="zh-CN" altLang="ru-RU" sz="2800" b="1" dirty="0">
                <a:solidFill>
                  <a:schemeClr val="bg1"/>
                </a:solidFill>
                <a:latin typeface="Arial" panose="020B0604020202020204" pitchFamily="34" charset="0"/>
                <a:ea typeface="黑体" panose="02010609060101010101" pitchFamily="49" charset="-122"/>
              </a:rPr>
              <a:t>高度范围内</a:t>
            </a:r>
            <a:r>
              <a:rPr lang="zh-CN" altLang="ru-RU" sz="2400" b="1" dirty="0">
                <a:solidFill>
                  <a:schemeClr val="bg1"/>
                </a:solidFill>
                <a:latin typeface="Arial" panose="020B0604020202020204" pitchFamily="34" charset="0"/>
                <a:ea typeface="黑体" panose="02010609060101010101" pitchFamily="49" charset="-122"/>
              </a:rPr>
              <a:t>。</a:t>
            </a:r>
            <a:endParaRPr lang="zh-CN" altLang="ru-RU" sz="2400" b="1" dirty="0">
              <a:solidFill>
                <a:schemeClr val="bg1"/>
              </a:solidFill>
              <a:latin typeface="Arial" panose="020B0604020202020204" pitchFamily="34" charset="0"/>
              <a:ea typeface="黑体" panose="02010609060101010101" pitchFamily="49" charset="-122"/>
            </a:endParaRPr>
          </a:p>
        </p:txBody>
      </p:sp>
      <p:sp>
        <p:nvSpPr>
          <p:cNvPr id="40966" name="AutoShape 133"/>
          <p:cNvSpPr/>
          <p:nvPr/>
        </p:nvSpPr>
        <p:spPr>
          <a:xfrm>
            <a:off x="7451725" y="692150"/>
            <a:ext cx="2089150" cy="1584325"/>
          </a:xfrm>
          <a:prstGeom prst="wedgeEllipseCallout">
            <a:avLst>
              <a:gd name="adj1" fmla="val -119227"/>
              <a:gd name="adj2" fmla="val -50704"/>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ru-RU" sz="2800" b="1" dirty="0">
                <a:solidFill>
                  <a:srgbClr val="FF0066"/>
                </a:solidFill>
                <a:latin typeface="Arial" panose="020B0604020202020204" pitchFamily="34" charset="0"/>
                <a:ea typeface="黑体" panose="02010609060101010101" pitchFamily="49" charset="-122"/>
              </a:rPr>
              <a:t>影响</a:t>
            </a:r>
            <a:r>
              <a:rPr lang="zh-CN" altLang="en-US" sz="2800" b="1" dirty="0">
                <a:solidFill>
                  <a:srgbClr val="3333CC"/>
                </a:solidFill>
                <a:latin typeface="Arial" panose="020B0604020202020204" pitchFamily="34" charset="0"/>
                <a:ea typeface="黑体" panose="02010609060101010101" pitchFamily="49" charset="-122"/>
              </a:rPr>
              <a:t>风</a:t>
            </a:r>
            <a:r>
              <a:rPr lang="zh-CN" altLang="ru-RU" sz="2800" b="1" dirty="0">
                <a:solidFill>
                  <a:srgbClr val="336600"/>
                </a:solidFill>
                <a:latin typeface="Arial" panose="020B0604020202020204" pitchFamily="34" charset="0"/>
                <a:ea typeface="黑体" panose="02010609060101010101" pitchFamily="49" charset="-122"/>
              </a:rPr>
              <a:t>沙</a:t>
            </a:r>
            <a:r>
              <a:rPr lang="zh-CN" altLang="ru-RU" sz="2800" b="1" dirty="0">
                <a:solidFill>
                  <a:srgbClr val="FF0066"/>
                </a:solidFill>
                <a:latin typeface="Arial" panose="020B0604020202020204" pitchFamily="34" charset="0"/>
                <a:ea typeface="黑体" panose="02010609060101010101" pitchFamily="49" charset="-122"/>
              </a:rPr>
              <a:t>的因素</a:t>
            </a:r>
            <a:endParaRPr lang="zh-CN" altLang="ru-RU" sz="2800" b="1" dirty="0">
              <a:solidFill>
                <a:srgbClr val="FF0066"/>
              </a:solidFill>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additive="base">
                                        <p:cTn id="6" dur="1" fill="hold">
                                          <p:stCondLst>
                                            <p:cond delay="0"/>
                                          </p:stCondLst>
                                        </p:cTn>
                                        <p:tgtEl>
                                          <p:spTgt spid="2179"/>
                                        </p:tgtEl>
                                        <p:attrNameLst>
                                          <p:attrName>style.visibility</p:attrName>
                                        </p:attrNameLst>
                                      </p:cBhvr>
                                      <p:to>
                                        <p:strVal val="visible"/>
                                      </p:to>
                                    </p:set>
                                    <p:anim calcmode="lin" valueType="num">
                                      <p:cBhvr additive="base">
                                        <p:cTn id="7" dur="500" fill="hold"/>
                                        <p:tgtEl>
                                          <p:spTgt spid="2179"/>
                                        </p:tgtEl>
                                        <p:attrNameLst>
                                          <p:attrName>ppt_x</p:attrName>
                                        </p:attrNameLst>
                                      </p:cBhvr>
                                      <p:tavLst>
                                        <p:tav tm="0">
                                          <p:val>
                                            <p:strVal val="#ppt_x"/>
                                          </p:val>
                                        </p:tav>
                                        <p:tav tm="100000">
                                          <p:val>
                                            <p:strVal val="#ppt_x"/>
                                          </p:val>
                                        </p:tav>
                                      </p:tavLst>
                                    </p:anim>
                                    <p:anim calcmode="lin" valueType="num">
                                      <p:cBhvr additive="base">
                                        <p:cTn id="8" dur="500" fill="hold"/>
                                        <p:tgtEl>
                                          <p:spTgt spid="21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childTnLst>
                                    <p:set>
                                      <p:cBhvr additive="base">
                                        <p:cTn id="12" dur="1" fill="hold">
                                          <p:stCondLst>
                                            <p:cond delay="0"/>
                                          </p:stCondLst>
                                        </p:cTn>
                                        <p:tgtEl>
                                          <p:spTgt spid="2180"/>
                                        </p:tgtEl>
                                        <p:attrNameLst>
                                          <p:attrName>style.visibility</p:attrName>
                                        </p:attrNameLst>
                                      </p:cBhvr>
                                      <p:to>
                                        <p:strVal val="visible"/>
                                      </p:to>
                                    </p:set>
                                    <p:anim calcmode="lin" valueType="num">
                                      <p:cBhvr additive="base">
                                        <p:cTn id="13" dur="500" fill="hold"/>
                                        <p:tgtEl>
                                          <p:spTgt spid="2180"/>
                                        </p:tgtEl>
                                        <p:attrNameLst>
                                          <p:attrName>ppt_x</p:attrName>
                                        </p:attrNameLst>
                                      </p:cBhvr>
                                      <p:tavLst>
                                        <p:tav tm="0">
                                          <p:val>
                                            <p:strVal val="#ppt_x"/>
                                          </p:val>
                                        </p:tav>
                                        <p:tav tm="100000">
                                          <p:val>
                                            <p:strVal val="#ppt_x"/>
                                          </p:val>
                                        </p:tav>
                                      </p:tavLst>
                                    </p:anim>
                                    <p:anim calcmode="lin" valueType="num">
                                      <p:cBhvr additive="base">
                                        <p:cTn id="14" dur="500" fill="hold"/>
                                        <p:tgtEl>
                                          <p:spTgt spid="2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 Box 2"/>
          <p:cNvSpPr txBox="1"/>
          <p:nvPr/>
        </p:nvSpPr>
        <p:spPr>
          <a:xfrm>
            <a:off x="569913" y="825500"/>
            <a:ext cx="8447087" cy="3414713"/>
          </a:xfrm>
          <a:prstGeom prst="rect">
            <a:avLst/>
          </a:prstGeom>
          <a:noFill/>
          <a:ln w="9525">
            <a:noFill/>
          </a:ln>
        </p:spPr>
        <p:txBody>
          <a:bodyPr wrap="none" anchor="t">
            <a:spAutoFit/>
          </a:bodyPr>
          <a:p>
            <a:r>
              <a:rPr lang="zh-CN" altLang="en-US" sz="7200" b="1" dirty="0">
                <a:solidFill>
                  <a:srgbClr val="FF0000"/>
                </a:solidFill>
                <a:latin typeface="Arial" panose="020B0604020202020204" pitchFamily="34" charset="0"/>
                <a:ea typeface="黑体" panose="02010609060101010101" pitchFamily="49" charset="-122"/>
              </a:rPr>
              <a:t>第一节</a:t>
            </a:r>
            <a:endParaRPr lang="zh-CN" altLang="en-US" sz="7200" b="1" dirty="0">
              <a:solidFill>
                <a:srgbClr val="FF0000"/>
              </a:solidFill>
              <a:latin typeface="Arial" panose="020B0604020202020204" pitchFamily="34" charset="0"/>
              <a:ea typeface="黑体" panose="02010609060101010101" pitchFamily="49" charset="-122"/>
            </a:endParaRPr>
          </a:p>
          <a:p>
            <a:r>
              <a:rPr lang="zh-CN" altLang="en-US" sz="7200" b="1" dirty="0">
                <a:solidFill>
                  <a:srgbClr val="FF0000"/>
                </a:solidFill>
                <a:latin typeface="Arial" panose="020B0604020202020204" pitchFamily="34" charset="0"/>
                <a:ea typeface="黑体" panose="02010609060101010101" pitchFamily="49" charset="-122"/>
              </a:rPr>
              <a:t>荒漠化的防治</a:t>
            </a:r>
            <a:r>
              <a:rPr lang="en-US" altLang="zh-CN" sz="7200" b="1" dirty="0">
                <a:solidFill>
                  <a:srgbClr val="FF0000"/>
                </a:solidFill>
                <a:latin typeface="Arial" panose="020B0604020202020204" pitchFamily="34" charset="0"/>
                <a:ea typeface="黑体" panose="02010609060101010101" pitchFamily="49" charset="-122"/>
              </a:rPr>
              <a:t>——</a:t>
            </a:r>
            <a:endParaRPr lang="en-US" altLang="zh-CN" sz="7200" b="1" dirty="0">
              <a:solidFill>
                <a:srgbClr val="FF0000"/>
              </a:solidFill>
              <a:latin typeface="Arial" panose="020B0604020202020204" pitchFamily="34" charset="0"/>
              <a:ea typeface="黑体" panose="02010609060101010101" pitchFamily="49" charset="-122"/>
            </a:endParaRPr>
          </a:p>
          <a:p>
            <a:r>
              <a:rPr lang="zh-CN" altLang="en-US" sz="7200" b="1" dirty="0">
                <a:solidFill>
                  <a:srgbClr val="FF0000"/>
                </a:solidFill>
                <a:latin typeface="Arial" panose="020B0604020202020204" pitchFamily="34" charset="0"/>
                <a:ea typeface="黑体" panose="02010609060101010101" pitchFamily="49" charset="-122"/>
              </a:rPr>
              <a:t>以我国西北地区为例</a:t>
            </a:r>
            <a:endParaRPr lang="zh-CN" altLang="en-US" sz="7200" b="1" dirty="0">
              <a:solidFill>
                <a:srgbClr val="FF0000"/>
              </a:solidFill>
              <a:latin typeface="Arial" panose="020B0604020202020204" pitchFamily="34" charset="0"/>
              <a:ea typeface="黑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日期占位符 1"/>
          <p:cNvSpPr txBox="1">
            <a:spLocks noGrp="1"/>
          </p:cNvSpPr>
          <p:nvPr>
            <p:ph type="dt" sz="half" idx="10"/>
          </p:nvPr>
        </p:nvSpPr>
        <p:spPr bwMode="auto"/>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页脚占位符 2"/>
          <p:cNvSpPr txBox="1">
            <a:spLocks noGrp="1"/>
          </p:cNvSpPr>
          <p:nvPr>
            <p:ph type="ftr" sz="quarter" idx="11"/>
          </p:nvPr>
        </p:nvSpPr>
        <p:spPr bwMode="auto"/>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精思生智慧   </a:t>
            </a:r>
            <a:endParaRPr kumimoji="0" lang="zh-CN" altLang="ru-RU"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987" name="Rectangle 129"/>
          <p:cNvSpPr>
            <a:spLocks noGrp="1"/>
          </p:cNvSpPr>
          <p:nvPr>
            <p:ph type="title"/>
          </p:nvPr>
        </p:nvSpPr>
        <p:spPr>
          <a:xfrm>
            <a:off x="0" y="0"/>
            <a:ext cx="9144000" cy="981075"/>
          </a:xfrm>
        </p:spPr>
        <p:txBody>
          <a:bodyPr vert="horz" wrap="square" lIns="91440" tIns="45720" rIns="91440" bIns="45720" anchor="ctr"/>
          <a:p>
            <a:r>
              <a:rPr lang="zh-CN" altLang="ru-RU" dirty="0"/>
              <a:t>（</a:t>
            </a:r>
            <a:r>
              <a:rPr lang="ru-RU" altLang="zh-CN" dirty="0"/>
              <a:t>2</a:t>
            </a:r>
            <a:r>
              <a:rPr lang="zh-CN" altLang="ru-RU" dirty="0"/>
              <a:t>）说明上述沙源</a:t>
            </a:r>
            <a:r>
              <a:rPr lang="zh-CN" altLang="ru-RU" dirty="0">
                <a:solidFill>
                  <a:schemeClr val="accent2"/>
                </a:solidFill>
              </a:rPr>
              <a:t>冬春季</a:t>
            </a:r>
            <a:r>
              <a:rPr lang="zh-CN" altLang="ru-RU" dirty="0"/>
              <a:t>起沙的原因。（</a:t>
            </a:r>
            <a:r>
              <a:rPr lang="ru-RU" altLang="zh-CN" dirty="0"/>
              <a:t>5</a:t>
            </a:r>
            <a:r>
              <a:rPr lang="zh-CN" altLang="ru-RU" dirty="0"/>
              <a:t>分）</a:t>
            </a:r>
            <a:endParaRPr lang="zh-CN" altLang="ru-RU" dirty="0"/>
          </a:p>
        </p:txBody>
      </p:sp>
      <p:sp>
        <p:nvSpPr>
          <p:cNvPr id="41988" name="Rectangle 130"/>
          <p:cNvSpPr>
            <a:spLocks noGrp="1"/>
          </p:cNvSpPr>
          <p:nvPr>
            <p:ph type="body"/>
          </p:nvPr>
        </p:nvSpPr>
        <p:spPr>
          <a:xfrm>
            <a:off x="0" y="1554163"/>
            <a:ext cx="5148263" cy="4565650"/>
          </a:xfrm>
          <a:solidFill>
            <a:srgbClr val="00FFFF"/>
          </a:solidFill>
        </p:spPr>
        <p:txBody>
          <a:bodyPr vert="horz" wrap="square" lIns="91440" tIns="45720" rIns="91440" bIns="45720" anchor="t"/>
          <a:p>
            <a:pPr>
              <a:buNone/>
            </a:pPr>
            <a:r>
              <a:rPr lang="zh-CN" altLang="ru-RU" b="1" dirty="0">
                <a:solidFill>
                  <a:srgbClr val="FF0066"/>
                </a:solidFill>
              </a:rPr>
              <a:t>（</a:t>
            </a:r>
            <a:r>
              <a:rPr lang="ru-RU" altLang="zh-CN" b="1" dirty="0">
                <a:solidFill>
                  <a:srgbClr val="FF0066"/>
                </a:solidFill>
              </a:rPr>
              <a:t>2</a:t>
            </a:r>
            <a:r>
              <a:rPr lang="zh-CN" altLang="ru-RU" b="1" dirty="0">
                <a:solidFill>
                  <a:srgbClr val="FF0066"/>
                </a:solidFill>
              </a:rPr>
              <a:t>）冬春季气候干燥（降水少），地表缺乏植被</a:t>
            </a:r>
            <a:r>
              <a:rPr lang="ru-RU" altLang="zh-CN" b="1" dirty="0">
                <a:solidFill>
                  <a:srgbClr val="FF0066"/>
                </a:solidFill>
              </a:rPr>
              <a:t>(</a:t>
            </a:r>
            <a:r>
              <a:rPr lang="zh-CN" altLang="ru-RU" b="1" dirty="0">
                <a:solidFill>
                  <a:srgbClr val="FF0066"/>
                </a:solidFill>
              </a:rPr>
              <a:t>草</a:t>
            </a:r>
            <a:r>
              <a:rPr lang="ru-RU" altLang="zh-CN" b="1" dirty="0">
                <a:solidFill>
                  <a:srgbClr val="FF0066"/>
                </a:solidFill>
              </a:rPr>
              <a:t>)</a:t>
            </a:r>
            <a:r>
              <a:rPr lang="zh-CN" altLang="ru-RU" b="1" dirty="0">
                <a:solidFill>
                  <a:srgbClr val="FF0066"/>
                </a:solidFill>
              </a:rPr>
              <a:t>的保护；大风多，湖面较宽阔，西风经湖面无阻挡，沙源东部为河谷，风力强劲。（</a:t>
            </a:r>
            <a:r>
              <a:rPr lang="ru-RU" altLang="zh-CN" b="1" dirty="0">
                <a:solidFill>
                  <a:srgbClr val="FF0066"/>
                </a:solidFill>
              </a:rPr>
              <a:t>5 </a:t>
            </a:r>
            <a:r>
              <a:rPr lang="zh-CN" altLang="ru-RU" b="1" dirty="0">
                <a:solidFill>
                  <a:srgbClr val="FF0066"/>
                </a:solidFill>
              </a:rPr>
              <a:t>分）</a:t>
            </a:r>
            <a:endParaRPr lang="zh-CN" altLang="ru-RU" b="1" dirty="0">
              <a:solidFill>
                <a:srgbClr val="FFFF00"/>
              </a:solidFill>
            </a:endParaRPr>
          </a:p>
        </p:txBody>
      </p:sp>
      <p:pic>
        <p:nvPicPr>
          <p:cNvPr id="2179" name="Picture 131"/>
          <p:cNvPicPr preferRelativeResize="0"/>
          <p:nvPr/>
        </p:nvPicPr>
        <p:blipFill>
          <a:blip r:embed="rId1"/>
          <a:stretch>
            <a:fillRect/>
          </a:stretch>
        </p:blipFill>
        <p:spPr>
          <a:xfrm>
            <a:off x="5148263" y="836613"/>
            <a:ext cx="3995737" cy="4248150"/>
          </a:xfrm>
          <a:prstGeom prst="rect">
            <a:avLst/>
          </a:prstGeom>
          <a:noFill/>
          <a:ln w="9525">
            <a:noFill/>
          </a:ln>
        </p:spPr>
      </p:pic>
      <p:sp>
        <p:nvSpPr>
          <p:cNvPr id="41990" name="AutoShape 133"/>
          <p:cNvSpPr/>
          <p:nvPr/>
        </p:nvSpPr>
        <p:spPr>
          <a:xfrm>
            <a:off x="7451725" y="692150"/>
            <a:ext cx="2089150" cy="1584325"/>
          </a:xfrm>
          <a:prstGeom prst="wedgeEllipseCallout">
            <a:avLst>
              <a:gd name="adj1" fmla="val -119227"/>
              <a:gd name="adj2" fmla="val -50704"/>
            </a:avLst>
          </a:prstGeom>
          <a:solidFill>
            <a:srgbClr val="FFFFFF"/>
          </a:solidFill>
          <a:ln w="9525" cap="flat" cmpd="sng">
            <a:solidFill>
              <a:srgbClr val="000000"/>
            </a:solidFill>
            <a:prstDash val="solid"/>
            <a:miter/>
            <a:headEnd type="none" w="med" len="med"/>
            <a:tailEnd type="none" w="med" len="med"/>
          </a:ln>
        </p:spPr>
        <p:txBody>
          <a:bodyPr anchor="t"/>
          <a:p>
            <a:pPr algn="ctr"/>
            <a:r>
              <a:rPr lang="zh-CN" altLang="ru-RU" sz="2800" b="1" dirty="0">
                <a:solidFill>
                  <a:srgbClr val="FF0066"/>
                </a:solidFill>
                <a:latin typeface="Arial" panose="020B0604020202020204" pitchFamily="34" charset="0"/>
                <a:ea typeface="黑体" panose="02010609060101010101" pitchFamily="49" charset="-122"/>
              </a:rPr>
              <a:t>影响</a:t>
            </a:r>
            <a:r>
              <a:rPr lang="zh-CN" altLang="en-US" sz="2800" b="1" dirty="0">
                <a:solidFill>
                  <a:srgbClr val="3333CC"/>
                </a:solidFill>
                <a:latin typeface="Arial" panose="020B0604020202020204" pitchFamily="34" charset="0"/>
                <a:ea typeface="黑体" panose="02010609060101010101" pitchFamily="49" charset="-122"/>
              </a:rPr>
              <a:t>风</a:t>
            </a:r>
            <a:r>
              <a:rPr lang="zh-CN" altLang="ru-RU" sz="2800" b="1" dirty="0">
                <a:solidFill>
                  <a:srgbClr val="336600"/>
                </a:solidFill>
                <a:latin typeface="Arial" panose="020B0604020202020204" pitchFamily="34" charset="0"/>
                <a:ea typeface="黑体" panose="02010609060101010101" pitchFamily="49" charset="-122"/>
              </a:rPr>
              <a:t>沙</a:t>
            </a:r>
            <a:r>
              <a:rPr lang="zh-CN" altLang="ru-RU" sz="2800" b="1" dirty="0">
                <a:solidFill>
                  <a:srgbClr val="FF0066"/>
                </a:solidFill>
                <a:latin typeface="Arial" panose="020B0604020202020204" pitchFamily="34" charset="0"/>
                <a:ea typeface="黑体" panose="02010609060101010101" pitchFamily="49" charset="-122"/>
              </a:rPr>
              <a:t>的因素</a:t>
            </a:r>
            <a:endParaRPr lang="zh-CN" altLang="ru-RU" sz="2800" b="1" dirty="0">
              <a:solidFill>
                <a:srgbClr val="FF0066"/>
              </a:solidFill>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childTnLst>
                                    <p:set>
                                      <p:cBhvr additive="base">
                                        <p:cTn id="6" dur="1" fill="hold">
                                          <p:stCondLst>
                                            <p:cond delay="0"/>
                                          </p:stCondLst>
                                        </p:cTn>
                                        <p:tgtEl>
                                          <p:spTgt spid="2179"/>
                                        </p:tgtEl>
                                        <p:attrNameLst>
                                          <p:attrName>style.visibility</p:attrName>
                                        </p:attrNameLst>
                                      </p:cBhvr>
                                      <p:to>
                                        <p:strVal val="visible"/>
                                      </p:to>
                                    </p:set>
                                    <p:anim calcmode="lin" valueType="num">
                                      <p:cBhvr additive="base">
                                        <p:cTn id="7" dur="500" fill="hold"/>
                                        <p:tgtEl>
                                          <p:spTgt spid="2179"/>
                                        </p:tgtEl>
                                        <p:attrNameLst>
                                          <p:attrName>ppt_x</p:attrName>
                                        </p:attrNameLst>
                                      </p:cBhvr>
                                      <p:tavLst>
                                        <p:tav tm="0">
                                          <p:val>
                                            <p:strVal val="#ppt_x"/>
                                          </p:val>
                                        </p:tav>
                                        <p:tav tm="100000">
                                          <p:val>
                                            <p:strVal val="#ppt_x"/>
                                          </p:val>
                                        </p:tav>
                                      </p:tavLst>
                                    </p:anim>
                                    <p:anim calcmode="lin" valueType="num">
                                      <p:cBhvr additive="base">
                                        <p:cTn id="8" dur="500" fill="hold"/>
                                        <p:tgtEl>
                                          <p:spTgt spid="2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Text Box 2"/>
          <p:cNvSpPr txBox="1"/>
          <p:nvPr/>
        </p:nvSpPr>
        <p:spPr>
          <a:xfrm>
            <a:off x="2139950" y="1066800"/>
            <a:ext cx="6165850" cy="701675"/>
          </a:xfrm>
          <a:prstGeom prst="rect">
            <a:avLst/>
          </a:prstGeom>
          <a:noFill/>
          <a:ln w="9525">
            <a:noFill/>
          </a:ln>
        </p:spPr>
        <p:txBody>
          <a:bodyPr anchor="t">
            <a:spAutoFit/>
          </a:bodyPr>
          <a:p>
            <a:pPr>
              <a:spcBef>
                <a:spcPct val="50000"/>
              </a:spcBef>
            </a:pPr>
            <a:r>
              <a:rPr lang="zh-CN" altLang="en-US" sz="4000" b="1" dirty="0">
                <a:solidFill>
                  <a:schemeClr val="bg1"/>
                </a:solidFill>
                <a:latin typeface="楷体_GB2312" pitchFamily="49" charset="-122"/>
                <a:ea typeface="楷体_GB2312" pitchFamily="49" charset="-122"/>
              </a:rPr>
              <a:t>人为因素的主要表现</a:t>
            </a:r>
            <a:endParaRPr lang="zh-CN" altLang="en-US" sz="4000" b="1" dirty="0">
              <a:solidFill>
                <a:schemeClr val="bg1"/>
              </a:solidFill>
              <a:latin typeface="楷体_GB2312" pitchFamily="49" charset="-122"/>
              <a:ea typeface="楷体_GB2312" pitchFamily="49" charset="-122"/>
            </a:endParaRPr>
          </a:p>
        </p:txBody>
      </p:sp>
      <p:sp>
        <p:nvSpPr>
          <p:cNvPr id="43010" name="AutoShape 3"/>
          <p:cNvSpPr/>
          <p:nvPr/>
        </p:nvSpPr>
        <p:spPr>
          <a:xfrm rot="5400000">
            <a:off x="4356100" y="-1500187"/>
            <a:ext cx="360363" cy="6840537"/>
          </a:xfrm>
          <a:prstGeom prst="leftBrace">
            <a:avLst>
              <a:gd name="adj1" fmla="val 157483"/>
              <a:gd name="adj2" fmla="val 50000"/>
            </a:avLst>
          </a:prstGeom>
          <a:noFill/>
          <a:ln w="38100" cap="flat" cmpd="sng">
            <a:solidFill>
              <a:schemeClr val="bg1"/>
            </a:solidFill>
            <a:prstDash val="solid"/>
            <a:round/>
            <a:headEnd type="none" w="med" len="med"/>
            <a:tailEnd type="none" w="med" len="med"/>
          </a:ln>
        </p:spPr>
        <p:txBody>
          <a:bodyPr wrap="none" anchor="ctr"/>
          <a:p>
            <a:endParaRPr lang="zh-CN" altLang="en-US" dirty="0">
              <a:latin typeface="Arial" panose="020B0604020202020204" pitchFamily="34" charset="0"/>
              <a:ea typeface="黑体" panose="02010609060101010101" pitchFamily="49" charset="-122"/>
            </a:endParaRPr>
          </a:p>
        </p:txBody>
      </p:sp>
      <p:sp>
        <p:nvSpPr>
          <p:cNvPr id="43011" name="Rectangle 4"/>
          <p:cNvSpPr/>
          <p:nvPr/>
        </p:nvSpPr>
        <p:spPr>
          <a:xfrm>
            <a:off x="755650" y="2266950"/>
            <a:ext cx="720725" cy="4297363"/>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r>
              <a:rPr lang="zh-CN" altLang="en-US" sz="4000" b="1" dirty="0">
                <a:latin typeface="Times New Roman" panose="02020603050405020304" pitchFamily="18" charset="0"/>
                <a:ea typeface="楷体_GB2312" pitchFamily="49" charset="-122"/>
              </a:rPr>
              <a:t>过</a:t>
            </a:r>
            <a:endParaRPr lang="zh-CN" altLang="en-US" sz="4000" b="1" dirty="0">
              <a:latin typeface="Times New Roman" panose="02020603050405020304" pitchFamily="18" charset="0"/>
              <a:ea typeface="楷体_GB2312" pitchFamily="49" charset="-122"/>
            </a:endParaRPr>
          </a:p>
          <a:p>
            <a:pPr algn="ctr"/>
            <a:r>
              <a:rPr lang="zh-CN" altLang="en-US" sz="4000" b="1" dirty="0">
                <a:latin typeface="Times New Roman" panose="02020603050405020304" pitchFamily="18" charset="0"/>
                <a:ea typeface="楷体_GB2312" pitchFamily="49" charset="-122"/>
              </a:rPr>
              <a:t>度</a:t>
            </a:r>
            <a:endParaRPr lang="zh-CN" altLang="en-US" sz="4000" b="1" dirty="0">
              <a:latin typeface="Times New Roman" panose="02020603050405020304" pitchFamily="18" charset="0"/>
              <a:ea typeface="楷体_GB2312" pitchFamily="49" charset="-122"/>
            </a:endParaRPr>
          </a:p>
          <a:p>
            <a:pPr algn="ctr"/>
            <a:r>
              <a:rPr lang="zh-CN" altLang="en-US" sz="4000" b="1" dirty="0">
                <a:latin typeface="Times New Roman" panose="02020603050405020304" pitchFamily="18" charset="0"/>
                <a:ea typeface="楷体_GB2312" pitchFamily="49" charset="-122"/>
              </a:rPr>
              <a:t>樵</a:t>
            </a:r>
            <a:endParaRPr lang="zh-CN" altLang="en-US" sz="4000" b="1" dirty="0">
              <a:latin typeface="Times New Roman" panose="02020603050405020304" pitchFamily="18" charset="0"/>
              <a:ea typeface="楷体_GB2312" pitchFamily="49" charset="-122"/>
            </a:endParaRPr>
          </a:p>
          <a:p>
            <a:pPr algn="ctr"/>
            <a:r>
              <a:rPr lang="zh-CN" altLang="en-US" sz="4000" b="1" dirty="0">
                <a:latin typeface="Times New Roman" panose="02020603050405020304" pitchFamily="18" charset="0"/>
                <a:ea typeface="楷体_GB2312" pitchFamily="49" charset="-122"/>
              </a:rPr>
              <a:t>采</a:t>
            </a:r>
            <a:endParaRPr lang="zh-CN" altLang="en-US" sz="4000" b="1" dirty="0">
              <a:latin typeface="Times New Roman" panose="02020603050405020304" pitchFamily="18" charset="0"/>
              <a:ea typeface="楷体_GB2312" pitchFamily="49" charset="-122"/>
            </a:endParaRPr>
          </a:p>
          <a:p>
            <a:pPr algn="ctr"/>
            <a:r>
              <a:rPr lang="zh-CN" altLang="en-US" b="1" dirty="0">
                <a:latin typeface="Arial" panose="020B0604020202020204" pitchFamily="34" charset="0"/>
                <a:ea typeface="宋体" panose="02010600030101010101" pitchFamily="2" charset="-122"/>
              </a:rPr>
              <a:t>●</a:t>
            </a:r>
            <a:endParaRPr lang="zh-CN" altLang="en-US" b="1" dirty="0">
              <a:latin typeface="Arial" panose="020B0604020202020204" pitchFamily="34" charset="0"/>
              <a:ea typeface="宋体" panose="02010600030101010101" pitchFamily="2" charset="-122"/>
            </a:endParaRPr>
          </a:p>
        </p:txBody>
      </p:sp>
      <p:sp>
        <p:nvSpPr>
          <p:cNvPr id="43012" name="Rectangle 5"/>
          <p:cNvSpPr/>
          <p:nvPr/>
        </p:nvSpPr>
        <p:spPr>
          <a:xfrm>
            <a:off x="2938463" y="2244725"/>
            <a:ext cx="719137" cy="4319588"/>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r>
              <a:rPr lang="zh-CN" altLang="en-US" sz="4000" b="1" dirty="0">
                <a:latin typeface="Times New Roman" panose="02020603050405020304" pitchFamily="18" charset="0"/>
                <a:ea typeface="楷体_GB2312" pitchFamily="49" charset="-122"/>
              </a:rPr>
              <a:t>过</a:t>
            </a:r>
            <a:endParaRPr lang="zh-CN" altLang="en-US" sz="4000" b="1" dirty="0">
              <a:latin typeface="Times New Roman" panose="02020603050405020304" pitchFamily="18" charset="0"/>
              <a:ea typeface="楷体_GB2312" pitchFamily="49" charset="-122"/>
            </a:endParaRPr>
          </a:p>
          <a:p>
            <a:pPr algn="ctr"/>
            <a:r>
              <a:rPr lang="zh-CN" altLang="en-US" sz="4000" b="1" dirty="0">
                <a:latin typeface="Times New Roman" panose="02020603050405020304" pitchFamily="18" charset="0"/>
                <a:ea typeface="楷体_GB2312" pitchFamily="49" charset="-122"/>
              </a:rPr>
              <a:t>度</a:t>
            </a:r>
            <a:endParaRPr lang="zh-CN" altLang="en-US" sz="4000" b="1" dirty="0">
              <a:latin typeface="Times New Roman" panose="02020603050405020304" pitchFamily="18" charset="0"/>
              <a:ea typeface="楷体_GB2312" pitchFamily="49" charset="-122"/>
            </a:endParaRPr>
          </a:p>
          <a:p>
            <a:pPr algn="ctr"/>
            <a:r>
              <a:rPr lang="zh-CN" altLang="en-US" sz="4000" b="1" dirty="0">
                <a:latin typeface="Times New Roman" panose="02020603050405020304" pitchFamily="18" charset="0"/>
                <a:ea typeface="楷体_GB2312" pitchFamily="49" charset="-122"/>
              </a:rPr>
              <a:t>放</a:t>
            </a:r>
            <a:endParaRPr lang="zh-CN" altLang="en-US" sz="4000" b="1" dirty="0">
              <a:latin typeface="Times New Roman" panose="02020603050405020304" pitchFamily="18" charset="0"/>
              <a:ea typeface="楷体_GB2312" pitchFamily="49" charset="-122"/>
            </a:endParaRPr>
          </a:p>
          <a:p>
            <a:pPr algn="ctr"/>
            <a:r>
              <a:rPr lang="zh-CN" altLang="en-US" sz="4000" b="1" dirty="0">
                <a:latin typeface="Times New Roman" panose="02020603050405020304" pitchFamily="18" charset="0"/>
                <a:ea typeface="楷体_GB2312" pitchFamily="49" charset="-122"/>
              </a:rPr>
              <a:t>牧</a:t>
            </a:r>
            <a:endParaRPr lang="zh-CN" altLang="en-US" sz="4000" b="1" dirty="0">
              <a:latin typeface="Times New Roman" panose="02020603050405020304" pitchFamily="18" charset="0"/>
              <a:ea typeface="楷体_GB2312" pitchFamily="49" charset="-122"/>
            </a:endParaRPr>
          </a:p>
          <a:p>
            <a:pPr algn="ctr"/>
            <a:r>
              <a:rPr lang="zh-CN" altLang="en-US" b="1" dirty="0">
                <a:latin typeface="Arial" panose="020B0604020202020204" pitchFamily="34" charset="0"/>
                <a:ea typeface="宋体" panose="02010600030101010101" pitchFamily="2" charset="-122"/>
              </a:rPr>
              <a:t>●</a:t>
            </a:r>
            <a:endParaRPr lang="zh-CN" altLang="en-US" b="1" dirty="0">
              <a:latin typeface="Arial" panose="020B0604020202020204" pitchFamily="34" charset="0"/>
              <a:ea typeface="宋体" panose="02010600030101010101" pitchFamily="2" charset="-122"/>
            </a:endParaRPr>
          </a:p>
        </p:txBody>
      </p:sp>
      <p:sp>
        <p:nvSpPr>
          <p:cNvPr id="43013" name="Rectangle 7"/>
          <p:cNvSpPr/>
          <p:nvPr/>
        </p:nvSpPr>
        <p:spPr>
          <a:xfrm>
            <a:off x="5300663" y="2244725"/>
            <a:ext cx="719137" cy="4319588"/>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r>
              <a:rPr lang="zh-CN" altLang="en-US" sz="4000" b="1" dirty="0">
                <a:latin typeface="Times New Roman" panose="02020603050405020304" pitchFamily="18" charset="0"/>
                <a:ea typeface="楷体_GB2312" pitchFamily="49" charset="-122"/>
              </a:rPr>
              <a:t>过</a:t>
            </a:r>
            <a:endParaRPr lang="zh-CN" altLang="en-US" sz="4000" b="1" dirty="0">
              <a:latin typeface="Times New Roman" panose="02020603050405020304" pitchFamily="18" charset="0"/>
              <a:ea typeface="楷体_GB2312" pitchFamily="49" charset="-122"/>
            </a:endParaRPr>
          </a:p>
          <a:p>
            <a:pPr algn="ctr"/>
            <a:r>
              <a:rPr lang="zh-CN" altLang="en-US" sz="4000" b="1" dirty="0">
                <a:latin typeface="Times New Roman" panose="02020603050405020304" pitchFamily="18" charset="0"/>
                <a:ea typeface="楷体_GB2312" pitchFamily="49" charset="-122"/>
              </a:rPr>
              <a:t>度</a:t>
            </a:r>
            <a:endParaRPr lang="zh-CN" altLang="en-US" sz="4000" b="1" dirty="0">
              <a:latin typeface="Times New Roman" panose="02020603050405020304" pitchFamily="18" charset="0"/>
              <a:ea typeface="楷体_GB2312" pitchFamily="49" charset="-122"/>
            </a:endParaRPr>
          </a:p>
          <a:p>
            <a:pPr algn="ctr"/>
            <a:r>
              <a:rPr lang="zh-CN" altLang="en-US" sz="4000" b="1" dirty="0">
                <a:latin typeface="Times New Roman" panose="02020603050405020304" pitchFamily="18" charset="0"/>
                <a:ea typeface="楷体_GB2312" pitchFamily="49" charset="-122"/>
              </a:rPr>
              <a:t>开</a:t>
            </a:r>
            <a:endParaRPr lang="zh-CN" altLang="en-US" sz="4000" b="1" dirty="0">
              <a:latin typeface="Times New Roman" panose="02020603050405020304" pitchFamily="18" charset="0"/>
              <a:ea typeface="楷体_GB2312" pitchFamily="49" charset="-122"/>
            </a:endParaRPr>
          </a:p>
          <a:p>
            <a:pPr algn="ctr"/>
            <a:r>
              <a:rPr lang="zh-CN" altLang="en-US" sz="4000" b="1" dirty="0">
                <a:latin typeface="Times New Roman" panose="02020603050405020304" pitchFamily="18" charset="0"/>
                <a:ea typeface="楷体_GB2312" pitchFamily="49" charset="-122"/>
              </a:rPr>
              <a:t>垦</a:t>
            </a:r>
            <a:endParaRPr lang="zh-CN" altLang="en-US" sz="4000" b="1" dirty="0">
              <a:latin typeface="Times New Roman" panose="02020603050405020304" pitchFamily="18" charset="0"/>
              <a:ea typeface="楷体_GB2312" pitchFamily="49" charset="-122"/>
            </a:endParaRPr>
          </a:p>
          <a:p>
            <a:pPr algn="ctr"/>
            <a:r>
              <a:rPr lang="zh-CN" altLang="en-US" b="1" dirty="0">
                <a:latin typeface="Arial" panose="020B0604020202020204" pitchFamily="34" charset="0"/>
                <a:ea typeface="宋体" panose="02010600030101010101" pitchFamily="2" charset="-122"/>
              </a:rPr>
              <a:t>●</a:t>
            </a:r>
            <a:endParaRPr lang="zh-CN" altLang="en-US" b="1" dirty="0">
              <a:latin typeface="Arial" panose="020B0604020202020204" pitchFamily="34" charset="0"/>
              <a:ea typeface="宋体" panose="02010600030101010101" pitchFamily="2" charset="-122"/>
            </a:endParaRPr>
          </a:p>
        </p:txBody>
      </p:sp>
      <p:sp>
        <p:nvSpPr>
          <p:cNvPr id="43014" name="Rectangle 8"/>
          <p:cNvSpPr/>
          <p:nvPr/>
        </p:nvSpPr>
        <p:spPr>
          <a:xfrm>
            <a:off x="7434263" y="2244725"/>
            <a:ext cx="719137" cy="424815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p>
            <a:pPr algn="ctr"/>
            <a:r>
              <a:rPr lang="zh-CN" altLang="en-US" sz="4000" b="1" dirty="0">
                <a:latin typeface="Times New Roman" panose="02020603050405020304" pitchFamily="18" charset="0"/>
                <a:ea typeface="楷体_GB2312" pitchFamily="49" charset="-122"/>
              </a:rPr>
              <a:t>水</a:t>
            </a:r>
            <a:endParaRPr lang="zh-CN" altLang="en-US" sz="4000" b="1" dirty="0">
              <a:latin typeface="Times New Roman" panose="02020603050405020304" pitchFamily="18" charset="0"/>
              <a:ea typeface="楷体_GB2312" pitchFamily="49" charset="-122"/>
            </a:endParaRPr>
          </a:p>
          <a:p>
            <a:pPr algn="ctr"/>
            <a:r>
              <a:rPr lang="zh-CN" altLang="en-US" sz="4000" b="1" dirty="0">
                <a:latin typeface="Times New Roman" panose="02020603050405020304" pitchFamily="18" charset="0"/>
                <a:ea typeface="楷体_GB2312" pitchFamily="49" charset="-122"/>
              </a:rPr>
              <a:t>资</a:t>
            </a:r>
            <a:endParaRPr lang="zh-CN" altLang="en-US" sz="4000" b="1" dirty="0">
              <a:latin typeface="Times New Roman" panose="02020603050405020304" pitchFamily="18" charset="0"/>
              <a:ea typeface="楷体_GB2312" pitchFamily="49" charset="-122"/>
            </a:endParaRPr>
          </a:p>
          <a:p>
            <a:pPr algn="ctr"/>
            <a:r>
              <a:rPr lang="zh-CN" altLang="en-US" sz="4000" b="1" dirty="0">
                <a:latin typeface="Times New Roman" panose="02020603050405020304" pitchFamily="18" charset="0"/>
                <a:ea typeface="楷体_GB2312" pitchFamily="49" charset="-122"/>
              </a:rPr>
              <a:t>源</a:t>
            </a:r>
            <a:endParaRPr lang="zh-CN" altLang="en-US" sz="4000" b="1" dirty="0">
              <a:latin typeface="Times New Roman" panose="02020603050405020304" pitchFamily="18" charset="0"/>
              <a:ea typeface="楷体_GB2312" pitchFamily="49" charset="-122"/>
            </a:endParaRPr>
          </a:p>
          <a:p>
            <a:pPr algn="ctr"/>
            <a:r>
              <a:rPr lang="zh-CN" altLang="en-US" sz="4000" b="1" dirty="0">
                <a:latin typeface="Times New Roman" panose="02020603050405020304" pitchFamily="18" charset="0"/>
                <a:ea typeface="楷体_GB2312" pitchFamily="49" charset="-122"/>
              </a:rPr>
              <a:t>利</a:t>
            </a:r>
            <a:endParaRPr lang="zh-CN" altLang="en-US" sz="4000" b="1" dirty="0">
              <a:latin typeface="Times New Roman" panose="02020603050405020304" pitchFamily="18" charset="0"/>
              <a:ea typeface="楷体_GB2312" pitchFamily="49" charset="-122"/>
            </a:endParaRPr>
          </a:p>
          <a:p>
            <a:pPr algn="ctr"/>
            <a:r>
              <a:rPr lang="zh-CN" altLang="en-US" sz="4000" b="1" dirty="0">
                <a:latin typeface="Times New Roman" panose="02020603050405020304" pitchFamily="18" charset="0"/>
                <a:ea typeface="楷体_GB2312" pitchFamily="49" charset="-122"/>
              </a:rPr>
              <a:t>用</a:t>
            </a:r>
            <a:endParaRPr lang="zh-CN" altLang="en-US" sz="4000" b="1" dirty="0">
              <a:latin typeface="Times New Roman" panose="02020603050405020304" pitchFamily="18" charset="0"/>
              <a:ea typeface="楷体_GB2312" pitchFamily="49" charset="-122"/>
            </a:endParaRPr>
          </a:p>
          <a:p>
            <a:pPr algn="ctr"/>
            <a:r>
              <a:rPr lang="zh-CN" altLang="en-US" sz="4000" b="1" dirty="0">
                <a:latin typeface="Times New Roman" panose="02020603050405020304" pitchFamily="18" charset="0"/>
                <a:ea typeface="楷体_GB2312" pitchFamily="49" charset="-122"/>
              </a:rPr>
              <a:t>不</a:t>
            </a:r>
            <a:endParaRPr lang="zh-CN" altLang="en-US" sz="4000" b="1" dirty="0">
              <a:latin typeface="Times New Roman" panose="02020603050405020304" pitchFamily="18" charset="0"/>
              <a:ea typeface="楷体_GB2312" pitchFamily="49" charset="-122"/>
            </a:endParaRPr>
          </a:p>
          <a:p>
            <a:pPr algn="ctr"/>
            <a:r>
              <a:rPr lang="zh-CN" altLang="en-US" sz="4000" b="1" dirty="0">
                <a:latin typeface="Times New Roman" panose="02020603050405020304" pitchFamily="18" charset="0"/>
                <a:ea typeface="楷体_GB2312" pitchFamily="49" charset="-122"/>
              </a:rPr>
              <a:t>当</a:t>
            </a:r>
            <a:endParaRPr lang="zh-CN" altLang="en-US" sz="4000" b="1" dirty="0">
              <a:latin typeface="Times New Roman" panose="02020603050405020304" pitchFamily="18" charset="0"/>
              <a:ea typeface="楷体_GB2312" pitchFamily="49" charset="-122"/>
            </a:endParaRPr>
          </a:p>
        </p:txBody>
      </p:sp>
      <p:sp>
        <p:nvSpPr>
          <p:cNvPr id="43015" name="Text Box 10"/>
          <p:cNvSpPr txBox="1"/>
          <p:nvPr/>
        </p:nvSpPr>
        <p:spPr>
          <a:xfrm>
            <a:off x="457200" y="3657600"/>
            <a:ext cx="9220200" cy="366713"/>
          </a:xfrm>
          <a:prstGeom prst="rect">
            <a:avLst/>
          </a:prstGeom>
          <a:noFill/>
          <a:ln w="9525">
            <a:noFill/>
          </a:ln>
        </p:spPr>
        <p:txBody>
          <a:bodyPr anchor="t">
            <a:spAutoFit/>
          </a:bodyPr>
          <a:p>
            <a:pPr>
              <a:spcBef>
                <a:spcPct val="50000"/>
              </a:spcBef>
            </a:pPr>
            <a:endParaRPr lang="zh-CN" altLang="zh-CN" dirty="0">
              <a:latin typeface="Arial" panose="020B0604020202020204" pitchFamily="34" charset="0"/>
              <a:ea typeface="宋体" panose="02010600030101010101" pitchFamily="2" charset="-122"/>
            </a:endParaRPr>
          </a:p>
        </p:txBody>
      </p:sp>
      <p:grpSp>
        <p:nvGrpSpPr>
          <p:cNvPr id="43016" name="Group 404"/>
          <p:cNvGrpSpPr/>
          <p:nvPr/>
        </p:nvGrpSpPr>
        <p:grpSpPr>
          <a:xfrm>
            <a:off x="225425" y="152400"/>
            <a:ext cx="7546975" cy="685800"/>
            <a:chOff x="136" y="346"/>
            <a:chExt cx="4596" cy="313"/>
          </a:xfrm>
        </p:grpSpPr>
        <p:grpSp>
          <p:nvGrpSpPr>
            <p:cNvPr id="43017" name="Group 405"/>
            <p:cNvGrpSpPr/>
            <p:nvPr/>
          </p:nvGrpSpPr>
          <p:grpSpPr>
            <a:xfrm>
              <a:off x="136" y="346"/>
              <a:ext cx="3517" cy="313"/>
              <a:chOff x="144" y="1133"/>
              <a:chExt cx="3517" cy="313"/>
            </a:xfrm>
          </p:grpSpPr>
          <p:sp>
            <p:nvSpPr>
              <p:cNvPr id="43018" name="AutoShape 3"/>
              <p:cNvSpPr/>
              <p:nvPr/>
            </p:nvSpPr>
            <p:spPr>
              <a:xfrm>
                <a:off x="1064" y="1133"/>
                <a:ext cx="2597" cy="313"/>
              </a:xfrm>
              <a:prstGeom prst="chevron">
                <a:avLst>
                  <a:gd name="adj" fmla="val 26466"/>
                </a:avLst>
              </a:prstGeom>
              <a:gradFill rotWithShape="1">
                <a:gsLst>
                  <a:gs pos="0">
                    <a:srgbClr val="0099FF"/>
                  </a:gs>
                  <a:gs pos="100000">
                    <a:srgbClr val="00FFFF"/>
                  </a:gs>
                </a:gsLst>
                <a:lin ang="0" scaled="1"/>
                <a:tileRect/>
              </a:gradFill>
              <a:ln w="38100" cap="flat" cmpd="sng">
                <a:solidFill>
                  <a:schemeClr val="bg1"/>
                </a:solidFill>
                <a:prstDash val="solid"/>
                <a:miter/>
                <a:headEnd type="none" w="med" len="med"/>
                <a:tailEnd type="none" w="med" len="med"/>
              </a:ln>
            </p:spPr>
            <p:txBody>
              <a:bodyPr anchor="ctr"/>
              <a:p>
                <a:pPr algn="ctr"/>
                <a:r>
                  <a:rPr lang="zh-CN" altLang="en-US" sz="3200" b="1" dirty="0">
                    <a:solidFill>
                      <a:srgbClr val="000000"/>
                    </a:solidFill>
                    <a:latin typeface="Times New Roman" panose="02020603050405020304" pitchFamily="18" charset="0"/>
                    <a:ea typeface="黑体" panose="02010609060101010101" pitchFamily="49" charset="-122"/>
                  </a:rPr>
                  <a:t>荒漠化的人为原因</a:t>
                </a:r>
                <a:endParaRPr lang="zh-CN" altLang="en-US" sz="3200" b="1" dirty="0">
                  <a:solidFill>
                    <a:srgbClr val="000000"/>
                  </a:solidFill>
                  <a:latin typeface="Times New Roman" panose="02020603050405020304" pitchFamily="18" charset="0"/>
                  <a:ea typeface="Times New Roman" panose="02020603050405020304" pitchFamily="18" charset="0"/>
                </a:endParaRPr>
              </a:p>
            </p:txBody>
          </p:sp>
          <p:grpSp>
            <p:nvGrpSpPr>
              <p:cNvPr id="43019" name="Group 407"/>
              <p:cNvGrpSpPr/>
              <p:nvPr/>
            </p:nvGrpSpPr>
            <p:grpSpPr>
              <a:xfrm>
                <a:off x="144" y="1145"/>
                <a:ext cx="1016" cy="288"/>
                <a:chOff x="367" y="2263"/>
                <a:chExt cx="1485" cy="288"/>
              </a:xfrm>
            </p:grpSpPr>
            <p:sp>
              <p:nvSpPr>
                <p:cNvPr id="43020" name="AutoShape 3"/>
                <p:cNvSpPr/>
                <p:nvPr/>
              </p:nvSpPr>
              <p:spPr>
                <a:xfrm>
                  <a:off x="367" y="2294"/>
                  <a:ext cx="1485" cy="226"/>
                </a:xfrm>
                <a:prstGeom prst="chevron">
                  <a:avLst>
                    <a:gd name="adj" fmla="val 20959"/>
                  </a:avLst>
                </a:prstGeom>
                <a:gradFill rotWithShape="1">
                  <a:gsLst>
                    <a:gs pos="0">
                      <a:srgbClr val="00FFFF"/>
                    </a:gs>
                    <a:gs pos="100000">
                      <a:srgbClr val="0099FF"/>
                    </a:gs>
                  </a:gsLst>
                  <a:lin ang="0" scaled="1"/>
                  <a:tileRect/>
                </a:gradFill>
                <a:ln w="38100" cap="flat" cmpd="sng">
                  <a:solidFill>
                    <a:schemeClr val="bg1"/>
                  </a:solidFill>
                  <a:prstDash val="solid"/>
                  <a:miter/>
                  <a:headEnd type="none" w="med" len="med"/>
                  <a:tailEnd type="none" w="med" len="med"/>
                </a:ln>
              </p:spPr>
              <p:txBody>
                <a:bodyPr anchor="ctr">
                  <a:spAutoFit/>
                </a:bodyPr>
                <a:p>
                  <a:pPr algn="ctr"/>
                  <a:r>
                    <a:rPr lang="zh-CN" altLang="en-US" sz="2400" b="1" dirty="0">
                      <a:solidFill>
                        <a:schemeClr val="bg1"/>
                      </a:solidFill>
                      <a:latin typeface="黑体" panose="02010609060101010101" pitchFamily="49" charset="-122"/>
                      <a:ea typeface="黑体" panose="02010609060101010101" pitchFamily="49" charset="-122"/>
                    </a:rPr>
                    <a:t>考点二</a:t>
                  </a:r>
                  <a:endParaRPr lang="zh-CN" altLang="en-US" sz="1400" b="1" dirty="0">
                    <a:latin typeface="Arial" panose="020B0604020202020204" pitchFamily="34" charset="0"/>
                    <a:ea typeface="宋体" panose="02010600030101010101" pitchFamily="2" charset="-122"/>
                  </a:endParaRPr>
                </a:p>
              </p:txBody>
            </p:sp>
            <p:sp>
              <p:nvSpPr>
                <p:cNvPr id="43021" name="Rectangle 409"/>
                <p:cNvSpPr/>
                <p:nvPr/>
              </p:nvSpPr>
              <p:spPr>
                <a:xfrm>
                  <a:off x="367" y="2263"/>
                  <a:ext cx="290" cy="288"/>
                </a:xfrm>
                <a:prstGeom prst="rect">
                  <a:avLst/>
                </a:prstGeom>
                <a:solidFill>
                  <a:srgbClr val="00FFFF"/>
                </a:solidFill>
                <a:ln w="9525">
                  <a:noFill/>
                </a:ln>
              </p:spPr>
              <p:txBody>
                <a:bodyPr wrap="none" anchor="ctr"/>
                <a:p>
                  <a:pPr algn="ctr"/>
                  <a:endParaRPr lang="zh-CN" altLang="zh-CN" sz="1400" b="1" dirty="0">
                    <a:latin typeface="Arial" panose="020B0604020202020204" pitchFamily="34" charset="0"/>
                    <a:ea typeface="宋体" panose="02010600030101010101" pitchFamily="2" charset="-122"/>
                  </a:endParaRPr>
                </a:p>
              </p:txBody>
            </p:sp>
          </p:grpSp>
        </p:grpSp>
        <p:sp>
          <p:nvSpPr>
            <p:cNvPr id="43022" name="AutoShape 3"/>
            <p:cNvSpPr/>
            <p:nvPr/>
          </p:nvSpPr>
          <p:spPr>
            <a:xfrm>
              <a:off x="3581" y="346"/>
              <a:ext cx="1151" cy="313"/>
            </a:xfrm>
            <a:prstGeom prst="chevron">
              <a:avLst>
                <a:gd name="adj" fmla="val 25417"/>
              </a:avLst>
            </a:prstGeom>
            <a:gradFill rotWithShape="1">
              <a:gsLst>
                <a:gs pos="0">
                  <a:srgbClr val="00FFFF"/>
                </a:gs>
                <a:gs pos="100000">
                  <a:srgbClr val="0099FF"/>
                </a:gs>
              </a:gsLst>
              <a:lin ang="0" scaled="1"/>
              <a:tileRect/>
            </a:gradFill>
            <a:ln w="38100" cap="flat" cmpd="sng">
              <a:solidFill>
                <a:schemeClr val="bg1"/>
              </a:solidFill>
              <a:prstDash val="solid"/>
              <a:miter/>
              <a:headEnd type="none" w="med" len="med"/>
              <a:tailEnd type="none" w="med" len="med"/>
            </a:ln>
          </p:spPr>
          <p:txBody>
            <a:bodyPr anchor="ctr"/>
            <a:p>
              <a:pPr algn="ctr"/>
              <a:r>
                <a:rPr lang="zh-CN" altLang="en-US" sz="2200" b="1" dirty="0">
                  <a:solidFill>
                    <a:srgbClr val="0000FF"/>
                  </a:solidFill>
                  <a:latin typeface="Arial" panose="020B0604020202020204" pitchFamily="34" charset="0"/>
                  <a:ea typeface="黑体" panose="02010609060101010101" pitchFamily="49" charset="-122"/>
                </a:rPr>
                <a:t>疑难剖析</a:t>
              </a:r>
              <a:endParaRPr lang="zh-CN" altLang="en-US" sz="1400" b="1" dirty="0">
                <a:latin typeface="Arial" panose="020B0604020202020204" pitchFamily="34" charset="0"/>
                <a:ea typeface="宋体" panose="02010600030101010101" pitchFamily="2" charset="-122"/>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Rectangle 2"/>
          <p:cNvSpPr>
            <a:spLocks noGrp="1"/>
          </p:cNvSpPr>
          <p:nvPr>
            <p:ph type="title"/>
          </p:nvPr>
        </p:nvSpPr>
        <p:spPr/>
        <p:txBody>
          <a:bodyPr vert="horz" wrap="square" lIns="91440" tIns="45720" rIns="91440" bIns="45720" anchor="ctr"/>
          <a:p>
            <a:pPr eaLnBrk="1" hangingPunct="1"/>
            <a:r>
              <a:rPr lang="zh-CN" altLang="en-US" b="1" dirty="0">
                <a:solidFill>
                  <a:srgbClr val="0000FF"/>
                </a:solidFill>
                <a:ea typeface="黑体" panose="02010609060101010101" pitchFamily="49" charset="-122"/>
              </a:rPr>
              <a:t>过度樵采</a:t>
            </a:r>
            <a:endParaRPr lang="zh-CN" altLang="en-US" b="1" dirty="0">
              <a:solidFill>
                <a:srgbClr val="0000FF"/>
              </a:solidFill>
              <a:ea typeface="黑体" panose="02010609060101010101" pitchFamily="49" charset="-122"/>
            </a:endParaRPr>
          </a:p>
        </p:txBody>
      </p:sp>
      <p:sp>
        <p:nvSpPr>
          <p:cNvPr id="44034" name="Rectangle 3"/>
          <p:cNvSpPr>
            <a:spLocks noGrp="1"/>
          </p:cNvSpPr>
          <p:nvPr>
            <p:ph idx="1"/>
          </p:nvPr>
        </p:nvSpPr>
        <p:spPr>
          <a:xfrm>
            <a:off x="76200" y="1676400"/>
            <a:ext cx="3600450" cy="4648200"/>
          </a:xfrm>
        </p:spPr>
        <p:txBody>
          <a:bodyPr vert="horz" wrap="square" lIns="91440" tIns="45720" rIns="91440" bIns="45720" anchor="t"/>
          <a:p>
            <a:pPr eaLnBrk="1" hangingPunct="1"/>
            <a:r>
              <a:rPr lang="zh-CN" altLang="en-US" b="1" dirty="0"/>
              <a:t>在西北农村地区</a:t>
            </a:r>
            <a:r>
              <a:rPr lang="en-US" altLang="zh-CN" b="1" dirty="0"/>
              <a:t>,</a:t>
            </a:r>
            <a:r>
              <a:rPr lang="zh-CN" altLang="en-US" b="1" dirty="0"/>
              <a:t>由于缺乏能源</a:t>
            </a:r>
            <a:r>
              <a:rPr lang="en-US" altLang="zh-CN" b="1" dirty="0"/>
              <a:t>,</a:t>
            </a:r>
            <a:r>
              <a:rPr lang="zh-CN" altLang="en-US" b="1" dirty="0"/>
              <a:t>人们樵采天然植被作燃料；</a:t>
            </a:r>
            <a:endParaRPr lang="zh-CN" altLang="en-US" b="1" dirty="0"/>
          </a:p>
          <a:p>
            <a:pPr eaLnBrk="1" hangingPunct="1"/>
            <a:r>
              <a:rPr lang="zh-CN" altLang="en-US" b="1" dirty="0"/>
              <a:t>另外</a:t>
            </a:r>
            <a:r>
              <a:rPr lang="en-US" altLang="zh-CN" b="1" dirty="0"/>
              <a:t>,</a:t>
            </a:r>
            <a:r>
              <a:rPr lang="zh-CN" altLang="en-US" b="1" dirty="0"/>
              <a:t>有的地方为增加经济收入</a:t>
            </a:r>
            <a:r>
              <a:rPr lang="en-US" altLang="zh-CN" b="1" dirty="0"/>
              <a:t>,</a:t>
            </a:r>
            <a:r>
              <a:rPr lang="zh-CN" altLang="en-US" b="1" dirty="0"/>
              <a:t>大量采挖药材、发菜等，更严重破坏草场。</a:t>
            </a:r>
            <a:endParaRPr lang="zh-CN" altLang="en-US" b="1" dirty="0"/>
          </a:p>
        </p:txBody>
      </p:sp>
      <p:pic>
        <p:nvPicPr>
          <p:cNvPr id="44035" name="Picture 4" descr="毁林"/>
          <p:cNvPicPr>
            <a:picLocks noChangeAspect="1"/>
          </p:cNvPicPr>
          <p:nvPr/>
        </p:nvPicPr>
        <p:blipFill>
          <a:blip r:embed="rId1"/>
          <a:stretch>
            <a:fillRect/>
          </a:stretch>
        </p:blipFill>
        <p:spPr>
          <a:xfrm>
            <a:off x="3995738" y="1965325"/>
            <a:ext cx="4752975" cy="3408363"/>
          </a:xfrm>
          <a:prstGeom prst="rect">
            <a:avLst/>
          </a:prstGeom>
          <a:noFill/>
          <a:ln w="9525">
            <a:noFill/>
          </a:ln>
        </p:spPr>
      </p:pic>
      <p:sp>
        <p:nvSpPr>
          <p:cNvPr id="44036" name="AutoShape 5"/>
          <p:cNvSpPr/>
          <p:nvPr/>
        </p:nvSpPr>
        <p:spPr>
          <a:xfrm>
            <a:off x="7308850" y="5734050"/>
            <a:ext cx="576263" cy="503238"/>
          </a:xfrm>
          <a:prstGeom prst="actionButtonBackPrevious">
            <a:avLst/>
          </a:prstGeom>
          <a:solidFill>
            <a:schemeClr val="accent1"/>
          </a:solidFill>
          <a:ln w="9525">
            <a:noFill/>
          </a:ln>
        </p:spPr>
        <p:txBody>
          <a:bodyPr wrap="none" anchor="ctr"/>
          <a:p>
            <a:endParaRPr lang="zh-CN" altLang="en-US" dirty="0">
              <a:latin typeface="Arial" panose="020B0604020202020204" pitchFamily="34" charset="0"/>
              <a:ea typeface="黑体"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2"/>
          <p:cNvSpPr>
            <a:spLocks noGrp="1"/>
          </p:cNvSpPr>
          <p:nvPr>
            <p:ph type="title"/>
          </p:nvPr>
        </p:nvSpPr>
        <p:spPr/>
        <p:txBody>
          <a:bodyPr vert="horz" wrap="square" lIns="91440" tIns="45720" rIns="91440" bIns="45720" anchor="ctr"/>
          <a:p>
            <a:pPr eaLnBrk="1" hangingPunct="1"/>
            <a:r>
              <a:rPr lang="zh-CN" altLang="en-US" b="1" dirty="0">
                <a:solidFill>
                  <a:srgbClr val="0000FF"/>
                </a:solidFill>
                <a:ea typeface="黑体" panose="02010609060101010101" pitchFamily="49" charset="-122"/>
              </a:rPr>
              <a:t>过度放牧</a:t>
            </a:r>
            <a:endParaRPr lang="zh-CN" altLang="en-US" b="1" dirty="0">
              <a:solidFill>
                <a:srgbClr val="0000FF"/>
              </a:solidFill>
              <a:ea typeface="黑体" panose="02010609060101010101" pitchFamily="49" charset="-122"/>
            </a:endParaRPr>
          </a:p>
        </p:txBody>
      </p:sp>
      <p:sp>
        <p:nvSpPr>
          <p:cNvPr id="45058" name="Rectangle 3"/>
          <p:cNvSpPr>
            <a:spLocks noGrp="1"/>
          </p:cNvSpPr>
          <p:nvPr>
            <p:ph idx="1"/>
          </p:nvPr>
        </p:nvSpPr>
        <p:spPr>
          <a:xfrm>
            <a:off x="76200" y="1600200"/>
            <a:ext cx="3673475" cy="4648200"/>
          </a:xfrm>
        </p:spPr>
        <p:txBody>
          <a:bodyPr vert="horz" wrap="square" lIns="91440" tIns="45720" rIns="91440" bIns="45720" anchor="t"/>
          <a:p>
            <a:pPr eaLnBrk="1" hangingPunct="1">
              <a:lnSpc>
                <a:spcPct val="115000"/>
              </a:lnSpc>
            </a:pPr>
            <a:r>
              <a:rPr lang="zh-CN" altLang="en-US" sz="2800" b="1" dirty="0"/>
              <a:t>在草原牧区：超载放牧导致牧草生长能力和土壤结构被破坏，土地沙化，使草场载畜量降低，从而载畜量更加超出载畜能力，形成恶性循环。</a:t>
            </a:r>
            <a:endParaRPr lang="zh-CN" altLang="en-US" sz="2800" b="1" dirty="0"/>
          </a:p>
        </p:txBody>
      </p:sp>
      <p:pic>
        <p:nvPicPr>
          <p:cNvPr id="45059" name="Picture 5" descr="过度放牧1"/>
          <p:cNvPicPr>
            <a:picLocks noChangeAspect="1"/>
          </p:cNvPicPr>
          <p:nvPr/>
        </p:nvPicPr>
        <p:blipFill>
          <a:blip r:embed="rId1">
            <a:lum bright="-6000" contrast="12000"/>
          </a:blip>
          <a:stretch>
            <a:fillRect/>
          </a:stretch>
        </p:blipFill>
        <p:spPr>
          <a:xfrm>
            <a:off x="4000500" y="3295650"/>
            <a:ext cx="4762500" cy="3409950"/>
          </a:xfrm>
          <a:prstGeom prst="rect">
            <a:avLst/>
          </a:prstGeom>
          <a:noFill/>
          <a:ln w="9525">
            <a:noFill/>
          </a:ln>
        </p:spPr>
      </p:pic>
      <p:pic>
        <p:nvPicPr>
          <p:cNvPr id="161798" name="Picture 6" descr="羊群喂水"/>
          <p:cNvPicPr>
            <a:picLocks noChangeAspect="1"/>
          </p:cNvPicPr>
          <p:nvPr/>
        </p:nvPicPr>
        <p:blipFill>
          <a:blip r:embed="rId2"/>
          <a:stretch>
            <a:fillRect/>
          </a:stretch>
        </p:blipFill>
        <p:spPr>
          <a:xfrm>
            <a:off x="3843338" y="152400"/>
            <a:ext cx="5148262" cy="36036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1798"/>
                                        </p:tgtEl>
                                        <p:attrNameLst>
                                          <p:attrName>style.visibility</p:attrName>
                                        </p:attrNameLst>
                                      </p:cBhvr>
                                      <p:to>
                                        <p:strVal val="visible"/>
                                      </p:to>
                                    </p:set>
                                    <p:animEffect transition="in" filter="box(in)">
                                      <p:cBhvr>
                                        <p:cTn id="7" dur="500"/>
                                        <p:tgtEl>
                                          <p:spTgt spid="16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1" name="Picture 4"/>
          <p:cNvPicPr>
            <a:picLocks noChangeAspect="1"/>
          </p:cNvPicPr>
          <p:nvPr/>
        </p:nvPicPr>
        <p:blipFill>
          <a:blip r:embed="rId1"/>
          <a:stretch>
            <a:fillRect/>
          </a:stretch>
        </p:blipFill>
        <p:spPr>
          <a:xfrm>
            <a:off x="1447800" y="914400"/>
            <a:ext cx="6534150" cy="1743075"/>
          </a:xfrm>
          <a:prstGeom prst="rect">
            <a:avLst/>
          </a:prstGeom>
          <a:noFill/>
          <a:ln w="9525">
            <a:noFill/>
          </a:ln>
        </p:spPr>
      </p:pic>
      <p:pic>
        <p:nvPicPr>
          <p:cNvPr id="46082" name="Picture 5"/>
          <p:cNvPicPr>
            <a:picLocks noChangeAspect="1"/>
          </p:cNvPicPr>
          <p:nvPr/>
        </p:nvPicPr>
        <p:blipFill>
          <a:blip r:embed="rId2"/>
          <a:srcRect/>
          <a:stretch>
            <a:fillRect/>
          </a:stretch>
        </p:blipFill>
        <p:spPr>
          <a:xfrm>
            <a:off x="0" y="2667000"/>
            <a:ext cx="9144000" cy="3956050"/>
          </a:xfrm>
          <a:prstGeom prst="rect">
            <a:avLst/>
          </a:prstGeom>
          <a:noFill/>
          <a:ln w="9525">
            <a:noFill/>
          </a:ln>
        </p:spPr>
      </p:pic>
      <p:pic>
        <p:nvPicPr>
          <p:cNvPr id="46083" name="Picture 6"/>
          <p:cNvPicPr>
            <a:picLocks noChangeAspect="1"/>
          </p:cNvPicPr>
          <p:nvPr/>
        </p:nvPicPr>
        <p:blipFill>
          <a:blip r:embed="rId3"/>
          <a:srcRect/>
          <a:stretch>
            <a:fillRect/>
          </a:stretch>
        </p:blipFill>
        <p:spPr>
          <a:xfrm>
            <a:off x="76200" y="228600"/>
            <a:ext cx="9448800" cy="76200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Rectangle 2"/>
          <p:cNvSpPr>
            <a:spLocks noGrp="1"/>
          </p:cNvSpPr>
          <p:nvPr>
            <p:ph type="title"/>
          </p:nvPr>
        </p:nvSpPr>
        <p:spPr/>
        <p:txBody>
          <a:bodyPr vert="horz" wrap="square" lIns="91440" tIns="45720" rIns="91440" bIns="45720" anchor="ctr"/>
          <a:p>
            <a:pPr eaLnBrk="1" hangingPunct="1"/>
            <a:r>
              <a:rPr lang="zh-CN" altLang="en-US" b="1" dirty="0">
                <a:solidFill>
                  <a:srgbClr val="0000FF"/>
                </a:solidFill>
                <a:ea typeface="黑体" panose="02010609060101010101" pitchFamily="49" charset="-122"/>
              </a:rPr>
              <a:t>过度农垦</a:t>
            </a:r>
            <a:endParaRPr lang="zh-CN" altLang="en-US" b="1" dirty="0">
              <a:solidFill>
                <a:srgbClr val="0000FF"/>
              </a:solidFill>
              <a:ea typeface="黑体" panose="02010609060101010101" pitchFamily="49" charset="-122"/>
            </a:endParaRPr>
          </a:p>
        </p:txBody>
      </p:sp>
      <p:sp>
        <p:nvSpPr>
          <p:cNvPr id="48130" name="Rectangle 3"/>
          <p:cNvSpPr>
            <a:spLocks noGrp="1"/>
          </p:cNvSpPr>
          <p:nvPr>
            <p:ph idx="1"/>
          </p:nvPr>
        </p:nvSpPr>
        <p:spPr>
          <a:xfrm>
            <a:off x="331788" y="990600"/>
            <a:ext cx="3249612" cy="3646488"/>
          </a:xfrm>
        </p:spPr>
        <p:txBody>
          <a:bodyPr vert="horz" wrap="square" lIns="91440" tIns="45720" rIns="91440" bIns="45720" anchor="t"/>
          <a:p>
            <a:pPr eaLnBrk="1" hangingPunct="1">
              <a:lnSpc>
                <a:spcPct val="110000"/>
              </a:lnSpc>
            </a:pPr>
            <a:endParaRPr lang="en-US" altLang="zh-CN" sz="2800" b="1" dirty="0">
              <a:latin typeface="黑体" panose="02010609060101010101" pitchFamily="49" charset="-122"/>
              <a:ea typeface="黑体" panose="02010609060101010101" pitchFamily="49" charset="-122"/>
            </a:endParaRPr>
          </a:p>
          <a:p>
            <a:pPr eaLnBrk="1" hangingPunct="1">
              <a:lnSpc>
                <a:spcPct val="80000"/>
              </a:lnSpc>
              <a:spcBef>
                <a:spcPct val="0"/>
              </a:spcBef>
              <a:buNone/>
            </a:pPr>
            <a:r>
              <a:rPr lang="en-US" altLang="zh-CN" sz="2800" b="1" dirty="0">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干旱、半干旱沙质土壤地区（特别是沙区边缘）：</a:t>
            </a:r>
            <a:endParaRPr lang="zh-CN" altLang="en-US" sz="2800" b="1" dirty="0">
              <a:latin typeface="黑体" panose="02010609060101010101" pitchFamily="49" charset="-122"/>
              <a:ea typeface="黑体" panose="02010609060101010101" pitchFamily="49" charset="-122"/>
            </a:endParaRPr>
          </a:p>
          <a:p>
            <a:pPr eaLnBrk="1" hangingPunct="1">
              <a:lnSpc>
                <a:spcPct val="110000"/>
              </a:lnSpc>
            </a:pPr>
            <a:r>
              <a:rPr lang="zh-CN" altLang="en-US" sz="2800" b="1" dirty="0">
                <a:latin typeface="黑体" panose="02010609060101010101" pitchFamily="49" charset="-122"/>
                <a:ea typeface="黑体" panose="02010609060101010101" pitchFamily="49" charset="-122"/>
              </a:rPr>
              <a:t>沙质土壤极易遭受风蚀</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土壤肥力下降</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作物产量减少</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牧民便弃耕</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弃耕地上植被难以恢复</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在风蚀中变成流沙地，使土地沙化连成片。</a:t>
            </a:r>
            <a:endParaRPr lang="zh-CN" altLang="en-US" sz="2800" b="1" dirty="0">
              <a:latin typeface="黑体" panose="02010609060101010101" pitchFamily="49" charset="-122"/>
              <a:ea typeface="黑体" panose="02010609060101010101" pitchFamily="49" charset="-122"/>
            </a:endParaRPr>
          </a:p>
          <a:p>
            <a:pPr eaLnBrk="1" hangingPunct="1">
              <a:lnSpc>
                <a:spcPct val="110000"/>
              </a:lnSpc>
              <a:buNone/>
            </a:pPr>
            <a:endParaRPr lang="en-US" altLang="zh-CN" sz="2800" b="1" dirty="0">
              <a:latin typeface="黑体" panose="02010609060101010101" pitchFamily="49" charset="-122"/>
              <a:ea typeface="黑体" panose="02010609060101010101" pitchFamily="49" charset="-122"/>
            </a:endParaRPr>
          </a:p>
        </p:txBody>
      </p:sp>
      <p:pic>
        <p:nvPicPr>
          <p:cNvPr id="48131" name="Picture 4" descr="过度开垦"/>
          <p:cNvPicPr>
            <a:picLocks noChangeAspect="1"/>
          </p:cNvPicPr>
          <p:nvPr/>
        </p:nvPicPr>
        <p:blipFill>
          <a:blip r:embed="rId1"/>
          <a:srcRect/>
          <a:stretch>
            <a:fillRect/>
          </a:stretch>
        </p:blipFill>
        <p:spPr>
          <a:xfrm>
            <a:off x="4211638" y="692150"/>
            <a:ext cx="4013200" cy="4824413"/>
          </a:xfrm>
          <a:prstGeom prst="rect">
            <a:avLst/>
          </a:prstGeom>
          <a:noFill/>
          <a:ln w="9525">
            <a:noFill/>
          </a:ln>
        </p:spPr>
      </p:pic>
      <p:sp>
        <p:nvSpPr>
          <p:cNvPr id="48132" name="Rectangle 5"/>
          <p:cNvSpPr/>
          <p:nvPr/>
        </p:nvSpPr>
        <p:spPr>
          <a:xfrm>
            <a:off x="4178300" y="5607050"/>
            <a:ext cx="4356100" cy="701675"/>
          </a:xfrm>
          <a:prstGeom prst="rect">
            <a:avLst/>
          </a:prstGeom>
          <a:noFill/>
          <a:ln w="9525">
            <a:noFill/>
          </a:ln>
        </p:spPr>
        <p:txBody>
          <a:bodyPr anchor="ctr">
            <a:spAutoFit/>
          </a:bodyPr>
          <a:p>
            <a:r>
              <a:rPr lang="zh-CN" altLang="en-US" sz="1600" b="1" dirty="0">
                <a:latin typeface="Times New Roman" panose="02020603050405020304" pitchFamily="18" charset="0"/>
                <a:ea typeface="宋体" panose="02010600030101010101" pitchFamily="2" charset="-122"/>
              </a:rPr>
              <a:t>在内蒙古四子王旗干旱的草原上到处都能看到被迫离开家园的牧民遗留下的牧业生产工具。</a:t>
            </a:r>
            <a:r>
              <a:rPr lang="zh-CN" altLang="en-US" sz="2400" b="1" dirty="0">
                <a:latin typeface="Times New Roman" panose="02020603050405020304" pitchFamily="18" charset="0"/>
                <a:ea typeface="宋体" panose="02010600030101010101" pitchFamily="2" charset="-122"/>
              </a:rPr>
              <a:t> </a:t>
            </a:r>
            <a:endParaRPr lang="zh-CN" altLang="en-US" sz="2400" b="1" dirty="0">
              <a:latin typeface="Times New Roman" panose="02020603050405020304" pitchFamily="18" charset="0"/>
              <a:ea typeface="宋体" panose="02010600030101010101" pitchFamily="2" charset="-122"/>
            </a:endParaRPr>
          </a:p>
        </p:txBody>
      </p:sp>
      <p:sp>
        <p:nvSpPr>
          <p:cNvPr id="48133" name="AutoShape 6"/>
          <p:cNvSpPr/>
          <p:nvPr/>
        </p:nvSpPr>
        <p:spPr>
          <a:xfrm>
            <a:off x="8316913" y="5949950"/>
            <a:ext cx="576262" cy="503238"/>
          </a:xfrm>
          <a:prstGeom prst="actionButtonBackPrevious">
            <a:avLst/>
          </a:prstGeom>
          <a:solidFill>
            <a:schemeClr val="accent1"/>
          </a:solidFill>
          <a:ln w="9525">
            <a:noFill/>
          </a:ln>
        </p:spPr>
        <p:txBody>
          <a:bodyPr wrap="none" anchor="ctr"/>
          <a:p>
            <a:endParaRPr lang="zh-CN" altLang="en-US" dirty="0">
              <a:latin typeface="Arial" panose="020B0604020202020204" pitchFamily="34" charset="0"/>
              <a:ea typeface="黑体" panose="020106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3588" name="Picture 4" descr="pic_124779"/>
          <p:cNvPicPr>
            <a:picLocks noChangeAspect="1"/>
          </p:cNvPicPr>
          <p:nvPr/>
        </p:nvPicPr>
        <p:blipFill>
          <a:blip r:embed="rId1">
            <a:lum bright="-23999" contrast="35999"/>
          </a:blip>
          <a:srcRect/>
          <a:stretch>
            <a:fillRect/>
          </a:stretch>
        </p:blipFill>
        <p:spPr>
          <a:xfrm>
            <a:off x="0" y="1600200"/>
            <a:ext cx="9144000" cy="4289425"/>
          </a:xfrm>
          <a:prstGeom prst="rect">
            <a:avLst/>
          </a:prstGeom>
          <a:noFill/>
          <a:ln w="9525">
            <a:noFill/>
          </a:ln>
        </p:spPr>
      </p:pic>
      <p:sp>
        <p:nvSpPr>
          <p:cNvPr id="323589" name="Text Box 5"/>
          <p:cNvSpPr txBox="1">
            <a:spLocks noChangeArrowheads="1"/>
          </p:cNvSpPr>
          <p:nvPr/>
        </p:nvSpPr>
        <p:spPr bwMode="auto">
          <a:xfrm>
            <a:off x="869950" y="1219200"/>
            <a:ext cx="7740650" cy="519113"/>
          </a:xfrm>
          <a:prstGeom prst="rect">
            <a:avLst/>
          </a:prstGeom>
          <a:noFill/>
          <a:ln>
            <a:noFill/>
          </a:ln>
          <a:effectLst/>
        </p:spPr>
        <p:txBody>
          <a:bodyPr>
            <a:spAutoFit/>
          </a:bodyPr>
          <a:lstStyle/>
          <a:p>
            <a:pPr marR="0" defTabSz="914400">
              <a:spcBef>
                <a:spcPct val="50000"/>
              </a:spcBef>
              <a:buClrTx/>
              <a:buSzTx/>
              <a:buFontTx/>
              <a:defRPr/>
            </a:pPr>
            <a:r>
              <a:rPr kumimoji="0" lang="zh-CN" altLang="en-US" sz="28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我国农牧过渡地带向西北推进了几十到几百千米。</a:t>
            </a:r>
            <a:endParaRPr kumimoji="0" lang="zh-CN" altLang="en-US" sz="2800" b="1"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323590" name="Text Box 6"/>
          <p:cNvSpPr txBox="1">
            <a:spLocks noChangeArrowheads="1"/>
          </p:cNvSpPr>
          <p:nvPr/>
        </p:nvSpPr>
        <p:spPr bwMode="auto">
          <a:xfrm>
            <a:off x="990600" y="5867400"/>
            <a:ext cx="7162800" cy="519113"/>
          </a:xfrm>
          <a:prstGeom prst="rect">
            <a:avLst/>
          </a:prstGeom>
          <a:solidFill>
            <a:srgbClr val="CCFFCC"/>
          </a:solidFill>
          <a:ln>
            <a:noFill/>
          </a:ln>
          <a:effectLst/>
        </p:spPr>
        <p:txBody>
          <a:bodyPr>
            <a:spAutoFit/>
          </a:bodyPr>
          <a:lstStyle/>
          <a:p>
            <a:pPr marR="0" defTabSz="914400">
              <a:buClrTx/>
              <a:buSzTx/>
              <a:buFontTx/>
              <a:defRPr/>
            </a:pPr>
            <a:r>
              <a:rPr kumimoji="0" lang="zh-CN" altLang="en-US" sz="2800" b="1" kern="1200" cap="none" spc="0" normalizeH="0" baseline="0" noProof="0">
                <a:solidFill>
                  <a:srgbClr val="FF0000"/>
                </a:solidFill>
                <a:effectLst>
                  <a:outerShdw blurRad="38100" dist="38100" dir="2700000" algn="tl">
                    <a:srgbClr val="000000"/>
                  </a:outerShdw>
                </a:effectLst>
                <a:latin typeface="Arial" panose="020B0604020202020204" pitchFamily="34" charset="0"/>
                <a:ea typeface="黑体" panose="02010609060101010101" pitchFamily="49" charset="-122"/>
                <a:cs typeface="+mn-cs"/>
              </a:rPr>
              <a:t>农牧过渡带</a:t>
            </a:r>
            <a:r>
              <a:rPr kumimoji="0" lang="zh-CN" altLang="en-US" sz="2800" b="1" kern="1200" cap="none" spc="0" normalizeH="0" baseline="0" noProof="0">
                <a:solidFill>
                  <a:schemeClr val="tx2"/>
                </a:solidFill>
                <a:effectLst>
                  <a:outerShdw blurRad="38100" dist="38100" dir="2700000" algn="tl">
                    <a:srgbClr val="FFFFFF"/>
                  </a:outerShdw>
                </a:effectLst>
                <a:latin typeface="Arial" panose="020B0604020202020204" pitchFamily="34" charset="0"/>
                <a:ea typeface="黑体" panose="02010609060101010101" pitchFamily="49" charset="-122"/>
                <a:cs typeface="+mn-cs"/>
              </a:rPr>
              <a:t>是我国荒漠化最严重的地区之一。</a:t>
            </a:r>
            <a:endParaRPr kumimoji="0" lang="zh-CN" altLang="en-US" sz="2800" b="1" kern="1200" cap="none" spc="0" normalizeH="0" baseline="0" noProof="0">
              <a:solidFill>
                <a:schemeClr val="tx2"/>
              </a:solidFill>
              <a:effectLst>
                <a:outerShdw blurRad="38100" dist="38100" dir="2700000" algn="tl">
                  <a:srgbClr val="FFFFFF"/>
                </a:outerShdw>
              </a:effectLst>
              <a:latin typeface="Arial" panose="020B0604020202020204" pitchFamily="34" charset="0"/>
              <a:ea typeface="黑体" panose="02010609060101010101" pitchFamily="49" charset="-122"/>
              <a:cs typeface="+mn-cs"/>
            </a:endParaRPr>
          </a:p>
        </p:txBody>
      </p:sp>
      <p:sp>
        <p:nvSpPr>
          <p:cNvPr id="323591" name="Text Box 7"/>
          <p:cNvSpPr txBox="1"/>
          <p:nvPr/>
        </p:nvSpPr>
        <p:spPr>
          <a:xfrm>
            <a:off x="3276600" y="2057400"/>
            <a:ext cx="3111500" cy="1373188"/>
          </a:xfrm>
          <a:prstGeom prst="rect">
            <a:avLst/>
          </a:prstGeom>
          <a:noFill/>
          <a:ln w="9525">
            <a:noFill/>
          </a:ln>
        </p:spPr>
        <p:txBody>
          <a:bodyPr anchor="t">
            <a:spAutoFit/>
          </a:bodyPr>
          <a:p>
            <a:pPr algn="ctr"/>
            <a:r>
              <a:rPr lang="zh-CN" altLang="en-US" sz="2800" b="1" dirty="0">
                <a:solidFill>
                  <a:srgbClr val="0000FF"/>
                </a:solidFill>
                <a:latin typeface="Arial" panose="020B0604020202020204" pitchFamily="34" charset="0"/>
                <a:ea typeface="黑体" panose="02010609060101010101" pitchFamily="49" charset="-122"/>
              </a:rPr>
              <a:t>一年开草场</a:t>
            </a:r>
            <a:endParaRPr lang="zh-CN" altLang="en-US" sz="2800" b="1" dirty="0">
              <a:solidFill>
                <a:srgbClr val="0000FF"/>
              </a:solidFill>
              <a:latin typeface="Arial" panose="020B0604020202020204" pitchFamily="34" charset="0"/>
              <a:ea typeface="黑体" panose="02010609060101010101" pitchFamily="49" charset="-122"/>
            </a:endParaRPr>
          </a:p>
          <a:p>
            <a:pPr algn="ctr"/>
            <a:r>
              <a:rPr lang="zh-CN" altLang="en-US" sz="2800" b="1" dirty="0">
                <a:solidFill>
                  <a:srgbClr val="0000FF"/>
                </a:solidFill>
                <a:latin typeface="Arial" panose="020B0604020202020204" pitchFamily="34" charset="0"/>
                <a:ea typeface="黑体" panose="02010609060101010101" pitchFamily="49" charset="-122"/>
              </a:rPr>
              <a:t>二年打点粮</a:t>
            </a:r>
            <a:endParaRPr lang="zh-CN" altLang="en-US" sz="2800" b="1" dirty="0">
              <a:solidFill>
                <a:srgbClr val="0000FF"/>
              </a:solidFill>
              <a:latin typeface="Arial" panose="020B0604020202020204" pitchFamily="34" charset="0"/>
              <a:ea typeface="黑体" panose="02010609060101010101" pitchFamily="49" charset="-122"/>
            </a:endParaRPr>
          </a:p>
          <a:p>
            <a:pPr algn="ctr"/>
            <a:r>
              <a:rPr lang="zh-CN" altLang="en-US" sz="2800" b="1" dirty="0">
                <a:solidFill>
                  <a:srgbClr val="0000FF"/>
                </a:solidFill>
                <a:latin typeface="Arial" panose="020B0604020202020204" pitchFamily="34" charset="0"/>
                <a:ea typeface="黑体" panose="02010609060101010101" pitchFamily="49" charset="-122"/>
              </a:rPr>
              <a:t>三年五年变沙梁</a:t>
            </a:r>
            <a:endParaRPr lang="zh-CN" altLang="en-US" sz="2800" b="1" dirty="0">
              <a:solidFill>
                <a:srgbClr val="0000FF"/>
              </a:solidFill>
              <a:latin typeface="Arial" panose="020B0604020202020204" pitchFamily="34"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3588"/>
                                        </p:tgtEl>
                                        <p:attrNameLst>
                                          <p:attrName>style.visibility</p:attrName>
                                        </p:attrNameLst>
                                      </p:cBhvr>
                                      <p:to>
                                        <p:strVal val="visible"/>
                                      </p:to>
                                    </p:set>
                                    <p:animEffect transition="in" filter="checkerboard(across)">
                                      <p:cBhvr>
                                        <p:cTn id="7" dur="500"/>
                                        <p:tgtEl>
                                          <p:spTgt spid="32358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3589"/>
                                        </p:tgtEl>
                                        <p:attrNameLst>
                                          <p:attrName>style.visibility</p:attrName>
                                        </p:attrNameLst>
                                      </p:cBhvr>
                                      <p:to>
                                        <p:strVal val="visible"/>
                                      </p:to>
                                    </p:set>
                                    <p:animEffect transition="in" filter="checkerboard(across)">
                                      <p:cBhvr>
                                        <p:cTn id="12" dur="500"/>
                                        <p:tgtEl>
                                          <p:spTgt spid="323589"/>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323591"/>
                                        </p:tgtEl>
                                        <p:attrNameLst>
                                          <p:attrName>style.visibility</p:attrName>
                                        </p:attrNameLst>
                                      </p:cBhvr>
                                      <p:to>
                                        <p:strVal val="visible"/>
                                      </p:to>
                                    </p:set>
                                    <p:anim calcmode="lin" valueType="num">
                                      <p:cBhvr>
                                        <p:cTn id="17" dur="500" fill="hold"/>
                                        <p:tgtEl>
                                          <p:spTgt spid="323591"/>
                                        </p:tgtEl>
                                        <p:attrNameLst>
                                          <p:attrName>ppt_w</p:attrName>
                                        </p:attrNameLst>
                                      </p:cBhvr>
                                      <p:tavLst>
                                        <p:tav tm="0">
                                          <p:val>
                                            <p:fltVal val="0.000000"/>
                                          </p:val>
                                        </p:tav>
                                        <p:tav tm="100000">
                                          <p:val>
                                            <p:strVal val="#ppt_w"/>
                                          </p:val>
                                        </p:tav>
                                      </p:tavLst>
                                    </p:anim>
                                    <p:anim calcmode="lin" valueType="num">
                                      <p:cBhvr>
                                        <p:cTn id="18" dur="500" fill="hold"/>
                                        <p:tgtEl>
                                          <p:spTgt spid="323591"/>
                                        </p:tgtEl>
                                        <p:attrNameLst>
                                          <p:attrName>ppt_h</p:attrName>
                                        </p:attrNameLst>
                                      </p:cBhvr>
                                      <p:tavLst>
                                        <p:tav tm="0">
                                          <p:val>
                                            <p:fltVal val="0.000000"/>
                                          </p:val>
                                        </p:tav>
                                        <p:tav tm="100000">
                                          <p:val>
                                            <p:strVal val="#ppt_h"/>
                                          </p:val>
                                        </p:tav>
                                      </p:tavLst>
                                    </p:anim>
                                    <p:anim calcmode="lin" valueType="num">
                                      <p:cBhvr>
                                        <p:cTn id="19" dur="500" fill="hold"/>
                                        <p:tgtEl>
                                          <p:spTgt spid="323591"/>
                                        </p:tgtEl>
                                        <p:attrNameLst>
                                          <p:attrName>style.rotation</p:attrName>
                                        </p:attrNameLst>
                                      </p:cBhvr>
                                      <p:tavLst>
                                        <p:tav tm="0">
                                          <p:val>
                                            <p:fltVal val="360.000000"/>
                                          </p:val>
                                        </p:tav>
                                        <p:tav tm="100000">
                                          <p:val>
                                            <p:fltVal val="0.000000"/>
                                          </p:val>
                                        </p:tav>
                                      </p:tavLst>
                                    </p:anim>
                                    <p:animEffect transition="in" filter="fade">
                                      <p:cBhvr>
                                        <p:cTn id="20" dur="500"/>
                                        <p:tgtEl>
                                          <p:spTgt spid="32359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23590"/>
                                        </p:tgtEl>
                                        <p:attrNameLst>
                                          <p:attrName>style.visibility</p:attrName>
                                        </p:attrNameLst>
                                      </p:cBhvr>
                                      <p:to>
                                        <p:strVal val="visible"/>
                                      </p:to>
                                    </p:set>
                                    <p:animEffect transition="in" filter="slide(fromBottom)">
                                      <p:cBhvr>
                                        <p:cTn id="25" dur="500"/>
                                        <p:tgtEl>
                                          <p:spTgt spid="323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9" grpId="0"/>
      <p:bldP spid="323590" grpId="0" animBg="1"/>
      <p:bldP spid="32359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2"/>
          <p:cNvSpPr>
            <a:spLocks noGrp="1"/>
          </p:cNvSpPr>
          <p:nvPr>
            <p:ph type="title"/>
          </p:nvPr>
        </p:nvSpPr>
        <p:spPr>
          <a:xfrm>
            <a:off x="152400" y="228600"/>
            <a:ext cx="8229600" cy="1143000"/>
          </a:xfrm>
        </p:spPr>
        <p:txBody>
          <a:bodyPr vert="horz" wrap="square" lIns="91440" tIns="45720" rIns="91440" bIns="45720" anchor="ctr"/>
          <a:p>
            <a:pPr eaLnBrk="1" hangingPunct="1"/>
            <a:r>
              <a:rPr lang="zh-CN" altLang="en-US" sz="4000" b="1" dirty="0">
                <a:solidFill>
                  <a:srgbClr val="0000FF"/>
                </a:solidFill>
              </a:rPr>
              <a:t>水资源利用不当</a:t>
            </a:r>
            <a:endParaRPr lang="zh-CN" altLang="en-US" sz="4000" b="1" dirty="0">
              <a:solidFill>
                <a:srgbClr val="0000FF"/>
              </a:solidFill>
            </a:endParaRPr>
          </a:p>
        </p:txBody>
      </p:sp>
      <p:sp>
        <p:nvSpPr>
          <p:cNvPr id="50178" name="Rectangle 3"/>
          <p:cNvSpPr>
            <a:spLocks noGrp="1"/>
          </p:cNvSpPr>
          <p:nvPr>
            <p:ph idx="1"/>
          </p:nvPr>
        </p:nvSpPr>
        <p:spPr>
          <a:xfrm>
            <a:off x="304800" y="1524000"/>
            <a:ext cx="3657600" cy="4648200"/>
          </a:xfrm>
        </p:spPr>
        <p:txBody>
          <a:bodyPr vert="horz" wrap="square" lIns="91440" tIns="45720" rIns="91440" bIns="45720" anchor="t"/>
          <a:p>
            <a:pPr eaLnBrk="1" hangingPunct="1">
              <a:lnSpc>
                <a:spcPct val="125000"/>
              </a:lnSpc>
              <a:spcBef>
                <a:spcPct val="0"/>
              </a:spcBef>
              <a:buNone/>
            </a:pPr>
            <a:r>
              <a:rPr lang="en-US" altLang="zh-CN" sz="20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内陆河流和山麓冲积扇地区：</a:t>
            </a:r>
            <a:endParaRPr lang="zh-CN" altLang="en-US" sz="2400" b="1" dirty="0">
              <a:latin typeface="黑体" panose="02010609060101010101" pitchFamily="49" charset="-122"/>
              <a:ea typeface="黑体" panose="02010609060101010101" pitchFamily="49" charset="-122"/>
            </a:endParaRPr>
          </a:p>
          <a:p>
            <a:pPr eaLnBrk="1" hangingPunct="1">
              <a:lnSpc>
                <a:spcPct val="125000"/>
              </a:lnSpc>
            </a:pPr>
            <a:r>
              <a:rPr lang="zh-CN" altLang="en-US" sz="2400" b="1" dirty="0">
                <a:latin typeface="黑体" panose="02010609060101010101" pitchFamily="49" charset="-122"/>
                <a:ea typeface="黑体" panose="02010609060101010101" pitchFamily="49" charset="-122"/>
              </a:rPr>
              <a:t>由于耕作技术落后，灌溉措施不当，加上干旱气候条件下蒸发旺盛，盐分极易在地表聚集，出现另一种荒漠化现象</a:t>
            </a:r>
            <a:r>
              <a:rPr lang="en-US" altLang="zh-CN" sz="2400" b="1" dirty="0">
                <a:ea typeface="黑体" panose="02010609060101010101" pitchFamily="49" charset="-122"/>
              </a:rPr>
              <a:t>——</a:t>
            </a:r>
            <a:r>
              <a:rPr lang="zh-CN" altLang="en-US" sz="2400" b="1" dirty="0">
                <a:latin typeface="黑体" panose="02010609060101010101" pitchFamily="49" charset="-122"/>
                <a:ea typeface="黑体" panose="02010609060101010101" pitchFamily="49" charset="-122"/>
              </a:rPr>
              <a:t>次生盐渍化。</a:t>
            </a:r>
            <a:endParaRPr lang="zh-CN" altLang="en-US" sz="2400" b="1" dirty="0">
              <a:latin typeface="黑体" panose="02010609060101010101" pitchFamily="49" charset="-122"/>
              <a:ea typeface="黑体" panose="02010609060101010101" pitchFamily="49" charset="-122"/>
            </a:endParaRPr>
          </a:p>
        </p:txBody>
      </p:sp>
      <p:pic>
        <p:nvPicPr>
          <p:cNvPr id="165892" name="Picture 4" descr="盐碱化土地"/>
          <p:cNvPicPr>
            <a:picLocks noChangeAspect="1"/>
          </p:cNvPicPr>
          <p:nvPr/>
        </p:nvPicPr>
        <p:blipFill>
          <a:blip r:embed="rId1"/>
          <a:stretch>
            <a:fillRect/>
          </a:stretch>
        </p:blipFill>
        <p:spPr>
          <a:xfrm>
            <a:off x="4053840" y="1864360"/>
            <a:ext cx="4953000" cy="34988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892"/>
                                        </p:tgtEl>
                                        <p:attrNameLst>
                                          <p:attrName>style.visibility</p:attrName>
                                        </p:attrNameLst>
                                      </p:cBhvr>
                                      <p:to>
                                        <p:strVal val="visible"/>
                                      </p:to>
                                    </p:set>
                                    <p:animEffect transition="in" filter="wipe(left)">
                                      <p:cBhvr>
                                        <p:cTn id="7" dur="5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Rectangle 2"/>
          <p:cNvSpPr>
            <a:spLocks noGrp="1"/>
          </p:cNvSpPr>
          <p:nvPr>
            <p:ph type="title"/>
          </p:nvPr>
        </p:nvSpPr>
        <p:spPr/>
        <p:txBody>
          <a:bodyPr vert="horz" wrap="square" lIns="91440" tIns="45720" rIns="91440" bIns="45720" anchor="ctr"/>
          <a:p>
            <a:pPr eaLnBrk="1" hangingPunct="1"/>
            <a:r>
              <a:rPr lang="zh-CN" altLang="en-US" b="1" dirty="0">
                <a:solidFill>
                  <a:srgbClr val="0000FF"/>
                </a:solidFill>
              </a:rPr>
              <a:t>水资源利用不当</a:t>
            </a:r>
            <a:endParaRPr lang="zh-CN" altLang="en-US" b="1" dirty="0">
              <a:solidFill>
                <a:srgbClr val="0000FF"/>
              </a:solidFill>
            </a:endParaRPr>
          </a:p>
        </p:txBody>
      </p:sp>
      <p:sp>
        <p:nvSpPr>
          <p:cNvPr id="51202" name="Rectangle 3"/>
          <p:cNvSpPr>
            <a:spLocks noGrp="1"/>
          </p:cNvSpPr>
          <p:nvPr>
            <p:ph idx="1"/>
          </p:nvPr>
        </p:nvSpPr>
        <p:spPr>
          <a:xfrm>
            <a:off x="-76200" y="1295400"/>
            <a:ext cx="4495800" cy="5410200"/>
          </a:xfrm>
        </p:spPr>
        <p:txBody>
          <a:bodyPr vert="horz" wrap="square" lIns="91440" tIns="45720" rIns="91440" bIns="45720" anchor="t"/>
          <a:p>
            <a:pPr eaLnBrk="1" hangingPunct="1">
              <a:lnSpc>
                <a:spcPct val="80000"/>
              </a:lnSpc>
            </a:pPr>
            <a:r>
              <a:rPr lang="zh-CN" altLang="en-US" sz="2400" b="1" dirty="0">
                <a:latin typeface="楷体_GB2312" pitchFamily="49" charset="-122"/>
                <a:ea typeface="楷体_GB2312" pitchFamily="49" charset="-122"/>
              </a:rPr>
              <a:t>胡杨树具有很强的耐干旱、耐盐碱特性，是防沙治沙的优良树种。新疆塔里木盆地分布着世界最大的胡杨原始森林。在干旱少雨的沙漠地带，胡杨可将根扎进地下</a:t>
            </a:r>
            <a:r>
              <a:rPr lang="en-US" altLang="zh-CN" sz="2400" b="1" dirty="0">
                <a:latin typeface="楷体_GB2312" pitchFamily="49" charset="-122"/>
                <a:ea typeface="楷体_GB2312" pitchFamily="49" charset="-122"/>
              </a:rPr>
              <a:t>2O</a:t>
            </a:r>
            <a:r>
              <a:rPr lang="zh-CN" altLang="en-US" sz="2400" b="1" dirty="0">
                <a:latin typeface="楷体_GB2312" pitchFamily="49" charset="-122"/>
                <a:ea typeface="楷体_GB2312" pitchFamily="49" charset="-122"/>
              </a:rPr>
              <a:t>多米，顽强地支撑起一片生命的绿洲。 </a:t>
            </a:r>
            <a:endParaRPr lang="zh-CN" altLang="en-US" sz="2400" b="1" dirty="0">
              <a:latin typeface="楷体_GB2312" pitchFamily="49" charset="-122"/>
              <a:ea typeface="楷体_GB2312" pitchFamily="49" charset="-122"/>
            </a:endParaRPr>
          </a:p>
          <a:p>
            <a:pPr eaLnBrk="1" hangingPunct="1">
              <a:lnSpc>
                <a:spcPct val="80000"/>
              </a:lnSpc>
            </a:pPr>
            <a:r>
              <a:rPr lang="zh-CN" altLang="en-US" sz="2400" b="1" dirty="0">
                <a:latin typeface="楷体_GB2312" pitchFamily="49" charset="-122"/>
                <a:ea typeface="楷体_GB2312" pitchFamily="49" charset="-122"/>
              </a:rPr>
              <a:t>新疆胡杨林之所以发生大</a:t>
            </a:r>
            <a:br>
              <a:rPr lang="zh-CN" altLang="en-US" sz="2400" b="1" dirty="0">
                <a:latin typeface="楷体_GB2312" pitchFamily="49" charset="-122"/>
                <a:ea typeface="楷体_GB2312" pitchFamily="49" charset="-122"/>
              </a:rPr>
            </a:br>
            <a:r>
              <a:rPr lang="zh-CN" altLang="en-US" sz="2400" b="1" dirty="0">
                <a:latin typeface="楷体_GB2312" pitchFamily="49" charset="-122"/>
                <a:ea typeface="楷体_GB2312" pitchFamily="49" charset="-122"/>
              </a:rPr>
              <a:t>面积死亡，是由于塔里木河的水量锐减造成的。从２０世纪５０年代开始，塔里木河上游大规模开荒造田，用水量猛增，致使中下游河道的来水量逐年减少，到１９７２年，下游３２０公里河道彻底干涸。</a:t>
            </a:r>
            <a:endParaRPr lang="zh-CN" altLang="en-US" sz="2400" b="1" dirty="0">
              <a:latin typeface="楷体_GB2312" pitchFamily="49" charset="-122"/>
              <a:ea typeface="楷体_GB2312" pitchFamily="49" charset="-122"/>
            </a:endParaRPr>
          </a:p>
        </p:txBody>
      </p:sp>
      <p:pic>
        <p:nvPicPr>
          <p:cNvPr id="164868" name="Picture 4" descr="胡杨枯林"/>
          <p:cNvPicPr>
            <a:picLocks noChangeAspect="1"/>
          </p:cNvPicPr>
          <p:nvPr/>
        </p:nvPicPr>
        <p:blipFill>
          <a:blip r:embed="rId1"/>
          <a:srcRect/>
          <a:stretch>
            <a:fillRect/>
          </a:stretch>
        </p:blipFill>
        <p:spPr>
          <a:xfrm>
            <a:off x="4343400" y="3581400"/>
            <a:ext cx="4724400" cy="2809875"/>
          </a:xfrm>
          <a:prstGeom prst="rect">
            <a:avLst/>
          </a:prstGeom>
          <a:noFill/>
          <a:ln w="9525">
            <a:noFill/>
          </a:ln>
        </p:spPr>
      </p:pic>
      <p:pic>
        <p:nvPicPr>
          <p:cNvPr id="164869" name="Picture 5" descr="胡杨林1"/>
          <p:cNvPicPr>
            <a:picLocks noChangeAspect="1"/>
          </p:cNvPicPr>
          <p:nvPr/>
        </p:nvPicPr>
        <p:blipFill>
          <a:blip r:embed="rId2"/>
          <a:stretch>
            <a:fillRect/>
          </a:stretch>
        </p:blipFill>
        <p:spPr>
          <a:xfrm>
            <a:off x="4343400" y="533400"/>
            <a:ext cx="4724400" cy="27019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4869"/>
                                        </p:tgtEl>
                                        <p:attrNameLst>
                                          <p:attrName>style.visibility</p:attrName>
                                        </p:attrNameLst>
                                      </p:cBhvr>
                                      <p:to>
                                        <p:strVal val="visible"/>
                                      </p:to>
                                    </p:set>
                                    <p:animEffect transition="in" filter="wipe(left)">
                                      <p:cBhvr>
                                        <p:cTn id="7" dur="500"/>
                                        <p:tgtEl>
                                          <p:spTgt spid="1648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4868"/>
                                        </p:tgtEl>
                                        <p:attrNameLst>
                                          <p:attrName>style.visibility</p:attrName>
                                        </p:attrNameLst>
                                      </p:cBhvr>
                                      <p:to>
                                        <p:strVal val="visible"/>
                                      </p:to>
                                    </p:set>
                                    <p:animEffect transition="in" filter="wipe(left)">
                                      <p:cBhvr>
                                        <p:cTn id="12" dur="500"/>
                                        <p:tgtEl>
                                          <p:spTgt spid="16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4610" name="Text Box 2"/>
          <p:cNvSpPr txBox="1"/>
          <p:nvPr/>
        </p:nvSpPr>
        <p:spPr>
          <a:xfrm>
            <a:off x="685800" y="381000"/>
            <a:ext cx="7848600" cy="522288"/>
          </a:xfrm>
          <a:prstGeom prst="rect">
            <a:avLst/>
          </a:prstGeom>
          <a:solidFill>
            <a:srgbClr val="0000FF"/>
          </a:solidFill>
          <a:ln w="9525">
            <a:noFill/>
          </a:ln>
        </p:spPr>
        <p:txBody>
          <a:bodyPr anchor="t">
            <a:spAutoFit/>
          </a:bodyPr>
          <a:p>
            <a:pPr>
              <a:spcBef>
                <a:spcPct val="50000"/>
              </a:spcBef>
            </a:pPr>
            <a:r>
              <a:rPr lang="zh-CN" altLang="en-US" sz="2800" b="1" dirty="0">
                <a:solidFill>
                  <a:srgbClr val="FFFF00"/>
                </a:solidFill>
                <a:latin typeface="Arial" panose="020B0604020202020204" pitchFamily="34" charset="0"/>
                <a:ea typeface="黑体" panose="02010609060101010101" pitchFamily="49" charset="-122"/>
              </a:rPr>
              <a:t>在荒漠化发生过程中，起着决定作用的是？</a:t>
            </a:r>
            <a:endParaRPr lang="zh-CN" altLang="en-US" sz="2800" b="1" dirty="0">
              <a:solidFill>
                <a:srgbClr val="FFFF00"/>
              </a:solidFill>
              <a:latin typeface="Arial" panose="020B0604020202020204" pitchFamily="34" charset="0"/>
              <a:ea typeface="黑体" panose="02010609060101010101" pitchFamily="49" charset="-122"/>
            </a:endParaRPr>
          </a:p>
        </p:txBody>
      </p:sp>
      <p:sp>
        <p:nvSpPr>
          <p:cNvPr id="324616" name="Text Box 8"/>
          <p:cNvSpPr txBox="1"/>
          <p:nvPr/>
        </p:nvSpPr>
        <p:spPr>
          <a:xfrm>
            <a:off x="4953000" y="3429000"/>
            <a:ext cx="3733800" cy="1073150"/>
          </a:xfrm>
          <a:prstGeom prst="rect">
            <a:avLst/>
          </a:prstGeom>
          <a:noFill/>
          <a:ln w="9525">
            <a:noFill/>
          </a:ln>
        </p:spPr>
        <p:txBody>
          <a:bodyPr anchor="t">
            <a:spAutoFit/>
          </a:bodyPr>
          <a:p>
            <a:pPr>
              <a:lnSpc>
                <a:spcPct val="115000"/>
              </a:lnSpc>
              <a:buClr>
                <a:srgbClr val="FF3300"/>
              </a:buClr>
              <a:buFont typeface="Wingdings" panose="05000000000000000000" pitchFamily="2" charset="2"/>
            </a:pPr>
            <a:r>
              <a:rPr lang="en-US" altLang="zh-CN" sz="2800" b="1" dirty="0">
                <a:solidFill>
                  <a:srgbClr val="FF0000"/>
                </a:solidFill>
                <a:latin typeface="Arial" panose="020B0604020202020204" pitchFamily="34" charset="0"/>
                <a:ea typeface="黑体" panose="02010609060101010101" pitchFamily="49" charset="-122"/>
              </a:rPr>
              <a:t>   </a:t>
            </a:r>
            <a:r>
              <a:rPr lang="zh-CN" altLang="en-US" sz="2800" b="1" dirty="0">
                <a:solidFill>
                  <a:srgbClr val="FF0000"/>
                </a:solidFill>
                <a:latin typeface="Arial" panose="020B0604020202020204" pitchFamily="34" charset="0"/>
                <a:ea typeface="黑体" panose="02010609060101010101" pitchFamily="49" charset="-122"/>
              </a:rPr>
              <a:t>不合理的人类活动</a:t>
            </a:r>
            <a:r>
              <a:rPr lang="zh-CN" altLang="en-US" sz="2800" b="1" dirty="0">
                <a:latin typeface="Arial" panose="020B0604020202020204" pitchFamily="34" charset="0"/>
                <a:ea typeface="黑体" panose="02010609060101010101" pitchFamily="49" charset="-122"/>
              </a:rPr>
              <a:t>（土地资源、水资源）</a:t>
            </a:r>
            <a:endParaRPr lang="zh-CN" altLang="en-US" sz="2800" b="1" dirty="0">
              <a:latin typeface="Arial" panose="020B0604020202020204" pitchFamily="34" charset="0"/>
              <a:ea typeface="黑体" panose="02010609060101010101" pitchFamily="49" charset="-122"/>
            </a:endParaRPr>
          </a:p>
        </p:txBody>
      </p:sp>
      <p:sp>
        <p:nvSpPr>
          <p:cNvPr id="324617" name="Text Box 9"/>
          <p:cNvSpPr txBox="1"/>
          <p:nvPr/>
        </p:nvSpPr>
        <p:spPr>
          <a:xfrm>
            <a:off x="5715000" y="4814888"/>
            <a:ext cx="2447925" cy="519112"/>
          </a:xfrm>
          <a:prstGeom prst="rect">
            <a:avLst/>
          </a:prstGeom>
          <a:noFill/>
          <a:ln w="9525">
            <a:noFill/>
          </a:ln>
        </p:spPr>
        <p:txBody>
          <a:bodyPr anchor="t">
            <a:spAutoFit/>
          </a:bodyPr>
          <a:p>
            <a:pPr>
              <a:buClr>
                <a:srgbClr val="FF3300"/>
              </a:buClr>
              <a:buFont typeface="Wingdings" panose="05000000000000000000" pitchFamily="2" charset="2"/>
            </a:pPr>
            <a:r>
              <a:rPr lang="zh-CN" altLang="en-US" sz="2800" b="1" dirty="0">
                <a:latin typeface="Arial" panose="020B0604020202020204" pitchFamily="34" charset="0"/>
                <a:ea typeface="黑体" panose="02010609060101010101" pitchFamily="49" charset="-122"/>
              </a:rPr>
              <a:t>对</a:t>
            </a:r>
            <a:r>
              <a:rPr lang="zh-CN" altLang="en-US" sz="2800" b="1" dirty="0">
                <a:solidFill>
                  <a:srgbClr val="FF0066"/>
                </a:solidFill>
                <a:latin typeface="Arial" panose="020B0604020202020204" pitchFamily="34" charset="0"/>
                <a:ea typeface="黑体" panose="02010609060101010101" pitchFamily="49" charset="-122"/>
              </a:rPr>
              <a:t>植被</a:t>
            </a:r>
            <a:r>
              <a:rPr lang="zh-CN" altLang="en-US" sz="2800" b="1" dirty="0">
                <a:latin typeface="Arial" panose="020B0604020202020204" pitchFamily="34" charset="0"/>
                <a:ea typeface="黑体" panose="02010609060101010101" pitchFamily="49" charset="-122"/>
              </a:rPr>
              <a:t>破坏</a:t>
            </a:r>
            <a:endParaRPr lang="zh-CN" altLang="en-US" sz="2800" b="1" dirty="0">
              <a:latin typeface="Arial" panose="020B0604020202020204" pitchFamily="34" charset="0"/>
              <a:ea typeface="黑体" panose="02010609060101010101" pitchFamily="49" charset="-122"/>
            </a:endParaRPr>
          </a:p>
        </p:txBody>
      </p:sp>
      <p:pic>
        <p:nvPicPr>
          <p:cNvPr id="52228" name="Picture 323" descr="23"/>
          <p:cNvPicPr>
            <a:picLocks noChangeAspect="1"/>
          </p:cNvPicPr>
          <p:nvPr/>
        </p:nvPicPr>
        <p:blipFill>
          <a:blip r:embed="rId1">
            <a:clrChange>
              <a:clrFrom>
                <a:srgbClr val="FFFFFF"/>
              </a:clrFrom>
              <a:clrTo>
                <a:srgbClr val="FFFFFF">
                  <a:alpha val="0"/>
                </a:srgbClr>
              </a:clrTo>
            </a:clrChange>
          </a:blip>
          <a:stretch>
            <a:fillRect/>
          </a:stretch>
        </p:blipFill>
        <p:spPr>
          <a:xfrm>
            <a:off x="685800" y="1252538"/>
            <a:ext cx="4454525" cy="4538662"/>
          </a:xfrm>
          <a:prstGeom prst="rect">
            <a:avLst/>
          </a:prstGeom>
          <a:noFill/>
          <a:ln w="9525">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24610"/>
                                        </p:tgtEl>
                                        <p:attrNameLst>
                                          <p:attrName>style.visibility</p:attrName>
                                        </p:attrNameLst>
                                      </p:cBhvr>
                                      <p:to>
                                        <p:strVal val="visible"/>
                                      </p:to>
                                    </p:set>
                                    <p:anim calcmode="lin" valueType="num">
                                      <p:cBhvr>
                                        <p:cTn id="7" dur="1000" fill="hold"/>
                                        <p:tgtEl>
                                          <p:spTgt spid="324610"/>
                                        </p:tgtEl>
                                        <p:attrNameLst>
                                          <p:attrName>ppt_w</p:attrName>
                                        </p:attrNameLst>
                                      </p:cBhvr>
                                      <p:tavLst>
                                        <p:tav tm="0">
                                          <p:val>
                                            <p:strVal val="#ppt_w*0.70"/>
                                          </p:val>
                                        </p:tav>
                                        <p:tav tm="100000">
                                          <p:val>
                                            <p:strVal val="#ppt_w"/>
                                          </p:val>
                                        </p:tav>
                                      </p:tavLst>
                                    </p:anim>
                                    <p:anim calcmode="lin" valueType="num">
                                      <p:cBhvr>
                                        <p:cTn id="8" dur="1000" fill="hold"/>
                                        <p:tgtEl>
                                          <p:spTgt spid="324610"/>
                                        </p:tgtEl>
                                        <p:attrNameLst>
                                          <p:attrName>ppt_h</p:attrName>
                                        </p:attrNameLst>
                                      </p:cBhvr>
                                      <p:tavLst>
                                        <p:tav tm="0">
                                          <p:val>
                                            <p:strVal val="#ppt_h"/>
                                          </p:val>
                                        </p:tav>
                                        <p:tav tm="100000">
                                          <p:val>
                                            <p:strVal val="#ppt_h"/>
                                          </p:val>
                                        </p:tav>
                                      </p:tavLst>
                                    </p:anim>
                                    <p:animEffect transition="in" filter="fade">
                                      <p:cBhvr>
                                        <p:cTn id="9" dur="1000"/>
                                        <p:tgtEl>
                                          <p:spTgt spid="324610"/>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24616"/>
                                        </p:tgtEl>
                                        <p:attrNameLst>
                                          <p:attrName>style.visibility</p:attrName>
                                        </p:attrNameLst>
                                      </p:cBhvr>
                                      <p:to>
                                        <p:strVal val="visible"/>
                                      </p:to>
                                    </p:set>
                                    <p:animEffect transition="in" filter="wipe(left)">
                                      <p:cBhvr>
                                        <p:cTn id="14" dur="500"/>
                                        <p:tgtEl>
                                          <p:spTgt spid="3246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24617"/>
                                        </p:tgtEl>
                                        <p:attrNameLst>
                                          <p:attrName>style.visibility</p:attrName>
                                        </p:attrNameLst>
                                      </p:cBhvr>
                                      <p:to>
                                        <p:strVal val="visible"/>
                                      </p:to>
                                    </p:set>
                                    <p:animEffect transition="in" filter="wipe(left)">
                                      <p:cBhvr>
                                        <p:cTn id="19" dur="500"/>
                                        <p:tgtEl>
                                          <p:spTgt spid="324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0" grpId="0" bldLvl="0" animBg="1"/>
      <p:bldP spid="324616" grpId="0"/>
      <p:bldP spid="3246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a:spLocks noGrp="1"/>
          </p:cNvSpPr>
          <p:nvPr>
            <p:ph idx="1"/>
          </p:nvPr>
        </p:nvSpPr>
        <p:spPr>
          <a:xfrm>
            <a:off x="827088" y="2060575"/>
            <a:ext cx="7632700" cy="647700"/>
          </a:xfrm>
        </p:spPr>
        <p:txBody>
          <a:bodyPr vert="horz" wrap="square" lIns="91440" tIns="45720" rIns="91440" bIns="45720" anchor="t"/>
          <a:p>
            <a:pPr eaLnBrk="1" hangingPunct="1"/>
            <a:r>
              <a:rPr lang="zh-CN" altLang="en-US" sz="2800" b="1" dirty="0">
                <a:solidFill>
                  <a:srgbClr val="0000FF"/>
                </a:solidFill>
                <a:ea typeface="黑体" panose="02010609060101010101" pitchFamily="49" charset="-122"/>
              </a:rPr>
              <a:t>这组图片主要反映的生态环境问题是什么？</a:t>
            </a:r>
            <a:endParaRPr lang="zh-CN" altLang="en-US" sz="2800" b="1" dirty="0">
              <a:solidFill>
                <a:srgbClr val="0000FF"/>
              </a:solidFill>
              <a:ea typeface="黑体" panose="02010609060101010101" pitchFamily="49" charset="-122"/>
            </a:endParaRPr>
          </a:p>
        </p:txBody>
      </p:sp>
      <p:sp>
        <p:nvSpPr>
          <p:cNvPr id="313347" name="Rectangle 3"/>
          <p:cNvSpPr/>
          <p:nvPr/>
        </p:nvSpPr>
        <p:spPr>
          <a:xfrm>
            <a:off x="827088" y="2708275"/>
            <a:ext cx="7632700" cy="647700"/>
          </a:xfrm>
          <a:prstGeom prst="rect">
            <a:avLst/>
          </a:prstGeom>
          <a:noFill/>
          <a:ln w="9525">
            <a:noFill/>
          </a:ln>
        </p:spPr>
        <p:txBody>
          <a:bodyPr anchor="t"/>
          <a:p>
            <a:pPr marL="342900" indent="-342900">
              <a:spcBef>
                <a:spcPct val="20000"/>
              </a:spcBef>
              <a:buChar char="•"/>
            </a:pPr>
            <a:r>
              <a:rPr lang="zh-CN" altLang="en-US" sz="2800" b="1" dirty="0">
                <a:solidFill>
                  <a:srgbClr val="0000FF"/>
                </a:solidFill>
                <a:latin typeface="Arial" panose="020B0604020202020204" pitchFamily="34" charset="0"/>
                <a:ea typeface="黑体" panose="02010609060101010101" pitchFamily="49" charset="-122"/>
              </a:rPr>
              <a:t>它的危害有哪些？</a:t>
            </a:r>
            <a:endParaRPr lang="zh-CN" altLang="en-US" sz="2800" b="1" dirty="0">
              <a:solidFill>
                <a:srgbClr val="0000FF"/>
              </a:solidFill>
              <a:latin typeface="Arial" panose="020B0604020202020204" pitchFamily="34" charset="0"/>
              <a:ea typeface="黑体" panose="02010609060101010101" pitchFamily="49" charset="-122"/>
            </a:endParaRPr>
          </a:p>
        </p:txBody>
      </p:sp>
      <p:pic>
        <p:nvPicPr>
          <p:cNvPr id="21507" name="Picture 4"/>
          <p:cNvPicPr>
            <a:picLocks noChangeAspect="1"/>
          </p:cNvPicPr>
          <p:nvPr/>
        </p:nvPicPr>
        <p:blipFill>
          <a:blip r:embed="rId1"/>
          <a:stretch>
            <a:fillRect/>
          </a:stretch>
        </p:blipFill>
        <p:spPr>
          <a:xfrm>
            <a:off x="263525" y="391478"/>
            <a:ext cx="8543925" cy="1412875"/>
          </a:xfrm>
          <a:prstGeom prst="rect">
            <a:avLst/>
          </a:prstGeom>
          <a:noFill/>
          <a:ln w="9525">
            <a:noFill/>
          </a:ln>
        </p:spPr>
      </p:pic>
      <p:pic>
        <p:nvPicPr>
          <p:cNvPr id="21508" name="Picture 5"/>
          <p:cNvPicPr>
            <a:picLocks noChangeAspect="1"/>
          </p:cNvPicPr>
          <p:nvPr/>
        </p:nvPicPr>
        <p:blipFill>
          <a:blip r:embed="rId2"/>
          <a:stretch>
            <a:fillRect/>
          </a:stretch>
        </p:blipFill>
        <p:spPr>
          <a:xfrm>
            <a:off x="94933" y="4725035"/>
            <a:ext cx="8712200" cy="1497013"/>
          </a:xfrm>
          <a:prstGeom prst="rect">
            <a:avLst/>
          </a:prstGeom>
          <a:noFill/>
          <a:ln w="9525">
            <a:noFill/>
          </a:ln>
        </p:spPr>
      </p:pic>
      <p:sp>
        <p:nvSpPr>
          <p:cNvPr id="313350" name="Text Box 6"/>
          <p:cNvSpPr txBox="1"/>
          <p:nvPr/>
        </p:nvSpPr>
        <p:spPr>
          <a:xfrm>
            <a:off x="971550" y="3429000"/>
            <a:ext cx="7200900" cy="1187450"/>
          </a:xfrm>
          <a:prstGeom prst="rect">
            <a:avLst/>
          </a:prstGeom>
          <a:noFill/>
          <a:ln w="9525">
            <a:noFill/>
          </a:ln>
        </p:spPr>
        <p:txBody>
          <a:bodyPr anchor="t">
            <a:spAutoFit/>
          </a:bodyPr>
          <a:p>
            <a:pPr>
              <a:spcBef>
                <a:spcPct val="50000"/>
              </a:spcBef>
            </a:pPr>
            <a:r>
              <a:rPr lang="zh-CN" altLang="en-US" sz="2400" b="1" dirty="0">
                <a:solidFill>
                  <a:srgbClr val="FF0000"/>
                </a:solidFill>
                <a:latin typeface="黑体" panose="02010609060101010101" pitchFamily="49" charset="-122"/>
                <a:ea typeface="黑体" panose="02010609060101010101" pitchFamily="49" charset="-122"/>
                <a:sym typeface="Verdana" panose="020B0604030504040204" pitchFamily="34" charset="0"/>
              </a:rPr>
              <a:t>土地生产力</a:t>
            </a:r>
            <a:r>
              <a:rPr lang="zh-CN" altLang="en-US" sz="2400" b="1" dirty="0">
                <a:latin typeface="黑体" panose="02010609060101010101" pitchFamily="49" charset="-122"/>
                <a:ea typeface="黑体" panose="02010609060101010101" pitchFamily="49" charset="-122"/>
                <a:sym typeface="Verdana" panose="020B0604030504040204" pitchFamily="34" charset="0"/>
              </a:rPr>
              <a:t>下降导致农业产量下降，影响经济和社会持续发展；严重威胁到</a:t>
            </a:r>
            <a:r>
              <a:rPr lang="zh-CN" altLang="en-US" sz="2400" b="1" dirty="0">
                <a:solidFill>
                  <a:srgbClr val="FF0000"/>
                </a:solidFill>
                <a:latin typeface="黑体" panose="02010609060101010101" pitchFamily="49" charset="-122"/>
                <a:ea typeface="黑体" panose="02010609060101010101" pitchFamily="49" charset="-122"/>
                <a:sym typeface="Verdana" panose="020B0604030504040204" pitchFamily="34" charset="0"/>
              </a:rPr>
              <a:t>当地</a:t>
            </a:r>
            <a:r>
              <a:rPr lang="zh-CN" altLang="en-US" sz="2400" b="1" dirty="0">
                <a:latin typeface="黑体" panose="02010609060101010101" pitchFamily="49" charset="-122"/>
                <a:ea typeface="黑体" panose="02010609060101010101" pitchFamily="49" charset="-122"/>
                <a:sym typeface="Verdana" panose="020B0604030504040204" pitchFamily="34" charset="0"/>
              </a:rPr>
              <a:t>甚至</a:t>
            </a:r>
            <a:r>
              <a:rPr lang="zh-CN" altLang="en-US" sz="2400" b="1" dirty="0">
                <a:solidFill>
                  <a:srgbClr val="FF3300"/>
                </a:solidFill>
                <a:latin typeface="黑体" panose="02010609060101010101" pitchFamily="49" charset="-122"/>
                <a:ea typeface="黑体" panose="02010609060101010101" pitchFamily="49" charset="-122"/>
                <a:sym typeface="Verdana" panose="020B0604030504040204" pitchFamily="34" charset="0"/>
              </a:rPr>
              <a:t>其他地区</a:t>
            </a:r>
            <a:r>
              <a:rPr lang="zh-CN" altLang="en-US" sz="2400" b="1" dirty="0">
                <a:latin typeface="黑体" panose="02010609060101010101" pitchFamily="49" charset="-122"/>
                <a:ea typeface="黑体" panose="02010609060101010101" pitchFamily="49" charset="-122"/>
                <a:sym typeface="Verdana" panose="020B0604030504040204" pitchFamily="34" charset="0"/>
              </a:rPr>
              <a:t>的</a:t>
            </a:r>
            <a:r>
              <a:rPr lang="zh-CN" altLang="en-US" sz="2400" b="1" dirty="0">
                <a:solidFill>
                  <a:srgbClr val="FF3300"/>
                </a:solidFill>
                <a:latin typeface="黑体" panose="02010609060101010101" pitchFamily="49" charset="-122"/>
                <a:ea typeface="黑体" panose="02010609060101010101" pitchFamily="49" charset="-122"/>
                <a:sym typeface="Verdana" panose="020B0604030504040204" pitchFamily="34" charset="0"/>
              </a:rPr>
              <a:t>生存环境</a:t>
            </a:r>
            <a:r>
              <a:rPr lang="en-US" altLang="zh-CN" sz="2400" b="1" dirty="0">
                <a:latin typeface="黑体" panose="02010609060101010101" pitchFamily="49" charset="-122"/>
                <a:ea typeface="黑体" panose="02010609060101010101" pitchFamily="49" charset="-122"/>
                <a:sym typeface="Verdana" panose="020B0604030504040204" pitchFamily="34" charset="0"/>
              </a:rPr>
              <a:t>(</a:t>
            </a:r>
            <a:r>
              <a:rPr lang="zh-CN" altLang="en-US" sz="2400" b="1" dirty="0">
                <a:latin typeface="黑体" panose="02010609060101010101" pitchFamily="49" charset="-122"/>
                <a:ea typeface="黑体" panose="02010609060101010101" pitchFamily="49" charset="-122"/>
                <a:sym typeface="Verdana" panose="020B0604030504040204" pitchFamily="34" charset="0"/>
              </a:rPr>
              <a:t>沙尘暴蔓延</a:t>
            </a:r>
            <a:r>
              <a:rPr lang="en-US" altLang="zh-CN" sz="2400" b="1" dirty="0">
                <a:latin typeface="黑体" panose="02010609060101010101" pitchFamily="49" charset="-122"/>
                <a:ea typeface="黑体" panose="02010609060101010101" pitchFamily="49" charset="-122"/>
                <a:sym typeface="Verdana" panose="020B0604030504040204" pitchFamily="34" charset="0"/>
              </a:rPr>
              <a:t>)</a:t>
            </a:r>
            <a:endParaRPr lang="en-US" altLang="zh-CN" sz="2400" b="1" dirty="0">
              <a:latin typeface="黑体" panose="02010609060101010101" pitchFamily="49" charset="-122"/>
              <a:ea typeface="黑体" panose="02010609060101010101" pitchFamily="49" charset="-122"/>
              <a:sym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3347"/>
                                        </p:tgtEl>
                                        <p:attrNameLst>
                                          <p:attrName>style.visibility</p:attrName>
                                        </p:attrNameLst>
                                      </p:cBhvr>
                                      <p:to>
                                        <p:strVal val="visible"/>
                                      </p:to>
                                    </p:set>
                                    <p:animEffect transition="in" filter="checkerboard(across)">
                                      <p:cBhvr>
                                        <p:cTn id="7" dur="500"/>
                                        <p:tgtEl>
                                          <p:spTgt spid="31334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3350"/>
                                        </p:tgtEl>
                                        <p:attrNameLst>
                                          <p:attrName>style.visibility</p:attrName>
                                        </p:attrNameLst>
                                      </p:cBhvr>
                                      <p:to>
                                        <p:strVal val="visible"/>
                                      </p:to>
                                    </p:set>
                                    <p:animEffect transition="in" filter="checkerboard(across)">
                                      <p:cBhvr>
                                        <p:cTn id="12" dur="500"/>
                                        <p:tgtEl>
                                          <p:spTgt spid="313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p:bldP spid="31335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5634" name="Text Box 2"/>
          <p:cNvSpPr txBox="1"/>
          <p:nvPr/>
        </p:nvSpPr>
        <p:spPr>
          <a:xfrm>
            <a:off x="0" y="304800"/>
            <a:ext cx="9144000" cy="522288"/>
          </a:xfrm>
          <a:prstGeom prst="rect">
            <a:avLst/>
          </a:prstGeom>
          <a:solidFill>
            <a:srgbClr val="0000FF"/>
          </a:solidFill>
          <a:ln w="9525">
            <a:noFill/>
          </a:ln>
        </p:spPr>
        <p:txBody>
          <a:bodyPr anchor="t">
            <a:spAutoFit/>
          </a:bodyPr>
          <a:p>
            <a:pPr algn="ctr">
              <a:spcBef>
                <a:spcPct val="50000"/>
              </a:spcBef>
            </a:pPr>
            <a:r>
              <a:rPr lang="zh-CN" altLang="en-US" sz="2800" b="1" dirty="0">
                <a:solidFill>
                  <a:srgbClr val="FFFF00"/>
                </a:solidFill>
                <a:latin typeface="黑体" panose="02010609060101010101" pitchFamily="49" charset="-122"/>
                <a:ea typeface="黑体" panose="02010609060101010101" pitchFamily="49" charset="-122"/>
              </a:rPr>
              <a:t>导致人类活动不当，荒漠化加剧的根源是什么？</a:t>
            </a:r>
            <a:endParaRPr lang="zh-CN" altLang="en-US" sz="2800" b="1" dirty="0">
              <a:solidFill>
                <a:srgbClr val="FFFF00"/>
              </a:solidFill>
              <a:latin typeface="黑体" panose="02010609060101010101" pitchFamily="49" charset="-122"/>
              <a:ea typeface="黑体" panose="02010609060101010101" pitchFamily="49" charset="-122"/>
            </a:endParaRPr>
          </a:p>
        </p:txBody>
      </p:sp>
      <p:grpSp>
        <p:nvGrpSpPr>
          <p:cNvPr id="2" name="Group 3"/>
          <p:cNvGrpSpPr/>
          <p:nvPr/>
        </p:nvGrpSpPr>
        <p:grpSpPr>
          <a:xfrm>
            <a:off x="533400" y="1600200"/>
            <a:ext cx="7797800" cy="4038600"/>
            <a:chOff x="476" y="1434"/>
            <a:chExt cx="5053" cy="1968"/>
          </a:xfrm>
        </p:grpSpPr>
        <p:pic>
          <p:nvPicPr>
            <p:cNvPr id="53251" name="Picture 4" descr="2"/>
            <p:cNvPicPr>
              <a:picLocks noChangeAspect="1"/>
            </p:cNvPicPr>
            <p:nvPr/>
          </p:nvPicPr>
          <p:blipFill>
            <a:blip r:embed="rId1">
              <a:lum bright="-17999" contrast="35999"/>
            </a:blip>
            <a:stretch>
              <a:fillRect/>
            </a:stretch>
          </p:blipFill>
          <p:spPr>
            <a:xfrm>
              <a:off x="476" y="1434"/>
              <a:ext cx="4800" cy="1968"/>
            </a:xfrm>
            <a:prstGeom prst="rect">
              <a:avLst/>
            </a:prstGeom>
            <a:noFill/>
            <a:ln w="9525">
              <a:noFill/>
            </a:ln>
          </p:spPr>
        </p:pic>
        <p:sp>
          <p:nvSpPr>
            <p:cNvPr id="53252" name="Text Box 5"/>
            <p:cNvSpPr txBox="1"/>
            <p:nvPr/>
          </p:nvSpPr>
          <p:spPr>
            <a:xfrm>
              <a:off x="4021" y="2186"/>
              <a:ext cx="1508" cy="253"/>
            </a:xfrm>
            <a:prstGeom prst="rect">
              <a:avLst/>
            </a:prstGeom>
            <a:solidFill>
              <a:srgbClr val="FFFFAF"/>
            </a:solidFill>
            <a:ln w="9525">
              <a:noFill/>
            </a:ln>
          </p:spPr>
          <p:txBody>
            <a:bodyPr wrap="none" anchor="t">
              <a:spAutoFit/>
            </a:bodyPr>
            <a:p>
              <a:r>
                <a:rPr lang="zh-CN" altLang="en-US" sz="2800" b="1" dirty="0">
                  <a:latin typeface="Arial" panose="020B0604020202020204" pitchFamily="34" charset="0"/>
                  <a:ea typeface="宋体" panose="02010600030101010101" pitchFamily="2" charset="-122"/>
                </a:rPr>
                <a:t>过垦过牧过樵</a:t>
              </a:r>
              <a:endParaRPr lang="zh-CN" altLang="en-US" sz="2800" b="1" dirty="0">
                <a:latin typeface="Arial" panose="020B0604020202020204" pitchFamily="34" charset="0"/>
                <a:ea typeface="宋体" panose="02010600030101010101" pitchFamily="2" charset="-122"/>
              </a:endParaRPr>
            </a:p>
          </p:txBody>
        </p:sp>
      </p:grpSp>
      <p:sp>
        <p:nvSpPr>
          <p:cNvPr id="325638" name="Rectangle 6"/>
          <p:cNvSpPr/>
          <p:nvPr/>
        </p:nvSpPr>
        <p:spPr>
          <a:xfrm>
            <a:off x="3373438" y="3200400"/>
            <a:ext cx="1808162" cy="576263"/>
          </a:xfrm>
          <a:prstGeom prst="rect">
            <a:avLst/>
          </a:prstGeom>
          <a:noFill/>
          <a:ln w="76200" cap="flat" cmpd="sng">
            <a:solidFill>
              <a:srgbClr val="FF3300"/>
            </a:solidFill>
            <a:prstDash val="solid"/>
            <a:miter/>
            <a:headEnd type="none" w="med" len="med"/>
            <a:tailEnd type="none" w="med" len="med"/>
          </a:ln>
        </p:spPr>
        <p:txBody>
          <a:bodyPr wrap="none" anchor="ctr"/>
          <a:p>
            <a:endParaRPr lang="zh-CN" altLang="en-US" dirty="0">
              <a:latin typeface="Arial" panose="020B0604020202020204" pitchFamily="34"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25634"/>
                                        </p:tgtEl>
                                        <p:attrNameLst>
                                          <p:attrName>style.visibility</p:attrName>
                                        </p:attrNameLst>
                                      </p:cBhvr>
                                      <p:to>
                                        <p:strVal val="visible"/>
                                      </p:to>
                                    </p:set>
                                    <p:anim calcmode="lin" valueType="num">
                                      <p:cBhvr>
                                        <p:cTn id="7" dur="500" fill="hold"/>
                                        <p:tgtEl>
                                          <p:spTgt spid="325634"/>
                                        </p:tgtEl>
                                        <p:attrNameLst>
                                          <p:attrName>ppt_w</p:attrName>
                                        </p:attrNameLst>
                                      </p:cBhvr>
                                      <p:tavLst>
                                        <p:tav tm="0">
                                          <p:val>
                                            <p:fltVal val="0.000000"/>
                                          </p:val>
                                        </p:tav>
                                        <p:tav tm="100000">
                                          <p:val>
                                            <p:strVal val="#ppt_w"/>
                                          </p:val>
                                        </p:tav>
                                      </p:tavLst>
                                    </p:anim>
                                    <p:anim calcmode="lin" valueType="num">
                                      <p:cBhvr>
                                        <p:cTn id="8" dur="500" fill="hold"/>
                                        <p:tgtEl>
                                          <p:spTgt spid="325634"/>
                                        </p:tgtEl>
                                        <p:attrNameLst>
                                          <p:attrName>ppt_h</p:attrName>
                                        </p:attrNameLst>
                                      </p:cBhvr>
                                      <p:tavLst>
                                        <p:tav tm="0">
                                          <p:val>
                                            <p:fltVal val="0.000000"/>
                                          </p:val>
                                        </p:tav>
                                        <p:tav tm="100000">
                                          <p:val>
                                            <p:strVal val="#ppt_h"/>
                                          </p:val>
                                        </p:tav>
                                      </p:tavLst>
                                    </p:anim>
                                    <p:anim calcmode="lin" valueType="num">
                                      <p:cBhvr>
                                        <p:cTn id="9" dur="500" fill="hold"/>
                                        <p:tgtEl>
                                          <p:spTgt spid="325634"/>
                                        </p:tgtEl>
                                        <p:attrNameLst>
                                          <p:attrName>style.rotation</p:attrName>
                                        </p:attrNameLst>
                                      </p:cBhvr>
                                      <p:tavLst>
                                        <p:tav tm="0">
                                          <p:val>
                                            <p:fltVal val="360.000000"/>
                                          </p:val>
                                        </p:tav>
                                        <p:tav tm="100000">
                                          <p:val>
                                            <p:fltVal val="0.000000"/>
                                          </p:val>
                                        </p:tav>
                                      </p:tavLst>
                                    </p:anim>
                                    <p:animEffect transition="in" filter="fade">
                                      <p:cBhvr>
                                        <p:cTn id="10" dur="500"/>
                                        <p:tgtEl>
                                          <p:spTgt spid="32563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25638"/>
                                        </p:tgtEl>
                                        <p:attrNameLst>
                                          <p:attrName>style.visibility</p:attrName>
                                        </p:attrNameLst>
                                      </p:cBhvr>
                                      <p:to>
                                        <p:strVal val="visible"/>
                                      </p:to>
                                    </p:set>
                                    <p:animEffect transition="in" filter="dissolve">
                                      <p:cBhvr>
                                        <p:cTn id="20" dur="500"/>
                                        <p:tgtEl>
                                          <p:spTgt spid="325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bldLvl="0" animBg="1"/>
      <p:bldP spid="3256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Text Box 2"/>
          <p:cNvSpPr txBox="1"/>
          <p:nvPr/>
        </p:nvSpPr>
        <p:spPr>
          <a:xfrm>
            <a:off x="250825" y="260350"/>
            <a:ext cx="7273925" cy="701675"/>
          </a:xfrm>
          <a:prstGeom prst="rect">
            <a:avLst/>
          </a:prstGeom>
          <a:noFill/>
          <a:ln w="9525">
            <a:noFill/>
          </a:ln>
        </p:spPr>
        <p:txBody>
          <a:bodyPr anchor="ctr"/>
          <a:p>
            <a:pPr eaLnBrk="0" hangingPunct="0"/>
            <a:r>
              <a:rPr lang="ko-KR" altLang="zh-CN" sz="4000" dirty="0">
                <a:solidFill>
                  <a:srgbClr val="0000FF"/>
                </a:solidFill>
                <a:latin typeface="黑体" panose="02010609060101010101" pitchFamily="49" charset="-122"/>
                <a:ea typeface="黑体" panose="02010609060101010101" pitchFamily="49" charset="-122"/>
              </a:rPr>
              <a:t>五</a:t>
            </a:r>
            <a:r>
              <a:rPr lang="zh-CN" altLang="ko-KR" sz="4000" dirty="0">
                <a:solidFill>
                  <a:srgbClr val="0000FF"/>
                </a:solidFill>
                <a:latin typeface="黑体" panose="02010609060101010101" pitchFamily="49" charset="-122"/>
                <a:ea typeface="黑体" panose="02010609060101010101" pitchFamily="49" charset="-122"/>
              </a:rPr>
              <a:t>.</a:t>
            </a:r>
            <a:r>
              <a:rPr lang="ko-KR" altLang="zh-CN" sz="4000" dirty="0">
                <a:solidFill>
                  <a:srgbClr val="0000FF"/>
                </a:solidFill>
                <a:latin typeface="黑体" panose="02010609060101010101" pitchFamily="49" charset="-122"/>
                <a:ea typeface="黑体" panose="02010609060101010101" pitchFamily="49" charset="-122"/>
              </a:rPr>
              <a:t>荒漠化防治的对策和措施</a:t>
            </a:r>
            <a:endParaRPr lang="ko-KR" altLang="zh-CN" sz="4000" dirty="0">
              <a:solidFill>
                <a:srgbClr val="0000FF"/>
              </a:solidFill>
              <a:latin typeface="黑体" panose="02010609060101010101" pitchFamily="49" charset="-122"/>
              <a:ea typeface="黑体" panose="02010609060101010101" pitchFamily="49" charset="-122"/>
            </a:endParaRPr>
          </a:p>
        </p:txBody>
      </p:sp>
      <p:sp>
        <p:nvSpPr>
          <p:cNvPr id="36867" name="Text Box 3"/>
          <p:cNvSpPr txBox="1"/>
          <p:nvPr/>
        </p:nvSpPr>
        <p:spPr>
          <a:xfrm>
            <a:off x="1042988" y="2417763"/>
            <a:ext cx="6048375" cy="579437"/>
          </a:xfrm>
          <a:prstGeom prst="rect">
            <a:avLst/>
          </a:prstGeom>
          <a:noFill/>
          <a:ln w="9525">
            <a:noFill/>
          </a:ln>
        </p:spPr>
        <p:txBody>
          <a:bodyPr anchor="t">
            <a:spAutoFit/>
          </a:bodyPr>
          <a:p>
            <a:pPr eaLnBrk="0" hangingPunct="0"/>
            <a:r>
              <a:rPr lang="zh-CN" altLang="ko-KR" sz="3200" dirty="0">
                <a:solidFill>
                  <a:srgbClr val="0000FF"/>
                </a:solidFill>
                <a:latin typeface="黑体" panose="02010609060101010101" pitchFamily="49" charset="-122"/>
                <a:ea typeface="黑体" panose="02010609060101010101" pitchFamily="49" charset="-122"/>
              </a:rPr>
              <a:t>1.</a:t>
            </a:r>
            <a:r>
              <a:rPr lang="ko-KR" altLang="zh-CN" sz="3200" dirty="0">
                <a:solidFill>
                  <a:srgbClr val="0000FF"/>
                </a:solidFill>
                <a:latin typeface="黑体" panose="02010609060101010101" pitchFamily="49" charset="-122"/>
                <a:ea typeface="黑体" panose="02010609060101010101" pitchFamily="49" charset="-122"/>
              </a:rPr>
              <a:t>荒漠化防治的内容</a:t>
            </a:r>
            <a:endParaRPr lang="ko-KR" altLang="zh-CN" sz="3200" dirty="0">
              <a:solidFill>
                <a:srgbClr val="0000FF"/>
              </a:solidFill>
              <a:latin typeface="黑体" panose="02010609060101010101" pitchFamily="49" charset="-122"/>
              <a:ea typeface="黑体" panose="02010609060101010101" pitchFamily="49" charset="-122"/>
            </a:endParaRPr>
          </a:p>
        </p:txBody>
      </p:sp>
      <p:sp>
        <p:nvSpPr>
          <p:cNvPr id="36868" name="AutoShape 4"/>
          <p:cNvSpPr/>
          <p:nvPr/>
        </p:nvSpPr>
        <p:spPr>
          <a:xfrm>
            <a:off x="468313" y="3430588"/>
            <a:ext cx="287337" cy="1944687"/>
          </a:xfrm>
          <a:prstGeom prst="leftBrace">
            <a:avLst>
              <a:gd name="adj1" fmla="val 56149"/>
              <a:gd name="adj2" fmla="val 51593"/>
            </a:avLst>
          </a:prstGeom>
          <a:noFill/>
          <a:ln w="38100" cap="flat" cmpd="sng">
            <a:solidFill>
              <a:srgbClr val="990000"/>
            </a:solidFill>
            <a:prstDash val="solid"/>
            <a:round/>
            <a:headEnd type="none" w="med" len="med"/>
            <a:tailEnd type="none" w="med" len="med"/>
          </a:ln>
        </p:spPr>
        <p:txBody>
          <a:bodyPr wrap="none" anchor="ctr"/>
          <a:p>
            <a:endParaRPr lang="zh-CN" altLang="en-US" dirty="0">
              <a:latin typeface="Arial" panose="020B0604020202020204" pitchFamily="34" charset="0"/>
              <a:ea typeface="黑体" panose="02010609060101010101" pitchFamily="49" charset="-122"/>
            </a:endParaRPr>
          </a:p>
        </p:txBody>
      </p:sp>
      <p:sp>
        <p:nvSpPr>
          <p:cNvPr id="36869" name="Text Box 5"/>
          <p:cNvSpPr txBox="1"/>
          <p:nvPr/>
        </p:nvSpPr>
        <p:spPr>
          <a:xfrm>
            <a:off x="750888" y="3141663"/>
            <a:ext cx="6413500" cy="579437"/>
          </a:xfrm>
          <a:prstGeom prst="rect">
            <a:avLst/>
          </a:prstGeom>
          <a:noFill/>
          <a:ln w="9525">
            <a:noFill/>
          </a:ln>
        </p:spPr>
        <p:txBody>
          <a:bodyPr anchor="t">
            <a:spAutoFit/>
          </a:bodyPr>
          <a:p>
            <a:pPr eaLnBrk="0" hangingPunct="0"/>
            <a:r>
              <a:rPr lang="ko-KR" altLang="zh-CN" sz="3200" dirty="0">
                <a:solidFill>
                  <a:srgbClr val="0000FF"/>
                </a:solidFill>
                <a:latin typeface="黑体" panose="02010609060101010101" pitchFamily="49" charset="-122"/>
                <a:ea typeface="黑体" panose="02010609060101010101" pitchFamily="49" charset="-122"/>
              </a:rPr>
              <a:t>预防潜在荒漠化的威胁</a:t>
            </a:r>
            <a:endParaRPr lang="ko-KR" altLang="zh-CN" sz="3200" dirty="0">
              <a:solidFill>
                <a:srgbClr val="0000FF"/>
              </a:solidFill>
              <a:latin typeface="黑体" panose="02010609060101010101" pitchFamily="49" charset="-122"/>
              <a:ea typeface="黑体" panose="02010609060101010101" pitchFamily="49" charset="-122"/>
            </a:endParaRPr>
          </a:p>
        </p:txBody>
      </p:sp>
      <p:sp>
        <p:nvSpPr>
          <p:cNvPr id="36870" name="Text Box 6"/>
          <p:cNvSpPr txBox="1"/>
          <p:nvPr/>
        </p:nvSpPr>
        <p:spPr>
          <a:xfrm>
            <a:off x="750888" y="4076700"/>
            <a:ext cx="6196012" cy="579438"/>
          </a:xfrm>
          <a:prstGeom prst="rect">
            <a:avLst/>
          </a:prstGeom>
          <a:noFill/>
          <a:ln w="9525">
            <a:noFill/>
          </a:ln>
        </p:spPr>
        <p:txBody>
          <a:bodyPr anchor="t">
            <a:spAutoFit/>
          </a:bodyPr>
          <a:p>
            <a:pPr eaLnBrk="0" hangingPunct="0"/>
            <a:r>
              <a:rPr lang="ko-KR" altLang="zh-CN" sz="3200" dirty="0">
                <a:solidFill>
                  <a:srgbClr val="0000FF"/>
                </a:solidFill>
                <a:latin typeface="黑体" panose="02010609060101010101" pitchFamily="49" charset="-122"/>
                <a:ea typeface="黑体" panose="02010609060101010101" pitchFamily="49" charset="-122"/>
              </a:rPr>
              <a:t>扭转正在发展中的荒漠化</a:t>
            </a:r>
            <a:endParaRPr lang="ko-KR" altLang="zh-CN" sz="3200" dirty="0">
              <a:solidFill>
                <a:srgbClr val="0000FF"/>
              </a:solidFill>
              <a:latin typeface="黑体" panose="02010609060101010101" pitchFamily="49" charset="-122"/>
              <a:ea typeface="黑体" panose="02010609060101010101" pitchFamily="49" charset="-122"/>
            </a:endParaRPr>
          </a:p>
        </p:txBody>
      </p:sp>
      <p:sp>
        <p:nvSpPr>
          <p:cNvPr id="36871" name="Text Box 7"/>
          <p:cNvSpPr txBox="1"/>
          <p:nvPr/>
        </p:nvSpPr>
        <p:spPr>
          <a:xfrm>
            <a:off x="750888" y="4970463"/>
            <a:ext cx="5837237" cy="579437"/>
          </a:xfrm>
          <a:prstGeom prst="rect">
            <a:avLst/>
          </a:prstGeom>
          <a:noFill/>
          <a:ln w="9525">
            <a:noFill/>
          </a:ln>
        </p:spPr>
        <p:txBody>
          <a:bodyPr anchor="t">
            <a:spAutoFit/>
          </a:bodyPr>
          <a:p>
            <a:pPr eaLnBrk="0" hangingPunct="0"/>
            <a:r>
              <a:rPr lang="ko-KR" altLang="zh-CN" sz="3200" dirty="0">
                <a:solidFill>
                  <a:srgbClr val="0000FF"/>
                </a:solidFill>
                <a:latin typeface="黑体" panose="02010609060101010101" pitchFamily="49" charset="-122"/>
                <a:ea typeface="黑体" panose="02010609060101010101" pitchFamily="49" charset="-122"/>
              </a:rPr>
              <a:t>恢复荒漠化土地的生产力</a:t>
            </a:r>
            <a:endParaRPr lang="ko-KR" altLang="zh-CN" sz="3200" dirty="0">
              <a:solidFill>
                <a:srgbClr val="0000FF"/>
              </a:solidFill>
              <a:latin typeface="黑体" panose="02010609060101010101" pitchFamily="49" charset="-122"/>
              <a:ea typeface="黑体" panose="02010609060101010101" pitchFamily="49" charset="-122"/>
            </a:endParaRPr>
          </a:p>
        </p:txBody>
      </p:sp>
      <p:sp>
        <p:nvSpPr>
          <p:cNvPr id="54279" name="Text Box 8"/>
          <p:cNvSpPr txBox="1"/>
          <p:nvPr/>
        </p:nvSpPr>
        <p:spPr>
          <a:xfrm>
            <a:off x="250825" y="1196975"/>
            <a:ext cx="9072563" cy="1066800"/>
          </a:xfrm>
          <a:prstGeom prst="rect">
            <a:avLst/>
          </a:prstGeom>
          <a:noFill/>
          <a:ln w="9525">
            <a:noFill/>
          </a:ln>
        </p:spPr>
        <p:txBody>
          <a:bodyPr anchor="t">
            <a:spAutoFit/>
          </a:bodyPr>
          <a:p>
            <a:pPr eaLnBrk="0" hangingPunct="0"/>
            <a:r>
              <a:rPr lang="ko-KR" altLang="zh-CN" sz="3200" dirty="0">
                <a:solidFill>
                  <a:srgbClr val="0000FF"/>
                </a:solidFill>
                <a:latin typeface="黑体" panose="02010609060101010101" pitchFamily="49" charset="-122"/>
                <a:ea typeface="黑体" panose="02010609060101010101" pitchFamily="49" charset="-122"/>
              </a:rPr>
              <a:t>（一） 荒漠化的防治可以概括为：</a:t>
            </a:r>
            <a:endParaRPr lang="ko-KR" altLang="zh-CN" sz="3200" dirty="0">
              <a:solidFill>
                <a:srgbClr val="0000FF"/>
              </a:solidFill>
              <a:latin typeface="黑体" panose="02010609060101010101" pitchFamily="49" charset="-122"/>
              <a:ea typeface="黑体" panose="02010609060101010101" pitchFamily="49" charset="-122"/>
            </a:endParaRPr>
          </a:p>
          <a:p>
            <a:pPr eaLnBrk="0" hangingPunct="0"/>
            <a:r>
              <a:rPr lang="ko-KR" altLang="zh-CN" sz="3200" dirty="0">
                <a:solidFill>
                  <a:srgbClr val="0000FF"/>
                </a:solidFill>
                <a:latin typeface="黑体" panose="02010609060101010101" pitchFamily="49" charset="-122"/>
                <a:ea typeface="黑体" panose="02010609060101010101" pitchFamily="49" charset="-122"/>
              </a:rPr>
              <a:t>       </a:t>
            </a:r>
            <a:r>
              <a:rPr lang="ko-KR" altLang="zh-CN" sz="3200" dirty="0">
                <a:solidFill>
                  <a:srgbClr val="0000FF"/>
                </a:solidFill>
                <a:latin typeface="Arial" panose="020B0604020202020204" pitchFamily="34" charset="0"/>
                <a:ea typeface="黑体" panose="02010609060101010101" pitchFamily="49" charset="-122"/>
              </a:rPr>
              <a:t>“</a:t>
            </a:r>
            <a:r>
              <a:rPr lang="ko-KR" altLang="zh-CN" sz="3200" dirty="0">
                <a:solidFill>
                  <a:srgbClr val="0000FF"/>
                </a:solidFill>
                <a:latin typeface="黑体" panose="02010609060101010101" pitchFamily="49" charset="-122"/>
                <a:ea typeface="黑体" panose="02010609060101010101" pitchFamily="49" charset="-122"/>
              </a:rPr>
              <a:t>三项内容、两条原则、一个重点</a:t>
            </a:r>
            <a:r>
              <a:rPr lang="ko-KR" altLang="zh-CN" sz="3200" dirty="0">
                <a:solidFill>
                  <a:srgbClr val="0000FF"/>
                </a:solidFill>
                <a:latin typeface="Arial" panose="020B0604020202020204" pitchFamily="34" charset="0"/>
                <a:ea typeface="黑体" panose="02010609060101010101" pitchFamily="49" charset="-122"/>
              </a:rPr>
              <a:t>”</a:t>
            </a:r>
            <a:endParaRPr lang="ko-KR" altLang="zh-CN" sz="3200" dirty="0">
              <a:solidFill>
                <a:srgbClr val="0000FF"/>
              </a:solidFill>
              <a:latin typeface="黑体" panose="02010609060101010101" pitchFamily="49" charset="-122"/>
              <a:ea typeface="黑体" panose="02010609060101010101" pitchFamily="49" charset="-122"/>
            </a:endParaRPr>
          </a:p>
        </p:txBody>
      </p:sp>
      <p:sp>
        <p:nvSpPr>
          <p:cNvPr id="54280" name="Line 9"/>
          <p:cNvSpPr/>
          <p:nvPr/>
        </p:nvSpPr>
        <p:spPr>
          <a:xfrm>
            <a:off x="0" y="1052513"/>
            <a:ext cx="9144000" cy="0"/>
          </a:xfrm>
          <a:prstGeom prst="line">
            <a:avLst/>
          </a:prstGeom>
          <a:ln w="25400" cap="flat" cmpd="sng">
            <a:solidFill>
              <a:srgbClr val="990000"/>
            </a:solidFill>
            <a:prstDash val="dash"/>
            <a:round/>
            <a:headEnd type="none" w="med" len="med"/>
            <a:tailEnd type="none" w="med" len="med"/>
          </a:ln>
        </p:spPr>
      </p:sp>
      <p:graphicFrame>
        <p:nvGraphicFramePr>
          <p:cNvPr id="54281" name="内容占位符 54280"/>
          <p:cNvGraphicFramePr/>
          <p:nvPr>
            <p:ph/>
          </p:nvPr>
        </p:nvGraphicFramePr>
        <p:xfrm>
          <a:off x="6650038" y="2636838"/>
          <a:ext cx="2243138" cy="3529013"/>
        </p:xfrm>
        <a:graphic>
          <a:graphicData uri="http://schemas.openxmlformats.org/drawingml/2006/table">
            <a:tbl>
              <a:tblPr/>
              <a:tblGrid>
                <a:gridCol w="2243138"/>
              </a:tblGrid>
              <a:tr h="116205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0" hangingPunct="0">
                        <a:spcBef>
                          <a:spcPct val="20000"/>
                        </a:spcBef>
                        <a:buClr>
                          <a:schemeClr val="hlink"/>
                        </a:buClr>
                        <a:buSzPct val="75000"/>
                        <a:buNone/>
                      </a:pPr>
                      <a:r>
                        <a:rPr lang="ko-KR" altLang="zh-CN" sz="2800" b="1">
                          <a:solidFill>
                            <a:srgbClr val="990000"/>
                          </a:solidFill>
                          <a:latin typeface="黑体" panose="02010609060101010101" pitchFamily="49" charset="-122"/>
                          <a:ea typeface="黑体" panose="02010609060101010101" pitchFamily="49" charset="-122"/>
                        </a:rPr>
                        <a:t>沙漠</a:t>
                      </a:r>
                      <a:r>
                        <a:rPr lang="zh-CN" altLang="ko-KR" sz="2800" b="1">
                          <a:solidFill>
                            <a:srgbClr val="990000"/>
                          </a:solidFill>
                          <a:latin typeface="黑体" panose="02010609060101010101" pitchFamily="49" charset="-122"/>
                          <a:ea typeface="黑体" panose="02010609060101010101" pitchFamily="49" charset="-122"/>
                        </a:rPr>
                        <a:t>(</a:t>
                      </a:r>
                      <a:r>
                        <a:rPr lang="ko-KR" altLang="zh-CN" sz="2800" b="1">
                          <a:solidFill>
                            <a:srgbClr val="990000"/>
                          </a:solidFill>
                          <a:latin typeface="黑体" panose="02010609060101010101" pitchFamily="49" charset="-122"/>
                          <a:ea typeface="黑体" panose="02010609060101010101" pitchFamily="49" charset="-122"/>
                        </a:rPr>
                        <a:t>荒漠</a:t>
                      </a:r>
                      <a:r>
                        <a:rPr lang="zh-CN" altLang="ko-KR" sz="2800" b="1">
                          <a:solidFill>
                            <a:srgbClr val="990000"/>
                          </a:solidFill>
                          <a:latin typeface="黑体" panose="02010609060101010101" pitchFamily="49" charset="-122"/>
                          <a:ea typeface="黑体" panose="02010609060101010101" pitchFamily="49" charset="-122"/>
                        </a:rPr>
                        <a:t>化)</a:t>
                      </a:r>
                      <a:endParaRPr lang="zh-CN" altLang="ko-KR" sz="2800" b="1">
                        <a:solidFill>
                          <a:srgbClr val="990000"/>
                        </a:solidFill>
                        <a:latin typeface="黑体" panose="02010609060101010101" pitchFamily="49" charset="-122"/>
                        <a:ea typeface="黑体" panose="02010609060101010101" pitchFamily="49" charset="-122"/>
                      </a:endParaRPr>
                    </a:p>
                  </a:txBody>
                  <a:tcPr marL="90000" marR="90000" marT="46800" marB="46800" anchor="ctr" anchorCtr="1">
                    <a:lnL w="28575" cap="flat" cmpd="sng">
                      <a:solidFill>
                        <a:srgbClr val="000000"/>
                      </a:solidFill>
                      <a:prstDash val="solid"/>
                      <a:bevel/>
                      <a:headEnd type="none" w="med" len="med"/>
                      <a:tailEnd type="none" w="med" len="med"/>
                    </a:lnL>
                    <a:lnR w="28575" cap="flat" cmpd="sng">
                      <a:solidFill>
                        <a:srgbClr val="000000"/>
                      </a:solidFill>
                      <a:prstDash val="solid"/>
                      <a:bevel/>
                      <a:headEnd type="none" w="med" len="med"/>
                      <a:tailEnd type="none" w="med" len="med"/>
                    </a:lnR>
                    <a:lnT w="28575"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lnTlToBr>
                      <a:noFill/>
                    </a:lnTlToBr>
                    <a:lnBlToTr>
                      <a:noFill/>
                    </a:lnBlToTr>
                    <a:blipFill rotWithShape="0">
                      <a:blip r:embed="rId1"/>
                    </a:blipFill>
                  </a:tcPr>
                </a:tc>
              </a:tr>
              <a:tr h="116522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0" hangingPunct="0">
                        <a:spcBef>
                          <a:spcPct val="20000"/>
                        </a:spcBef>
                        <a:buClr>
                          <a:schemeClr val="hlink"/>
                        </a:buClr>
                        <a:buSzPct val="75000"/>
                        <a:buNone/>
                      </a:pPr>
                      <a:r>
                        <a:rPr lang="ko-KR" altLang="zh-CN" sz="2800" b="1">
                          <a:solidFill>
                            <a:srgbClr val="990000"/>
                          </a:solidFill>
                          <a:latin typeface="黑体" panose="02010609060101010101" pitchFamily="49" charset="-122"/>
                          <a:ea typeface="黑体" panose="02010609060101010101" pitchFamily="49" charset="-122"/>
                        </a:rPr>
                        <a:t>过度带</a:t>
                      </a:r>
                      <a:endParaRPr lang="ko-KR" altLang="zh-CN" sz="2800" b="1">
                        <a:solidFill>
                          <a:srgbClr val="990000"/>
                        </a:solidFill>
                        <a:latin typeface="黑体" panose="02010609060101010101" pitchFamily="49" charset="-122"/>
                        <a:ea typeface="黑体" panose="02010609060101010101" pitchFamily="49" charset="-122"/>
                      </a:endParaRPr>
                    </a:p>
                  </a:txBody>
                  <a:tcPr marL="90000" marR="90000" marT="46800" marB="46800" anchor="ctr" anchorCtr="1">
                    <a:lnL w="28575" cap="flat" cmpd="sng">
                      <a:solidFill>
                        <a:srgbClr val="000000"/>
                      </a:solidFill>
                      <a:prstDash val="solid"/>
                      <a:bevel/>
                      <a:headEnd type="none" w="med" len="med"/>
                      <a:tailEnd type="none" w="med" len="med"/>
                    </a:lnL>
                    <a:lnR w="28575" cap="flat" cmpd="sng">
                      <a:solidFill>
                        <a:srgbClr val="000000"/>
                      </a:solidFill>
                      <a:prstDash val="solid"/>
                      <a:bevel/>
                      <a:headEnd type="none" w="med" len="med"/>
                      <a:tailEnd type="none" w="med" len="med"/>
                    </a:ln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lnTlToBr>
                      <a:noFill/>
                    </a:lnTlToBr>
                    <a:lnBlToTr>
                      <a:noFill/>
                    </a:lnBlToTr>
                    <a:blipFill rotWithShape="0">
                      <a:blip r:embed="rId2"/>
                    </a:blipFill>
                  </a:tcPr>
                </a:tc>
              </a:tr>
              <a:tr h="1201738">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0" hangingPunct="0">
                        <a:spcBef>
                          <a:spcPct val="20000"/>
                        </a:spcBef>
                        <a:buClr>
                          <a:schemeClr val="hlink"/>
                        </a:buClr>
                        <a:buSzPct val="75000"/>
                        <a:buNone/>
                      </a:pPr>
                      <a:r>
                        <a:rPr lang="ko-KR" altLang="zh-CN" sz="2800" b="1">
                          <a:solidFill>
                            <a:srgbClr val="990000"/>
                          </a:solidFill>
                          <a:latin typeface="黑体" panose="02010609060101010101" pitchFamily="49" charset="-122"/>
                          <a:ea typeface="黑体" panose="02010609060101010101" pitchFamily="49" charset="-122"/>
                        </a:rPr>
                        <a:t>农耕</a:t>
                      </a:r>
                      <a:r>
                        <a:rPr lang="zh-CN" altLang="ko-KR" sz="2800" b="1">
                          <a:solidFill>
                            <a:srgbClr val="990000"/>
                          </a:solidFill>
                          <a:latin typeface="黑体" panose="02010609060101010101" pitchFamily="49" charset="-122"/>
                          <a:ea typeface="黑体" panose="02010609060101010101" pitchFamily="49" charset="-122"/>
                        </a:rPr>
                        <a:t>(</a:t>
                      </a:r>
                      <a:r>
                        <a:rPr lang="ko-KR" altLang="zh-CN" sz="2800" b="1">
                          <a:solidFill>
                            <a:srgbClr val="990000"/>
                          </a:solidFill>
                          <a:latin typeface="黑体" panose="02010609060101010101" pitchFamily="49" charset="-122"/>
                          <a:ea typeface="黑体" panose="02010609060101010101" pitchFamily="49" charset="-122"/>
                        </a:rPr>
                        <a:t>牧</a:t>
                      </a:r>
                      <a:r>
                        <a:rPr lang="zh-CN" altLang="ko-KR" sz="2800" b="1">
                          <a:solidFill>
                            <a:srgbClr val="990000"/>
                          </a:solidFill>
                          <a:latin typeface="黑体" panose="02010609060101010101" pitchFamily="49" charset="-122"/>
                          <a:ea typeface="黑体" panose="02010609060101010101" pitchFamily="49" charset="-122"/>
                        </a:rPr>
                        <a:t>)</a:t>
                      </a:r>
                      <a:r>
                        <a:rPr lang="ko-KR" altLang="zh-CN" sz="2800" b="1">
                          <a:solidFill>
                            <a:srgbClr val="990000"/>
                          </a:solidFill>
                          <a:latin typeface="黑体" panose="02010609060101010101" pitchFamily="49" charset="-122"/>
                          <a:ea typeface="黑体" panose="02010609060101010101" pitchFamily="49" charset="-122"/>
                        </a:rPr>
                        <a:t>区</a:t>
                      </a:r>
                      <a:endParaRPr lang="ko-KR" altLang="zh-CN" sz="2800" b="1">
                        <a:solidFill>
                          <a:srgbClr val="990000"/>
                        </a:solidFill>
                        <a:latin typeface="黑体" panose="02010609060101010101" pitchFamily="49" charset="-122"/>
                        <a:ea typeface="黑体" panose="02010609060101010101" pitchFamily="49" charset="-122"/>
                      </a:endParaRPr>
                    </a:p>
                  </a:txBody>
                  <a:tcPr marL="90000" marR="90000" marT="46800" marB="46800" anchor="ctr" anchorCtr="1">
                    <a:lnL w="28575" cap="flat" cmpd="sng">
                      <a:solidFill>
                        <a:srgbClr val="000000"/>
                      </a:solidFill>
                      <a:prstDash val="solid"/>
                      <a:bevel/>
                      <a:headEnd type="none" w="med" len="med"/>
                      <a:tailEnd type="none" w="med" len="med"/>
                    </a:lnL>
                    <a:lnR w="28575" cap="flat" cmpd="sng">
                      <a:solidFill>
                        <a:srgbClr val="000000"/>
                      </a:solidFill>
                      <a:prstDash val="solid"/>
                      <a:bevel/>
                      <a:headEnd type="none" w="med" len="med"/>
                      <a:tailEnd type="none" w="med" len="med"/>
                    </a:lnR>
                    <a:lnT w="12700" cap="flat" cmpd="sng">
                      <a:solidFill>
                        <a:srgbClr val="000000"/>
                      </a:solidFill>
                      <a:prstDash val="solid"/>
                      <a:bevel/>
                      <a:headEnd type="none" w="med" len="med"/>
                      <a:tailEnd type="none" w="med" len="med"/>
                    </a:lnT>
                    <a:lnB w="28575" cap="flat" cmpd="sng">
                      <a:solidFill>
                        <a:srgbClr val="000000"/>
                      </a:solidFill>
                      <a:prstDash val="solid"/>
                      <a:bevel/>
                      <a:headEnd type="none" w="med" len="med"/>
                      <a:tailEnd type="none" w="med" len="med"/>
                    </a:lnB>
                    <a:lnTlToBr>
                      <a:noFill/>
                    </a:lnTlToBr>
                    <a:lnBlToTr>
                      <a:noFill/>
                    </a:lnBlToTr>
                    <a:blipFill rotWithShape="0">
                      <a:blip r:embed="rId3"/>
                    </a:blipFill>
                  </a:tcPr>
                </a:tc>
              </a:tr>
            </a:tbl>
          </a:graphicData>
        </a:graphic>
      </p:graphicFrame>
      <p:sp>
        <p:nvSpPr>
          <p:cNvPr id="36884" name="Line 20"/>
          <p:cNvSpPr/>
          <p:nvPr/>
        </p:nvSpPr>
        <p:spPr>
          <a:xfrm>
            <a:off x="4932363" y="3429000"/>
            <a:ext cx="1727200" cy="1944688"/>
          </a:xfrm>
          <a:prstGeom prst="line">
            <a:avLst/>
          </a:prstGeom>
          <a:ln w="38100" cap="flat" cmpd="sng">
            <a:solidFill>
              <a:schemeClr val="tx1"/>
            </a:solidFill>
            <a:prstDash val="solid"/>
            <a:round/>
            <a:headEnd type="none" w="med" len="med"/>
            <a:tailEnd type="none" w="med" len="med"/>
          </a:ln>
        </p:spPr>
      </p:sp>
      <p:sp>
        <p:nvSpPr>
          <p:cNvPr id="36885" name="Line 21"/>
          <p:cNvSpPr/>
          <p:nvPr/>
        </p:nvSpPr>
        <p:spPr>
          <a:xfrm>
            <a:off x="5219700" y="4437063"/>
            <a:ext cx="1368425" cy="0"/>
          </a:xfrm>
          <a:prstGeom prst="line">
            <a:avLst/>
          </a:prstGeom>
          <a:ln w="38100" cap="flat" cmpd="sng">
            <a:solidFill>
              <a:schemeClr val="tx1"/>
            </a:solidFill>
            <a:prstDash val="solid"/>
            <a:round/>
            <a:headEnd type="none" w="med" len="med"/>
            <a:tailEnd type="none" w="med" len="med"/>
          </a:ln>
        </p:spPr>
      </p:sp>
      <p:sp>
        <p:nvSpPr>
          <p:cNvPr id="36886" name="Line 22"/>
          <p:cNvSpPr/>
          <p:nvPr/>
        </p:nvSpPr>
        <p:spPr>
          <a:xfrm flipV="1">
            <a:off x="5292725" y="3357563"/>
            <a:ext cx="1366838" cy="1800225"/>
          </a:xfrm>
          <a:prstGeom prst="line">
            <a:avLst/>
          </a:prstGeom>
          <a:ln w="38100" cap="flat" cmpd="sng">
            <a:solidFill>
              <a:schemeClr val="tx1"/>
            </a:solidFill>
            <a:prstDash val="solid"/>
            <a:roun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wipe(up)">
                                      <p:cBhvr>
                                        <p:cTn id="7" dur="500"/>
                                        <p:tgtEl>
                                          <p:spTgt spid="3686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868"/>
                                        </p:tgtEl>
                                        <p:attrNameLst>
                                          <p:attrName>style.visibility</p:attrName>
                                        </p:attrNameLst>
                                      </p:cBhvr>
                                      <p:to>
                                        <p:strVal val="visible"/>
                                      </p:to>
                                    </p:set>
                                    <p:animEffect transition="in" filter="wipe(left)">
                                      <p:cBhvr>
                                        <p:cTn id="10" dur="500"/>
                                        <p:tgtEl>
                                          <p:spTgt spid="3686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869"/>
                                        </p:tgtEl>
                                        <p:attrNameLst>
                                          <p:attrName>style.visibility</p:attrName>
                                        </p:attrNameLst>
                                      </p:cBhvr>
                                      <p:to>
                                        <p:strVal val="visible"/>
                                      </p:to>
                                    </p:set>
                                    <p:animEffect transition="in" filter="wipe(left)">
                                      <p:cBhvr>
                                        <p:cTn id="13" dur="500"/>
                                        <p:tgtEl>
                                          <p:spTgt spid="3686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6870"/>
                                        </p:tgtEl>
                                        <p:attrNameLst>
                                          <p:attrName>style.visibility</p:attrName>
                                        </p:attrNameLst>
                                      </p:cBhvr>
                                      <p:to>
                                        <p:strVal val="visible"/>
                                      </p:to>
                                    </p:set>
                                    <p:animEffect transition="in" filter="wipe(left)">
                                      <p:cBhvr>
                                        <p:cTn id="16" dur="500"/>
                                        <p:tgtEl>
                                          <p:spTgt spid="3687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6871"/>
                                        </p:tgtEl>
                                        <p:attrNameLst>
                                          <p:attrName>style.visibility</p:attrName>
                                        </p:attrNameLst>
                                      </p:cBhvr>
                                      <p:to>
                                        <p:strVal val="visible"/>
                                      </p:to>
                                    </p:set>
                                    <p:animEffect transition="in" filter="wipe(left)">
                                      <p:cBhvr>
                                        <p:cTn id="19" dur="500"/>
                                        <p:tgtEl>
                                          <p:spTgt spid="3687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4281"/>
                                        </p:tgtEl>
                                        <p:attrNameLst>
                                          <p:attrName>style.visibility</p:attrName>
                                        </p:attrNameLst>
                                      </p:cBhvr>
                                      <p:to>
                                        <p:strVal val="visible"/>
                                      </p:to>
                                    </p:set>
                                    <p:animEffect transition="in" filter="fade">
                                      <p:cBhvr>
                                        <p:cTn id="24" dur="500"/>
                                        <p:tgtEl>
                                          <p:spTgt spid="5428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6884"/>
                                        </p:tgtEl>
                                        <p:attrNameLst>
                                          <p:attrName>style.visibility</p:attrName>
                                        </p:attrNameLst>
                                      </p:cBhvr>
                                      <p:to>
                                        <p:strVal val="visible"/>
                                      </p:to>
                                    </p:set>
                                    <p:animEffect transition="in" filter="wipe(left)">
                                      <p:cBhvr>
                                        <p:cTn id="29" dur="500"/>
                                        <p:tgtEl>
                                          <p:spTgt spid="3688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6885"/>
                                        </p:tgtEl>
                                        <p:attrNameLst>
                                          <p:attrName>style.visibility</p:attrName>
                                        </p:attrNameLst>
                                      </p:cBhvr>
                                      <p:to>
                                        <p:strVal val="visible"/>
                                      </p:to>
                                    </p:set>
                                    <p:animEffect transition="in" filter="wipe(left)">
                                      <p:cBhvr>
                                        <p:cTn id="34" dur="500"/>
                                        <p:tgtEl>
                                          <p:spTgt spid="3688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6886"/>
                                        </p:tgtEl>
                                        <p:attrNameLst>
                                          <p:attrName>style.visibility</p:attrName>
                                        </p:attrNameLst>
                                      </p:cBhvr>
                                      <p:to>
                                        <p:strVal val="visible"/>
                                      </p:to>
                                    </p:set>
                                    <p:animEffect transition="in" filter="wipe(left)">
                                      <p:cBhvr>
                                        <p:cTn id="39" dur="500"/>
                                        <p:tgtEl>
                                          <p:spTgt spid="36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animBg="1"/>
      <p:bldP spid="36869" grpId="0"/>
      <p:bldP spid="36870" grpId="0"/>
      <p:bldP spid="368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6658" name="Text Box 2"/>
          <p:cNvSpPr txBox="1"/>
          <p:nvPr/>
        </p:nvSpPr>
        <p:spPr>
          <a:xfrm>
            <a:off x="152400" y="1828800"/>
            <a:ext cx="4113213" cy="3136900"/>
          </a:xfrm>
          <a:prstGeom prst="rect">
            <a:avLst/>
          </a:prstGeom>
          <a:noFill/>
          <a:ln w="9525">
            <a:noFill/>
          </a:ln>
        </p:spPr>
        <p:txBody>
          <a:bodyPr wrap="none" anchor="t">
            <a:spAutoFit/>
          </a:bodyPr>
          <a:p>
            <a:pPr>
              <a:lnSpc>
                <a:spcPct val="135000"/>
              </a:lnSpc>
            </a:pPr>
            <a:r>
              <a:rPr lang="zh-CN" altLang="en-US" sz="2800" b="1" dirty="0">
                <a:solidFill>
                  <a:srgbClr val="FF0000"/>
                </a:solidFill>
                <a:latin typeface="Tahoma" panose="020B0604030504040204" pitchFamily="34" charset="0"/>
                <a:ea typeface="黑体" panose="02010609060101010101" pitchFamily="49" charset="-122"/>
              </a:rPr>
              <a:t>荒漠化的主要人为原因：</a:t>
            </a:r>
            <a:endParaRPr lang="zh-CN" altLang="en-US" sz="2800" b="1" dirty="0">
              <a:solidFill>
                <a:srgbClr val="FF0000"/>
              </a:solidFill>
              <a:latin typeface="Tahoma" panose="020B0604030504040204" pitchFamily="34" charset="0"/>
              <a:ea typeface="黑体" panose="02010609060101010101" pitchFamily="49" charset="-122"/>
            </a:endParaRPr>
          </a:p>
          <a:p>
            <a:pPr>
              <a:lnSpc>
                <a:spcPct val="135000"/>
              </a:lnSpc>
            </a:pPr>
            <a:r>
              <a:rPr lang="zh-CN" altLang="en-US" sz="2400" b="1" dirty="0">
                <a:latin typeface="Tahoma" panose="020B0604030504040204" pitchFamily="34" charset="0"/>
                <a:ea typeface="宋体" panose="02010600030101010101" pitchFamily="2" charset="-122"/>
              </a:rPr>
              <a:t>过度樵采</a:t>
            </a:r>
            <a:endParaRPr lang="zh-CN" altLang="en-US" sz="2400" b="1" dirty="0">
              <a:latin typeface="Tahoma" panose="020B0604030504040204" pitchFamily="34" charset="0"/>
              <a:ea typeface="宋体" panose="02010600030101010101" pitchFamily="2" charset="-122"/>
            </a:endParaRPr>
          </a:p>
          <a:p>
            <a:pPr>
              <a:lnSpc>
                <a:spcPct val="135000"/>
              </a:lnSpc>
            </a:pPr>
            <a:r>
              <a:rPr lang="zh-CN" altLang="en-US" sz="2400" b="1" dirty="0">
                <a:latin typeface="Tahoma" panose="020B0604030504040204" pitchFamily="34" charset="0"/>
                <a:ea typeface="宋体" panose="02010600030101010101" pitchFamily="2" charset="-122"/>
              </a:rPr>
              <a:t>过度放牧</a:t>
            </a:r>
            <a:endParaRPr lang="zh-CN" altLang="en-US" sz="2400" b="1" dirty="0">
              <a:latin typeface="Tahoma" panose="020B0604030504040204" pitchFamily="34" charset="0"/>
              <a:ea typeface="宋体" panose="02010600030101010101" pitchFamily="2" charset="-122"/>
            </a:endParaRPr>
          </a:p>
          <a:p>
            <a:pPr>
              <a:lnSpc>
                <a:spcPct val="135000"/>
              </a:lnSpc>
            </a:pPr>
            <a:r>
              <a:rPr lang="zh-CN" altLang="en-US" sz="2400" b="1" dirty="0">
                <a:latin typeface="Tahoma" panose="020B0604030504040204" pitchFamily="34" charset="0"/>
                <a:ea typeface="宋体" panose="02010600030101010101" pitchFamily="2" charset="-122"/>
              </a:rPr>
              <a:t>过度开垦</a:t>
            </a:r>
            <a:endParaRPr lang="zh-CN" altLang="en-US" sz="2400" b="1" dirty="0">
              <a:latin typeface="Tahoma" panose="020B0604030504040204" pitchFamily="34" charset="0"/>
              <a:ea typeface="宋体" panose="02010600030101010101" pitchFamily="2" charset="-122"/>
            </a:endParaRPr>
          </a:p>
          <a:p>
            <a:pPr>
              <a:lnSpc>
                <a:spcPct val="135000"/>
              </a:lnSpc>
            </a:pPr>
            <a:r>
              <a:rPr lang="zh-CN" altLang="en-US" sz="2400" b="1" dirty="0">
                <a:latin typeface="Tahoma" panose="020B0604030504040204" pitchFamily="34" charset="0"/>
                <a:ea typeface="宋体" panose="02010600030101010101" pitchFamily="2" charset="-122"/>
              </a:rPr>
              <a:t>水资源利用不合理</a:t>
            </a:r>
            <a:endParaRPr lang="zh-CN" altLang="en-US" sz="2400" b="1" dirty="0">
              <a:latin typeface="Tahoma" panose="020B0604030504040204" pitchFamily="34" charset="0"/>
              <a:ea typeface="宋体" panose="02010600030101010101" pitchFamily="2" charset="-122"/>
            </a:endParaRPr>
          </a:p>
          <a:p>
            <a:pPr>
              <a:lnSpc>
                <a:spcPct val="135000"/>
              </a:lnSpc>
            </a:pPr>
            <a:r>
              <a:rPr lang="zh-CN" altLang="en-US" sz="2400" b="1" dirty="0">
                <a:latin typeface="Tahoma" panose="020B0604030504040204" pitchFamily="34" charset="0"/>
                <a:ea typeface="宋体" panose="02010600030101010101" pitchFamily="2" charset="-122"/>
              </a:rPr>
              <a:t>人口激增</a:t>
            </a:r>
            <a:endParaRPr lang="zh-CN" altLang="en-US" sz="2400" b="1" dirty="0">
              <a:latin typeface="Tahoma" panose="020B0604030504040204" pitchFamily="34" charset="0"/>
              <a:ea typeface="宋体" panose="02010600030101010101" pitchFamily="2" charset="-122"/>
            </a:endParaRPr>
          </a:p>
        </p:txBody>
      </p:sp>
      <p:grpSp>
        <p:nvGrpSpPr>
          <p:cNvPr id="2" name="Group 3"/>
          <p:cNvGrpSpPr/>
          <p:nvPr/>
        </p:nvGrpSpPr>
        <p:grpSpPr>
          <a:xfrm>
            <a:off x="1524000" y="2513013"/>
            <a:ext cx="7772400" cy="519112"/>
            <a:chOff x="1152" y="2140"/>
            <a:chExt cx="4705" cy="327"/>
          </a:xfrm>
        </p:grpSpPr>
        <p:sp>
          <p:nvSpPr>
            <p:cNvPr id="55299" name="AutoShape 4"/>
            <p:cNvSpPr/>
            <p:nvPr/>
          </p:nvSpPr>
          <p:spPr>
            <a:xfrm>
              <a:off x="1152" y="2304"/>
              <a:ext cx="1680" cy="96"/>
            </a:xfrm>
            <a:prstGeom prst="rightArrow">
              <a:avLst>
                <a:gd name="adj1" fmla="val 50000"/>
                <a:gd name="adj2" fmla="val 437500"/>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a typeface="黑体" panose="02010609060101010101" pitchFamily="49" charset="-122"/>
              </a:endParaRPr>
            </a:p>
          </p:txBody>
        </p:sp>
        <p:sp>
          <p:nvSpPr>
            <p:cNvPr id="55300" name="Text Box 5"/>
            <p:cNvSpPr txBox="1"/>
            <p:nvPr/>
          </p:nvSpPr>
          <p:spPr>
            <a:xfrm>
              <a:off x="2870" y="2140"/>
              <a:ext cx="2987" cy="327"/>
            </a:xfrm>
            <a:prstGeom prst="rect">
              <a:avLst/>
            </a:prstGeom>
            <a:noFill/>
            <a:ln w="9525">
              <a:noFill/>
            </a:ln>
          </p:spPr>
          <p:txBody>
            <a:bodyPr anchor="t">
              <a:spAutoFit/>
            </a:bodyPr>
            <a:p>
              <a:r>
                <a:rPr lang="zh-CN" altLang="en-US" sz="2800" b="1" dirty="0">
                  <a:solidFill>
                    <a:srgbClr val="0000FF"/>
                  </a:solidFill>
                  <a:latin typeface="Tahoma" panose="020B0604030504040204" pitchFamily="34" charset="0"/>
                  <a:ea typeface="宋体" panose="02010600030101010101" pitchFamily="2" charset="-122"/>
                </a:rPr>
                <a:t>多途径解决农牧区的能源问题</a:t>
              </a:r>
              <a:endParaRPr lang="zh-CN" altLang="en-US" sz="2800" b="1" dirty="0">
                <a:solidFill>
                  <a:srgbClr val="0000FF"/>
                </a:solidFill>
                <a:latin typeface="Tahoma" panose="020B0604030504040204" pitchFamily="34" charset="0"/>
                <a:ea typeface="宋体" panose="02010600030101010101" pitchFamily="2" charset="-122"/>
              </a:endParaRPr>
            </a:p>
          </p:txBody>
        </p:sp>
      </p:grpSp>
      <p:grpSp>
        <p:nvGrpSpPr>
          <p:cNvPr id="3" name="Group 6"/>
          <p:cNvGrpSpPr/>
          <p:nvPr/>
        </p:nvGrpSpPr>
        <p:grpSpPr>
          <a:xfrm>
            <a:off x="1600200" y="3168650"/>
            <a:ext cx="7772400" cy="509588"/>
            <a:chOff x="1104" y="2559"/>
            <a:chExt cx="4936" cy="321"/>
          </a:xfrm>
        </p:grpSpPr>
        <p:grpSp>
          <p:nvGrpSpPr>
            <p:cNvPr id="55302" name="Group 7"/>
            <p:cNvGrpSpPr/>
            <p:nvPr/>
          </p:nvGrpSpPr>
          <p:grpSpPr>
            <a:xfrm>
              <a:off x="1104" y="2592"/>
              <a:ext cx="1728" cy="288"/>
              <a:chOff x="1104" y="2592"/>
              <a:chExt cx="1728" cy="288"/>
            </a:xfrm>
          </p:grpSpPr>
          <p:sp>
            <p:nvSpPr>
              <p:cNvPr id="55303" name="AutoShape 8"/>
              <p:cNvSpPr/>
              <p:nvPr/>
            </p:nvSpPr>
            <p:spPr>
              <a:xfrm rot="37657">
                <a:off x="1152" y="2592"/>
                <a:ext cx="1680" cy="96"/>
              </a:xfrm>
              <a:prstGeom prst="rightArrow">
                <a:avLst>
                  <a:gd name="adj1" fmla="val 50000"/>
                  <a:gd name="adj2" fmla="val 437500"/>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a typeface="黑体" panose="02010609060101010101" pitchFamily="49" charset="-122"/>
                </a:endParaRPr>
              </a:p>
            </p:txBody>
          </p:sp>
          <p:sp>
            <p:nvSpPr>
              <p:cNvPr id="55304" name="AutoShape 9"/>
              <p:cNvSpPr/>
              <p:nvPr/>
            </p:nvSpPr>
            <p:spPr>
              <a:xfrm rot="-202503">
                <a:off x="1104" y="2784"/>
                <a:ext cx="1680" cy="96"/>
              </a:xfrm>
              <a:prstGeom prst="rightArrow">
                <a:avLst>
                  <a:gd name="adj1" fmla="val 50000"/>
                  <a:gd name="adj2" fmla="val 437500"/>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a typeface="黑体" panose="02010609060101010101" pitchFamily="49" charset="-122"/>
                </a:endParaRPr>
              </a:p>
            </p:txBody>
          </p:sp>
        </p:grpSp>
        <p:sp>
          <p:nvSpPr>
            <p:cNvPr id="55305" name="Text Box 10"/>
            <p:cNvSpPr txBox="1"/>
            <p:nvPr/>
          </p:nvSpPr>
          <p:spPr>
            <a:xfrm>
              <a:off x="2832" y="2559"/>
              <a:ext cx="3208" cy="288"/>
            </a:xfrm>
            <a:prstGeom prst="rect">
              <a:avLst/>
            </a:prstGeom>
            <a:noFill/>
            <a:ln w="9525">
              <a:noFill/>
            </a:ln>
          </p:spPr>
          <p:txBody>
            <a:bodyPr anchor="t">
              <a:spAutoFit/>
            </a:bodyPr>
            <a:p>
              <a:r>
                <a:rPr lang="zh-CN" altLang="en-US" sz="2400" b="1" dirty="0">
                  <a:solidFill>
                    <a:srgbClr val="0000FF"/>
                  </a:solidFill>
                  <a:latin typeface="Tahoma" panose="020B0604030504040204" pitchFamily="34" charset="0"/>
                  <a:ea typeface="宋体" panose="02010600030101010101" pitchFamily="2" charset="-122"/>
                </a:rPr>
                <a:t>调节农、林、牧用地之间的关系</a:t>
              </a:r>
              <a:endParaRPr lang="zh-CN" altLang="en-US" sz="2400" b="1" dirty="0">
                <a:solidFill>
                  <a:srgbClr val="0000FF"/>
                </a:solidFill>
                <a:latin typeface="Tahoma" panose="020B0604030504040204" pitchFamily="34" charset="0"/>
                <a:ea typeface="宋体" panose="02010600030101010101" pitchFamily="2" charset="-122"/>
              </a:endParaRPr>
            </a:p>
          </p:txBody>
        </p:sp>
      </p:grpSp>
      <p:grpSp>
        <p:nvGrpSpPr>
          <p:cNvPr id="5" name="Group 11"/>
          <p:cNvGrpSpPr/>
          <p:nvPr/>
        </p:nvGrpSpPr>
        <p:grpSpPr>
          <a:xfrm>
            <a:off x="2763838" y="3856038"/>
            <a:ext cx="4468812" cy="519112"/>
            <a:chOff x="1776" y="2943"/>
            <a:chExt cx="2764" cy="327"/>
          </a:xfrm>
        </p:grpSpPr>
        <p:sp>
          <p:nvSpPr>
            <p:cNvPr id="55307" name="AutoShape 12"/>
            <p:cNvSpPr/>
            <p:nvPr/>
          </p:nvSpPr>
          <p:spPr>
            <a:xfrm>
              <a:off x="1776" y="3120"/>
              <a:ext cx="1056" cy="96"/>
            </a:xfrm>
            <a:prstGeom prst="rightArrow">
              <a:avLst>
                <a:gd name="adj1" fmla="val 50000"/>
                <a:gd name="adj2" fmla="val 275000"/>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a typeface="黑体" panose="02010609060101010101" pitchFamily="49" charset="-122"/>
              </a:endParaRPr>
            </a:p>
          </p:txBody>
        </p:sp>
        <p:sp>
          <p:nvSpPr>
            <p:cNvPr id="55308" name="Text Box 13"/>
            <p:cNvSpPr txBox="1"/>
            <p:nvPr/>
          </p:nvSpPr>
          <p:spPr>
            <a:xfrm>
              <a:off x="2880" y="2943"/>
              <a:ext cx="1660" cy="327"/>
            </a:xfrm>
            <a:prstGeom prst="rect">
              <a:avLst/>
            </a:prstGeom>
            <a:noFill/>
            <a:ln w="9525">
              <a:noFill/>
            </a:ln>
          </p:spPr>
          <p:txBody>
            <a:bodyPr wrap="none" anchor="t">
              <a:spAutoFit/>
            </a:bodyPr>
            <a:p>
              <a:r>
                <a:rPr lang="zh-CN" altLang="en-US" sz="2800" b="1" dirty="0">
                  <a:solidFill>
                    <a:srgbClr val="0000FF"/>
                  </a:solidFill>
                  <a:latin typeface="Tahoma" panose="020B0604030504040204" pitchFamily="34" charset="0"/>
                  <a:ea typeface="宋体" panose="02010600030101010101" pitchFamily="2" charset="-122"/>
                </a:rPr>
                <a:t>合理利用水资源</a:t>
              </a:r>
              <a:endParaRPr lang="zh-CN" altLang="en-US" sz="2800" b="1" dirty="0">
                <a:solidFill>
                  <a:srgbClr val="0000FF"/>
                </a:solidFill>
                <a:latin typeface="Tahoma" panose="020B0604030504040204" pitchFamily="34" charset="0"/>
                <a:ea typeface="宋体" panose="02010600030101010101" pitchFamily="2" charset="-122"/>
              </a:endParaRPr>
            </a:p>
          </p:txBody>
        </p:sp>
      </p:grpSp>
      <p:grpSp>
        <p:nvGrpSpPr>
          <p:cNvPr id="6" name="Group 14"/>
          <p:cNvGrpSpPr/>
          <p:nvPr/>
        </p:nvGrpSpPr>
        <p:grpSpPr>
          <a:xfrm>
            <a:off x="1603375" y="4384675"/>
            <a:ext cx="5145088" cy="519113"/>
            <a:chOff x="1104" y="3279"/>
            <a:chExt cx="3183" cy="327"/>
          </a:xfrm>
        </p:grpSpPr>
        <p:sp>
          <p:nvSpPr>
            <p:cNvPr id="55310" name="Text Box 15"/>
            <p:cNvSpPr txBox="1"/>
            <p:nvPr/>
          </p:nvSpPr>
          <p:spPr>
            <a:xfrm>
              <a:off x="2847" y="3279"/>
              <a:ext cx="1440" cy="327"/>
            </a:xfrm>
            <a:prstGeom prst="rect">
              <a:avLst/>
            </a:prstGeom>
            <a:noFill/>
            <a:ln w="9525">
              <a:noFill/>
            </a:ln>
          </p:spPr>
          <p:txBody>
            <a:bodyPr wrap="none" anchor="t">
              <a:spAutoFit/>
            </a:bodyPr>
            <a:p>
              <a:r>
                <a:rPr lang="zh-CN" altLang="en-US" sz="2800" b="1" dirty="0">
                  <a:solidFill>
                    <a:srgbClr val="0000FF"/>
                  </a:solidFill>
                  <a:latin typeface="Tahoma" panose="020B0604030504040204" pitchFamily="34" charset="0"/>
                  <a:ea typeface="宋体" panose="02010600030101010101" pitchFamily="2" charset="-122"/>
                </a:rPr>
                <a:t>控制人口增长</a:t>
              </a:r>
              <a:endParaRPr lang="zh-CN" altLang="en-US" sz="2800" b="1" dirty="0">
                <a:solidFill>
                  <a:srgbClr val="0000FF"/>
                </a:solidFill>
                <a:latin typeface="Tahoma" panose="020B0604030504040204" pitchFamily="34" charset="0"/>
                <a:ea typeface="宋体" panose="02010600030101010101" pitchFamily="2" charset="-122"/>
              </a:endParaRPr>
            </a:p>
          </p:txBody>
        </p:sp>
        <p:sp>
          <p:nvSpPr>
            <p:cNvPr id="55311" name="AutoShape 16"/>
            <p:cNvSpPr/>
            <p:nvPr/>
          </p:nvSpPr>
          <p:spPr>
            <a:xfrm>
              <a:off x="1104" y="3408"/>
              <a:ext cx="1680" cy="96"/>
            </a:xfrm>
            <a:prstGeom prst="rightArrow">
              <a:avLst>
                <a:gd name="adj1" fmla="val 50000"/>
                <a:gd name="adj2" fmla="val 437500"/>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ltLang="en-US" dirty="0">
                <a:latin typeface="Arial" panose="020B0604020202020204" pitchFamily="34" charset="0"/>
                <a:ea typeface="黑体" panose="02010609060101010101" pitchFamily="49" charset="-122"/>
              </a:endParaRPr>
            </a:p>
          </p:txBody>
        </p:sp>
      </p:grpSp>
      <p:sp>
        <p:nvSpPr>
          <p:cNvPr id="567317" name="Oval 21"/>
          <p:cNvSpPr/>
          <p:nvPr/>
        </p:nvSpPr>
        <p:spPr>
          <a:xfrm>
            <a:off x="5684838" y="1320800"/>
            <a:ext cx="2163762" cy="812800"/>
          </a:xfrm>
          <a:prstGeom prst="ellipse">
            <a:avLst/>
          </a:prstGeom>
          <a:solidFill>
            <a:srgbClr val="0000FF"/>
          </a:solidFill>
          <a:ln w="9525" cap="flat" cmpd="sng">
            <a:solidFill>
              <a:schemeClr val="tx1"/>
            </a:solidFill>
            <a:prstDash val="solid"/>
            <a:round/>
            <a:headEnd type="none" w="med" len="med"/>
            <a:tailEnd type="none" w="med" len="med"/>
          </a:ln>
        </p:spPr>
        <p:txBody>
          <a:bodyPr wrap="none" anchor="ctr"/>
          <a:p>
            <a:pPr algn="ctr">
              <a:spcBef>
                <a:spcPct val="20000"/>
              </a:spcBef>
            </a:pPr>
            <a:r>
              <a:rPr lang="zh-CN" altLang="en-US" sz="3200" b="1" dirty="0">
                <a:solidFill>
                  <a:srgbClr val="FFFF00"/>
                </a:solidFill>
                <a:latin typeface="Times New Roman" panose="02020603050405020304" pitchFamily="18" charset="0"/>
                <a:ea typeface="黑体" panose="02010609060101010101" pitchFamily="49" charset="-122"/>
              </a:rPr>
              <a:t>对症下药</a:t>
            </a:r>
            <a:endParaRPr lang="zh-CN" altLang="en-US" sz="3200" b="1" dirty="0">
              <a:solidFill>
                <a:srgbClr val="FFFF00"/>
              </a:solidFill>
              <a:latin typeface="Times New Roman" panose="02020603050405020304" pitchFamily="18" charset="0"/>
              <a:ea typeface="黑体" panose="02010609060101010101" pitchFamily="49" charset="-122"/>
            </a:endParaRPr>
          </a:p>
        </p:txBody>
      </p:sp>
      <p:grpSp>
        <p:nvGrpSpPr>
          <p:cNvPr id="55313" name="Group 404"/>
          <p:cNvGrpSpPr/>
          <p:nvPr/>
        </p:nvGrpSpPr>
        <p:grpSpPr>
          <a:xfrm>
            <a:off x="225425" y="152400"/>
            <a:ext cx="7699375" cy="762000"/>
            <a:chOff x="136" y="346"/>
            <a:chExt cx="4596" cy="313"/>
          </a:xfrm>
        </p:grpSpPr>
        <p:grpSp>
          <p:nvGrpSpPr>
            <p:cNvPr id="55314" name="Group 405"/>
            <p:cNvGrpSpPr/>
            <p:nvPr/>
          </p:nvGrpSpPr>
          <p:grpSpPr>
            <a:xfrm>
              <a:off x="136" y="346"/>
              <a:ext cx="3517" cy="313"/>
              <a:chOff x="144" y="1133"/>
              <a:chExt cx="3517" cy="313"/>
            </a:xfrm>
          </p:grpSpPr>
          <p:sp>
            <p:nvSpPr>
              <p:cNvPr id="55315" name="AutoShape 3"/>
              <p:cNvSpPr/>
              <p:nvPr/>
            </p:nvSpPr>
            <p:spPr>
              <a:xfrm>
                <a:off x="1064" y="1133"/>
                <a:ext cx="2597" cy="313"/>
              </a:xfrm>
              <a:prstGeom prst="chevron">
                <a:avLst>
                  <a:gd name="adj" fmla="val 26466"/>
                </a:avLst>
              </a:prstGeom>
              <a:gradFill rotWithShape="1">
                <a:gsLst>
                  <a:gs pos="0">
                    <a:srgbClr val="0099FF"/>
                  </a:gs>
                  <a:gs pos="100000">
                    <a:srgbClr val="00FFFF"/>
                  </a:gs>
                </a:gsLst>
                <a:lin ang="0" scaled="1"/>
                <a:tileRect/>
              </a:gradFill>
              <a:ln w="38100" cap="flat" cmpd="sng">
                <a:solidFill>
                  <a:schemeClr val="bg1"/>
                </a:solidFill>
                <a:prstDash val="solid"/>
                <a:miter/>
                <a:headEnd type="none" w="med" len="med"/>
                <a:tailEnd type="none" w="med" len="med"/>
              </a:ln>
            </p:spPr>
            <p:txBody>
              <a:bodyPr anchor="ctr"/>
              <a:p>
                <a:pPr algn="ctr"/>
                <a:r>
                  <a:rPr lang="zh-CN" altLang="en-US" sz="3200" b="1" dirty="0">
                    <a:solidFill>
                      <a:srgbClr val="000000"/>
                    </a:solidFill>
                    <a:latin typeface="Times New Roman" panose="02020603050405020304" pitchFamily="18" charset="0"/>
                    <a:ea typeface="黑体" panose="02010609060101010101" pitchFamily="49" charset="-122"/>
                  </a:rPr>
                  <a:t>荒漠化的防治</a:t>
                </a:r>
                <a:endParaRPr lang="zh-CN" altLang="en-US" sz="3200" b="1" dirty="0">
                  <a:solidFill>
                    <a:srgbClr val="000000"/>
                  </a:solidFill>
                  <a:latin typeface="Times New Roman" panose="02020603050405020304" pitchFamily="18" charset="0"/>
                  <a:ea typeface="Times New Roman" panose="02020603050405020304" pitchFamily="18" charset="0"/>
                </a:endParaRPr>
              </a:p>
            </p:txBody>
          </p:sp>
          <p:grpSp>
            <p:nvGrpSpPr>
              <p:cNvPr id="55316" name="Group 407"/>
              <p:cNvGrpSpPr/>
              <p:nvPr/>
            </p:nvGrpSpPr>
            <p:grpSpPr>
              <a:xfrm>
                <a:off x="144" y="1145"/>
                <a:ext cx="1016" cy="288"/>
                <a:chOff x="367" y="2263"/>
                <a:chExt cx="1485" cy="288"/>
              </a:xfrm>
            </p:grpSpPr>
            <p:sp>
              <p:nvSpPr>
                <p:cNvPr id="55317" name="AutoShape 3"/>
                <p:cNvSpPr/>
                <p:nvPr/>
              </p:nvSpPr>
              <p:spPr>
                <a:xfrm>
                  <a:off x="367" y="2305"/>
                  <a:ext cx="1485" cy="204"/>
                </a:xfrm>
                <a:prstGeom prst="chevron">
                  <a:avLst>
                    <a:gd name="adj" fmla="val 23219"/>
                  </a:avLst>
                </a:prstGeom>
                <a:gradFill rotWithShape="1">
                  <a:gsLst>
                    <a:gs pos="0">
                      <a:srgbClr val="00FFFF"/>
                    </a:gs>
                    <a:gs pos="100000">
                      <a:srgbClr val="0099FF"/>
                    </a:gs>
                  </a:gsLst>
                  <a:lin ang="0" scaled="1"/>
                  <a:tileRect/>
                </a:gradFill>
                <a:ln w="38100" cap="flat" cmpd="sng">
                  <a:solidFill>
                    <a:schemeClr val="bg1"/>
                  </a:solidFill>
                  <a:prstDash val="solid"/>
                  <a:miter/>
                  <a:headEnd type="none" w="med" len="med"/>
                  <a:tailEnd type="none" w="med" len="med"/>
                </a:ln>
              </p:spPr>
              <p:txBody>
                <a:bodyPr anchor="ctr">
                  <a:spAutoFit/>
                </a:bodyPr>
                <a:p>
                  <a:pPr algn="ctr"/>
                  <a:r>
                    <a:rPr lang="zh-CN" altLang="en-US" sz="2400" b="1" dirty="0">
                      <a:solidFill>
                        <a:schemeClr val="bg1"/>
                      </a:solidFill>
                      <a:latin typeface="黑体" panose="02010609060101010101" pitchFamily="49" charset="-122"/>
                      <a:ea typeface="黑体" panose="02010609060101010101" pitchFamily="49" charset="-122"/>
                    </a:rPr>
                    <a:t>考点三</a:t>
                  </a:r>
                  <a:endParaRPr lang="zh-CN" altLang="en-US" sz="1400" b="1" dirty="0">
                    <a:latin typeface="Arial" panose="020B0604020202020204" pitchFamily="34" charset="0"/>
                    <a:ea typeface="宋体" panose="02010600030101010101" pitchFamily="2" charset="-122"/>
                  </a:endParaRPr>
                </a:p>
              </p:txBody>
            </p:sp>
            <p:sp>
              <p:nvSpPr>
                <p:cNvPr id="55318" name="Rectangle 409"/>
                <p:cNvSpPr/>
                <p:nvPr/>
              </p:nvSpPr>
              <p:spPr>
                <a:xfrm>
                  <a:off x="367" y="2263"/>
                  <a:ext cx="290" cy="288"/>
                </a:xfrm>
                <a:prstGeom prst="rect">
                  <a:avLst/>
                </a:prstGeom>
                <a:solidFill>
                  <a:srgbClr val="00FFFF"/>
                </a:solidFill>
                <a:ln w="9525">
                  <a:noFill/>
                </a:ln>
              </p:spPr>
              <p:txBody>
                <a:bodyPr wrap="none" anchor="ctr"/>
                <a:p>
                  <a:pPr algn="ctr"/>
                  <a:endParaRPr lang="zh-CN" altLang="zh-CN" sz="1400" b="1" dirty="0">
                    <a:latin typeface="Arial" panose="020B0604020202020204" pitchFamily="34" charset="0"/>
                    <a:ea typeface="宋体" panose="02010600030101010101" pitchFamily="2" charset="-122"/>
                  </a:endParaRPr>
                </a:p>
              </p:txBody>
            </p:sp>
          </p:grpSp>
        </p:grpSp>
        <p:sp>
          <p:nvSpPr>
            <p:cNvPr id="55319" name="AutoShape 3"/>
            <p:cNvSpPr/>
            <p:nvPr/>
          </p:nvSpPr>
          <p:spPr>
            <a:xfrm>
              <a:off x="3581" y="346"/>
              <a:ext cx="1151" cy="313"/>
            </a:xfrm>
            <a:prstGeom prst="chevron">
              <a:avLst>
                <a:gd name="adj" fmla="val 25417"/>
              </a:avLst>
            </a:prstGeom>
            <a:gradFill rotWithShape="1">
              <a:gsLst>
                <a:gs pos="0">
                  <a:srgbClr val="00FFFF"/>
                </a:gs>
                <a:gs pos="100000">
                  <a:srgbClr val="0099FF"/>
                </a:gs>
              </a:gsLst>
              <a:lin ang="0" scaled="1"/>
              <a:tileRect/>
            </a:gradFill>
            <a:ln w="38100" cap="flat" cmpd="sng">
              <a:solidFill>
                <a:schemeClr val="bg1"/>
              </a:solidFill>
              <a:prstDash val="solid"/>
              <a:miter/>
              <a:headEnd type="none" w="med" len="med"/>
              <a:tailEnd type="none" w="med" len="med"/>
            </a:ln>
          </p:spPr>
          <p:txBody>
            <a:bodyPr anchor="ctr"/>
            <a:p>
              <a:pPr algn="ctr"/>
              <a:r>
                <a:rPr lang="zh-CN" altLang="en-US" sz="2200" b="1" dirty="0">
                  <a:solidFill>
                    <a:srgbClr val="0000FF"/>
                  </a:solidFill>
                  <a:latin typeface="Arial" panose="020B0604020202020204" pitchFamily="34" charset="0"/>
                  <a:ea typeface="黑体" panose="02010609060101010101" pitchFamily="49" charset="-122"/>
                </a:rPr>
                <a:t>疑难剖析</a:t>
              </a:r>
              <a:endParaRPr lang="zh-CN" altLang="en-US" sz="1400" b="1" dirty="0">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6658">
                                            <p:txEl>
                                              <p:charRg st="0" end="12"/>
                                            </p:txEl>
                                          </p:spTgt>
                                        </p:tgtEl>
                                        <p:attrNameLst>
                                          <p:attrName>style.visibility</p:attrName>
                                        </p:attrNameLst>
                                      </p:cBhvr>
                                      <p:to>
                                        <p:strVal val="visible"/>
                                      </p:to>
                                    </p:set>
                                    <p:animEffect transition="in" filter="randombar(horizontal)">
                                      <p:cBhvr>
                                        <p:cTn id="7" dur="500"/>
                                        <p:tgtEl>
                                          <p:spTgt spid="326658">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6658">
                                            <p:txEl>
                                              <p:charRg st="12" end="17"/>
                                            </p:txEl>
                                          </p:spTgt>
                                        </p:tgtEl>
                                        <p:attrNameLst>
                                          <p:attrName>style.visibility</p:attrName>
                                        </p:attrNameLst>
                                      </p:cBhvr>
                                      <p:to>
                                        <p:strVal val="visible"/>
                                      </p:to>
                                    </p:set>
                                    <p:animEffect transition="in" filter="randombar(horizontal)">
                                      <p:cBhvr>
                                        <p:cTn id="12" dur="500"/>
                                        <p:tgtEl>
                                          <p:spTgt spid="326658">
                                            <p:txEl>
                                              <p:charRg st="12" end="1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26658">
                                            <p:txEl>
                                              <p:charRg st="17" end="22"/>
                                            </p:txEl>
                                          </p:spTgt>
                                        </p:tgtEl>
                                        <p:attrNameLst>
                                          <p:attrName>style.visibility</p:attrName>
                                        </p:attrNameLst>
                                      </p:cBhvr>
                                      <p:to>
                                        <p:strVal val="visible"/>
                                      </p:to>
                                    </p:set>
                                    <p:animEffect transition="in" filter="randombar(horizontal)">
                                      <p:cBhvr>
                                        <p:cTn id="17" dur="500"/>
                                        <p:tgtEl>
                                          <p:spTgt spid="326658">
                                            <p:txEl>
                                              <p:charRg st="17" end="2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26658">
                                            <p:txEl>
                                              <p:charRg st="22" end="27"/>
                                            </p:txEl>
                                          </p:spTgt>
                                        </p:tgtEl>
                                        <p:attrNameLst>
                                          <p:attrName>style.visibility</p:attrName>
                                        </p:attrNameLst>
                                      </p:cBhvr>
                                      <p:to>
                                        <p:strVal val="visible"/>
                                      </p:to>
                                    </p:set>
                                    <p:animEffect transition="in" filter="randombar(horizontal)">
                                      <p:cBhvr>
                                        <p:cTn id="22" dur="500"/>
                                        <p:tgtEl>
                                          <p:spTgt spid="326658">
                                            <p:txEl>
                                              <p:charRg st="22" end="2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26658">
                                            <p:txEl>
                                              <p:charRg st="27" end="36"/>
                                            </p:txEl>
                                          </p:spTgt>
                                        </p:tgtEl>
                                        <p:attrNameLst>
                                          <p:attrName>style.visibility</p:attrName>
                                        </p:attrNameLst>
                                      </p:cBhvr>
                                      <p:to>
                                        <p:strVal val="visible"/>
                                      </p:to>
                                    </p:set>
                                    <p:animEffect transition="in" filter="randombar(horizontal)">
                                      <p:cBhvr>
                                        <p:cTn id="27" dur="500"/>
                                        <p:tgtEl>
                                          <p:spTgt spid="326658">
                                            <p:txEl>
                                              <p:charRg st="27" end="3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26658">
                                            <p:txEl>
                                              <p:charRg st="36" end="41"/>
                                            </p:txEl>
                                          </p:spTgt>
                                        </p:tgtEl>
                                        <p:attrNameLst>
                                          <p:attrName>style.visibility</p:attrName>
                                        </p:attrNameLst>
                                      </p:cBhvr>
                                      <p:to>
                                        <p:strVal val="visible"/>
                                      </p:to>
                                    </p:set>
                                    <p:animEffect transition="in" filter="randombar(horizontal)">
                                      <p:cBhvr>
                                        <p:cTn id="32" dur="500"/>
                                        <p:tgtEl>
                                          <p:spTgt spid="326658">
                                            <p:txEl>
                                              <p:charRg st="36" end="4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567317"/>
                                        </p:tgtEl>
                                        <p:attrNameLst>
                                          <p:attrName>style.visibility</p:attrName>
                                        </p:attrNameLst>
                                      </p:cBhvr>
                                      <p:to>
                                        <p:strVal val="visible"/>
                                      </p:to>
                                    </p:set>
                                    <p:anim calcmode="lin" valueType="num">
                                      <p:cBhvr>
                                        <p:cTn id="37" dur="1000" fill="hold"/>
                                        <p:tgtEl>
                                          <p:spTgt spid="567317"/>
                                        </p:tgtEl>
                                        <p:attrNameLst>
                                          <p:attrName>ppt_w</p:attrName>
                                        </p:attrNameLst>
                                      </p:cBhvr>
                                      <p:tavLst>
                                        <p:tav tm="0">
                                          <p:val>
                                            <p:fltVal val="0.000000"/>
                                          </p:val>
                                        </p:tav>
                                        <p:tav tm="100000">
                                          <p:val>
                                            <p:strVal val="#ppt_w"/>
                                          </p:val>
                                        </p:tav>
                                      </p:tavLst>
                                    </p:anim>
                                    <p:anim calcmode="lin" valueType="num">
                                      <p:cBhvr>
                                        <p:cTn id="38" dur="1000" fill="hold"/>
                                        <p:tgtEl>
                                          <p:spTgt spid="567317"/>
                                        </p:tgtEl>
                                        <p:attrNameLst>
                                          <p:attrName>ppt_h</p:attrName>
                                        </p:attrNameLst>
                                      </p:cBhvr>
                                      <p:tavLst>
                                        <p:tav tm="0">
                                          <p:val>
                                            <p:fltVal val="0.000000"/>
                                          </p:val>
                                        </p:tav>
                                        <p:tav tm="100000">
                                          <p:val>
                                            <p:strVal val="#ppt_h"/>
                                          </p:val>
                                        </p:tav>
                                      </p:tavLst>
                                    </p:anim>
                                    <p:anim calcmode="lin" valueType="num">
                                      <p:cBhvr>
                                        <p:cTn id="39" dur="1000" fill="hold"/>
                                        <p:tgtEl>
                                          <p:spTgt spid="567317"/>
                                        </p:tgtEl>
                                        <p:attrNameLst>
                                          <p:attrName>ppt_x</p:attrName>
                                        </p:attrNameLst>
                                      </p:cBhvr>
                                      <p:tavLst>
                                        <p:tav tm="0" fmla="#ppt_x+(cos(-2*pi*(1-$))*-#ppt_x-sin(-2*pi*(1-$))*(1-#ppt_y))*(1-$)">
                                          <p:val>
                                            <p:fltVal val="0.000000"/>
                                          </p:val>
                                        </p:tav>
                                        <p:tav tm="100000">
                                          <p:val>
                                            <p:fltVal val="1.000000"/>
                                          </p:val>
                                        </p:tav>
                                      </p:tavLst>
                                    </p:anim>
                                    <p:anim calcmode="lin" valueType="num">
                                      <p:cBhvr>
                                        <p:cTn id="40" dur="1000" fill="hold"/>
                                        <p:tgtEl>
                                          <p:spTgt spid="567317"/>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build="p"/>
      <p:bldP spid="5673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3"/>
          <p:cNvGrpSpPr/>
          <p:nvPr/>
        </p:nvGrpSpPr>
        <p:grpSpPr>
          <a:xfrm>
            <a:off x="533400" y="2990850"/>
            <a:ext cx="7696200" cy="2647950"/>
            <a:chOff x="385" y="709"/>
            <a:chExt cx="4173" cy="1530"/>
          </a:xfrm>
        </p:grpSpPr>
        <p:sp>
          <p:nvSpPr>
            <p:cNvPr id="56322" name="Text Box 4"/>
            <p:cNvSpPr txBox="1"/>
            <p:nvPr/>
          </p:nvSpPr>
          <p:spPr>
            <a:xfrm>
              <a:off x="385" y="1228"/>
              <a:ext cx="908" cy="552"/>
            </a:xfrm>
            <a:prstGeom prst="rect">
              <a:avLst/>
            </a:prstGeom>
            <a:noFill/>
            <a:ln w="9525" cap="flat" cmpd="sng">
              <a:solidFill>
                <a:schemeClr val="tx1"/>
              </a:solidFill>
              <a:prstDash val="solid"/>
              <a:miter/>
              <a:headEnd type="none" w="med" len="med"/>
              <a:tailEnd type="none" w="med" len="med"/>
            </a:ln>
          </p:spPr>
          <p:txBody>
            <a:bodyPr anchor="t">
              <a:spAutoFit/>
            </a:bodyPr>
            <a:p>
              <a:pPr>
                <a:spcBef>
                  <a:spcPct val="50000"/>
                </a:spcBef>
              </a:pPr>
              <a:r>
                <a:rPr lang="zh-CN" altLang="en-US" sz="2800" b="1" dirty="0">
                  <a:latin typeface="Times New Roman" panose="02020603050405020304" pitchFamily="18" charset="0"/>
                  <a:ea typeface="宋体" panose="02010600030101010101" pitchFamily="2" charset="-122"/>
                </a:rPr>
                <a:t>合理利用水资源</a:t>
              </a:r>
              <a:endParaRPr lang="zh-CN" altLang="en-US" sz="2800" b="1" dirty="0">
                <a:latin typeface="Times New Roman" panose="02020603050405020304" pitchFamily="18" charset="0"/>
                <a:ea typeface="宋体" panose="02010600030101010101" pitchFamily="2" charset="-122"/>
              </a:endParaRPr>
            </a:p>
          </p:txBody>
        </p:sp>
        <p:sp>
          <p:nvSpPr>
            <p:cNvPr id="56323" name="Text Box 5"/>
            <p:cNvSpPr txBox="1"/>
            <p:nvPr/>
          </p:nvSpPr>
          <p:spPr>
            <a:xfrm>
              <a:off x="1655" y="845"/>
              <a:ext cx="953" cy="305"/>
            </a:xfrm>
            <a:prstGeom prst="rect">
              <a:avLst/>
            </a:prstGeom>
            <a:noFill/>
            <a:ln w="9525" cap="flat" cmpd="sng">
              <a:solidFill>
                <a:schemeClr val="tx1"/>
              </a:solidFill>
              <a:prstDash val="solid"/>
              <a:miter/>
              <a:headEnd type="none" w="med" len="med"/>
              <a:tailEnd type="none" w="med" len="med"/>
            </a:ln>
          </p:spPr>
          <p:txBody>
            <a:bodyPr anchor="t">
              <a:spAutoFit/>
            </a:bodyPr>
            <a:p>
              <a:pPr>
                <a:spcBef>
                  <a:spcPct val="50000"/>
                </a:spcBef>
              </a:pPr>
              <a:r>
                <a:rPr lang="en-US" altLang="zh-CN" sz="2800" b="1" dirty="0">
                  <a:latin typeface="Times New Roman" panose="02020603050405020304" pitchFamily="18" charset="0"/>
                  <a:ea typeface="宋体" panose="02010600030101010101" pitchFamily="2" charset="-122"/>
                </a:rPr>
                <a:t>  </a:t>
              </a:r>
              <a:r>
                <a:rPr lang="zh-CN" altLang="en-US" sz="2800" b="1" dirty="0">
                  <a:latin typeface="Times New Roman" panose="02020603050405020304" pitchFamily="18" charset="0"/>
                  <a:ea typeface="宋体" panose="02010600030101010101" pitchFamily="2" charset="-122"/>
                </a:rPr>
                <a:t>农作区</a:t>
              </a:r>
              <a:endParaRPr lang="zh-CN" altLang="en-US" sz="2800" b="1" dirty="0">
                <a:latin typeface="Times New Roman" panose="02020603050405020304" pitchFamily="18" charset="0"/>
                <a:ea typeface="宋体" panose="02010600030101010101" pitchFamily="2" charset="-122"/>
              </a:endParaRPr>
            </a:p>
          </p:txBody>
        </p:sp>
        <p:sp>
          <p:nvSpPr>
            <p:cNvPr id="56324" name="Text Box 6"/>
            <p:cNvSpPr txBox="1"/>
            <p:nvPr/>
          </p:nvSpPr>
          <p:spPr>
            <a:xfrm>
              <a:off x="1655" y="1389"/>
              <a:ext cx="908" cy="305"/>
            </a:xfrm>
            <a:prstGeom prst="rect">
              <a:avLst/>
            </a:prstGeom>
            <a:noFill/>
            <a:ln w="9525" cap="flat" cmpd="sng">
              <a:solidFill>
                <a:schemeClr val="tx1"/>
              </a:solidFill>
              <a:prstDash val="solid"/>
              <a:miter/>
              <a:headEnd type="none" w="med" len="med"/>
              <a:tailEnd type="none" w="med" len="med"/>
            </a:ln>
          </p:spPr>
          <p:txBody>
            <a:bodyPr anchor="t">
              <a:spAutoFit/>
            </a:bodyPr>
            <a:p>
              <a:pPr>
                <a:spcBef>
                  <a:spcPct val="50000"/>
                </a:spcBef>
              </a:pPr>
              <a:r>
                <a:rPr lang="en-US" altLang="zh-CN" sz="2800" b="1" dirty="0">
                  <a:latin typeface="Times New Roman" panose="02020603050405020304" pitchFamily="18" charset="0"/>
                  <a:ea typeface="宋体" panose="02010600030101010101" pitchFamily="2" charset="-122"/>
                </a:rPr>
                <a:t>    </a:t>
              </a:r>
              <a:r>
                <a:rPr lang="zh-CN" altLang="en-US" sz="2800" b="1" dirty="0">
                  <a:latin typeface="Times New Roman" panose="02020603050405020304" pitchFamily="18" charset="0"/>
                  <a:ea typeface="宋体" panose="02010600030101010101" pitchFamily="2" charset="-122"/>
                </a:rPr>
                <a:t>牧区</a:t>
              </a:r>
              <a:endParaRPr lang="zh-CN" altLang="en-US" sz="2800" b="1" dirty="0">
                <a:latin typeface="Times New Roman" panose="02020603050405020304" pitchFamily="18" charset="0"/>
                <a:ea typeface="宋体" panose="02010600030101010101" pitchFamily="2" charset="-122"/>
              </a:endParaRPr>
            </a:p>
          </p:txBody>
        </p:sp>
        <p:sp>
          <p:nvSpPr>
            <p:cNvPr id="56325" name="Text Box 7"/>
            <p:cNvSpPr txBox="1"/>
            <p:nvPr/>
          </p:nvSpPr>
          <p:spPr>
            <a:xfrm>
              <a:off x="1655" y="1933"/>
              <a:ext cx="908" cy="306"/>
            </a:xfrm>
            <a:prstGeom prst="rect">
              <a:avLst/>
            </a:prstGeom>
            <a:noFill/>
            <a:ln w="9525" cap="flat" cmpd="sng">
              <a:solidFill>
                <a:schemeClr val="tx1"/>
              </a:solidFill>
              <a:prstDash val="solid"/>
              <a:miter/>
              <a:headEnd type="none" w="med" len="med"/>
              <a:tailEnd type="none" w="med" len="med"/>
            </a:ln>
          </p:spPr>
          <p:txBody>
            <a:bodyPr anchor="t">
              <a:spAutoFit/>
            </a:bodyPr>
            <a:p>
              <a:pPr>
                <a:spcBef>
                  <a:spcPct val="50000"/>
                </a:spcBef>
              </a:pPr>
              <a:r>
                <a:rPr lang="en-US" altLang="zh-CN" sz="2800" b="1" dirty="0">
                  <a:latin typeface="Times New Roman" panose="02020603050405020304" pitchFamily="18" charset="0"/>
                  <a:ea typeface="宋体" panose="02010600030101010101" pitchFamily="2" charset="-122"/>
                </a:rPr>
                <a:t>    </a:t>
              </a:r>
              <a:r>
                <a:rPr lang="zh-CN" altLang="en-US" sz="2800" b="1" dirty="0">
                  <a:latin typeface="Times New Roman" panose="02020603050405020304" pitchFamily="18" charset="0"/>
                  <a:ea typeface="宋体" panose="02010600030101010101" pitchFamily="2" charset="-122"/>
                </a:rPr>
                <a:t>河流</a:t>
              </a:r>
              <a:endParaRPr lang="zh-CN" altLang="en-US" sz="2800" b="1" dirty="0">
                <a:latin typeface="Times New Roman" panose="02020603050405020304" pitchFamily="18" charset="0"/>
                <a:ea typeface="宋体" panose="02010600030101010101" pitchFamily="2" charset="-122"/>
              </a:endParaRPr>
            </a:p>
          </p:txBody>
        </p:sp>
        <p:sp>
          <p:nvSpPr>
            <p:cNvPr id="56326" name="Text Box 8"/>
            <p:cNvSpPr txBox="1"/>
            <p:nvPr/>
          </p:nvSpPr>
          <p:spPr>
            <a:xfrm>
              <a:off x="2880" y="709"/>
              <a:ext cx="1678" cy="552"/>
            </a:xfrm>
            <a:prstGeom prst="rect">
              <a:avLst/>
            </a:prstGeom>
            <a:noFill/>
            <a:ln w="9525" cap="flat" cmpd="sng">
              <a:solidFill>
                <a:schemeClr val="tx1"/>
              </a:solidFill>
              <a:prstDash val="solid"/>
              <a:miter/>
              <a:headEnd type="none" w="med" len="med"/>
              <a:tailEnd type="none" w="med" len="med"/>
            </a:ln>
          </p:spPr>
          <p:txBody>
            <a:bodyPr anchor="t">
              <a:spAutoFit/>
            </a:bodyPr>
            <a:p>
              <a:pPr>
                <a:spcBef>
                  <a:spcPct val="50000"/>
                </a:spcBef>
              </a:pPr>
              <a:r>
                <a:rPr lang="zh-CN" altLang="en-US" sz="2800" b="1" dirty="0">
                  <a:latin typeface="Times New Roman" panose="02020603050405020304" pitchFamily="18" charset="0"/>
                  <a:ea typeface="宋体" panose="02010600030101010101" pitchFamily="2" charset="-122"/>
                </a:rPr>
                <a:t>改善耕作和灌溉技术，推广节水农业</a:t>
              </a:r>
              <a:endParaRPr lang="zh-CN" altLang="en-US" sz="2800" b="1" dirty="0">
                <a:latin typeface="Times New Roman" panose="02020603050405020304" pitchFamily="18" charset="0"/>
                <a:ea typeface="宋体" panose="02010600030101010101" pitchFamily="2" charset="-122"/>
              </a:endParaRPr>
            </a:p>
          </p:txBody>
        </p:sp>
        <p:sp>
          <p:nvSpPr>
            <p:cNvPr id="56327" name="Text Box 9"/>
            <p:cNvSpPr txBox="1"/>
            <p:nvPr/>
          </p:nvSpPr>
          <p:spPr>
            <a:xfrm>
              <a:off x="2879" y="1389"/>
              <a:ext cx="1679" cy="305"/>
            </a:xfrm>
            <a:prstGeom prst="rect">
              <a:avLst/>
            </a:prstGeom>
            <a:noFill/>
            <a:ln w="9525" cap="flat" cmpd="sng">
              <a:solidFill>
                <a:schemeClr val="tx1"/>
              </a:solidFill>
              <a:prstDash val="solid"/>
              <a:miter/>
              <a:headEnd type="none" w="med" len="med"/>
              <a:tailEnd type="none" w="med" len="med"/>
            </a:ln>
          </p:spPr>
          <p:txBody>
            <a:bodyPr anchor="t">
              <a:spAutoFit/>
            </a:bodyPr>
            <a:p>
              <a:pPr>
                <a:spcBef>
                  <a:spcPct val="50000"/>
                </a:spcBef>
              </a:pPr>
              <a:r>
                <a:rPr lang="zh-CN" altLang="en-US" sz="2800" b="1" dirty="0">
                  <a:latin typeface="Times New Roman" panose="02020603050405020304" pitchFamily="18" charset="0"/>
                  <a:ea typeface="宋体" panose="02010600030101010101" pitchFamily="2" charset="-122"/>
                </a:rPr>
                <a:t>减少水井数量</a:t>
              </a:r>
              <a:endParaRPr lang="zh-CN" altLang="en-US" sz="2800" b="1" dirty="0">
                <a:latin typeface="Times New Roman" panose="02020603050405020304" pitchFamily="18" charset="0"/>
                <a:ea typeface="宋体" panose="02010600030101010101" pitchFamily="2" charset="-122"/>
              </a:endParaRPr>
            </a:p>
          </p:txBody>
        </p:sp>
        <p:sp>
          <p:nvSpPr>
            <p:cNvPr id="56328" name="Text Box 10"/>
            <p:cNvSpPr txBox="1"/>
            <p:nvPr/>
          </p:nvSpPr>
          <p:spPr>
            <a:xfrm>
              <a:off x="2925" y="1934"/>
              <a:ext cx="1633" cy="305"/>
            </a:xfrm>
            <a:prstGeom prst="rect">
              <a:avLst/>
            </a:prstGeom>
            <a:noFill/>
            <a:ln w="9525" cap="flat" cmpd="sng">
              <a:solidFill>
                <a:schemeClr val="tx1"/>
              </a:solidFill>
              <a:prstDash val="solid"/>
              <a:miter/>
              <a:headEnd type="none" w="med" len="med"/>
              <a:tailEnd type="none" w="med" len="med"/>
            </a:ln>
          </p:spPr>
          <p:txBody>
            <a:bodyPr anchor="t">
              <a:spAutoFit/>
            </a:bodyPr>
            <a:p>
              <a:pPr>
                <a:spcBef>
                  <a:spcPct val="50000"/>
                </a:spcBef>
              </a:pPr>
              <a:r>
                <a:rPr lang="zh-CN" altLang="en-US" sz="2800" b="1" dirty="0">
                  <a:latin typeface="Times New Roman" panose="02020603050405020304" pitchFamily="18" charset="0"/>
                  <a:ea typeface="宋体" panose="02010600030101010101" pitchFamily="2" charset="-122"/>
                </a:rPr>
                <a:t>合理分配水资源</a:t>
              </a:r>
              <a:endParaRPr lang="zh-CN" altLang="en-US" sz="2800" b="1" dirty="0">
                <a:latin typeface="Times New Roman" panose="02020603050405020304" pitchFamily="18" charset="0"/>
                <a:ea typeface="宋体" panose="02010600030101010101" pitchFamily="2" charset="-122"/>
              </a:endParaRPr>
            </a:p>
          </p:txBody>
        </p:sp>
        <p:sp>
          <p:nvSpPr>
            <p:cNvPr id="56329" name="AutoShape 11"/>
            <p:cNvSpPr/>
            <p:nvPr/>
          </p:nvSpPr>
          <p:spPr>
            <a:xfrm>
              <a:off x="1383" y="981"/>
              <a:ext cx="182" cy="1043"/>
            </a:xfrm>
            <a:prstGeom prst="leftBrace">
              <a:avLst>
                <a:gd name="adj1" fmla="val 47544"/>
                <a:gd name="adj2" fmla="val 50000"/>
              </a:avLst>
            </a:prstGeom>
            <a:noFill/>
            <a:ln w="9525" cap="flat" cmpd="sng">
              <a:solidFill>
                <a:schemeClr val="tx1"/>
              </a:solidFill>
              <a:prstDash val="solid"/>
              <a:round/>
              <a:headEnd type="none" w="med" len="med"/>
              <a:tailEnd type="none" w="med" len="med"/>
            </a:ln>
          </p:spPr>
          <p:txBody>
            <a:bodyPr wrap="none" anchor="ctr"/>
            <a:p>
              <a:endParaRPr lang="zh-CN" altLang="en-US" dirty="0">
                <a:latin typeface="Arial" panose="020B0604020202020204" pitchFamily="34" charset="0"/>
                <a:ea typeface="黑体" panose="02010609060101010101" pitchFamily="49" charset="-122"/>
              </a:endParaRPr>
            </a:p>
          </p:txBody>
        </p:sp>
        <p:sp>
          <p:nvSpPr>
            <p:cNvPr id="56330" name="Line 12"/>
            <p:cNvSpPr/>
            <p:nvPr/>
          </p:nvSpPr>
          <p:spPr>
            <a:xfrm>
              <a:off x="2608" y="981"/>
              <a:ext cx="227" cy="0"/>
            </a:xfrm>
            <a:prstGeom prst="line">
              <a:avLst/>
            </a:prstGeom>
            <a:ln w="9525" cap="flat" cmpd="sng">
              <a:solidFill>
                <a:schemeClr val="tx1"/>
              </a:solidFill>
              <a:prstDash val="solid"/>
              <a:round/>
              <a:headEnd type="none" w="med" len="med"/>
              <a:tailEnd type="triangle" w="med" len="med"/>
            </a:ln>
          </p:spPr>
        </p:sp>
        <p:sp>
          <p:nvSpPr>
            <p:cNvPr id="56331" name="Line 13"/>
            <p:cNvSpPr/>
            <p:nvPr/>
          </p:nvSpPr>
          <p:spPr>
            <a:xfrm>
              <a:off x="2608" y="1525"/>
              <a:ext cx="227" cy="0"/>
            </a:xfrm>
            <a:prstGeom prst="line">
              <a:avLst/>
            </a:prstGeom>
            <a:ln w="9525" cap="flat" cmpd="sng">
              <a:solidFill>
                <a:schemeClr val="tx1"/>
              </a:solidFill>
              <a:prstDash val="solid"/>
              <a:round/>
              <a:headEnd type="none" w="med" len="med"/>
              <a:tailEnd type="triangle" w="med" len="med"/>
            </a:ln>
          </p:spPr>
        </p:sp>
        <p:sp>
          <p:nvSpPr>
            <p:cNvPr id="56332" name="Line 14"/>
            <p:cNvSpPr/>
            <p:nvPr/>
          </p:nvSpPr>
          <p:spPr>
            <a:xfrm>
              <a:off x="2608" y="2069"/>
              <a:ext cx="227" cy="0"/>
            </a:xfrm>
            <a:prstGeom prst="line">
              <a:avLst/>
            </a:prstGeom>
            <a:ln w="9525" cap="flat" cmpd="sng">
              <a:solidFill>
                <a:schemeClr val="tx1"/>
              </a:solidFill>
              <a:prstDash val="solid"/>
              <a:round/>
              <a:headEnd type="none" w="med" len="med"/>
              <a:tailEnd type="triangle" w="med" len="med"/>
            </a:ln>
          </p:spPr>
        </p:sp>
      </p:grpSp>
      <p:sp>
        <p:nvSpPr>
          <p:cNvPr id="56333" name="Rectangle 524"/>
          <p:cNvSpPr/>
          <p:nvPr/>
        </p:nvSpPr>
        <p:spPr>
          <a:xfrm>
            <a:off x="107950" y="1401763"/>
            <a:ext cx="4159250" cy="519112"/>
          </a:xfrm>
          <a:prstGeom prst="rect">
            <a:avLst/>
          </a:prstGeom>
          <a:noFill/>
          <a:ln w="9525">
            <a:noFill/>
          </a:ln>
        </p:spPr>
        <p:txBody>
          <a:bodyPr anchor="t">
            <a:spAutoFit/>
          </a:bodyPr>
          <a:p>
            <a:pPr algn="ctr"/>
            <a:r>
              <a:rPr lang="en-US" altLang="zh-CN" sz="2800" b="1" dirty="0">
                <a:solidFill>
                  <a:srgbClr val="FF0000"/>
                </a:solidFill>
                <a:latin typeface="黑体" panose="02010609060101010101" pitchFamily="49" charset="-122"/>
                <a:ea typeface="黑体" panose="02010609060101010101" pitchFamily="49" charset="-122"/>
              </a:rPr>
              <a:t>(1)</a:t>
            </a:r>
            <a:r>
              <a:rPr lang="zh-CN" altLang="en-US" sz="2800" b="1" dirty="0">
                <a:solidFill>
                  <a:srgbClr val="FF0000"/>
                </a:solidFill>
                <a:latin typeface="黑体" panose="02010609060101010101" pitchFamily="49" charset="-122"/>
                <a:ea typeface="黑体" panose="02010609060101010101" pitchFamily="49" charset="-122"/>
              </a:rPr>
              <a:t>合理利用水资源</a:t>
            </a:r>
            <a:endParaRPr lang="zh-CN" altLang="en-US" sz="2800" b="1" dirty="0">
              <a:solidFill>
                <a:srgbClr val="FF0000"/>
              </a:solidFill>
              <a:latin typeface="黑体" panose="02010609060101010101" pitchFamily="49" charset="-122"/>
              <a:ea typeface="黑体" panose="02010609060101010101" pitchFamily="49" charset="-122"/>
            </a:endParaRPr>
          </a:p>
        </p:txBody>
      </p:sp>
      <p:grpSp>
        <p:nvGrpSpPr>
          <p:cNvPr id="56334" name="Group 404"/>
          <p:cNvGrpSpPr/>
          <p:nvPr/>
        </p:nvGrpSpPr>
        <p:grpSpPr>
          <a:xfrm>
            <a:off x="225425" y="152400"/>
            <a:ext cx="7699375" cy="762000"/>
            <a:chOff x="136" y="346"/>
            <a:chExt cx="4596" cy="313"/>
          </a:xfrm>
        </p:grpSpPr>
        <p:grpSp>
          <p:nvGrpSpPr>
            <p:cNvPr id="56335" name="Group 405"/>
            <p:cNvGrpSpPr/>
            <p:nvPr/>
          </p:nvGrpSpPr>
          <p:grpSpPr>
            <a:xfrm>
              <a:off x="136" y="346"/>
              <a:ext cx="3517" cy="313"/>
              <a:chOff x="144" y="1133"/>
              <a:chExt cx="3517" cy="313"/>
            </a:xfrm>
          </p:grpSpPr>
          <p:sp>
            <p:nvSpPr>
              <p:cNvPr id="56336" name="AutoShape 3"/>
              <p:cNvSpPr/>
              <p:nvPr/>
            </p:nvSpPr>
            <p:spPr>
              <a:xfrm>
                <a:off x="1064" y="1133"/>
                <a:ext cx="2597" cy="313"/>
              </a:xfrm>
              <a:prstGeom prst="chevron">
                <a:avLst>
                  <a:gd name="adj" fmla="val 26466"/>
                </a:avLst>
              </a:prstGeom>
              <a:gradFill rotWithShape="1">
                <a:gsLst>
                  <a:gs pos="0">
                    <a:srgbClr val="0099FF"/>
                  </a:gs>
                  <a:gs pos="100000">
                    <a:srgbClr val="00FFFF"/>
                  </a:gs>
                </a:gsLst>
                <a:lin ang="0" scaled="1"/>
                <a:tileRect/>
              </a:gradFill>
              <a:ln w="38100" cap="flat" cmpd="sng">
                <a:solidFill>
                  <a:schemeClr val="bg1"/>
                </a:solidFill>
                <a:prstDash val="solid"/>
                <a:miter/>
                <a:headEnd type="none" w="med" len="med"/>
                <a:tailEnd type="none" w="med" len="med"/>
              </a:ln>
            </p:spPr>
            <p:txBody>
              <a:bodyPr anchor="ctr"/>
              <a:p>
                <a:pPr algn="ctr"/>
                <a:r>
                  <a:rPr lang="zh-CN" altLang="en-US" sz="3200" b="1" dirty="0">
                    <a:solidFill>
                      <a:srgbClr val="000000"/>
                    </a:solidFill>
                    <a:latin typeface="Times New Roman" panose="02020603050405020304" pitchFamily="18" charset="0"/>
                    <a:ea typeface="黑体" panose="02010609060101010101" pitchFamily="49" charset="-122"/>
                  </a:rPr>
                  <a:t>荒漠化的防治</a:t>
                </a:r>
                <a:endParaRPr lang="zh-CN" altLang="en-US" sz="3200" b="1" dirty="0">
                  <a:solidFill>
                    <a:srgbClr val="000000"/>
                  </a:solidFill>
                  <a:latin typeface="Times New Roman" panose="02020603050405020304" pitchFamily="18" charset="0"/>
                  <a:ea typeface="Times New Roman" panose="02020603050405020304" pitchFamily="18" charset="0"/>
                </a:endParaRPr>
              </a:p>
            </p:txBody>
          </p:sp>
          <p:grpSp>
            <p:nvGrpSpPr>
              <p:cNvPr id="56337" name="Group 407"/>
              <p:cNvGrpSpPr/>
              <p:nvPr/>
            </p:nvGrpSpPr>
            <p:grpSpPr>
              <a:xfrm>
                <a:off x="144" y="1145"/>
                <a:ext cx="1016" cy="288"/>
                <a:chOff x="367" y="2263"/>
                <a:chExt cx="1485" cy="288"/>
              </a:xfrm>
            </p:grpSpPr>
            <p:sp>
              <p:nvSpPr>
                <p:cNvPr id="56338" name="AutoShape 3"/>
                <p:cNvSpPr/>
                <p:nvPr/>
              </p:nvSpPr>
              <p:spPr>
                <a:xfrm>
                  <a:off x="367" y="2305"/>
                  <a:ext cx="1485" cy="204"/>
                </a:xfrm>
                <a:prstGeom prst="chevron">
                  <a:avLst>
                    <a:gd name="adj" fmla="val 23219"/>
                  </a:avLst>
                </a:prstGeom>
                <a:gradFill rotWithShape="1">
                  <a:gsLst>
                    <a:gs pos="0">
                      <a:srgbClr val="00FFFF"/>
                    </a:gs>
                    <a:gs pos="100000">
                      <a:srgbClr val="0099FF"/>
                    </a:gs>
                  </a:gsLst>
                  <a:lin ang="0" scaled="1"/>
                  <a:tileRect/>
                </a:gradFill>
                <a:ln w="38100" cap="flat" cmpd="sng">
                  <a:solidFill>
                    <a:schemeClr val="bg1"/>
                  </a:solidFill>
                  <a:prstDash val="solid"/>
                  <a:miter/>
                  <a:headEnd type="none" w="med" len="med"/>
                  <a:tailEnd type="none" w="med" len="med"/>
                </a:ln>
              </p:spPr>
              <p:txBody>
                <a:bodyPr anchor="ctr">
                  <a:spAutoFit/>
                </a:bodyPr>
                <a:p>
                  <a:pPr algn="ctr"/>
                  <a:r>
                    <a:rPr lang="zh-CN" altLang="en-US" sz="2400" b="1" dirty="0">
                      <a:solidFill>
                        <a:schemeClr val="bg1"/>
                      </a:solidFill>
                      <a:latin typeface="黑体" panose="02010609060101010101" pitchFamily="49" charset="-122"/>
                      <a:ea typeface="黑体" panose="02010609060101010101" pitchFamily="49" charset="-122"/>
                    </a:rPr>
                    <a:t>考点三</a:t>
                  </a:r>
                  <a:endParaRPr lang="zh-CN" altLang="en-US" sz="1400" b="1" dirty="0">
                    <a:latin typeface="Arial" panose="020B0604020202020204" pitchFamily="34" charset="0"/>
                    <a:ea typeface="宋体" panose="02010600030101010101" pitchFamily="2" charset="-122"/>
                  </a:endParaRPr>
                </a:p>
              </p:txBody>
            </p:sp>
            <p:sp>
              <p:nvSpPr>
                <p:cNvPr id="56339" name="Rectangle 409"/>
                <p:cNvSpPr/>
                <p:nvPr/>
              </p:nvSpPr>
              <p:spPr>
                <a:xfrm>
                  <a:off x="367" y="2263"/>
                  <a:ext cx="290" cy="288"/>
                </a:xfrm>
                <a:prstGeom prst="rect">
                  <a:avLst/>
                </a:prstGeom>
                <a:solidFill>
                  <a:srgbClr val="00FFFF"/>
                </a:solidFill>
                <a:ln w="9525">
                  <a:noFill/>
                </a:ln>
              </p:spPr>
              <p:txBody>
                <a:bodyPr wrap="none" anchor="ctr"/>
                <a:p>
                  <a:pPr algn="ctr"/>
                  <a:endParaRPr lang="zh-CN" altLang="zh-CN" sz="1400" b="1" dirty="0">
                    <a:latin typeface="Arial" panose="020B0604020202020204" pitchFamily="34" charset="0"/>
                    <a:ea typeface="宋体" panose="02010600030101010101" pitchFamily="2" charset="-122"/>
                  </a:endParaRPr>
                </a:p>
              </p:txBody>
            </p:sp>
          </p:grpSp>
        </p:grpSp>
        <p:sp>
          <p:nvSpPr>
            <p:cNvPr id="56340" name="AutoShape 3"/>
            <p:cNvSpPr/>
            <p:nvPr/>
          </p:nvSpPr>
          <p:spPr>
            <a:xfrm>
              <a:off x="3581" y="346"/>
              <a:ext cx="1151" cy="313"/>
            </a:xfrm>
            <a:prstGeom prst="chevron">
              <a:avLst>
                <a:gd name="adj" fmla="val 25417"/>
              </a:avLst>
            </a:prstGeom>
            <a:gradFill rotWithShape="1">
              <a:gsLst>
                <a:gs pos="0">
                  <a:srgbClr val="00FFFF"/>
                </a:gs>
                <a:gs pos="100000">
                  <a:srgbClr val="0099FF"/>
                </a:gs>
              </a:gsLst>
              <a:lin ang="0" scaled="1"/>
              <a:tileRect/>
            </a:gradFill>
            <a:ln w="38100" cap="flat" cmpd="sng">
              <a:solidFill>
                <a:schemeClr val="bg1"/>
              </a:solidFill>
              <a:prstDash val="solid"/>
              <a:miter/>
              <a:headEnd type="none" w="med" len="med"/>
              <a:tailEnd type="none" w="med" len="med"/>
            </a:ln>
          </p:spPr>
          <p:txBody>
            <a:bodyPr anchor="ctr"/>
            <a:p>
              <a:pPr algn="ctr"/>
              <a:r>
                <a:rPr lang="zh-CN" altLang="en-US" sz="2200" b="1" dirty="0">
                  <a:solidFill>
                    <a:srgbClr val="0000FF"/>
                  </a:solidFill>
                  <a:latin typeface="Arial" panose="020B0604020202020204" pitchFamily="34" charset="0"/>
                  <a:ea typeface="黑体" panose="02010609060101010101" pitchFamily="49" charset="-122"/>
                </a:rPr>
                <a:t>疑难剖析</a:t>
              </a:r>
              <a:endParaRPr lang="zh-CN" altLang="en-US" sz="1400" b="1" dirty="0">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Rectangle 2"/>
          <p:cNvSpPr>
            <a:spLocks noGrp="1"/>
          </p:cNvSpPr>
          <p:nvPr>
            <p:ph type="title"/>
          </p:nvPr>
        </p:nvSpPr>
        <p:spPr>
          <a:xfrm>
            <a:off x="323850" y="152400"/>
            <a:ext cx="8001000" cy="404813"/>
          </a:xfrm>
        </p:spPr>
        <p:txBody>
          <a:bodyPr vert="horz" wrap="square" lIns="91440" tIns="45720" rIns="91440" bIns="45720" anchor="ctr"/>
          <a:p>
            <a:pPr eaLnBrk="1" hangingPunct="1"/>
            <a:r>
              <a:rPr lang="zh-CN" altLang="en-US" sz="3600" b="1" dirty="0">
                <a:solidFill>
                  <a:schemeClr val="tx1"/>
                </a:solidFill>
                <a:ea typeface="楷体_GB2312" pitchFamily="49" charset="-122"/>
              </a:rPr>
              <a:t>先进的灌溉技术</a:t>
            </a:r>
            <a:endParaRPr lang="zh-CN" altLang="en-US" sz="3600" b="1" dirty="0">
              <a:solidFill>
                <a:schemeClr val="tx1"/>
              </a:solidFill>
              <a:ea typeface="楷体_GB2312" pitchFamily="49" charset="-122"/>
            </a:endParaRPr>
          </a:p>
        </p:txBody>
      </p:sp>
      <p:sp>
        <p:nvSpPr>
          <p:cNvPr id="189443" name="Rectangle 3"/>
          <p:cNvSpPr>
            <a:spLocks noGrp="1"/>
          </p:cNvSpPr>
          <p:nvPr>
            <p:ph idx="1"/>
          </p:nvPr>
        </p:nvSpPr>
        <p:spPr>
          <a:xfrm>
            <a:off x="0" y="1125538"/>
            <a:ext cx="8893175" cy="5472112"/>
          </a:xfrm>
        </p:spPr>
        <p:txBody>
          <a:bodyPr vert="horz" wrap="square" lIns="91440" tIns="45720" rIns="91440" bIns="45720" anchor="t"/>
          <a:p>
            <a:pPr eaLnBrk="1" hangingPunct="1">
              <a:lnSpc>
                <a:spcPct val="115000"/>
              </a:lnSpc>
              <a:buNone/>
            </a:pPr>
            <a:r>
              <a:rPr lang="en-US" altLang="zh-CN" sz="1600" dirty="0"/>
              <a:t>              </a:t>
            </a:r>
            <a:r>
              <a:rPr lang="zh-CN" altLang="en-US" sz="2400" b="1" dirty="0">
                <a:solidFill>
                  <a:schemeClr val="bg1"/>
                </a:solidFill>
                <a:latin typeface="黑体" panose="02010609060101010101" pitchFamily="49" charset="-122"/>
                <a:ea typeface="黑体" panose="02010609060101010101" pitchFamily="49" charset="-122"/>
              </a:rPr>
              <a:t>石河子垦区从</a:t>
            </a:r>
            <a:r>
              <a:rPr lang="en-US" altLang="zh-CN" sz="2400" b="1" dirty="0">
                <a:solidFill>
                  <a:schemeClr val="bg1"/>
                </a:solidFill>
                <a:latin typeface="黑体" panose="02010609060101010101" pitchFamily="49" charset="-122"/>
                <a:ea typeface="黑体" panose="02010609060101010101" pitchFamily="49" charset="-122"/>
              </a:rPr>
              <a:t>1996</a:t>
            </a:r>
            <a:r>
              <a:rPr lang="zh-CN" altLang="en-US" sz="2400" b="1" dirty="0">
                <a:solidFill>
                  <a:schemeClr val="bg1"/>
                </a:solidFill>
                <a:latin typeface="黑体" panose="02010609060101010101" pitchFamily="49" charset="-122"/>
                <a:ea typeface="黑体" panose="02010609060101010101" pitchFamily="49" charset="-122"/>
              </a:rPr>
              <a:t>年开始进行小面积试验，</a:t>
            </a:r>
            <a:r>
              <a:rPr lang="en-US" altLang="zh-CN" sz="2400" b="1" dirty="0">
                <a:solidFill>
                  <a:schemeClr val="bg1"/>
                </a:solidFill>
                <a:latin typeface="黑体" panose="02010609060101010101" pitchFamily="49" charset="-122"/>
                <a:ea typeface="黑体" panose="02010609060101010101" pitchFamily="49" charset="-122"/>
              </a:rPr>
              <a:t>1999</a:t>
            </a:r>
            <a:r>
              <a:rPr lang="zh-CN" altLang="en-US" sz="2400" b="1" dirty="0">
                <a:solidFill>
                  <a:schemeClr val="bg1"/>
                </a:solidFill>
                <a:latin typeface="黑体" panose="02010609060101010101" pitchFamily="49" charset="-122"/>
                <a:ea typeface="黑体" panose="02010609060101010101" pitchFamily="49" charset="-122"/>
              </a:rPr>
              <a:t>年大面积推广应用大田膜下滴灌技术。据调查，实行膜下滴灌的棉田，每亩地平均节约劳力费</a:t>
            </a:r>
            <a:r>
              <a:rPr lang="en-US" altLang="zh-CN" sz="2400" b="1" dirty="0">
                <a:solidFill>
                  <a:schemeClr val="bg1"/>
                </a:solidFill>
                <a:latin typeface="黑体" panose="02010609060101010101" pitchFamily="49" charset="-122"/>
                <a:ea typeface="黑体" panose="02010609060101010101" pitchFamily="49" charset="-122"/>
              </a:rPr>
              <a:t>50</a:t>
            </a:r>
            <a:r>
              <a:rPr lang="zh-CN" altLang="en-US" sz="2400" b="1" dirty="0">
                <a:solidFill>
                  <a:schemeClr val="bg1"/>
                </a:solidFill>
                <a:latin typeface="黑体" panose="02010609060101010101" pitchFamily="49" charset="-122"/>
                <a:ea typeface="黑体" panose="02010609060101010101" pitchFamily="49" charset="-122"/>
              </a:rPr>
              <a:t>％</a:t>
            </a:r>
            <a:r>
              <a:rPr lang="en-US" altLang="zh-CN" sz="2400" b="1" dirty="0">
                <a:solidFill>
                  <a:schemeClr val="bg1"/>
                </a:solidFill>
                <a:ea typeface="黑体" panose="02010609060101010101" pitchFamily="49" charset="-122"/>
              </a:rPr>
              <a:t>—</a:t>
            </a:r>
            <a:r>
              <a:rPr lang="en-US" altLang="zh-CN" sz="2400" b="1" dirty="0">
                <a:solidFill>
                  <a:schemeClr val="bg1"/>
                </a:solidFill>
                <a:latin typeface="黑体" panose="02010609060101010101" pitchFamily="49" charset="-122"/>
                <a:ea typeface="黑体" panose="02010609060101010101" pitchFamily="49" charset="-122"/>
              </a:rPr>
              <a:t>70</a:t>
            </a:r>
            <a:r>
              <a:rPr lang="zh-CN" altLang="en-US" sz="2400" b="1" dirty="0">
                <a:solidFill>
                  <a:schemeClr val="bg1"/>
                </a:solidFill>
                <a:latin typeface="黑体" panose="02010609060101010101" pitchFamily="49" charset="-122"/>
                <a:ea typeface="黑体" panose="02010609060101010101" pitchFamily="49" charset="-122"/>
              </a:rPr>
              <a:t>％，节约机耕费</a:t>
            </a:r>
            <a:r>
              <a:rPr lang="en-US" altLang="zh-CN" sz="2400" b="1" dirty="0">
                <a:solidFill>
                  <a:schemeClr val="bg1"/>
                </a:solidFill>
                <a:latin typeface="黑体" panose="02010609060101010101" pitchFamily="49" charset="-122"/>
                <a:ea typeface="黑体" panose="02010609060101010101" pitchFamily="49" charset="-122"/>
              </a:rPr>
              <a:t>20</a:t>
            </a:r>
            <a:r>
              <a:rPr lang="zh-CN" altLang="en-US" sz="2400" b="1" dirty="0">
                <a:solidFill>
                  <a:schemeClr val="bg1"/>
                </a:solidFill>
                <a:latin typeface="黑体" panose="02010609060101010101" pitchFamily="49" charset="-122"/>
                <a:ea typeface="黑体" panose="02010609060101010101" pitchFamily="49" charset="-122"/>
              </a:rPr>
              <a:t>％</a:t>
            </a:r>
            <a:r>
              <a:rPr lang="en-US" altLang="zh-CN" sz="2400" b="1" dirty="0">
                <a:solidFill>
                  <a:schemeClr val="bg1"/>
                </a:solidFill>
                <a:ea typeface="黑体" panose="02010609060101010101" pitchFamily="49" charset="-122"/>
              </a:rPr>
              <a:t>—</a:t>
            </a:r>
            <a:r>
              <a:rPr lang="en-US" altLang="zh-CN" sz="2400" b="1" dirty="0">
                <a:solidFill>
                  <a:schemeClr val="bg1"/>
                </a:solidFill>
                <a:latin typeface="黑体" panose="02010609060101010101" pitchFamily="49" charset="-122"/>
                <a:ea typeface="黑体" panose="02010609060101010101" pitchFamily="49" charset="-122"/>
              </a:rPr>
              <a:t>40</a:t>
            </a:r>
            <a:r>
              <a:rPr lang="zh-CN" altLang="en-US" sz="2400" b="1" dirty="0">
                <a:solidFill>
                  <a:schemeClr val="bg1"/>
                </a:solidFill>
                <a:latin typeface="黑体" panose="02010609060101010101" pitchFamily="49" charset="-122"/>
                <a:ea typeface="黑体" panose="02010609060101010101" pitchFamily="49" charset="-122"/>
              </a:rPr>
              <a:t>％，加上节约的物化成本水费、肥料费等，每亩地减少投入</a:t>
            </a:r>
            <a:r>
              <a:rPr lang="en-US" altLang="zh-CN" sz="2400" b="1" dirty="0">
                <a:solidFill>
                  <a:schemeClr val="bg1"/>
                </a:solidFill>
                <a:latin typeface="黑体" panose="02010609060101010101" pitchFamily="49" charset="-122"/>
                <a:ea typeface="黑体" panose="02010609060101010101" pitchFamily="49" charset="-122"/>
              </a:rPr>
              <a:t>250</a:t>
            </a:r>
            <a:r>
              <a:rPr lang="en-US" altLang="zh-CN" sz="2400" b="1" dirty="0">
                <a:solidFill>
                  <a:schemeClr val="bg1"/>
                </a:solidFill>
                <a:ea typeface="黑体" panose="02010609060101010101" pitchFamily="49" charset="-122"/>
              </a:rPr>
              <a:t>—</a:t>
            </a:r>
            <a:r>
              <a:rPr lang="en-US" altLang="zh-CN" sz="2400" b="1" dirty="0">
                <a:solidFill>
                  <a:schemeClr val="bg1"/>
                </a:solidFill>
                <a:latin typeface="黑体" panose="02010609060101010101" pitchFamily="49" charset="-122"/>
                <a:ea typeface="黑体" panose="02010609060101010101" pitchFamily="49" charset="-122"/>
              </a:rPr>
              <a:t>280</a:t>
            </a:r>
            <a:r>
              <a:rPr lang="zh-CN" altLang="en-US" sz="2400" b="1" dirty="0">
                <a:solidFill>
                  <a:schemeClr val="bg1"/>
                </a:solidFill>
                <a:latin typeface="黑体" panose="02010609060101010101" pitchFamily="49" charset="-122"/>
                <a:ea typeface="黑体" panose="02010609060101010101" pitchFamily="49" charset="-122"/>
              </a:rPr>
              <a:t>元。与此同时，每个农工从过去可管理</a:t>
            </a:r>
            <a:r>
              <a:rPr lang="en-US" altLang="zh-CN" sz="2400" b="1" dirty="0">
                <a:solidFill>
                  <a:schemeClr val="bg1"/>
                </a:solidFill>
                <a:latin typeface="黑体" panose="02010609060101010101" pitchFamily="49" charset="-122"/>
                <a:ea typeface="黑体" panose="02010609060101010101" pitchFamily="49" charset="-122"/>
              </a:rPr>
              <a:t>20</a:t>
            </a:r>
            <a:r>
              <a:rPr lang="en-US" altLang="zh-CN" sz="2400" b="1" dirty="0">
                <a:solidFill>
                  <a:schemeClr val="bg1"/>
                </a:solidFill>
                <a:ea typeface="黑体" panose="02010609060101010101" pitchFamily="49" charset="-122"/>
              </a:rPr>
              <a:t>—</a:t>
            </a:r>
            <a:r>
              <a:rPr lang="en-US" altLang="zh-CN" sz="2400" b="1" dirty="0">
                <a:solidFill>
                  <a:schemeClr val="bg1"/>
                </a:solidFill>
                <a:latin typeface="黑体" panose="02010609060101010101" pitchFamily="49" charset="-122"/>
                <a:ea typeface="黑体" panose="02010609060101010101" pitchFamily="49" charset="-122"/>
              </a:rPr>
              <a:t>30</a:t>
            </a:r>
            <a:r>
              <a:rPr lang="zh-CN" altLang="en-US" sz="2400" b="1" dirty="0">
                <a:solidFill>
                  <a:schemeClr val="bg1"/>
                </a:solidFill>
                <a:latin typeface="黑体" panose="02010609060101010101" pitchFamily="49" charset="-122"/>
                <a:ea typeface="黑体" panose="02010609060101010101" pitchFamily="49" charset="-122"/>
              </a:rPr>
              <a:t>亩地提高到</a:t>
            </a:r>
            <a:r>
              <a:rPr lang="en-US" altLang="zh-CN" sz="2400" b="1" dirty="0">
                <a:solidFill>
                  <a:schemeClr val="bg1"/>
                </a:solidFill>
                <a:latin typeface="黑体" panose="02010609060101010101" pitchFamily="49" charset="-122"/>
                <a:ea typeface="黑体" panose="02010609060101010101" pitchFamily="49" charset="-122"/>
              </a:rPr>
              <a:t>80</a:t>
            </a:r>
            <a:r>
              <a:rPr lang="en-US" altLang="zh-CN" sz="2400" b="1" dirty="0">
                <a:solidFill>
                  <a:schemeClr val="bg1"/>
                </a:solidFill>
                <a:ea typeface="黑体" panose="02010609060101010101" pitchFamily="49" charset="-122"/>
              </a:rPr>
              <a:t>—</a:t>
            </a:r>
            <a:r>
              <a:rPr lang="en-US" altLang="zh-CN" sz="2400" b="1" dirty="0">
                <a:solidFill>
                  <a:schemeClr val="bg1"/>
                </a:solidFill>
                <a:latin typeface="黑体" panose="02010609060101010101" pitchFamily="49" charset="-122"/>
                <a:ea typeface="黑体" panose="02010609060101010101" pitchFamily="49" charset="-122"/>
              </a:rPr>
              <a:t>120</a:t>
            </a:r>
            <a:r>
              <a:rPr lang="zh-CN" altLang="en-US" sz="2400" b="1" dirty="0">
                <a:solidFill>
                  <a:schemeClr val="bg1"/>
                </a:solidFill>
                <a:latin typeface="黑体" panose="02010609060101010101" pitchFamily="49" charset="-122"/>
                <a:ea typeface="黑体" panose="02010609060101010101" pitchFamily="49" charset="-122"/>
              </a:rPr>
              <a:t>亩。从</a:t>
            </a:r>
            <a:r>
              <a:rPr lang="en-US" altLang="zh-CN" sz="2400" b="1" dirty="0">
                <a:solidFill>
                  <a:schemeClr val="bg1"/>
                </a:solidFill>
                <a:latin typeface="黑体" panose="02010609060101010101" pitchFamily="49" charset="-122"/>
                <a:ea typeface="黑体" panose="02010609060101010101" pitchFamily="49" charset="-122"/>
              </a:rPr>
              <a:t>1996</a:t>
            </a:r>
            <a:r>
              <a:rPr lang="zh-CN" altLang="en-US" sz="2400" b="1" dirty="0">
                <a:solidFill>
                  <a:schemeClr val="bg1"/>
                </a:solidFill>
                <a:latin typeface="黑体" panose="02010609060101010101" pitchFamily="49" charset="-122"/>
                <a:ea typeface="黑体" panose="02010609060101010101" pitchFamily="49" charset="-122"/>
              </a:rPr>
              <a:t>年开始，石河子依托龙头企业新疆天业集团，引进了世界上最先进的技术和设备，通过消化吸收，实现了节水灌溉器材国产化。目前在百万亩棉田使用的膜下滴灌全部设备，初始一次性亩投入已降到</a:t>
            </a:r>
            <a:r>
              <a:rPr lang="en-US" altLang="zh-CN" sz="2400" b="1" dirty="0">
                <a:solidFill>
                  <a:schemeClr val="bg1"/>
                </a:solidFill>
                <a:latin typeface="黑体" panose="02010609060101010101" pitchFamily="49" charset="-122"/>
                <a:ea typeface="黑体" panose="02010609060101010101" pitchFamily="49" charset="-122"/>
              </a:rPr>
              <a:t>300</a:t>
            </a:r>
            <a:r>
              <a:rPr lang="zh-CN" altLang="en-US" sz="2400" b="1" dirty="0">
                <a:solidFill>
                  <a:schemeClr val="bg1"/>
                </a:solidFill>
                <a:latin typeface="黑体" panose="02010609060101010101" pitchFamily="49" charset="-122"/>
                <a:ea typeface="黑体" panose="02010609060101010101" pitchFamily="49" charset="-122"/>
              </a:rPr>
              <a:t>元以下，是国外同类产品投资的</a:t>
            </a:r>
            <a:r>
              <a:rPr lang="en-US" altLang="zh-CN" sz="2400" b="1" dirty="0">
                <a:solidFill>
                  <a:schemeClr val="bg1"/>
                </a:solidFill>
                <a:latin typeface="黑体" panose="02010609060101010101" pitchFamily="49" charset="-122"/>
                <a:ea typeface="黑体" panose="02010609060101010101" pitchFamily="49" charset="-122"/>
              </a:rPr>
              <a:t>1</a:t>
            </a:r>
            <a:r>
              <a:rPr lang="zh-CN" altLang="en-US" sz="2400" b="1" dirty="0">
                <a:solidFill>
                  <a:schemeClr val="bg1"/>
                </a:solidFill>
                <a:latin typeface="黑体" panose="02010609060101010101" pitchFamily="49" charset="-122"/>
                <a:ea typeface="黑体" panose="02010609060101010101" pitchFamily="49" charset="-122"/>
              </a:rPr>
              <a:t>／</a:t>
            </a:r>
            <a:r>
              <a:rPr lang="en-US" altLang="zh-CN" sz="2400" b="1" dirty="0">
                <a:solidFill>
                  <a:schemeClr val="bg1"/>
                </a:solidFill>
                <a:latin typeface="黑体" panose="02010609060101010101" pitchFamily="49" charset="-122"/>
                <a:ea typeface="黑体" panose="02010609060101010101" pitchFamily="49" charset="-122"/>
              </a:rPr>
              <a:t>8</a:t>
            </a:r>
            <a:r>
              <a:rPr lang="zh-CN" altLang="en-US" sz="2400" b="1" dirty="0">
                <a:solidFill>
                  <a:schemeClr val="bg1"/>
                </a:solidFill>
                <a:latin typeface="黑体" panose="02010609060101010101" pitchFamily="49" charset="-122"/>
                <a:ea typeface="黑体" panose="02010609060101010101" pitchFamily="49" charset="-122"/>
              </a:rPr>
              <a:t>。石河子垦区不是把膜下滴灌节约的近</a:t>
            </a:r>
            <a:r>
              <a:rPr lang="en-US" altLang="zh-CN" sz="2400" b="1" dirty="0">
                <a:solidFill>
                  <a:schemeClr val="bg1"/>
                </a:solidFill>
                <a:latin typeface="黑体" panose="02010609060101010101" pitchFamily="49" charset="-122"/>
                <a:ea typeface="黑体" panose="02010609060101010101" pitchFamily="49" charset="-122"/>
              </a:rPr>
              <a:t>10</a:t>
            </a:r>
            <a:r>
              <a:rPr lang="zh-CN" altLang="en-US" sz="2400" b="1" dirty="0">
                <a:solidFill>
                  <a:schemeClr val="bg1"/>
                </a:solidFill>
                <a:latin typeface="黑体" panose="02010609060101010101" pitchFamily="49" charset="-122"/>
                <a:ea typeface="黑体" panose="02010609060101010101" pitchFamily="49" charset="-122"/>
              </a:rPr>
              <a:t>亿方水简单用于扩耕，而是用来种植芨芨草、苜蓿草、灌木丛、防风林等，有效地改善了当地的生态环境。</a:t>
            </a:r>
            <a:endParaRPr lang="zh-CN" altLang="en-US" sz="2400" b="1" dirty="0">
              <a:solidFill>
                <a:schemeClr val="bg1"/>
              </a:solidFill>
              <a:latin typeface="黑体" panose="02010609060101010101" pitchFamily="49" charset="-122"/>
              <a:ea typeface="黑体" panose="02010609060101010101" pitchFamily="49" charset="-122"/>
            </a:endParaRPr>
          </a:p>
        </p:txBody>
      </p:sp>
      <p:pic>
        <p:nvPicPr>
          <p:cNvPr id="189444" name="Picture 4" descr="喷灌"/>
          <p:cNvPicPr>
            <a:picLocks noChangeAspect="1"/>
          </p:cNvPicPr>
          <p:nvPr/>
        </p:nvPicPr>
        <p:blipFill>
          <a:blip r:embed="rId1"/>
          <a:stretch>
            <a:fillRect/>
          </a:stretch>
        </p:blipFill>
        <p:spPr>
          <a:xfrm>
            <a:off x="1828800" y="1447800"/>
            <a:ext cx="4824413" cy="34353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9443">
                                            <p:txEl>
                                              <p:charRg st="0" end="34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75"/>
                                  </p:iterate>
                                  <p:childTnLst>
                                    <p:set>
                                      <p:cBhvr>
                                        <p:cTn id="10" dur="1" fill="hold">
                                          <p:stCondLst>
                                            <p:cond delay="74"/>
                                          </p:stCondLst>
                                        </p:cTn>
                                        <p:tgtEl>
                                          <p:spTgt spid="189444"/>
                                        </p:tgtEl>
                                        <p:attrNameLst>
                                          <p:attrName>style.visibility</p:attrName>
                                        </p:attrNameLst>
                                      </p:cBhvr>
                                      <p:to>
                                        <p:strVal val="visible"/>
                                      </p:to>
                                    </p:set>
                                  </p:childTnLst>
                                  <p:subTnLst>
                                    <p:set>
                                      <p:cBhvr override="childStyle">
                                        <p:cTn dur="1" fill="hold" display="0" masterRel="nextClick" afterEffect="1"/>
                                        <p:tgtEl>
                                          <p:spTgt spid="18944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7" name="Rectangle 3"/>
          <p:cNvSpPr>
            <a:spLocks noGrp="1"/>
          </p:cNvSpPr>
          <p:nvPr>
            <p:ph idx="1"/>
          </p:nvPr>
        </p:nvSpPr>
        <p:spPr>
          <a:xfrm>
            <a:off x="609600" y="1066800"/>
            <a:ext cx="8763000" cy="4648200"/>
          </a:xfrm>
        </p:spPr>
        <p:txBody>
          <a:bodyPr vert="horz" wrap="square" lIns="91440" tIns="45720" rIns="91440" bIns="45720" anchor="t"/>
          <a:p>
            <a:pPr eaLnBrk="1" hangingPunct="1">
              <a:lnSpc>
                <a:spcPct val="125000"/>
              </a:lnSpc>
              <a:buNone/>
            </a:pPr>
            <a:r>
              <a:rPr lang="zh-CN" altLang="en-US" sz="2800" b="1" dirty="0">
                <a:solidFill>
                  <a:srgbClr val="FF0000"/>
                </a:solidFill>
                <a:latin typeface="黑体" panose="02010609060101010101" pitchFamily="49" charset="-122"/>
                <a:ea typeface="黑体" panose="02010609060101010101" pitchFamily="49" charset="-122"/>
              </a:rPr>
              <a:t>（</a:t>
            </a:r>
            <a:r>
              <a:rPr lang="en-US" altLang="zh-CN" sz="2800" b="1" dirty="0">
                <a:solidFill>
                  <a:srgbClr val="FF0000"/>
                </a:solidFill>
                <a:latin typeface="黑体" panose="02010609060101010101" pitchFamily="49" charset="-122"/>
                <a:ea typeface="黑体" panose="02010609060101010101" pitchFamily="49" charset="-122"/>
              </a:rPr>
              <a:t>2</a:t>
            </a:r>
            <a:r>
              <a:rPr lang="zh-CN" altLang="en-US" sz="2800" b="1" dirty="0">
                <a:solidFill>
                  <a:srgbClr val="FF0000"/>
                </a:solidFill>
                <a:latin typeface="黑体" panose="02010609060101010101" pitchFamily="49" charset="-122"/>
                <a:ea typeface="黑体" panose="02010609060101010101" pitchFamily="49" charset="-122"/>
              </a:rPr>
              <a:t>）利用生物措施和工程措施构筑防护体系</a:t>
            </a:r>
            <a:endParaRPr lang="zh-CN" altLang="en-US" sz="2800" b="1" dirty="0">
              <a:solidFill>
                <a:srgbClr val="FF0000"/>
              </a:solidFill>
              <a:latin typeface="黑体" panose="02010609060101010101" pitchFamily="49" charset="-122"/>
              <a:ea typeface="黑体" panose="02010609060101010101" pitchFamily="49" charset="-122"/>
            </a:endParaRPr>
          </a:p>
        </p:txBody>
      </p:sp>
      <p:grpSp>
        <p:nvGrpSpPr>
          <p:cNvPr id="58370" name="Group 404"/>
          <p:cNvGrpSpPr/>
          <p:nvPr/>
        </p:nvGrpSpPr>
        <p:grpSpPr>
          <a:xfrm>
            <a:off x="225425" y="152400"/>
            <a:ext cx="7699375" cy="762000"/>
            <a:chOff x="136" y="346"/>
            <a:chExt cx="4596" cy="313"/>
          </a:xfrm>
        </p:grpSpPr>
        <p:grpSp>
          <p:nvGrpSpPr>
            <p:cNvPr id="58371" name="Group 405"/>
            <p:cNvGrpSpPr/>
            <p:nvPr/>
          </p:nvGrpSpPr>
          <p:grpSpPr>
            <a:xfrm>
              <a:off x="136" y="346"/>
              <a:ext cx="3517" cy="313"/>
              <a:chOff x="144" y="1133"/>
              <a:chExt cx="3517" cy="313"/>
            </a:xfrm>
          </p:grpSpPr>
          <p:sp>
            <p:nvSpPr>
              <p:cNvPr id="58372" name="AutoShape 3"/>
              <p:cNvSpPr/>
              <p:nvPr/>
            </p:nvSpPr>
            <p:spPr>
              <a:xfrm>
                <a:off x="1064" y="1133"/>
                <a:ext cx="2597" cy="313"/>
              </a:xfrm>
              <a:prstGeom prst="chevron">
                <a:avLst>
                  <a:gd name="adj" fmla="val 26466"/>
                </a:avLst>
              </a:prstGeom>
              <a:gradFill rotWithShape="1">
                <a:gsLst>
                  <a:gs pos="0">
                    <a:srgbClr val="0099FF"/>
                  </a:gs>
                  <a:gs pos="100000">
                    <a:srgbClr val="00FFFF"/>
                  </a:gs>
                </a:gsLst>
                <a:lin ang="0" scaled="1"/>
                <a:tileRect/>
              </a:gradFill>
              <a:ln w="38100" cap="flat" cmpd="sng">
                <a:solidFill>
                  <a:schemeClr val="bg1"/>
                </a:solidFill>
                <a:prstDash val="solid"/>
                <a:miter/>
                <a:headEnd type="none" w="med" len="med"/>
                <a:tailEnd type="none" w="med" len="med"/>
              </a:ln>
            </p:spPr>
            <p:txBody>
              <a:bodyPr anchor="ctr"/>
              <a:p>
                <a:pPr algn="ctr"/>
                <a:r>
                  <a:rPr lang="zh-CN" altLang="en-US" sz="3200" b="1" dirty="0">
                    <a:solidFill>
                      <a:srgbClr val="000000"/>
                    </a:solidFill>
                    <a:latin typeface="Times New Roman" panose="02020603050405020304" pitchFamily="18" charset="0"/>
                    <a:ea typeface="黑体" panose="02010609060101010101" pitchFamily="49" charset="-122"/>
                  </a:rPr>
                  <a:t>荒漠化的防治</a:t>
                </a:r>
                <a:endParaRPr lang="zh-CN" altLang="en-US" sz="3200" b="1" dirty="0">
                  <a:solidFill>
                    <a:srgbClr val="000000"/>
                  </a:solidFill>
                  <a:latin typeface="Times New Roman" panose="02020603050405020304" pitchFamily="18" charset="0"/>
                  <a:ea typeface="Times New Roman" panose="02020603050405020304" pitchFamily="18" charset="0"/>
                </a:endParaRPr>
              </a:p>
            </p:txBody>
          </p:sp>
          <p:grpSp>
            <p:nvGrpSpPr>
              <p:cNvPr id="58373" name="Group 407"/>
              <p:cNvGrpSpPr/>
              <p:nvPr/>
            </p:nvGrpSpPr>
            <p:grpSpPr>
              <a:xfrm>
                <a:off x="144" y="1145"/>
                <a:ext cx="1016" cy="288"/>
                <a:chOff x="367" y="2263"/>
                <a:chExt cx="1485" cy="288"/>
              </a:xfrm>
            </p:grpSpPr>
            <p:sp>
              <p:nvSpPr>
                <p:cNvPr id="58374" name="AutoShape 3"/>
                <p:cNvSpPr/>
                <p:nvPr/>
              </p:nvSpPr>
              <p:spPr>
                <a:xfrm>
                  <a:off x="367" y="2305"/>
                  <a:ext cx="1485" cy="204"/>
                </a:xfrm>
                <a:prstGeom prst="chevron">
                  <a:avLst>
                    <a:gd name="adj" fmla="val 23219"/>
                  </a:avLst>
                </a:prstGeom>
                <a:gradFill rotWithShape="1">
                  <a:gsLst>
                    <a:gs pos="0">
                      <a:srgbClr val="00FFFF"/>
                    </a:gs>
                    <a:gs pos="100000">
                      <a:srgbClr val="0099FF"/>
                    </a:gs>
                  </a:gsLst>
                  <a:lin ang="0" scaled="1"/>
                  <a:tileRect/>
                </a:gradFill>
                <a:ln w="38100" cap="flat" cmpd="sng">
                  <a:solidFill>
                    <a:schemeClr val="bg1"/>
                  </a:solidFill>
                  <a:prstDash val="solid"/>
                  <a:miter/>
                  <a:headEnd type="none" w="med" len="med"/>
                  <a:tailEnd type="none" w="med" len="med"/>
                </a:ln>
              </p:spPr>
              <p:txBody>
                <a:bodyPr anchor="ctr">
                  <a:spAutoFit/>
                </a:bodyPr>
                <a:p>
                  <a:pPr algn="ctr"/>
                  <a:r>
                    <a:rPr lang="zh-CN" altLang="en-US" sz="2400" b="1" dirty="0">
                      <a:solidFill>
                        <a:schemeClr val="bg1"/>
                      </a:solidFill>
                      <a:latin typeface="黑体" panose="02010609060101010101" pitchFamily="49" charset="-122"/>
                      <a:ea typeface="黑体" panose="02010609060101010101" pitchFamily="49" charset="-122"/>
                    </a:rPr>
                    <a:t>考点三</a:t>
                  </a:r>
                  <a:endParaRPr lang="zh-CN" altLang="en-US" sz="1400" b="1" dirty="0">
                    <a:latin typeface="Arial" panose="020B0604020202020204" pitchFamily="34" charset="0"/>
                    <a:ea typeface="宋体" panose="02010600030101010101" pitchFamily="2" charset="-122"/>
                  </a:endParaRPr>
                </a:p>
              </p:txBody>
            </p:sp>
            <p:sp>
              <p:nvSpPr>
                <p:cNvPr id="58375" name="Rectangle 409"/>
                <p:cNvSpPr/>
                <p:nvPr/>
              </p:nvSpPr>
              <p:spPr>
                <a:xfrm>
                  <a:off x="367" y="2263"/>
                  <a:ext cx="290" cy="288"/>
                </a:xfrm>
                <a:prstGeom prst="rect">
                  <a:avLst/>
                </a:prstGeom>
                <a:solidFill>
                  <a:srgbClr val="00FFFF"/>
                </a:solidFill>
                <a:ln w="9525">
                  <a:noFill/>
                </a:ln>
              </p:spPr>
              <p:txBody>
                <a:bodyPr wrap="none" anchor="ctr"/>
                <a:p>
                  <a:pPr algn="ctr"/>
                  <a:endParaRPr lang="zh-CN" altLang="zh-CN" sz="1400" b="1" dirty="0">
                    <a:latin typeface="Arial" panose="020B0604020202020204" pitchFamily="34" charset="0"/>
                    <a:ea typeface="宋体" panose="02010600030101010101" pitchFamily="2" charset="-122"/>
                  </a:endParaRPr>
                </a:p>
              </p:txBody>
            </p:sp>
          </p:grpSp>
        </p:grpSp>
        <p:sp>
          <p:nvSpPr>
            <p:cNvPr id="58376" name="AutoShape 3"/>
            <p:cNvSpPr/>
            <p:nvPr/>
          </p:nvSpPr>
          <p:spPr>
            <a:xfrm>
              <a:off x="3581" y="346"/>
              <a:ext cx="1151" cy="313"/>
            </a:xfrm>
            <a:prstGeom prst="chevron">
              <a:avLst>
                <a:gd name="adj" fmla="val 25417"/>
              </a:avLst>
            </a:prstGeom>
            <a:gradFill rotWithShape="1">
              <a:gsLst>
                <a:gs pos="0">
                  <a:srgbClr val="00FFFF"/>
                </a:gs>
                <a:gs pos="100000">
                  <a:srgbClr val="0099FF"/>
                </a:gs>
              </a:gsLst>
              <a:lin ang="0" scaled="1"/>
              <a:tileRect/>
            </a:gradFill>
            <a:ln w="38100" cap="flat" cmpd="sng">
              <a:solidFill>
                <a:schemeClr val="bg1"/>
              </a:solidFill>
              <a:prstDash val="solid"/>
              <a:miter/>
              <a:headEnd type="none" w="med" len="med"/>
              <a:tailEnd type="none" w="med" len="med"/>
            </a:ln>
          </p:spPr>
          <p:txBody>
            <a:bodyPr anchor="ctr"/>
            <a:p>
              <a:pPr algn="ctr"/>
              <a:r>
                <a:rPr lang="zh-CN" altLang="en-US" sz="2200" b="1" dirty="0">
                  <a:solidFill>
                    <a:srgbClr val="0000FF"/>
                  </a:solidFill>
                  <a:latin typeface="Arial" panose="020B0604020202020204" pitchFamily="34" charset="0"/>
                  <a:ea typeface="黑体" panose="02010609060101010101" pitchFamily="49" charset="-122"/>
                </a:rPr>
                <a:t>疑难剖析</a:t>
              </a:r>
              <a:endParaRPr lang="zh-CN" altLang="en-US" sz="1400" b="1" dirty="0">
                <a:latin typeface="Arial" panose="020B0604020202020204" pitchFamily="34" charset="0"/>
                <a:ea typeface="宋体" panose="02010600030101010101" pitchFamily="2" charset="-122"/>
              </a:endParaRPr>
            </a:p>
          </p:txBody>
        </p:sp>
      </p:grpSp>
      <p:pic>
        <p:nvPicPr>
          <p:cNvPr id="190484" name="Picture 532" descr="0"/>
          <p:cNvPicPr>
            <a:picLocks noChangeAspect="1"/>
          </p:cNvPicPr>
          <p:nvPr/>
        </p:nvPicPr>
        <p:blipFill>
          <a:blip r:embed="rId1"/>
          <a:stretch>
            <a:fillRect/>
          </a:stretch>
        </p:blipFill>
        <p:spPr>
          <a:xfrm>
            <a:off x="228600" y="2667000"/>
            <a:ext cx="8915400" cy="2855913"/>
          </a:xfrm>
          <a:prstGeom prst="rect">
            <a:avLst/>
          </a:prstGeom>
          <a:noFill/>
          <a:ln w="9525">
            <a:noFill/>
          </a:ln>
        </p:spPr>
      </p:pic>
      <p:sp>
        <p:nvSpPr>
          <p:cNvPr id="190485" name="Text Box 21"/>
          <p:cNvSpPr txBox="1"/>
          <p:nvPr/>
        </p:nvSpPr>
        <p:spPr>
          <a:xfrm>
            <a:off x="0" y="1143000"/>
            <a:ext cx="7993063" cy="884238"/>
          </a:xfrm>
          <a:prstGeom prst="rect">
            <a:avLst/>
          </a:prstGeom>
          <a:noFill/>
          <a:ln w="9525">
            <a:noFill/>
          </a:ln>
        </p:spPr>
        <p:txBody>
          <a:bodyPr anchor="t">
            <a:spAutoFit/>
          </a:bodyPr>
          <a:p>
            <a:endParaRPr lang="en-US" altLang="zh-CN" sz="2800" b="1" dirty="0">
              <a:solidFill>
                <a:schemeClr val="hlink"/>
              </a:solidFill>
              <a:latin typeface="Tahoma" panose="020B0604030504040204" pitchFamily="34" charset="0"/>
              <a:ea typeface="宋体" panose="02010600030101010101" pitchFamily="2" charset="-122"/>
            </a:endParaRPr>
          </a:p>
          <a:p>
            <a:r>
              <a:rPr lang="en-US" altLang="zh-CN" b="1" dirty="0">
                <a:solidFill>
                  <a:schemeClr val="hlink"/>
                </a:solidFill>
                <a:latin typeface="Arial" panose="020B0604020202020204" pitchFamily="34" charset="0"/>
                <a:ea typeface="宋体" panose="02010600030101010101" pitchFamily="2" charset="-122"/>
              </a:rPr>
              <a:t>                                  </a:t>
            </a:r>
            <a:r>
              <a:rPr lang="zh-CN" altLang="en-US" sz="2400" b="1" dirty="0">
                <a:solidFill>
                  <a:srgbClr val="0000FF"/>
                </a:solidFill>
                <a:latin typeface="楷体_GB2312" pitchFamily="49" charset="-122"/>
                <a:ea typeface="楷体_GB2312" pitchFamily="49" charset="-122"/>
              </a:rPr>
              <a:t>（防护林）  （草方格沙障）</a:t>
            </a:r>
            <a:endParaRPr lang="zh-CN" altLang="en-US" sz="2400" b="1" dirty="0">
              <a:solidFill>
                <a:srgbClr val="0000FF"/>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0467">
                                            <p:txEl>
                                              <p:charRg st="0" end="21"/>
                                            </p:txEl>
                                          </p:spTgt>
                                        </p:tgtEl>
                                        <p:attrNameLst>
                                          <p:attrName>style.visibility</p:attrName>
                                        </p:attrNameLst>
                                      </p:cBhvr>
                                      <p:to>
                                        <p:strVal val="visible"/>
                                      </p:to>
                                    </p:set>
                                    <p:anim calcmode="lin" valueType="num">
                                      <p:cBhvr additive="base">
                                        <p:cTn id="7" dur="500" fill="hold"/>
                                        <p:tgtEl>
                                          <p:spTgt spid="190467">
                                            <p:txEl>
                                              <p:charRg st="0" end="2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0467">
                                            <p:txEl>
                                              <p:charRg st="0" end="2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0485">
                                            <p:txEl>
                                              <p:charRg st="1" end="50"/>
                                            </p:txEl>
                                          </p:spTgt>
                                        </p:tgtEl>
                                        <p:attrNameLst>
                                          <p:attrName>style.visibility</p:attrName>
                                        </p:attrNameLst>
                                      </p:cBhvr>
                                      <p:to>
                                        <p:strVal val="visible"/>
                                      </p:to>
                                    </p:set>
                                    <p:animEffect transition="in" filter="wipe(left)">
                                      <p:cBhvr>
                                        <p:cTn id="13" dur="500"/>
                                        <p:tgtEl>
                                          <p:spTgt spid="190485">
                                            <p:txEl>
                                              <p:charRg st="1" end="5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190484"/>
                                        </p:tgtEl>
                                        <p:attrNameLst>
                                          <p:attrName>style.visibility</p:attrName>
                                        </p:attrNameLst>
                                      </p:cBhvr>
                                      <p:to>
                                        <p:strVal val="visible"/>
                                      </p:to>
                                    </p:set>
                                    <p:anim calcmode="lin" valueType="num">
                                      <p:cBhvr>
                                        <p:cTn id="18" dur="1000" fill="hold"/>
                                        <p:tgtEl>
                                          <p:spTgt spid="190484"/>
                                        </p:tgtEl>
                                        <p:attrNameLst>
                                          <p:attrName>ppt_w</p:attrName>
                                        </p:attrNameLst>
                                      </p:cBhvr>
                                      <p:tavLst>
                                        <p:tav tm="0">
                                          <p:val>
                                            <p:strVal val="#ppt_w*0.70"/>
                                          </p:val>
                                        </p:tav>
                                        <p:tav tm="100000">
                                          <p:val>
                                            <p:strVal val="#ppt_w"/>
                                          </p:val>
                                        </p:tav>
                                      </p:tavLst>
                                    </p:anim>
                                    <p:anim calcmode="lin" valueType="num">
                                      <p:cBhvr>
                                        <p:cTn id="19" dur="1000" fill="hold"/>
                                        <p:tgtEl>
                                          <p:spTgt spid="190484"/>
                                        </p:tgtEl>
                                        <p:attrNameLst>
                                          <p:attrName>ppt_h</p:attrName>
                                        </p:attrNameLst>
                                      </p:cBhvr>
                                      <p:tavLst>
                                        <p:tav tm="0">
                                          <p:val>
                                            <p:strVal val="#ppt_h"/>
                                          </p:val>
                                        </p:tav>
                                        <p:tav tm="100000">
                                          <p:val>
                                            <p:strVal val="#ppt_h"/>
                                          </p:val>
                                        </p:tav>
                                      </p:tavLst>
                                    </p:anim>
                                    <p:animEffect transition="in" filter="fade">
                                      <p:cBhvr>
                                        <p:cTn id="20" dur="1000"/>
                                        <p:tgtEl>
                                          <p:spTgt spid="19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P spid="19048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Rectangle 2"/>
          <p:cNvSpPr>
            <a:spLocks noGrp="1"/>
          </p:cNvSpPr>
          <p:nvPr>
            <p:ph type="title"/>
          </p:nvPr>
        </p:nvSpPr>
        <p:spPr>
          <a:xfrm>
            <a:off x="228600" y="274638"/>
            <a:ext cx="8229600" cy="1143000"/>
          </a:xfrm>
        </p:spPr>
        <p:txBody>
          <a:bodyPr vert="horz" wrap="square" lIns="91440" tIns="45720" rIns="91440" bIns="45720" anchor="ctr"/>
          <a:p>
            <a:pPr eaLnBrk="1" hangingPunct="1"/>
            <a:r>
              <a:rPr lang="zh-CN" altLang="en-US" b="1" dirty="0">
                <a:solidFill>
                  <a:srgbClr val="FFFF00"/>
                </a:solidFill>
              </a:rPr>
              <a:t>沙障工程</a:t>
            </a:r>
            <a:endParaRPr lang="zh-CN" altLang="en-US" b="1" dirty="0">
              <a:solidFill>
                <a:srgbClr val="FFFF00"/>
              </a:solidFill>
            </a:endParaRPr>
          </a:p>
        </p:txBody>
      </p:sp>
      <p:sp>
        <p:nvSpPr>
          <p:cNvPr id="59394" name="Rectangle 3"/>
          <p:cNvSpPr/>
          <p:nvPr/>
        </p:nvSpPr>
        <p:spPr>
          <a:xfrm>
            <a:off x="1524000" y="2114550"/>
            <a:ext cx="9144000" cy="0"/>
          </a:xfrm>
          <a:prstGeom prst="rect">
            <a:avLst/>
          </a:prstGeom>
          <a:noFill/>
          <a:ln w="9525">
            <a:noFill/>
          </a:ln>
        </p:spPr>
        <p:txBody>
          <a:bodyPr anchor="t">
            <a:spAutoFit/>
          </a:bodyPr>
          <a:p>
            <a:endParaRPr lang="zh-CN" altLang="en-US" dirty="0">
              <a:latin typeface="Arial" panose="020B0604020202020204" pitchFamily="34" charset="0"/>
              <a:ea typeface="黑体" panose="02010609060101010101" pitchFamily="49" charset="-122"/>
            </a:endParaRPr>
          </a:p>
        </p:txBody>
      </p:sp>
      <p:pic>
        <p:nvPicPr>
          <p:cNvPr id="59395" name="Picture 6" descr="草方格2"/>
          <p:cNvPicPr>
            <a:picLocks noChangeAspect="1"/>
          </p:cNvPicPr>
          <p:nvPr/>
        </p:nvPicPr>
        <p:blipFill>
          <a:blip r:embed="rId1"/>
          <a:stretch>
            <a:fillRect/>
          </a:stretch>
        </p:blipFill>
        <p:spPr>
          <a:xfrm>
            <a:off x="1333500" y="1788160"/>
            <a:ext cx="6477000" cy="4492625"/>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Rectangle 2"/>
          <p:cNvSpPr>
            <a:spLocks noGrp="1"/>
          </p:cNvSpPr>
          <p:nvPr>
            <p:ph type="title"/>
          </p:nvPr>
        </p:nvSpPr>
        <p:spPr>
          <a:xfrm>
            <a:off x="228600" y="533400"/>
            <a:ext cx="8229600" cy="647700"/>
          </a:xfrm>
        </p:spPr>
        <p:txBody>
          <a:bodyPr vert="horz" wrap="square" lIns="91440" tIns="45720" rIns="91440" bIns="45720" anchor="ctr"/>
          <a:p>
            <a:pPr algn="l" eaLnBrk="1" hangingPunct="1"/>
            <a:r>
              <a:rPr lang="zh-CN" altLang="en-US" sz="2800" b="1" dirty="0">
                <a:solidFill>
                  <a:srgbClr val="0000FF"/>
                </a:solidFill>
                <a:ea typeface="黑体" panose="02010609060101010101" pitchFamily="49" charset="-122"/>
              </a:rPr>
              <a:t>画示意图：</a:t>
            </a:r>
            <a:br>
              <a:rPr lang="zh-CN" altLang="en-US" sz="2800" b="1" dirty="0">
                <a:solidFill>
                  <a:srgbClr val="0000FF"/>
                </a:solidFill>
                <a:ea typeface="黑体" panose="02010609060101010101" pitchFamily="49" charset="-122"/>
              </a:rPr>
            </a:br>
            <a:r>
              <a:rPr lang="zh-CN" altLang="en-US" sz="2800" b="1" dirty="0">
                <a:solidFill>
                  <a:srgbClr val="0000FF"/>
                </a:solidFill>
                <a:ea typeface="黑体" panose="02010609060101010101" pitchFamily="49" charset="-122"/>
              </a:rPr>
              <a:t>绿洲边缘的防护体系</a:t>
            </a:r>
            <a:endParaRPr lang="zh-CN" altLang="en-US" sz="2800" b="1" dirty="0">
              <a:solidFill>
                <a:srgbClr val="0000FF"/>
              </a:solidFill>
              <a:ea typeface="黑体" panose="02010609060101010101" pitchFamily="49" charset="-122"/>
            </a:endParaRPr>
          </a:p>
        </p:txBody>
      </p:sp>
      <p:pic>
        <p:nvPicPr>
          <p:cNvPr id="329732" name="Picture 4"/>
          <p:cNvPicPr>
            <a:picLocks noChangeAspect="1"/>
          </p:cNvPicPr>
          <p:nvPr/>
        </p:nvPicPr>
        <p:blipFill>
          <a:blip r:embed="rId1">
            <a:lum bright="-29999" contrast="48000"/>
          </a:blip>
          <a:stretch>
            <a:fillRect/>
          </a:stretch>
        </p:blipFill>
        <p:spPr>
          <a:xfrm>
            <a:off x="304800" y="2057400"/>
            <a:ext cx="3651250" cy="3065463"/>
          </a:xfrm>
          <a:prstGeom prst="rect">
            <a:avLst/>
          </a:prstGeom>
          <a:noFill/>
          <a:ln w="9525">
            <a:noFill/>
          </a:ln>
        </p:spPr>
      </p:pic>
      <p:pic>
        <p:nvPicPr>
          <p:cNvPr id="329734" name="Picture 6" descr="xin_110602220946703136915"/>
          <p:cNvPicPr>
            <a:picLocks noChangeAspect="1"/>
          </p:cNvPicPr>
          <p:nvPr/>
        </p:nvPicPr>
        <p:blipFill>
          <a:blip r:embed="rId2"/>
          <a:srcRect/>
          <a:stretch>
            <a:fillRect/>
          </a:stretch>
        </p:blipFill>
        <p:spPr>
          <a:xfrm>
            <a:off x="3916363" y="762000"/>
            <a:ext cx="5151437" cy="5646738"/>
          </a:xfrm>
          <a:prstGeom prst="rect">
            <a:avLst/>
          </a:prstGeom>
          <a:noFill/>
          <a:ln w="9525">
            <a:noFill/>
          </a:ln>
        </p:spPr>
      </p:pic>
      <p:sp>
        <p:nvSpPr>
          <p:cNvPr id="329735" name="Rectangle 7"/>
          <p:cNvSpPr/>
          <p:nvPr/>
        </p:nvSpPr>
        <p:spPr>
          <a:xfrm>
            <a:off x="5954713" y="152400"/>
            <a:ext cx="3265487" cy="1044575"/>
          </a:xfrm>
          <a:prstGeom prst="rect">
            <a:avLst/>
          </a:prstGeom>
          <a:noFill/>
          <a:ln w="9525">
            <a:noFill/>
          </a:ln>
        </p:spPr>
        <p:txBody>
          <a:bodyPr anchor="ctr"/>
          <a:p>
            <a:pPr algn="ctr"/>
            <a:r>
              <a:rPr lang="zh-CN" altLang="en-US" sz="4400" b="1" dirty="0">
                <a:solidFill>
                  <a:srgbClr val="FF0000"/>
                </a:solidFill>
                <a:latin typeface="Arial" panose="020B0604020202020204" pitchFamily="34" charset="0"/>
                <a:ea typeface="黑体" panose="02010609060101010101" pitchFamily="49" charset="-122"/>
              </a:rPr>
              <a:t>封沙育草</a:t>
            </a:r>
            <a:endParaRPr lang="zh-CN" altLang="en-US" sz="4400" b="1" dirty="0">
              <a:solidFill>
                <a:srgbClr val="FF0000"/>
              </a:solidFill>
              <a:latin typeface="Arial" panose="020B0604020202020204" pitchFamily="34"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29732"/>
                                        </p:tgtEl>
                                        <p:attrNameLst>
                                          <p:attrName>style.visibility</p:attrName>
                                        </p:attrNameLst>
                                      </p:cBhvr>
                                      <p:to>
                                        <p:strVal val="visible"/>
                                      </p:to>
                                    </p:set>
                                    <p:animEffect transition="in" filter="slide(fromBottom)">
                                      <p:cBhvr>
                                        <p:cTn id="7" dur="500"/>
                                        <p:tgtEl>
                                          <p:spTgt spid="32973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29734"/>
                                        </p:tgtEl>
                                        <p:attrNameLst>
                                          <p:attrName>style.visibility</p:attrName>
                                        </p:attrNameLst>
                                      </p:cBhvr>
                                      <p:to>
                                        <p:strVal val="visible"/>
                                      </p:to>
                                    </p:set>
                                    <p:anim calcmode="lin" valueType="num">
                                      <p:cBhvr>
                                        <p:cTn id="12" dur="1000" fill="hold"/>
                                        <p:tgtEl>
                                          <p:spTgt spid="329734"/>
                                        </p:tgtEl>
                                        <p:attrNameLst>
                                          <p:attrName>ppt_w</p:attrName>
                                        </p:attrNameLst>
                                      </p:cBhvr>
                                      <p:tavLst>
                                        <p:tav tm="0">
                                          <p:val>
                                            <p:strVal val="#ppt_w*0.70"/>
                                          </p:val>
                                        </p:tav>
                                        <p:tav tm="100000">
                                          <p:val>
                                            <p:strVal val="#ppt_w"/>
                                          </p:val>
                                        </p:tav>
                                      </p:tavLst>
                                    </p:anim>
                                    <p:anim calcmode="lin" valueType="num">
                                      <p:cBhvr>
                                        <p:cTn id="13" dur="1000" fill="hold"/>
                                        <p:tgtEl>
                                          <p:spTgt spid="329734"/>
                                        </p:tgtEl>
                                        <p:attrNameLst>
                                          <p:attrName>ppt_h</p:attrName>
                                        </p:attrNameLst>
                                      </p:cBhvr>
                                      <p:tavLst>
                                        <p:tav tm="0">
                                          <p:val>
                                            <p:strVal val="#ppt_h"/>
                                          </p:val>
                                        </p:tav>
                                        <p:tav tm="100000">
                                          <p:val>
                                            <p:strVal val="#ppt_h"/>
                                          </p:val>
                                        </p:tav>
                                      </p:tavLst>
                                    </p:anim>
                                    <p:animEffect transition="in" filter="fade">
                                      <p:cBhvr>
                                        <p:cTn id="14" dur="1000"/>
                                        <p:tgtEl>
                                          <p:spTgt spid="32973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29735"/>
                                        </p:tgtEl>
                                        <p:attrNameLst>
                                          <p:attrName>style.visibility</p:attrName>
                                        </p:attrNameLst>
                                      </p:cBhvr>
                                      <p:to>
                                        <p:strVal val="visible"/>
                                      </p:to>
                                    </p:set>
                                    <p:anim calcmode="lin" valueType="num">
                                      <p:cBhvr>
                                        <p:cTn id="17" dur="1000" fill="hold"/>
                                        <p:tgtEl>
                                          <p:spTgt spid="329735"/>
                                        </p:tgtEl>
                                        <p:attrNameLst>
                                          <p:attrName>ppt_w</p:attrName>
                                        </p:attrNameLst>
                                      </p:cBhvr>
                                      <p:tavLst>
                                        <p:tav tm="0">
                                          <p:val>
                                            <p:strVal val="#ppt_w*0.70"/>
                                          </p:val>
                                        </p:tav>
                                        <p:tav tm="100000">
                                          <p:val>
                                            <p:strVal val="#ppt_w"/>
                                          </p:val>
                                        </p:tav>
                                      </p:tavLst>
                                    </p:anim>
                                    <p:anim calcmode="lin" valueType="num">
                                      <p:cBhvr>
                                        <p:cTn id="18" dur="1000" fill="hold"/>
                                        <p:tgtEl>
                                          <p:spTgt spid="329735"/>
                                        </p:tgtEl>
                                        <p:attrNameLst>
                                          <p:attrName>ppt_h</p:attrName>
                                        </p:attrNameLst>
                                      </p:cBhvr>
                                      <p:tavLst>
                                        <p:tav tm="0">
                                          <p:val>
                                            <p:strVal val="#ppt_h"/>
                                          </p:val>
                                        </p:tav>
                                        <p:tav tm="100000">
                                          <p:val>
                                            <p:strVal val="#ppt_h"/>
                                          </p:val>
                                        </p:tav>
                                      </p:tavLst>
                                    </p:anim>
                                    <p:animEffect transition="in" filter="fade">
                                      <p:cBhvr>
                                        <p:cTn id="19" dur="1000"/>
                                        <p:tgtEl>
                                          <p:spTgt spid="329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Rectangle 2"/>
          <p:cNvSpPr>
            <a:spLocks noGrp="1"/>
          </p:cNvSpPr>
          <p:nvPr>
            <p:ph type="title"/>
          </p:nvPr>
        </p:nvSpPr>
        <p:spPr>
          <a:xfrm>
            <a:off x="228600" y="533400"/>
            <a:ext cx="8229600" cy="647700"/>
          </a:xfrm>
        </p:spPr>
        <p:txBody>
          <a:bodyPr vert="horz" wrap="square" lIns="91440" tIns="45720" rIns="91440" bIns="45720" anchor="ctr"/>
          <a:p>
            <a:pPr algn="l" eaLnBrk="1" hangingPunct="1"/>
            <a:r>
              <a:rPr lang="zh-CN" altLang="en-US" sz="2800" b="1" dirty="0">
                <a:solidFill>
                  <a:srgbClr val="0000FF"/>
                </a:solidFill>
                <a:ea typeface="黑体" panose="02010609060101010101" pitchFamily="49" charset="-122"/>
              </a:rPr>
              <a:t>画示意图：</a:t>
            </a:r>
            <a:br>
              <a:rPr lang="zh-CN" altLang="en-US" sz="2800" b="1" dirty="0">
                <a:solidFill>
                  <a:srgbClr val="0000FF"/>
                </a:solidFill>
                <a:ea typeface="黑体" panose="02010609060101010101" pitchFamily="49" charset="-122"/>
              </a:rPr>
            </a:br>
            <a:r>
              <a:rPr lang="zh-CN" altLang="en-US" sz="2800" b="1" dirty="0">
                <a:solidFill>
                  <a:srgbClr val="0000FF"/>
                </a:solidFill>
                <a:ea typeface="黑体" panose="02010609060101010101" pitchFamily="49" charset="-122"/>
              </a:rPr>
              <a:t>绿洲边缘的防护体系</a:t>
            </a:r>
            <a:endParaRPr lang="zh-CN" altLang="en-US" sz="2800" b="1" dirty="0">
              <a:solidFill>
                <a:srgbClr val="0000FF"/>
              </a:solidFill>
              <a:ea typeface="黑体" panose="02010609060101010101" pitchFamily="49" charset="-122"/>
            </a:endParaRPr>
          </a:p>
        </p:txBody>
      </p:sp>
      <p:pic>
        <p:nvPicPr>
          <p:cNvPr id="61442" name="Picture 3"/>
          <p:cNvPicPr>
            <a:picLocks noChangeAspect="1"/>
          </p:cNvPicPr>
          <p:nvPr/>
        </p:nvPicPr>
        <p:blipFill>
          <a:blip r:embed="rId1">
            <a:lum bright="-29999" contrast="48000"/>
          </a:blip>
          <a:stretch>
            <a:fillRect/>
          </a:stretch>
        </p:blipFill>
        <p:spPr>
          <a:xfrm>
            <a:off x="304800" y="2057400"/>
            <a:ext cx="3651250" cy="3065463"/>
          </a:xfrm>
          <a:prstGeom prst="rect">
            <a:avLst/>
          </a:prstGeom>
          <a:noFill/>
          <a:ln w="9525">
            <a:noFill/>
          </a:ln>
        </p:spPr>
      </p:pic>
      <p:pic>
        <p:nvPicPr>
          <p:cNvPr id="330758" name="Picture 6" descr="防沙林"/>
          <p:cNvPicPr>
            <a:picLocks noChangeAspect="1"/>
          </p:cNvPicPr>
          <p:nvPr/>
        </p:nvPicPr>
        <p:blipFill>
          <a:blip r:embed="rId2"/>
          <a:srcRect/>
          <a:stretch>
            <a:fillRect/>
          </a:stretch>
        </p:blipFill>
        <p:spPr>
          <a:xfrm>
            <a:off x="0" y="1652588"/>
            <a:ext cx="9144000" cy="4672012"/>
          </a:xfrm>
          <a:prstGeom prst="rect">
            <a:avLst/>
          </a:prstGeom>
          <a:noFill/>
          <a:ln w="9525">
            <a:noFill/>
          </a:ln>
        </p:spPr>
      </p:pic>
      <p:sp>
        <p:nvSpPr>
          <p:cNvPr id="330759" name="Text Box 7"/>
          <p:cNvSpPr txBox="1"/>
          <p:nvPr/>
        </p:nvSpPr>
        <p:spPr>
          <a:xfrm>
            <a:off x="3048000" y="1854200"/>
            <a:ext cx="3216275" cy="762000"/>
          </a:xfrm>
          <a:prstGeom prst="rect">
            <a:avLst/>
          </a:prstGeom>
          <a:noFill/>
          <a:ln w="9525">
            <a:noFill/>
          </a:ln>
        </p:spPr>
        <p:txBody>
          <a:bodyPr anchor="t">
            <a:spAutoFit/>
          </a:bodyPr>
          <a:p>
            <a:r>
              <a:rPr lang="zh-CN" altLang="en-US" sz="4400" b="1" dirty="0">
                <a:solidFill>
                  <a:srgbClr val="FF0000"/>
                </a:solidFill>
                <a:latin typeface="Arial" panose="020B0604020202020204" pitchFamily="34" charset="0"/>
                <a:ea typeface="宋体" panose="02010600030101010101" pitchFamily="2" charset="-122"/>
              </a:rPr>
              <a:t>防沙林带</a:t>
            </a:r>
            <a:endParaRPr lang="zh-CN" altLang="en-US" sz="4400" b="1"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30758"/>
                                        </p:tgtEl>
                                        <p:attrNameLst>
                                          <p:attrName>style.visibility</p:attrName>
                                        </p:attrNameLst>
                                      </p:cBhvr>
                                      <p:to>
                                        <p:strVal val="visible"/>
                                      </p:to>
                                    </p:set>
                                    <p:animEffect transition="in" filter="slide(fromBottom)">
                                      <p:cBhvr>
                                        <p:cTn id="7" dur="500"/>
                                        <p:tgtEl>
                                          <p:spTgt spid="33075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30759"/>
                                        </p:tgtEl>
                                        <p:attrNameLst>
                                          <p:attrName>style.visibility</p:attrName>
                                        </p:attrNameLst>
                                      </p:cBhvr>
                                      <p:to>
                                        <p:strVal val="visible"/>
                                      </p:to>
                                    </p:set>
                                    <p:animEffect transition="in" filter="slide(fromBottom)">
                                      <p:cBhvr>
                                        <p:cTn id="10" dur="500"/>
                                        <p:tgtEl>
                                          <p:spTgt spid="330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Rectangle 2"/>
          <p:cNvSpPr>
            <a:spLocks noGrp="1"/>
          </p:cNvSpPr>
          <p:nvPr>
            <p:ph type="title"/>
          </p:nvPr>
        </p:nvSpPr>
        <p:spPr>
          <a:xfrm>
            <a:off x="228600" y="533400"/>
            <a:ext cx="8229600" cy="647700"/>
          </a:xfrm>
        </p:spPr>
        <p:txBody>
          <a:bodyPr vert="horz" wrap="square" lIns="91440" tIns="45720" rIns="91440" bIns="45720" anchor="ctr"/>
          <a:p>
            <a:pPr algn="l" eaLnBrk="1" hangingPunct="1"/>
            <a:r>
              <a:rPr lang="zh-CN" altLang="en-US" sz="2800" b="1" dirty="0">
                <a:solidFill>
                  <a:srgbClr val="0000FF"/>
                </a:solidFill>
                <a:ea typeface="黑体" panose="02010609060101010101" pitchFamily="49" charset="-122"/>
              </a:rPr>
              <a:t>画示意图：</a:t>
            </a:r>
            <a:br>
              <a:rPr lang="zh-CN" altLang="en-US" sz="2800" b="1" dirty="0">
                <a:solidFill>
                  <a:srgbClr val="0000FF"/>
                </a:solidFill>
                <a:ea typeface="黑体" panose="02010609060101010101" pitchFamily="49" charset="-122"/>
              </a:rPr>
            </a:br>
            <a:r>
              <a:rPr lang="zh-CN" altLang="en-US" sz="2800" b="1" dirty="0">
                <a:solidFill>
                  <a:srgbClr val="0000FF"/>
                </a:solidFill>
                <a:ea typeface="黑体" panose="02010609060101010101" pitchFamily="49" charset="-122"/>
              </a:rPr>
              <a:t>绿洲边缘的防护体系</a:t>
            </a:r>
            <a:endParaRPr lang="zh-CN" altLang="en-US" sz="2800" b="1" dirty="0">
              <a:solidFill>
                <a:srgbClr val="0000FF"/>
              </a:solidFill>
              <a:ea typeface="黑体" panose="02010609060101010101" pitchFamily="49" charset="-122"/>
            </a:endParaRPr>
          </a:p>
        </p:txBody>
      </p:sp>
      <p:pic>
        <p:nvPicPr>
          <p:cNvPr id="62466" name="Picture 3"/>
          <p:cNvPicPr>
            <a:picLocks noChangeAspect="1"/>
          </p:cNvPicPr>
          <p:nvPr/>
        </p:nvPicPr>
        <p:blipFill>
          <a:blip r:embed="rId1">
            <a:lum bright="-29999" contrast="48000"/>
          </a:blip>
          <a:stretch>
            <a:fillRect/>
          </a:stretch>
        </p:blipFill>
        <p:spPr>
          <a:xfrm>
            <a:off x="304800" y="2057400"/>
            <a:ext cx="3651250" cy="3065463"/>
          </a:xfrm>
          <a:prstGeom prst="rect">
            <a:avLst/>
          </a:prstGeom>
          <a:noFill/>
          <a:ln w="9525">
            <a:noFill/>
          </a:ln>
        </p:spPr>
      </p:pic>
      <p:pic>
        <p:nvPicPr>
          <p:cNvPr id="331782" name="Picture 6" descr="沙漠防风林"/>
          <p:cNvPicPr>
            <a:picLocks noChangeAspect="1"/>
          </p:cNvPicPr>
          <p:nvPr/>
        </p:nvPicPr>
        <p:blipFill>
          <a:blip r:embed="rId2"/>
          <a:srcRect/>
          <a:stretch>
            <a:fillRect/>
          </a:stretch>
        </p:blipFill>
        <p:spPr>
          <a:xfrm>
            <a:off x="0" y="914400"/>
            <a:ext cx="9144000" cy="5791200"/>
          </a:xfrm>
          <a:prstGeom prst="rect">
            <a:avLst/>
          </a:prstGeom>
          <a:noFill/>
          <a:ln w="9525">
            <a:noFill/>
          </a:ln>
        </p:spPr>
      </p:pic>
      <p:sp>
        <p:nvSpPr>
          <p:cNvPr id="331783" name="Text Box 7"/>
          <p:cNvSpPr txBox="1"/>
          <p:nvPr/>
        </p:nvSpPr>
        <p:spPr>
          <a:xfrm>
            <a:off x="5105400" y="1143000"/>
            <a:ext cx="4038600" cy="762000"/>
          </a:xfrm>
          <a:prstGeom prst="rect">
            <a:avLst/>
          </a:prstGeom>
          <a:noFill/>
          <a:ln w="9525">
            <a:noFill/>
          </a:ln>
        </p:spPr>
        <p:txBody>
          <a:bodyPr anchor="t">
            <a:spAutoFit/>
          </a:bodyPr>
          <a:p>
            <a:r>
              <a:rPr lang="zh-CN" altLang="en-US" sz="4400" b="1" dirty="0">
                <a:solidFill>
                  <a:srgbClr val="FF0000"/>
                </a:solidFill>
                <a:latin typeface="Arial" panose="020B0604020202020204" pitchFamily="34" charset="0"/>
                <a:ea typeface="宋体" panose="02010600030101010101" pitchFamily="2" charset="-122"/>
              </a:rPr>
              <a:t>农田防护林网</a:t>
            </a:r>
            <a:endParaRPr lang="zh-CN" altLang="en-US" sz="4400" b="1"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31782"/>
                                        </p:tgtEl>
                                        <p:attrNameLst>
                                          <p:attrName>style.visibility</p:attrName>
                                        </p:attrNameLst>
                                      </p:cBhvr>
                                      <p:to>
                                        <p:strVal val="visible"/>
                                      </p:to>
                                    </p:set>
                                    <p:anim calcmode="lin" valueType="num">
                                      <p:cBhvr>
                                        <p:cTn id="7" dur="1000" fill="hold"/>
                                        <p:tgtEl>
                                          <p:spTgt spid="331782"/>
                                        </p:tgtEl>
                                        <p:attrNameLst>
                                          <p:attrName>ppt_w</p:attrName>
                                        </p:attrNameLst>
                                      </p:cBhvr>
                                      <p:tavLst>
                                        <p:tav tm="0">
                                          <p:val>
                                            <p:strVal val="#ppt_w*0.70"/>
                                          </p:val>
                                        </p:tav>
                                        <p:tav tm="100000">
                                          <p:val>
                                            <p:strVal val="#ppt_w"/>
                                          </p:val>
                                        </p:tav>
                                      </p:tavLst>
                                    </p:anim>
                                    <p:anim calcmode="lin" valueType="num">
                                      <p:cBhvr>
                                        <p:cTn id="8" dur="1000" fill="hold"/>
                                        <p:tgtEl>
                                          <p:spTgt spid="331782"/>
                                        </p:tgtEl>
                                        <p:attrNameLst>
                                          <p:attrName>ppt_h</p:attrName>
                                        </p:attrNameLst>
                                      </p:cBhvr>
                                      <p:tavLst>
                                        <p:tav tm="0">
                                          <p:val>
                                            <p:strVal val="#ppt_h"/>
                                          </p:val>
                                        </p:tav>
                                        <p:tav tm="100000">
                                          <p:val>
                                            <p:strVal val="#ppt_h"/>
                                          </p:val>
                                        </p:tav>
                                      </p:tavLst>
                                    </p:anim>
                                    <p:animEffect transition="in" filter="fade">
                                      <p:cBhvr>
                                        <p:cTn id="9" dur="1000"/>
                                        <p:tgtEl>
                                          <p:spTgt spid="33178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31783"/>
                                        </p:tgtEl>
                                        <p:attrNameLst>
                                          <p:attrName>style.visibility</p:attrName>
                                        </p:attrNameLst>
                                      </p:cBhvr>
                                      <p:to>
                                        <p:strVal val="visible"/>
                                      </p:to>
                                    </p:set>
                                    <p:anim calcmode="lin" valueType="num">
                                      <p:cBhvr>
                                        <p:cTn id="12" dur="1000" fill="hold"/>
                                        <p:tgtEl>
                                          <p:spTgt spid="331783"/>
                                        </p:tgtEl>
                                        <p:attrNameLst>
                                          <p:attrName>ppt_w</p:attrName>
                                        </p:attrNameLst>
                                      </p:cBhvr>
                                      <p:tavLst>
                                        <p:tav tm="0">
                                          <p:val>
                                            <p:strVal val="#ppt_w*0.70"/>
                                          </p:val>
                                        </p:tav>
                                        <p:tav tm="100000">
                                          <p:val>
                                            <p:strVal val="#ppt_w"/>
                                          </p:val>
                                        </p:tav>
                                      </p:tavLst>
                                    </p:anim>
                                    <p:anim calcmode="lin" valueType="num">
                                      <p:cBhvr>
                                        <p:cTn id="13" dur="1000" fill="hold"/>
                                        <p:tgtEl>
                                          <p:spTgt spid="331783"/>
                                        </p:tgtEl>
                                        <p:attrNameLst>
                                          <p:attrName>ppt_h</p:attrName>
                                        </p:attrNameLst>
                                      </p:cBhvr>
                                      <p:tavLst>
                                        <p:tav tm="0">
                                          <p:val>
                                            <p:strVal val="#ppt_h"/>
                                          </p:val>
                                        </p:tav>
                                        <p:tav tm="100000">
                                          <p:val>
                                            <p:strVal val="#ppt_h"/>
                                          </p:val>
                                        </p:tav>
                                      </p:tavLst>
                                    </p:anim>
                                    <p:animEffect transition="in" filter="fade">
                                      <p:cBhvr>
                                        <p:cTn id="14" dur="1000"/>
                                        <p:tgtEl>
                                          <p:spTgt spid="331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11"/>
          <p:cNvSpPr/>
          <p:nvPr/>
        </p:nvSpPr>
        <p:spPr>
          <a:xfrm>
            <a:off x="304800" y="1143000"/>
            <a:ext cx="8229600" cy="685800"/>
          </a:xfrm>
          <a:prstGeom prst="rect">
            <a:avLst/>
          </a:prstGeom>
          <a:noFill/>
          <a:ln w="9525">
            <a:noFill/>
          </a:ln>
        </p:spPr>
        <p:txBody>
          <a:bodyPr anchor="t"/>
          <a:p>
            <a:pPr marL="342900" indent="-342900">
              <a:spcBef>
                <a:spcPct val="20000"/>
              </a:spcBef>
              <a:buClr>
                <a:schemeClr val="hlink"/>
              </a:buClr>
              <a:buSzPct val="70000"/>
              <a:buFont typeface="Wingdings" panose="05000000000000000000" pitchFamily="2" charset="2"/>
              <a:buChar char="v"/>
            </a:pPr>
            <a:r>
              <a:rPr lang="zh-CN" altLang="en-US" sz="3600" b="1" dirty="0">
                <a:solidFill>
                  <a:srgbClr val="FF0000"/>
                </a:solidFill>
                <a:latin typeface="黑体" panose="02010609060101010101" pitchFamily="49" charset="-122"/>
                <a:ea typeface="黑体" panose="02010609060101010101" pitchFamily="49" charset="-122"/>
              </a:rPr>
              <a:t>荒漠与荒漠化的区别</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87052" name="Rectangle 12"/>
          <p:cNvSpPr/>
          <p:nvPr/>
        </p:nvSpPr>
        <p:spPr>
          <a:xfrm>
            <a:off x="304800" y="1981200"/>
            <a:ext cx="8229600" cy="1460500"/>
          </a:xfrm>
          <a:prstGeom prst="rect">
            <a:avLst/>
          </a:prstGeom>
          <a:noFill/>
          <a:ln w="9525">
            <a:noFill/>
          </a:ln>
        </p:spPr>
        <p:txBody>
          <a:bodyPr anchor="t"/>
          <a:p>
            <a:pPr marL="342900" indent="-342900">
              <a:lnSpc>
                <a:spcPct val="115000"/>
              </a:lnSpc>
              <a:spcBef>
                <a:spcPct val="20000"/>
              </a:spcBef>
              <a:buClr>
                <a:schemeClr val="hlink"/>
              </a:buClr>
              <a:buSzPct val="70000"/>
              <a:buFont typeface="Wingdings" panose="05000000000000000000" pitchFamily="2" charset="2"/>
              <a:buChar char="v"/>
            </a:pPr>
            <a:r>
              <a:rPr lang="zh-CN" altLang="en-US" sz="2800" b="1" dirty="0">
                <a:latin typeface="黑体" panose="02010609060101010101" pitchFamily="49" charset="-122"/>
                <a:ea typeface="黑体" panose="02010609060101010101" pitchFamily="49" charset="-122"/>
              </a:rPr>
              <a:t>什么是</a:t>
            </a:r>
            <a:r>
              <a:rPr lang="zh-CN" altLang="en-US" sz="2800" b="1" dirty="0">
                <a:solidFill>
                  <a:srgbClr val="FF0000"/>
                </a:solidFill>
                <a:latin typeface="黑体" panose="02010609060101010101" pitchFamily="49" charset="-122"/>
                <a:ea typeface="黑体" panose="02010609060101010101" pitchFamily="49" charset="-122"/>
              </a:rPr>
              <a:t>荒漠</a:t>
            </a:r>
            <a:r>
              <a:rPr lang="en-US" altLang="zh-CN" sz="2800" b="1" dirty="0">
                <a:latin typeface="Arial" panose="020B0604020202020204" pitchFamily="34" charset="0"/>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是指气候干燥，植被稀少，物理风化强劲、风力强劲的一种自然景观，包括</a:t>
            </a:r>
            <a:r>
              <a:rPr lang="zh-CN" altLang="en-US" sz="2800" b="1" dirty="0">
                <a:solidFill>
                  <a:srgbClr val="0000FF"/>
                </a:solidFill>
                <a:latin typeface="黑体" panose="02010609060101010101" pitchFamily="49" charset="-122"/>
                <a:ea typeface="黑体" panose="02010609060101010101" pitchFamily="49" charset="-122"/>
              </a:rPr>
              <a:t>沙漠、沙地和戈壁</a:t>
            </a:r>
            <a:r>
              <a:rPr lang="zh-CN" altLang="en-US" sz="2800" b="1" dirty="0">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主要是分布在干旱、半干旱地方</a:t>
            </a:r>
            <a:r>
              <a:rPr lang="zh-CN" altLang="en-US" sz="2800" b="1"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 </a:t>
            </a:r>
            <a:endParaRPr lang="zh-CN" altLang="en-US" sz="2800" dirty="0">
              <a:latin typeface="黑体" panose="02010609060101010101" pitchFamily="49" charset="-122"/>
              <a:ea typeface="黑体" panose="02010609060101010101" pitchFamily="49" charset="-122"/>
            </a:endParaRPr>
          </a:p>
          <a:p>
            <a:pPr marL="342900" indent="-342900">
              <a:lnSpc>
                <a:spcPct val="115000"/>
              </a:lnSpc>
              <a:spcBef>
                <a:spcPct val="20000"/>
              </a:spcBef>
              <a:buClr>
                <a:schemeClr val="hlink"/>
              </a:buClr>
              <a:buSzPct val="70000"/>
              <a:buFont typeface="Wingdings" panose="05000000000000000000" pitchFamily="2" charset="2"/>
              <a:buChar char="v"/>
            </a:pPr>
            <a:endParaRPr lang="en-US" altLang="zh-CN" sz="2800" b="1" dirty="0">
              <a:latin typeface="黑体" panose="02010609060101010101" pitchFamily="49" charset="-122"/>
              <a:ea typeface="黑体" panose="02010609060101010101" pitchFamily="49" charset="-122"/>
            </a:endParaRPr>
          </a:p>
        </p:txBody>
      </p:sp>
      <p:sp>
        <p:nvSpPr>
          <p:cNvPr id="87053" name="Rectangle 13"/>
          <p:cNvSpPr/>
          <p:nvPr/>
        </p:nvSpPr>
        <p:spPr>
          <a:xfrm>
            <a:off x="304800" y="3916363"/>
            <a:ext cx="8229600" cy="2255837"/>
          </a:xfrm>
          <a:prstGeom prst="rect">
            <a:avLst/>
          </a:prstGeom>
          <a:noFill/>
          <a:ln w="9525">
            <a:noFill/>
          </a:ln>
        </p:spPr>
        <p:txBody>
          <a:bodyPr anchor="t"/>
          <a:p>
            <a:pPr marL="342900" indent="-342900">
              <a:lnSpc>
                <a:spcPct val="115000"/>
              </a:lnSpc>
              <a:spcBef>
                <a:spcPct val="20000"/>
              </a:spcBef>
              <a:buClr>
                <a:schemeClr val="hlink"/>
              </a:buClr>
              <a:buSzPct val="70000"/>
              <a:buFont typeface="Wingdings" panose="05000000000000000000" pitchFamily="2" charset="2"/>
              <a:buChar char="v"/>
            </a:pPr>
            <a:r>
              <a:rPr lang="zh-CN" altLang="en-US" sz="2800" b="1" dirty="0">
                <a:latin typeface="黑体" panose="02010609060101010101" pitchFamily="49" charset="-122"/>
                <a:ea typeface="黑体" panose="02010609060101010101" pitchFamily="49" charset="-122"/>
              </a:rPr>
              <a:t>什么是</a:t>
            </a:r>
            <a:r>
              <a:rPr lang="zh-CN" altLang="en-US" sz="2800" b="1" dirty="0">
                <a:solidFill>
                  <a:srgbClr val="FF0000"/>
                </a:solidFill>
                <a:latin typeface="黑体" panose="02010609060101010101" pitchFamily="49" charset="-122"/>
                <a:ea typeface="黑体" panose="02010609060101010101" pitchFamily="49" charset="-122"/>
              </a:rPr>
              <a:t>荒漠化</a:t>
            </a:r>
            <a:r>
              <a:rPr lang="en-US" altLang="zh-CN" sz="2800" b="1" dirty="0">
                <a:latin typeface="Arial" panose="020B0604020202020204" pitchFamily="34" charset="0"/>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是指由于</a:t>
            </a:r>
            <a:r>
              <a:rPr lang="zh-CN" altLang="en-US" sz="2800" b="1" dirty="0">
                <a:solidFill>
                  <a:srgbClr val="000000"/>
                </a:solidFill>
                <a:latin typeface="黑体" panose="02010609060101010101" pitchFamily="49" charset="-122"/>
                <a:ea typeface="黑体" panose="02010609060101010101" pitchFamily="49" charset="-122"/>
              </a:rPr>
              <a:t>气候变异</a:t>
            </a:r>
            <a:r>
              <a:rPr lang="zh-CN" altLang="en-US" sz="2800" b="1" dirty="0">
                <a:latin typeface="黑体" panose="02010609060101010101" pitchFamily="49" charset="-122"/>
                <a:ea typeface="黑体" panose="02010609060101010101" pitchFamily="49" charset="-122"/>
              </a:rPr>
              <a:t>等自然因素与</a:t>
            </a:r>
            <a:r>
              <a:rPr lang="zh-CN" altLang="en-US" sz="2800" b="1" dirty="0">
                <a:solidFill>
                  <a:srgbClr val="000000"/>
                </a:solidFill>
                <a:latin typeface="黑体" panose="02010609060101010101" pitchFamily="49" charset="-122"/>
                <a:ea typeface="黑体" panose="02010609060101010101" pitchFamily="49" charset="-122"/>
              </a:rPr>
              <a:t>人类活动</a:t>
            </a:r>
            <a:r>
              <a:rPr lang="zh-CN" altLang="en-US" sz="2800" b="1" dirty="0">
                <a:latin typeface="黑体" panose="02010609060101010101" pitchFamily="49" charset="-122"/>
                <a:ea typeface="黑体" panose="02010609060101010101" pitchFamily="49" charset="-122"/>
              </a:rPr>
              <a:t>等人为因素相互作用导致</a:t>
            </a:r>
            <a:r>
              <a:rPr lang="zh-CN" altLang="en-US" sz="2800" b="1" dirty="0">
                <a:solidFill>
                  <a:srgbClr val="000000"/>
                </a:solidFill>
                <a:latin typeface="黑体" panose="02010609060101010101" pitchFamily="49" charset="-122"/>
                <a:ea typeface="黑体" panose="02010609060101010101" pitchFamily="49" charset="-122"/>
              </a:rPr>
              <a:t>土地退化</a:t>
            </a:r>
            <a:r>
              <a:rPr lang="zh-CN" altLang="en-US" sz="2800" b="1" dirty="0">
                <a:latin typeface="黑体" panose="02010609060101010101" pitchFamily="49" charset="-122"/>
                <a:ea typeface="黑体" panose="02010609060101010101" pitchFamily="49" charset="-122"/>
              </a:rPr>
              <a:t>，形成如同荒漠般的景观。既可发生在</a:t>
            </a:r>
            <a:r>
              <a:rPr lang="zh-CN" altLang="en-US" sz="2800" b="1" dirty="0">
                <a:solidFill>
                  <a:srgbClr val="000000"/>
                </a:solidFill>
                <a:latin typeface="黑体" panose="02010609060101010101" pitchFamily="49" charset="-122"/>
                <a:ea typeface="黑体" panose="02010609060101010101" pitchFamily="49" charset="-122"/>
              </a:rPr>
              <a:t>干旱、半干旱</a:t>
            </a:r>
            <a:r>
              <a:rPr lang="zh-CN" altLang="en-US" sz="2800" b="1" dirty="0">
                <a:latin typeface="黑体" panose="02010609060101010101" pitchFamily="49" charset="-122"/>
                <a:ea typeface="黑体" panose="02010609060101010101" pitchFamily="49" charset="-122"/>
              </a:rPr>
              <a:t>地方，也可发生在</a:t>
            </a:r>
            <a:r>
              <a:rPr lang="zh-CN" altLang="en-US" sz="2800" b="1" dirty="0">
                <a:solidFill>
                  <a:srgbClr val="000000"/>
                </a:solidFill>
                <a:latin typeface="黑体" panose="02010609060101010101" pitchFamily="49" charset="-122"/>
                <a:ea typeface="黑体" panose="02010609060101010101" pitchFamily="49" charset="-122"/>
              </a:rPr>
              <a:t>湿润、半湿润</a:t>
            </a:r>
            <a:r>
              <a:rPr lang="zh-CN" altLang="en-US" sz="2800" b="1" dirty="0">
                <a:latin typeface="黑体" panose="02010609060101010101" pitchFamily="49" charset="-122"/>
                <a:ea typeface="黑体" panose="02010609060101010101" pitchFamily="49" charset="-122"/>
              </a:rPr>
              <a:t>地区。。</a:t>
            </a:r>
            <a:r>
              <a:rPr lang="zh-CN" altLang="en-US" sz="2800" dirty="0">
                <a:solidFill>
                  <a:srgbClr val="FF33CC"/>
                </a:solidFill>
                <a:latin typeface="黑体" panose="02010609060101010101" pitchFamily="49" charset="-122"/>
                <a:ea typeface="黑体" panose="02010609060101010101" pitchFamily="49" charset="-122"/>
              </a:rPr>
              <a:t> </a:t>
            </a:r>
            <a:endParaRPr lang="zh-CN" altLang="en-US" sz="2800" dirty="0">
              <a:solidFill>
                <a:srgbClr val="FF33CC"/>
              </a:solidFill>
              <a:latin typeface="黑体" panose="02010609060101010101" pitchFamily="49" charset="-122"/>
              <a:ea typeface="黑体" panose="02010609060101010101" pitchFamily="49" charset="-122"/>
            </a:endParaRPr>
          </a:p>
          <a:p>
            <a:pPr marL="342900" indent="-342900">
              <a:lnSpc>
                <a:spcPct val="115000"/>
              </a:lnSpc>
              <a:spcBef>
                <a:spcPct val="20000"/>
              </a:spcBef>
              <a:buClr>
                <a:schemeClr val="hlink"/>
              </a:buClr>
              <a:buSzPct val="70000"/>
              <a:buFont typeface="Wingdings" panose="05000000000000000000" pitchFamily="2" charset="2"/>
            </a:pPr>
            <a:endParaRPr lang="en-US" altLang="zh-CN" sz="2800" b="1" dirty="0">
              <a:solidFill>
                <a:srgbClr val="FF33CC"/>
              </a:solidFill>
              <a:latin typeface="黑体" panose="02010609060101010101" pitchFamily="49" charset="-122"/>
              <a:ea typeface="黑体" panose="02010609060101010101" pitchFamily="49" charset="-122"/>
            </a:endParaRPr>
          </a:p>
        </p:txBody>
      </p:sp>
    </p:spTree>
  </p:cSld>
  <p:clrMapOvr>
    <a:masterClrMapping/>
  </p:clrMapOvr>
  <p:transition>
    <p:randomBar/>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7052"/>
                                        </p:tgtEl>
                                        <p:attrNameLst>
                                          <p:attrName>style.visibility</p:attrName>
                                        </p:attrNameLst>
                                      </p:cBhvr>
                                      <p:to>
                                        <p:strVal val="visible"/>
                                      </p:to>
                                    </p:set>
                                    <p:animEffect transition="in" filter="barn(inHorizontal)">
                                      <p:cBhvr>
                                        <p:cTn id="7" dur="500"/>
                                        <p:tgtEl>
                                          <p:spTgt spid="8705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87053"/>
                                        </p:tgtEl>
                                        <p:attrNameLst>
                                          <p:attrName>style.visibility</p:attrName>
                                        </p:attrNameLst>
                                      </p:cBhvr>
                                      <p:to>
                                        <p:strVal val="visible"/>
                                      </p:to>
                                    </p:set>
                                    <p:anim calcmode="lin" valueType="num">
                                      <p:cBhvr>
                                        <p:cTn id="12" dur="1000" fill="hold"/>
                                        <p:tgtEl>
                                          <p:spTgt spid="87053"/>
                                        </p:tgtEl>
                                        <p:attrNameLst>
                                          <p:attrName>ppt_w</p:attrName>
                                        </p:attrNameLst>
                                      </p:cBhvr>
                                      <p:tavLst>
                                        <p:tav tm="0">
                                          <p:val>
                                            <p:strVal val="#ppt_w+.3"/>
                                          </p:val>
                                        </p:tav>
                                        <p:tav tm="100000">
                                          <p:val>
                                            <p:strVal val="#ppt_w"/>
                                          </p:val>
                                        </p:tav>
                                      </p:tavLst>
                                    </p:anim>
                                    <p:anim calcmode="lin" valueType="num">
                                      <p:cBhvr>
                                        <p:cTn id="13" dur="1000" fill="hold"/>
                                        <p:tgtEl>
                                          <p:spTgt spid="87053"/>
                                        </p:tgtEl>
                                        <p:attrNameLst>
                                          <p:attrName>ppt_h</p:attrName>
                                        </p:attrNameLst>
                                      </p:cBhvr>
                                      <p:tavLst>
                                        <p:tav tm="0">
                                          <p:val>
                                            <p:strVal val="#ppt_h"/>
                                          </p:val>
                                        </p:tav>
                                        <p:tav tm="100000">
                                          <p:val>
                                            <p:strVal val="#ppt_h"/>
                                          </p:val>
                                        </p:tav>
                                      </p:tavLst>
                                    </p:anim>
                                    <p:animEffect transition="in" filter="fade">
                                      <p:cBhvr>
                                        <p:cTn id="14" dur="1000"/>
                                        <p:tgtEl>
                                          <p:spTgt spid="87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2" grpId="0"/>
      <p:bldP spid="8705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489" name="Picture 2" descr="7"/>
          <p:cNvPicPr>
            <a:picLocks noChangeAspect="1"/>
          </p:cNvPicPr>
          <p:nvPr/>
        </p:nvPicPr>
        <p:blipFill>
          <a:blip r:embed="rId1"/>
          <a:stretch>
            <a:fillRect/>
          </a:stretch>
        </p:blipFill>
        <p:spPr>
          <a:xfrm>
            <a:off x="609600" y="3962400"/>
            <a:ext cx="7620000" cy="2595563"/>
          </a:xfrm>
          <a:prstGeom prst="rect">
            <a:avLst/>
          </a:prstGeom>
          <a:noFill/>
          <a:ln w="9525">
            <a:noFill/>
          </a:ln>
        </p:spPr>
      </p:pic>
      <p:pic>
        <p:nvPicPr>
          <p:cNvPr id="63490" name="Picture 3" descr="6406b011"/>
          <p:cNvPicPr>
            <a:picLocks noChangeAspect="1"/>
          </p:cNvPicPr>
          <p:nvPr/>
        </p:nvPicPr>
        <p:blipFill>
          <a:blip r:embed="rId2"/>
          <a:stretch>
            <a:fillRect/>
          </a:stretch>
        </p:blipFill>
        <p:spPr>
          <a:xfrm>
            <a:off x="1905000" y="228600"/>
            <a:ext cx="5105400" cy="3575050"/>
          </a:xfrm>
          <a:prstGeom prst="rect">
            <a:avLst/>
          </a:prstGeom>
          <a:noFill/>
          <a:ln w="9525">
            <a:noFill/>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日期占位符 1"/>
          <p:cNvSpPr txBox="1">
            <a:spLocks noGrp="1" noChangeArrowheads="1"/>
          </p:cNvSpPr>
          <p:nvPr>
            <p:ph type="dt" sz="half" idx="10"/>
          </p:nvPr>
        </p:nvSpPr>
        <p:spPr bwMode="auto">
          <a:ln>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5538" name="页脚占位符 2"/>
          <p:cNvSpPr txBox="1">
            <a:spLocks noGrp="1" noChangeArrowheads="1"/>
          </p:cNvSpPr>
          <p:nvPr>
            <p:ph type="ftr" sz="quarter" idx="11"/>
          </p:nvPr>
        </p:nvSpPr>
        <p:spPr bwMode="auto">
          <a:ln>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精思生智慧   </a:t>
            </a: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5539" name="文本占位符 2156"/>
          <p:cNvSpPr>
            <a:spLocks noGrp="1"/>
          </p:cNvSpPr>
          <p:nvPr>
            <p:ph type="body"/>
          </p:nvPr>
        </p:nvSpPr>
        <p:spPr>
          <a:xfrm>
            <a:off x="179388" y="433388"/>
            <a:ext cx="9144000" cy="2881312"/>
          </a:xfrm>
        </p:spPr>
        <p:txBody>
          <a:bodyPr vert="horz" wrap="square" lIns="91440" tIns="45720" rIns="91440" bIns="45720" anchor="t"/>
          <a:p>
            <a:r>
              <a:rPr lang="en-US" altLang="zh-CN" sz="2800" dirty="0"/>
              <a:t>36.</a:t>
            </a:r>
            <a:r>
              <a:rPr lang="zh-CN" altLang="en-US" sz="2800" dirty="0"/>
              <a:t>（</a:t>
            </a:r>
            <a:r>
              <a:rPr lang="en-US" altLang="zh-CN" sz="2800" dirty="0"/>
              <a:t>24</a:t>
            </a:r>
            <a:r>
              <a:rPr lang="zh-CN" altLang="en-US" sz="2800" dirty="0"/>
              <a:t>分）阅读图文资料，完成下列要求：</a:t>
            </a:r>
            <a:endParaRPr lang="zh-CN" altLang="en-US" sz="2800" dirty="0"/>
          </a:p>
          <a:p>
            <a:r>
              <a:rPr lang="zh-CN" altLang="en-US" sz="2800" b="1" dirty="0">
                <a:solidFill>
                  <a:srgbClr val="000000"/>
                </a:solidFill>
              </a:rPr>
              <a:t>图</a:t>
            </a:r>
            <a:r>
              <a:rPr lang="en-US" altLang="zh-CN" sz="2800" b="1" dirty="0">
                <a:solidFill>
                  <a:srgbClr val="000000"/>
                </a:solidFill>
              </a:rPr>
              <a:t>6</a:t>
            </a:r>
            <a:r>
              <a:rPr lang="zh-CN" altLang="en-US" sz="2800" b="1" dirty="0">
                <a:solidFill>
                  <a:srgbClr val="000000"/>
                </a:solidFill>
              </a:rPr>
              <a:t>所示区域海拔在</a:t>
            </a:r>
            <a:r>
              <a:rPr lang="en-US" altLang="zh-CN" sz="2800" b="1" dirty="0">
                <a:solidFill>
                  <a:srgbClr val="000000"/>
                </a:solidFill>
              </a:rPr>
              <a:t>4500</a:t>
            </a:r>
            <a:r>
              <a:rPr lang="zh-CN" altLang="en-US" sz="2800" b="1" dirty="0">
                <a:solidFill>
                  <a:srgbClr val="000000"/>
                </a:solidFill>
              </a:rPr>
              <a:t>米以上，冬春季盛行西风，年平均大风（大于等于</a:t>
            </a:r>
            <a:r>
              <a:rPr lang="en-US" altLang="zh-CN" sz="2800" b="1" dirty="0">
                <a:solidFill>
                  <a:srgbClr val="000000"/>
                </a:solidFill>
              </a:rPr>
              <a:t>8</a:t>
            </a:r>
            <a:r>
              <a:rPr lang="zh-CN" altLang="en-US" sz="2800" b="1" dirty="0">
                <a:solidFill>
                  <a:srgbClr val="000000"/>
                </a:solidFill>
              </a:rPr>
              <a:t>级）日数</a:t>
            </a:r>
            <a:r>
              <a:rPr lang="en-US" altLang="zh-CN" sz="2800" b="1" dirty="0">
                <a:solidFill>
                  <a:srgbClr val="000000"/>
                </a:solidFill>
              </a:rPr>
              <a:t>157</a:t>
            </a:r>
            <a:r>
              <a:rPr lang="zh-CN" altLang="en-US" sz="2800" b="1" dirty="0">
                <a:solidFill>
                  <a:srgbClr val="000000"/>
                </a:solidFill>
              </a:rPr>
              <a:t>天，且多集中在</a:t>
            </a:r>
            <a:r>
              <a:rPr lang="en-US" altLang="zh-CN" sz="2800" b="1" dirty="0">
                <a:solidFill>
                  <a:srgbClr val="000000"/>
                </a:solidFill>
              </a:rPr>
              <a:t>10</a:t>
            </a:r>
            <a:r>
              <a:rPr lang="zh-CN" altLang="en-US" sz="2800" b="1" dirty="0">
                <a:solidFill>
                  <a:srgbClr val="000000"/>
                </a:solidFill>
              </a:rPr>
              <a:t>月至次年</a:t>
            </a:r>
            <a:r>
              <a:rPr lang="en-US" altLang="zh-CN" sz="2800" b="1" dirty="0">
                <a:solidFill>
                  <a:srgbClr val="000000"/>
                </a:solidFill>
              </a:rPr>
              <a:t>4</a:t>
            </a:r>
            <a:r>
              <a:rPr lang="zh-CN" altLang="en-US" sz="2800" b="1" dirty="0">
                <a:solidFill>
                  <a:srgbClr val="000000"/>
                </a:solidFill>
              </a:rPr>
              <a:t>月，青藏铁路在桑曲和巴索曲之间的路段风沙灾害较为严重，且主要为就地起沙，风沙流主要集中在近地面</a:t>
            </a:r>
            <a:r>
              <a:rPr lang="en-US" altLang="zh-CN" sz="2800" b="1" dirty="0">
                <a:solidFill>
                  <a:srgbClr val="000000"/>
                </a:solidFill>
              </a:rPr>
              <a:t>20-30</a:t>
            </a:r>
            <a:r>
              <a:rPr lang="zh-CN" altLang="en-US" sz="2800" b="1" dirty="0">
                <a:solidFill>
                  <a:srgbClr val="000000"/>
                </a:solidFill>
              </a:rPr>
              <a:t>厘米高度范围内。</a:t>
            </a:r>
            <a:endParaRPr lang="zh-CN" altLang="en-US" sz="2800" b="1" dirty="0">
              <a:solidFill>
                <a:srgbClr val="000000"/>
              </a:solidFill>
            </a:endParaRPr>
          </a:p>
        </p:txBody>
      </p:sp>
      <p:pic>
        <p:nvPicPr>
          <p:cNvPr id="65540" name="图片 2157"/>
          <p:cNvPicPr>
            <a:picLocks noChangeAspect="1"/>
          </p:cNvPicPr>
          <p:nvPr/>
        </p:nvPicPr>
        <p:blipFill>
          <a:blip r:embed="rId1"/>
          <a:stretch>
            <a:fillRect/>
          </a:stretch>
        </p:blipFill>
        <p:spPr>
          <a:xfrm>
            <a:off x="3940175" y="3154363"/>
            <a:ext cx="5543550" cy="3090862"/>
          </a:xfrm>
          <a:prstGeom prst="rect">
            <a:avLst/>
          </a:prstGeom>
          <a:noFill/>
          <a:ln w="9525">
            <a:noFill/>
          </a:ln>
        </p:spPr>
      </p:pic>
      <p:sp>
        <p:nvSpPr>
          <p:cNvPr id="65541" name="文本框 3"/>
          <p:cNvSpPr txBox="1"/>
          <p:nvPr/>
        </p:nvSpPr>
        <p:spPr>
          <a:xfrm>
            <a:off x="457200" y="3087688"/>
            <a:ext cx="3311525" cy="1198562"/>
          </a:xfrm>
          <a:prstGeom prst="rect">
            <a:avLst/>
          </a:prstGeom>
          <a:noFill/>
          <a:ln w="9525">
            <a:noFill/>
          </a:ln>
        </p:spPr>
        <p:txBody>
          <a:bodyPr anchor="t">
            <a:spAutoFit/>
          </a:bodyPr>
          <a:p>
            <a:r>
              <a:rPr lang="zh-CN" altLang="en-US" sz="2400" b="1" dirty="0">
                <a:solidFill>
                  <a:srgbClr val="FF0000"/>
                </a:solidFill>
                <a:latin typeface="Arial" panose="020B0604020202020204" pitchFamily="34" charset="0"/>
                <a:ea typeface="黑体" panose="02010609060101010101" pitchFamily="49" charset="-122"/>
              </a:rPr>
              <a:t>（</a:t>
            </a:r>
            <a:r>
              <a:rPr lang="en-US" altLang="zh-CN" sz="2400" b="1" dirty="0">
                <a:solidFill>
                  <a:srgbClr val="FF0000"/>
                </a:solidFill>
                <a:latin typeface="Arial" panose="020B0604020202020204" pitchFamily="34" charset="0"/>
                <a:ea typeface="黑体" panose="02010609060101010101" pitchFamily="49" charset="-122"/>
              </a:rPr>
              <a:t>3</a:t>
            </a:r>
            <a:r>
              <a:rPr lang="zh-CN" altLang="en-US" sz="2400" b="1" dirty="0">
                <a:solidFill>
                  <a:srgbClr val="FF0000"/>
                </a:solidFill>
                <a:latin typeface="Arial" panose="020B0604020202020204" pitchFamily="34" charset="0"/>
                <a:ea typeface="黑体" panose="02010609060101010101" pitchFamily="49" charset="-122"/>
              </a:rPr>
              <a:t>）简述风沙对该路段铁路及运行列车的危害（</a:t>
            </a:r>
            <a:r>
              <a:rPr lang="en-US" altLang="zh-CN" sz="2400" b="1" dirty="0">
                <a:solidFill>
                  <a:srgbClr val="FF0000"/>
                </a:solidFill>
                <a:latin typeface="Arial" panose="020B0604020202020204" pitchFamily="34" charset="0"/>
                <a:ea typeface="黑体" panose="02010609060101010101" pitchFamily="49" charset="-122"/>
              </a:rPr>
              <a:t>7</a:t>
            </a:r>
            <a:r>
              <a:rPr lang="zh-CN" altLang="en-US" sz="2400" b="1" dirty="0">
                <a:solidFill>
                  <a:srgbClr val="FF0000"/>
                </a:solidFill>
                <a:latin typeface="Arial" panose="020B0604020202020204" pitchFamily="34" charset="0"/>
                <a:ea typeface="黑体" panose="02010609060101010101" pitchFamily="49" charset="-122"/>
              </a:rPr>
              <a:t>分）</a:t>
            </a:r>
            <a:endParaRPr lang="zh-CN" altLang="en-US" sz="2400" b="1" dirty="0">
              <a:solidFill>
                <a:srgbClr val="FF0000"/>
              </a:solidFill>
              <a:latin typeface="Arial" panose="020B0604020202020204" pitchFamily="34" charset="0"/>
              <a:ea typeface="黑体" panose="02010609060101010101"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日期占位符 1"/>
          <p:cNvSpPr txBox="1">
            <a:spLocks noGrp="1" noChangeArrowheads="1"/>
          </p:cNvSpPr>
          <p:nvPr>
            <p:ph type="dt" sz="half" idx="10"/>
          </p:nvPr>
        </p:nvSpPr>
        <p:spPr bwMode="auto">
          <a:ln>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6562" name="页脚占位符 2"/>
          <p:cNvSpPr txBox="1">
            <a:spLocks noGrp="1" noChangeArrowheads="1"/>
          </p:cNvSpPr>
          <p:nvPr>
            <p:ph type="ftr" sz="quarter" idx="11"/>
          </p:nvPr>
        </p:nvSpPr>
        <p:spPr bwMode="auto">
          <a:ln>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精思生智慧   </a:t>
            </a: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6563" name="标题 2203"/>
          <p:cNvSpPr>
            <a:spLocks noGrp="1"/>
          </p:cNvSpPr>
          <p:nvPr>
            <p:ph type="title"/>
          </p:nvPr>
        </p:nvSpPr>
        <p:spPr/>
        <p:txBody>
          <a:bodyPr vert="horz" wrap="square" lIns="91440" tIns="45720" rIns="91440" bIns="45720" anchor="ctr"/>
          <a:p>
            <a:r>
              <a:rPr lang="zh-CN" altLang="en-US" sz="2800" dirty="0"/>
              <a:t>（</a:t>
            </a:r>
            <a:r>
              <a:rPr lang="en-US" altLang="zh-CN" sz="2800" dirty="0"/>
              <a:t>3</a:t>
            </a:r>
            <a:r>
              <a:rPr lang="zh-CN" altLang="en-US" sz="2800" dirty="0"/>
              <a:t>）简述风沙对该路段铁路及运行列车的危害（</a:t>
            </a:r>
            <a:r>
              <a:rPr lang="en-US" altLang="zh-CN" sz="2800" dirty="0"/>
              <a:t>7</a:t>
            </a:r>
            <a:r>
              <a:rPr lang="zh-CN" altLang="en-US" sz="2800" dirty="0"/>
              <a:t>分）</a:t>
            </a:r>
            <a:endParaRPr lang="zh-CN" altLang="en-US" sz="2800" dirty="0"/>
          </a:p>
        </p:txBody>
      </p:sp>
      <p:sp>
        <p:nvSpPr>
          <p:cNvPr id="2205" name="文本占位符 2204"/>
          <p:cNvSpPr>
            <a:spLocks noGrp="1"/>
          </p:cNvSpPr>
          <p:nvPr>
            <p:ph type="body"/>
          </p:nvPr>
        </p:nvSpPr>
        <p:spPr>
          <a:xfrm>
            <a:off x="0" y="3429000"/>
            <a:ext cx="9144000" cy="2232025"/>
          </a:xfrm>
        </p:spPr>
        <p:txBody>
          <a:bodyPr vert="horz" wrap="square" lIns="91440" tIns="45720" rIns="91440" bIns="45720" anchor="t"/>
          <a:p>
            <a:r>
              <a:rPr lang="en-US" altLang="zh-CN" dirty="0"/>
              <a:t>3</a:t>
            </a:r>
            <a:r>
              <a:rPr lang="zh-CN" altLang="en-US" dirty="0"/>
              <a:t>）</a:t>
            </a:r>
            <a:r>
              <a:rPr lang="zh-CN" altLang="en-US" b="1" dirty="0">
                <a:solidFill>
                  <a:srgbClr val="000000"/>
                </a:solidFill>
              </a:rPr>
              <a:t>（铁路路基较高）风沙堆积，</a:t>
            </a:r>
            <a:r>
              <a:rPr lang="zh-CN" altLang="en-US" b="1" dirty="0">
                <a:solidFill>
                  <a:srgbClr val="FF0000"/>
                </a:solidFill>
              </a:rPr>
              <a:t>填埋路基和轨道（</a:t>
            </a:r>
            <a:r>
              <a:rPr lang="en-US" altLang="zh-CN" b="1" dirty="0">
                <a:solidFill>
                  <a:srgbClr val="FF0000"/>
                </a:solidFill>
              </a:rPr>
              <a:t>2</a:t>
            </a:r>
            <a:r>
              <a:rPr lang="zh-CN" altLang="en-US" b="1" dirty="0">
                <a:solidFill>
                  <a:srgbClr val="FF0000"/>
                </a:solidFill>
              </a:rPr>
              <a:t>分）</a:t>
            </a:r>
            <a:r>
              <a:rPr lang="zh-CN" altLang="en-US" b="1" dirty="0">
                <a:solidFill>
                  <a:srgbClr val="000000"/>
                </a:solidFill>
              </a:rPr>
              <a:t>；</a:t>
            </a:r>
            <a:r>
              <a:rPr lang="zh-CN" altLang="en-US" b="1" dirty="0">
                <a:solidFill>
                  <a:srgbClr val="FF0000"/>
                </a:solidFill>
              </a:rPr>
              <a:t>侵蚀路基（和路肩）</a:t>
            </a:r>
            <a:r>
              <a:rPr lang="zh-CN" altLang="en-US" b="1" dirty="0">
                <a:solidFill>
                  <a:srgbClr val="000000"/>
                </a:solidFill>
              </a:rPr>
              <a:t>（</a:t>
            </a:r>
            <a:r>
              <a:rPr lang="en-US" altLang="zh-CN" b="1" dirty="0">
                <a:solidFill>
                  <a:srgbClr val="000000"/>
                </a:solidFill>
              </a:rPr>
              <a:t>2</a:t>
            </a:r>
            <a:r>
              <a:rPr lang="zh-CN" altLang="en-US" b="1" dirty="0">
                <a:solidFill>
                  <a:srgbClr val="000000"/>
                </a:solidFill>
              </a:rPr>
              <a:t>分）；</a:t>
            </a:r>
            <a:r>
              <a:rPr lang="zh-CN" altLang="en-US" b="1" dirty="0">
                <a:solidFill>
                  <a:srgbClr val="FF0000"/>
                </a:solidFill>
              </a:rPr>
              <a:t>损害机车车辆和通信、信号设备等，</a:t>
            </a:r>
            <a:r>
              <a:rPr lang="zh-CN" altLang="en-US" b="1" dirty="0">
                <a:solidFill>
                  <a:srgbClr val="000000"/>
                </a:solidFill>
              </a:rPr>
              <a:t>加大钢轨、车轮等设备的磨损；</a:t>
            </a:r>
            <a:r>
              <a:rPr lang="zh-CN" altLang="en-US" b="1" dirty="0">
                <a:solidFill>
                  <a:srgbClr val="FF0000"/>
                </a:solidFill>
              </a:rPr>
              <a:t>影响运行列车安全。</a:t>
            </a:r>
            <a:r>
              <a:rPr lang="zh-CN" altLang="en-US" b="1" dirty="0">
                <a:solidFill>
                  <a:srgbClr val="000000"/>
                </a:solidFill>
              </a:rPr>
              <a:t>（</a:t>
            </a:r>
            <a:r>
              <a:rPr lang="en-US" altLang="zh-CN" b="1" dirty="0">
                <a:solidFill>
                  <a:srgbClr val="000000"/>
                </a:solidFill>
              </a:rPr>
              <a:t>3</a:t>
            </a:r>
            <a:r>
              <a:rPr lang="zh-CN" altLang="en-US" b="1" dirty="0">
                <a:solidFill>
                  <a:srgbClr val="000000"/>
                </a:solidFill>
              </a:rPr>
              <a:t>分）</a:t>
            </a:r>
            <a:r>
              <a:rPr lang="zh-CN" altLang="en-US" dirty="0"/>
              <a:t> </a:t>
            </a:r>
            <a:endParaRPr lang="zh-CN" altLang="en-US" dirty="0"/>
          </a:p>
        </p:txBody>
      </p:sp>
      <p:sp>
        <p:nvSpPr>
          <p:cNvPr id="2206" name="矩形 2205"/>
          <p:cNvSpPr/>
          <p:nvPr/>
        </p:nvSpPr>
        <p:spPr>
          <a:xfrm>
            <a:off x="395288" y="836613"/>
            <a:ext cx="7993062" cy="519112"/>
          </a:xfrm>
          <a:prstGeom prst="rect">
            <a:avLst/>
          </a:prstGeom>
          <a:noFill/>
          <a:ln w="9525">
            <a:noFill/>
          </a:ln>
        </p:spPr>
        <p:txBody>
          <a:bodyPr anchor="t">
            <a:spAutoFit/>
          </a:bodyPr>
          <a:p>
            <a:r>
              <a:rPr lang="zh-CN" altLang="en-US" sz="2800" b="1" dirty="0">
                <a:solidFill>
                  <a:srgbClr val="FF0000"/>
                </a:solidFill>
                <a:latin typeface="Arial" panose="020B0604020202020204" pitchFamily="34" charset="0"/>
                <a:ea typeface="黑体" panose="02010609060101010101" pitchFamily="49" charset="-122"/>
              </a:rPr>
              <a:t>风沙流主要集中在近地面</a:t>
            </a:r>
            <a:r>
              <a:rPr lang="en-US" altLang="zh-CN" sz="2800" b="1" dirty="0">
                <a:solidFill>
                  <a:srgbClr val="FF0000"/>
                </a:solidFill>
                <a:latin typeface="Arial" panose="020B0604020202020204" pitchFamily="34" charset="0"/>
                <a:ea typeface="黑体" panose="02010609060101010101" pitchFamily="49" charset="-122"/>
              </a:rPr>
              <a:t>20-30</a:t>
            </a:r>
            <a:r>
              <a:rPr lang="zh-CN" altLang="en-US" sz="2800" b="1" dirty="0">
                <a:solidFill>
                  <a:srgbClr val="FF0000"/>
                </a:solidFill>
                <a:latin typeface="Arial" panose="020B0604020202020204" pitchFamily="34" charset="0"/>
                <a:ea typeface="黑体" panose="02010609060101010101" pitchFamily="49" charset="-122"/>
              </a:rPr>
              <a:t>厘米高度范围内。</a:t>
            </a:r>
            <a:endParaRPr lang="zh-CN" altLang="en-US" sz="2800" b="1" dirty="0">
              <a:solidFill>
                <a:srgbClr val="FF0000"/>
              </a:solidFill>
              <a:latin typeface="Arial" panose="020B0604020202020204" pitchFamily="34" charset="0"/>
              <a:ea typeface="黑体" panose="02010609060101010101" pitchFamily="49" charset="-122"/>
            </a:endParaRPr>
          </a:p>
        </p:txBody>
      </p:sp>
      <p:sp>
        <p:nvSpPr>
          <p:cNvPr id="2207" name="矩形 2206"/>
          <p:cNvSpPr/>
          <p:nvPr/>
        </p:nvSpPr>
        <p:spPr>
          <a:xfrm>
            <a:off x="755650" y="2276475"/>
            <a:ext cx="4968875" cy="641350"/>
          </a:xfrm>
          <a:prstGeom prst="rect">
            <a:avLst/>
          </a:prstGeom>
          <a:noFill/>
          <a:ln w="9525">
            <a:noFill/>
          </a:ln>
        </p:spPr>
        <p:txBody>
          <a:bodyPr anchor="t">
            <a:spAutoFit/>
          </a:bodyPr>
          <a:p>
            <a:r>
              <a:rPr lang="zh-CN" altLang="en-US" sz="3600" b="1" dirty="0">
                <a:solidFill>
                  <a:srgbClr val="FF0000"/>
                </a:solidFill>
                <a:latin typeface="Arial" panose="020B0604020202020204" pitchFamily="34" charset="0"/>
                <a:ea typeface="黑体" panose="02010609060101010101" pitchFamily="49" charset="-122"/>
              </a:rPr>
              <a:t>需要调动生活常识。</a:t>
            </a:r>
            <a:endParaRPr lang="zh-CN" altLang="en-US" sz="3600" b="1" dirty="0">
              <a:solidFill>
                <a:srgbClr val="FF0000"/>
              </a:solidFill>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childTnLst>
                                    <p:set>
                                      <p:cBhvr>
                                        <p:cTn id="6" dur="1" fill="hold">
                                          <p:stCondLst>
                                            <p:cond delay="0"/>
                                          </p:stCondLst>
                                        </p:cTn>
                                        <p:tgtEl>
                                          <p:spTgt spid="2206"/>
                                        </p:tgtEl>
                                        <p:attrNameLst>
                                          <p:attrName>style.visibility</p:attrName>
                                        </p:attrNameLst>
                                      </p:cBhvr>
                                      <p:to>
                                        <p:strVal val="visible"/>
                                      </p:to>
                                    </p:set>
                                    <p:animEffect transition="in" filter="wheel(4)">
                                      <p:cBhvr>
                                        <p:cTn id="7" dur="2000"/>
                                        <p:tgtEl>
                                          <p:spTgt spid="220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childTnLst>
                                    <p:set>
                                      <p:cBhvr>
                                        <p:cTn id="11" dur="1" fill="hold">
                                          <p:stCondLst>
                                            <p:cond delay="0"/>
                                          </p:stCondLst>
                                        </p:cTn>
                                        <p:tgtEl>
                                          <p:spTgt spid="2207"/>
                                        </p:tgtEl>
                                        <p:attrNameLst>
                                          <p:attrName>style.visibility</p:attrName>
                                        </p:attrNameLst>
                                      </p:cBhvr>
                                      <p:to>
                                        <p:strVal val="visible"/>
                                      </p:to>
                                    </p:set>
                                    <p:animEffect transition="in" filter="wedge">
                                      <p:cBhvr>
                                        <p:cTn id="12" dur="2000"/>
                                        <p:tgtEl>
                                          <p:spTgt spid="220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childTnLst>
                                    <p:set>
                                      <p:cBhvr>
                                        <p:cTn id="16" dur="1" fill="hold">
                                          <p:stCondLst>
                                            <p:cond delay="0"/>
                                          </p:stCondLst>
                                        </p:cTn>
                                        <p:tgtEl>
                                          <p:spTgt spid="2205">
                                            <p:txEl>
                                              <p:charRg st="0" end="86"/>
                                            </p:txEl>
                                          </p:spTgt>
                                        </p:tgtEl>
                                        <p:attrNameLst>
                                          <p:attrName>style.visibility</p:attrName>
                                        </p:attrNameLst>
                                      </p:cBhvr>
                                      <p:to>
                                        <p:strVal val="visible"/>
                                      </p:to>
                                    </p:set>
                                    <p:anim calcmode="lin" valueType="num">
                                      <p:cBhvr>
                                        <p:cTn id="17" dur="500" fill="hold"/>
                                        <p:tgtEl>
                                          <p:spTgt spid="2205">
                                            <p:txEl>
                                              <p:charRg st="0" end="86"/>
                                            </p:txEl>
                                          </p:spTgt>
                                        </p:tgtEl>
                                        <p:attrNameLst>
                                          <p:attrName>ppt_x</p:attrName>
                                        </p:attrNameLst>
                                      </p:cBhvr>
                                      <p:tavLst>
                                        <p:tav tm="0">
                                          <p:val>
                                            <p:strVal val="#ppt_x"/>
                                          </p:val>
                                        </p:tav>
                                        <p:tav tm="100000">
                                          <p:val>
                                            <p:strVal val="#ppt_x"/>
                                          </p:val>
                                        </p:tav>
                                      </p:tavLst>
                                    </p:anim>
                                    <p:anim calcmode="lin" valueType="num">
                                      <p:cBhvr>
                                        <p:cTn id="18" dur="500" fill="hold"/>
                                        <p:tgtEl>
                                          <p:spTgt spid="2205">
                                            <p:txEl>
                                              <p:charRg st="0" end="8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5" grpId="0" build="p"/>
      <p:bldP spid="2206" grpId="0" animBg="1"/>
      <p:bldP spid="220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日期占位符 1"/>
          <p:cNvSpPr txBox="1">
            <a:spLocks noGrp="1" noChangeArrowheads="1"/>
          </p:cNvSpPr>
          <p:nvPr>
            <p:ph type="dt" sz="half" idx="10"/>
          </p:nvPr>
        </p:nvSpPr>
        <p:spPr bwMode="auto">
          <a:ln>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7586" name="页脚占位符 2"/>
          <p:cNvSpPr txBox="1">
            <a:spLocks noGrp="1" noChangeArrowheads="1"/>
          </p:cNvSpPr>
          <p:nvPr>
            <p:ph type="ftr" sz="quarter" idx="11"/>
          </p:nvPr>
        </p:nvSpPr>
        <p:spPr bwMode="auto">
          <a:ln>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精思生智慧   </a:t>
            </a: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7587" name="标题 2209"/>
          <p:cNvSpPr>
            <a:spLocks noGrp="1"/>
          </p:cNvSpPr>
          <p:nvPr>
            <p:ph type="title"/>
          </p:nvPr>
        </p:nvSpPr>
        <p:spPr>
          <a:xfrm>
            <a:off x="0" y="0"/>
            <a:ext cx="9144000" cy="765175"/>
          </a:xfrm>
        </p:spPr>
        <p:txBody>
          <a:bodyPr vert="horz" wrap="square" lIns="91440" tIns="45720" rIns="91440" bIns="45720" anchor="ctr"/>
          <a:p>
            <a:r>
              <a:rPr lang="zh-CN" altLang="en-US" sz="2800" dirty="0"/>
              <a:t>（</a:t>
            </a:r>
            <a:r>
              <a:rPr lang="en-US" altLang="zh-CN" sz="2800" dirty="0"/>
              <a:t>4</a:t>
            </a:r>
            <a:r>
              <a:rPr lang="zh-CN" altLang="en-US" sz="2800" dirty="0"/>
              <a:t>）针对该路段的风沙灾害，请提出防止措施（</a:t>
            </a:r>
            <a:r>
              <a:rPr lang="en-US" altLang="zh-CN" sz="2800" dirty="0"/>
              <a:t>6</a:t>
            </a:r>
            <a:r>
              <a:rPr lang="zh-CN" altLang="en-US" sz="2800" dirty="0"/>
              <a:t>分）</a:t>
            </a:r>
            <a:endParaRPr lang="zh-CN" altLang="en-US" sz="2800" dirty="0"/>
          </a:p>
        </p:txBody>
      </p:sp>
      <p:sp>
        <p:nvSpPr>
          <p:cNvPr id="2211" name="矩形 2210"/>
          <p:cNvSpPr/>
          <p:nvPr/>
        </p:nvSpPr>
        <p:spPr>
          <a:xfrm>
            <a:off x="0" y="836613"/>
            <a:ext cx="9145588" cy="1066800"/>
          </a:xfrm>
          <a:prstGeom prst="rect">
            <a:avLst/>
          </a:prstGeom>
          <a:noFill/>
          <a:ln w="9525">
            <a:noFill/>
          </a:ln>
        </p:spPr>
        <p:txBody>
          <a:bodyPr anchor="t">
            <a:spAutoFit/>
          </a:bodyPr>
          <a:p>
            <a:r>
              <a:rPr lang="zh-CN" altLang="en-US" sz="3200" b="1" dirty="0">
                <a:solidFill>
                  <a:srgbClr val="FF0000"/>
                </a:solidFill>
                <a:latin typeface="Arial" panose="020B0604020202020204" pitchFamily="34" charset="0"/>
                <a:ea typeface="黑体" panose="02010609060101010101" pitchFamily="49" charset="-122"/>
              </a:rPr>
              <a:t>本题你也许真的得不到分，因为我们教材没讲过。好了你只能记住，也许还要考你的？</a:t>
            </a:r>
            <a:endParaRPr lang="zh-CN" altLang="en-US" sz="3200" b="1" dirty="0">
              <a:solidFill>
                <a:srgbClr val="FF0000"/>
              </a:solidFill>
              <a:latin typeface="Arial" panose="020B0604020202020204" pitchFamily="34" charset="0"/>
              <a:ea typeface="黑体" panose="02010609060101010101" pitchFamily="49" charset="-122"/>
            </a:endParaRPr>
          </a:p>
        </p:txBody>
      </p:sp>
      <p:sp>
        <p:nvSpPr>
          <p:cNvPr id="2213" name="矩形 2212"/>
          <p:cNvSpPr/>
          <p:nvPr/>
        </p:nvSpPr>
        <p:spPr>
          <a:xfrm>
            <a:off x="0" y="2685733"/>
            <a:ext cx="8236585" cy="1383665"/>
          </a:xfrm>
          <a:prstGeom prst="rect">
            <a:avLst/>
          </a:prstGeom>
          <a:noFill/>
          <a:ln w="9525">
            <a:noFill/>
          </a:ln>
        </p:spPr>
        <p:txBody>
          <a:bodyPr wrap="square" anchor="ctr">
            <a:spAutoFit/>
          </a:bodyPr>
          <a:p>
            <a:r>
              <a:rPr lang="zh-CN" altLang="en-US" sz="2800" b="1" dirty="0">
                <a:latin typeface="Arial" panose="020B0604020202020204" pitchFamily="34" charset="0"/>
                <a:ea typeface="黑体" panose="02010609060101010101" pitchFamily="49" charset="-122"/>
              </a:rPr>
              <a:t>（</a:t>
            </a:r>
            <a:r>
              <a:rPr lang="en-US" altLang="zh-CN" sz="2800" b="1" dirty="0">
                <a:latin typeface="Arial" panose="020B0604020202020204" pitchFamily="34" charset="0"/>
                <a:ea typeface="黑体" panose="02010609060101010101" pitchFamily="49" charset="-122"/>
              </a:rPr>
              <a:t>4</a:t>
            </a:r>
            <a:r>
              <a:rPr lang="zh-CN" altLang="en-US" sz="2800" b="1" dirty="0">
                <a:latin typeface="Arial" panose="020B0604020202020204" pitchFamily="34" charset="0"/>
                <a:ea typeface="黑体" panose="02010609060101010101" pitchFamily="49" charset="-122"/>
              </a:rPr>
              <a:t>）（阻沙措施）在铁路两侧设立阻沙墙（高立式沙障）；（固沙措施）在沙地上用碎石等覆盖沙面，设置石（草）方格沙障。（</a:t>
            </a:r>
            <a:r>
              <a:rPr lang="en-US" altLang="zh-CN" sz="2800" b="1" dirty="0">
                <a:latin typeface="Arial" panose="020B0604020202020204" pitchFamily="34" charset="0"/>
                <a:ea typeface="黑体" panose="02010609060101010101" pitchFamily="49" charset="-122"/>
              </a:rPr>
              <a:t>6 </a:t>
            </a:r>
            <a:r>
              <a:rPr lang="zh-CN" altLang="en-US" sz="2800" b="1" dirty="0">
                <a:latin typeface="Arial" panose="020B0604020202020204" pitchFamily="34" charset="0"/>
                <a:ea typeface="黑体" panose="02010609060101010101" pitchFamily="49" charset="-122"/>
              </a:rPr>
              <a:t>分）</a:t>
            </a:r>
            <a:r>
              <a:rPr lang="zh-CN" altLang="en-US" sz="2800" dirty="0">
                <a:latin typeface="Arial" panose="020B0604020202020204" pitchFamily="34" charset="0"/>
                <a:ea typeface="黑体" panose="02010609060101010101" pitchFamily="49" charset="-122"/>
              </a:rPr>
              <a:t> </a:t>
            </a:r>
            <a:endParaRPr lang="zh-CN" altLang="en-US" sz="2800" dirty="0">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childTnLst>
                                    <p:set>
                                      <p:cBhvr>
                                        <p:cTn id="6" dur="1" fill="hold">
                                          <p:stCondLst>
                                            <p:cond delay="0"/>
                                          </p:stCondLst>
                                        </p:cTn>
                                        <p:tgtEl>
                                          <p:spTgt spid="2211"/>
                                        </p:tgtEl>
                                        <p:attrNameLst>
                                          <p:attrName>style.visibility</p:attrName>
                                        </p:attrNameLst>
                                      </p:cBhvr>
                                      <p:to>
                                        <p:strVal val="visible"/>
                                      </p:to>
                                    </p:set>
                                    <p:animEffect transition="in" filter="wedge">
                                      <p:cBhvr>
                                        <p:cTn id="7" dur="2000"/>
                                        <p:tgtEl>
                                          <p:spTgt spid="22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childTnLst>
                                    <p:set>
                                      <p:cBhvr>
                                        <p:cTn id="11" dur="1" fill="hold">
                                          <p:stCondLst>
                                            <p:cond delay="0"/>
                                          </p:stCondLst>
                                        </p:cTn>
                                        <p:tgtEl>
                                          <p:spTgt spid="2213"/>
                                        </p:tgtEl>
                                        <p:attrNameLst>
                                          <p:attrName>style.visibility</p:attrName>
                                        </p:attrNameLst>
                                      </p:cBhvr>
                                      <p:to>
                                        <p:strVal val="visible"/>
                                      </p:to>
                                    </p:set>
                                    <p:animEffect transition="in" filter="box(in)">
                                      <p:cBhvr>
                                        <p:cTn id="12" dur="500"/>
                                        <p:tgtEl>
                                          <p:spTgt spid="2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 grpId="0" animBg="1"/>
      <p:bldP spid="22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8609" name="Group 404"/>
          <p:cNvGrpSpPr/>
          <p:nvPr/>
        </p:nvGrpSpPr>
        <p:grpSpPr>
          <a:xfrm>
            <a:off x="225425" y="152400"/>
            <a:ext cx="7699375" cy="762000"/>
            <a:chOff x="136" y="346"/>
            <a:chExt cx="4596" cy="313"/>
          </a:xfrm>
        </p:grpSpPr>
        <p:grpSp>
          <p:nvGrpSpPr>
            <p:cNvPr id="68610" name="Group 405"/>
            <p:cNvGrpSpPr/>
            <p:nvPr/>
          </p:nvGrpSpPr>
          <p:grpSpPr>
            <a:xfrm>
              <a:off x="136" y="346"/>
              <a:ext cx="3517" cy="313"/>
              <a:chOff x="144" y="1133"/>
              <a:chExt cx="3517" cy="313"/>
            </a:xfrm>
          </p:grpSpPr>
          <p:sp>
            <p:nvSpPr>
              <p:cNvPr id="68611" name="AutoShape 3"/>
              <p:cNvSpPr/>
              <p:nvPr/>
            </p:nvSpPr>
            <p:spPr>
              <a:xfrm>
                <a:off x="1064" y="1133"/>
                <a:ext cx="2597" cy="313"/>
              </a:xfrm>
              <a:prstGeom prst="chevron">
                <a:avLst>
                  <a:gd name="adj" fmla="val 26466"/>
                </a:avLst>
              </a:prstGeom>
              <a:gradFill rotWithShape="1">
                <a:gsLst>
                  <a:gs pos="0">
                    <a:srgbClr val="0099FF"/>
                  </a:gs>
                  <a:gs pos="100000">
                    <a:srgbClr val="00FFFF"/>
                  </a:gs>
                </a:gsLst>
                <a:lin ang="0" scaled="1"/>
                <a:tileRect/>
              </a:gradFill>
              <a:ln w="38100" cap="flat" cmpd="sng">
                <a:solidFill>
                  <a:schemeClr val="bg1"/>
                </a:solidFill>
                <a:prstDash val="solid"/>
                <a:miter/>
                <a:headEnd type="none" w="med" len="med"/>
                <a:tailEnd type="none" w="med" len="med"/>
              </a:ln>
            </p:spPr>
            <p:txBody>
              <a:bodyPr anchor="ctr"/>
              <a:p>
                <a:pPr algn="ctr"/>
                <a:r>
                  <a:rPr lang="zh-CN" altLang="en-US" sz="3200" b="1" dirty="0">
                    <a:solidFill>
                      <a:srgbClr val="000000"/>
                    </a:solidFill>
                    <a:latin typeface="Times New Roman" panose="02020603050405020304" pitchFamily="18" charset="0"/>
                    <a:ea typeface="黑体" panose="02010609060101010101" pitchFamily="49" charset="-122"/>
                  </a:rPr>
                  <a:t>荒漠化的防治</a:t>
                </a:r>
                <a:endParaRPr lang="zh-CN" altLang="en-US" sz="3200" b="1" dirty="0">
                  <a:solidFill>
                    <a:srgbClr val="000000"/>
                  </a:solidFill>
                  <a:latin typeface="Times New Roman" panose="02020603050405020304" pitchFamily="18" charset="0"/>
                  <a:ea typeface="Times New Roman" panose="02020603050405020304" pitchFamily="18" charset="0"/>
                </a:endParaRPr>
              </a:p>
            </p:txBody>
          </p:sp>
          <p:grpSp>
            <p:nvGrpSpPr>
              <p:cNvPr id="68612" name="Group 407"/>
              <p:cNvGrpSpPr/>
              <p:nvPr/>
            </p:nvGrpSpPr>
            <p:grpSpPr>
              <a:xfrm>
                <a:off x="144" y="1145"/>
                <a:ext cx="1016" cy="288"/>
                <a:chOff x="367" y="2263"/>
                <a:chExt cx="1485" cy="288"/>
              </a:xfrm>
            </p:grpSpPr>
            <p:sp>
              <p:nvSpPr>
                <p:cNvPr id="68613" name="AutoShape 3"/>
                <p:cNvSpPr/>
                <p:nvPr/>
              </p:nvSpPr>
              <p:spPr>
                <a:xfrm>
                  <a:off x="367" y="2305"/>
                  <a:ext cx="1485" cy="204"/>
                </a:xfrm>
                <a:prstGeom prst="chevron">
                  <a:avLst>
                    <a:gd name="adj" fmla="val 23219"/>
                  </a:avLst>
                </a:prstGeom>
                <a:gradFill rotWithShape="1">
                  <a:gsLst>
                    <a:gs pos="0">
                      <a:srgbClr val="00FFFF"/>
                    </a:gs>
                    <a:gs pos="100000">
                      <a:srgbClr val="0099FF"/>
                    </a:gs>
                  </a:gsLst>
                  <a:lin ang="0" scaled="1"/>
                  <a:tileRect/>
                </a:gradFill>
                <a:ln w="38100" cap="flat" cmpd="sng">
                  <a:solidFill>
                    <a:schemeClr val="bg1"/>
                  </a:solidFill>
                  <a:prstDash val="solid"/>
                  <a:miter/>
                  <a:headEnd type="none" w="med" len="med"/>
                  <a:tailEnd type="none" w="med" len="med"/>
                </a:ln>
              </p:spPr>
              <p:txBody>
                <a:bodyPr anchor="ctr">
                  <a:spAutoFit/>
                </a:bodyPr>
                <a:p>
                  <a:pPr algn="ctr"/>
                  <a:r>
                    <a:rPr lang="zh-CN" altLang="en-US" sz="2400" b="1" dirty="0">
                      <a:solidFill>
                        <a:schemeClr val="bg1"/>
                      </a:solidFill>
                      <a:latin typeface="黑体" panose="02010609060101010101" pitchFamily="49" charset="-122"/>
                      <a:ea typeface="黑体" panose="02010609060101010101" pitchFamily="49" charset="-122"/>
                    </a:rPr>
                    <a:t>考点三</a:t>
                  </a:r>
                  <a:endParaRPr lang="zh-CN" altLang="en-US" sz="1400" b="1" dirty="0">
                    <a:latin typeface="Arial" panose="020B0604020202020204" pitchFamily="34" charset="0"/>
                    <a:ea typeface="宋体" panose="02010600030101010101" pitchFamily="2" charset="-122"/>
                  </a:endParaRPr>
                </a:p>
              </p:txBody>
            </p:sp>
            <p:sp>
              <p:nvSpPr>
                <p:cNvPr id="68614" name="Rectangle 409"/>
                <p:cNvSpPr/>
                <p:nvPr/>
              </p:nvSpPr>
              <p:spPr>
                <a:xfrm>
                  <a:off x="367" y="2263"/>
                  <a:ext cx="290" cy="288"/>
                </a:xfrm>
                <a:prstGeom prst="rect">
                  <a:avLst/>
                </a:prstGeom>
                <a:solidFill>
                  <a:srgbClr val="00FFFF"/>
                </a:solidFill>
                <a:ln w="9525">
                  <a:noFill/>
                </a:ln>
              </p:spPr>
              <p:txBody>
                <a:bodyPr wrap="none" anchor="ctr"/>
                <a:p>
                  <a:pPr algn="ctr"/>
                  <a:endParaRPr lang="zh-CN" altLang="zh-CN" sz="1400" b="1" dirty="0">
                    <a:latin typeface="Arial" panose="020B0604020202020204" pitchFamily="34" charset="0"/>
                    <a:ea typeface="宋体" panose="02010600030101010101" pitchFamily="2" charset="-122"/>
                  </a:endParaRPr>
                </a:p>
              </p:txBody>
            </p:sp>
          </p:grpSp>
        </p:grpSp>
        <p:sp>
          <p:nvSpPr>
            <p:cNvPr id="68615" name="AutoShape 3"/>
            <p:cNvSpPr/>
            <p:nvPr/>
          </p:nvSpPr>
          <p:spPr>
            <a:xfrm>
              <a:off x="3581" y="346"/>
              <a:ext cx="1151" cy="313"/>
            </a:xfrm>
            <a:prstGeom prst="chevron">
              <a:avLst>
                <a:gd name="adj" fmla="val 25417"/>
              </a:avLst>
            </a:prstGeom>
            <a:gradFill rotWithShape="1">
              <a:gsLst>
                <a:gs pos="0">
                  <a:srgbClr val="00FFFF"/>
                </a:gs>
                <a:gs pos="100000">
                  <a:srgbClr val="0099FF"/>
                </a:gs>
              </a:gsLst>
              <a:lin ang="0" scaled="1"/>
              <a:tileRect/>
            </a:gradFill>
            <a:ln w="38100" cap="flat" cmpd="sng">
              <a:solidFill>
                <a:schemeClr val="bg1"/>
              </a:solidFill>
              <a:prstDash val="solid"/>
              <a:miter/>
              <a:headEnd type="none" w="med" len="med"/>
              <a:tailEnd type="none" w="med" len="med"/>
            </a:ln>
          </p:spPr>
          <p:txBody>
            <a:bodyPr anchor="ctr"/>
            <a:p>
              <a:pPr algn="ctr"/>
              <a:r>
                <a:rPr lang="zh-CN" altLang="en-US" sz="2200" b="1" dirty="0">
                  <a:solidFill>
                    <a:srgbClr val="0000FF"/>
                  </a:solidFill>
                  <a:latin typeface="Arial" panose="020B0604020202020204" pitchFamily="34" charset="0"/>
                  <a:ea typeface="黑体" panose="02010609060101010101" pitchFamily="49" charset="-122"/>
                </a:rPr>
                <a:t>疑难剖析</a:t>
              </a:r>
              <a:endParaRPr lang="zh-CN" altLang="en-US" sz="1400" b="1" dirty="0">
                <a:latin typeface="Arial" panose="020B0604020202020204" pitchFamily="34" charset="0"/>
                <a:ea typeface="宋体" panose="02010600030101010101" pitchFamily="2" charset="-122"/>
              </a:endParaRPr>
            </a:p>
          </p:txBody>
        </p:sp>
      </p:grpSp>
      <p:sp>
        <p:nvSpPr>
          <p:cNvPr id="68616" name="Rectangle 101"/>
          <p:cNvSpPr/>
          <p:nvPr/>
        </p:nvSpPr>
        <p:spPr>
          <a:xfrm>
            <a:off x="263525" y="1524000"/>
            <a:ext cx="5722938" cy="519113"/>
          </a:xfrm>
          <a:prstGeom prst="rect">
            <a:avLst/>
          </a:prstGeom>
          <a:noFill/>
          <a:ln w="9525">
            <a:noFill/>
          </a:ln>
        </p:spPr>
        <p:txBody>
          <a:bodyPr wrap="none" anchor="ctr">
            <a:spAutoFit/>
          </a:bodyPr>
          <a:p>
            <a:r>
              <a:rPr lang="en-US" altLang="en-US" sz="2800" b="1" dirty="0">
                <a:solidFill>
                  <a:srgbClr val="FF0000"/>
                </a:solidFill>
                <a:latin typeface="黑体" panose="02010609060101010101" pitchFamily="49" charset="-122"/>
                <a:ea typeface="黑体" panose="02010609060101010101" pitchFamily="49" charset="-122"/>
              </a:rPr>
              <a:t>(3)调节农、林、牧用地之间的关系</a:t>
            </a:r>
            <a:endParaRPr lang="zh-CN" altLang="en-US" sz="2800" b="1" dirty="0">
              <a:solidFill>
                <a:srgbClr val="FF0000"/>
              </a:solidFill>
              <a:latin typeface="黑体" panose="02010609060101010101" pitchFamily="49" charset="-122"/>
              <a:ea typeface="黑体" panose="02010609060101010101" pitchFamily="49" charset="-122"/>
            </a:endParaRPr>
          </a:p>
        </p:txBody>
      </p:sp>
      <p:pic>
        <p:nvPicPr>
          <p:cNvPr id="68617" name="Picture 112" descr="未命名"/>
          <p:cNvPicPr>
            <a:picLocks noChangeAspect="1"/>
          </p:cNvPicPr>
          <p:nvPr/>
        </p:nvPicPr>
        <p:blipFill>
          <a:blip r:embed="rId1"/>
          <a:stretch>
            <a:fillRect/>
          </a:stretch>
        </p:blipFill>
        <p:spPr>
          <a:xfrm>
            <a:off x="468313" y="2693988"/>
            <a:ext cx="8116887" cy="2062162"/>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Rectangle 2"/>
          <p:cNvSpPr/>
          <p:nvPr/>
        </p:nvSpPr>
        <p:spPr>
          <a:xfrm>
            <a:off x="263525" y="1150938"/>
            <a:ext cx="7866063" cy="519112"/>
          </a:xfrm>
          <a:prstGeom prst="rect">
            <a:avLst/>
          </a:prstGeom>
          <a:noFill/>
          <a:ln w="9525">
            <a:noFill/>
          </a:ln>
        </p:spPr>
        <p:txBody>
          <a:bodyPr wrap="none" anchor="ctr">
            <a:spAutoFit/>
          </a:bodyPr>
          <a:p>
            <a:r>
              <a:rPr lang="en-US" altLang="en-US" sz="2800" b="1" dirty="0">
                <a:solidFill>
                  <a:srgbClr val="FF0000"/>
                </a:solidFill>
                <a:latin typeface="黑体" panose="02010609060101010101" pitchFamily="49" charset="-122"/>
                <a:ea typeface="黑体" panose="02010609060101010101" pitchFamily="49" charset="-122"/>
              </a:rPr>
              <a:t>(4)采取综合措施，多途径解决农牧区的能源问题</a:t>
            </a:r>
            <a:endParaRPr lang="zh-CN" altLang="en-US" sz="2800" b="1" dirty="0">
              <a:solidFill>
                <a:srgbClr val="FF0000"/>
              </a:solidFill>
              <a:latin typeface="黑体" panose="02010609060101010101" pitchFamily="49" charset="-122"/>
              <a:ea typeface="黑体" panose="02010609060101010101" pitchFamily="49" charset="-122"/>
            </a:endParaRPr>
          </a:p>
        </p:txBody>
      </p:sp>
      <p:pic>
        <p:nvPicPr>
          <p:cNvPr id="69634" name="Picture 12" descr="未命名"/>
          <p:cNvPicPr>
            <a:picLocks noChangeAspect="1"/>
          </p:cNvPicPr>
          <p:nvPr/>
        </p:nvPicPr>
        <p:blipFill>
          <a:blip r:embed="rId1"/>
          <a:stretch>
            <a:fillRect/>
          </a:stretch>
        </p:blipFill>
        <p:spPr>
          <a:xfrm>
            <a:off x="225425" y="1751013"/>
            <a:ext cx="8739188" cy="1411287"/>
          </a:xfrm>
          <a:prstGeom prst="rect">
            <a:avLst/>
          </a:prstGeom>
          <a:noFill/>
          <a:ln w="9525">
            <a:noFill/>
          </a:ln>
        </p:spPr>
      </p:pic>
      <p:sp>
        <p:nvSpPr>
          <p:cNvPr id="69635" name="Rectangle 13"/>
          <p:cNvSpPr/>
          <p:nvPr/>
        </p:nvSpPr>
        <p:spPr>
          <a:xfrm>
            <a:off x="263525" y="3382963"/>
            <a:ext cx="2865438" cy="519112"/>
          </a:xfrm>
          <a:prstGeom prst="rect">
            <a:avLst/>
          </a:prstGeom>
          <a:noFill/>
          <a:ln w="9525">
            <a:noFill/>
          </a:ln>
        </p:spPr>
        <p:txBody>
          <a:bodyPr wrap="none" anchor="ctr">
            <a:spAutoFit/>
          </a:bodyPr>
          <a:p>
            <a:r>
              <a:rPr lang="en-US" altLang="en-US" sz="2800" b="1" dirty="0">
                <a:solidFill>
                  <a:srgbClr val="FF0000"/>
                </a:solidFill>
                <a:latin typeface="黑体" panose="02010609060101010101" pitchFamily="49" charset="-122"/>
                <a:ea typeface="黑体" panose="02010609060101010101" pitchFamily="49" charset="-122"/>
              </a:rPr>
              <a:t>(5)控制人口增长</a:t>
            </a:r>
            <a:endParaRPr lang="zh-CN" altLang="en-US" sz="2800" b="1" dirty="0">
              <a:solidFill>
                <a:srgbClr val="FF0000"/>
              </a:solidFill>
              <a:latin typeface="黑体" panose="02010609060101010101" pitchFamily="49" charset="-122"/>
              <a:ea typeface="黑体" panose="02010609060101010101" pitchFamily="49" charset="-122"/>
            </a:endParaRPr>
          </a:p>
        </p:txBody>
      </p:sp>
      <p:pic>
        <p:nvPicPr>
          <p:cNvPr id="69636" name="Picture 14" descr="未命名"/>
          <p:cNvPicPr>
            <a:picLocks noChangeAspect="1"/>
          </p:cNvPicPr>
          <p:nvPr/>
        </p:nvPicPr>
        <p:blipFill>
          <a:blip r:embed="rId2"/>
          <a:stretch>
            <a:fillRect/>
          </a:stretch>
        </p:blipFill>
        <p:spPr>
          <a:xfrm>
            <a:off x="225425" y="4135438"/>
            <a:ext cx="8739188" cy="1998662"/>
          </a:xfrm>
          <a:prstGeom prst="rect">
            <a:avLst/>
          </a:prstGeom>
          <a:noFill/>
          <a:ln w="9525">
            <a:noFill/>
          </a:ln>
        </p:spPr>
      </p:pic>
      <p:grpSp>
        <p:nvGrpSpPr>
          <p:cNvPr id="69637" name="Group 404"/>
          <p:cNvGrpSpPr/>
          <p:nvPr/>
        </p:nvGrpSpPr>
        <p:grpSpPr>
          <a:xfrm>
            <a:off x="225425" y="152400"/>
            <a:ext cx="7699375" cy="762000"/>
            <a:chOff x="136" y="346"/>
            <a:chExt cx="4596" cy="313"/>
          </a:xfrm>
        </p:grpSpPr>
        <p:grpSp>
          <p:nvGrpSpPr>
            <p:cNvPr id="69638" name="Group 405"/>
            <p:cNvGrpSpPr/>
            <p:nvPr/>
          </p:nvGrpSpPr>
          <p:grpSpPr>
            <a:xfrm>
              <a:off x="136" y="346"/>
              <a:ext cx="3517" cy="313"/>
              <a:chOff x="144" y="1133"/>
              <a:chExt cx="3517" cy="313"/>
            </a:xfrm>
          </p:grpSpPr>
          <p:sp>
            <p:nvSpPr>
              <p:cNvPr id="69639" name="AutoShape 3"/>
              <p:cNvSpPr/>
              <p:nvPr/>
            </p:nvSpPr>
            <p:spPr>
              <a:xfrm>
                <a:off x="1064" y="1133"/>
                <a:ext cx="2597" cy="313"/>
              </a:xfrm>
              <a:prstGeom prst="chevron">
                <a:avLst>
                  <a:gd name="adj" fmla="val 26466"/>
                </a:avLst>
              </a:prstGeom>
              <a:gradFill rotWithShape="1">
                <a:gsLst>
                  <a:gs pos="0">
                    <a:srgbClr val="0099FF"/>
                  </a:gs>
                  <a:gs pos="100000">
                    <a:srgbClr val="00FFFF"/>
                  </a:gs>
                </a:gsLst>
                <a:lin ang="0" scaled="1"/>
                <a:tileRect/>
              </a:gradFill>
              <a:ln w="38100" cap="flat" cmpd="sng">
                <a:solidFill>
                  <a:schemeClr val="bg1"/>
                </a:solidFill>
                <a:prstDash val="solid"/>
                <a:miter/>
                <a:headEnd type="none" w="med" len="med"/>
                <a:tailEnd type="none" w="med" len="med"/>
              </a:ln>
            </p:spPr>
            <p:txBody>
              <a:bodyPr anchor="ctr"/>
              <a:p>
                <a:pPr algn="ctr"/>
                <a:r>
                  <a:rPr lang="zh-CN" altLang="en-US" sz="3200" b="1" dirty="0">
                    <a:solidFill>
                      <a:srgbClr val="000000"/>
                    </a:solidFill>
                    <a:latin typeface="Times New Roman" panose="02020603050405020304" pitchFamily="18" charset="0"/>
                    <a:ea typeface="黑体" panose="02010609060101010101" pitchFamily="49" charset="-122"/>
                  </a:rPr>
                  <a:t>荒漠化的防治</a:t>
                </a:r>
                <a:endParaRPr lang="zh-CN" altLang="en-US" sz="3200" b="1" dirty="0">
                  <a:solidFill>
                    <a:srgbClr val="000000"/>
                  </a:solidFill>
                  <a:latin typeface="Times New Roman" panose="02020603050405020304" pitchFamily="18" charset="0"/>
                  <a:ea typeface="Times New Roman" panose="02020603050405020304" pitchFamily="18" charset="0"/>
                </a:endParaRPr>
              </a:p>
            </p:txBody>
          </p:sp>
          <p:grpSp>
            <p:nvGrpSpPr>
              <p:cNvPr id="69640" name="Group 407"/>
              <p:cNvGrpSpPr/>
              <p:nvPr/>
            </p:nvGrpSpPr>
            <p:grpSpPr>
              <a:xfrm>
                <a:off x="144" y="1145"/>
                <a:ext cx="1016" cy="288"/>
                <a:chOff x="367" y="2263"/>
                <a:chExt cx="1485" cy="288"/>
              </a:xfrm>
            </p:grpSpPr>
            <p:sp>
              <p:nvSpPr>
                <p:cNvPr id="69641" name="AutoShape 3"/>
                <p:cNvSpPr/>
                <p:nvPr/>
              </p:nvSpPr>
              <p:spPr>
                <a:xfrm>
                  <a:off x="367" y="2305"/>
                  <a:ext cx="1485" cy="204"/>
                </a:xfrm>
                <a:prstGeom prst="chevron">
                  <a:avLst>
                    <a:gd name="adj" fmla="val 23219"/>
                  </a:avLst>
                </a:prstGeom>
                <a:gradFill rotWithShape="1">
                  <a:gsLst>
                    <a:gs pos="0">
                      <a:srgbClr val="00FFFF"/>
                    </a:gs>
                    <a:gs pos="100000">
                      <a:srgbClr val="0099FF"/>
                    </a:gs>
                  </a:gsLst>
                  <a:lin ang="0" scaled="1"/>
                  <a:tileRect/>
                </a:gradFill>
                <a:ln w="38100" cap="flat" cmpd="sng">
                  <a:solidFill>
                    <a:schemeClr val="bg1"/>
                  </a:solidFill>
                  <a:prstDash val="solid"/>
                  <a:miter/>
                  <a:headEnd type="none" w="med" len="med"/>
                  <a:tailEnd type="none" w="med" len="med"/>
                </a:ln>
              </p:spPr>
              <p:txBody>
                <a:bodyPr anchor="ctr">
                  <a:spAutoFit/>
                </a:bodyPr>
                <a:p>
                  <a:pPr algn="ctr"/>
                  <a:r>
                    <a:rPr lang="zh-CN" altLang="en-US" sz="2400" b="1" dirty="0">
                      <a:solidFill>
                        <a:schemeClr val="bg1"/>
                      </a:solidFill>
                      <a:latin typeface="黑体" panose="02010609060101010101" pitchFamily="49" charset="-122"/>
                      <a:ea typeface="黑体" panose="02010609060101010101" pitchFamily="49" charset="-122"/>
                    </a:rPr>
                    <a:t>考点三</a:t>
                  </a:r>
                  <a:endParaRPr lang="zh-CN" altLang="en-US" sz="1400" b="1" dirty="0">
                    <a:latin typeface="Arial" panose="020B0604020202020204" pitchFamily="34" charset="0"/>
                    <a:ea typeface="宋体" panose="02010600030101010101" pitchFamily="2" charset="-122"/>
                  </a:endParaRPr>
                </a:p>
              </p:txBody>
            </p:sp>
            <p:sp>
              <p:nvSpPr>
                <p:cNvPr id="69642" name="Rectangle 409"/>
                <p:cNvSpPr/>
                <p:nvPr/>
              </p:nvSpPr>
              <p:spPr>
                <a:xfrm>
                  <a:off x="367" y="2263"/>
                  <a:ext cx="290" cy="288"/>
                </a:xfrm>
                <a:prstGeom prst="rect">
                  <a:avLst/>
                </a:prstGeom>
                <a:solidFill>
                  <a:srgbClr val="00FFFF"/>
                </a:solidFill>
                <a:ln w="9525">
                  <a:noFill/>
                </a:ln>
              </p:spPr>
              <p:txBody>
                <a:bodyPr wrap="none" anchor="ctr"/>
                <a:p>
                  <a:pPr algn="ctr"/>
                  <a:endParaRPr lang="zh-CN" altLang="zh-CN" sz="1400" b="1" dirty="0">
                    <a:latin typeface="Arial" panose="020B0604020202020204" pitchFamily="34" charset="0"/>
                    <a:ea typeface="宋体" panose="02010600030101010101" pitchFamily="2" charset="-122"/>
                  </a:endParaRPr>
                </a:p>
              </p:txBody>
            </p:sp>
          </p:grpSp>
        </p:grpSp>
        <p:sp>
          <p:nvSpPr>
            <p:cNvPr id="69643" name="AutoShape 3"/>
            <p:cNvSpPr/>
            <p:nvPr/>
          </p:nvSpPr>
          <p:spPr>
            <a:xfrm>
              <a:off x="3581" y="346"/>
              <a:ext cx="1151" cy="313"/>
            </a:xfrm>
            <a:prstGeom prst="chevron">
              <a:avLst>
                <a:gd name="adj" fmla="val 25417"/>
              </a:avLst>
            </a:prstGeom>
            <a:gradFill rotWithShape="1">
              <a:gsLst>
                <a:gs pos="0">
                  <a:srgbClr val="00FFFF"/>
                </a:gs>
                <a:gs pos="100000">
                  <a:srgbClr val="0099FF"/>
                </a:gs>
              </a:gsLst>
              <a:lin ang="0" scaled="1"/>
              <a:tileRect/>
            </a:gradFill>
            <a:ln w="38100" cap="flat" cmpd="sng">
              <a:solidFill>
                <a:schemeClr val="bg1"/>
              </a:solidFill>
              <a:prstDash val="solid"/>
              <a:miter/>
              <a:headEnd type="none" w="med" len="med"/>
              <a:tailEnd type="none" w="med" len="med"/>
            </a:ln>
          </p:spPr>
          <p:txBody>
            <a:bodyPr anchor="ctr"/>
            <a:p>
              <a:pPr algn="ctr"/>
              <a:r>
                <a:rPr lang="zh-CN" altLang="en-US" sz="2200" b="1" dirty="0">
                  <a:solidFill>
                    <a:srgbClr val="0000FF"/>
                  </a:solidFill>
                  <a:latin typeface="Arial" panose="020B0604020202020204" pitchFamily="34" charset="0"/>
                  <a:ea typeface="黑体" panose="02010609060101010101" pitchFamily="49" charset="-122"/>
                </a:rPr>
                <a:t>疑难剖析</a:t>
              </a:r>
              <a:endParaRPr lang="zh-CN" altLang="en-US" sz="1400" b="1" dirty="0">
                <a:latin typeface="Arial" panose="020B0604020202020204" pitchFamily="34" charset="0"/>
                <a:ea typeface="宋体" panose="02010600030101010101" pitchFamily="2" charset="-122"/>
              </a:endParaRPr>
            </a:p>
          </p:txBody>
        </p:sp>
      </p:grpSp>
    </p:spTree>
  </p:cSld>
  <p:clrMapOvr>
    <a:masterClrMapping/>
  </p:clrMapOvr>
  <p:transition>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1" name="Picture 3" descr="C:\Documents and Settings\Administrator\桌面\幻灯片用书\二轮地理（黑、吉、辽）\341.TIF"/>
          <p:cNvPicPr>
            <a:picLocks noChangeAspect="1"/>
          </p:cNvPicPr>
          <p:nvPr/>
        </p:nvPicPr>
        <p:blipFill>
          <a:blip r:embed="rId1" r:link="rId2"/>
          <a:stretch>
            <a:fillRect/>
          </a:stretch>
        </p:blipFill>
        <p:spPr>
          <a:xfrm>
            <a:off x="304800" y="1524000"/>
            <a:ext cx="8077200" cy="4419600"/>
          </a:xfrm>
          <a:prstGeom prst="rect">
            <a:avLst/>
          </a:prstGeom>
          <a:noFill/>
          <a:ln w="9525">
            <a:noFill/>
          </a:ln>
        </p:spPr>
      </p:pic>
      <p:sp>
        <p:nvSpPr>
          <p:cNvPr id="71682" name="TextBox 1"/>
          <p:cNvSpPr txBox="1"/>
          <p:nvPr/>
        </p:nvSpPr>
        <p:spPr>
          <a:xfrm>
            <a:off x="76200" y="288925"/>
            <a:ext cx="8991600" cy="1311275"/>
          </a:xfrm>
          <a:prstGeom prst="rect">
            <a:avLst/>
          </a:prstGeom>
          <a:noFill/>
          <a:ln w="9525">
            <a:noFill/>
          </a:ln>
        </p:spPr>
        <p:txBody>
          <a:bodyPr anchor="t">
            <a:spAutoFit/>
          </a:bodyPr>
          <a:p>
            <a:pPr>
              <a:lnSpc>
                <a:spcPct val="125000"/>
              </a:lnSpc>
            </a:pPr>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考点突破</a:t>
            </a:r>
            <a:r>
              <a:rPr lang="en-US" altLang="zh-CN" sz="3200" b="1" dirty="0">
                <a:solidFill>
                  <a:srgbClr val="FF0000"/>
                </a:solidFill>
                <a:latin typeface="黑体" panose="02010609060101010101" pitchFamily="49" charset="-122"/>
                <a:ea typeface="黑体" panose="02010609060101010101" pitchFamily="49" charset="-122"/>
              </a:rPr>
              <a:t>】</a:t>
            </a:r>
            <a:endParaRPr lang="en-US" altLang="zh-CN" sz="3200" b="1" dirty="0">
              <a:solidFill>
                <a:srgbClr val="FF0000"/>
              </a:solidFill>
              <a:latin typeface="黑体" panose="02010609060101010101" pitchFamily="49" charset="-122"/>
              <a:ea typeface="黑体" panose="02010609060101010101" pitchFamily="49" charset="-122"/>
            </a:endParaRPr>
          </a:p>
          <a:p>
            <a:pPr>
              <a:lnSpc>
                <a:spcPct val="125000"/>
              </a:lnSpc>
            </a:pPr>
            <a:r>
              <a:rPr lang="en-US" altLang="zh-CN" sz="3200" b="1" dirty="0">
                <a:solidFill>
                  <a:srgbClr val="FF0000"/>
                </a:solidFill>
                <a:latin typeface="黑体" panose="02010609060101010101" pitchFamily="49" charset="-122"/>
                <a:ea typeface="黑体" panose="02010609060101010101" pitchFamily="49" charset="-122"/>
              </a:rPr>
              <a:t>   </a:t>
            </a:r>
            <a:r>
              <a:rPr lang="zh-CN" altLang="en-US" sz="3200" b="1" dirty="0">
                <a:solidFill>
                  <a:srgbClr val="FF0000"/>
                </a:solidFill>
                <a:latin typeface="黑体" panose="02010609060101010101" pitchFamily="49" charset="-122"/>
                <a:ea typeface="黑体" panose="02010609060101010101" pitchFamily="49" charset="-122"/>
              </a:rPr>
              <a:t>分析区域生态与发展问题的一般思路与方法</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71683" name="Text Box 12"/>
          <p:cNvSpPr txBox="1"/>
          <p:nvPr/>
        </p:nvSpPr>
        <p:spPr>
          <a:xfrm>
            <a:off x="3657600" y="5486400"/>
            <a:ext cx="5392738" cy="457200"/>
          </a:xfrm>
          <a:prstGeom prst="rect">
            <a:avLst/>
          </a:prstGeom>
          <a:noFill/>
          <a:ln w="9525">
            <a:noFill/>
          </a:ln>
        </p:spPr>
        <p:txBody>
          <a:bodyPr wrap="none" anchor="t">
            <a:spAutoFit/>
          </a:bodyPr>
          <a:p>
            <a:r>
              <a:rPr lang="zh-CN" altLang="en-US" sz="2400" b="1" dirty="0">
                <a:latin typeface="Arial" panose="020B0604020202020204" pitchFamily="34" charset="0"/>
                <a:ea typeface="楷体_GB2312" pitchFamily="49" charset="-122"/>
              </a:rPr>
              <a:t>（生物措施、工程措施、管理措施等）</a:t>
            </a:r>
            <a:endParaRPr lang="zh-CN" altLang="en-US" sz="2400" b="1" dirty="0">
              <a:latin typeface="Arial" panose="020B0604020202020204" pitchFamily="34" charset="0"/>
              <a:ea typeface="楷体_GB2312" pitchFamily="49" charset="-122"/>
            </a:endParaRPr>
          </a:p>
        </p:txBody>
      </p:sp>
      <p:sp>
        <p:nvSpPr>
          <p:cNvPr id="339981" name="Text Box 13"/>
          <p:cNvSpPr txBox="1"/>
          <p:nvPr/>
        </p:nvSpPr>
        <p:spPr>
          <a:xfrm>
            <a:off x="914400" y="6019800"/>
            <a:ext cx="7523163" cy="604838"/>
          </a:xfrm>
          <a:prstGeom prst="rect">
            <a:avLst/>
          </a:prstGeom>
          <a:solidFill>
            <a:srgbClr val="0000FF"/>
          </a:solidFill>
          <a:ln w="9525">
            <a:noFill/>
          </a:ln>
        </p:spPr>
        <p:txBody>
          <a:bodyPr anchor="t">
            <a:spAutoFit/>
          </a:bodyPr>
          <a:p>
            <a:pPr algn="ctr">
              <a:lnSpc>
                <a:spcPct val="120000"/>
              </a:lnSpc>
            </a:pPr>
            <a:r>
              <a:rPr lang="zh-CN" altLang="en-US" sz="2800" b="1" dirty="0">
                <a:solidFill>
                  <a:srgbClr val="FFFF00"/>
                </a:solidFill>
                <a:latin typeface="Arial" panose="020B0604020202020204" pitchFamily="34" charset="0"/>
                <a:ea typeface="黑体" panose="02010609060101010101" pitchFamily="49" charset="-122"/>
              </a:rPr>
              <a:t>区域背景</a:t>
            </a:r>
            <a:r>
              <a:rPr lang="en-US" altLang="zh-CN" sz="2800" b="1" dirty="0">
                <a:solidFill>
                  <a:srgbClr val="FFFF00"/>
                </a:solidFill>
                <a:latin typeface="宋体" panose="02010600030101010101" pitchFamily="2" charset="-122"/>
                <a:ea typeface="黑体" panose="02010609060101010101" pitchFamily="49" charset="-122"/>
              </a:rPr>
              <a:t>——</a:t>
            </a:r>
            <a:r>
              <a:rPr lang="zh-CN" altLang="en-US" sz="2800" b="1" dirty="0">
                <a:solidFill>
                  <a:srgbClr val="FFFF00"/>
                </a:solidFill>
                <a:latin typeface="Arial" panose="020B0604020202020204" pitchFamily="34" charset="0"/>
                <a:ea typeface="黑体" panose="02010609060101010101" pitchFamily="49" charset="-122"/>
              </a:rPr>
              <a:t>问题</a:t>
            </a:r>
            <a:r>
              <a:rPr lang="en-US" altLang="zh-CN" sz="2800" b="1" dirty="0">
                <a:solidFill>
                  <a:srgbClr val="FFFF00"/>
                </a:solidFill>
                <a:latin typeface="宋体" panose="02010600030101010101" pitchFamily="2" charset="-122"/>
                <a:ea typeface="黑体" panose="02010609060101010101" pitchFamily="49" charset="-122"/>
              </a:rPr>
              <a:t>——</a:t>
            </a:r>
            <a:r>
              <a:rPr lang="zh-CN" altLang="en-US" sz="2800" b="1" dirty="0">
                <a:solidFill>
                  <a:srgbClr val="FFFF00"/>
                </a:solidFill>
                <a:latin typeface="Arial" panose="020B0604020202020204" pitchFamily="34" charset="0"/>
                <a:ea typeface="黑体" panose="02010609060101010101" pitchFamily="49" charset="-122"/>
              </a:rPr>
              <a:t>危害</a:t>
            </a:r>
            <a:r>
              <a:rPr lang="en-US" altLang="zh-CN" sz="2800" b="1" dirty="0">
                <a:solidFill>
                  <a:srgbClr val="FFFF00"/>
                </a:solidFill>
                <a:latin typeface="宋体" panose="02010600030101010101" pitchFamily="2" charset="-122"/>
                <a:ea typeface="黑体" panose="02010609060101010101" pitchFamily="49" charset="-122"/>
              </a:rPr>
              <a:t>——</a:t>
            </a:r>
            <a:r>
              <a:rPr lang="zh-CN" altLang="en-US" sz="2800" b="1" dirty="0">
                <a:solidFill>
                  <a:srgbClr val="FFFF00"/>
                </a:solidFill>
                <a:latin typeface="Arial" panose="020B0604020202020204" pitchFamily="34" charset="0"/>
                <a:ea typeface="黑体" panose="02010609060101010101" pitchFamily="49" charset="-122"/>
              </a:rPr>
              <a:t>原因和措施</a:t>
            </a:r>
            <a:endParaRPr lang="zh-CN" altLang="en-US" sz="2800" b="1" dirty="0">
              <a:solidFill>
                <a:srgbClr val="FFFF00"/>
              </a:solidFill>
              <a:latin typeface="Arial" panose="020B0604020202020204" pitchFamily="34" charset="0"/>
              <a:ea typeface="黑体" panose="02010609060101010101" pitchFamily="49"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9981"/>
                                        </p:tgtEl>
                                        <p:attrNameLst>
                                          <p:attrName>style.visibility</p:attrName>
                                        </p:attrNameLst>
                                      </p:cBhvr>
                                      <p:to>
                                        <p:strVal val="visible"/>
                                      </p:to>
                                    </p:set>
                                    <p:animEffect transition="in" filter="blinds(horizontal)">
                                      <p:cBhvr>
                                        <p:cTn id="7" dur="500"/>
                                        <p:tgtEl>
                                          <p:spTgt spid="339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Text Box 2"/>
          <p:cNvSpPr txBox="1"/>
          <p:nvPr/>
        </p:nvSpPr>
        <p:spPr>
          <a:xfrm>
            <a:off x="1447800" y="533400"/>
            <a:ext cx="4724400" cy="701675"/>
          </a:xfrm>
          <a:prstGeom prst="rect">
            <a:avLst/>
          </a:prstGeom>
          <a:noFill/>
          <a:ln w="9525">
            <a:noFill/>
          </a:ln>
        </p:spPr>
        <p:txBody>
          <a:bodyPr anchor="t">
            <a:spAutoFit/>
          </a:bodyPr>
          <a:p>
            <a:pPr>
              <a:spcBef>
                <a:spcPct val="50000"/>
              </a:spcBef>
            </a:pPr>
            <a:r>
              <a:rPr lang="zh-CN" altLang="en-US" sz="4000" b="1" dirty="0">
                <a:solidFill>
                  <a:srgbClr val="FF0000"/>
                </a:solidFill>
                <a:latin typeface="黑体" panose="02010609060101010101" pitchFamily="49" charset="-122"/>
                <a:ea typeface="黑体" panose="02010609060101010101" pitchFamily="49" charset="-122"/>
              </a:rPr>
              <a:t>荒漠化的过程</a:t>
            </a:r>
            <a:endParaRPr lang="zh-CN" altLang="en-US" sz="4000" b="1" dirty="0">
              <a:solidFill>
                <a:srgbClr val="FF0000"/>
              </a:solidFill>
              <a:latin typeface="黑体" panose="02010609060101010101" pitchFamily="49" charset="-122"/>
              <a:ea typeface="黑体" panose="02010609060101010101" pitchFamily="49" charset="-122"/>
            </a:endParaRPr>
          </a:p>
        </p:txBody>
      </p:sp>
      <p:sp>
        <p:nvSpPr>
          <p:cNvPr id="109571" name="Text Box 3"/>
          <p:cNvSpPr txBox="1"/>
          <p:nvPr/>
        </p:nvSpPr>
        <p:spPr>
          <a:xfrm>
            <a:off x="739775" y="2014538"/>
            <a:ext cx="671513" cy="2100262"/>
          </a:xfrm>
          <a:prstGeom prst="rect">
            <a:avLst/>
          </a:prstGeom>
          <a:noFill/>
          <a:ln w="9525">
            <a:noFill/>
          </a:ln>
        </p:spPr>
        <p:txBody>
          <a:bodyPr vert="eaVert" anchor="t">
            <a:spAutoFit/>
          </a:bodyPr>
          <a:p>
            <a:r>
              <a:rPr lang="zh-CN" altLang="en-US" sz="3200" b="1" dirty="0">
                <a:latin typeface="Arial" panose="020B0604020202020204" pitchFamily="34" charset="0"/>
                <a:ea typeface="黑体" panose="02010609060101010101" pitchFamily="49" charset="-122"/>
              </a:rPr>
              <a:t>植被破坏</a:t>
            </a:r>
            <a:endParaRPr lang="zh-CN" altLang="en-US" sz="3200" b="1" dirty="0">
              <a:latin typeface="Arial" panose="020B0604020202020204" pitchFamily="34" charset="0"/>
              <a:ea typeface="黑体" panose="02010609060101010101" pitchFamily="49" charset="-122"/>
            </a:endParaRPr>
          </a:p>
        </p:txBody>
      </p:sp>
      <p:sp>
        <p:nvSpPr>
          <p:cNvPr id="109572" name="Text Box 4"/>
          <p:cNvSpPr txBox="1"/>
          <p:nvPr/>
        </p:nvSpPr>
        <p:spPr>
          <a:xfrm>
            <a:off x="1979613" y="1989138"/>
            <a:ext cx="671512" cy="2049462"/>
          </a:xfrm>
          <a:prstGeom prst="rect">
            <a:avLst/>
          </a:prstGeom>
          <a:noFill/>
          <a:ln w="9525">
            <a:noFill/>
          </a:ln>
        </p:spPr>
        <p:txBody>
          <a:bodyPr vert="eaVert" anchor="t">
            <a:spAutoFit/>
          </a:bodyPr>
          <a:p>
            <a:r>
              <a:rPr lang="zh-CN" altLang="en-US" sz="3200" b="1" dirty="0">
                <a:latin typeface="Arial" panose="020B0604020202020204" pitchFamily="34" charset="0"/>
                <a:ea typeface="黑体" panose="02010609060101010101" pitchFamily="49" charset="-122"/>
              </a:rPr>
              <a:t>地面裸露</a:t>
            </a:r>
            <a:endParaRPr lang="zh-CN" altLang="en-US" sz="3200" b="1" dirty="0">
              <a:latin typeface="Arial" panose="020B0604020202020204" pitchFamily="34" charset="0"/>
              <a:ea typeface="黑体" panose="02010609060101010101" pitchFamily="49" charset="-122"/>
            </a:endParaRPr>
          </a:p>
        </p:txBody>
      </p:sp>
      <p:sp>
        <p:nvSpPr>
          <p:cNvPr id="109573" name="Text Box 5"/>
          <p:cNvSpPr txBox="1"/>
          <p:nvPr/>
        </p:nvSpPr>
        <p:spPr>
          <a:xfrm>
            <a:off x="3490913" y="2058988"/>
            <a:ext cx="2017712" cy="579437"/>
          </a:xfrm>
          <a:prstGeom prst="rect">
            <a:avLst/>
          </a:prstGeom>
          <a:noFill/>
          <a:ln w="9525">
            <a:noFill/>
          </a:ln>
        </p:spPr>
        <p:txBody>
          <a:bodyPr anchor="t">
            <a:spAutoFit/>
          </a:bodyPr>
          <a:p>
            <a:pPr>
              <a:spcBef>
                <a:spcPct val="50000"/>
              </a:spcBef>
            </a:pPr>
            <a:r>
              <a:rPr lang="zh-CN" altLang="en-US" sz="3200" b="1" dirty="0">
                <a:latin typeface="Arial" panose="020B0604020202020204" pitchFamily="34" charset="0"/>
                <a:ea typeface="黑体" panose="02010609060101010101" pitchFamily="49" charset="-122"/>
              </a:rPr>
              <a:t>风沙侵蚀</a:t>
            </a:r>
            <a:endParaRPr lang="zh-CN" altLang="en-US" sz="3200" b="1" dirty="0">
              <a:latin typeface="Arial" panose="020B0604020202020204" pitchFamily="34" charset="0"/>
              <a:ea typeface="黑体" panose="02010609060101010101" pitchFamily="49" charset="-122"/>
            </a:endParaRPr>
          </a:p>
        </p:txBody>
      </p:sp>
      <p:sp>
        <p:nvSpPr>
          <p:cNvPr id="109574" name="Text Box 6"/>
          <p:cNvSpPr txBox="1"/>
          <p:nvPr/>
        </p:nvSpPr>
        <p:spPr>
          <a:xfrm>
            <a:off x="3490913" y="2994025"/>
            <a:ext cx="2017712" cy="579438"/>
          </a:xfrm>
          <a:prstGeom prst="rect">
            <a:avLst/>
          </a:prstGeom>
          <a:noFill/>
          <a:ln w="9525">
            <a:noFill/>
          </a:ln>
        </p:spPr>
        <p:txBody>
          <a:bodyPr anchor="t">
            <a:spAutoFit/>
          </a:bodyPr>
          <a:p>
            <a:pPr>
              <a:spcBef>
                <a:spcPct val="50000"/>
              </a:spcBef>
            </a:pPr>
            <a:r>
              <a:rPr lang="zh-CN" altLang="en-US" sz="3200" b="1" dirty="0">
                <a:latin typeface="Arial" panose="020B0604020202020204" pitchFamily="34" charset="0"/>
                <a:ea typeface="黑体" panose="02010609060101010101" pitchFamily="49" charset="-122"/>
              </a:rPr>
              <a:t>水土流失</a:t>
            </a:r>
            <a:endParaRPr lang="zh-CN" altLang="en-US" sz="3200" b="1" dirty="0">
              <a:latin typeface="Arial" panose="020B0604020202020204" pitchFamily="34" charset="0"/>
              <a:ea typeface="黑体" panose="02010609060101010101" pitchFamily="49" charset="-122"/>
            </a:endParaRPr>
          </a:p>
        </p:txBody>
      </p:sp>
      <p:sp>
        <p:nvSpPr>
          <p:cNvPr id="109575" name="Text Box 7"/>
          <p:cNvSpPr txBox="1"/>
          <p:nvPr/>
        </p:nvSpPr>
        <p:spPr>
          <a:xfrm>
            <a:off x="6659563" y="2090738"/>
            <a:ext cx="2027237" cy="1554162"/>
          </a:xfrm>
          <a:prstGeom prst="rect">
            <a:avLst/>
          </a:prstGeom>
          <a:noFill/>
          <a:ln w="9525">
            <a:noFill/>
          </a:ln>
        </p:spPr>
        <p:txBody>
          <a:bodyPr anchor="t">
            <a:spAutoFit/>
          </a:bodyPr>
          <a:p>
            <a:pPr>
              <a:spcBef>
                <a:spcPct val="50000"/>
              </a:spcBef>
            </a:pPr>
            <a:r>
              <a:rPr lang="zh-CN" altLang="en-US" sz="3200" b="1" dirty="0">
                <a:latin typeface="Arial" panose="020B0604020202020204" pitchFamily="34" charset="0"/>
                <a:ea typeface="黑体" panose="02010609060101010101" pitchFamily="49" charset="-122"/>
              </a:rPr>
              <a:t>土壤中的水分和养分流失</a:t>
            </a:r>
            <a:endParaRPr lang="zh-CN" altLang="en-US" sz="3200" b="1" dirty="0">
              <a:latin typeface="Arial" panose="020B0604020202020204" pitchFamily="34" charset="0"/>
              <a:ea typeface="黑体" panose="02010609060101010101" pitchFamily="49" charset="-122"/>
            </a:endParaRPr>
          </a:p>
        </p:txBody>
      </p:sp>
      <p:sp>
        <p:nvSpPr>
          <p:cNvPr id="109576" name="Text Box 8"/>
          <p:cNvSpPr txBox="1"/>
          <p:nvPr/>
        </p:nvSpPr>
        <p:spPr>
          <a:xfrm>
            <a:off x="6030913" y="4724400"/>
            <a:ext cx="2808287" cy="1066800"/>
          </a:xfrm>
          <a:prstGeom prst="rect">
            <a:avLst/>
          </a:prstGeom>
          <a:noFill/>
          <a:ln w="9525">
            <a:noFill/>
          </a:ln>
        </p:spPr>
        <p:txBody>
          <a:bodyPr anchor="t">
            <a:spAutoFit/>
          </a:bodyPr>
          <a:p>
            <a:pPr>
              <a:spcBef>
                <a:spcPct val="50000"/>
              </a:spcBef>
            </a:pPr>
            <a:r>
              <a:rPr lang="zh-CN" altLang="en-US" sz="3200" b="1" dirty="0">
                <a:latin typeface="Arial" panose="020B0604020202020204" pitchFamily="34" charset="0"/>
                <a:ea typeface="黑体" panose="02010609060101010101" pitchFamily="49" charset="-122"/>
              </a:rPr>
              <a:t>土地的生产力长期丧失</a:t>
            </a:r>
            <a:endParaRPr lang="zh-CN" altLang="en-US" sz="3200" b="1" dirty="0">
              <a:latin typeface="Arial" panose="020B0604020202020204" pitchFamily="34" charset="0"/>
              <a:ea typeface="黑体" panose="02010609060101010101" pitchFamily="49" charset="-122"/>
            </a:endParaRPr>
          </a:p>
        </p:txBody>
      </p:sp>
      <p:sp>
        <p:nvSpPr>
          <p:cNvPr id="109577" name="Text Box 9"/>
          <p:cNvSpPr txBox="1"/>
          <p:nvPr/>
        </p:nvSpPr>
        <p:spPr>
          <a:xfrm>
            <a:off x="2268538" y="4941888"/>
            <a:ext cx="3025775" cy="579437"/>
          </a:xfrm>
          <a:prstGeom prst="rect">
            <a:avLst/>
          </a:prstGeom>
          <a:noFill/>
          <a:ln w="9525">
            <a:noFill/>
          </a:ln>
        </p:spPr>
        <p:txBody>
          <a:bodyPr anchor="t">
            <a:spAutoFit/>
          </a:bodyPr>
          <a:p>
            <a:pPr>
              <a:spcBef>
                <a:spcPct val="50000"/>
              </a:spcBef>
            </a:pPr>
            <a:r>
              <a:rPr lang="zh-CN" altLang="en-US" sz="3200" b="1" dirty="0">
                <a:latin typeface="Arial" panose="020B0604020202020204" pitchFamily="34" charset="0"/>
                <a:ea typeface="黑体" panose="02010609060101010101" pitchFamily="49" charset="-122"/>
              </a:rPr>
              <a:t>荒漠般的景观</a:t>
            </a:r>
            <a:endParaRPr lang="zh-CN" altLang="en-US" sz="3200" b="1" dirty="0">
              <a:latin typeface="Arial" panose="020B0604020202020204" pitchFamily="34" charset="0"/>
              <a:ea typeface="黑体" panose="02010609060101010101" pitchFamily="49" charset="-122"/>
            </a:endParaRPr>
          </a:p>
        </p:txBody>
      </p:sp>
      <p:sp>
        <p:nvSpPr>
          <p:cNvPr id="109578" name="Line 10"/>
          <p:cNvSpPr/>
          <p:nvPr/>
        </p:nvSpPr>
        <p:spPr>
          <a:xfrm>
            <a:off x="1295400" y="2819400"/>
            <a:ext cx="647700" cy="0"/>
          </a:xfrm>
          <a:prstGeom prst="line">
            <a:avLst/>
          </a:prstGeom>
          <a:ln w="28575" cap="flat" cmpd="sng">
            <a:solidFill>
              <a:schemeClr val="tx1"/>
            </a:solidFill>
            <a:prstDash val="solid"/>
            <a:miter/>
            <a:headEnd type="none" w="med" len="med"/>
            <a:tailEnd type="arrow" w="med" len="med"/>
          </a:ln>
        </p:spPr>
      </p:sp>
      <p:sp>
        <p:nvSpPr>
          <p:cNvPr id="109579" name="Line 11"/>
          <p:cNvSpPr/>
          <p:nvPr/>
        </p:nvSpPr>
        <p:spPr>
          <a:xfrm>
            <a:off x="2555875" y="2852738"/>
            <a:ext cx="647700" cy="0"/>
          </a:xfrm>
          <a:prstGeom prst="line">
            <a:avLst/>
          </a:prstGeom>
          <a:ln w="28575" cap="flat" cmpd="sng">
            <a:solidFill>
              <a:schemeClr val="tx1"/>
            </a:solidFill>
            <a:prstDash val="solid"/>
            <a:miter/>
            <a:headEnd type="none" w="med" len="med"/>
            <a:tailEnd type="arrow" w="med" len="med"/>
          </a:ln>
        </p:spPr>
      </p:sp>
      <p:sp>
        <p:nvSpPr>
          <p:cNvPr id="109580" name="AutoShape 12"/>
          <p:cNvSpPr/>
          <p:nvPr/>
        </p:nvSpPr>
        <p:spPr>
          <a:xfrm>
            <a:off x="3352800" y="2209800"/>
            <a:ext cx="144463" cy="1295400"/>
          </a:xfrm>
          <a:prstGeom prst="leftBrace">
            <a:avLst>
              <a:gd name="adj1" fmla="val 74392"/>
              <a:gd name="adj2" fmla="val 50000"/>
            </a:avLst>
          </a:prstGeom>
          <a:noFill/>
          <a:ln w="28575" cap="flat" cmpd="sng">
            <a:solidFill>
              <a:schemeClr val="tx1"/>
            </a:solidFill>
            <a:prstDash val="solid"/>
            <a:miter/>
            <a:headEnd type="none" w="med" len="med"/>
            <a:tailEnd type="none" w="med" len="med"/>
          </a:ln>
        </p:spPr>
        <p:txBody>
          <a:bodyPr wrap="none" anchor="ctr"/>
          <a:p>
            <a:pPr algn="ctr"/>
            <a:endParaRPr lang="zh-CN" altLang="zh-CN" dirty="0">
              <a:solidFill>
                <a:schemeClr val="bg1"/>
              </a:solidFill>
              <a:latin typeface="Arial" panose="020B0604020202020204" pitchFamily="34" charset="0"/>
              <a:ea typeface="宋体" panose="02010600030101010101" pitchFamily="2" charset="-122"/>
            </a:endParaRPr>
          </a:p>
        </p:txBody>
      </p:sp>
      <p:sp>
        <p:nvSpPr>
          <p:cNvPr id="109581" name="AutoShape 13"/>
          <p:cNvSpPr/>
          <p:nvPr/>
        </p:nvSpPr>
        <p:spPr>
          <a:xfrm>
            <a:off x="5435600" y="2205038"/>
            <a:ext cx="215900" cy="1296987"/>
          </a:xfrm>
          <a:prstGeom prst="rightBrace">
            <a:avLst>
              <a:gd name="adj1" fmla="val 49838"/>
              <a:gd name="adj2" fmla="val 51162"/>
            </a:avLst>
          </a:prstGeom>
          <a:noFill/>
          <a:ln w="28575" cap="flat" cmpd="sng">
            <a:solidFill>
              <a:schemeClr val="tx1"/>
            </a:solidFill>
            <a:prstDash val="solid"/>
            <a:miter/>
            <a:headEnd type="none" w="med" len="med"/>
            <a:tailEnd type="none" w="med" len="med"/>
          </a:ln>
        </p:spPr>
        <p:txBody>
          <a:bodyPr wrap="none" anchor="ctr"/>
          <a:p>
            <a:pPr algn="ctr"/>
            <a:endParaRPr lang="zh-CN" altLang="zh-CN" dirty="0">
              <a:latin typeface="Arial" panose="020B0604020202020204" pitchFamily="34" charset="0"/>
              <a:ea typeface="宋体" panose="02010600030101010101" pitchFamily="2" charset="-122"/>
            </a:endParaRPr>
          </a:p>
        </p:txBody>
      </p:sp>
      <p:sp>
        <p:nvSpPr>
          <p:cNvPr id="109582" name="Line 14"/>
          <p:cNvSpPr/>
          <p:nvPr/>
        </p:nvSpPr>
        <p:spPr>
          <a:xfrm>
            <a:off x="5940425" y="2924175"/>
            <a:ext cx="647700" cy="0"/>
          </a:xfrm>
          <a:prstGeom prst="line">
            <a:avLst/>
          </a:prstGeom>
          <a:ln w="28575" cap="flat" cmpd="sng">
            <a:solidFill>
              <a:schemeClr val="tx1"/>
            </a:solidFill>
            <a:prstDash val="solid"/>
            <a:miter/>
            <a:headEnd type="none" w="med" len="med"/>
            <a:tailEnd type="arrow" w="med" len="med"/>
          </a:ln>
        </p:spPr>
      </p:sp>
      <p:sp>
        <p:nvSpPr>
          <p:cNvPr id="109583" name="Line 15"/>
          <p:cNvSpPr/>
          <p:nvPr/>
        </p:nvSpPr>
        <p:spPr>
          <a:xfrm>
            <a:off x="7451725" y="3644900"/>
            <a:ext cx="0" cy="1079500"/>
          </a:xfrm>
          <a:prstGeom prst="line">
            <a:avLst/>
          </a:prstGeom>
          <a:ln w="38100" cap="flat" cmpd="sng">
            <a:solidFill>
              <a:schemeClr val="tx1"/>
            </a:solidFill>
            <a:prstDash val="solid"/>
            <a:miter/>
            <a:headEnd type="none" w="med" len="med"/>
            <a:tailEnd type="triangle" w="med" len="med"/>
          </a:ln>
        </p:spPr>
      </p:sp>
      <p:sp>
        <p:nvSpPr>
          <p:cNvPr id="109584" name="Line 16"/>
          <p:cNvSpPr/>
          <p:nvPr/>
        </p:nvSpPr>
        <p:spPr>
          <a:xfrm flipH="1">
            <a:off x="5003800" y="5300663"/>
            <a:ext cx="936625" cy="0"/>
          </a:xfrm>
          <a:prstGeom prst="line">
            <a:avLst/>
          </a:prstGeom>
          <a:ln w="38100" cap="flat" cmpd="sng">
            <a:solidFill>
              <a:schemeClr val="tx1"/>
            </a:solidFill>
            <a:prstDash val="solid"/>
            <a:miter/>
            <a:headEnd type="none" w="med" len="med"/>
            <a:tailEnd type="triangl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additive="base">
                                        <p:cTn id="7" dur="500" fill="hold"/>
                                        <p:tgtEl>
                                          <p:spTgt spid="109570"/>
                                        </p:tgtEl>
                                        <p:attrNameLst>
                                          <p:attrName>ppt_x</p:attrName>
                                        </p:attrNameLst>
                                      </p:cBhvr>
                                      <p:tavLst>
                                        <p:tav tm="0">
                                          <p:val>
                                            <p:strVal val="#ppt_x"/>
                                          </p:val>
                                        </p:tav>
                                        <p:tav tm="100000">
                                          <p:val>
                                            <p:strVal val="#ppt_x"/>
                                          </p:val>
                                        </p:tav>
                                      </p:tavLst>
                                    </p:anim>
                                    <p:anim calcmode="lin" valueType="num">
                                      <p:cBhvr additive="base">
                                        <p:cTn id="8" dur="500" fill="hold"/>
                                        <p:tgtEl>
                                          <p:spTgt spid="10957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571"/>
                                        </p:tgtEl>
                                        <p:attrNameLst>
                                          <p:attrName>style.visibility</p:attrName>
                                        </p:attrNameLst>
                                      </p:cBhvr>
                                      <p:to>
                                        <p:strVal val="visible"/>
                                      </p:to>
                                    </p:set>
                                    <p:anim calcmode="lin" valueType="num">
                                      <p:cBhvr additive="base">
                                        <p:cTn id="13" dur="500" fill="hold"/>
                                        <p:tgtEl>
                                          <p:spTgt spid="109571"/>
                                        </p:tgtEl>
                                        <p:attrNameLst>
                                          <p:attrName>ppt_x</p:attrName>
                                        </p:attrNameLst>
                                      </p:cBhvr>
                                      <p:tavLst>
                                        <p:tav tm="0">
                                          <p:val>
                                            <p:strVal val="#ppt_x"/>
                                          </p:val>
                                        </p:tav>
                                        <p:tav tm="100000">
                                          <p:val>
                                            <p:strVal val="#ppt_x"/>
                                          </p:val>
                                        </p:tav>
                                      </p:tavLst>
                                    </p:anim>
                                    <p:anim calcmode="lin" valueType="num">
                                      <p:cBhvr additive="base">
                                        <p:cTn id="14" dur="500" fill="hold"/>
                                        <p:tgtEl>
                                          <p:spTgt spid="10957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09578"/>
                                        </p:tgtEl>
                                        <p:attrNameLst>
                                          <p:attrName>style.visibility</p:attrName>
                                        </p:attrNameLst>
                                      </p:cBhvr>
                                      <p:to>
                                        <p:strVal val="visible"/>
                                      </p:to>
                                    </p:set>
                                    <p:animEffect transition="in" filter="wipe(left)">
                                      <p:cBhvr>
                                        <p:cTn id="18" dur="500"/>
                                        <p:tgtEl>
                                          <p:spTgt spid="109578"/>
                                        </p:tgtEl>
                                      </p:cBhvr>
                                    </p:animEffect>
                                  </p:childTnLst>
                                </p:cTn>
                              </p:par>
                            </p:childTnLst>
                          </p:cTn>
                        </p:par>
                        <p:par>
                          <p:cTn id="19" fill="hold">
                            <p:stCondLst>
                              <p:cond delay="1000"/>
                            </p:stCondLst>
                            <p:childTnLst>
                              <p:par>
                                <p:cTn id="20" presetID="22" presetClass="entr" presetSubtype="1" fill="hold" grpId="0" nodeType="afterEffect">
                                  <p:stCondLst>
                                    <p:cond delay="500"/>
                                  </p:stCondLst>
                                  <p:childTnLst>
                                    <p:set>
                                      <p:cBhvr>
                                        <p:cTn id="21" dur="1" fill="hold">
                                          <p:stCondLst>
                                            <p:cond delay="0"/>
                                          </p:stCondLst>
                                        </p:cTn>
                                        <p:tgtEl>
                                          <p:spTgt spid="109572"/>
                                        </p:tgtEl>
                                        <p:attrNameLst>
                                          <p:attrName>style.visibility</p:attrName>
                                        </p:attrNameLst>
                                      </p:cBhvr>
                                      <p:to>
                                        <p:strVal val="visible"/>
                                      </p:to>
                                    </p:set>
                                    <p:animEffect transition="in" filter="wipe(up)">
                                      <p:cBhvr>
                                        <p:cTn id="22" dur="500"/>
                                        <p:tgtEl>
                                          <p:spTgt spid="109572"/>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09579"/>
                                        </p:tgtEl>
                                        <p:attrNameLst>
                                          <p:attrName>style.visibility</p:attrName>
                                        </p:attrNameLst>
                                      </p:cBhvr>
                                      <p:to>
                                        <p:strVal val="visible"/>
                                      </p:to>
                                    </p:set>
                                    <p:animEffect transition="in" filter="wipe(left)">
                                      <p:cBhvr>
                                        <p:cTn id="26" dur="500"/>
                                        <p:tgtEl>
                                          <p:spTgt spid="109579"/>
                                        </p:tgtEl>
                                      </p:cBhvr>
                                    </p:animEffect>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109580"/>
                                        </p:tgtEl>
                                        <p:attrNameLst>
                                          <p:attrName>style.visibility</p:attrName>
                                        </p:attrNameLst>
                                      </p:cBhvr>
                                      <p:to>
                                        <p:strVal val="visible"/>
                                      </p:to>
                                    </p:set>
                                    <p:anim calcmode="lin" valueType="num">
                                      <p:cBhvr additive="base">
                                        <p:cTn id="30" dur="500" fill="hold"/>
                                        <p:tgtEl>
                                          <p:spTgt spid="109580"/>
                                        </p:tgtEl>
                                        <p:attrNameLst>
                                          <p:attrName>ppt_x</p:attrName>
                                        </p:attrNameLst>
                                      </p:cBhvr>
                                      <p:tavLst>
                                        <p:tav tm="0">
                                          <p:val>
                                            <p:strVal val="0-#ppt_w/2"/>
                                          </p:val>
                                        </p:tav>
                                        <p:tav tm="100000">
                                          <p:val>
                                            <p:strVal val="#ppt_x"/>
                                          </p:val>
                                        </p:tav>
                                      </p:tavLst>
                                    </p:anim>
                                    <p:anim calcmode="lin" valueType="num">
                                      <p:cBhvr additive="base">
                                        <p:cTn id="31" dur="500" fill="hold"/>
                                        <p:tgtEl>
                                          <p:spTgt spid="109580"/>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3" presetClass="entr" presetSubtype="10" fill="hold" grpId="0" nodeType="afterEffect">
                                  <p:stCondLst>
                                    <p:cond delay="500"/>
                                  </p:stCondLst>
                                  <p:childTnLst>
                                    <p:set>
                                      <p:cBhvr>
                                        <p:cTn id="34" dur="1" fill="hold">
                                          <p:stCondLst>
                                            <p:cond delay="0"/>
                                          </p:stCondLst>
                                        </p:cTn>
                                        <p:tgtEl>
                                          <p:spTgt spid="109573"/>
                                        </p:tgtEl>
                                        <p:attrNameLst>
                                          <p:attrName>style.visibility</p:attrName>
                                        </p:attrNameLst>
                                      </p:cBhvr>
                                      <p:to>
                                        <p:strVal val="visible"/>
                                      </p:to>
                                    </p:set>
                                    <p:animEffect transition="in" filter="blinds(horizontal)">
                                      <p:cBhvr>
                                        <p:cTn id="35" dur="500"/>
                                        <p:tgtEl>
                                          <p:spTgt spid="109573"/>
                                        </p:tgtEl>
                                      </p:cBhvr>
                                    </p:animEffect>
                                  </p:childTnLst>
                                </p:cTn>
                              </p:par>
                            </p:childTnLst>
                          </p:cTn>
                        </p:par>
                        <p:par>
                          <p:cTn id="36" fill="hold">
                            <p:stCondLst>
                              <p:cond delay="4000"/>
                            </p:stCondLst>
                            <p:childTnLst>
                              <p:par>
                                <p:cTn id="37" presetID="3" presetClass="entr" presetSubtype="10" fill="hold" grpId="0" nodeType="afterEffect">
                                  <p:stCondLst>
                                    <p:cond delay="500"/>
                                  </p:stCondLst>
                                  <p:childTnLst>
                                    <p:set>
                                      <p:cBhvr>
                                        <p:cTn id="38" dur="1" fill="hold">
                                          <p:stCondLst>
                                            <p:cond delay="0"/>
                                          </p:stCondLst>
                                        </p:cTn>
                                        <p:tgtEl>
                                          <p:spTgt spid="109574"/>
                                        </p:tgtEl>
                                        <p:attrNameLst>
                                          <p:attrName>style.visibility</p:attrName>
                                        </p:attrNameLst>
                                      </p:cBhvr>
                                      <p:to>
                                        <p:strVal val="visible"/>
                                      </p:to>
                                    </p:set>
                                    <p:animEffect transition="in" filter="blinds(horizontal)">
                                      <p:cBhvr>
                                        <p:cTn id="39" dur="500"/>
                                        <p:tgtEl>
                                          <p:spTgt spid="109574"/>
                                        </p:tgtEl>
                                      </p:cBhvr>
                                    </p:animEffect>
                                  </p:childTnLst>
                                </p:cTn>
                              </p:par>
                            </p:childTnLst>
                          </p:cTn>
                        </p:par>
                        <p:par>
                          <p:cTn id="40" fill="hold">
                            <p:stCondLst>
                              <p:cond delay="5000"/>
                            </p:stCondLst>
                            <p:childTnLst>
                              <p:par>
                                <p:cTn id="41" presetID="22" presetClass="entr" presetSubtype="8" fill="hold" grpId="0" nodeType="afterEffect">
                                  <p:stCondLst>
                                    <p:cond delay="500"/>
                                  </p:stCondLst>
                                  <p:childTnLst>
                                    <p:set>
                                      <p:cBhvr>
                                        <p:cTn id="42" dur="1" fill="hold">
                                          <p:stCondLst>
                                            <p:cond delay="0"/>
                                          </p:stCondLst>
                                        </p:cTn>
                                        <p:tgtEl>
                                          <p:spTgt spid="109581"/>
                                        </p:tgtEl>
                                        <p:attrNameLst>
                                          <p:attrName>style.visibility</p:attrName>
                                        </p:attrNameLst>
                                      </p:cBhvr>
                                      <p:to>
                                        <p:strVal val="visible"/>
                                      </p:to>
                                    </p:set>
                                    <p:animEffect transition="in" filter="wipe(left)">
                                      <p:cBhvr>
                                        <p:cTn id="43" dur="500"/>
                                        <p:tgtEl>
                                          <p:spTgt spid="109581"/>
                                        </p:tgtEl>
                                      </p:cBhvr>
                                    </p:animEffect>
                                  </p:childTnLst>
                                </p:cTn>
                              </p:par>
                            </p:childTnLst>
                          </p:cTn>
                        </p:par>
                        <p:par>
                          <p:cTn id="44" fill="hold">
                            <p:stCondLst>
                              <p:cond delay="6000"/>
                            </p:stCondLst>
                            <p:childTnLst>
                              <p:par>
                                <p:cTn id="45" presetID="22" presetClass="entr" presetSubtype="8" fill="hold" nodeType="afterEffect">
                                  <p:stCondLst>
                                    <p:cond delay="0"/>
                                  </p:stCondLst>
                                  <p:childTnLst>
                                    <p:set>
                                      <p:cBhvr>
                                        <p:cTn id="46" dur="1" fill="hold">
                                          <p:stCondLst>
                                            <p:cond delay="0"/>
                                          </p:stCondLst>
                                        </p:cTn>
                                        <p:tgtEl>
                                          <p:spTgt spid="109582"/>
                                        </p:tgtEl>
                                        <p:attrNameLst>
                                          <p:attrName>style.visibility</p:attrName>
                                        </p:attrNameLst>
                                      </p:cBhvr>
                                      <p:to>
                                        <p:strVal val="visible"/>
                                      </p:to>
                                    </p:set>
                                    <p:animEffect transition="in" filter="wipe(left)">
                                      <p:cBhvr>
                                        <p:cTn id="47" dur="500"/>
                                        <p:tgtEl>
                                          <p:spTgt spid="109582"/>
                                        </p:tgtEl>
                                      </p:cBhvr>
                                    </p:animEffect>
                                  </p:childTnLst>
                                </p:cTn>
                              </p:par>
                            </p:childTnLst>
                          </p:cTn>
                        </p:par>
                        <p:par>
                          <p:cTn id="48" fill="hold">
                            <p:stCondLst>
                              <p:cond delay="6500"/>
                            </p:stCondLst>
                            <p:childTnLst>
                              <p:par>
                                <p:cTn id="49" presetID="4" presetClass="entr" presetSubtype="16" fill="hold" grpId="0" nodeType="afterEffect">
                                  <p:stCondLst>
                                    <p:cond delay="500"/>
                                  </p:stCondLst>
                                  <p:childTnLst>
                                    <p:set>
                                      <p:cBhvr>
                                        <p:cTn id="50" dur="1" fill="hold">
                                          <p:stCondLst>
                                            <p:cond delay="0"/>
                                          </p:stCondLst>
                                        </p:cTn>
                                        <p:tgtEl>
                                          <p:spTgt spid="109575"/>
                                        </p:tgtEl>
                                        <p:attrNameLst>
                                          <p:attrName>style.visibility</p:attrName>
                                        </p:attrNameLst>
                                      </p:cBhvr>
                                      <p:to>
                                        <p:strVal val="visible"/>
                                      </p:to>
                                    </p:set>
                                    <p:animEffect transition="in" filter="box(in)">
                                      <p:cBhvr>
                                        <p:cTn id="51" dur="500"/>
                                        <p:tgtEl>
                                          <p:spTgt spid="109575"/>
                                        </p:tgtEl>
                                      </p:cBhvr>
                                    </p:animEffect>
                                  </p:childTnLst>
                                </p:cTn>
                              </p:par>
                            </p:childTnLst>
                          </p:cTn>
                        </p:par>
                        <p:par>
                          <p:cTn id="52" fill="hold">
                            <p:stCondLst>
                              <p:cond delay="7500"/>
                            </p:stCondLst>
                            <p:childTnLst>
                              <p:par>
                                <p:cTn id="53" presetID="22" presetClass="entr" presetSubtype="1" fill="hold" nodeType="afterEffect">
                                  <p:stCondLst>
                                    <p:cond delay="0"/>
                                  </p:stCondLst>
                                  <p:childTnLst>
                                    <p:set>
                                      <p:cBhvr>
                                        <p:cTn id="54" dur="1" fill="hold">
                                          <p:stCondLst>
                                            <p:cond delay="0"/>
                                          </p:stCondLst>
                                        </p:cTn>
                                        <p:tgtEl>
                                          <p:spTgt spid="109583"/>
                                        </p:tgtEl>
                                        <p:attrNameLst>
                                          <p:attrName>style.visibility</p:attrName>
                                        </p:attrNameLst>
                                      </p:cBhvr>
                                      <p:to>
                                        <p:strVal val="visible"/>
                                      </p:to>
                                    </p:set>
                                    <p:animEffect transition="in" filter="wipe(up)">
                                      <p:cBhvr>
                                        <p:cTn id="55" dur="500"/>
                                        <p:tgtEl>
                                          <p:spTgt spid="109583"/>
                                        </p:tgtEl>
                                      </p:cBhvr>
                                    </p:animEffect>
                                  </p:childTnLst>
                                </p:cTn>
                              </p:par>
                            </p:childTnLst>
                          </p:cTn>
                        </p:par>
                        <p:par>
                          <p:cTn id="56" fill="hold">
                            <p:stCondLst>
                              <p:cond delay="8000"/>
                            </p:stCondLst>
                            <p:childTnLst>
                              <p:par>
                                <p:cTn id="57" presetID="8" presetClass="entr" presetSubtype="32" fill="hold" grpId="0" nodeType="afterEffect">
                                  <p:stCondLst>
                                    <p:cond delay="500"/>
                                  </p:stCondLst>
                                  <p:childTnLst>
                                    <p:set>
                                      <p:cBhvr>
                                        <p:cTn id="58" dur="1" fill="hold">
                                          <p:stCondLst>
                                            <p:cond delay="0"/>
                                          </p:stCondLst>
                                        </p:cTn>
                                        <p:tgtEl>
                                          <p:spTgt spid="109576"/>
                                        </p:tgtEl>
                                        <p:attrNameLst>
                                          <p:attrName>style.visibility</p:attrName>
                                        </p:attrNameLst>
                                      </p:cBhvr>
                                      <p:to>
                                        <p:strVal val="visible"/>
                                      </p:to>
                                    </p:set>
                                    <p:animEffect transition="in" filter="diamond(out)">
                                      <p:cBhvr>
                                        <p:cTn id="59" dur="1000"/>
                                        <p:tgtEl>
                                          <p:spTgt spid="109576"/>
                                        </p:tgtEl>
                                      </p:cBhvr>
                                    </p:animEffect>
                                  </p:childTnLst>
                                </p:cTn>
                              </p:par>
                            </p:childTnLst>
                          </p:cTn>
                        </p:par>
                        <p:par>
                          <p:cTn id="60" fill="hold">
                            <p:stCondLst>
                              <p:cond delay="9500"/>
                            </p:stCondLst>
                            <p:childTnLst>
                              <p:par>
                                <p:cTn id="61" presetID="22" presetClass="entr" presetSubtype="2" fill="hold" nodeType="afterEffect">
                                  <p:stCondLst>
                                    <p:cond delay="0"/>
                                  </p:stCondLst>
                                  <p:childTnLst>
                                    <p:set>
                                      <p:cBhvr>
                                        <p:cTn id="62" dur="1" fill="hold">
                                          <p:stCondLst>
                                            <p:cond delay="0"/>
                                          </p:stCondLst>
                                        </p:cTn>
                                        <p:tgtEl>
                                          <p:spTgt spid="109584"/>
                                        </p:tgtEl>
                                        <p:attrNameLst>
                                          <p:attrName>style.visibility</p:attrName>
                                        </p:attrNameLst>
                                      </p:cBhvr>
                                      <p:to>
                                        <p:strVal val="visible"/>
                                      </p:to>
                                    </p:set>
                                    <p:animEffect transition="in" filter="wipe(right)">
                                      <p:cBhvr>
                                        <p:cTn id="63" dur="500"/>
                                        <p:tgtEl>
                                          <p:spTgt spid="109584"/>
                                        </p:tgtEl>
                                      </p:cBhvr>
                                    </p:animEffect>
                                  </p:childTnLst>
                                </p:cTn>
                              </p:par>
                            </p:childTnLst>
                          </p:cTn>
                        </p:par>
                        <p:par>
                          <p:cTn id="64" fill="hold">
                            <p:stCondLst>
                              <p:cond delay="10000"/>
                            </p:stCondLst>
                            <p:childTnLst>
                              <p:par>
                                <p:cTn id="65" presetID="22" presetClass="entr" presetSubtype="8" fill="hold" grpId="0" nodeType="afterEffect">
                                  <p:stCondLst>
                                    <p:cond delay="500"/>
                                  </p:stCondLst>
                                  <p:childTnLst>
                                    <p:set>
                                      <p:cBhvr>
                                        <p:cTn id="66" dur="1" fill="hold">
                                          <p:stCondLst>
                                            <p:cond delay="0"/>
                                          </p:stCondLst>
                                        </p:cTn>
                                        <p:tgtEl>
                                          <p:spTgt spid="109577"/>
                                        </p:tgtEl>
                                        <p:attrNameLst>
                                          <p:attrName>style.visibility</p:attrName>
                                        </p:attrNameLst>
                                      </p:cBhvr>
                                      <p:to>
                                        <p:strVal val="visible"/>
                                      </p:to>
                                    </p:set>
                                    <p:animEffect transition="in" filter="wipe(left)">
                                      <p:cBhvr>
                                        <p:cTn id="67" dur="500"/>
                                        <p:tgtEl>
                                          <p:spTgt spid="109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1" grpId="0"/>
      <p:bldP spid="109572" grpId="0"/>
      <p:bldP spid="109573" grpId="0"/>
      <p:bldP spid="109574" grpId="0"/>
      <p:bldP spid="109575" grpId="0"/>
      <p:bldP spid="109576" grpId="0"/>
      <p:bldP spid="109577" grpId="0"/>
      <p:bldP spid="109580" grpId="0" animBg="1"/>
      <p:bldP spid="1095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ChangeArrowheads="1"/>
          </p:cNvSpPr>
          <p:nvPr/>
        </p:nvSpPr>
        <p:spPr bwMode="auto">
          <a:xfrm>
            <a:off x="158750" y="44450"/>
            <a:ext cx="8229600" cy="639763"/>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ln>
                  <a:noFill/>
                </a:ln>
                <a:solidFill>
                  <a:schemeClr val="tx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一、荒漠化概念</a:t>
            </a:r>
            <a:endParaRPr kumimoji="0" lang="zh-CN" altLang="en-US" sz="3600" b="0" i="0" u="none" strike="noStrike" kern="1200" cap="none" spc="0" normalizeH="0" baseline="0" noProof="0">
              <a:ln>
                <a:noFill/>
              </a:ln>
              <a:solidFill>
                <a:schemeClr val="tx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8195" name="Text Box 9"/>
          <p:cNvSpPr txBox="1">
            <a:spLocks noChangeArrowheads="1"/>
          </p:cNvSpPr>
          <p:nvPr/>
        </p:nvSpPr>
        <p:spPr bwMode="auto">
          <a:xfrm>
            <a:off x="107950" y="2152650"/>
            <a:ext cx="595313" cy="2663825"/>
          </a:xfrm>
          <a:prstGeom prst="rect">
            <a:avLst/>
          </a:prstGeom>
          <a:gradFill rotWithShape="1">
            <a:gsLst>
              <a:gs pos="0">
                <a:srgbClr val="FFFFFF"/>
              </a:gs>
              <a:gs pos="50000">
                <a:schemeClr val="accent1">
                  <a:alpha val="62999"/>
                </a:schemeClr>
              </a:gs>
              <a:gs pos="100000">
                <a:srgbClr val="FFFFFF"/>
              </a:gs>
            </a:gsLst>
            <a:lin ang="0" scaled="1"/>
          </a:gradFill>
          <a:ln w="9525" cmpd="sng">
            <a:solidFill>
              <a:srgbClr val="008000"/>
            </a:solidFill>
            <a:miter lim="800000"/>
          </a:ln>
        </p:spPr>
        <p:txBody>
          <a:bodyPr>
            <a:spAutoFit/>
          </a:bodyPr>
          <a:lstStyle/>
          <a:p>
            <a:pPr marR="0" defTabSz="914400">
              <a:buClrTx/>
              <a:buSzTx/>
              <a:buFontTx/>
              <a:defRPr/>
            </a:pPr>
            <a:r>
              <a:rPr kumimoji="0" lang="zh-CN" altLang="en-US" kern="1200" cap="none" spc="0" normalizeH="0" baseline="0" noProof="0">
                <a:effectLst>
                  <a:outerShdw blurRad="38100" dist="38100" dir="2700000" algn="tl">
                    <a:srgbClr val="000000"/>
                  </a:outerShdw>
                </a:effectLst>
                <a:latin typeface="Arial" panose="020B0604020202020204" pitchFamily="34" charset="0"/>
                <a:ea typeface="黑体" panose="02010609060101010101" pitchFamily="49" charset="-122"/>
                <a:cs typeface="+mn-cs"/>
              </a:rPr>
              <a:t>荒</a:t>
            </a:r>
            <a:endParaRPr kumimoji="0" lang="zh-CN" altLang="en-US" kern="1200" cap="none" spc="0" normalizeH="0" baseline="0" noProof="0">
              <a:effectLst>
                <a:outerShdw blurRad="38100" dist="38100" dir="2700000" algn="tl">
                  <a:srgbClr val="000000"/>
                </a:outerShdw>
              </a:effectLst>
              <a:latin typeface="Arial" panose="020B0604020202020204" pitchFamily="34" charset="0"/>
              <a:ea typeface="黑体" panose="02010609060101010101" pitchFamily="49" charset="-122"/>
              <a:cs typeface="+mn-cs"/>
            </a:endParaRPr>
          </a:p>
          <a:p>
            <a:pPr marR="0" defTabSz="914400">
              <a:buClrTx/>
              <a:buSzTx/>
              <a:buFontTx/>
              <a:defRPr/>
            </a:pPr>
            <a:endParaRPr kumimoji="0" lang="zh-CN" altLang="en-US" kern="1200" cap="none" spc="0" normalizeH="0" baseline="0" noProof="0">
              <a:effectLst>
                <a:outerShdw blurRad="38100" dist="38100" dir="2700000" algn="tl">
                  <a:srgbClr val="000000"/>
                </a:outerShdw>
              </a:effectLst>
              <a:latin typeface="Arial" panose="020B0604020202020204" pitchFamily="34" charset="0"/>
              <a:ea typeface="黑体" panose="02010609060101010101" pitchFamily="49" charset="-122"/>
              <a:cs typeface="+mn-cs"/>
            </a:endParaRPr>
          </a:p>
          <a:p>
            <a:pPr marR="0" defTabSz="914400">
              <a:buClrTx/>
              <a:buSzTx/>
              <a:buFontTx/>
              <a:defRPr/>
            </a:pPr>
            <a:r>
              <a:rPr kumimoji="0" lang="zh-CN" altLang="en-US" kern="1200" cap="none" spc="0" normalizeH="0" baseline="0" noProof="0">
                <a:effectLst>
                  <a:outerShdw blurRad="38100" dist="38100" dir="2700000" algn="tl">
                    <a:srgbClr val="000000"/>
                  </a:outerShdw>
                </a:effectLst>
                <a:latin typeface="Arial" panose="020B0604020202020204" pitchFamily="34" charset="0"/>
                <a:ea typeface="黑体" panose="02010609060101010101" pitchFamily="49" charset="-122"/>
                <a:cs typeface="+mn-cs"/>
              </a:rPr>
              <a:t>漠</a:t>
            </a:r>
            <a:endParaRPr kumimoji="0" lang="zh-CN" altLang="en-US" kern="1200" cap="none" spc="0" normalizeH="0" baseline="0" noProof="0">
              <a:effectLst>
                <a:outerShdw blurRad="38100" dist="38100" dir="2700000" algn="tl">
                  <a:srgbClr val="000000"/>
                </a:outerShdw>
              </a:effectLst>
              <a:latin typeface="Arial" panose="020B0604020202020204" pitchFamily="34" charset="0"/>
              <a:ea typeface="黑体" panose="02010609060101010101" pitchFamily="49" charset="-122"/>
              <a:cs typeface="+mn-cs"/>
            </a:endParaRPr>
          </a:p>
          <a:p>
            <a:pPr marR="0" defTabSz="914400">
              <a:buClrTx/>
              <a:buSzTx/>
              <a:buFontTx/>
              <a:defRPr/>
            </a:pPr>
            <a:endParaRPr kumimoji="0" lang="zh-CN" altLang="en-US" kern="1200" cap="none" spc="0" normalizeH="0" baseline="0" noProof="0">
              <a:effectLst>
                <a:outerShdw blurRad="38100" dist="38100" dir="2700000" algn="tl">
                  <a:srgbClr val="000000"/>
                </a:outerShdw>
              </a:effectLst>
              <a:latin typeface="Arial" panose="020B0604020202020204" pitchFamily="34" charset="0"/>
              <a:ea typeface="黑体" panose="02010609060101010101" pitchFamily="49" charset="-122"/>
              <a:cs typeface="+mn-cs"/>
            </a:endParaRPr>
          </a:p>
          <a:p>
            <a:pPr marR="0" defTabSz="914400">
              <a:buClrTx/>
              <a:buSzTx/>
              <a:buFontTx/>
              <a:defRPr/>
            </a:pPr>
            <a:r>
              <a:rPr kumimoji="0" lang="zh-CN" altLang="en-US" kern="1200" cap="none" spc="0" normalizeH="0" baseline="0" noProof="0">
                <a:effectLst>
                  <a:outerShdw blurRad="38100" dist="38100" dir="2700000" algn="tl">
                    <a:srgbClr val="000000"/>
                  </a:outerShdw>
                </a:effectLst>
                <a:latin typeface="Arial" panose="020B0604020202020204" pitchFamily="34" charset="0"/>
                <a:ea typeface="黑体" panose="02010609060101010101" pitchFamily="49" charset="-122"/>
                <a:cs typeface="+mn-cs"/>
              </a:rPr>
              <a:t>化</a:t>
            </a:r>
            <a:endParaRPr kumimoji="0" lang="zh-CN" altLang="en-US" kern="1200" cap="none" spc="0" normalizeH="0" baseline="0" noProof="0">
              <a:effectLst>
                <a:outerShdw blurRad="38100" dist="38100" dir="2700000" algn="tl">
                  <a:srgbClr val="000000"/>
                </a:outerShdw>
              </a:effectLst>
              <a:latin typeface="Arial" panose="020B0604020202020204" pitchFamily="34" charset="0"/>
              <a:ea typeface="黑体" panose="02010609060101010101" pitchFamily="49" charset="-122"/>
              <a:cs typeface="+mn-cs"/>
            </a:endParaRPr>
          </a:p>
          <a:p>
            <a:pPr marR="0" defTabSz="914400">
              <a:buClrTx/>
              <a:buSzTx/>
              <a:buFontTx/>
              <a:defRPr/>
            </a:pPr>
            <a:endParaRPr kumimoji="0" lang="zh-CN" altLang="en-US" kern="1200" cap="none" spc="0" normalizeH="0" baseline="0" noProof="0">
              <a:effectLst>
                <a:outerShdw blurRad="38100" dist="38100" dir="2700000" algn="tl">
                  <a:srgbClr val="000000"/>
                </a:outerShdw>
              </a:effectLst>
              <a:latin typeface="Arial" panose="020B0604020202020204" pitchFamily="34" charset="0"/>
              <a:ea typeface="黑体" panose="02010609060101010101" pitchFamily="49" charset="-122"/>
              <a:cs typeface="+mn-cs"/>
            </a:endParaRPr>
          </a:p>
        </p:txBody>
      </p:sp>
      <p:grpSp>
        <p:nvGrpSpPr>
          <p:cNvPr id="2" name="Group 31"/>
          <p:cNvGrpSpPr/>
          <p:nvPr/>
        </p:nvGrpSpPr>
        <p:grpSpPr>
          <a:xfrm>
            <a:off x="703263" y="1001713"/>
            <a:ext cx="2206625" cy="5065712"/>
            <a:chOff x="0" y="0"/>
            <a:chExt cx="1390" cy="3191"/>
          </a:xfrm>
        </p:grpSpPr>
        <p:sp>
          <p:nvSpPr>
            <p:cNvPr id="26628" name="Text Box 4"/>
            <p:cNvSpPr txBox="1"/>
            <p:nvPr/>
          </p:nvSpPr>
          <p:spPr>
            <a:xfrm>
              <a:off x="260" y="0"/>
              <a:ext cx="1084" cy="333"/>
            </a:xfrm>
            <a:prstGeom prst="rect">
              <a:avLst/>
            </a:prstGeom>
            <a:gradFill rotWithShape="1">
              <a:gsLst>
                <a:gs pos="0">
                  <a:srgbClr val="66CCFF"/>
                </a:gs>
                <a:gs pos="50000">
                  <a:srgbClr val="FFFFFF"/>
                </a:gs>
                <a:gs pos="100000">
                  <a:srgbClr val="66CCFF"/>
                </a:gs>
              </a:gsLst>
              <a:lin ang="5400000" scaled="1"/>
              <a:tileRect/>
            </a:gradFill>
            <a:ln w="9525" cap="flat" cmpd="sng">
              <a:solidFill>
                <a:srgbClr val="00CCFF"/>
              </a:solidFill>
              <a:prstDash val="solid"/>
              <a:miter/>
              <a:headEnd type="none" w="med" len="med"/>
              <a:tailEnd type="none" w="med" len="med"/>
            </a:ln>
          </p:spPr>
          <p:txBody>
            <a:bodyPr wrap="none" anchor="t">
              <a:spAutoFit/>
            </a:bodyPr>
            <a:p>
              <a:r>
                <a:rPr lang="zh-CN" altLang="en-US" dirty="0">
                  <a:latin typeface="Arial" panose="020B0604020202020204" pitchFamily="34" charset="0"/>
                  <a:ea typeface="黑体" panose="02010609060101010101" pitchFamily="49" charset="-122"/>
                </a:rPr>
                <a:t>发生地区 </a:t>
              </a:r>
              <a:endParaRPr lang="zh-CN" altLang="en-US" dirty="0">
                <a:latin typeface="Arial" panose="020B0604020202020204" pitchFamily="34" charset="0"/>
                <a:ea typeface="黑体" panose="02010609060101010101" pitchFamily="49" charset="-122"/>
              </a:endParaRPr>
            </a:p>
          </p:txBody>
        </p:sp>
        <p:sp>
          <p:nvSpPr>
            <p:cNvPr id="26629" name="Text Box 5"/>
            <p:cNvSpPr txBox="1"/>
            <p:nvPr/>
          </p:nvSpPr>
          <p:spPr>
            <a:xfrm>
              <a:off x="324" y="635"/>
              <a:ext cx="634" cy="333"/>
            </a:xfrm>
            <a:prstGeom prst="rect">
              <a:avLst/>
            </a:prstGeom>
            <a:gradFill rotWithShape="1">
              <a:gsLst>
                <a:gs pos="0">
                  <a:srgbClr val="66CCFF"/>
                </a:gs>
                <a:gs pos="50000">
                  <a:srgbClr val="FFFFFF"/>
                </a:gs>
                <a:gs pos="100000">
                  <a:srgbClr val="66CCFF"/>
                </a:gs>
              </a:gsLst>
              <a:lin ang="5400000" scaled="1"/>
              <a:tileRect/>
            </a:gradFill>
            <a:ln w="9525" cap="flat" cmpd="sng">
              <a:solidFill>
                <a:srgbClr val="00CCFF"/>
              </a:solidFill>
              <a:prstDash val="solid"/>
              <a:miter/>
              <a:headEnd type="none" w="med" len="med"/>
              <a:tailEnd type="none" w="med" len="med"/>
            </a:ln>
          </p:spPr>
          <p:txBody>
            <a:bodyPr wrap="none" anchor="t">
              <a:spAutoFit/>
            </a:bodyPr>
            <a:p>
              <a:r>
                <a:rPr lang="zh-CN" altLang="en-US" dirty="0">
                  <a:latin typeface="Arial" panose="020B0604020202020204" pitchFamily="34" charset="0"/>
                  <a:ea typeface="黑体" panose="02010609060101010101" pitchFamily="49" charset="-122"/>
                </a:rPr>
                <a:t>本质 </a:t>
              </a:r>
              <a:endParaRPr lang="zh-CN" altLang="en-US" dirty="0">
                <a:latin typeface="Arial" panose="020B0604020202020204" pitchFamily="34" charset="0"/>
                <a:ea typeface="黑体" panose="02010609060101010101" pitchFamily="49" charset="-122"/>
              </a:endParaRPr>
            </a:p>
          </p:txBody>
        </p:sp>
        <p:sp>
          <p:nvSpPr>
            <p:cNvPr id="26630" name="Text Box 6"/>
            <p:cNvSpPr txBox="1"/>
            <p:nvPr/>
          </p:nvSpPr>
          <p:spPr>
            <a:xfrm>
              <a:off x="306" y="1406"/>
              <a:ext cx="1084" cy="333"/>
            </a:xfrm>
            <a:prstGeom prst="rect">
              <a:avLst/>
            </a:prstGeom>
            <a:gradFill rotWithShape="1">
              <a:gsLst>
                <a:gs pos="0">
                  <a:srgbClr val="66CCFF"/>
                </a:gs>
                <a:gs pos="50000">
                  <a:srgbClr val="FFFFFF"/>
                </a:gs>
                <a:gs pos="100000">
                  <a:srgbClr val="66CCFF"/>
                </a:gs>
              </a:gsLst>
              <a:lin ang="5400000" scaled="1"/>
              <a:tileRect/>
            </a:gradFill>
            <a:ln w="9525" cap="flat" cmpd="sng">
              <a:solidFill>
                <a:srgbClr val="00CCFF"/>
              </a:solidFill>
              <a:prstDash val="solid"/>
              <a:miter/>
              <a:headEnd type="none" w="med" len="med"/>
              <a:tailEnd type="none" w="med" len="med"/>
            </a:ln>
          </p:spPr>
          <p:txBody>
            <a:bodyPr wrap="none" anchor="t">
              <a:spAutoFit/>
            </a:bodyPr>
            <a:p>
              <a:r>
                <a:rPr lang="zh-CN" altLang="en-US" dirty="0">
                  <a:latin typeface="Arial" panose="020B0604020202020204" pitchFamily="34" charset="0"/>
                  <a:ea typeface="黑体" panose="02010609060101010101" pitchFamily="49" charset="-122"/>
                </a:rPr>
                <a:t>形成原因 </a:t>
              </a:r>
              <a:endParaRPr lang="zh-CN" altLang="en-US" dirty="0">
                <a:latin typeface="Arial" panose="020B0604020202020204" pitchFamily="34" charset="0"/>
                <a:ea typeface="黑体" panose="02010609060101010101" pitchFamily="49" charset="-122"/>
              </a:endParaRPr>
            </a:p>
          </p:txBody>
        </p:sp>
        <p:sp>
          <p:nvSpPr>
            <p:cNvPr id="26631" name="Text Box 7"/>
            <p:cNvSpPr txBox="1"/>
            <p:nvPr/>
          </p:nvSpPr>
          <p:spPr>
            <a:xfrm>
              <a:off x="306" y="2223"/>
              <a:ext cx="1084" cy="333"/>
            </a:xfrm>
            <a:prstGeom prst="rect">
              <a:avLst/>
            </a:prstGeom>
            <a:gradFill rotWithShape="1">
              <a:gsLst>
                <a:gs pos="0">
                  <a:srgbClr val="66CCFF"/>
                </a:gs>
                <a:gs pos="50000">
                  <a:srgbClr val="FFFFFF"/>
                </a:gs>
                <a:gs pos="100000">
                  <a:srgbClr val="66CCFF"/>
                </a:gs>
              </a:gsLst>
              <a:lin ang="5400000" scaled="1"/>
              <a:tileRect/>
            </a:gradFill>
            <a:ln w="9525" cap="flat" cmpd="sng">
              <a:solidFill>
                <a:srgbClr val="00CCFF"/>
              </a:solidFill>
              <a:prstDash val="solid"/>
              <a:miter/>
              <a:headEnd type="none" w="med" len="med"/>
              <a:tailEnd type="none" w="med" len="med"/>
            </a:ln>
          </p:spPr>
          <p:txBody>
            <a:bodyPr wrap="none" anchor="t">
              <a:spAutoFit/>
            </a:bodyPr>
            <a:p>
              <a:r>
                <a:rPr lang="zh-CN" altLang="en-US" dirty="0">
                  <a:latin typeface="Arial" panose="020B0604020202020204" pitchFamily="34" charset="0"/>
                  <a:ea typeface="黑体" panose="02010609060101010101" pitchFamily="49" charset="-122"/>
                </a:rPr>
                <a:t>表现形式 </a:t>
              </a:r>
              <a:endParaRPr lang="zh-CN" altLang="en-US" dirty="0">
                <a:latin typeface="Arial" panose="020B0604020202020204" pitchFamily="34" charset="0"/>
                <a:ea typeface="黑体" panose="02010609060101010101" pitchFamily="49" charset="-122"/>
              </a:endParaRPr>
            </a:p>
          </p:txBody>
        </p:sp>
        <p:sp>
          <p:nvSpPr>
            <p:cNvPr id="26632" name="Text Box 8"/>
            <p:cNvSpPr txBox="1"/>
            <p:nvPr/>
          </p:nvSpPr>
          <p:spPr>
            <a:xfrm>
              <a:off x="351" y="2858"/>
              <a:ext cx="634" cy="333"/>
            </a:xfrm>
            <a:prstGeom prst="rect">
              <a:avLst/>
            </a:prstGeom>
            <a:gradFill rotWithShape="1">
              <a:gsLst>
                <a:gs pos="0">
                  <a:srgbClr val="66CCFF"/>
                </a:gs>
                <a:gs pos="50000">
                  <a:srgbClr val="FFFFFF"/>
                </a:gs>
                <a:gs pos="100000">
                  <a:srgbClr val="66CCFF"/>
                </a:gs>
              </a:gsLst>
              <a:lin ang="5400000" scaled="1"/>
              <a:tileRect/>
            </a:gradFill>
            <a:ln w="9525" cap="flat" cmpd="sng">
              <a:solidFill>
                <a:srgbClr val="00CCFF"/>
              </a:solidFill>
              <a:prstDash val="solid"/>
              <a:miter/>
              <a:headEnd type="none" w="med" len="med"/>
              <a:tailEnd type="none" w="med" len="med"/>
            </a:ln>
          </p:spPr>
          <p:txBody>
            <a:bodyPr wrap="none" anchor="t">
              <a:spAutoFit/>
            </a:bodyPr>
            <a:p>
              <a:r>
                <a:rPr lang="zh-CN" altLang="en-US" dirty="0">
                  <a:latin typeface="Arial" panose="020B0604020202020204" pitchFamily="34" charset="0"/>
                  <a:ea typeface="黑体" panose="02010609060101010101" pitchFamily="49" charset="-122"/>
                </a:rPr>
                <a:t>类型 </a:t>
              </a:r>
              <a:endParaRPr lang="zh-CN" altLang="en-US" dirty="0">
                <a:latin typeface="Arial" panose="020B0604020202020204" pitchFamily="34" charset="0"/>
                <a:ea typeface="黑体" panose="02010609060101010101" pitchFamily="49" charset="-122"/>
              </a:endParaRPr>
            </a:p>
          </p:txBody>
        </p:sp>
        <p:cxnSp>
          <p:nvCxnSpPr>
            <p:cNvPr id="26633" name="AutoShape 10"/>
            <p:cNvCxnSpPr>
              <a:endCxn id="26628" idx="1"/>
            </p:cNvCxnSpPr>
            <p:nvPr/>
          </p:nvCxnSpPr>
          <p:spPr>
            <a:xfrm flipV="1">
              <a:off x="0" y="167"/>
              <a:ext cx="260" cy="1397"/>
            </a:xfrm>
            <a:prstGeom prst="straightConnector1">
              <a:avLst/>
            </a:prstGeom>
            <a:ln w="25400" cap="flat" cmpd="sng">
              <a:solidFill>
                <a:schemeClr val="accent2"/>
              </a:solidFill>
              <a:prstDash val="solid"/>
              <a:round/>
              <a:headEnd type="none" w="med" len="med"/>
              <a:tailEnd type="triangle" w="med" len="med"/>
            </a:ln>
          </p:spPr>
        </p:cxnSp>
        <p:cxnSp>
          <p:nvCxnSpPr>
            <p:cNvPr id="26634" name="AutoShape 11"/>
            <p:cNvCxnSpPr>
              <a:endCxn id="26629" idx="1"/>
            </p:cNvCxnSpPr>
            <p:nvPr/>
          </p:nvCxnSpPr>
          <p:spPr>
            <a:xfrm flipV="1">
              <a:off x="0" y="802"/>
              <a:ext cx="324" cy="762"/>
            </a:xfrm>
            <a:prstGeom prst="straightConnector1">
              <a:avLst/>
            </a:prstGeom>
            <a:ln w="25400" cap="flat" cmpd="sng">
              <a:solidFill>
                <a:schemeClr val="accent2"/>
              </a:solidFill>
              <a:prstDash val="solid"/>
              <a:round/>
              <a:headEnd type="none" w="med" len="med"/>
              <a:tailEnd type="triangle" w="med" len="med"/>
            </a:ln>
          </p:spPr>
        </p:cxnSp>
        <p:cxnSp>
          <p:nvCxnSpPr>
            <p:cNvPr id="26635" name="AutoShape 12"/>
            <p:cNvCxnSpPr>
              <a:endCxn id="26629" idx="1"/>
            </p:cNvCxnSpPr>
            <p:nvPr/>
          </p:nvCxnSpPr>
          <p:spPr>
            <a:xfrm>
              <a:off x="0" y="1564"/>
              <a:ext cx="306" cy="9"/>
            </a:xfrm>
            <a:prstGeom prst="straightConnector1">
              <a:avLst/>
            </a:prstGeom>
            <a:ln w="25400" cap="flat" cmpd="sng">
              <a:solidFill>
                <a:schemeClr val="accent2"/>
              </a:solidFill>
              <a:prstDash val="solid"/>
              <a:round/>
              <a:headEnd type="none" w="med" len="med"/>
              <a:tailEnd type="triangle" w="med" len="med"/>
            </a:ln>
          </p:spPr>
        </p:cxnSp>
        <p:cxnSp>
          <p:nvCxnSpPr>
            <p:cNvPr id="26636" name="AutoShape 13"/>
            <p:cNvCxnSpPr>
              <a:endCxn id="26631" idx="1"/>
            </p:cNvCxnSpPr>
            <p:nvPr/>
          </p:nvCxnSpPr>
          <p:spPr>
            <a:xfrm>
              <a:off x="0" y="1564"/>
              <a:ext cx="306" cy="826"/>
            </a:xfrm>
            <a:prstGeom prst="straightConnector1">
              <a:avLst/>
            </a:prstGeom>
            <a:ln w="25400" cap="flat" cmpd="sng">
              <a:solidFill>
                <a:schemeClr val="accent2"/>
              </a:solidFill>
              <a:prstDash val="solid"/>
              <a:round/>
              <a:headEnd type="none" w="med" len="med"/>
              <a:tailEnd type="triangle" w="med" len="med"/>
            </a:ln>
          </p:spPr>
        </p:cxnSp>
        <p:cxnSp>
          <p:nvCxnSpPr>
            <p:cNvPr id="26637" name="AutoShape 14"/>
            <p:cNvCxnSpPr>
              <a:endCxn id="26632" idx="1"/>
            </p:cNvCxnSpPr>
            <p:nvPr/>
          </p:nvCxnSpPr>
          <p:spPr>
            <a:xfrm>
              <a:off x="0" y="1564"/>
              <a:ext cx="351" cy="1461"/>
            </a:xfrm>
            <a:prstGeom prst="straightConnector1">
              <a:avLst/>
            </a:prstGeom>
            <a:ln w="25400" cap="flat" cmpd="sng">
              <a:solidFill>
                <a:schemeClr val="accent2"/>
              </a:solidFill>
              <a:prstDash val="solid"/>
              <a:round/>
              <a:headEnd type="none" w="med" len="med"/>
              <a:tailEnd type="triangle" w="med" len="med"/>
            </a:ln>
          </p:spPr>
        </p:cxnSp>
      </p:grpSp>
      <p:grpSp>
        <p:nvGrpSpPr>
          <p:cNvPr id="3" name="Group 33"/>
          <p:cNvGrpSpPr/>
          <p:nvPr/>
        </p:nvGrpSpPr>
        <p:grpSpPr>
          <a:xfrm>
            <a:off x="2224088" y="1985963"/>
            <a:ext cx="2844800" cy="528637"/>
            <a:chOff x="0" y="0"/>
            <a:chExt cx="1792" cy="333"/>
          </a:xfrm>
        </p:grpSpPr>
        <p:sp>
          <p:nvSpPr>
            <p:cNvPr id="26639" name="Text Box 16"/>
            <p:cNvSpPr txBox="1"/>
            <p:nvPr/>
          </p:nvSpPr>
          <p:spPr>
            <a:xfrm>
              <a:off x="708" y="0"/>
              <a:ext cx="1084" cy="333"/>
            </a:xfrm>
            <a:prstGeom prst="rect">
              <a:avLst/>
            </a:prstGeom>
            <a:gradFill rotWithShape="1">
              <a:gsLst>
                <a:gs pos="0">
                  <a:schemeClr val="hlink"/>
                </a:gs>
                <a:gs pos="50000">
                  <a:srgbClr val="FFFFFF"/>
                </a:gs>
                <a:gs pos="100000">
                  <a:schemeClr val="hlink"/>
                </a:gs>
              </a:gsLst>
              <a:lin ang="5400000" scaled="1"/>
              <a:tileRect/>
            </a:gradFill>
            <a:ln w="9525" cap="flat" cmpd="sng">
              <a:solidFill>
                <a:schemeClr val="hlink"/>
              </a:solidFill>
              <a:prstDash val="solid"/>
              <a:miter/>
              <a:headEnd type="none" w="med" len="med"/>
              <a:tailEnd type="none" w="med" len="med"/>
            </a:ln>
          </p:spPr>
          <p:txBody>
            <a:bodyPr wrap="none" anchor="t">
              <a:spAutoFit/>
            </a:bodyPr>
            <a:p>
              <a:pPr>
                <a:buSzTx/>
              </a:pPr>
              <a:r>
                <a:rPr lang="zh-CN" altLang="en-US">
                  <a:latin typeface="Arial" panose="020B0604020202020204" pitchFamily="34" charset="0"/>
                  <a:ea typeface="黑体" panose="02010609060101010101" pitchFamily="49" charset="-122"/>
                </a:rPr>
                <a:t>土地退化 </a:t>
              </a:r>
              <a:endParaRPr lang="zh-CN" altLang="en-US">
                <a:latin typeface="Arial" panose="020B0604020202020204" pitchFamily="34" charset="0"/>
                <a:ea typeface="黑体" panose="02010609060101010101" pitchFamily="49" charset="-122"/>
              </a:endParaRPr>
            </a:p>
          </p:txBody>
        </p:sp>
        <p:cxnSp>
          <p:nvCxnSpPr>
            <p:cNvPr id="26640" name="AutoShape 23"/>
            <p:cNvCxnSpPr>
              <a:endCxn id="26628" idx="1"/>
            </p:cNvCxnSpPr>
            <p:nvPr/>
          </p:nvCxnSpPr>
          <p:spPr>
            <a:xfrm flipV="1">
              <a:off x="0" y="167"/>
              <a:ext cx="708" cy="15"/>
            </a:xfrm>
            <a:prstGeom prst="straightConnector1">
              <a:avLst/>
            </a:prstGeom>
            <a:ln w="25400" cap="flat" cmpd="sng">
              <a:solidFill>
                <a:srgbClr val="000080"/>
              </a:solidFill>
              <a:prstDash val="solid"/>
              <a:round/>
              <a:headEnd type="none" w="med" len="med"/>
              <a:tailEnd type="none" w="med" len="med"/>
            </a:ln>
          </p:spPr>
        </p:cxnSp>
      </p:grpSp>
      <p:grpSp>
        <p:nvGrpSpPr>
          <p:cNvPr id="4" name="Group 34"/>
          <p:cNvGrpSpPr/>
          <p:nvPr/>
        </p:nvGrpSpPr>
        <p:grpSpPr>
          <a:xfrm>
            <a:off x="2909888" y="2730500"/>
            <a:ext cx="5999162" cy="1536700"/>
            <a:chOff x="0" y="0"/>
            <a:chExt cx="3779" cy="968"/>
          </a:xfrm>
        </p:grpSpPr>
        <p:sp>
          <p:nvSpPr>
            <p:cNvPr id="26642" name="Text Box 17"/>
            <p:cNvSpPr txBox="1"/>
            <p:nvPr/>
          </p:nvSpPr>
          <p:spPr>
            <a:xfrm>
              <a:off x="300" y="0"/>
              <a:ext cx="1084" cy="333"/>
            </a:xfrm>
            <a:prstGeom prst="rect">
              <a:avLst/>
            </a:prstGeom>
            <a:gradFill rotWithShape="1">
              <a:gsLst>
                <a:gs pos="0">
                  <a:schemeClr val="hlink"/>
                </a:gs>
                <a:gs pos="50000">
                  <a:srgbClr val="FFFFFF"/>
                </a:gs>
                <a:gs pos="100000">
                  <a:schemeClr val="hlink"/>
                </a:gs>
              </a:gsLst>
              <a:lin ang="5400000" scaled="1"/>
              <a:tileRect/>
            </a:gradFill>
            <a:ln w="9525" cap="flat" cmpd="sng">
              <a:solidFill>
                <a:schemeClr val="hlink"/>
              </a:solidFill>
              <a:prstDash val="solid"/>
              <a:miter/>
              <a:headEnd type="none" w="med" len="med"/>
              <a:tailEnd type="none" w="med" len="med"/>
            </a:ln>
          </p:spPr>
          <p:txBody>
            <a:bodyPr wrap="none" anchor="t">
              <a:spAutoFit/>
            </a:bodyPr>
            <a:p>
              <a:pPr>
                <a:buSzTx/>
              </a:pPr>
              <a:r>
                <a:rPr lang="zh-CN" altLang="en-US">
                  <a:latin typeface="Arial" panose="020B0604020202020204" pitchFamily="34" charset="0"/>
                  <a:ea typeface="黑体" panose="02010609060101010101" pitchFamily="49" charset="-122"/>
                </a:rPr>
                <a:t>自然原因 </a:t>
              </a:r>
              <a:endParaRPr lang="zh-CN" altLang="en-US">
                <a:latin typeface="Arial" panose="020B0604020202020204" pitchFamily="34" charset="0"/>
                <a:ea typeface="黑体" panose="02010609060101010101" pitchFamily="49" charset="-122"/>
              </a:endParaRPr>
            </a:p>
          </p:txBody>
        </p:sp>
        <p:sp>
          <p:nvSpPr>
            <p:cNvPr id="26643" name="Text Box 18"/>
            <p:cNvSpPr txBox="1"/>
            <p:nvPr/>
          </p:nvSpPr>
          <p:spPr>
            <a:xfrm>
              <a:off x="276" y="635"/>
              <a:ext cx="1084" cy="333"/>
            </a:xfrm>
            <a:prstGeom prst="rect">
              <a:avLst/>
            </a:prstGeom>
            <a:gradFill rotWithShape="1">
              <a:gsLst>
                <a:gs pos="0">
                  <a:schemeClr val="hlink"/>
                </a:gs>
                <a:gs pos="50000">
                  <a:srgbClr val="FFFFFF"/>
                </a:gs>
                <a:gs pos="100000">
                  <a:schemeClr val="hlink"/>
                </a:gs>
              </a:gsLst>
              <a:lin ang="5400000" scaled="1"/>
              <a:tileRect/>
            </a:gradFill>
            <a:ln w="9525" cap="flat" cmpd="sng">
              <a:solidFill>
                <a:schemeClr val="hlink"/>
              </a:solidFill>
              <a:prstDash val="solid"/>
              <a:miter/>
              <a:headEnd type="none" w="med" len="med"/>
              <a:tailEnd type="none" w="med" len="med"/>
            </a:ln>
          </p:spPr>
          <p:txBody>
            <a:bodyPr wrap="none" anchor="t">
              <a:spAutoFit/>
            </a:bodyPr>
            <a:p>
              <a:pPr>
                <a:buSzTx/>
              </a:pPr>
              <a:r>
                <a:rPr lang="zh-CN" altLang="en-US">
                  <a:latin typeface="Arial" panose="020B0604020202020204" pitchFamily="34" charset="0"/>
                  <a:ea typeface="黑体" panose="02010609060101010101" pitchFamily="49" charset="-122"/>
                </a:rPr>
                <a:t>人为原因 </a:t>
              </a:r>
              <a:endParaRPr lang="zh-CN" altLang="en-US">
                <a:latin typeface="Arial" panose="020B0604020202020204" pitchFamily="34" charset="0"/>
                <a:ea typeface="黑体" panose="02010609060101010101" pitchFamily="49" charset="-122"/>
              </a:endParaRPr>
            </a:p>
          </p:txBody>
        </p:sp>
        <p:sp>
          <p:nvSpPr>
            <p:cNvPr id="26644" name="Text Box 19"/>
            <p:cNvSpPr txBox="1"/>
            <p:nvPr/>
          </p:nvSpPr>
          <p:spPr>
            <a:xfrm>
              <a:off x="1602" y="0"/>
              <a:ext cx="1309" cy="333"/>
            </a:xfrm>
            <a:prstGeom prst="rect">
              <a:avLst/>
            </a:prstGeom>
            <a:gradFill rotWithShape="1">
              <a:gsLst>
                <a:gs pos="0">
                  <a:schemeClr val="hlink"/>
                </a:gs>
                <a:gs pos="50000">
                  <a:srgbClr val="FFFFFF"/>
                </a:gs>
                <a:gs pos="100000">
                  <a:schemeClr val="hlink"/>
                </a:gs>
              </a:gsLst>
              <a:lin ang="5400000" scaled="1"/>
              <a:tileRect/>
            </a:gradFill>
            <a:ln w="9525" cap="flat" cmpd="sng">
              <a:solidFill>
                <a:schemeClr val="hlink"/>
              </a:solidFill>
              <a:prstDash val="solid"/>
              <a:miter/>
              <a:headEnd type="none" w="med" len="med"/>
              <a:tailEnd type="none" w="med" len="med"/>
            </a:ln>
          </p:spPr>
          <p:txBody>
            <a:bodyPr wrap="none" anchor="t">
              <a:spAutoFit/>
            </a:bodyPr>
            <a:p>
              <a:pPr>
                <a:buSzTx/>
              </a:pPr>
              <a:r>
                <a:rPr lang="zh-CN" altLang="en-US">
                  <a:latin typeface="Arial" panose="020B0604020202020204" pitchFamily="34" charset="0"/>
                  <a:ea typeface="黑体" panose="02010609060101010101" pitchFamily="49" charset="-122"/>
                </a:rPr>
                <a:t>气候异常等 </a:t>
              </a:r>
              <a:endParaRPr lang="zh-CN" altLang="en-US">
                <a:latin typeface="Arial" panose="020B0604020202020204" pitchFamily="34" charset="0"/>
                <a:ea typeface="黑体" panose="02010609060101010101" pitchFamily="49" charset="-122"/>
              </a:endParaRPr>
            </a:p>
          </p:txBody>
        </p:sp>
        <p:sp>
          <p:nvSpPr>
            <p:cNvPr id="26645" name="Text Box 20"/>
            <p:cNvSpPr txBox="1"/>
            <p:nvPr/>
          </p:nvSpPr>
          <p:spPr>
            <a:xfrm>
              <a:off x="1570" y="635"/>
              <a:ext cx="2209" cy="333"/>
            </a:xfrm>
            <a:prstGeom prst="rect">
              <a:avLst/>
            </a:prstGeom>
            <a:gradFill rotWithShape="1">
              <a:gsLst>
                <a:gs pos="0">
                  <a:schemeClr val="hlink"/>
                </a:gs>
                <a:gs pos="50000">
                  <a:srgbClr val="FFFFFF"/>
                </a:gs>
                <a:gs pos="100000">
                  <a:schemeClr val="hlink"/>
                </a:gs>
              </a:gsLst>
              <a:lin ang="5400000" scaled="1"/>
              <a:tileRect/>
            </a:gradFill>
            <a:ln w="9525" cap="flat" cmpd="sng">
              <a:solidFill>
                <a:schemeClr val="hlink"/>
              </a:solidFill>
              <a:prstDash val="solid"/>
              <a:miter/>
              <a:headEnd type="none" w="med" len="med"/>
              <a:tailEnd type="none" w="med" len="med"/>
            </a:ln>
          </p:spPr>
          <p:txBody>
            <a:bodyPr wrap="none" anchor="t">
              <a:spAutoFit/>
            </a:bodyPr>
            <a:p>
              <a:pPr>
                <a:buSzTx/>
              </a:pPr>
              <a:r>
                <a:rPr lang="zh-CN" altLang="en-US">
                  <a:latin typeface="Arial" panose="020B0604020202020204" pitchFamily="34" charset="0"/>
                  <a:ea typeface="黑体" panose="02010609060101010101" pitchFamily="49" charset="-122"/>
                </a:rPr>
                <a:t>人类过度的经济活动 </a:t>
              </a:r>
              <a:endParaRPr lang="zh-CN" altLang="en-US">
                <a:latin typeface="Arial" panose="020B0604020202020204" pitchFamily="34" charset="0"/>
                <a:ea typeface="黑体" panose="02010609060101010101" pitchFamily="49" charset="-122"/>
              </a:endParaRPr>
            </a:p>
          </p:txBody>
        </p:sp>
        <p:cxnSp>
          <p:nvCxnSpPr>
            <p:cNvPr id="26646" name="AutoShape 24"/>
            <p:cNvCxnSpPr>
              <a:endCxn id="26642" idx="1"/>
            </p:cNvCxnSpPr>
            <p:nvPr/>
          </p:nvCxnSpPr>
          <p:spPr>
            <a:xfrm flipV="1">
              <a:off x="0" y="167"/>
              <a:ext cx="300" cy="317"/>
            </a:xfrm>
            <a:prstGeom prst="straightConnector1">
              <a:avLst/>
            </a:prstGeom>
            <a:ln w="25400" cap="flat" cmpd="sng">
              <a:solidFill>
                <a:srgbClr val="000080"/>
              </a:solidFill>
              <a:prstDash val="solid"/>
              <a:round/>
              <a:headEnd type="none" w="med" len="med"/>
              <a:tailEnd type="triangle" w="med" len="med"/>
            </a:ln>
          </p:spPr>
        </p:cxnSp>
        <p:cxnSp>
          <p:nvCxnSpPr>
            <p:cNvPr id="26647" name="AutoShape 25"/>
            <p:cNvCxnSpPr>
              <a:endCxn id="26643" idx="1"/>
            </p:cNvCxnSpPr>
            <p:nvPr/>
          </p:nvCxnSpPr>
          <p:spPr>
            <a:xfrm>
              <a:off x="0" y="484"/>
              <a:ext cx="276" cy="318"/>
            </a:xfrm>
            <a:prstGeom prst="straightConnector1">
              <a:avLst/>
            </a:prstGeom>
            <a:ln w="25400" cap="flat" cmpd="sng">
              <a:solidFill>
                <a:srgbClr val="000080"/>
              </a:solidFill>
              <a:prstDash val="solid"/>
              <a:round/>
              <a:headEnd type="none" w="med" len="med"/>
              <a:tailEnd type="triangle" w="med" len="med"/>
            </a:ln>
          </p:spPr>
        </p:cxnSp>
        <p:cxnSp>
          <p:nvCxnSpPr>
            <p:cNvPr id="26648" name="AutoShape 26"/>
            <p:cNvCxnSpPr>
              <a:stCxn id="26642" idx="3"/>
              <a:endCxn id="26644" idx="1"/>
            </p:cNvCxnSpPr>
            <p:nvPr/>
          </p:nvCxnSpPr>
          <p:spPr>
            <a:xfrm>
              <a:off x="1384" y="167"/>
              <a:ext cx="218" cy="0"/>
            </a:xfrm>
            <a:prstGeom prst="straightConnector1">
              <a:avLst/>
            </a:prstGeom>
            <a:ln w="25400" cap="flat" cmpd="sng">
              <a:solidFill>
                <a:srgbClr val="000080"/>
              </a:solidFill>
              <a:prstDash val="solid"/>
              <a:round/>
              <a:headEnd type="none" w="med" len="med"/>
              <a:tailEnd type="none" w="med" len="med"/>
            </a:ln>
          </p:spPr>
        </p:cxnSp>
        <p:cxnSp>
          <p:nvCxnSpPr>
            <p:cNvPr id="26649" name="AutoShape 27"/>
            <p:cNvCxnSpPr>
              <a:stCxn id="26643" idx="3"/>
              <a:endCxn id="26645" idx="1"/>
            </p:cNvCxnSpPr>
            <p:nvPr/>
          </p:nvCxnSpPr>
          <p:spPr>
            <a:xfrm>
              <a:off x="1360" y="802"/>
              <a:ext cx="210" cy="0"/>
            </a:xfrm>
            <a:prstGeom prst="straightConnector1">
              <a:avLst/>
            </a:prstGeom>
            <a:ln w="25400" cap="flat" cmpd="sng">
              <a:solidFill>
                <a:srgbClr val="000080"/>
              </a:solidFill>
              <a:prstDash val="solid"/>
              <a:round/>
              <a:headEnd type="none" w="med" len="med"/>
              <a:tailEnd type="none" w="med" len="med"/>
            </a:ln>
          </p:spPr>
        </p:cxnSp>
      </p:grpSp>
      <p:grpSp>
        <p:nvGrpSpPr>
          <p:cNvPr id="5" name="Group 35"/>
          <p:cNvGrpSpPr/>
          <p:nvPr/>
        </p:nvGrpSpPr>
        <p:grpSpPr>
          <a:xfrm>
            <a:off x="2909888" y="4530725"/>
            <a:ext cx="5911850" cy="528638"/>
            <a:chOff x="0" y="0"/>
            <a:chExt cx="3724" cy="333"/>
          </a:xfrm>
        </p:grpSpPr>
        <p:sp>
          <p:nvSpPr>
            <p:cNvPr id="26651" name="Text Box 21"/>
            <p:cNvSpPr txBox="1"/>
            <p:nvPr/>
          </p:nvSpPr>
          <p:spPr>
            <a:xfrm>
              <a:off x="390" y="0"/>
              <a:ext cx="3334" cy="333"/>
            </a:xfrm>
            <a:prstGeom prst="rect">
              <a:avLst/>
            </a:prstGeom>
            <a:gradFill rotWithShape="1">
              <a:gsLst>
                <a:gs pos="0">
                  <a:schemeClr val="hlink"/>
                </a:gs>
                <a:gs pos="50000">
                  <a:srgbClr val="FFFFFF"/>
                </a:gs>
                <a:gs pos="100000">
                  <a:schemeClr val="hlink"/>
                </a:gs>
              </a:gsLst>
              <a:lin ang="5400000" scaled="1"/>
              <a:tileRect/>
            </a:gradFill>
            <a:ln w="9525" cap="flat" cmpd="sng">
              <a:solidFill>
                <a:schemeClr val="hlink"/>
              </a:solidFill>
              <a:prstDash val="solid"/>
              <a:miter/>
              <a:headEnd type="none" w="med" len="med"/>
              <a:tailEnd type="none" w="med" len="med"/>
            </a:ln>
          </p:spPr>
          <p:txBody>
            <a:bodyPr wrap="none" anchor="t">
              <a:spAutoFit/>
            </a:bodyPr>
            <a:p>
              <a:pPr>
                <a:buSzTx/>
              </a:pPr>
              <a:r>
                <a:rPr lang="zh-CN" altLang="en-US">
                  <a:latin typeface="Arial" panose="020B0604020202020204" pitchFamily="34" charset="0"/>
                  <a:ea typeface="黑体" panose="02010609060101010101" pitchFamily="49" charset="-122"/>
                </a:rPr>
                <a:t>耕地退化、草地退化、林地退化 </a:t>
              </a:r>
              <a:endParaRPr lang="zh-CN" altLang="en-US">
                <a:latin typeface="Arial" panose="020B0604020202020204" pitchFamily="34" charset="0"/>
                <a:ea typeface="黑体" panose="02010609060101010101" pitchFamily="49" charset="-122"/>
              </a:endParaRPr>
            </a:p>
          </p:txBody>
        </p:sp>
        <p:cxnSp>
          <p:nvCxnSpPr>
            <p:cNvPr id="26652" name="AutoShape 28"/>
            <p:cNvCxnSpPr>
              <a:stCxn id="26631" idx="3"/>
              <a:endCxn id="26651" idx="1"/>
            </p:cNvCxnSpPr>
            <p:nvPr/>
          </p:nvCxnSpPr>
          <p:spPr>
            <a:xfrm>
              <a:off x="0" y="167"/>
              <a:ext cx="390" cy="0"/>
            </a:xfrm>
            <a:prstGeom prst="straightConnector1">
              <a:avLst/>
            </a:prstGeom>
            <a:ln w="25400" cap="flat" cmpd="sng">
              <a:solidFill>
                <a:srgbClr val="000080"/>
              </a:solidFill>
              <a:prstDash val="solid"/>
              <a:round/>
              <a:headEnd type="none" w="med" len="med"/>
              <a:tailEnd type="none" w="med" len="med"/>
            </a:ln>
          </p:spPr>
        </p:cxnSp>
      </p:grpSp>
      <p:grpSp>
        <p:nvGrpSpPr>
          <p:cNvPr id="7" name="Group 36"/>
          <p:cNvGrpSpPr/>
          <p:nvPr/>
        </p:nvGrpSpPr>
        <p:grpSpPr>
          <a:xfrm>
            <a:off x="2224088" y="5475288"/>
            <a:ext cx="6451600" cy="955675"/>
            <a:chOff x="0" y="0"/>
            <a:chExt cx="4490" cy="603"/>
          </a:xfrm>
        </p:grpSpPr>
        <p:sp>
          <p:nvSpPr>
            <p:cNvPr id="26654" name="Text Box 22"/>
            <p:cNvSpPr txBox="1"/>
            <p:nvPr/>
          </p:nvSpPr>
          <p:spPr>
            <a:xfrm>
              <a:off x="318" y="0"/>
              <a:ext cx="4172" cy="603"/>
            </a:xfrm>
            <a:prstGeom prst="rect">
              <a:avLst/>
            </a:prstGeom>
            <a:gradFill rotWithShape="1">
              <a:gsLst>
                <a:gs pos="0">
                  <a:schemeClr val="hlink"/>
                </a:gs>
                <a:gs pos="50000">
                  <a:srgbClr val="FFFFFF"/>
                </a:gs>
                <a:gs pos="100000">
                  <a:schemeClr val="hlink"/>
                </a:gs>
              </a:gsLst>
              <a:lin ang="5400000" scaled="1"/>
              <a:tileRect/>
            </a:gradFill>
            <a:ln w="9525" cap="flat" cmpd="sng">
              <a:solidFill>
                <a:schemeClr val="hlink"/>
              </a:solidFill>
              <a:prstDash val="solid"/>
              <a:miter/>
              <a:headEnd type="none" w="med" len="med"/>
              <a:tailEnd type="none" w="med" len="med"/>
            </a:ln>
          </p:spPr>
          <p:txBody>
            <a:bodyPr anchor="t">
              <a:spAutoFit/>
            </a:bodyPr>
            <a:p>
              <a:pPr>
                <a:buSzTx/>
              </a:pPr>
              <a:r>
                <a:rPr lang="zh-CN" altLang="en-US">
                  <a:latin typeface="Arial" panose="020B0604020202020204" pitchFamily="34" charset="0"/>
                  <a:ea typeface="黑体" panose="02010609060101010101" pitchFamily="49" charset="-122"/>
                </a:rPr>
                <a:t>土地沙漠化、石质荒漠化、次生盐渍化、红漠化 </a:t>
              </a:r>
              <a:endParaRPr lang="zh-CN" altLang="en-US">
                <a:latin typeface="Arial" panose="020B0604020202020204" pitchFamily="34" charset="0"/>
                <a:ea typeface="黑体" panose="02010609060101010101" pitchFamily="49" charset="-122"/>
              </a:endParaRPr>
            </a:p>
          </p:txBody>
        </p:sp>
        <p:cxnSp>
          <p:nvCxnSpPr>
            <p:cNvPr id="26655" name="AutoShape 29"/>
            <p:cNvCxnSpPr>
              <a:stCxn id="26632" idx="3"/>
              <a:endCxn id="26654" idx="1"/>
            </p:cNvCxnSpPr>
            <p:nvPr/>
          </p:nvCxnSpPr>
          <p:spPr>
            <a:xfrm>
              <a:off x="0" y="180"/>
              <a:ext cx="318" cy="0"/>
            </a:xfrm>
            <a:prstGeom prst="straightConnector1">
              <a:avLst/>
            </a:prstGeom>
            <a:ln w="25400" cap="flat" cmpd="sng">
              <a:solidFill>
                <a:srgbClr val="000080"/>
              </a:solidFill>
              <a:prstDash val="solid"/>
              <a:round/>
              <a:headEnd type="none" w="med" len="med"/>
              <a:tailEnd type="none" w="med" len="med"/>
            </a:ln>
          </p:spPr>
        </p:cxnSp>
      </p:grpSp>
      <p:grpSp>
        <p:nvGrpSpPr>
          <p:cNvPr id="9" name="Group 32"/>
          <p:cNvGrpSpPr/>
          <p:nvPr/>
        </p:nvGrpSpPr>
        <p:grpSpPr>
          <a:xfrm>
            <a:off x="2836863" y="1001713"/>
            <a:ext cx="6307137" cy="528637"/>
            <a:chOff x="0" y="0"/>
            <a:chExt cx="3968" cy="333"/>
          </a:xfrm>
        </p:grpSpPr>
        <p:sp>
          <p:nvSpPr>
            <p:cNvPr id="26657" name="Text Box 15"/>
            <p:cNvSpPr txBox="1"/>
            <p:nvPr/>
          </p:nvSpPr>
          <p:spPr>
            <a:xfrm>
              <a:off x="184" y="0"/>
              <a:ext cx="3784" cy="333"/>
            </a:xfrm>
            <a:prstGeom prst="rect">
              <a:avLst/>
            </a:prstGeom>
            <a:gradFill rotWithShape="1">
              <a:gsLst>
                <a:gs pos="0">
                  <a:schemeClr val="hlink"/>
                </a:gs>
                <a:gs pos="50000">
                  <a:srgbClr val="FFFFFF"/>
                </a:gs>
                <a:gs pos="100000">
                  <a:schemeClr val="hlink"/>
                </a:gs>
              </a:gsLst>
              <a:lin ang="5400000" scaled="1"/>
              <a:tileRect/>
            </a:gradFill>
            <a:ln w="9525" cap="flat" cmpd="sng">
              <a:solidFill>
                <a:schemeClr val="hlink"/>
              </a:solidFill>
              <a:prstDash val="solid"/>
              <a:miter/>
              <a:headEnd type="none" w="med" len="med"/>
              <a:tailEnd type="none" w="med" len="med"/>
            </a:ln>
          </p:spPr>
          <p:txBody>
            <a:bodyPr anchor="t">
              <a:spAutoFit/>
            </a:bodyPr>
            <a:p>
              <a:pPr>
                <a:buSzTx/>
              </a:pPr>
              <a:r>
                <a:rPr lang="zh-CN" altLang="en-US">
                  <a:latin typeface="Arial" panose="020B0604020202020204" pitchFamily="34" charset="0"/>
                  <a:ea typeface="黑体" panose="02010609060101010101" pitchFamily="49" charset="-122"/>
                </a:rPr>
                <a:t>干旱、半干旱地区及一些半湿润地区 </a:t>
              </a:r>
              <a:endParaRPr lang="zh-CN" altLang="en-US">
                <a:latin typeface="Arial" panose="020B0604020202020204" pitchFamily="34" charset="0"/>
                <a:ea typeface="黑体" panose="02010609060101010101" pitchFamily="49" charset="-122"/>
              </a:endParaRPr>
            </a:p>
          </p:txBody>
        </p:sp>
        <p:cxnSp>
          <p:nvCxnSpPr>
            <p:cNvPr id="26658" name="AutoShape 30"/>
            <p:cNvCxnSpPr>
              <a:stCxn id="26628" idx="3"/>
              <a:endCxn id="26657" idx="1"/>
            </p:cNvCxnSpPr>
            <p:nvPr/>
          </p:nvCxnSpPr>
          <p:spPr>
            <a:xfrm>
              <a:off x="0" y="167"/>
              <a:ext cx="184" cy="0"/>
            </a:xfrm>
            <a:prstGeom prst="straightConnector1">
              <a:avLst/>
            </a:prstGeom>
            <a:ln w="25400" cap="flat" cmpd="sng">
              <a:solidFill>
                <a:srgbClr val="000080"/>
              </a:solidFill>
              <a:prstDash val="solid"/>
              <a:round/>
              <a:headEnd type="none" w="med" len="med"/>
              <a:tailEnd type="non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lide(fromLeft)">
                                      <p:cBhvr>
                                        <p:cTn id="7" dur="500"/>
                                        <p:tgtEl>
                                          <p:spTgt spid="819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dissolve">
                                      <p:cBhvr>
                                        <p:cTn id="11" dur="500"/>
                                        <p:tgtEl>
                                          <p:spTgt spid="819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323850" y="908050"/>
            <a:ext cx="3898900" cy="2860675"/>
            <a:chOff x="0" y="0"/>
            <a:chExt cx="3627780" cy="2661940"/>
          </a:xfrm>
        </p:grpSpPr>
        <p:sp>
          <p:nvSpPr>
            <p:cNvPr id="27650" name="任意多边形 5"/>
            <p:cNvSpPr/>
            <p:nvPr/>
          </p:nvSpPr>
          <p:spPr>
            <a:xfrm rot="-176470">
              <a:off x="28118" y="1763046"/>
              <a:ext cx="3599662" cy="898894"/>
            </a:xfrm>
            <a:custGeom>
              <a:avLst/>
              <a:gdLst/>
              <a:ahLst/>
              <a:cxnLst>
                <a:cxn ang="0">
                  <a:pos x="0" y="49390"/>
                </a:cxn>
                <a:cxn ang="0">
                  <a:pos x="45915" y="898894"/>
                </a:cxn>
                <a:cxn ang="0">
                  <a:pos x="3562930" y="849503"/>
                </a:cxn>
                <a:cxn ang="0">
                  <a:pos x="3599662" y="0"/>
                </a:cxn>
                <a:cxn ang="0">
                  <a:pos x="0" y="49390"/>
                </a:cxn>
              </a:cxnLst>
              <a:pathLst>
                <a:path w="4537276" h="1053298">
                  <a:moveTo>
                    <a:pt x="0" y="57874"/>
                  </a:moveTo>
                  <a:lnTo>
                    <a:pt x="57874" y="1053298"/>
                  </a:lnTo>
                  <a:cubicBezTo>
                    <a:pt x="1687430" y="825661"/>
                    <a:pt x="3280344" y="887394"/>
                    <a:pt x="4490978" y="995423"/>
                  </a:cubicBezTo>
                  <a:lnTo>
                    <a:pt x="4537276" y="0"/>
                  </a:lnTo>
                  <a:lnTo>
                    <a:pt x="0" y="57874"/>
                  </a:lnTo>
                  <a:close/>
                </a:path>
              </a:pathLst>
            </a:custGeom>
            <a:gradFill rotWithShape="1">
              <a:gsLst>
                <a:gs pos="0">
                  <a:srgbClr val="3F3F3F"/>
                </a:gs>
                <a:gs pos="50000">
                  <a:srgbClr val="0C0C0C"/>
                </a:gs>
                <a:gs pos="100000">
                  <a:srgbClr val="3F3F3F"/>
                </a:gs>
              </a:gsLst>
              <a:lin ang="10800000" scaled="1"/>
              <a:tileRect/>
            </a:gradFill>
            <a:ln w="25400">
              <a:noFill/>
            </a:ln>
          </p:spPr>
          <p:txBody>
            <a:bodyPr/>
            <a:p>
              <a:endParaRPr lang="zh-CN" altLang="en-US"/>
            </a:p>
          </p:txBody>
        </p:sp>
        <p:sp>
          <p:nvSpPr>
            <p:cNvPr id="27651" name="矩形 6"/>
            <p:cNvSpPr/>
            <p:nvPr/>
          </p:nvSpPr>
          <p:spPr>
            <a:xfrm rot="-176470">
              <a:off x="0" y="0"/>
              <a:ext cx="3511004" cy="2394264"/>
            </a:xfrm>
            <a:prstGeom prst="rect">
              <a:avLst/>
            </a:prstGeom>
            <a:solidFill>
              <a:schemeClr val="bg1"/>
            </a:solidFill>
            <a:ln w="25400">
              <a:noFill/>
            </a:ln>
          </p:spPr>
          <p:txBody>
            <a:bodyPr anchor="ctr"/>
            <a:p>
              <a:pPr algn="ctr">
                <a:buFont typeface="Arial" panose="020B0604020202020204" pitchFamily="34" charset="0"/>
              </a:pPr>
              <a:endParaRPr lang="zh-CN" altLang="zh-CN"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7652" name="图片 7"/>
            <p:cNvPicPr>
              <a:picLocks noChangeAspect="1"/>
            </p:cNvPicPr>
            <p:nvPr/>
          </p:nvPicPr>
          <p:blipFill>
            <a:blip r:embed="rId1"/>
            <a:srcRect/>
            <a:stretch>
              <a:fillRect/>
            </a:stretch>
          </p:blipFill>
          <p:spPr>
            <a:xfrm rot="-176470">
              <a:off x="118000" y="81169"/>
              <a:ext cx="3269858" cy="2229546"/>
            </a:xfrm>
            <a:prstGeom prst="rect">
              <a:avLst/>
            </a:prstGeom>
            <a:noFill/>
            <a:ln w="9525">
              <a:noFill/>
            </a:ln>
          </p:spPr>
        </p:pic>
      </p:grpSp>
      <p:grpSp>
        <p:nvGrpSpPr>
          <p:cNvPr id="3" name="Group 6"/>
          <p:cNvGrpSpPr/>
          <p:nvPr/>
        </p:nvGrpSpPr>
        <p:grpSpPr>
          <a:xfrm rot="-190902">
            <a:off x="3063875" y="1841500"/>
            <a:ext cx="4513263" cy="3340100"/>
            <a:chOff x="0" y="0"/>
            <a:chExt cx="3599662" cy="2664287"/>
          </a:xfrm>
        </p:grpSpPr>
        <p:sp>
          <p:nvSpPr>
            <p:cNvPr id="27654" name="任意多边形 9"/>
            <p:cNvSpPr/>
            <p:nvPr/>
          </p:nvSpPr>
          <p:spPr>
            <a:xfrm rot="142121">
              <a:off x="0" y="1765393"/>
              <a:ext cx="3599662" cy="898894"/>
            </a:xfrm>
            <a:custGeom>
              <a:avLst/>
              <a:gdLst/>
              <a:ahLst/>
              <a:cxnLst>
                <a:cxn ang="0">
                  <a:pos x="0" y="49390"/>
                </a:cxn>
                <a:cxn ang="0">
                  <a:pos x="45915" y="898894"/>
                </a:cxn>
                <a:cxn ang="0">
                  <a:pos x="3562930" y="849503"/>
                </a:cxn>
                <a:cxn ang="0">
                  <a:pos x="3599662" y="0"/>
                </a:cxn>
                <a:cxn ang="0">
                  <a:pos x="0" y="49390"/>
                </a:cxn>
              </a:cxnLst>
              <a:pathLst>
                <a:path w="4537276" h="1053298">
                  <a:moveTo>
                    <a:pt x="0" y="57874"/>
                  </a:moveTo>
                  <a:lnTo>
                    <a:pt x="57874" y="1053298"/>
                  </a:lnTo>
                  <a:cubicBezTo>
                    <a:pt x="1687430" y="825661"/>
                    <a:pt x="3280344" y="887394"/>
                    <a:pt x="4490978" y="995423"/>
                  </a:cubicBezTo>
                  <a:lnTo>
                    <a:pt x="4537276" y="0"/>
                  </a:lnTo>
                  <a:lnTo>
                    <a:pt x="0" y="57874"/>
                  </a:lnTo>
                  <a:close/>
                </a:path>
              </a:pathLst>
            </a:custGeom>
            <a:gradFill rotWithShape="1">
              <a:gsLst>
                <a:gs pos="0">
                  <a:srgbClr val="3F3F3F"/>
                </a:gs>
                <a:gs pos="50000">
                  <a:srgbClr val="0C0C0C"/>
                </a:gs>
                <a:gs pos="100000">
                  <a:srgbClr val="3F3F3F"/>
                </a:gs>
              </a:gsLst>
              <a:lin ang="10800000" scaled="1"/>
              <a:tileRect/>
            </a:gradFill>
            <a:ln w="25400">
              <a:noFill/>
            </a:ln>
          </p:spPr>
          <p:txBody>
            <a:bodyPr/>
            <a:p>
              <a:endParaRPr lang="zh-CN" altLang="en-US"/>
            </a:p>
          </p:txBody>
        </p:sp>
        <p:sp>
          <p:nvSpPr>
            <p:cNvPr id="27655" name="矩形 10"/>
            <p:cNvSpPr/>
            <p:nvPr/>
          </p:nvSpPr>
          <p:spPr>
            <a:xfrm rot="156184">
              <a:off x="66156" y="0"/>
              <a:ext cx="3511004" cy="2394264"/>
            </a:xfrm>
            <a:prstGeom prst="rect">
              <a:avLst/>
            </a:prstGeom>
            <a:solidFill>
              <a:schemeClr val="bg1"/>
            </a:solidFill>
            <a:ln w="25400">
              <a:noFill/>
            </a:ln>
          </p:spPr>
          <p:txBody>
            <a:bodyPr anchor="ctr"/>
            <a:p>
              <a:pPr algn="ctr">
                <a:buFont typeface="Arial" panose="020B0604020202020204" pitchFamily="34" charset="0"/>
              </a:pPr>
              <a:endParaRPr lang="zh-CN" altLang="zh-CN"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7656" name="Picture 3"/>
            <p:cNvPicPr>
              <a:picLocks noChangeAspect="1"/>
            </p:cNvPicPr>
            <p:nvPr/>
          </p:nvPicPr>
          <p:blipFill>
            <a:blip r:embed="rId2"/>
            <a:stretch>
              <a:fillRect/>
            </a:stretch>
          </p:blipFill>
          <p:spPr>
            <a:xfrm rot="161813">
              <a:off x="152680" y="78566"/>
              <a:ext cx="3329624" cy="2227148"/>
            </a:xfrm>
            <a:prstGeom prst="rect">
              <a:avLst/>
            </a:prstGeom>
            <a:noFill/>
            <a:ln w="9525">
              <a:noFill/>
            </a:ln>
          </p:spPr>
        </p:pic>
      </p:grpSp>
      <p:grpSp>
        <p:nvGrpSpPr>
          <p:cNvPr id="4" name="Group 10"/>
          <p:cNvGrpSpPr/>
          <p:nvPr/>
        </p:nvGrpSpPr>
        <p:grpSpPr>
          <a:xfrm>
            <a:off x="4362450" y="3917950"/>
            <a:ext cx="4548188" cy="2800350"/>
            <a:chOff x="0" y="0"/>
            <a:chExt cx="3617148" cy="2228003"/>
          </a:xfrm>
        </p:grpSpPr>
        <p:sp>
          <p:nvSpPr>
            <p:cNvPr id="27658" name="任意多边形 15"/>
            <p:cNvSpPr/>
            <p:nvPr/>
          </p:nvSpPr>
          <p:spPr>
            <a:xfrm rot="-176470">
              <a:off x="17486" y="1329109"/>
              <a:ext cx="3599662" cy="898894"/>
            </a:xfrm>
            <a:custGeom>
              <a:avLst/>
              <a:gdLst/>
              <a:ahLst/>
              <a:cxnLst>
                <a:cxn ang="0">
                  <a:pos x="0" y="49390"/>
                </a:cxn>
                <a:cxn ang="0">
                  <a:pos x="45915" y="898894"/>
                </a:cxn>
                <a:cxn ang="0">
                  <a:pos x="3562930" y="849503"/>
                </a:cxn>
                <a:cxn ang="0">
                  <a:pos x="3599662" y="0"/>
                </a:cxn>
                <a:cxn ang="0">
                  <a:pos x="0" y="49390"/>
                </a:cxn>
              </a:cxnLst>
              <a:pathLst>
                <a:path w="4537276" h="1053298">
                  <a:moveTo>
                    <a:pt x="0" y="57874"/>
                  </a:moveTo>
                  <a:lnTo>
                    <a:pt x="57874" y="1053298"/>
                  </a:lnTo>
                  <a:cubicBezTo>
                    <a:pt x="1687430" y="825661"/>
                    <a:pt x="3280344" y="887394"/>
                    <a:pt x="4490978" y="995423"/>
                  </a:cubicBezTo>
                  <a:lnTo>
                    <a:pt x="4537276" y="0"/>
                  </a:lnTo>
                  <a:lnTo>
                    <a:pt x="0" y="57874"/>
                  </a:lnTo>
                  <a:close/>
                </a:path>
              </a:pathLst>
            </a:custGeom>
            <a:gradFill rotWithShape="1">
              <a:gsLst>
                <a:gs pos="0">
                  <a:srgbClr val="3F3F3F"/>
                </a:gs>
                <a:gs pos="50000">
                  <a:srgbClr val="0C0C0C"/>
                </a:gs>
                <a:gs pos="100000">
                  <a:srgbClr val="3F3F3F"/>
                </a:gs>
              </a:gsLst>
              <a:lin ang="10800000" scaled="1"/>
              <a:tileRect/>
            </a:gradFill>
            <a:ln w="25400">
              <a:noFill/>
            </a:ln>
          </p:spPr>
          <p:txBody>
            <a:bodyPr/>
            <a:p>
              <a:endParaRPr lang="zh-CN" altLang="en-US"/>
            </a:p>
          </p:txBody>
        </p:sp>
        <p:sp>
          <p:nvSpPr>
            <p:cNvPr id="27659" name="矩形 16"/>
            <p:cNvSpPr/>
            <p:nvPr/>
          </p:nvSpPr>
          <p:spPr>
            <a:xfrm rot="-176470">
              <a:off x="0" y="0"/>
              <a:ext cx="3511004" cy="1979857"/>
            </a:xfrm>
            <a:prstGeom prst="rect">
              <a:avLst/>
            </a:prstGeom>
            <a:solidFill>
              <a:schemeClr val="bg1"/>
            </a:solidFill>
            <a:ln w="25400">
              <a:noFill/>
            </a:ln>
          </p:spPr>
          <p:txBody>
            <a:bodyPr anchor="ctr"/>
            <a:p>
              <a:pPr algn="ctr">
                <a:buFont typeface="Arial" panose="020B0604020202020204" pitchFamily="34" charset="0"/>
              </a:pPr>
              <a:endParaRPr lang="zh-CN" altLang="zh-CN"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7660" name="图片 17"/>
            <p:cNvPicPr>
              <a:picLocks noChangeAspect="1"/>
            </p:cNvPicPr>
            <p:nvPr/>
          </p:nvPicPr>
          <p:blipFill>
            <a:blip r:embed="rId3"/>
            <a:stretch>
              <a:fillRect/>
            </a:stretch>
          </p:blipFill>
          <p:spPr>
            <a:xfrm rot="-176470">
              <a:off x="109941" y="93522"/>
              <a:ext cx="3269858" cy="1798421"/>
            </a:xfrm>
            <a:prstGeom prst="rect">
              <a:avLst/>
            </a:prstGeom>
            <a:noFill/>
            <a:ln w="9525">
              <a:noFill/>
            </a:ln>
          </p:spPr>
        </p:pic>
      </p:grpSp>
      <p:grpSp>
        <p:nvGrpSpPr>
          <p:cNvPr id="5" name="Group 14"/>
          <p:cNvGrpSpPr/>
          <p:nvPr/>
        </p:nvGrpSpPr>
        <p:grpSpPr>
          <a:xfrm>
            <a:off x="311150" y="3638550"/>
            <a:ext cx="2447925" cy="1381125"/>
            <a:chOff x="0" y="0"/>
            <a:chExt cx="2448272" cy="1381441"/>
          </a:xfrm>
        </p:grpSpPr>
        <p:sp>
          <p:nvSpPr>
            <p:cNvPr id="27662" name="TextBox 20"/>
            <p:cNvSpPr/>
            <p:nvPr/>
          </p:nvSpPr>
          <p:spPr>
            <a:xfrm>
              <a:off x="7939" y="152435"/>
              <a:ext cx="1708392" cy="457305"/>
            </a:xfrm>
            <a:prstGeom prst="rect">
              <a:avLst/>
            </a:prstGeom>
            <a:noFill/>
            <a:ln w="9525">
              <a:noFill/>
            </a:ln>
          </p:spPr>
          <p:txBody>
            <a:bodyPr wrap="none" anchor="t">
              <a:spAutoFit/>
            </a:bodyPr>
            <a:p>
              <a:pPr>
                <a:buFont typeface="Arial" panose="020B0604020202020204" pitchFamily="34" charset="0"/>
              </a:pPr>
              <a:r>
                <a:rPr lang="zh-CN" altLang="en-US" sz="2400" b="1" dirty="0">
                  <a:solidFill>
                    <a:srgbClr val="FF0000"/>
                  </a:solidFill>
                  <a:latin typeface="Verdana" panose="020B0604030504040204" pitchFamily="34" charset="0"/>
                  <a:ea typeface="微软雅黑" panose="020B0503020204020204" pitchFamily="34" charset="-122"/>
                  <a:sym typeface="微软雅黑" panose="020B0503020204020204" pitchFamily="34" charset="-122"/>
                </a:rPr>
                <a:t>土地沙漠化</a:t>
              </a:r>
              <a:endParaRPr lang="zh-CN" altLang="en-US" sz="2400" b="1" dirty="0">
                <a:solidFill>
                  <a:srgbClr val="FF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27663" name="任意多边形 21"/>
            <p:cNvSpPr/>
            <p:nvPr/>
          </p:nvSpPr>
          <p:spPr>
            <a:xfrm rot="-717881">
              <a:off x="1585348" y="0"/>
              <a:ext cx="538019" cy="403941"/>
            </a:xfrm>
            <a:custGeom>
              <a:avLst/>
              <a:gdLst/>
              <a:ahLst/>
              <a:cxnLst>
                <a:cxn ang="0">
                  <a:pos x="0" y="403704"/>
                </a:cxn>
                <a:cxn ang="0">
                  <a:pos x="314196" y="262677"/>
                </a:cxn>
                <a:cxn ang="0">
                  <a:pos x="218192" y="246934"/>
                </a:cxn>
                <a:cxn ang="0">
                  <a:pos x="345831" y="311241"/>
                </a:cxn>
                <a:cxn ang="0">
                  <a:pos x="538019" y="0"/>
                </a:cxn>
              </a:cxnLst>
              <a:pathLst>
                <a:path w="643707" h="525942">
                  <a:moveTo>
                    <a:pt x="0" y="525633"/>
                  </a:moveTo>
                  <a:cubicBezTo>
                    <a:pt x="161319" y="533039"/>
                    <a:pt x="369572" y="405626"/>
                    <a:pt x="375917" y="342012"/>
                  </a:cubicBezTo>
                  <a:cubicBezTo>
                    <a:pt x="382262" y="278398"/>
                    <a:pt x="300966" y="277335"/>
                    <a:pt x="261053" y="321515"/>
                  </a:cubicBezTo>
                  <a:cubicBezTo>
                    <a:pt x="221140" y="365695"/>
                    <a:pt x="285064" y="488507"/>
                    <a:pt x="413766" y="405244"/>
                  </a:cubicBezTo>
                  <a:cubicBezTo>
                    <a:pt x="542468" y="321981"/>
                    <a:pt x="643707" y="0"/>
                    <a:pt x="643707" y="0"/>
                  </a:cubicBezTo>
                </a:path>
              </a:pathLst>
            </a:custGeom>
            <a:noFill/>
            <a:ln w="19050" cap="flat" cmpd="sng">
              <a:solidFill>
                <a:srgbClr val="595959"/>
              </a:solidFill>
              <a:prstDash val="sysDash"/>
              <a:bevel/>
              <a:headEnd type="none" w="med" len="med"/>
              <a:tailEnd type="stealth" w="lg" len="lg"/>
            </a:ln>
          </p:spPr>
          <p:txBody>
            <a:bodyPr/>
            <a:p>
              <a:endParaRPr lang="zh-CN" altLang="en-US"/>
            </a:p>
          </p:txBody>
        </p:sp>
        <p:sp>
          <p:nvSpPr>
            <p:cNvPr id="27664" name="矩形 22"/>
            <p:cNvSpPr/>
            <p:nvPr/>
          </p:nvSpPr>
          <p:spPr>
            <a:xfrm>
              <a:off x="0" y="574807"/>
              <a:ext cx="2448272" cy="806634"/>
            </a:xfrm>
            <a:prstGeom prst="rect">
              <a:avLst/>
            </a:prstGeom>
            <a:noFill/>
            <a:ln w="9525">
              <a:noFill/>
            </a:ln>
          </p:spPr>
          <p:txBody>
            <a:bodyPr anchor="t">
              <a:spAutoFit/>
            </a:bodyPr>
            <a:p>
              <a:pPr>
                <a:lnSpc>
                  <a:spcPct val="130000"/>
                </a:lnSpc>
                <a:buFont typeface="Arial" panose="020B0604020202020204" pitchFamily="34" charset="0"/>
              </a:pPr>
              <a:r>
                <a:rPr lang="zh-CN" altLang="en-US" b="1" dirty="0">
                  <a:solidFill>
                    <a:srgbClr val="000000"/>
                  </a:solidFill>
                  <a:latin typeface="Verdana" panose="020B0604030504040204" pitchFamily="34" charset="0"/>
                  <a:ea typeface="微软雅黑" panose="020B0503020204020204" pitchFamily="34" charset="-122"/>
                  <a:sym typeface="微软雅黑" panose="020B0503020204020204" pitchFamily="34" charset="-122"/>
                </a:rPr>
                <a:t>干旱半干旱地区沙丘入侵或沙丘活化</a:t>
              </a:r>
              <a:endParaRPr lang="en-US" altLang="zh-CN" b="1" dirty="0">
                <a:solidFill>
                  <a:srgbClr val="000000"/>
                </a:solidFill>
                <a:latin typeface="Verdana" panose="020B0604030504040204" pitchFamily="34" charset="0"/>
                <a:ea typeface="宋体" panose="02010600030101010101" pitchFamily="2" charset="-122"/>
                <a:sym typeface="Verdana" panose="020B0604030504040204" pitchFamily="34" charset="0"/>
              </a:endParaRPr>
            </a:p>
          </p:txBody>
        </p:sp>
        <p:sp>
          <p:nvSpPr>
            <p:cNvPr id="27665" name="直接连接符 30"/>
            <p:cNvSpPr/>
            <p:nvPr/>
          </p:nvSpPr>
          <p:spPr>
            <a:xfrm>
              <a:off x="88625" y="585879"/>
              <a:ext cx="2359647" cy="1"/>
            </a:xfrm>
            <a:prstGeom prst="line">
              <a:avLst/>
            </a:prstGeom>
            <a:ln w="9525" cap="flat" cmpd="sng">
              <a:solidFill>
                <a:srgbClr val="7F7F7F"/>
              </a:solidFill>
              <a:prstDash val="solid"/>
              <a:bevel/>
              <a:headEnd type="none" w="med" len="med"/>
              <a:tailEnd type="none" w="med" len="med"/>
            </a:ln>
          </p:spPr>
        </p:sp>
      </p:grpSp>
      <p:grpSp>
        <p:nvGrpSpPr>
          <p:cNvPr id="6" name="Group 19"/>
          <p:cNvGrpSpPr/>
          <p:nvPr/>
        </p:nvGrpSpPr>
        <p:grpSpPr>
          <a:xfrm>
            <a:off x="5408613" y="762000"/>
            <a:ext cx="3506787" cy="1225550"/>
            <a:chOff x="0" y="0"/>
            <a:chExt cx="3506992" cy="1226433"/>
          </a:xfrm>
        </p:grpSpPr>
        <p:sp>
          <p:nvSpPr>
            <p:cNvPr id="27667" name="TextBox 24"/>
            <p:cNvSpPr/>
            <p:nvPr/>
          </p:nvSpPr>
          <p:spPr>
            <a:xfrm>
              <a:off x="415949" y="0"/>
              <a:ext cx="1708250" cy="457529"/>
            </a:xfrm>
            <a:prstGeom prst="rect">
              <a:avLst/>
            </a:prstGeom>
            <a:noFill/>
            <a:ln w="9525">
              <a:noFill/>
            </a:ln>
          </p:spPr>
          <p:txBody>
            <a:bodyPr wrap="none" anchor="t">
              <a:spAutoFit/>
            </a:bodyPr>
            <a:p>
              <a:pPr>
                <a:buFont typeface="Arial" panose="020B0604020202020204" pitchFamily="34" charset="0"/>
              </a:pPr>
              <a:r>
                <a:rPr lang="zh-CN" altLang="en-US" sz="2400" b="1" dirty="0">
                  <a:solidFill>
                    <a:srgbClr val="FF0000"/>
                  </a:solidFill>
                  <a:latin typeface="Verdana" panose="020B0604030504040204" pitchFamily="34" charset="0"/>
                  <a:ea typeface="微软雅黑" panose="020B0503020204020204" pitchFamily="34" charset="-122"/>
                  <a:sym typeface="微软雅黑" panose="020B0503020204020204" pitchFamily="34" charset="-122"/>
                </a:rPr>
                <a:t>石质荒漠化</a:t>
              </a:r>
              <a:endParaRPr lang="zh-CN" altLang="en-US" sz="2400" b="1" dirty="0">
                <a:solidFill>
                  <a:srgbClr val="FF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27668" name="任意多边形 28"/>
            <p:cNvSpPr/>
            <p:nvPr/>
          </p:nvSpPr>
          <p:spPr>
            <a:xfrm rot="-1715114" flipH="1" flipV="1">
              <a:off x="0" y="704527"/>
              <a:ext cx="538019" cy="403941"/>
            </a:xfrm>
            <a:custGeom>
              <a:avLst/>
              <a:gdLst/>
              <a:ahLst/>
              <a:cxnLst>
                <a:cxn ang="0">
                  <a:pos x="0" y="403704"/>
                </a:cxn>
                <a:cxn ang="0">
                  <a:pos x="314196" y="262677"/>
                </a:cxn>
                <a:cxn ang="0">
                  <a:pos x="218192" y="246934"/>
                </a:cxn>
                <a:cxn ang="0">
                  <a:pos x="345831" y="311241"/>
                </a:cxn>
                <a:cxn ang="0">
                  <a:pos x="538019" y="0"/>
                </a:cxn>
              </a:cxnLst>
              <a:pathLst>
                <a:path w="643707" h="525942">
                  <a:moveTo>
                    <a:pt x="0" y="525633"/>
                  </a:moveTo>
                  <a:cubicBezTo>
                    <a:pt x="161319" y="533039"/>
                    <a:pt x="369572" y="405626"/>
                    <a:pt x="375917" y="342012"/>
                  </a:cubicBezTo>
                  <a:cubicBezTo>
                    <a:pt x="382262" y="278398"/>
                    <a:pt x="300966" y="277335"/>
                    <a:pt x="261053" y="321515"/>
                  </a:cubicBezTo>
                  <a:cubicBezTo>
                    <a:pt x="221140" y="365695"/>
                    <a:pt x="285064" y="488507"/>
                    <a:pt x="413766" y="405244"/>
                  </a:cubicBezTo>
                  <a:cubicBezTo>
                    <a:pt x="542468" y="321981"/>
                    <a:pt x="643707" y="0"/>
                    <a:pt x="643707" y="0"/>
                  </a:cubicBezTo>
                </a:path>
              </a:pathLst>
            </a:custGeom>
            <a:noFill/>
            <a:ln w="19050" cap="flat" cmpd="sng">
              <a:solidFill>
                <a:srgbClr val="595959"/>
              </a:solidFill>
              <a:prstDash val="sysDash"/>
              <a:bevel/>
              <a:headEnd type="none" w="med" len="med"/>
              <a:tailEnd type="stealth" w="lg" len="lg"/>
            </a:ln>
          </p:spPr>
          <p:txBody>
            <a:bodyPr/>
            <a:p>
              <a:endParaRPr lang="zh-CN" altLang="en-US"/>
            </a:p>
          </p:txBody>
        </p:sp>
        <p:sp>
          <p:nvSpPr>
            <p:cNvPr id="27669" name="矩形 31"/>
            <p:cNvSpPr/>
            <p:nvPr/>
          </p:nvSpPr>
          <p:spPr>
            <a:xfrm>
              <a:off x="420712" y="419402"/>
              <a:ext cx="3086280" cy="807031"/>
            </a:xfrm>
            <a:prstGeom prst="rect">
              <a:avLst/>
            </a:prstGeom>
            <a:noFill/>
            <a:ln w="9525">
              <a:noFill/>
            </a:ln>
          </p:spPr>
          <p:txBody>
            <a:bodyPr anchor="t">
              <a:spAutoFit/>
            </a:bodyPr>
            <a:p>
              <a:pPr>
                <a:lnSpc>
                  <a:spcPct val="130000"/>
                </a:lnSpc>
                <a:buFont typeface="Arial" panose="020B0604020202020204" pitchFamily="34" charset="0"/>
              </a:pPr>
              <a:r>
                <a:rPr lang="zh-CN" altLang="en-US" b="1" dirty="0">
                  <a:solidFill>
                    <a:srgbClr val="000000"/>
                  </a:solidFill>
                  <a:latin typeface="Verdana" panose="020B0604030504040204" pitchFamily="34" charset="0"/>
                  <a:ea typeface="微软雅黑" panose="020B0503020204020204" pitchFamily="34" charset="-122"/>
                  <a:sym typeface="微软雅黑" panose="020B0503020204020204" pitchFamily="34" charset="-122"/>
                </a:rPr>
                <a:t>石灰岩地区水土流失，致使岩石裸露，土地生产力极低</a:t>
              </a:r>
              <a:endParaRPr lang="en-US" altLang="zh-CN" b="1" dirty="0">
                <a:solidFill>
                  <a:srgbClr val="000000"/>
                </a:solidFill>
                <a:latin typeface="Verdana" panose="020B0604030504040204" pitchFamily="34" charset="0"/>
                <a:ea typeface="宋体" panose="02010600030101010101" pitchFamily="2" charset="-122"/>
                <a:sym typeface="Verdana" panose="020B0604030504040204" pitchFamily="34" charset="0"/>
              </a:endParaRPr>
            </a:p>
          </p:txBody>
        </p:sp>
        <p:sp>
          <p:nvSpPr>
            <p:cNvPr id="27670" name="直接连接符 35"/>
            <p:cNvSpPr/>
            <p:nvPr/>
          </p:nvSpPr>
          <p:spPr>
            <a:xfrm>
              <a:off x="478594" y="432048"/>
              <a:ext cx="3028398" cy="1"/>
            </a:xfrm>
            <a:prstGeom prst="line">
              <a:avLst/>
            </a:prstGeom>
            <a:ln w="9525" cap="flat" cmpd="sng">
              <a:solidFill>
                <a:srgbClr val="7F7F7F"/>
              </a:solidFill>
              <a:prstDash val="solid"/>
              <a:bevel/>
              <a:headEnd type="none" w="med" len="med"/>
              <a:tailEnd type="none" w="med" len="med"/>
            </a:ln>
          </p:spPr>
        </p:sp>
      </p:grpSp>
      <p:grpSp>
        <p:nvGrpSpPr>
          <p:cNvPr id="7" name="Group 24"/>
          <p:cNvGrpSpPr/>
          <p:nvPr/>
        </p:nvGrpSpPr>
        <p:grpSpPr>
          <a:xfrm>
            <a:off x="457200" y="5245100"/>
            <a:ext cx="4046538" cy="1200150"/>
            <a:chOff x="0" y="0"/>
            <a:chExt cx="3633557" cy="1199353"/>
          </a:xfrm>
        </p:grpSpPr>
        <p:sp>
          <p:nvSpPr>
            <p:cNvPr id="27672" name="TextBox 26"/>
            <p:cNvSpPr/>
            <p:nvPr/>
          </p:nvSpPr>
          <p:spPr>
            <a:xfrm>
              <a:off x="1482503" y="0"/>
              <a:ext cx="1533820" cy="456896"/>
            </a:xfrm>
            <a:prstGeom prst="rect">
              <a:avLst/>
            </a:prstGeom>
            <a:noFill/>
            <a:ln w="9525">
              <a:noFill/>
            </a:ln>
          </p:spPr>
          <p:txBody>
            <a:bodyPr wrap="none" anchor="t">
              <a:spAutoFit/>
            </a:bodyPr>
            <a:p>
              <a:pPr>
                <a:buFont typeface="Arial" panose="020B0604020202020204" pitchFamily="34" charset="0"/>
              </a:pPr>
              <a:r>
                <a:rPr lang="zh-CN" altLang="en-US" sz="2400" b="1" dirty="0">
                  <a:solidFill>
                    <a:srgbClr val="FF0000"/>
                  </a:solidFill>
                  <a:latin typeface="Verdana" panose="020B0604030504040204" pitchFamily="34" charset="0"/>
                  <a:ea typeface="微软雅黑" panose="020B0503020204020204" pitchFamily="34" charset="-122"/>
                  <a:sym typeface="微软雅黑" panose="020B0503020204020204" pitchFamily="34" charset="-122"/>
                </a:rPr>
                <a:t>次生盐渍化</a:t>
              </a:r>
              <a:endParaRPr lang="zh-CN" altLang="en-US" sz="2400" b="1" dirty="0">
                <a:solidFill>
                  <a:srgbClr val="FF0000"/>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27673" name="任意多边形 29"/>
            <p:cNvSpPr/>
            <p:nvPr/>
          </p:nvSpPr>
          <p:spPr>
            <a:xfrm rot="-499542" flipV="1">
              <a:off x="3179022" y="276752"/>
              <a:ext cx="454535" cy="341261"/>
            </a:xfrm>
            <a:custGeom>
              <a:avLst/>
              <a:gdLst/>
              <a:ahLst/>
              <a:cxnLst>
                <a:cxn ang="0">
                  <a:pos x="0" y="341061"/>
                </a:cxn>
                <a:cxn ang="0">
                  <a:pos x="265443" y="221917"/>
                </a:cxn>
                <a:cxn ang="0">
                  <a:pos x="184335" y="208617"/>
                </a:cxn>
                <a:cxn ang="0">
                  <a:pos x="292169" y="262945"/>
                </a:cxn>
                <a:cxn ang="0">
                  <a:pos x="454535" y="0"/>
                </a:cxn>
              </a:cxnLst>
              <a:pathLst>
                <a:path w="643707" h="525942">
                  <a:moveTo>
                    <a:pt x="0" y="525633"/>
                  </a:moveTo>
                  <a:cubicBezTo>
                    <a:pt x="161319" y="533039"/>
                    <a:pt x="369572" y="405626"/>
                    <a:pt x="375917" y="342012"/>
                  </a:cubicBezTo>
                  <a:cubicBezTo>
                    <a:pt x="382262" y="278398"/>
                    <a:pt x="300966" y="277335"/>
                    <a:pt x="261053" y="321515"/>
                  </a:cubicBezTo>
                  <a:cubicBezTo>
                    <a:pt x="221140" y="365695"/>
                    <a:pt x="285064" y="488507"/>
                    <a:pt x="413766" y="405244"/>
                  </a:cubicBezTo>
                  <a:cubicBezTo>
                    <a:pt x="542468" y="321981"/>
                    <a:pt x="643707" y="0"/>
                    <a:pt x="643707" y="0"/>
                  </a:cubicBezTo>
                </a:path>
              </a:pathLst>
            </a:custGeom>
            <a:noFill/>
            <a:ln w="19050" cap="flat" cmpd="sng">
              <a:solidFill>
                <a:srgbClr val="595959"/>
              </a:solidFill>
              <a:prstDash val="sysDash"/>
              <a:bevel/>
              <a:headEnd type="none" w="med" len="med"/>
              <a:tailEnd type="stealth" w="lg" len="lg"/>
            </a:ln>
          </p:spPr>
          <p:txBody>
            <a:bodyPr/>
            <a:p>
              <a:endParaRPr lang="zh-CN" altLang="en-US"/>
            </a:p>
          </p:txBody>
        </p:sp>
        <p:sp>
          <p:nvSpPr>
            <p:cNvPr id="27674" name="矩形 37"/>
            <p:cNvSpPr/>
            <p:nvPr/>
          </p:nvSpPr>
          <p:spPr>
            <a:xfrm>
              <a:off x="0" y="482279"/>
              <a:ext cx="3168849" cy="717074"/>
            </a:xfrm>
            <a:prstGeom prst="rect">
              <a:avLst/>
            </a:prstGeom>
            <a:noFill/>
            <a:ln w="9525">
              <a:noFill/>
            </a:ln>
          </p:spPr>
          <p:txBody>
            <a:bodyPr anchor="t">
              <a:spAutoFit/>
            </a:bodyPr>
            <a:p>
              <a:pPr algn="r">
                <a:spcBef>
                  <a:spcPts val="600"/>
                </a:spcBef>
                <a:buFont typeface="Arial" panose="020B0604020202020204" pitchFamily="34" charset="0"/>
              </a:pPr>
              <a:r>
                <a:rPr lang="zh-CN" altLang="en-US" b="1" dirty="0">
                  <a:solidFill>
                    <a:srgbClr val="000000"/>
                  </a:solidFill>
                  <a:latin typeface="Verdana" panose="020B0604030504040204" pitchFamily="34" charset="0"/>
                  <a:ea typeface="微软雅黑" panose="020B0503020204020204" pitchFamily="34" charset="-122"/>
                  <a:sym typeface="微软雅黑" panose="020B0503020204020204" pitchFamily="34" charset="-122"/>
                </a:rPr>
                <a:t>土壤中盐分过分富集</a:t>
              </a:r>
              <a:endParaRPr lang="en-US" altLang="zh-CN" b="1" dirty="0">
                <a:solidFill>
                  <a:srgbClr val="000000"/>
                </a:solidFill>
                <a:latin typeface="Verdana" panose="020B0604030504040204" pitchFamily="34" charset="0"/>
                <a:ea typeface="宋体" panose="02010600030101010101" pitchFamily="2" charset="-122"/>
                <a:sym typeface="Verdana" panose="020B0604030504040204" pitchFamily="34" charset="0"/>
              </a:endParaRPr>
            </a:p>
            <a:p>
              <a:pPr algn="r">
                <a:spcBef>
                  <a:spcPts val="600"/>
                </a:spcBef>
                <a:buFont typeface="Arial" panose="020B0604020202020204" pitchFamily="34" charset="0"/>
              </a:pPr>
              <a:r>
                <a:rPr lang="zh-CN" altLang="en-US" b="1" dirty="0">
                  <a:solidFill>
                    <a:srgbClr val="000000"/>
                  </a:solidFill>
                  <a:latin typeface="Verdana" panose="020B0604030504040204" pitchFamily="34" charset="0"/>
                  <a:ea typeface="微软雅黑" panose="020B0503020204020204" pitchFamily="34" charset="-122"/>
                  <a:sym typeface="微软雅黑" panose="020B0503020204020204" pitchFamily="34" charset="-122"/>
                </a:rPr>
                <a:t>主要与灌溉不当及蒸发旺盛有关</a:t>
              </a:r>
              <a:endParaRPr lang="en-US" altLang="zh-CN" b="1" dirty="0">
                <a:solidFill>
                  <a:srgbClr val="000000"/>
                </a:solidFill>
                <a:latin typeface="Verdana" panose="020B0604030504040204" pitchFamily="34" charset="0"/>
                <a:ea typeface="宋体" panose="02010600030101010101" pitchFamily="2" charset="-122"/>
                <a:sym typeface="Verdana" panose="020B0604030504040204" pitchFamily="34" charset="0"/>
              </a:endParaRPr>
            </a:p>
          </p:txBody>
        </p:sp>
        <p:sp>
          <p:nvSpPr>
            <p:cNvPr id="27675" name="直接连接符 38"/>
            <p:cNvSpPr/>
            <p:nvPr/>
          </p:nvSpPr>
          <p:spPr>
            <a:xfrm>
              <a:off x="181299" y="460171"/>
              <a:ext cx="2951853" cy="1"/>
            </a:xfrm>
            <a:prstGeom prst="line">
              <a:avLst/>
            </a:prstGeom>
            <a:ln w="9525" cap="flat" cmpd="sng">
              <a:solidFill>
                <a:srgbClr val="7F7F7F"/>
              </a:solidFill>
              <a:prstDash val="solid"/>
              <a:bevel/>
              <a:headEnd type="none" w="med" len="med"/>
              <a:tailEnd type="none" w="med" len="med"/>
            </a:ln>
          </p:spPr>
        </p:sp>
      </p:grpSp>
      <p:sp>
        <p:nvSpPr>
          <p:cNvPr id="316445" name="TextBox 8"/>
          <p:cNvSpPr/>
          <p:nvPr/>
        </p:nvSpPr>
        <p:spPr>
          <a:xfrm>
            <a:off x="2111375" y="166688"/>
            <a:ext cx="3756025" cy="519112"/>
          </a:xfrm>
          <a:prstGeom prst="rect">
            <a:avLst/>
          </a:prstGeom>
          <a:noFill/>
          <a:ln w="9525">
            <a:noFill/>
          </a:ln>
        </p:spPr>
        <p:txBody>
          <a:bodyPr wrap="none" anchor="t">
            <a:spAutoFit/>
          </a:bodyPr>
          <a:p>
            <a:pPr>
              <a:buFont typeface="Arial" panose="020B0604020202020204" pitchFamily="34" charset="0"/>
            </a:pPr>
            <a:r>
              <a:rPr lang="zh-CN" altLang="en-US" sz="2800" b="1" dirty="0">
                <a:latin typeface="Verdana" panose="020B0604030504040204" pitchFamily="34" charset="0"/>
                <a:ea typeface="黑体" panose="02010609060101010101" pitchFamily="49" charset="-122"/>
                <a:sym typeface="微软雅黑" panose="020B0503020204020204" pitchFamily="34" charset="-122"/>
              </a:rPr>
              <a:t>是一种</a:t>
            </a:r>
            <a:r>
              <a:rPr lang="zh-CN" altLang="en-US" sz="2800" b="1" dirty="0">
                <a:solidFill>
                  <a:srgbClr val="FF0066"/>
                </a:solidFill>
                <a:latin typeface="Verdana" panose="020B0604030504040204" pitchFamily="34" charset="0"/>
                <a:ea typeface="黑体" panose="02010609060101010101" pitchFamily="49" charset="-122"/>
                <a:sym typeface="微软雅黑" panose="020B0503020204020204" pitchFamily="34" charset="-122"/>
              </a:rPr>
              <a:t>土地退化</a:t>
            </a:r>
            <a:r>
              <a:rPr lang="zh-CN" altLang="en-US" sz="2800" b="1" dirty="0">
                <a:latin typeface="Verdana" panose="020B0604030504040204" pitchFamily="34" charset="0"/>
                <a:ea typeface="黑体" panose="02010609060101010101" pitchFamily="49" charset="-122"/>
                <a:sym typeface="微软雅黑" panose="020B0503020204020204" pitchFamily="34" charset="-122"/>
              </a:rPr>
              <a:t>的过程</a:t>
            </a:r>
            <a:endParaRPr lang="zh-CN" altLang="en-US" sz="2800" b="1" dirty="0">
              <a:latin typeface="Verdana" panose="020B0604030504040204" pitchFamily="34" charset="0"/>
              <a:ea typeface="黑体" panose="02010609060101010101" pitchFamily="49" charset="-122"/>
              <a:sym typeface="微软雅黑" panose="020B0503020204020204" pitchFamily="34" charset="-122"/>
            </a:endParaRPr>
          </a:p>
        </p:txBody>
      </p:sp>
      <p:sp>
        <p:nvSpPr>
          <p:cNvPr id="27677" name="TextBox 4"/>
          <p:cNvSpPr/>
          <p:nvPr/>
        </p:nvSpPr>
        <p:spPr>
          <a:xfrm>
            <a:off x="215900" y="115888"/>
            <a:ext cx="1712913" cy="701675"/>
          </a:xfrm>
          <a:prstGeom prst="rect">
            <a:avLst/>
          </a:prstGeom>
          <a:noFill/>
          <a:ln w="9525">
            <a:noFill/>
          </a:ln>
        </p:spPr>
        <p:txBody>
          <a:bodyPr wrap="none" anchor="t">
            <a:spAutoFit/>
          </a:bodyPr>
          <a:p>
            <a:pPr>
              <a:buFont typeface="Arial" panose="020B0604020202020204" pitchFamily="34" charset="0"/>
            </a:pPr>
            <a:r>
              <a:rPr lang="zh-CN" altLang="en-US" sz="4000" b="1" dirty="0">
                <a:solidFill>
                  <a:srgbClr val="FF0000"/>
                </a:solidFill>
                <a:latin typeface="Verdana" panose="020B0604030504040204" pitchFamily="34" charset="0"/>
                <a:ea typeface="黑体" panose="02010609060101010101" pitchFamily="49" charset="-122"/>
                <a:sym typeface="微软雅黑" panose="020B0503020204020204" pitchFamily="34" charset="-122"/>
              </a:rPr>
              <a:t>荒漠化</a:t>
            </a:r>
            <a:endParaRPr lang="zh-CN" altLang="en-US" sz="4000" b="1" dirty="0">
              <a:solidFill>
                <a:srgbClr val="FF0000"/>
              </a:solidFill>
              <a:latin typeface="Verdana" panose="020B0604030504040204" pitchFamily="34" charset="0"/>
              <a:ea typeface="黑体" panose="02010609060101010101" pitchFamily="49" charset="-122"/>
              <a:sym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6445"/>
                                        </p:tgtEl>
                                        <p:attrNameLst>
                                          <p:attrName>style.visibility</p:attrName>
                                        </p:attrNameLst>
                                      </p:cBhvr>
                                      <p:to>
                                        <p:strVal val="visible"/>
                                      </p:to>
                                    </p:set>
                                    <p:animEffect filter="fade">
                                      <p:cBhvr>
                                        <p:cTn id="7" dur="500"/>
                                        <p:tgtEl>
                                          <p:spTgt spid="3164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0-#ppt_w/2"/>
                                          </p:val>
                                        </p:tav>
                                        <p:tav tm="100000">
                                          <p:val>
                                            <p:strVal val="#ppt_x"/>
                                          </p:val>
                                        </p:tav>
                                      </p:tavLst>
                                    </p:anim>
                                    <p:anim calcmode="lin" valueType="num">
                                      <p:cBhvr>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ppt_x</p:attrName>
                                        </p:attrNameLst>
                                      </p:cBhvr>
                                      <p:tavLst>
                                        <p:tav tm="0">
                                          <p:val>
                                            <p:strVal val="1+#ppt_w/2"/>
                                          </p:val>
                                        </p:tav>
                                        <p:tav tm="100000">
                                          <p:val>
                                            <p:strVal val="#ppt_x"/>
                                          </p:val>
                                        </p:tav>
                                      </p:tavLst>
                                    </p:anim>
                                    <p:anim calcmode="lin" valueType="num">
                                      <p:cBhvr>
                                        <p:cTn id="33" dur="5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45"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Picture 3" descr="20060327145112195"/>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3315" name="Text Box 2"/>
          <p:cNvSpPr txBox="1"/>
          <p:nvPr/>
        </p:nvSpPr>
        <p:spPr>
          <a:xfrm>
            <a:off x="395288" y="5224463"/>
            <a:ext cx="8424862" cy="646112"/>
          </a:xfrm>
          <a:prstGeom prst="rect">
            <a:avLst/>
          </a:prstGeom>
          <a:solidFill>
            <a:srgbClr val="333399">
              <a:alpha val="70195"/>
            </a:srgbClr>
          </a:solidFill>
          <a:ln w="9525">
            <a:noFill/>
          </a:ln>
        </p:spPr>
        <p:txBody>
          <a:bodyPr anchor="t">
            <a:spAutoFit/>
          </a:bodyPr>
          <a:p>
            <a:r>
              <a:rPr lang="zh-CN" altLang="en-US" dirty="0">
                <a:latin typeface="Arial" panose="020B0604020202020204" pitchFamily="34" charset="0"/>
                <a:ea typeface="黑体" panose="02010609060101010101" pitchFamily="49" charset="-122"/>
              </a:rPr>
              <a:t>        </a:t>
            </a:r>
            <a:r>
              <a:rPr lang="zh-CN" altLang="en-US" dirty="0">
                <a:solidFill>
                  <a:srgbClr val="001D2E"/>
                </a:solidFill>
                <a:latin typeface="Arial" panose="020B0604020202020204" pitchFamily="34" charset="0"/>
                <a:ea typeface="黑体" panose="02010609060101010101" pitchFamily="49" charset="-122"/>
              </a:rPr>
              <a:t>红漠化：主要发生在我国江南丘陵以红色砂岩为主的地区，当地表土流失后</a:t>
            </a:r>
            <a:r>
              <a:rPr lang="en-US" altLang="zh-CN" dirty="0">
                <a:solidFill>
                  <a:srgbClr val="001D2E"/>
                </a:solidFill>
                <a:latin typeface="Arial" panose="020B0604020202020204" pitchFamily="34" charset="0"/>
                <a:ea typeface="黑体" panose="02010609060101010101" pitchFamily="49" charset="-122"/>
              </a:rPr>
              <a:t>,</a:t>
            </a:r>
            <a:r>
              <a:rPr lang="zh-CN" altLang="en-US" dirty="0">
                <a:solidFill>
                  <a:srgbClr val="001D2E"/>
                </a:solidFill>
                <a:latin typeface="Arial" panose="020B0604020202020204" pitchFamily="34" charset="0"/>
                <a:ea typeface="黑体" panose="02010609060101010101" pitchFamily="49" charset="-122"/>
              </a:rPr>
              <a:t>露出光秃秃的红色石山，土地丧失了生产力，所以被称为红漠化。 </a:t>
            </a:r>
            <a:endParaRPr lang="zh-CN" altLang="en-US" dirty="0">
              <a:solidFill>
                <a:srgbClr val="001D2E"/>
              </a:solidFill>
              <a:latin typeface="Arial" panose="020B0604020202020204" pitchFamily="34" charset="0"/>
              <a:ea typeface="黑体" panose="02010609060101010101" pitchFamily="49" charset="-122"/>
            </a:endParaRPr>
          </a:p>
        </p:txBody>
      </p:sp>
      <p:sp>
        <p:nvSpPr>
          <p:cNvPr id="13316" name="Text Box 4"/>
          <p:cNvSpPr txBox="1">
            <a:spLocks noChangeArrowheads="1"/>
          </p:cNvSpPr>
          <p:nvPr/>
        </p:nvSpPr>
        <p:spPr bwMode="auto">
          <a:xfrm>
            <a:off x="3924300" y="238125"/>
            <a:ext cx="1452563" cy="519113"/>
          </a:xfrm>
          <a:prstGeom prst="rect">
            <a:avLst/>
          </a:prstGeom>
          <a:solidFill>
            <a:srgbClr val="FF0000"/>
          </a:solidFill>
          <a:ln w="9525">
            <a:noFill/>
            <a:miter lim="800000"/>
          </a:ln>
        </p:spPr>
        <p:txBody>
          <a:bodyPr wrap="none">
            <a:spAutoFit/>
          </a:bodyPr>
          <a:lstStyle/>
          <a:p>
            <a:pPr marR="0" defTabSz="914400">
              <a:buClrTx/>
              <a:buSzTx/>
              <a:buFontTx/>
              <a:defRPr/>
            </a:pPr>
            <a:r>
              <a:rPr kumimoji="0" lang="zh-CN" altLang="en-US" kern="1200" cap="none" spc="0" normalizeH="0" baseline="0" noProof="0">
                <a:effectLst>
                  <a:outerShdw blurRad="38100" dist="38100" dir="2700000" algn="tl">
                    <a:srgbClr val="000000"/>
                  </a:outerShdw>
                </a:effectLst>
                <a:latin typeface="Arial" panose="020B0604020202020204" pitchFamily="34" charset="0"/>
                <a:ea typeface="黑体" panose="02010609060101010101" pitchFamily="49" charset="-122"/>
                <a:cs typeface="+mn-cs"/>
              </a:rPr>
              <a:t>红漠化  </a:t>
            </a:r>
            <a:endParaRPr kumimoji="0" lang="zh-CN" altLang="en-US" kern="1200" cap="none" spc="0" normalizeH="0" baseline="0" noProof="0">
              <a:effectLst>
                <a:outerShdw blurRad="38100" dist="38100" dir="2700000" algn="tl">
                  <a:srgbClr val="000000"/>
                </a:outerShdw>
              </a:effectLst>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randombar(horizontal)">
                                      <p:cBhvr>
                                        <p:cTn id="7" dur="500"/>
                                        <p:tgtEl>
                                          <p:spTgt spid="133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315"/>
                                        </p:tgtEl>
                                        <p:attrNameLst>
                                          <p:attrName>style.visibility</p:attrName>
                                        </p:attrNameLst>
                                      </p:cBhvr>
                                      <p:to>
                                        <p:strVal val="visible"/>
                                      </p:to>
                                    </p:set>
                                    <p:animEffect transition="in" filter="randombar(horizontal)">
                                      <p:cBhvr>
                                        <p:cTn id="11"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697" name="Group 2"/>
          <p:cNvGrpSpPr/>
          <p:nvPr/>
        </p:nvGrpSpPr>
        <p:grpSpPr>
          <a:xfrm>
            <a:off x="1544955" y="1192530"/>
            <a:ext cx="6119813" cy="4895850"/>
            <a:chOff x="0" y="0"/>
            <a:chExt cx="6119812" cy="4895850"/>
          </a:xfrm>
        </p:grpSpPr>
        <p:sp>
          <p:nvSpPr>
            <p:cNvPr id="29698" name="Freeform 5"/>
            <p:cNvSpPr/>
            <p:nvPr/>
          </p:nvSpPr>
          <p:spPr>
            <a:xfrm>
              <a:off x="3567112" y="4613275"/>
              <a:ext cx="336550" cy="282575"/>
            </a:xfrm>
            <a:custGeom>
              <a:avLst/>
              <a:gdLst/>
              <a:ahLst/>
              <a:cxnLst>
                <a:cxn ang="0">
                  <a:pos x="91268" y="28082"/>
                </a:cxn>
                <a:cxn ang="0">
                  <a:pos x="121690" y="28082"/>
                </a:cxn>
                <a:cxn ang="0">
                  <a:pos x="152113" y="14041"/>
                </a:cxn>
                <a:cxn ang="0">
                  <a:pos x="182536" y="28082"/>
                </a:cxn>
                <a:cxn ang="0">
                  <a:pos x="228169" y="0"/>
                </a:cxn>
                <a:cxn ang="0">
                  <a:pos x="289015" y="14041"/>
                </a:cxn>
                <a:cxn ang="0">
                  <a:pos x="319437" y="0"/>
                </a:cxn>
                <a:cxn ang="0">
                  <a:pos x="334649" y="56164"/>
                </a:cxn>
                <a:cxn ang="0">
                  <a:pos x="289015" y="84246"/>
                </a:cxn>
                <a:cxn ang="0">
                  <a:pos x="273803" y="182533"/>
                </a:cxn>
                <a:cxn ang="0">
                  <a:pos x="243381" y="210615"/>
                </a:cxn>
                <a:cxn ang="0">
                  <a:pos x="243381" y="252738"/>
                </a:cxn>
                <a:cxn ang="0">
                  <a:pos x="197747" y="238697"/>
                </a:cxn>
                <a:cxn ang="0">
                  <a:pos x="182536" y="252738"/>
                </a:cxn>
                <a:cxn ang="0">
                  <a:pos x="182536" y="280820"/>
                </a:cxn>
                <a:cxn ang="0">
                  <a:pos x="152113" y="280820"/>
                </a:cxn>
                <a:cxn ang="0">
                  <a:pos x="91268" y="252738"/>
                </a:cxn>
                <a:cxn ang="0">
                  <a:pos x="15211" y="238697"/>
                </a:cxn>
                <a:cxn ang="0">
                  <a:pos x="0" y="154451"/>
                </a:cxn>
                <a:cxn ang="0">
                  <a:pos x="0" y="112328"/>
                </a:cxn>
                <a:cxn ang="0">
                  <a:pos x="76056" y="56164"/>
                </a:cxn>
                <a:cxn ang="0">
                  <a:pos x="91268" y="28082"/>
                </a:cxn>
              </a:cxnLst>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rgbClr val="76923C"/>
            </a:solidFill>
            <a:ln w="25400">
              <a:noFill/>
            </a:ln>
          </p:spPr>
          <p:txBody>
            <a:bodyPr/>
            <a:p>
              <a:endParaRPr lang="zh-CN" altLang="en-US"/>
            </a:p>
          </p:txBody>
        </p:sp>
        <p:sp>
          <p:nvSpPr>
            <p:cNvPr id="29699" name="Freeform 7"/>
            <p:cNvSpPr/>
            <p:nvPr/>
          </p:nvSpPr>
          <p:spPr>
            <a:xfrm>
              <a:off x="4776787" y="0"/>
              <a:ext cx="1343025" cy="1225550"/>
            </a:xfrm>
            <a:custGeom>
              <a:avLst/>
              <a:gdLst/>
              <a:ahLst/>
              <a:cxnLst>
                <a:cxn ang="0">
                  <a:pos x="30480" y="112533"/>
                </a:cxn>
                <a:cxn ang="0">
                  <a:pos x="60960" y="182865"/>
                </a:cxn>
                <a:cxn ang="0">
                  <a:pos x="137160" y="182865"/>
                </a:cxn>
                <a:cxn ang="0">
                  <a:pos x="198120" y="309465"/>
                </a:cxn>
                <a:cxn ang="0">
                  <a:pos x="304800" y="281331"/>
                </a:cxn>
                <a:cxn ang="0">
                  <a:pos x="441960" y="295398"/>
                </a:cxn>
                <a:cxn ang="0">
                  <a:pos x="411480" y="548596"/>
                </a:cxn>
                <a:cxn ang="0">
                  <a:pos x="365760" y="689262"/>
                </a:cxn>
                <a:cxn ang="0">
                  <a:pos x="198120" y="815861"/>
                </a:cxn>
                <a:cxn ang="0">
                  <a:pos x="289560" y="858061"/>
                </a:cxn>
                <a:cxn ang="0">
                  <a:pos x="259080" y="914327"/>
                </a:cxn>
                <a:cxn ang="0">
                  <a:pos x="335280" y="956527"/>
                </a:cxn>
                <a:cxn ang="0">
                  <a:pos x="365760" y="1012793"/>
                </a:cxn>
                <a:cxn ang="0">
                  <a:pos x="548640" y="1026860"/>
                </a:cxn>
                <a:cxn ang="0">
                  <a:pos x="609600" y="1040926"/>
                </a:cxn>
                <a:cxn ang="0">
                  <a:pos x="731520" y="1125326"/>
                </a:cxn>
                <a:cxn ang="0">
                  <a:pos x="807720" y="1167525"/>
                </a:cxn>
                <a:cxn ang="0">
                  <a:pos x="822960" y="1097193"/>
                </a:cxn>
                <a:cxn ang="0">
                  <a:pos x="914400" y="1223792"/>
                </a:cxn>
                <a:cxn ang="0">
                  <a:pos x="944880" y="1195659"/>
                </a:cxn>
                <a:cxn ang="0">
                  <a:pos x="1051560" y="1195659"/>
                </a:cxn>
                <a:cxn ang="0">
                  <a:pos x="1127760" y="1111259"/>
                </a:cxn>
                <a:cxn ang="0">
                  <a:pos x="1143000" y="928394"/>
                </a:cxn>
                <a:cxn ang="0">
                  <a:pos x="1264920" y="942460"/>
                </a:cxn>
                <a:cxn ang="0">
                  <a:pos x="1295400" y="604863"/>
                </a:cxn>
                <a:cxn ang="0">
                  <a:pos x="1325880" y="520463"/>
                </a:cxn>
                <a:cxn ang="0">
                  <a:pos x="1341120" y="450130"/>
                </a:cxn>
                <a:cxn ang="0">
                  <a:pos x="1158240" y="562663"/>
                </a:cxn>
                <a:cxn ang="0">
                  <a:pos x="1066800" y="632996"/>
                </a:cxn>
                <a:cxn ang="0">
                  <a:pos x="929640" y="534530"/>
                </a:cxn>
                <a:cxn ang="0">
                  <a:pos x="838200" y="492330"/>
                </a:cxn>
                <a:cxn ang="0">
                  <a:pos x="716280" y="450130"/>
                </a:cxn>
                <a:cxn ang="0">
                  <a:pos x="685800" y="421997"/>
                </a:cxn>
                <a:cxn ang="0">
                  <a:pos x="640080" y="436064"/>
                </a:cxn>
                <a:cxn ang="0">
                  <a:pos x="502920" y="225065"/>
                </a:cxn>
                <a:cxn ang="0">
                  <a:pos x="472440" y="154732"/>
                </a:cxn>
                <a:cxn ang="0">
                  <a:pos x="274320" y="42200"/>
                </a:cxn>
                <a:cxn ang="0">
                  <a:pos x="30480" y="28133"/>
                </a:cxn>
              </a:cxnLst>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rgbClr val="76923C"/>
            </a:solidFill>
            <a:ln w="12700">
              <a:noFill/>
            </a:ln>
          </p:spPr>
          <p:txBody>
            <a:bodyPr/>
            <a:p>
              <a:endParaRPr lang="zh-CN" altLang="en-US"/>
            </a:p>
          </p:txBody>
        </p:sp>
        <p:sp>
          <p:nvSpPr>
            <p:cNvPr id="29700" name="Freeform 8"/>
            <p:cNvSpPr/>
            <p:nvPr/>
          </p:nvSpPr>
          <p:spPr>
            <a:xfrm>
              <a:off x="4911725" y="942975"/>
              <a:ext cx="1008062" cy="706437"/>
            </a:xfrm>
            <a:custGeom>
              <a:avLst/>
              <a:gdLst/>
              <a:ahLst/>
              <a:cxnLst>
                <a:cxn ang="0">
                  <a:pos x="1006156" y="253683"/>
                </a:cxn>
                <a:cxn ang="0">
                  <a:pos x="914687" y="253683"/>
                </a:cxn>
                <a:cxn ang="0">
                  <a:pos x="868953" y="211403"/>
                </a:cxn>
                <a:cxn ang="0">
                  <a:pos x="807974" y="267777"/>
                </a:cxn>
                <a:cxn ang="0">
                  <a:pos x="792729" y="239590"/>
                </a:cxn>
                <a:cxn ang="0">
                  <a:pos x="777484" y="281870"/>
                </a:cxn>
                <a:cxn ang="0">
                  <a:pos x="686016" y="225496"/>
                </a:cxn>
                <a:cxn ang="0">
                  <a:pos x="686016" y="155029"/>
                </a:cxn>
                <a:cxn ang="0">
                  <a:pos x="655526" y="169122"/>
                </a:cxn>
                <a:cxn ang="0">
                  <a:pos x="670771" y="225496"/>
                </a:cxn>
                <a:cxn ang="0">
                  <a:pos x="625036" y="225496"/>
                </a:cxn>
                <a:cxn ang="0">
                  <a:pos x="594547" y="183216"/>
                </a:cxn>
                <a:cxn ang="0">
                  <a:pos x="564057" y="183216"/>
                </a:cxn>
                <a:cxn ang="0">
                  <a:pos x="472589" y="98655"/>
                </a:cxn>
                <a:cxn ang="0">
                  <a:pos x="411609" y="126842"/>
                </a:cxn>
                <a:cxn ang="0">
                  <a:pos x="411609" y="98655"/>
                </a:cxn>
                <a:cxn ang="0">
                  <a:pos x="304896" y="112748"/>
                </a:cxn>
                <a:cxn ang="0">
                  <a:pos x="228672" y="70468"/>
                </a:cxn>
                <a:cxn ang="0">
                  <a:pos x="228672" y="0"/>
                </a:cxn>
                <a:cxn ang="0">
                  <a:pos x="198182" y="14094"/>
                </a:cxn>
                <a:cxn ang="0">
                  <a:pos x="121958" y="14094"/>
                </a:cxn>
                <a:cxn ang="0">
                  <a:pos x="137203" y="98655"/>
                </a:cxn>
                <a:cxn ang="0">
                  <a:pos x="91469" y="98655"/>
                </a:cxn>
                <a:cxn ang="0">
                  <a:pos x="15245" y="56374"/>
                </a:cxn>
                <a:cxn ang="0">
                  <a:pos x="0" y="98655"/>
                </a:cxn>
                <a:cxn ang="0">
                  <a:pos x="60979" y="155029"/>
                </a:cxn>
                <a:cxn ang="0">
                  <a:pos x="45734" y="211403"/>
                </a:cxn>
                <a:cxn ang="0">
                  <a:pos x="91469" y="281870"/>
                </a:cxn>
                <a:cxn ang="0">
                  <a:pos x="167693" y="239590"/>
                </a:cxn>
                <a:cxn ang="0">
                  <a:pos x="213427" y="324151"/>
                </a:cxn>
                <a:cxn ang="0">
                  <a:pos x="213427" y="394618"/>
                </a:cxn>
                <a:cxn ang="0">
                  <a:pos x="289651" y="394618"/>
                </a:cxn>
                <a:cxn ang="0">
                  <a:pos x="320141" y="465086"/>
                </a:cxn>
                <a:cxn ang="0">
                  <a:pos x="335385" y="408712"/>
                </a:cxn>
                <a:cxn ang="0">
                  <a:pos x="396365" y="493273"/>
                </a:cxn>
                <a:cxn ang="0">
                  <a:pos x="442099" y="563740"/>
                </a:cxn>
                <a:cxn ang="0">
                  <a:pos x="442099" y="606021"/>
                </a:cxn>
                <a:cxn ang="0">
                  <a:pos x="503078" y="704675"/>
                </a:cxn>
                <a:cxn ang="0">
                  <a:pos x="548813" y="662395"/>
                </a:cxn>
                <a:cxn ang="0">
                  <a:pos x="579302" y="577834"/>
                </a:cxn>
                <a:cxn ang="0">
                  <a:pos x="609792" y="563740"/>
                </a:cxn>
                <a:cxn ang="0">
                  <a:pos x="640281" y="577834"/>
                </a:cxn>
                <a:cxn ang="0">
                  <a:pos x="625036" y="606021"/>
                </a:cxn>
                <a:cxn ang="0">
                  <a:pos x="716505" y="606021"/>
                </a:cxn>
                <a:cxn ang="0">
                  <a:pos x="746995" y="577834"/>
                </a:cxn>
                <a:cxn ang="0">
                  <a:pos x="746995" y="549647"/>
                </a:cxn>
                <a:cxn ang="0">
                  <a:pos x="731750" y="521460"/>
                </a:cxn>
                <a:cxn ang="0">
                  <a:pos x="823219" y="479179"/>
                </a:cxn>
                <a:cxn ang="0">
                  <a:pos x="838464" y="465086"/>
                </a:cxn>
                <a:cxn ang="0">
                  <a:pos x="838464" y="436899"/>
                </a:cxn>
                <a:cxn ang="0">
                  <a:pos x="868953" y="422805"/>
                </a:cxn>
                <a:cxn ang="0">
                  <a:pos x="868953" y="338244"/>
                </a:cxn>
                <a:cxn ang="0">
                  <a:pos x="899443" y="338244"/>
                </a:cxn>
                <a:cxn ang="0">
                  <a:pos x="914687" y="380525"/>
                </a:cxn>
                <a:cxn ang="0">
                  <a:pos x="960422" y="408712"/>
                </a:cxn>
                <a:cxn ang="0">
                  <a:pos x="975667" y="394618"/>
                </a:cxn>
                <a:cxn ang="0">
                  <a:pos x="960422" y="366431"/>
                </a:cxn>
                <a:cxn ang="0">
                  <a:pos x="960422" y="338244"/>
                </a:cxn>
                <a:cxn ang="0">
                  <a:pos x="1006156" y="324151"/>
                </a:cxn>
                <a:cxn ang="0">
                  <a:pos x="1006156" y="253683"/>
                </a:cxn>
              </a:cxnLst>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rgbClr val="76923C"/>
            </a:solidFill>
            <a:ln w="12700">
              <a:noFill/>
            </a:ln>
          </p:spPr>
          <p:txBody>
            <a:bodyPr/>
            <a:p>
              <a:endParaRPr lang="zh-CN" altLang="en-US"/>
            </a:p>
          </p:txBody>
        </p:sp>
        <p:sp>
          <p:nvSpPr>
            <p:cNvPr id="29701" name="Freeform 9"/>
            <p:cNvSpPr/>
            <p:nvPr/>
          </p:nvSpPr>
          <p:spPr>
            <a:xfrm>
              <a:off x="4699000" y="1335087"/>
              <a:ext cx="719137" cy="693738"/>
            </a:xfrm>
            <a:custGeom>
              <a:avLst/>
              <a:gdLst/>
              <a:ahLst/>
              <a:cxnLst>
                <a:cxn ang="0">
                  <a:pos x="717229" y="310682"/>
                </a:cxn>
                <a:cxn ang="0">
                  <a:pos x="640928" y="211828"/>
                </a:cxn>
                <a:cxn ang="0">
                  <a:pos x="656189" y="169463"/>
                </a:cxn>
                <a:cxn ang="0">
                  <a:pos x="595148" y="70609"/>
                </a:cxn>
                <a:cxn ang="0">
                  <a:pos x="549367" y="14122"/>
                </a:cxn>
                <a:cxn ang="0">
                  <a:pos x="534107" y="70609"/>
                </a:cxn>
                <a:cxn ang="0">
                  <a:pos x="503587" y="0"/>
                </a:cxn>
                <a:cxn ang="0">
                  <a:pos x="442546" y="0"/>
                </a:cxn>
                <a:cxn ang="0">
                  <a:pos x="457806" y="42366"/>
                </a:cxn>
                <a:cxn ang="0">
                  <a:pos x="381505" y="98853"/>
                </a:cxn>
                <a:cxn ang="0">
                  <a:pos x="335724" y="98853"/>
                </a:cxn>
                <a:cxn ang="0">
                  <a:pos x="91561" y="254194"/>
                </a:cxn>
                <a:cxn ang="0">
                  <a:pos x="45781" y="197706"/>
                </a:cxn>
                <a:cxn ang="0">
                  <a:pos x="15260" y="197706"/>
                </a:cxn>
                <a:cxn ang="0">
                  <a:pos x="30520" y="240072"/>
                </a:cxn>
                <a:cxn ang="0">
                  <a:pos x="30520" y="282438"/>
                </a:cxn>
                <a:cxn ang="0">
                  <a:pos x="45781" y="324804"/>
                </a:cxn>
                <a:cxn ang="0">
                  <a:pos x="15260" y="324804"/>
                </a:cxn>
                <a:cxn ang="0">
                  <a:pos x="15260" y="381291"/>
                </a:cxn>
                <a:cxn ang="0">
                  <a:pos x="0" y="409535"/>
                </a:cxn>
                <a:cxn ang="0">
                  <a:pos x="61041" y="423657"/>
                </a:cxn>
                <a:cxn ang="0">
                  <a:pos x="122082" y="522510"/>
                </a:cxn>
                <a:cxn ang="0">
                  <a:pos x="198383" y="423657"/>
                </a:cxn>
                <a:cxn ang="0">
                  <a:pos x="228903" y="367169"/>
                </a:cxn>
                <a:cxn ang="0">
                  <a:pos x="305204" y="353047"/>
                </a:cxn>
                <a:cxn ang="0">
                  <a:pos x="350985" y="381291"/>
                </a:cxn>
                <a:cxn ang="0">
                  <a:pos x="350985" y="395413"/>
                </a:cxn>
                <a:cxn ang="0">
                  <a:pos x="366245" y="395413"/>
                </a:cxn>
                <a:cxn ang="0">
                  <a:pos x="320464" y="494266"/>
                </a:cxn>
                <a:cxn ang="0">
                  <a:pos x="289944" y="494266"/>
                </a:cxn>
                <a:cxn ang="0">
                  <a:pos x="305204" y="550754"/>
                </a:cxn>
                <a:cxn ang="0">
                  <a:pos x="289944" y="564876"/>
                </a:cxn>
                <a:cxn ang="0">
                  <a:pos x="320464" y="564876"/>
                </a:cxn>
                <a:cxn ang="0">
                  <a:pos x="259423" y="663729"/>
                </a:cxn>
                <a:cxn ang="0">
                  <a:pos x="274684" y="691973"/>
                </a:cxn>
                <a:cxn ang="0">
                  <a:pos x="305204" y="663729"/>
                </a:cxn>
                <a:cxn ang="0">
                  <a:pos x="320464" y="621363"/>
                </a:cxn>
                <a:cxn ang="0">
                  <a:pos x="350985" y="621363"/>
                </a:cxn>
                <a:cxn ang="0">
                  <a:pos x="381505" y="593120"/>
                </a:cxn>
                <a:cxn ang="0">
                  <a:pos x="381505" y="550754"/>
                </a:cxn>
                <a:cxn ang="0">
                  <a:pos x="488327" y="494266"/>
                </a:cxn>
                <a:cxn ang="0">
                  <a:pos x="579888" y="466023"/>
                </a:cxn>
                <a:cxn ang="0">
                  <a:pos x="595148" y="395413"/>
                </a:cxn>
                <a:cxn ang="0">
                  <a:pos x="656189" y="353047"/>
                </a:cxn>
                <a:cxn ang="0">
                  <a:pos x="701969" y="338925"/>
                </a:cxn>
                <a:cxn ang="0">
                  <a:pos x="717229" y="310682"/>
                </a:cxn>
              </a:cxnLst>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rgbClr val="76923C"/>
            </a:solidFill>
            <a:ln w="12700">
              <a:noFill/>
            </a:ln>
          </p:spPr>
          <p:txBody>
            <a:bodyPr/>
            <a:p>
              <a:endParaRPr lang="zh-CN" altLang="en-US"/>
            </a:p>
          </p:txBody>
        </p:sp>
        <p:sp>
          <p:nvSpPr>
            <p:cNvPr id="29702" name="Freeform 10"/>
            <p:cNvSpPr/>
            <p:nvPr/>
          </p:nvSpPr>
          <p:spPr>
            <a:xfrm>
              <a:off x="4151312" y="1492250"/>
              <a:ext cx="671513" cy="944562"/>
            </a:xfrm>
            <a:custGeom>
              <a:avLst/>
              <a:gdLst/>
              <a:ahLst/>
              <a:cxnLst>
                <a:cxn ang="0">
                  <a:pos x="608737" y="281434"/>
                </a:cxn>
                <a:cxn ang="0">
                  <a:pos x="563082" y="168860"/>
                </a:cxn>
                <a:cxn ang="0">
                  <a:pos x="471771" y="154789"/>
                </a:cxn>
                <a:cxn ang="0">
                  <a:pos x="426116" y="0"/>
                </a:cxn>
                <a:cxn ang="0">
                  <a:pos x="334805" y="112573"/>
                </a:cxn>
                <a:cxn ang="0">
                  <a:pos x="258713" y="140717"/>
                </a:cxn>
                <a:cxn ang="0">
                  <a:pos x="152184" y="182932"/>
                </a:cxn>
                <a:cxn ang="0">
                  <a:pos x="60874" y="126645"/>
                </a:cxn>
                <a:cxn ang="0">
                  <a:pos x="15218" y="211075"/>
                </a:cxn>
                <a:cxn ang="0">
                  <a:pos x="106529" y="351792"/>
                </a:cxn>
                <a:cxn ang="0">
                  <a:pos x="45655" y="408079"/>
                </a:cxn>
                <a:cxn ang="0">
                  <a:pos x="121747" y="478437"/>
                </a:cxn>
                <a:cxn ang="0">
                  <a:pos x="60874" y="506581"/>
                </a:cxn>
                <a:cxn ang="0">
                  <a:pos x="30437" y="576939"/>
                </a:cxn>
                <a:cxn ang="0">
                  <a:pos x="60874" y="703584"/>
                </a:cxn>
                <a:cxn ang="0">
                  <a:pos x="45655" y="900588"/>
                </a:cxn>
                <a:cxn ang="0">
                  <a:pos x="167403" y="928731"/>
                </a:cxn>
                <a:cxn ang="0">
                  <a:pos x="213058" y="900588"/>
                </a:cxn>
                <a:cxn ang="0">
                  <a:pos x="289150" y="745799"/>
                </a:cxn>
                <a:cxn ang="0">
                  <a:pos x="441334" y="661369"/>
                </a:cxn>
                <a:cxn ang="0">
                  <a:pos x="456553" y="605082"/>
                </a:cxn>
                <a:cxn ang="0">
                  <a:pos x="365242" y="562867"/>
                </a:cxn>
                <a:cxn ang="0">
                  <a:pos x="350024" y="506581"/>
                </a:cxn>
                <a:cxn ang="0">
                  <a:pos x="304369" y="464366"/>
                </a:cxn>
                <a:cxn ang="0">
                  <a:pos x="197840" y="450294"/>
                </a:cxn>
                <a:cxn ang="0">
                  <a:pos x="258713" y="295505"/>
                </a:cxn>
                <a:cxn ang="0">
                  <a:pos x="304369" y="239219"/>
                </a:cxn>
                <a:cxn ang="0">
                  <a:pos x="365242" y="267362"/>
                </a:cxn>
                <a:cxn ang="0">
                  <a:pos x="395679" y="323649"/>
                </a:cxn>
                <a:cxn ang="0">
                  <a:pos x="426116" y="351792"/>
                </a:cxn>
                <a:cxn ang="0">
                  <a:pos x="486990" y="450294"/>
                </a:cxn>
                <a:cxn ang="0">
                  <a:pos x="517427" y="506581"/>
                </a:cxn>
                <a:cxn ang="0">
                  <a:pos x="623955" y="379935"/>
                </a:cxn>
              </a:cxnLst>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76923C"/>
            </a:solidFill>
            <a:ln w="12700">
              <a:noFill/>
            </a:ln>
          </p:spPr>
          <p:txBody>
            <a:bodyPr/>
            <a:p>
              <a:endParaRPr lang="zh-CN" altLang="en-US"/>
            </a:p>
          </p:txBody>
        </p:sp>
        <p:sp>
          <p:nvSpPr>
            <p:cNvPr id="29703" name="Freeform 11"/>
            <p:cNvSpPr/>
            <p:nvPr/>
          </p:nvSpPr>
          <p:spPr>
            <a:xfrm>
              <a:off x="4346575" y="1731962"/>
              <a:ext cx="215900" cy="225425"/>
            </a:xfrm>
            <a:custGeom>
              <a:avLst/>
              <a:gdLst/>
              <a:ahLst/>
              <a:cxnLst>
                <a:cxn ang="0">
                  <a:pos x="213989" y="111839"/>
                </a:cxn>
                <a:cxn ang="0">
                  <a:pos x="183419" y="69899"/>
                </a:cxn>
                <a:cxn ang="0">
                  <a:pos x="213989" y="27960"/>
                </a:cxn>
                <a:cxn ang="0">
                  <a:pos x="152850" y="27960"/>
                </a:cxn>
                <a:cxn ang="0">
                  <a:pos x="137565" y="0"/>
                </a:cxn>
                <a:cxn ang="0">
                  <a:pos x="106995" y="0"/>
                </a:cxn>
                <a:cxn ang="0">
                  <a:pos x="91710" y="55919"/>
                </a:cxn>
                <a:cxn ang="0">
                  <a:pos x="61140" y="55919"/>
                </a:cxn>
                <a:cxn ang="0">
                  <a:pos x="0" y="153778"/>
                </a:cxn>
                <a:cxn ang="0">
                  <a:pos x="0" y="209698"/>
                </a:cxn>
                <a:cxn ang="0">
                  <a:pos x="61140" y="209698"/>
                </a:cxn>
                <a:cxn ang="0">
                  <a:pos x="91710" y="223678"/>
                </a:cxn>
                <a:cxn ang="0">
                  <a:pos x="152850" y="195718"/>
                </a:cxn>
                <a:cxn ang="0">
                  <a:pos x="152850" y="167758"/>
                </a:cxn>
                <a:cxn ang="0">
                  <a:pos x="137565" y="139798"/>
                </a:cxn>
                <a:cxn ang="0">
                  <a:pos x="183419" y="139798"/>
                </a:cxn>
                <a:cxn ang="0">
                  <a:pos x="213989" y="111839"/>
                </a:cxn>
              </a:cxnLst>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rgbClr val="76923C"/>
            </a:solidFill>
            <a:ln w="12700">
              <a:noFill/>
            </a:ln>
          </p:spPr>
          <p:txBody>
            <a:bodyPr/>
            <a:p>
              <a:endParaRPr lang="zh-CN" altLang="en-US"/>
            </a:p>
          </p:txBody>
        </p:sp>
        <p:sp>
          <p:nvSpPr>
            <p:cNvPr id="29704" name="Freeform 12"/>
            <p:cNvSpPr/>
            <p:nvPr/>
          </p:nvSpPr>
          <p:spPr>
            <a:xfrm>
              <a:off x="4484687" y="1843087"/>
              <a:ext cx="169863" cy="212725"/>
            </a:xfrm>
            <a:custGeom>
              <a:avLst/>
              <a:gdLst/>
              <a:ahLst/>
              <a:cxnLst>
                <a:cxn ang="0">
                  <a:pos x="167954" y="140645"/>
                </a:cxn>
                <a:cxn ang="0">
                  <a:pos x="152686" y="98451"/>
                </a:cxn>
                <a:cxn ang="0">
                  <a:pos x="106880" y="70322"/>
                </a:cxn>
                <a:cxn ang="0">
                  <a:pos x="91612" y="14064"/>
                </a:cxn>
                <a:cxn ang="0">
                  <a:pos x="61074" y="0"/>
                </a:cxn>
                <a:cxn ang="0">
                  <a:pos x="45806" y="14064"/>
                </a:cxn>
                <a:cxn ang="0">
                  <a:pos x="61074" y="84387"/>
                </a:cxn>
                <a:cxn ang="0">
                  <a:pos x="15269" y="84387"/>
                </a:cxn>
                <a:cxn ang="0">
                  <a:pos x="0" y="196902"/>
                </a:cxn>
                <a:cxn ang="0">
                  <a:pos x="30537" y="210967"/>
                </a:cxn>
                <a:cxn ang="0">
                  <a:pos x="106880" y="196902"/>
                </a:cxn>
                <a:cxn ang="0">
                  <a:pos x="106880" y="140645"/>
                </a:cxn>
                <a:cxn ang="0">
                  <a:pos x="167954" y="140645"/>
                </a:cxn>
              </a:cxnLst>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rgbClr val="76923C"/>
            </a:solidFill>
            <a:ln w="12700">
              <a:noFill/>
            </a:ln>
          </p:spPr>
          <p:txBody>
            <a:bodyPr/>
            <a:p>
              <a:endParaRPr lang="zh-CN" altLang="en-US"/>
            </a:p>
          </p:txBody>
        </p:sp>
        <p:sp>
          <p:nvSpPr>
            <p:cNvPr id="29705" name="Freeform 13"/>
            <p:cNvSpPr/>
            <p:nvPr/>
          </p:nvSpPr>
          <p:spPr>
            <a:xfrm>
              <a:off x="4484687" y="1857375"/>
              <a:ext cx="65088" cy="71437"/>
            </a:xfrm>
            <a:custGeom>
              <a:avLst/>
              <a:gdLst/>
              <a:ahLst/>
              <a:cxnLst>
                <a:cxn ang="0">
                  <a:pos x="63116" y="69695"/>
                </a:cxn>
                <a:cxn ang="0">
                  <a:pos x="15779" y="69695"/>
                </a:cxn>
                <a:cxn ang="0">
                  <a:pos x="15779" y="41817"/>
                </a:cxn>
                <a:cxn ang="0">
                  <a:pos x="0" y="0"/>
                </a:cxn>
                <a:cxn ang="0">
                  <a:pos x="47337" y="13939"/>
                </a:cxn>
                <a:cxn ang="0">
                  <a:pos x="63116" y="69695"/>
                </a:cxn>
              </a:cxnLst>
              <a:pathLst>
                <a:path w="33" h="41">
                  <a:moveTo>
                    <a:pt x="32" y="40"/>
                  </a:moveTo>
                  <a:lnTo>
                    <a:pt x="8" y="40"/>
                  </a:lnTo>
                  <a:lnTo>
                    <a:pt x="8" y="24"/>
                  </a:lnTo>
                  <a:lnTo>
                    <a:pt x="0" y="0"/>
                  </a:lnTo>
                  <a:lnTo>
                    <a:pt x="24" y="8"/>
                  </a:lnTo>
                  <a:lnTo>
                    <a:pt x="32" y="40"/>
                  </a:lnTo>
                </a:path>
              </a:pathLst>
            </a:custGeom>
            <a:solidFill>
              <a:srgbClr val="76923C"/>
            </a:solidFill>
            <a:ln w="12700">
              <a:noFill/>
            </a:ln>
          </p:spPr>
          <p:txBody>
            <a:bodyPr/>
            <a:p>
              <a:endParaRPr lang="zh-CN" altLang="en-US"/>
            </a:p>
          </p:txBody>
        </p:sp>
        <p:sp>
          <p:nvSpPr>
            <p:cNvPr id="29706" name="Freeform 14"/>
            <p:cNvSpPr/>
            <p:nvPr/>
          </p:nvSpPr>
          <p:spPr>
            <a:xfrm>
              <a:off x="4332287" y="2111375"/>
              <a:ext cx="827088" cy="509587"/>
            </a:xfrm>
            <a:custGeom>
              <a:avLst/>
              <a:gdLst/>
              <a:ahLst/>
              <a:cxnLst>
                <a:cxn ang="0">
                  <a:pos x="290340" y="14106"/>
                </a:cxn>
                <a:cxn ang="0">
                  <a:pos x="259778" y="42319"/>
                </a:cxn>
                <a:cxn ang="0">
                  <a:pos x="183373" y="56425"/>
                </a:cxn>
                <a:cxn ang="0">
                  <a:pos x="106968" y="126956"/>
                </a:cxn>
                <a:cxn ang="0">
                  <a:pos x="30562" y="225699"/>
                </a:cxn>
                <a:cxn ang="0">
                  <a:pos x="30562" y="282124"/>
                </a:cxn>
                <a:cxn ang="0">
                  <a:pos x="61124" y="324443"/>
                </a:cxn>
                <a:cxn ang="0">
                  <a:pos x="91686" y="310337"/>
                </a:cxn>
                <a:cxn ang="0">
                  <a:pos x="122249" y="310337"/>
                </a:cxn>
                <a:cxn ang="0">
                  <a:pos x="15281" y="394974"/>
                </a:cxn>
                <a:cxn ang="0">
                  <a:pos x="0" y="437293"/>
                </a:cxn>
                <a:cxn ang="0">
                  <a:pos x="30562" y="451399"/>
                </a:cxn>
                <a:cxn ang="0">
                  <a:pos x="91686" y="507824"/>
                </a:cxn>
                <a:cxn ang="0">
                  <a:pos x="152811" y="507824"/>
                </a:cxn>
                <a:cxn ang="0">
                  <a:pos x="183373" y="479611"/>
                </a:cxn>
                <a:cxn ang="0">
                  <a:pos x="183373" y="451399"/>
                </a:cxn>
                <a:cxn ang="0">
                  <a:pos x="213935" y="465505"/>
                </a:cxn>
                <a:cxn ang="0">
                  <a:pos x="229216" y="479611"/>
                </a:cxn>
                <a:cxn ang="0">
                  <a:pos x="290340" y="507824"/>
                </a:cxn>
                <a:cxn ang="0">
                  <a:pos x="320903" y="479611"/>
                </a:cxn>
                <a:cxn ang="0">
                  <a:pos x="366746" y="479611"/>
                </a:cxn>
                <a:cxn ang="0">
                  <a:pos x="366746" y="507824"/>
                </a:cxn>
                <a:cxn ang="0">
                  <a:pos x="397308" y="493718"/>
                </a:cxn>
                <a:cxn ang="0">
                  <a:pos x="458432" y="409080"/>
                </a:cxn>
                <a:cxn ang="0">
                  <a:pos x="488994" y="409080"/>
                </a:cxn>
                <a:cxn ang="0">
                  <a:pos x="565400" y="296230"/>
                </a:cxn>
                <a:cxn ang="0">
                  <a:pos x="565400" y="253912"/>
                </a:cxn>
                <a:cxn ang="0">
                  <a:pos x="580681" y="239806"/>
                </a:cxn>
                <a:cxn ang="0">
                  <a:pos x="595962" y="268018"/>
                </a:cxn>
                <a:cxn ang="0">
                  <a:pos x="657086" y="169275"/>
                </a:cxn>
                <a:cxn ang="0">
                  <a:pos x="718210" y="141062"/>
                </a:cxn>
                <a:cxn ang="0">
                  <a:pos x="718210" y="155168"/>
                </a:cxn>
                <a:cxn ang="0">
                  <a:pos x="764054" y="112850"/>
                </a:cxn>
                <a:cxn ang="0">
                  <a:pos x="794616" y="126956"/>
                </a:cxn>
                <a:cxn ang="0">
                  <a:pos x="825178" y="42319"/>
                </a:cxn>
                <a:cxn ang="0">
                  <a:pos x="809897" y="28212"/>
                </a:cxn>
                <a:cxn ang="0">
                  <a:pos x="764054" y="28212"/>
                </a:cxn>
                <a:cxn ang="0">
                  <a:pos x="733491" y="42319"/>
                </a:cxn>
                <a:cxn ang="0">
                  <a:pos x="657086" y="42319"/>
                </a:cxn>
                <a:cxn ang="0">
                  <a:pos x="626524" y="0"/>
                </a:cxn>
                <a:cxn ang="0">
                  <a:pos x="519557" y="70531"/>
                </a:cxn>
                <a:cxn ang="0">
                  <a:pos x="504275" y="112850"/>
                </a:cxn>
                <a:cxn ang="0">
                  <a:pos x="473713" y="112850"/>
                </a:cxn>
                <a:cxn ang="0">
                  <a:pos x="382027" y="112850"/>
                </a:cxn>
                <a:cxn ang="0">
                  <a:pos x="382027" y="84637"/>
                </a:cxn>
                <a:cxn ang="0">
                  <a:pos x="412589" y="56425"/>
                </a:cxn>
                <a:cxn ang="0">
                  <a:pos x="382027" y="0"/>
                </a:cxn>
                <a:cxn ang="0">
                  <a:pos x="336184" y="0"/>
                </a:cxn>
                <a:cxn ang="0">
                  <a:pos x="320903" y="0"/>
                </a:cxn>
                <a:cxn ang="0">
                  <a:pos x="305621" y="28212"/>
                </a:cxn>
                <a:cxn ang="0">
                  <a:pos x="290340" y="14106"/>
                </a:cxn>
              </a:cxnLst>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76923C"/>
            </a:solidFill>
            <a:ln w="12700">
              <a:noFill/>
            </a:ln>
          </p:spPr>
          <p:txBody>
            <a:bodyPr/>
            <a:p>
              <a:endParaRPr lang="zh-CN" altLang="en-US"/>
            </a:p>
          </p:txBody>
        </p:sp>
        <p:sp>
          <p:nvSpPr>
            <p:cNvPr id="29707" name="Freeform 15"/>
            <p:cNvSpPr/>
            <p:nvPr/>
          </p:nvSpPr>
          <p:spPr>
            <a:xfrm>
              <a:off x="4502150" y="2519362"/>
              <a:ext cx="685800" cy="563563"/>
            </a:xfrm>
            <a:custGeom>
              <a:avLst/>
              <a:gdLst/>
              <a:ahLst/>
              <a:cxnLst>
                <a:cxn ang="0">
                  <a:pos x="319153" y="0"/>
                </a:cxn>
                <a:cxn ang="0">
                  <a:pos x="288758" y="0"/>
                </a:cxn>
                <a:cxn ang="0">
                  <a:pos x="227967" y="84271"/>
                </a:cxn>
                <a:cxn ang="0">
                  <a:pos x="182373" y="98316"/>
                </a:cxn>
                <a:cxn ang="0">
                  <a:pos x="182373" y="70226"/>
                </a:cxn>
                <a:cxn ang="0">
                  <a:pos x="151978" y="70226"/>
                </a:cxn>
                <a:cxn ang="0">
                  <a:pos x="121582" y="98316"/>
                </a:cxn>
                <a:cxn ang="0">
                  <a:pos x="60791" y="70226"/>
                </a:cxn>
                <a:cxn ang="0">
                  <a:pos x="45593" y="56181"/>
                </a:cxn>
                <a:cxn ang="0">
                  <a:pos x="15198" y="42136"/>
                </a:cxn>
                <a:cxn ang="0">
                  <a:pos x="15198" y="70226"/>
                </a:cxn>
                <a:cxn ang="0">
                  <a:pos x="0" y="84271"/>
                </a:cxn>
                <a:cxn ang="0">
                  <a:pos x="60791" y="98316"/>
                </a:cxn>
                <a:cxn ang="0">
                  <a:pos x="75989" y="140452"/>
                </a:cxn>
                <a:cxn ang="0">
                  <a:pos x="106384" y="140452"/>
                </a:cxn>
                <a:cxn ang="0">
                  <a:pos x="151978" y="196633"/>
                </a:cxn>
                <a:cxn ang="0">
                  <a:pos x="197571" y="182587"/>
                </a:cxn>
                <a:cxn ang="0">
                  <a:pos x="197571" y="252813"/>
                </a:cxn>
                <a:cxn ang="0">
                  <a:pos x="258362" y="323039"/>
                </a:cxn>
                <a:cxn ang="0">
                  <a:pos x="288758" y="323039"/>
                </a:cxn>
                <a:cxn ang="0">
                  <a:pos x="303956" y="294949"/>
                </a:cxn>
                <a:cxn ang="0">
                  <a:pos x="349549" y="337084"/>
                </a:cxn>
                <a:cxn ang="0">
                  <a:pos x="319153" y="365175"/>
                </a:cxn>
                <a:cxn ang="0">
                  <a:pos x="303956" y="351130"/>
                </a:cxn>
                <a:cxn ang="0">
                  <a:pos x="273560" y="337084"/>
                </a:cxn>
                <a:cxn ang="0">
                  <a:pos x="273560" y="393265"/>
                </a:cxn>
                <a:cxn ang="0">
                  <a:pos x="258362" y="421355"/>
                </a:cxn>
                <a:cxn ang="0">
                  <a:pos x="303956" y="477536"/>
                </a:cxn>
                <a:cxn ang="0">
                  <a:pos x="303956" y="519672"/>
                </a:cxn>
                <a:cxn ang="0">
                  <a:pos x="379945" y="519672"/>
                </a:cxn>
                <a:cxn ang="0">
                  <a:pos x="410340" y="547762"/>
                </a:cxn>
                <a:cxn ang="0">
                  <a:pos x="455933" y="533717"/>
                </a:cxn>
                <a:cxn ang="0">
                  <a:pos x="516725" y="561807"/>
                </a:cxn>
                <a:cxn ang="0">
                  <a:pos x="562318" y="519672"/>
                </a:cxn>
                <a:cxn ang="0">
                  <a:pos x="607911" y="449446"/>
                </a:cxn>
                <a:cxn ang="0">
                  <a:pos x="547120" y="421355"/>
                </a:cxn>
                <a:cxn ang="0">
                  <a:pos x="607911" y="407310"/>
                </a:cxn>
                <a:cxn ang="0">
                  <a:pos x="623109" y="421355"/>
                </a:cxn>
                <a:cxn ang="0">
                  <a:pos x="683900" y="407310"/>
                </a:cxn>
                <a:cxn ang="0">
                  <a:pos x="683900" y="393265"/>
                </a:cxn>
                <a:cxn ang="0">
                  <a:pos x="607911" y="351130"/>
                </a:cxn>
                <a:cxn ang="0">
                  <a:pos x="607911" y="323039"/>
                </a:cxn>
                <a:cxn ang="0">
                  <a:pos x="577516" y="308994"/>
                </a:cxn>
                <a:cxn ang="0">
                  <a:pos x="547120" y="294949"/>
                </a:cxn>
                <a:cxn ang="0">
                  <a:pos x="516725" y="224723"/>
                </a:cxn>
                <a:cxn ang="0">
                  <a:pos x="440736" y="112361"/>
                </a:cxn>
                <a:cxn ang="0">
                  <a:pos x="440736" y="70226"/>
                </a:cxn>
                <a:cxn ang="0">
                  <a:pos x="364747" y="56181"/>
                </a:cxn>
                <a:cxn ang="0">
                  <a:pos x="334351" y="42136"/>
                </a:cxn>
                <a:cxn ang="0">
                  <a:pos x="319153" y="0"/>
                </a:cxn>
              </a:cxnLst>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76923C"/>
            </a:solidFill>
            <a:ln w="12700">
              <a:noFill/>
            </a:ln>
          </p:spPr>
          <p:txBody>
            <a:bodyPr/>
            <a:p>
              <a:endParaRPr lang="zh-CN" altLang="en-US"/>
            </a:p>
          </p:txBody>
        </p:sp>
        <p:sp>
          <p:nvSpPr>
            <p:cNvPr id="29708" name="Freeform 16"/>
            <p:cNvSpPr/>
            <p:nvPr/>
          </p:nvSpPr>
          <p:spPr>
            <a:xfrm>
              <a:off x="5065712" y="2970212"/>
              <a:ext cx="122238" cy="96838"/>
            </a:xfrm>
            <a:custGeom>
              <a:avLst/>
              <a:gdLst/>
              <a:ahLst/>
              <a:cxnLst>
                <a:cxn ang="0">
                  <a:pos x="45134" y="0"/>
                </a:cxn>
                <a:cxn ang="0">
                  <a:pos x="0" y="67956"/>
                </a:cxn>
                <a:cxn ang="0">
                  <a:pos x="45134" y="95139"/>
                </a:cxn>
                <a:cxn ang="0">
                  <a:pos x="120357" y="67956"/>
                </a:cxn>
                <a:cxn ang="0">
                  <a:pos x="120357" y="40774"/>
                </a:cxn>
                <a:cxn ang="0">
                  <a:pos x="45134" y="0"/>
                </a:cxn>
              </a:cxnLst>
              <a:pathLst>
                <a:path w="65" h="57">
                  <a:moveTo>
                    <a:pt x="24" y="0"/>
                  </a:moveTo>
                  <a:lnTo>
                    <a:pt x="0" y="40"/>
                  </a:lnTo>
                  <a:lnTo>
                    <a:pt x="24" y="56"/>
                  </a:lnTo>
                  <a:lnTo>
                    <a:pt x="64" y="40"/>
                  </a:lnTo>
                  <a:lnTo>
                    <a:pt x="64" y="24"/>
                  </a:lnTo>
                  <a:lnTo>
                    <a:pt x="24" y="0"/>
                  </a:lnTo>
                </a:path>
              </a:pathLst>
            </a:custGeom>
            <a:solidFill>
              <a:srgbClr val="76923C"/>
            </a:solidFill>
            <a:ln w="12700">
              <a:noFill/>
            </a:ln>
          </p:spPr>
          <p:txBody>
            <a:bodyPr/>
            <a:p>
              <a:endParaRPr lang="zh-CN" altLang="en-US"/>
            </a:p>
          </p:txBody>
        </p:sp>
        <p:sp>
          <p:nvSpPr>
            <p:cNvPr id="29709" name="Freeform 17"/>
            <p:cNvSpPr/>
            <p:nvPr/>
          </p:nvSpPr>
          <p:spPr>
            <a:xfrm>
              <a:off x="4760912" y="3038475"/>
              <a:ext cx="457200" cy="522287"/>
            </a:xfrm>
            <a:custGeom>
              <a:avLst/>
              <a:gdLst/>
              <a:ahLst/>
              <a:cxnLst>
                <a:cxn ang="0">
                  <a:pos x="349066" y="28137"/>
                </a:cxn>
                <a:cxn ang="0">
                  <a:pos x="303535" y="0"/>
                </a:cxn>
                <a:cxn ang="0">
                  <a:pos x="258005" y="42205"/>
                </a:cxn>
                <a:cxn ang="0">
                  <a:pos x="197298" y="14068"/>
                </a:cxn>
                <a:cxn ang="0">
                  <a:pos x="151768" y="28137"/>
                </a:cxn>
                <a:cxn ang="0">
                  <a:pos x="136591" y="56273"/>
                </a:cxn>
                <a:cxn ang="0">
                  <a:pos x="121414" y="84410"/>
                </a:cxn>
                <a:cxn ang="0">
                  <a:pos x="136591" y="126615"/>
                </a:cxn>
                <a:cxn ang="0">
                  <a:pos x="106237" y="126615"/>
                </a:cxn>
                <a:cxn ang="0">
                  <a:pos x="91061" y="112547"/>
                </a:cxn>
                <a:cxn ang="0">
                  <a:pos x="75884" y="112547"/>
                </a:cxn>
                <a:cxn ang="0">
                  <a:pos x="75884" y="140683"/>
                </a:cxn>
                <a:cxn ang="0">
                  <a:pos x="75884" y="168820"/>
                </a:cxn>
                <a:cxn ang="0">
                  <a:pos x="75884" y="196957"/>
                </a:cxn>
                <a:cxn ang="0">
                  <a:pos x="15177" y="239162"/>
                </a:cxn>
                <a:cxn ang="0">
                  <a:pos x="0" y="253230"/>
                </a:cxn>
                <a:cxn ang="0">
                  <a:pos x="0" y="309503"/>
                </a:cxn>
                <a:cxn ang="0">
                  <a:pos x="45530" y="337640"/>
                </a:cxn>
                <a:cxn ang="0">
                  <a:pos x="45530" y="407982"/>
                </a:cxn>
                <a:cxn ang="0">
                  <a:pos x="91061" y="407982"/>
                </a:cxn>
                <a:cxn ang="0">
                  <a:pos x="91061" y="436118"/>
                </a:cxn>
                <a:cxn ang="0">
                  <a:pos x="106237" y="464255"/>
                </a:cxn>
                <a:cxn ang="0">
                  <a:pos x="121414" y="506460"/>
                </a:cxn>
                <a:cxn ang="0">
                  <a:pos x="166944" y="506460"/>
                </a:cxn>
                <a:cxn ang="0">
                  <a:pos x="197298" y="464255"/>
                </a:cxn>
                <a:cxn ang="0">
                  <a:pos x="212475" y="464255"/>
                </a:cxn>
                <a:cxn ang="0">
                  <a:pos x="212475" y="492392"/>
                </a:cxn>
                <a:cxn ang="0">
                  <a:pos x="227651" y="506460"/>
                </a:cxn>
                <a:cxn ang="0">
                  <a:pos x="258005" y="506460"/>
                </a:cxn>
                <a:cxn ang="0">
                  <a:pos x="258005" y="492392"/>
                </a:cxn>
                <a:cxn ang="0">
                  <a:pos x="288359" y="492392"/>
                </a:cxn>
                <a:cxn ang="0">
                  <a:pos x="288359" y="506460"/>
                </a:cxn>
                <a:cxn ang="0">
                  <a:pos x="303535" y="520528"/>
                </a:cxn>
                <a:cxn ang="0">
                  <a:pos x="333889" y="506460"/>
                </a:cxn>
                <a:cxn ang="0">
                  <a:pos x="349066" y="450187"/>
                </a:cxn>
                <a:cxn ang="0">
                  <a:pos x="349066" y="393913"/>
                </a:cxn>
                <a:cxn ang="0">
                  <a:pos x="379419" y="393913"/>
                </a:cxn>
                <a:cxn ang="0">
                  <a:pos x="379419" y="379845"/>
                </a:cxn>
                <a:cxn ang="0">
                  <a:pos x="379419" y="351708"/>
                </a:cxn>
                <a:cxn ang="0">
                  <a:pos x="409773" y="379845"/>
                </a:cxn>
                <a:cxn ang="0">
                  <a:pos x="440126" y="337640"/>
                </a:cxn>
                <a:cxn ang="0">
                  <a:pos x="409773" y="309503"/>
                </a:cxn>
                <a:cxn ang="0">
                  <a:pos x="409773" y="295435"/>
                </a:cxn>
                <a:cxn ang="0">
                  <a:pos x="440126" y="281367"/>
                </a:cxn>
                <a:cxn ang="0">
                  <a:pos x="424949" y="239162"/>
                </a:cxn>
                <a:cxn ang="0">
                  <a:pos x="409773" y="225093"/>
                </a:cxn>
                <a:cxn ang="0">
                  <a:pos x="455303" y="239162"/>
                </a:cxn>
                <a:cxn ang="0">
                  <a:pos x="455303" y="182888"/>
                </a:cxn>
                <a:cxn ang="0">
                  <a:pos x="409773" y="211025"/>
                </a:cxn>
                <a:cxn ang="0">
                  <a:pos x="455303" y="140683"/>
                </a:cxn>
                <a:cxn ang="0">
                  <a:pos x="379419" y="98478"/>
                </a:cxn>
                <a:cxn ang="0">
                  <a:pos x="333889" y="98478"/>
                </a:cxn>
                <a:cxn ang="0">
                  <a:pos x="303535" y="126615"/>
                </a:cxn>
                <a:cxn ang="0">
                  <a:pos x="288359" y="84410"/>
                </a:cxn>
                <a:cxn ang="0">
                  <a:pos x="303535" y="70342"/>
                </a:cxn>
                <a:cxn ang="0">
                  <a:pos x="349066" y="28137"/>
                </a:cxn>
              </a:cxnLst>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76923C"/>
            </a:solidFill>
            <a:ln w="12700">
              <a:noFill/>
            </a:ln>
          </p:spPr>
          <p:txBody>
            <a:bodyPr/>
            <a:p>
              <a:endParaRPr lang="zh-CN" altLang="en-US"/>
            </a:p>
          </p:txBody>
        </p:sp>
        <p:sp>
          <p:nvSpPr>
            <p:cNvPr id="29710" name="Freeform 18"/>
            <p:cNvSpPr/>
            <p:nvPr/>
          </p:nvSpPr>
          <p:spPr>
            <a:xfrm>
              <a:off x="4530725" y="3448050"/>
              <a:ext cx="520700" cy="649287"/>
            </a:xfrm>
            <a:custGeom>
              <a:avLst/>
              <a:gdLst/>
              <a:ahLst/>
              <a:cxnLst>
                <a:cxn ang="0">
                  <a:pos x="518793" y="98537"/>
                </a:cxn>
                <a:cxn ang="0">
                  <a:pos x="518793" y="84460"/>
                </a:cxn>
                <a:cxn ang="0">
                  <a:pos x="488275" y="84460"/>
                </a:cxn>
                <a:cxn ang="0">
                  <a:pos x="488275" y="98537"/>
                </a:cxn>
                <a:cxn ang="0">
                  <a:pos x="457758" y="98537"/>
                </a:cxn>
                <a:cxn ang="0">
                  <a:pos x="442500" y="98537"/>
                </a:cxn>
                <a:cxn ang="0">
                  <a:pos x="442500" y="56307"/>
                </a:cxn>
                <a:cxn ang="0">
                  <a:pos x="427241" y="56307"/>
                </a:cxn>
                <a:cxn ang="0">
                  <a:pos x="396724" y="98537"/>
                </a:cxn>
                <a:cxn ang="0">
                  <a:pos x="350948" y="98537"/>
                </a:cxn>
                <a:cxn ang="0">
                  <a:pos x="335689" y="56307"/>
                </a:cxn>
                <a:cxn ang="0">
                  <a:pos x="320431" y="28153"/>
                </a:cxn>
                <a:cxn ang="0">
                  <a:pos x="305172" y="0"/>
                </a:cxn>
                <a:cxn ang="0">
                  <a:pos x="274655" y="0"/>
                </a:cxn>
                <a:cxn ang="0">
                  <a:pos x="274655" y="14077"/>
                </a:cxn>
                <a:cxn ang="0">
                  <a:pos x="213620" y="28153"/>
                </a:cxn>
                <a:cxn ang="0">
                  <a:pos x="213620" y="56307"/>
                </a:cxn>
                <a:cxn ang="0">
                  <a:pos x="152586" y="56307"/>
                </a:cxn>
                <a:cxn ang="0">
                  <a:pos x="122069" y="84460"/>
                </a:cxn>
                <a:cxn ang="0">
                  <a:pos x="122069" y="126690"/>
                </a:cxn>
                <a:cxn ang="0">
                  <a:pos x="137327" y="154844"/>
                </a:cxn>
                <a:cxn ang="0">
                  <a:pos x="91552" y="197074"/>
                </a:cxn>
                <a:cxn ang="0">
                  <a:pos x="76293" y="197074"/>
                </a:cxn>
                <a:cxn ang="0">
                  <a:pos x="61034" y="253380"/>
                </a:cxn>
                <a:cxn ang="0">
                  <a:pos x="61034" y="281534"/>
                </a:cxn>
                <a:cxn ang="0">
                  <a:pos x="61034" y="309687"/>
                </a:cxn>
                <a:cxn ang="0">
                  <a:pos x="30517" y="351917"/>
                </a:cxn>
                <a:cxn ang="0">
                  <a:pos x="15259" y="380070"/>
                </a:cxn>
                <a:cxn ang="0">
                  <a:pos x="0" y="450454"/>
                </a:cxn>
                <a:cxn ang="0">
                  <a:pos x="15259" y="478607"/>
                </a:cxn>
                <a:cxn ang="0">
                  <a:pos x="106810" y="478607"/>
                </a:cxn>
                <a:cxn ang="0">
                  <a:pos x="152586" y="577144"/>
                </a:cxn>
                <a:cxn ang="0">
                  <a:pos x="167845" y="647527"/>
                </a:cxn>
                <a:cxn ang="0">
                  <a:pos x="213620" y="577144"/>
                </a:cxn>
                <a:cxn ang="0">
                  <a:pos x="228879" y="591221"/>
                </a:cxn>
                <a:cxn ang="0">
                  <a:pos x="289914" y="534914"/>
                </a:cxn>
                <a:cxn ang="0">
                  <a:pos x="289914" y="492684"/>
                </a:cxn>
                <a:cxn ang="0">
                  <a:pos x="350948" y="478607"/>
                </a:cxn>
                <a:cxn ang="0">
                  <a:pos x="381465" y="408224"/>
                </a:cxn>
                <a:cxn ang="0">
                  <a:pos x="411982" y="394147"/>
                </a:cxn>
                <a:cxn ang="0">
                  <a:pos x="411982" y="351917"/>
                </a:cxn>
                <a:cxn ang="0">
                  <a:pos x="457758" y="351917"/>
                </a:cxn>
                <a:cxn ang="0">
                  <a:pos x="473017" y="281534"/>
                </a:cxn>
                <a:cxn ang="0">
                  <a:pos x="457758" y="225227"/>
                </a:cxn>
                <a:cxn ang="0">
                  <a:pos x="473017" y="211150"/>
                </a:cxn>
                <a:cxn ang="0">
                  <a:pos x="442500" y="182997"/>
                </a:cxn>
                <a:cxn ang="0">
                  <a:pos x="473017" y="168920"/>
                </a:cxn>
                <a:cxn ang="0">
                  <a:pos x="488275" y="182997"/>
                </a:cxn>
                <a:cxn ang="0">
                  <a:pos x="518793" y="140767"/>
                </a:cxn>
                <a:cxn ang="0">
                  <a:pos x="518793" y="98537"/>
                </a:cxn>
              </a:cxnLst>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rgbClr val="76923C"/>
            </a:solidFill>
            <a:ln w="12700">
              <a:noFill/>
            </a:ln>
          </p:spPr>
          <p:txBody>
            <a:bodyPr/>
            <a:p>
              <a:endParaRPr lang="zh-CN" altLang="en-US"/>
            </a:p>
          </p:txBody>
        </p:sp>
        <p:sp>
          <p:nvSpPr>
            <p:cNvPr id="29711" name="Freeform 19"/>
            <p:cNvSpPr/>
            <p:nvPr/>
          </p:nvSpPr>
          <p:spPr>
            <a:xfrm>
              <a:off x="3736975" y="3856037"/>
              <a:ext cx="963612" cy="676275"/>
            </a:xfrm>
            <a:custGeom>
              <a:avLst/>
              <a:gdLst/>
              <a:ahLst/>
              <a:cxnLst>
                <a:cxn ang="0">
                  <a:pos x="946439" y="168630"/>
                </a:cxn>
                <a:cxn ang="0">
                  <a:pos x="809052" y="70262"/>
                </a:cxn>
                <a:cxn ang="0">
                  <a:pos x="778522" y="98367"/>
                </a:cxn>
                <a:cxn ang="0">
                  <a:pos x="717462" y="70262"/>
                </a:cxn>
                <a:cxn ang="0">
                  <a:pos x="595341" y="98367"/>
                </a:cxn>
                <a:cxn ang="0">
                  <a:pos x="595341" y="0"/>
                </a:cxn>
                <a:cxn ang="0">
                  <a:pos x="534280" y="0"/>
                </a:cxn>
                <a:cxn ang="0">
                  <a:pos x="412159" y="14052"/>
                </a:cxn>
                <a:cxn ang="0">
                  <a:pos x="396894" y="70262"/>
                </a:cxn>
                <a:cxn ang="0">
                  <a:pos x="320568" y="42157"/>
                </a:cxn>
                <a:cxn ang="0">
                  <a:pos x="274773" y="84315"/>
                </a:cxn>
                <a:cxn ang="0">
                  <a:pos x="290038" y="154577"/>
                </a:cxn>
                <a:cxn ang="0">
                  <a:pos x="274773" y="196735"/>
                </a:cxn>
                <a:cxn ang="0">
                  <a:pos x="213712" y="295102"/>
                </a:cxn>
                <a:cxn ang="0">
                  <a:pos x="137386" y="393469"/>
                </a:cxn>
                <a:cxn ang="0">
                  <a:pos x="61061" y="477784"/>
                </a:cxn>
                <a:cxn ang="0">
                  <a:pos x="0" y="519941"/>
                </a:cxn>
                <a:cxn ang="0">
                  <a:pos x="15265" y="548046"/>
                </a:cxn>
                <a:cxn ang="0">
                  <a:pos x="30530" y="632361"/>
                </a:cxn>
                <a:cxn ang="0">
                  <a:pos x="106856" y="674518"/>
                </a:cxn>
                <a:cxn ang="0">
                  <a:pos x="76326" y="604256"/>
                </a:cxn>
                <a:cxn ang="0">
                  <a:pos x="152651" y="533994"/>
                </a:cxn>
                <a:cxn ang="0">
                  <a:pos x="290038" y="491836"/>
                </a:cxn>
                <a:cxn ang="0">
                  <a:pos x="366363" y="519941"/>
                </a:cxn>
                <a:cxn ang="0">
                  <a:pos x="457954" y="435626"/>
                </a:cxn>
                <a:cxn ang="0">
                  <a:pos x="503750" y="421574"/>
                </a:cxn>
                <a:cxn ang="0">
                  <a:pos x="503750" y="379417"/>
                </a:cxn>
                <a:cxn ang="0">
                  <a:pos x="534280" y="365364"/>
                </a:cxn>
                <a:cxn ang="0">
                  <a:pos x="641136" y="407522"/>
                </a:cxn>
                <a:cxn ang="0">
                  <a:pos x="641136" y="351312"/>
                </a:cxn>
                <a:cxn ang="0">
                  <a:pos x="717462" y="337259"/>
                </a:cxn>
                <a:cxn ang="0">
                  <a:pos x="747992" y="351312"/>
                </a:cxn>
                <a:cxn ang="0">
                  <a:pos x="763257" y="323207"/>
                </a:cxn>
                <a:cxn ang="0">
                  <a:pos x="854848" y="309154"/>
                </a:cxn>
                <a:cxn ang="0">
                  <a:pos x="915908" y="238892"/>
                </a:cxn>
              </a:cxnLst>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76923C"/>
            </a:solidFill>
            <a:ln w="12700">
              <a:noFill/>
            </a:ln>
          </p:spPr>
          <p:txBody>
            <a:bodyPr/>
            <a:p>
              <a:endParaRPr lang="zh-CN" altLang="en-US"/>
            </a:p>
          </p:txBody>
        </p:sp>
        <p:sp>
          <p:nvSpPr>
            <p:cNvPr id="29712" name="Freeform 20"/>
            <p:cNvSpPr/>
            <p:nvPr/>
          </p:nvSpPr>
          <p:spPr>
            <a:xfrm>
              <a:off x="3095625" y="3729037"/>
              <a:ext cx="949325" cy="676275"/>
            </a:xfrm>
            <a:custGeom>
              <a:avLst/>
              <a:gdLst/>
              <a:ahLst/>
              <a:cxnLst>
                <a:cxn ang="0">
                  <a:pos x="657078" y="604256"/>
                </a:cxn>
                <a:cxn ang="0">
                  <a:pos x="794606" y="519941"/>
                </a:cxn>
                <a:cxn ang="0">
                  <a:pos x="855730" y="421574"/>
                </a:cxn>
                <a:cxn ang="0">
                  <a:pos x="916853" y="323207"/>
                </a:cxn>
                <a:cxn ang="0">
                  <a:pos x="947415" y="281049"/>
                </a:cxn>
                <a:cxn ang="0">
                  <a:pos x="916853" y="224840"/>
                </a:cxn>
                <a:cxn ang="0">
                  <a:pos x="871010" y="168630"/>
                </a:cxn>
                <a:cxn ang="0">
                  <a:pos x="840449" y="196735"/>
                </a:cxn>
                <a:cxn ang="0">
                  <a:pos x="809887" y="182682"/>
                </a:cxn>
                <a:cxn ang="0">
                  <a:pos x="840449" y="98367"/>
                </a:cxn>
                <a:cxn ang="0">
                  <a:pos x="840449" y="28105"/>
                </a:cxn>
                <a:cxn ang="0">
                  <a:pos x="779325" y="14052"/>
                </a:cxn>
                <a:cxn ang="0">
                  <a:pos x="718202" y="42157"/>
                </a:cxn>
                <a:cxn ang="0">
                  <a:pos x="687640" y="42157"/>
                </a:cxn>
                <a:cxn ang="0">
                  <a:pos x="611235" y="56210"/>
                </a:cxn>
                <a:cxn ang="0">
                  <a:pos x="550112" y="112420"/>
                </a:cxn>
                <a:cxn ang="0">
                  <a:pos x="504269" y="126472"/>
                </a:cxn>
                <a:cxn ang="0">
                  <a:pos x="427865" y="168630"/>
                </a:cxn>
                <a:cxn ang="0">
                  <a:pos x="351460" y="154577"/>
                </a:cxn>
                <a:cxn ang="0">
                  <a:pos x="305618" y="126472"/>
                </a:cxn>
                <a:cxn ang="0">
                  <a:pos x="275056" y="154577"/>
                </a:cxn>
                <a:cxn ang="0">
                  <a:pos x="183371" y="224840"/>
                </a:cxn>
                <a:cxn ang="0">
                  <a:pos x="61124" y="196735"/>
                </a:cxn>
                <a:cxn ang="0">
                  <a:pos x="0" y="224840"/>
                </a:cxn>
                <a:cxn ang="0">
                  <a:pos x="61124" y="252944"/>
                </a:cxn>
                <a:cxn ang="0">
                  <a:pos x="168090" y="295102"/>
                </a:cxn>
                <a:cxn ang="0">
                  <a:pos x="198652" y="365364"/>
                </a:cxn>
                <a:cxn ang="0">
                  <a:pos x="106966" y="393469"/>
                </a:cxn>
                <a:cxn ang="0">
                  <a:pos x="168090" y="435626"/>
                </a:cxn>
                <a:cxn ang="0">
                  <a:pos x="259775" y="491836"/>
                </a:cxn>
                <a:cxn ang="0">
                  <a:pos x="259775" y="533994"/>
                </a:cxn>
                <a:cxn ang="0">
                  <a:pos x="397303" y="632361"/>
                </a:cxn>
                <a:cxn ang="0">
                  <a:pos x="473707" y="632361"/>
                </a:cxn>
                <a:cxn ang="0">
                  <a:pos x="488988" y="604256"/>
                </a:cxn>
                <a:cxn ang="0">
                  <a:pos x="565393" y="660466"/>
                </a:cxn>
                <a:cxn ang="0">
                  <a:pos x="641797" y="646414"/>
                </a:cxn>
              </a:cxnLst>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rgbClr val="76923C"/>
            </a:solidFill>
            <a:ln w="12700">
              <a:noFill/>
            </a:ln>
          </p:spPr>
          <p:txBody>
            <a:bodyPr/>
            <a:p>
              <a:endParaRPr lang="zh-CN" altLang="en-US"/>
            </a:p>
          </p:txBody>
        </p:sp>
        <p:sp>
          <p:nvSpPr>
            <p:cNvPr id="29713" name="Freeform 21"/>
            <p:cNvSpPr/>
            <p:nvPr/>
          </p:nvSpPr>
          <p:spPr>
            <a:xfrm>
              <a:off x="3005137" y="3349625"/>
              <a:ext cx="704850" cy="622300"/>
            </a:xfrm>
            <a:custGeom>
              <a:avLst/>
              <a:gdLst/>
              <a:ahLst/>
              <a:cxnLst>
                <a:cxn ang="0">
                  <a:pos x="91688" y="564125"/>
                </a:cxn>
                <a:cxn ang="0">
                  <a:pos x="61125" y="465403"/>
                </a:cxn>
                <a:cxn ang="0">
                  <a:pos x="106969" y="338475"/>
                </a:cxn>
                <a:cxn ang="0">
                  <a:pos x="15281" y="282062"/>
                </a:cxn>
                <a:cxn ang="0">
                  <a:pos x="30563" y="239753"/>
                </a:cxn>
                <a:cxn ang="0">
                  <a:pos x="91688" y="239753"/>
                </a:cxn>
                <a:cxn ang="0">
                  <a:pos x="198657" y="211547"/>
                </a:cxn>
                <a:cxn ang="0">
                  <a:pos x="320907" y="197444"/>
                </a:cxn>
                <a:cxn ang="0">
                  <a:pos x="259782" y="141031"/>
                </a:cxn>
                <a:cxn ang="0">
                  <a:pos x="275063" y="70516"/>
                </a:cxn>
                <a:cxn ang="0">
                  <a:pos x="351470" y="70516"/>
                </a:cxn>
                <a:cxn ang="0">
                  <a:pos x="397314" y="84619"/>
                </a:cxn>
                <a:cxn ang="0">
                  <a:pos x="443158" y="70516"/>
                </a:cxn>
                <a:cxn ang="0">
                  <a:pos x="473720" y="0"/>
                </a:cxn>
                <a:cxn ang="0">
                  <a:pos x="550127" y="28206"/>
                </a:cxn>
                <a:cxn ang="0">
                  <a:pos x="611252" y="126928"/>
                </a:cxn>
                <a:cxn ang="0">
                  <a:pos x="657096" y="155134"/>
                </a:cxn>
                <a:cxn ang="0">
                  <a:pos x="687659" y="112825"/>
                </a:cxn>
                <a:cxn ang="0">
                  <a:pos x="687659" y="169237"/>
                </a:cxn>
                <a:cxn ang="0">
                  <a:pos x="687659" y="225650"/>
                </a:cxn>
                <a:cxn ang="0">
                  <a:pos x="641815" y="296165"/>
                </a:cxn>
                <a:cxn ang="0">
                  <a:pos x="702940" y="324372"/>
                </a:cxn>
                <a:cxn ang="0">
                  <a:pos x="687659" y="366681"/>
                </a:cxn>
                <a:cxn ang="0">
                  <a:pos x="702940" y="408990"/>
                </a:cxn>
                <a:cxn ang="0">
                  <a:pos x="657096" y="451300"/>
                </a:cxn>
                <a:cxn ang="0">
                  <a:pos x="657096" y="493609"/>
                </a:cxn>
                <a:cxn ang="0">
                  <a:pos x="595971" y="507712"/>
                </a:cxn>
                <a:cxn ang="0">
                  <a:pos x="519564" y="550022"/>
                </a:cxn>
                <a:cxn ang="0">
                  <a:pos x="443158" y="535918"/>
                </a:cxn>
                <a:cxn ang="0">
                  <a:pos x="397314" y="507712"/>
                </a:cxn>
                <a:cxn ang="0">
                  <a:pos x="366751" y="535918"/>
                </a:cxn>
                <a:cxn ang="0">
                  <a:pos x="275063" y="620537"/>
                </a:cxn>
                <a:cxn ang="0">
                  <a:pos x="152813" y="578228"/>
                </a:cxn>
              </a:cxnLst>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rgbClr val="76923C"/>
            </a:solidFill>
            <a:ln w="12700">
              <a:noFill/>
            </a:ln>
          </p:spPr>
          <p:txBody>
            <a:bodyPr/>
            <a:p>
              <a:endParaRPr lang="zh-CN" altLang="en-US"/>
            </a:p>
          </p:txBody>
        </p:sp>
        <p:sp>
          <p:nvSpPr>
            <p:cNvPr id="29714" name="Freeform 22"/>
            <p:cNvSpPr/>
            <p:nvPr/>
          </p:nvSpPr>
          <p:spPr>
            <a:xfrm>
              <a:off x="2209800" y="3306762"/>
              <a:ext cx="1085850" cy="1084263"/>
            </a:xfrm>
            <a:custGeom>
              <a:avLst/>
              <a:gdLst/>
              <a:ahLst/>
              <a:cxnLst>
                <a:cxn ang="0">
                  <a:pos x="1007608" y="787277"/>
                </a:cxn>
                <a:cxn ang="0">
                  <a:pos x="1068675" y="731043"/>
                </a:cxn>
                <a:cxn ang="0">
                  <a:pos x="1007608" y="716984"/>
                </a:cxn>
                <a:cxn ang="0">
                  <a:pos x="946540" y="674809"/>
                </a:cxn>
                <a:cxn ang="0">
                  <a:pos x="885473" y="632633"/>
                </a:cxn>
                <a:cxn ang="0">
                  <a:pos x="916007" y="562341"/>
                </a:cxn>
                <a:cxn ang="0">
                  <a:pos x="900740" y="435814"/>
                </a:cxn>
                <a:cxn ang="0">
                  <a:pos x="809139" y="393638"/>
                </a:cxn>
                <a:cxn ang="0">
                  <a:pos x="793873" y="309287"/>
                </a:cxn>
                <a:cxn ang="0">
                  <a:pos x="854940" y="295229"/>
                </a:cxn>
                <a:cxn ang="0">
                  <a:pos x="977074" y="281170"/>
                </a:cxn>
                <a:cxn ang="0">
                  <a:pos x="977074" y="196819"/>
                </a:cxn>
                <a:cxn ang="0">
                  <a:pos x="885473" y="196819"/>
                </a:cxn>
                <a:cxn ang="0">
                  <a:pos x="824406" y="112468"/>
                </a:cxn>
                <a:cxn ang="0">
                  <a:pos x="778606" y="168702"/>
                </a:cxn>
                <a:cxn ang="0">
                  <a:pos x="732806" y="253053"/>
                </a:cxn>
                <a:cxn ang="0">
                  <a:pos x="702272" y="421755"/>
                </a:cxn>
                <a:cxn ang="0">
                  <a:pos x="641205" y="393638"/>
                </a:cxn>
                <a:cxn ang="0">
                  <a:pos x="549604" y="421755"/>
                </a:cxn>
                <a:cxn ang="0">
                  <a:pos x="519071" y="393638"/>
                </a:cxn>
                <a:cxn ang="0">
                  <a:pos x="442737" y="182761"/>
                </a:cxn>
                <a:cxn ang="0">
                  <a:pos x="412203" y="196819"/>
                </a:cxn>
                <a:cxn ang="0">
                  <a:pos x="396936" y="126527"/>
                </a:cxn>
                <a:cxn ang="0">
                  <a:pos x="305336" y="70293"/>
                </a:cxn>
                <a:cxn ang="0">
                  <a:pos x="259535" y="140585"/>
                </a:cxn>
                <a:cxn ang="0">
                  <a:pos x="259535" y="0"/>
                </a:cxn>
                <a:cxn ang="0">
                  <a:pos x="213735" y="0"/>
                </a:cxn>
                <a:cxn ang="0">
                  <a:pos x="183201" y="56234"/>
                </a:cxn>
                <a:cxn ang="0">
                  <a:pos x="167935" y="112468"/>
                </a:cxn>
                <a:cxn ang="0">
                  <a:pos x="152668" y="168702"/>
                </a:cxn>
                <a:cxn ang="0">
                  <a:pos x="198468" y="196819"/>
                </a:cxn>
                <a:cxn ang="0">
                  <a:pos x="167935" y="421755"/>
                </a:cxn>
                <a:cxn ang="0">
                  <a:pos x="45800" y="492048"/>
                </a:cxn>
                <a:cxn ang="0">
                  <a:pos x="15267" y="548282"/>
                </a:cxn>
                <a:cxn ang="0">
                  <a:pos x="0" y="660750"/>
                </a:cxn>
                <a:cxn ang="0">
                  <a:pos x="91601" y="646692"/>
                </a:cxn>
                <a:cxn ang="0">
                  <a:pos x="152668" y="688867"/>
                </a:cxn>
                <a:cxn ang="0">
                  <a:pos x="167935" y="716984"/>
                </a:cxn>
                <a:cxn ang="0">
                  <a:pos x="183201" y="787277"/>
                </a:cxn>
                <a:cxn ang="0">
                  <a:pos x="229002" y="815394"/>
                </a:cxn>
                <a:cxn ang="0">
                  <a:pos x="213735" y="885686"/>
                </a:cxn>
                <a:cxn ang="0">
                  <a:pos x="198468" y="927862"/>
                </a:cxn>
                <a:cxn ang="0">
                  <a:pos x="274802" y="984096"/>
                </a:cxn>
                <a:cxn ang="0">
                  <a:pos x="381670" y="1012213"/>
                </a:cxn>
                <a:cxn ang="0">
                  <a:pos x="427470" y="998155"/>
                </a:cxn>
                <a:cxn ang="0">
                  <a:pos x="442737" y="1054389"/>
                </a:cxn>
                <a:cxn ang="0">
                  <a:pos x="503804" y="1040330"/>
                </a:cxn>
                <a:cxn ang="0">
                  <a:pos x="519071" y="899745"/>
                </a:cxn>
                <a:cxn ang="0">
                  <a:pos x="625938" y="885686"/>
                </a:cxn>
                <a:cxn ang="0">
                  <a:pos x="671738" y="899745"/>
                </a:cxn>
                <a:cxn ang="0">
                  <a:pos x="732806" y="899745"/>
                </a:cxn>
                <a:cxn ang="0">
                  <a:pos x="793873" y="913804"/>
                </a:cxn>
                <a:cxn ang="0">
                  <a:pos x="839673" y="885686"/>
                </a:cxn>
                <a:cxn ang="0">
                  <a:pos x="931274" y="829452"/>
                </a:cxn>
                <a:cxn ang="0">
                  <a:pos x="992341" y="815394"/>
                </a:cxn>
              </a:cxnLst>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rgbClr val="76923C"/>
            </a:solidFill>
            <a:ln w="12700">
              <a:noFill/>
            </a:ln>
          </p:spPr>
          <p:txBody>
            <a:bodyPr/>
            <a:p>
              <a:endParaRPr lang="zh-CN" altLang="en-US"/>
            </a:p>
          </p:txBody>
        </p:sp>
        <p:sp>
          <p:nvSpPr>
            <p:cNvPr id="29715" name="Freeform 23"/>
            <p:cNvSpPr/>
            <p:nvPr/>
          </p:nvSpPr>
          <p:spPr>
            <a:xfrm>
              <a:off x="182562" y="2052637"/>
              <a:ext cx="2308225" cy="1381125"/>
            </a:xfrm>
            <a:custGeom>
              <a:avLst/>
              <a:gdLst/>
              <a:ahLst/>
              <a:cxnLst>
                <a:cxn ang="0">
                  <a:pos x="2260495" y="1280840"/>
                </a:cxn>
                <a:cxn ang="0">
                  <a:pos x="2214674" y="1280840"/>
                </a:cxn>
                <a:cxn ang="0">
                  <a:pos x="2214674" y="1379366"/>
                </a:cxn>
                <a:cxn ang="0">
                  <a:pos x="2123032" y="1337140"/>
                </a:cxn>
                <a:cxn ang="0">
                  <a:pos x="2077212" y="1323065"/>
                </a:cxn>
                <a:cxn ang="0">
                  <a:pos x="1955023" y="1266764"/>
                </a:cxn>
                <a:cxn ang="0">
                  <a:pos x="1985570" y="1224539"/>
                </a:cxn>
                <a:cxn ang="0">
                  <a:pos x="1970296" y="1196389"/>
                </a:cxn>
                <a:cxn ang="0">
                  <a:pos x="1909202" y="1168238"/>
                </a:cxn>
                <a:cxn ang="0">
                  <a:pos x="1863381" y="1196389"/>
                </a:cxn>
                <a:cxn ang="0">
                  <a:pos x="1771739" y="1140088"/>
                </a:cxn>
                <a:cxn ang="0">
                  <a:pos x="1588456" y="1224539"/>
                </a:cxn>
                <a:cxn ang="0">
                  <a:pos x="1542635" y="1266764"/>
                </a:cxn>
                <a:cxn ang="0">
                  <a:pos x="1389899" y="1294915"/>
                </a:cxn>
                <a:cxn ang="0">
                  <a:pos x="1252436" y="1252689"/>
                </a:cxn>
                <a:cxn ang="0">
                  <a:pos x="1206616" y="1196389"/>
                </a:cxn>
                <a:cxn ang="0">
                  <a:pos x="1114974" y="1238614"/>
                </a:cxn>
                <a:cxn ang="0">
                  <a:pos x="1023332" y="1280840"/>
                </a:cxn>
                <a:cxn ang="0">
                  <a:pos x="870596" y="1182313"/>
                </a:cxn>
                <a:cxn ang="0">
                  <a:pos x="778954" y="1126013"/>
                </a:cxn>
                <a:cxn ang="0">
                  <a:pos x="687313" y="1097863"/>
                </a:cxn>
                <a:cxn ang="0">
                  <a:pos x="610945" y="1041562"/>
                </a:cxn>
                <a:cxn ang="0">
                  <a:pos x="519303" y="914885"/>
                </a:cxn>
                <a:cxn ang="0">
                  <a:pos x="473482" y="900810"/>
                </a:cxn>
                <a:cxn ang="0">
                  <a:pos x="397114" y="802284"/>
                </a:cxn>
                <a:cxn ang="0">
                  <a:pos x="305472" y="675608"/>
                </a:cxn>
                <a:cxn ang="0">
                  <a:pos x="229104" y="717833"/>
                </a:cxn>
                <a:cxn ang="0">
                  <a:pos x="122189" y="577082"/>
                </a:cxn>
                <a:cxn ang="0">
                  <a:pos x="61094" y="478555"/>
                </a:cxn>
                <a:cxn ang="0">
                  <a:pos x="0" y="450405"/>
                </a:cxn>
                <a:cxn ang="0">
                  <a:pos x="30547" y="309654"/>
                </a:cxn>
                <a:cxn ang="0">
                  <a:pos x="91642" y="337804"/>
                </a:cxn>
                <a:cxn ang="0">
                  <a:pos x="152736" y="323729"/>
                </a:cxn>
                <a:cxn ang="0">
                  <a:pos x="152736" y="225203"/>
                </a:cxn>
                <a:cxn ang="0">
                  <a:pos x="106915" y="168902"/>
                </a:cxn>
                <a:cxn ang="0">
                  <a:pos x="152736" y="84451"/>
                </a:cxn>
                <a:cxn ang="0">
                  <a:pos x="290199" y="70376"/>
                </a:cxn>
                <a:cxn ang="0">
                  <a:pos x="397114" y="14075"/>
                </a:cxn>
                <a:cxn ang="0">
                  <a:pos x="549850" y="28150"/>
                </a:cxn>
                <a:cxn ang="0">
                  <a:pos x="656765" y="98526"/>
                </a:cxn>
                <a:cxn ang="0">
                  <a:pos x="824775" y="98526"/>
                </a:cxn>
                <a:cxn ang="0">
                  <a:pos x="1008059" y="70376"/>
                </a:cxn>
                <a:cxn ang="0">
                  <a:pos x="1267710" y="98526"/>
                </a:cxn>
                <a:cxn ang="0">
                  <a:pos x="1359352" y="126676"/>
                </a:cxn>
                <a:cxn ang="0">
                  <a:pos x="1344078" y="168902"/>
                </a:cxn>
                <a:cxn ang="0">
                  <a:pos x="1389899" y="239278"/>
                </a:cxn>
                <a:cxn ang="0">
                  <a:pos x="1359352" y="323729"/>
                </a:cxn>
                <a:cxn ang="0">
                  <a:pos x="1328804" y="436330"/>
                </a:cxn>
                <a:cxn ang="0">
                  <a:pos x="1405172" y="563006"/>
                </a:cxn>
                <a:cxn ang="0">
                  <a:pos x="1588456" y="647457"/>
                </a:cxn>
                <a:cxn ang="0">
                  <a:pos x="1787013" y="731908"/>
                </a:cxn>
                <a:cxn ang="0">
                  <a:pos x="1893928" y="745983"/>
                </a:cxn>
                <a:cxn ang="0">
                  <a:pos x="1924475" y="844510"/>
                </a:cxn>
                <a:cxn ang="0">
                  <a:pos x="1985570" y="872660"/>
                </a:cxn>
                <a:cxn ang="0">
                  <a:pos x="2016117" y="830434"/>
                </a:cxn>
                <a:cxn ang="0">
                  <a:pos x="2061938" y="844510"/>
                </a:cxn>
                <a:cxn ang="0">
                  <a:pos x="2092485" y="816359"/>
                </a:cxn>
                <a:cxn ang="0">
                  <a:pos x="2168853" y="774134"/>
                </a:cxn>
                <a:cxn ang="0">
                  <a:pos x="2245221" y="802284"/>
                </a:cxn>
                <a:cxn ang="0">
                  <a:pos x="2306316" y="943036"/>
                </a:cxn>
                <a:cxn ang="0">
                  <a:pos x="2306316" y="1013412"/>
                </a:cxn>
                <a:cxn ang="0">
                  <a:pos x="2291042" y="1252689"/>
                </a:cxn>
              </a:cxnLst>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rgbClr val="76923C"/>
            </a:solidFill>
            <a:ln w="12700">
              <a:noFill/>
            </a:ln>
          </p:spPr>
          <p:txBody>
            <a:bodyPr/>
            <a:p>
              <a:endParaRPr lang="zh-CN" altLang="en-US"/>
            </a:p>
          </p:txBody>
        </p:sp>
        <p:sp>
          <p:nvSpPr>
            <p:cNvPr id="29716" name="Freeform 24"/>
            <p:cNvSpPr/>
            <p:nvPr/>
          </p:nvSpPr>
          <p:spPr>
            <a:xfrm>
              <a:off x="2351087" y="2617787"/>
              <a:ext cx="1449388" cy="1112838"/>
            </a:xfrm>
            <a:custGeom>
              <a:avLst/>
              <a:gdLst/>
              <a:ahLst/>
              <a:cxnLst>
                <a:cxn ang="0">
                  <a:pos x="1325590" y="857922"/>
                </a:cxn>
                <a:cxn ang="0">
                  <a:pos x="1279880" y="886051"/>
                </a:cxn>
                <a:cxn ang="0">
                  <a:pos x="1249407" y="857922"/>
                </a:cxn>
                <a:cxn ang="0">
                  <a:pos x="1157987" y="759472"/>
                </a:cxn>
                <a:cxn ang="0">
                  <a:pos x="1112277" y="745408"/>
                </a:cxn>
                <a:cxn ang="0">
                  <a:pos x="1051330" y="773537"/>
                </a:cxn>
                <a:cxn ang="0">
                  <a:pos x="1020857" y="829794"/>
                </a:cxn>
                <a:cxn ang="0">
                  <a:pos x="975147" y="815729"/>
                </a:cxn>
                <a:cxn ang="0">
                  <a:pos x="898963" y="829794"/>
                </a:cxn>
                <a:cxn ang="0">
                  <a:pos x="959910" y="871987"/>
                </a:cxn>
                <a:cxn ang="0">
                  <a:pos x="868490" y="928244"/>
                </a:cxn>
                <a:cxn ang="0">
                  <a:pos x="792307" y="914180"/>
                </a:cxn>
                <a:cxn ang="0">
                  <a:pos x="746597" y="801665"/>
                </a:cxn>
                <a:cxn ang="0">
                  <a:pos x="685650" y="857922"/>
                </a:cxn>
                <a:cxn ang="0">
                  <a:pos x="639940" y="886051"/>
                </a:cxn>
                <a:cxn ang="0">
                  <a:pos x="563757" y="942308"/>
                </a:cxn>
                <a:cxn ang="0">
                  <a:pos x="518047" y="1111080"/>
                </a:cxn>
                <a:cxn ang="0">
                  <a:pos x="472337" y="1111080"/>
                </a:cxn>
                <a:cxn ang="0">
                  <a:pos x="411390" y="1097016"/>
                </a:cxn>
                <a:cxn ang="0">
                  <a:pos x="380917" y="1012630"/>
                </a:cxn>
                <a:cxn ang="0">
                  <a:pos x="274260" y="871987"/>
                </a:cxn>
                <a:cxn ang="0">
                  <a:pos x="243787" y="843858"/>
                </a:cxn>
                <a:cxn ang="0">
                  <a:pos x="198077" y="745408"/>
                </a:cxn>
                <a:cxn ang="0">
                  <a:pos x="152367" y="815729"/>
                </a:cxn>
                <a:cxn ang="0">
                  <a:pos x="137130" y="435993"/>
                </a:cxn>
                <a:cxn ang="0">
                  <a:pos x="137130" y="379736"/>
                </a:cxn>
                <a:cxn ang="0">
                  <a:pos x="76183" y="239093"/>
                </a:cxn>
                <a:cxn ang="0">
                  <a:pos x="0" y="182836"/>
                </a:cxn>
                <a:cxn ang="0">
                  <a:pos x="15237" y="112514"/>
                </a:cxn>
                <a:cxn ang="0">
                  <a:pos x="30473" y="56257"/>
                </a:cxn>
                <a:cxn ang="0">
                  <a:pos x="60947" y="0"/>
                </a:cxn>
                <a:cxn ang="0">
                  <a:pos x="121893" y="28129"/>
                </a:cxn>
                <a:cxn ang="0">
                  <a:pos x="167603" y="140643"/>
                </a:cxn>
                <a:cxn ang="0">
                  <a:pos x="243787" y="210965"/>
                </a:cxn>
                <a:cxn ang="0">
                  <a:pos x="289497" y="182836"/>
                </a:cxn>
                <a:cxn ang="0">
                  <a:pos x="335207" y="225029"/>
                </a:cxn>
                <a:cxn ang="0">
                  <a:pos x="426627" y="168772"/>
                </a:cxn>
                <a:cxn ang="0">
                  <a:pos x="548520" y="168772"/>
                </a:cxn>
                <a:cxn ang="0">
                  <a:pos x="563757" y="70322"/>
                </a:cxn>
                <a:cxn ang="0">
                  <a:pos x="609467" y="56257"/>
                </a:cxn>
                <a:cxn ang="0">
                  <a:pos x="655177" y="84386"/>
                </a:cxn>
                <a:cxn ang="0">
                  <a:pos x="761833" y="126579"/>
                </a:cxn>
                <a:cxn ang="0">
                  <a:pos x="792307" y="239093"/>
                </a:cxn>
                <a:cxn ang="0">
                  <a:pos x="898963" y="281286"/>
                </a:cxn>
                <a:cxn ang="0">
                  <a:pos x="975147" y="239093"/>
                </a:cxn>
                <a:cxn ang="0">
                  <a:pos x="1051330" y="253157"/>
                </a:cxn>
                <a:cxn ang="0">
                  <a:pos x="1188460" y="323479"/>
                </a:cxn>
                <a:cxn ang="0">
                  <a:pos x="1340827" y="393800"/>
                </a:cxn>
                <a:cxn ang="0">
                  <a:pos x="1447483" y="450058"/>
                </a:cxn>
                <a:cxn ang="0">
                  <a:pos x="1417010" y="520379"/>
                </a:cxn>
                <a:cxn ang="0">
                  <a:pos x="1264643" y="548508"/>
                </a:cxn>
                <a:cxn ang="0">
                  <a:pos x="1234170" y="590701"/>
                </a:cxn>
                <a:cxn ang="0">
                  <a:pos x="1249407" y="632894"/>
                </a:cxn>
                <a:cxn ang="0">
                  <a:pos x="1249407" y="661022"/>
                </a:cxn>
                <a:cxn ang="0">
                  <a:pos x="1340827" y="801665"/>
                </a:cxn>
              </a:cxnLst>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rgbClr val="76923C"/>
            </a:solidFill>
            <a:ln w="12700">
              <a:noFill/>
            </a:ln>
          </p:spPr>
          <p:txBody>
            <a:bodyPr/>
            <a:p>
              <a:endParaRPr lang="zh-CN" altLang="en-US"/>
            </a:p>
          </p:txBody>
        </p:sp>
        <p:sp>
          <p:nvSpPr>
            <p:cNvPr id="29717" name="Freeform 25"/>
            <p:cNvSpPr/>
            <p:nvPr/>
          </p:nvSpPr>
          <p:spPr>
            <a:xfrm>
              <a:off x="1511300" y="1843087"/>
              <a:ext cx="1497012" cy="1085850"/>
            </a:xfrm>
            <a:custGeom>
              <a:avLst/>
              <a:gdLst/>
              <a:ahLst/>
              <a:cxnLst>
                <a:cxn ang="0">
                  <a:pos x="1281519" y="943299"/>
                </a:cxn>
                <a:cxn ang="0">
                  <a:pos x="1174725" y="999616"/>
                </a:cxn>
                <a:cxn ang="0">
                  <a:pos x="1128957" y="957378"/>
                </a:cxn>
                <a:cxn ang="0">
                  <a:pos x="1083188" y="985537"/>
                </a:cxn>
                <a:cxn ang="0">
                  <a:pos x="1006908" y="915141"/>
                </a:cxn>
                <a:cxn ang="0">
                  <a:pos x="961139" y="802508"/>
                </a:cxn>
                <a:cxn ang="0">
                  <a:pos x="900114" y="774350"/>
                </a:cxn>
                <a:cxn ang="0">
                  <a:pos x="869602" y="802508"/>
                </a:cxn>
                <a:cxn ang="0">
                  <a:pos x="884858" y="844745"/>
                </a:cxn>
                <a:cxn ang="0">
                  <a:pos x="839090" y="943299"/>
                </a:cxn>
                <a:cxn ang="0">
                  <a:pos x="869602" y="971457"/>
                </a:cxn>
                <a:cxn ang="0">
                  <a:pos x="808577" y="1027774"/>
                </a:cxn>
                <a:cxn ang="0">
                  <a:pos x="762809" y="1055932"/>
                </a:cxn>
                <a:cxn ang="0">
                  <a:pos x="717040" y="1041853"/>
                </a:cxn>
                <a:cxn ang="0">
                  <a:pos x="701784" y="1070011"/>
                </a:cxn>
                <a:cxn ang="0">
                  <a:pos x="640759" y="1055932"/>
                </a:cxn>
                <a:cxn ang="0">
                  <a:pos x="610247" y="999616"/>
                </a:cxn>
                <a:cxn ang="0">
                  <a:pos x="442429" y="943299"/>
                </a:cxn>
                <a:cxn ang="0">
                  <a:pos x="259355" y="872904"/>
                </a:cxn>
                <a:cxn ang="0">
                  <a:pos x="76281" y="774350"/>
                </a:cxn>
                <a:cxn ang="0">
                  <a:pos x="0" y="647638"/>
                </a:cxn>
                <a:cxn ang="0">
                  <a:pos x="30512" y="535006"/>
                </a:cxn>
                <a:cxn ang="0">
                  <a:pos x="61025" y="436452"/>
                </a:cxn>
                <a:cxn ang="0">
                  <a:pos x="15256" y="380135"/>
                </a:cxn>
                <a:cxn ang="0">
                  <a:pos x="91537" y="366056"/>
                </a:cxn>
                <a:cxn ang="0">
                  <a:pos x="198330" y="394215"/>
                </a:cxn>
                <a:cxn ang="0">
                  <a:pos x="183074" y="323819"/>
                </a:cxn>
                <a:cxn ang="0">
                  <a:pos x="244099" y="239345"/>
                </a:cxn>
                <a:cxn ang="0">
                  <a:pos x="167818" y="126712"/>
                </a:cxn>
                <a:cxn ang="0">
                  <a:pos x="289867" y="28158"/>
                </a:cxn>
                <a:cxn ang="0">
                  <a:pos x="549222" y="0"/>
                </a:cxn>
                <a:cxn ang="0">
                  <a:pos x="732296" y="70395"/>
                </a:cxn>
                <a:cxn ang="0">
                  <a:pos x="869602" y="183028"/>
                </a:cxn>
                <a:cxn ang="0">
                  <a:pos x="900114" y="84475"/>
                </a:cxn>
                <a:cxn ang="0">
                  <a:pos x="1006908" y="126712"/>
                </a:cxn>
                <a:cxn ang="0">
                  <a:pos x="1128957" y="168949"/>
                </a:cxn>
                <a:cxn ang="0">
                  <a:pos x="1251006" y="211186"/>
                </a:cxn>
                <a:cxn ang="0">
                  <a:pos x="1388312" y="309740"/>
                </a:cxn>
                <a:cxn ang="0">
                  <a:pos x="1464593" y="408294"/>
                </a:cxn>
                <a:cxn ang="0">
                  <a:pos x="1495105" y="591322"/>
                </a:cxn>
                <a:cxn ang="0">
                  <a:pos x="1434080" y="633559"/>
                </a:cxn>
                <a:cxn ang="0">
                  <a:pos x="1357799" y="718034"/>
                </a:cxn>
                <a:cxn ang="0">
                  <a:pos x="1403568" y="760271"/>
                </a:cxn>
                <a:cxn ang="0">
                  <a:pos x="1342543" y="802508"/>
                </a:cxn>
                <a:cxn ang="0">
                  <a:pos x="1251006" y="788429"/>
                </a:cxn>
                <a:cxn ang="0">
                  <a:pos x="1266262" y="858825"/>
                </a:cxn>
                <a:cxn ang="0">
                  <a:pos x="1357799" y="886983"/>
                </a:cxn>
              </a:cxnLst>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rgbClr val="76923C"/>
            </a:solidFill>
            <a:ln w="12700">
              <a:noFill/>
            </a:ln>
          </p:spPr>
          <p:txBody>
            <a:bodyPr/>
            <a:p>
              <a:endParaRPr lang="zh-CN" altLang="en-US"/>
            </a:p>
          </p:txBody>
        </p:sp>
        <p:sp>
          <p:nvSpPr>
            <p:cNvPr id="29718" name="Freeform 26"/>
            <p:cNvSpPr/>
            <p:nvPr/>
          </p:nvSpPr>
          <p:spPr>
            <a:xfrm>
              <a:off x="4225925" y="3221037"/>
              <a:ext cx="582612" cy="750888"/>
            </a:xfrm>
            <a:custGeom>
              <a:avLst/>
              <a:gdLst/>
              <a:ahLst/>
              <a:cxnLst>
                <a:cxn ang="0">
                  <a:pos x="519575" y="70672"/>
                </a:cxn>
                <a:cxn ang="0">
                  <a:pos x="534857" y="127209"/>
                </a:cxn>
                <a:cxn ang="0">
                  <a:pos x="580702" y="155478"/>
                </a:cxn>
                <a:cxn ang="0">
                  <a:pos x="580702" y="240284"/>
                </a:cxn>
                <a:cxn ang="0">
                  <a:pos x="519575" y="268553"/>
                </a:cxn>
                <a:cxn ang="0">
                  <a:pos x="519575" y="282687"/>
                </a:cxn>
                <a:cxn ang="0">
                  <a:pos x="458449" y="282687"/>
                </a:cxn>
                <a:cxn ang="0">
                  <a:pos x="427885" y="310956"/>
                </a:cxn>
                <a:cxn ang="0">
                  <a:pos x="427885" y="353359"/>
                </a:cxn>
                <a:cxn ang="0">
                  <a:pos x="443167" y="367493"/>
                </a:cxn>
                <a:cxn ang="0">
                  <a:pos x="397322" y="424031"/>
                </a:cxn>
                <a:cxn ang="0">
                  <a:pos x="366759" y="424031"/>
                </a:cxn>
                <a:cxn ang="0">
                  <a:pos x="366759" y="480568"/>
                </a:cxn>
                <a:cxn ang="0">
                  <a:pos x="366759" y="494703"/>
                </a:cxn>
                <a:cxn ang="0">
                  <a:pos x="366759" y="537106"/>
                </a:cxn>
                <a:cxn ang="0">
                  <a:pos x="336196" y="565375"/>
                </a:cxn>
                <a:cxn ang="0">
                  <a:pos x="320914" y="636046"/>
                </a:cxn>
                <a:cxn ang="0">
                  <a:pos x="305633" y="678449"/>
                </a:cxn>
                <a:cxn ang="0">
                  <a:pos x="305633" y="692584"/>
                </a:cxn>
                <a:cxn ang="0">
                  <a:pos x="290351" y="734987"/>
                </a:cxn>
                <a:cxn ang="0">
                  <a:pos x="259788" y="734987"/>
                </a:cxn>
                <a:cxn ang="0">
                  <a:pos x="244506" y="720852"/>
                </a:cxn>
                <a:cxn ang="0">
                  <a:pos x="122253" y="749121"/>
                </a:cxn>
                <a:cxn ang="0">
                  <a:pos x="106971" y="734987"/>
                </a:cxn>
                <a:cxn ang="0">
                  <a:pos x="152816" y="650181"/>
                </a:cxn>
                <a:cxn ang="0">
                  <a:pos x="106971" y="636046"/>
                </a:cxn>
                <a:cxn ang="0">
                  <a:pos x="76408" y="650181"/>
                </a:cxn>
                <a:cxn ang="0">
                  <a:pos x="45845" y="636046"/>
                </a:cxn>
                <a:cxn ang="0">
                  <a:pos x="45845" y="565375"/>
                </a:cxn>
                <a:cxn ang="0">
                  <a:pos x="76408" y="551240"/>
                </a:cxn>
                <a:cxn ang="0">
                  <a:pos x="91690" y="551240"/>
                </a:cxn>
                <a:cxn ang="0">
                  <a:pos x="91690" y="508837"/>
                </a:cxn>
                <a:cxn ang="0">
                  <a:pos x="61127" y="508837"/>
                </a:cxn>
                <a:cxn ang="0">
                  <a:pos x="61127" y="480568"/>
                </a:cxn>
                <a:cxn ang="0">
                  <a:pos x="30563" y="466434"/>
                </a:cxn>
                <a:cxn ang="0">
                  <a:pos x="30563" y="381628"/>
                </a:cxn>
                <a:cxn ang="0">
                  <a:pos x="0" y="353359"/>
                </a:cxn>
                <a:cxn ang="0">
                  <a:pos x="15282" y="310956"/>
                </a:cxn>
                <a:cxn ang="0">
                  <a:pos x="61127" y="268553"/>
                </a:cxn>
                <a:cxn ang="0">
                  <a:pos x="61127" y="226150"/>
                </a:cxn>
                <a:cxn ang="0">
                  <a:pos x="45845" y="212015"/>
                </a:cxn>
                <a:cxn ang="0">
                  <a:pos x="61127" y="183747"/>
                </a:cxn>
                <a:cxn ang="0">
                  <a:pos x="30563" y="141344"/>
                </a:cxn>
                <a:cxn ang="0">
                  <a:pos x="61127" y="113075"/>
                </a:cxn>
                <a:cxn ang="0">
                  <a:pos x="106971" y="98941"/>
                </a:cxn>
                <a:cxn ang="0">
                  <a:pos x="213943" y="42403"/>
                </a:cxn>
                <a:cxn ang="0">
                  <a:pos x="275069" y="14134"/>
                </a:cxn>
                <a:cxn ang="0">
                  <a:pos x="320914" y="14134"/>
                </a:cxn>
                <a:cxn ang="0">
                  <a:pos x="351477" y="0"/>
                </a:cxn>
                <a:cxn ang="0">
                  <a:pos x="366759" y="14134"/>
                </a:cxn>
                <a:cxn ang="0">
                  <a:pos x="351477" y="28269"/>
                </a:cxn>
                <a:cxn ang="0">
                  <a:pos x="351477" y="56537"/>
                </a:cxn>
                <a:cxn ang="0">
                  <a:pos x="397322" y="56537"/>
                </a:cxn>
                <a:cxn ang="0">
                  <a:pos x="397322" y="28269"/>
                </a:cxn>
                <a:cxn ang="0">
                  <a:pos x="412604" y="0"/>
                </a:cxn>
                <a:cxn ang="0">
                  <a:pos x="443167" y="28269"/>
                </a:cxn>
                <a:cxn ang="0">
                  <a:pos x="458449" y="56537"/>
                </a:cxn>
                <a:cxn ang="0">
                  <a:pos x="519575" y="56537"/>
                </a:cxn>
                <a:cxn ang="0">
                  <a:pos x="519575" y="70672"/>
                </a:cxn>
              </a:cxnLst>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rgbClr val="76923C"/>
            </a:solidFill>
            <a:ln w="12700">
              <a:noFill/>
            </a:ln>
          </p:spPr>
          <p:txBody>
            <a:bodyPr/>
            <a:p>
              <a:endParaRPr lang="zh-CN" altLang="en-US"/>
            </a:p>
          </p:txBody>
        </p:sp>
        <p:sp>
          <p:nvSpPr>
            <p:cNvPr id="29719" name="Freeform 27"/>
            <p:cNvSpPr/>
            <p:nvPr/>
          </p:nvSpPr>
          <p:spPr>
            <a:xfrm>
              <a:off x="3644900" y="3221037"/>
              <a:ext cx="673100" cy="736600"/>
            </a:xfrm>
            <a:custGeom>
              <a:avLst/>
              <a:gdLst/>
              <a:ahLst/>
              <a:cxnLst>
                <a:cxn ang="0">
                  <a:pos x="640684" y="183708"/>
                </a:cxn>
                <a:cxn ang="0">
                  <a:pos x="655939" y="226103"/>
                </a:cxn>
                <a:cxn ang="0">
                  <a:pos x="594921" y="310891"/>
                </a:cxn>
                <a:cxn ang="0">
                  <a:pos x="610176" y="381548"/>
                </a:cxn>
                <a:cxn ang="0">
                  <a:pos x="610176" y="466337"/>
                </a:cxn>
                <a:cxn ang="0">
                  <a:pos x="625430" y="508731"/>
                </a:cxn>
                <a:cxn ang="0">
                  <a:pos x="671193" y="551125"/>
                </a:cxn>
                <a:cxn ang="0">
                  <a:pos x="625430" y="565257"/>
                </a:cxn>
                <a:cxn ang="0">
                  <a:pos x="610176" y="650045"/>
                </a:cxn>
                <a:cxn ang="0">
                  <a:pos x="518649" y="706571"/>
                </a:cxn>
                <a:cxn ang="0">
                  <a:pos x="427123" y="664177"/>
                </a:cxn>
                <a:cxn ang="0">
                  <a:pos x="411869" y="720702"/>
                </a:cxn>
                <a:cxn ang="0">
                  <a:pos x="366105" y="734834"/>
                </a:cxn>
                <a:cxn ang="0">
                  <a:pos x="320342" y="678308"/>
                </a:cxn>
                <a:cxn ang="0">
                  <a:pos x="289833" y="706571"/>
                </a:cxn>
                <a:cxn ang="0">
                  <a:pos x="274579" y="621782"/>
                </a:cxn>
                <a:cxn ang="0">
                  <a:pos x="289833" y="551125"/>
                </a:cxn>
                <a:cxn ang="0">
                  <a:pos x="274579" y="508731"/>
                </a:cxn>
                <a:cxn ang="0">
                  <a:pos x="183053" y="551125"/>
                </a:cxn>
                <a:cxn ang="0">
                  <a:pos x="122035" y="536994"/>
                </a:cxn>
                <a:cxn ang="0">
                  <a:pos x="61018" y="551125"/>
                </a:cxn>
                <a:cxn ang="0">
                  <a:pos x="45763" y="536994"/>
                </a:cxn>
                <a:cxn ang="0">
                  <a:pos x="30509" y="466337"/>
                </a:cxn>
                <a:cxn ang="0">
                  <a:pos x="45763" y="423942"/>
                </a:cxn>
                <a:cxn ang="0">
                  <a:pos x="0" y="395680"/>
                </a:cxn>
                <a:cxn ang="0">
                  <a:pos x="45763" y="296760"/>
                </a:cxn>
                <a:cxn ang="0">
                  <a:pos x="45763" y="240234"/>
                </a:cxn>
                <a:cxn ang="0">
                  <a:pos x="45763" y="211971"/>
                </a:cxn>
                <a:cxn ang="0">
                  <a:pos x="91526" y="56526"/>
                </a:cxn>
                <a:cxn ang="0">
                  <a:pos x="198307" y="70657"/>
                </a:cxn>
                <a:cxn ang="0">
                  <a:pos x="213561" y="0"/>
                </a:cxn>
                <a:cxn ang="0">
                  <a:pos x="350851" y="28263"/>
                </a:cxn>
                <a:cxn ang="0">
                  <a:pos x="472886" y="70657"/>
                </a:cxn>
                <a:cxn ang="0">
                  <a:pos x="549158" y="56526"/>
                </a:cxn>
                <a:cxn ang="0">
                  <a:pos x="579667" y="141314"/>
                </a:cxn>
              </a:cxnLst>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rgbClr val="76923C"/>
            </a:solidFill>
            <a:ln w="12700">
              <a:noFill/>
            </a:ln>
          </p:spPr>
          <p:txBody>
            <a:bodyPr/>
            <a:p>
              <a:endParaRPr lang="zh-CN" altLang="en-US"/>
            </a:p>
          </p:txBody>
        </p:sp>
        <p:sp>
          <p:nvSpPr>
            <p:cNvPr id="29720" name="Freeform 28"/>
            <p:cNvSpPr/>
            <p:nvPr/>
          </p:nvSpPr>
          <p:spPr>
            <a:xfrm>
              <a:off x="3586162" y="2801937"/>
              <a:ext cx="931863" cy="561975"/>
            </a:xfrm>
            <a:custGeom>
              <a:avLst/>
              <a:gdLst/>
              <a:ahLst/>
              <a:cxnLst>
                <a:cxn ang="0">
                  <a:pos x="929957" y="434174"/>
                </a:cxn>
                <a:cxn ang="0">
                  <a:pos x="853731" y="462185"/>
                </a:cxn>
                <a:cxn ang="0">
                  <a:pos x="747015" y="518207"/>
                </a:cxn>
                <a:cxn ang="0">
                  <a:pos x="701279" y="532213"/>
                </a:cxn>
                <a:cxn ang="0">
                  <a:pos x="670789" y="560224"/>
                </a:cxn>
                <a:cxn ang="0">
                  <a:pos x="625053" y="560224"/>
                </a:cxn>
                <a:cxn ang="0">
                  <a:pos x="640299" y="476191"/>
                </a:cxn>
                <a:cxn ang="0">
                  <a:pos x="609808" y="476191"/>
                </a:cxn>
                <a:cxn ang="0">
                  <a:pos x="548827" y="504202"/>
                </a:cxn>
                <a:cxn ang="0">
                  <a:pos x="533582" y="490196"/>
                </a:cxn>
                <a:cxn ang="0">
                  <a:pos x="457356" y="490196"/>
                </a:cxn>
                <a:cxn ang="0">
                  <a:pos x="426866" y="448179"/>
                </a:cxn>
                <a:cxn ang="0">
                  <a:pos x="350640" y="448179"/>
                </a:cxn>
                <a:cxn ang="0">
                  <a:pos x="274414" y="420168"/>
                </a:cxn>
                <a:cxn ang="0">
                  <a:pos x="243923" y="434174"/>
                </a:cxn>
                <a:cxn ang="0">
                  <a:pos x="259168" y="490196"/>
                </a:cxn>
                <a:cxn ang="0">
                  <a:pos x="213433" y="476191"/>
                </a:cxn>
                <a:cxn ang="0">
                  <a:pos x="152452" y="476191"/>
                </a:cxn>
                <a:cxn ang="0">
                  <a:pos x="91471" y="560224"/>
                </a:cxn>
                <a:cxn ang="0">
                  <a:pos x="15245" y="476191"/>
                </a:cxn>
                <a:cxn ang="0">
                  <a:pos x="0" y="476191"/>
                </a:cxn>
                <a:cxn ang="0">
                  <a:pos x="15245" y="448179"/>
                </a:cxn>
                <a:cxn ang="0">
                  <a:pos x="30490" y="434174"/>
                </a:cxn>
                <a:cxn ang="0">
                  <a:pos x="0" y="406163"/>
                </a:cxn>
                <a:cxn ang="0">
                  <a:pos x="0" y="392157"/>
                </a:cxn>
                <a:cxn ang="0">
                  <a:pos x="30490" y="364146"/>
                </a:cxn>
                <a:cxn ang="0">
                  <a:pos x="137207" y="364146"/>
                </a:cxn>
                <a:cxn ang="0">
                  <a:pos x="182942" y="336135"/>
                </a:cxn>
                <a:cxn ang="0">
                  <a:pos x="213433" y="322129"/>
                </a:cxn>
                <a:cxn ang="0">
                  <a:pos x="213433" y="280112"/>
                </a:cxn>
                <a:cxn ang="0">
                  <a:pos x="152452" y="210084"/>
                </a:cxn>
                <a:cxn ang="0">
                  <a:pos x="137207" y="140056"/>
                </a:cxn>
                <a:cxn ang="0">
                  <a:pos x="167697" y="98039"/>
                </a:cxn>
                <a:cxn ang="0">
                  <a:pos x="167697" y="70028"/>
                </a:cxn>
                <a:cxn ang="0">
                  <a:pos x="137207" y="14006"/>
                </a:cxn>
                <a:cxn ang="0">
                  <a:pos x="243923" y="14006"/>
                </a:cxn>
                <a:cxn ang="0">
                  <a:pos x="274414" y="28011"/>
                </a:cxn>
                <a:cxn ang="0">
                  <a:pos x="320149" y="0"/>
                </a:cxn>
                <a:cxn ang="0">
                  <a:pos x="396375" y="126050"/>
                </a:cxn>
                <a:cxn ang="0">
                  <a:pos x="533582" y="126050"/>
                </a:cxn>
                <a:cxn ang="0">
                  <a:pos x="564073" y="140056"/>
                </a:cxn>
                <a:cxn ang="0">
                  <a:pos x="594563" y="126050"/>
                </a:cxn>
                <a:cxn ang="0">
                  <a:pos x="640299" y="154062"/>
                </a:cxn>
                <a:cxn ang="0">
                  <a:pos x="640299" y="196078"/>
                </a:cxn>
                <a:cxn ang="0">
                  <a:pos x="670789" y="224090"/>
                </a:cxn>
                <a:cxn ang="0">
                  <a:pos x="686034" y="196078"/>
                </a:cxn>
                <a:cxn ang="0">
                  <a:pos x="716525" y="224090"/>
                </a:cxn>
                <a:cxn ang="0">
                  <a:pos x="777505" y="224090"/>
                </a:cxn>
                <a:cxn ang="0">
                  <a:pos x="792751" y="210084"/>
                </a:cxn>
                <a:cxn ang="0">
                  <a:pos x="884222" y="266107"/>
                </a:cxn>
                <a:cxn ang="0">
                  <a:pos x="899467" y="336135"/>
                </a:cxn>
                <a:cxn ang="0">
                  <a:pos x="899467" y="378151"/>
                </a:cxn>
                <a:cxn ang="0">
                  <a:pos x="929957" y="434174"/>
                </a:cxn>
              </a:cxnLst>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rgbClr val="76923C"/>
            </a:solidFill>
            <a:ln w="12700">
              <a:noFill/>
            </a:ln>
          </p:spPr>
          <p:txBody>
            <a:bodyPr/>
            <a:p>
              <a:endParaRPr lang="zh-CN" altLang="en-US"/>
            </a:p>
          </p:txBody>
        </p:sp>
        <p:sp>
          <p:nvSpPr>
            <p:cNvPr id="29721" name="Freeform 29"/>
            <p:cNvSpPr/>
            <p:nvPr/>
          </p:nvSpPr>
          <p:spPr>
            <a:xfrm>
              <a:off x="4332287" y="2603500"/>
              <a:ext cx="581025" cy="677862"/>
            </a:xfrm>
            <a:custGeom>
              <a:avLst/>
              <a:gdLst/>
              <a:ahLst/>
              <a:cxnLst>
                <a:cxn ang="0">
                  <a:pos x="167640" y="0"/>
                </a:cxn>
                <a:cxn ang="0">
                  <a:pos x="243840" y="56342"/>
                </a:cxn>
                <a:cxn ang="0">
                  <a:pos x="335280" y="112684"/>
                </a:cxn>
                <a:cxn ang="0">
                  <a:pos x="381000" y="169025"/>
                </a:cxn>
                <a:cxn ang="0">
                  <a:pos x="457200" y="239453"/>
                </a:cxn>
                <a:cxn ang="0">
                  <a:pos x="518160" y="253538"/>
                </a:cxn>
                <a:cxn ang="0">
                  <a:pos x="472440" y="253538"/>
                </a:cxn>
                <a:cxn ang="0">
                  <a:pos x="441960" y="309880"/>
                </a:cxn>
                <a:cxn ang="0">
                  <a:pos x="472440" y="394392"/>
                </a:cxn>
                <a:cxn ang="0">
                  <a:pos x="548640" y="436649"/>
                </a:cxn>
                <a:cxn ang="0">
                  <a:pos x="548640" y="521161"/>
                </a:cxn>
                <a:cxn ang="0">
                  <a:pos x="533400" y="563418"/>
                </a:cxn>
                <a:cxn ang="0">
                  <a:pos x="502920" y="549332"/>
                </a:cxn>
                <a:cxn ang="0">
                  <a:pos x="518160" y="605674"/>
                </a:cxn>
                <a:cxn ang="0">
                  <a:pos x="502920" y="633845"/>
                </a:cxn>
                <a:cxn ang="0">
                  <a:pos x="426720" y="676101"/>
                </a:cxn>
                <a:cxn ang="0">
                  <a:pos x="350520" y="676101"/>
                </a:cxn>
                <a:cxn ang="0">
                  <a:pos x="289560" y="647930"/>
                </a:cxn>
                <a:cxn ang="0">
                  <a:pos x="243840" y="676101"/>
                </a:cxn>
                <a:cxn ang="0">
                  <a:pos x="259080" y="633845"/>
                </a:cxn>
                <a:cxn ang="0">
                  <a:pos x="228600" y="647930"/>
                </a:cxn>
                <a:cxn ang="0">
                  <a:pos x="152400" y="549332"/>
                </a:cxn>
                <a:cxn ang="0">
                  <a:pos x="137160" y="464820"/>
                </a:cxn>
                <a:cxn ang="0">
                  <a:pos x="137160" y="380307"/>
                </a:cxn>
                <a:cxn ang="0">
                  <a:pos x="137160" y="281709"/>
                </a:cxn>
                <a:cxn ang="0">
                  <a:pos x="45720" y="267623"/>
                </a:cxn>
                <a:cxn ang="0">
                  <a:pos x="0" y="239453"/>
                </a:cxn>
                <a:cxn ang="0">
                  <a:pos x="60960" y="211282"/>
                </a:cxn>
                <a:cxn ang="0">
                  <a:pos x="76200" y="70427"/>
                </a:cxn>
                <a:cxn ang="0">
                  <a:pos x="137160" y="98598"/>
                </a:cxn>
                <a:cxn ang="0">
                  <a:pos x="198120" y="84513"/>
                </a:cxn>
                <a:cxn ang="0">
                  <a:pos x="152400" y="28171"/>
                </a:cxn>
              </a:cxnLst>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76923C"/>
            </a:solidFill>
            <a:ln w="12700">
              <a:noFill/>
            </a:ln>
          </p:spPr>
          <p:txBody>
            <a:bodyPr/>
            <a:p>
              <a:endParaRPr lang="zh-CN" altLang="en-US"/>
            </a:p>
          </p:txBody>
        </p:sp>
        <p:sp>
          <p:nvSpPr>
            <p:cNvPr id="29722" name="Freeform 30"/>
            <p:cNvSpPr/>
            <p:nvPr/>
          </p:nvSpPr>
          <p:spPr>
            <a:xfrm>
              <a:off x="3814762" y="2392362"/>
              <a:ext cx="719138" cy="633413"/>
            </a:xfrm>
            <a:custGeom>
              <a:avLst/>
              <a:gdLst/>
              <a:ahLst/>
              <a:cxnLst>
                <a:cxn ang="0">
                  <a:pos x="381506" y="14037"/>
                </a:cxn>
                <a:cxn ang="0">
                  <a:pos x="473067" y="0"/>
                </a:cxn>
                <a:cxn ang="0">
                  <a:pos x="503587" y="28074"/>
                </a:cxn>
                <a:cxn ang="0">
                  <a:pos x="579889" y="42111"/>
                </a:cxn>
                <a:cxn ang="0">
                  <a:pos x="610409" y="28074"/>
                </a:cxn>
                <a:cxn ang="0">
                  <a:pos x="640929" y="28074"/>
                </a:cxn>
                <a:cxn ang="0">
                  <a:pos x="534108" y="112295"/>
                </a:cxn>
                <a:cxn ang="0">
                  <a:pos x="518848" y="154405"/>
                </a:cxn>
                <a:cxn ang="0">
                  <a:pos x="534108" y="168442"/>
                </a:cxn>
                <a:cxn ang="0">
                  <a:pos x="549368" y="168442"/>
                </a:cxn>
                <a:cxn ang="0">
                  <a:pos x="610409" y="224590"/>
                </a:cxn>
                <a:cxn ang="0">
                  <a:pos x="671450" y="224590"/>
                </a:cxn>
                <a:cxn ang="0">
                  <a:pos x="671450" y="252663"/>
                </a:cxn>
                <a:cxn ang="0">
                  <a:pos x="717230" y="266700"/>
                </a:cxn>
                <a:cxn ang="0">
                  <a:pos x="717230" y="294774"/>
                </a:cxn>
                <a:cxn ang="0">
                  <a:pos x="671450" y="336884"/>
                </a:cxn>
                <a:cxn ang="0">
                  <a:pos x="671450" y="308811"/>
                </a:cxn>
                <a:cxn ang="0">
                  <a:pos x="625669" y="280737"/>
                </a:cxn>
                <a:cxn ang="0">
                  <a:pos x="595149" y="280737"/>
                </a:cxn>
                <a:cxn ang="0">
                  <a:pos x="595149" y="364958"/>
                </a:cxn>
                <a:cxn ang="0">
                  <a:pos x="579889" y="421106"/>
                </a:cxn>
                <a:cxn ang="0">
                  <a:pos x="534108" y="421106"/>
                </a:cxn>
                <a:cxn ang="0">
                  <a:pos x="518848" y="435142"/>
                </a:cxn>
                <a:cxn ang="0">
                  <a:pos x="549368" y="449179"/>
                </a:cxn>
                <a:cxn ang="0">
                  <a:pos x="564628" y="477253"/>
                </a:cxn>
                <a:cxn ang="0">
                  <a:pos x="610409" y="505327"/>
                </a:cxn>
                <a:cxn ang="0">
                  <a:pos x="656190" y="491290"/>
                </a:cxn>
                <a:cxn ang="0">
                  <a:pos x="671450" y="589548"/>
                </a:cxn>
                <a:cxn ang="0">
                  <a:pos x="579889" y="631658"/>
                </a:cxn>
                <a:cxn ang="0">
                  <a:pos x="564628" y="617622"/>
                </a:cxn>
                <a:cxn ang="0">
                  <a:pos x="549368" y="631658"/>
                </a:cxn>
                <a:cxn ang="0">
                  <a:pos x="488327" y="631658"/>
                </a:cxn>
                <a:cxn ang="0">
                  <a:pos x="457807" y="603585"/>
                </a:cxn>
                <a:cxn ang="0">
                  <a:pos x="442546" y="631658"/>
                </a:cxn>
                <a:cxn ang="0">
                  <a:pos x="412026" y="603585"/>
                </a:cxn>
                <a:cxn ang="0">
                  <a:pos x="412026" y="561474"/>
                </a:cxn>
                <a:cxn ang="0">
                  <a:pos x="366245" y="533400"/>
                </a:cxn>
                <a:cxn ang="0">
                  <a:pos x="335725" y="547437"/>
                </a:cxn>
                <a:cxn ang="0">
                  <a:pos x="305204" y="533400"/>
                </a:cxn>
                <a:cxn ang="0">
                  <a:pos x="167862" y="519364"/>
                </a:cxn>
                <a:cxn ang="0">
                  <a:pos x="91561" y="407069"/>
                </a:cxn>
                <a:cxn ang="0">
                  <a:pos x="30520" y="322848"/>
                </a:cxn>
                <a:cxn ang="0">
                  <a:pos x="0" y="224590"/>
                </a:cxn>
                <a:cxn ang="0">
                  <a:pos x="61041" y="224590"/>
                </a:cxn>
                <a:cxn ang="0">
                  <a:pos x="213643" y="140369"/>
                </a:cxn>
                <a:cxn ang="0">
                  <a:pos x="259424" y="140369"/>
                </a:cxn>
                <a:cxn ang="0">
                  <a:pos x="320465" y="140369"/>
                </a:cxn>
                <a:cxn ang="0">
                  <a:pos x="366245" y="84221"/>
                </a:cxn>
                <a:cxn ang="0">
                  <a:pos x="381506" y="14037"/>
                </a:cxn>
              </a:cxnLst>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76923C"/>
            </a:solidFill>
            <a:ln w="12700">
              <a:noFill/>
            </a:ln>
          </p:spPr>
          <p:txBody>
            <a:bodyPr/>
            <a:p>
              <a:endParaRPr lang="zh-CN" altLang="en-US"/>
            </a:p>
          </p:txBody>
        </p:sp>
        <p:sp>
          <p:nvSpPr>
            <p:cNvPr id="29723" name="Freeform 31"/>
            <p:cNvSpPr/>
            <p:nvPr/>
          </p:nvSpPr>
          <p:spPr>
            <a:xfrm>
              <a:off x="3800475" y="1816100"/>
              <a:ext cx="474662" cy="804862"/>
            </a:xfrm>
            <a:custGeom>
              <a:avLst/>
              <a:gdLst/>
              <a:ahLst/>
              <a:cxnLst>
                <a:cxn ang="0">
                  <a:pos x="396505" y="591759"/>
                </a:cxn>
                <a:cxn ang="0">
                  <a:pos x="381255" y="662206"/>
                </a:cxn>
                <a:cxn ang="0">
                  <a:pos x="335504" y="718564"/>
                </a:cxn>
                <a:cxn ang="0">
                  <a:pos x="259253" y="704474"/>
                </a:cxn>
                <a:cxn ang="0">
                  <a:pos x="152502" y="760832"/>
                </a:cxn>
                <a:cxn ang="0">
                  <a:pos x="76251" y="803101"/>
                </a:cxn>
                <a:cxn ang="0">
                  <a:pos x="15250" y="803101"/>
                </a:cxn>
                <a:cxn ang="0">
                  <a:pos x="0" y="789011"/>
                </a:cxn>
                <a:cxn ang="0">
                  <a:pos x="30500" y="676295"/>
                </a:cxn>
                <a:cxn ang="0">
                  <a:pos x="45751" y="648116"/>
                </a:cxn>
                <a:cxn ang="0">
                  <a:pos x="15250" y="577669"/>
                </a:cxn>
                <a:cxn ang="0">
                  <a:pos x="30500" y="464953"/>
                </a:cxn>
                <a:cxn ang="0">
                  <a:pos x="45751" y="394506"/>
                </a:cxn>
                <a:cxn ang="0">
                  <a:pos x="61001" y="366327"/>
                </a:cxn>
                <a:cxn ang="0">
                  <a:pos x="30500" y="338148"/>
                </a:cxn>
                <a:cxn ang="0">
                  <a:pos x="61001" y="281790"/>
                </a:cxn>
                <a:cxn ang="0">
                  <a:pos x="106751" y="197253"/>
                </a:cxn>
                <a:cxn ang="0">
                  <a:pos x="106751" y="140895"/>
                </a:cxn>
                <a:cxn ang="0">
                  <a:pos x="137252" y="140895"/>
                </a:cxn>
                <a:cxn ang="0">
                  <a:pos x="228753" y="42268"/>
                </a:cxn>
                <a:cxn ang="0">
                  <a:pos x="274503" y="28179"/>
                </a:cxn>
                <a:cxn ang="0">
                  <a:pos x="320254" y="0"/>
                </a:cxn>
                <a:cxn ang="0">
                  <a:pos x="335504" y="14089"/>
                </a:cxn>
                <a:cxn ang="0">
                  <a:pos x="411755" y="0"/>
                </a:cxn>
                <a:cxn ang="0">
                  <a:pos x="457506" y="42268"/>
                </a:cxn>
                <a:cxn ang="0">
                  <a:pos x="411755" y="56358"/>
                </a:cxn>
                <a:cxn ang="0">
                  <a:pos x="396505" y="84537"/>
                </a:cxn>
                <a:cxn ang="0">
                  <a:pos x="457506" y="84537"/>
                </a:cxn>
                <a:cxn ang="0">
                  <a:pos x="472756" y="154984"/>
                </a:cxn>
                <a:cxn ang="0">
                  <a:pos x="442255" y="211342"/>
                </a:cxn>
                <a:cxn ang="0">
                  <a:pos x="411755" y="183163"/>
                </a:cxn>
                <a:cxn ang="0">
                  <a:pos x="366004" y="211342"/>
                </a:cxn>
                <a:cxn ang="0">
                  <a:pos x="381255" y="239521"/>
                </a:cxn>
                <a:cxn ang="0">
                  <a:pos x="350754" y="281790"/>
                </a:cxn>
                <a:cxn ang="0">
                  <a:pos x="427005" y="380416"/>
                </a:cxn>
                <a:cxn ang="0">
                  <a:pos x="366004" y="535401"/>
                </a:cxn>
                <a:cxn ang="0">
                  <a:pos x="396505" y="591759"/>
                </a:cxn>
              </a:cxnLst>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76923C"/>
            </a:solidFill>
            <a:ln w="12700">
              <a:noFill/>
            </a:ln>
          </p:spPr>
          <p:txBody>
            <a:bodyPr/>
            <a:p>
              <a:endParaRPr lang="zh-CN" altLang="en-US"/>
            </a:p>
          </p:txBody>
        </p:sp>
        <p:sp>
          <p:nvSpPr>
            <p:cNvPr id="29724" name="Freeform 32"/>
            <p:cNvSpPr/>
            <p:nvPr/>
          </p:nvSpPr>
          <p:spPr>
            <a:xfrm>
              <a:off x="3295650" y="1955800"/>
              <a:ext cx="612775" cy="1069975"/>
            </a:xfrm>
            <a:custGeom>
              <a:avLst/>
              <a:gdLst/>
              <a:ahLst/>
              <a:cxnLst>
                <a:cxn ang="0">
                  <a:pos x="610866" y="843330"/>
                </a:cxn>
                <a:cxn ang="0">
                  <a:pos x="565051" y="871441"/>
                </a:cxn>
                <a:cxn ang="0">
                  <a:pos x="534508" y="857385"/>
                </a:cxn>
                <a:cxn ang="0">
                  <a:pos x="427606" y="857385"/>
                </a:cxn>
                <a:cxn ang="0">
                  <a:pos x="458149" y="913608"/>
                </a:cxn>
                <a:cxn ang="0">
                  <a:pos x="427606" y="983885"/>
                </a:cxn>
                <a:cxn ang="0">
                  <a:pos x="442878" y="1068218"/>
                </a:cxn>
                <a:cxn ang="0">
                  <a:pos x="381791" y="1054163"/>
                </a:cxn>
                <a:cxn ang="0">
                  <a:pos x="290161" y="997941"/>
                </a:cxn>
                <a:cxn ang="0">
                  <a:pos x="183260" y="969830"/>
                </a:cxn>
                <a:cxn ang="0">
                  <a:pos x="106902" y="913608"/>
                </a:cxn>
                <a:cxn ang="0">
                  <a:pos x="30543" y="913608"/>
                </a:cxn>
                <a:cxn ang="0">
                  <a:pos x="30543" y="899552"/>
                </a:cxn>
                <a:cxn ang="0">
                  <a:pos x="0" y="885496"/>
                </a:cxn>
                <a:cxn ang="0">
                  <a:pos x="15272" y="871441"/>
                </a:cxn>
                <a:cxn ang="0">
                  <a:pos x="15272" y="829274"/>
                </a:cxn>
                <a:cxn ang="0">
                  <a:pos x="0" y="815219"/>
                </a:cxn>
                <a:cxn ang="0">
                  <a:pos x="30543" y="801163"/>
                </a:cxn>
                <a:cxn ang="0">
                  <a:pos x="91630" y="801163"/>
                </a:cxn>
                <a:cxn ang="0">
                  <a:pos x="91630" y="604387"/>
                </a:cxn>
                <a:cxn ang="0">
                  <a:pos x="167988" y="604387"/>
                </a:cxn>
                <a:cxn ang="0">
                  <a:pos x="167988" y="632497"/>
                </a:cxn>
                <a:cxn ang="0">
                  <a:pos x="213803" y="632497"/>
                </a:cxn>
                <a:cxn ang="0">
                  <a:pos x="213803" y="576276"/>
                </a:cxn>
                <a:cxn ang="0">
                  <a:pos x="305433" y="576276"/>
                </a:cxn>
                <a:cxn ang="0">
                  <a:pos x="320705" y="491943"/>
                </a:cxn>
                <a:cxn ang="0">
                  <a:pos x="320705" y="435720"/>
                </a:cxn>
                <a:cxn ang="0">
                  <a:pos x="274890" y="407609"/>
                </a:cxn>
                <a:cxn ang="0">
                  <a:pos x="213803" y="365443"/>
                </a:cxn>
                <a:cxn ang="0">
                  <a:pos x="183260" y="323276"/>
                </a:cxn>
                <a:cxn ang="0">
                  <a:pos x="198531" y="252999"/>
                </a:cxn>
                <a:cxn ang="0">
                  <a:pos x="229075" y="224888"/>
                </a:cxn>
                <a:cxn ang="0">
                  <a:pos x="274890" y="252999"/>
                </a:cxn>
                <a:cxn ang="0">
                  <a:pos x="335976" y="252999"/>
                </a:cxn>
                <a:cxn ang="0">
                  <a:pos x="351248" y="210832"/>
                </a:cxn>
                <a:cxn ang="0">
                  <a:pos x="381791" y="210832"/>
                </a:cxn>
                <a:cxn ang="0">
                  <a:pos x="366520" y="154611"/>
                </a:cxn>
                <a:cxn ang="0">
                  <a:pos x="473421" y="56222"/>
                </a:cxn>
                <a:cxn ang="0">
                  <a:pos x="473421" y="28111"/>
                </a:cxn>
                <a:cxn ang="0">
                  <a:pos x="534508" y="28111"/>
                </a:cxn>
                <a:cxn ang="0">
                  <a:pos x="549779" y="42166"/>
                </a:cxn>
                <a:cxn ang="0">
                  <a:pos x="565051" y="14056"/>
                </a:cxn>
                <a:cxn ang="0">
                  <a:pos x="580323" y="0"/>
                </a:cxn>
                <a:cxn ang="0">
                  <a:pos x="610866" y="42166"/>
                </a:cxn>
                <a:cxn ang="0">
                  <a:pos x="610866" y="56222"/>
                </a:cxn>
                <a:cxn ang="0">
                  <a:pos x="534508" y="196777"/>
                </a:cxn>
                <a:cxn ang="0">
                  <a:pos x="565051" y="224888"/>
                </a:cxn>
                <a:cxn ang="0">
                  <a:pos x="534508" y="323276"/>
                </a:cxn>
                <a:cxn ang="0">
                  <a:pos x="519236" y="435720"/>
                </a:cxn>
                <a:cxn ang="0">
                  <a:pos x="549779" y="505998"/>
                </a:cxn>
                <a:cxn ang="0">
                  <a:pos x="503965" y="632497"/>
                </a:cxn>
                <a:cxn ang="0">
                  <a:pos x="519236" y="660608"/>
                </a:cxn>
                <a:cxn ang="0">
                  <a:pos x="549779" y="758997"/>
                </a:cxn>
                <a:cxn ang="0">
                  <a:pos x="610866" y="843330"/>
                </a:cxn>
              </a:cxnLst>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rgbClr val="76923C"/>
            </a:solidFill>
            <a:ln w="12700">
              <a:noFill/>
            </a:ln>
          </p:spPr>
          <p:txBody>
            <a:bodyPr/>
            <a:p>
              <a:endParaRPr lang="zh-CN" altLang="en-US"/>
            </a:p>
          </p:txBody>
        </p:sp>
        <p:sp>
          <p:nvSpPr>
            <p:cNvPr id="29725" name="Freeform 33"/>
            <p:cNvSpPr/>
            <p:nvPr/>
          </p:nvSpPr>
          <p:spPr>
            <a:xfrm>
              <a:off x="3181350" y="1970087"/>
              <a:ext cx="334962" cy="550863"/>
            </a:xfrm>
            <a:custGeom>
              <a:avLst/>
              <a:gdLst/>
              <a:ahLst/>
              <a:cxnLst>
                <a:cxn ang="0">
                  <a:pos x="333070" y="211193"/>
                </a:cxn>
                <a:cxn ang="0">
                  <a:pos x="302791" y="183034"/>
                </a:cxn>
                <a:cxn ang="0">
                  <a:pos x="227093" y="154875"/>
                </a:cxn>
                <a:cxn ang="0">
                  <a:pos x="257372" y="56318"/>
                </a:cxn>
                <a:cxn ang="0">
                  <a:pos x="242232" y="0"/>
                </a:cxn>
                <a:cxn ang="0">
                  <a:pos x="136256" y="98557"/>
                </a:cxn>
                <a:cxn ang="0">
                  <a:pos x="121116" y="197114"/>
                </a:cxn>
                <a:cxn ang="0">
                  <a:pos x="75698" y="211193"/>
                </a:cxn>
                <a:cxn ang="0">
                  <a:pos x="15140" y="253432"/>
                </a:cxn>
                <a:cxn ang="0">
                  <a:pos x="0" y="295671"/>
                </a:cxn>
                <a:cxn ang="0">
                  <a:pos x="75698" y="337910"/>
                </a:cxn>
                <a:cxn ang="0">
                  <a:pos x="75698" y="394228"/>
                </a:cxn>
                <a:cxn ang="0">
                  <a:pos x="90837" y="422387"/>
                </a:cxn>
                <a:cxn ang="0">
                  <a:pos x="75698" y="464626"/>
                </a:cxn>
                <a:cxn ang="0">
                  <a:pos x="90837" y="492785"/>
                </a:cxn>
                <a:cxn ang="0">
                  <a:pos x="181674" y="549103"/>
                </a:cxn>
                <a:cxn ang="0">
                  <a:pos x="211953" y="549103"/>
                </a:cxn>
                <a:cxn ang="0">
                  <a:pos x="211953" y="520944"/>
                </a:cxn>
                <a:cxn ang="0">
                  <a:pos x="242232" y="478705"/>
                </a:cxn>
                <a:cxn ang="0">
                  <a:pos x="227093" y="422387"/>
                </a:cxn>
                <a:cxn ang="0">
                  <a:pos x="211953" y="422387"/>
                </a:cxn>
                <a:cxn ang="0">
                  <a:pos x="196814" y="366069"/>
                </a:cxn>
                <a:cxn ang="0">
                  <a:pos x="227093" y="366069"/>
                </a:cxn>
                <a:cxn ang="0">
                  <a:pos x="227093" y="309750"/>
                </a:cxn>
                <a:cxn ang="0">
                  <a:pos x="257372" y="309750"/>
                </a:cxn>
                <a:cxn ang="0">
                  <a:pos x="287651" y="323830"/>
                </a:cxn>
                <a:cxn ang="0">
                  <a:pos x="302791" y="239353"/>
                </a:cxn>
                <a:cxn ang="0">
                  <a:pos x="333070" y="211193"/>
                </a:cxn>
              </a:cxnLst>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rgbClr val="76923C"/>
            </a:solidFill>
            <a:ln w="12700">
              <a:noFill/>
            </a:ln>
          </p:spPr>
          <p:txBody>
            <a:bodyPr/>
            <a:p>
              <a:endParaRPr lang="zh-CN" altLang="en-US"/>
            </a:p>
          </p:txBody>
        </p:sp>
        <p:sp>
          <p:nvSpPr>
            <p:cNvPr id="29726" name="Freeform 34"/>
            <p:cNvSpPr/>
            <p:nvPr/>
          </p:nvSpPr>
          <p:spPr>
            <a:xfrm>
              <a:off x="1982787" y="1422400"/>
              <a:ext cx="1635125" cy="1477962"/>
            </a:xfrm>
            <a:custGeom>
              <a:avLst/>
              <a:gdLst/>
              <a:ahLst/>
              <a:cxnLst>
                <a:cxn ang="0">
                  <a:pos x="1205833" y="843545"/>
                </a:cxn>
                <a:cxn ang="0">
                  <a:pos x="1282152" y="941959"/>
                </a:cxn>
                <a:cxn ang="0">
                  <a:pos x="1282152" y="998196"/>
                </a:cxn>
                <a:cxn ang="0">
                  <a:pos x="1404261" y="1096609"/>
                </a:cxn>
                <a:cxn ang="0">
                  <a:pos x="1419525" y="1054432"/>
                </a:cxn>
                <a:cxn ang="0">
                  <a:pos x="1434789" y="970077"/>
                </a:cxn>
                <a:cxn ang="0">
                  <a:pos x="1404261" y="913841"/>
                </a:cxn>
                <a:cxn ang="0">
                  <a:pos x="1434789" y="857605"/>
                </a:cxn>
                <a:cxn ang="0">
                  <a:pos x="1526371" y="899782"/>
                </a:cxn>
                <a:cxn ang="0">
                  <a:pos x="1633217" y="970077"/>
                </a:cxn>
                <a:cxn ang="0">
                  <a:pos x="1526371" y="1110668"/>
                </a:cxn>
                <a:cxn ang="0">
                  <a:pos x="1480580" y="1166905"/>
                </a:cxn>
                <a:cxn ang="0">
                  <a:pos x="1404261" y="1138787"/>
                </a:cxn>
                <a:cxn ang="0">
                  <a:pos x="1343207" y="1321555"/>
                </a:cxn>
                <a:cxn ang="0">
                  <a:pos x="1327943" y="1363732"/>
                </a:cxn>
                <a:cxn ang="0">
                  <a:pos x="1312679" y="1419968"/>
                </a:cxn>
                <a:cxn ang="0">
                  <a:pos x="1205833" y="1476205"/>
                </a:cxn>
                <a:cxn ang="0">
                  <a:pos x="1129515" y="1335614"/>
                </a:cxn>
                <a:cxn ang="0">
                  <a:pos x="1098987" y="1321555"/>
                </a:cxn>
                <a:cxn ang="0">
                  <a:pos x="1007405" y="1223141"/>
                </a:cxn>
                <a:cxn ang="0">
                  <a:pos x="946350" y="1251259"/>
                </a:cxn>
                <a:cxn ang="0">
                  <a:pos x="931086" y="1279377"/>
                </a:cxn>
                <a:cxn ang="0">
                  <a:pos x="915823" y="1363732"/>
                </a:cxn>
                <a:cxn ang="0">
                  <a:pos x="885295" y="1307496"/>
                </a:cxn>
                <a:cxn ang="0">
                  <a:pos x="793713" y="1279377"/>
                </a:cxn>
                <a:cxn ang="0">
                  <a:pos x="778449" y="1209082"/>
                </a:cxn>
                <a:cxn ang="0">
                  <a:pos x="870031" y="1223141"/>
                </a:cxn>
                <a:cxn ang="0">
                  <a:pos x="931086" y="1180964"/>
                </a:cxn>
                <a:cxn ang="0">
                  <a:pos x="885295" y="1124727"/>
                </a:cxn>
                <a:cxn ang="0">
                  <a:pos x="961614" y="1054432"/>
                </a:cxn>
                <a:cxn ang="0">
                  <a:pos x="1022669" y="998196"/>
                </a:cxn>
                <a:cxn ang="0">
                  <a:pos x="915823" y="717014"/>
                </a:cxn>
                <a:cxn ang="0">
                  <a:pos x="778449" y="632659"/>
                </a:cxn>
                <a:cxn ang="0">
                  <a:pos x="656340" y="590482"/>
                </a:cxn>
                <a:cxn ang="0">
                  <a:pos x="534230" y="548305"/>
                </a:cxn>
                <a:cxn ang="0">
                  <a:pos x="396856" y="590482"/>
                </a:cxn>
                <a:cxn ang="0">
                  <a:pos x="91582" y="421773"/>
                </a:cxn>
                <a:cxn ang="0">
                  <a:pos x="15264" y="281182"/>
                </a:cxn>
                <a:cxn ang="0">
                  <a:pos x="91582" y="267123"/>
                </a:cxn>
                <a:cxn ang="0">
                  <a:pos x="213692" y="168709"/>
                </a:cxn>
                <a:cxn ang="0">
                  <a:pos x="259483" y="112473"/>
                </a:cxn>
                <a:cxn ang="0">
                  <a:pos x="412120" y="56236"/>
                </a:cxn>
                <a:cxn ang="0">
                  <a:pos x="442648" y="0"/>
                </a:cxn>
                <a:cxn ang="0">
                  <a:pos x="549494" y="126532"/>
                </a:cxn>
                <a:cxn ang="0">
                  <a:pos x="564757" y="224946"/>
                </a:cxn>
                <a:cxn ang="0">
                  <a:pos x="595285" y="309300"/>
                </a:cxn>
                <a:cxn ang="0">
                  <a:pos x="641076" y="337418"/>
                </a:cxn>
                <a:cxn ang="0">
                  <a:pos x="778449" y="309300"/>
                </a:cxn>
                <a:cxn ang="0">
                  <a:pos x="778449" y="379595"/>
                </a:cxn>
                <a:cxn ang="0">
                  <a:pos x="732658" y="449891"/>
                </a:cxn>
                <a:cxn ang="0">
                  <a:pos x="824240" y="576423"/>
                </a:cxn>
                <a:cxn ang="0">
                  <a:pos x="946350" y="604541"/>
                </a:cxn>
                <a:cxn ang="0">
                  <a:pos x="1007405" y="562364"/>
                </a:cxn>
                <a:cxn ang="0">
                  <a:pos x="1114251" y="562364"/>
                </a:cxn>
                <a:cxn ang="0">
                  <a:pos x="1190570" y="590482"/>
                </a:cxn>
                <a:cxn ang="0">
                  <a:pos x="1098987" y="688896"/>
                </a:cxn>
                <a:cxn ang="0">
                  <a:pos x="1144778" y="801368"/>
                </a:cxn>
              </a:cxnLst>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rgbClr val="76923C"/>
            </a:solidFill>
            <a:ln w="12700">
              <a:noFill/>
            </a:ln>
          </p:spPr>
          <p:txBody>
            <a:bodyPr/>
            <a:p>
              <a:endParaRPr lang="zh-CN" altLang="en-US"/>
            </a:p>
          </p:txBody>
        </p:sp>
        <p:sp>
          <p:nvSpPr>
            <p:cNvPr id="29727" name="Freeform 35"/>
            <p:cNvSpPr/>
            <p:nvPr/>
          </p:nvSpPr>
          <p:spPr>
            <a:xfrm>
              <a:off x="2501900" y="57150"/>
              <a:ext cx="2716212" cy="2182812"/>
            </a:xfrm>
            <a:custGeom>
              <a:avLst/>
              <a:gdLst/>
              <a:ahLst/>
              <a:cxnLst>
                <a:cxn ang="0">
                  <a:pos x="30498" y="1575987"/>
                </a:cxn>
                <a:cxn ang="0">
                  <a:pos x="121991" y="1702628"/>
                </a:cxn>
                <a:cxn ang="0">
                  <a:pos x="259231" y="1716700"/>
                </a:cxn>
                <a:cxn ang="0">
                  <a:pos x="213485" y="1815199"/>
                </a:cxn>
                <a:cxn ang="0">
                  <a:pos x="411721" y="1984055"/>
                </a:cxn>
                <a:cxn ang="0">
                  <a:pos x="487965" y="1927770"/>
                </a:cxn>
                <a:cxn ang="0">
                  <a:pos x="670952" y="1941841"/>
                </a:cxn>
                <a:cxn ang="0">
                  <a:pos x="625205" y="2181053"/>
                </a:cxn>
                <a:cxn ang="0">
                  <a:pos x="808192" y="2110697"/>
                </a:cxn>
                <a:cxn ang="0">
                  <a:pos x="945432" y="1955912"/>
                </a:cxn>
                <a:cxn ang="0">
                  <a:pos x="1067424" y="2152910"/>
                </a:cxn>
                <a:cxn ang="0">
                  <a:pos x="1143668" y="2110697"/>
                </a:cxn>
                <a:cxn ang="0">
                  <a:pos x="1265660" y="1955912"/>
                </a:cxn>
                <a:cxn ang="0">
                  <a:pos x="1341904" y="1927770"/>
                </a:cxn>
                <a:cxn ang="0">
                  <a:pos x="1402900" y="1927770"/>
                </a:cxn>
                <a:cxn ang="0">
                  <a:pos x="1524891" y="1801128"/>
                </a:cxn>
                <a:cxn ang="0">
                  <a:pos x="1646882" y="1772985"/>
                </a:cxn>
                <a:cxn ang="0">
                  <a:pos x="1707878" y="1618200"/>
                </a:cxn>
                <a:cxn ang="0">
                  <a:pos x="1799371" y="1604129"/>
                </a:cxn>
                <a:cxn ang="0">
                  <a:pos x="1921362" y="1533773"/>
                </a:cxn>
                <a:cxn ang="0">
                  <a:pos x="2073852" y="1449345"/>
                </a:cxn>
                <a:cxn ang="0">
                  <a:pos x="2150096" y="1618200"/>
                </a:cxn>
                <a:cxn ang="0">
                  <a:pos x="2241590" y="1561915"/>
                </a:cxn>
                <a:cxn ang="0">
                  <a:pos x="2241590" y="1477487"/>
                </a:cxn>
                <a:cxn ang="0">
                  <a:pos x="2577066" y="1378988"/>
                </a:cxn>
                <a:cxn ang="0">
                  <a:pos x="2622812" y="1280489"/>
                </a:cxn>
                <a:cxn ang="0">
                  <a:pos x="2500821" y="1181990"/>
                </a:cxn>
                <a:cxn ang="0">
                  <a:pos x="2409328" y="984992"/>
                </a:cxn>
                <a:cxn ang="0">
                  <a:pos x="2546568" y="984992"/>
                </a:cxn>
                <a:cxn ang="0">
                  <a:pos x="2577066" y="830207"/>
                </a:cxn>
                <a:cxn ang="0">
                  <a:pos x="2470323" y="759851"/>
                </a:cxn>
                <a:cxn ang="0">
                  <a:pos x="2653310" y="520638"/>
                </a:cxn>
                <a:cxn ang="0">
                  <a:pos x="2714306" y="225141"/>
                </a:cxn>
                <a:cxn ang="0">
                  <a:pos x="2561817" y="225141"/>
                </a:cxn>
                <a:cxn ang="0">
                  <a:pos x="2409328" y="126642"/>
                </a:cxn>
                <a:cxn ang="0">
                  <a:pos x="2272088" y="112570"/>
                </a:cxn>
                <a:cxn ang="0">
                  <a:pos x="2226341" y="0"/>
                </a:cxn>
                <a:cxn ang="0">
                  <a:pos x="2211092" y="112570"/>
                </a:cxn>
                <a:cxn ang="0">
                  <a:pos x="2150096" y="295498"/>
                </a:cxn>
                <a:cxn ang="0">
                  <a:pos x="2134848" y="422139"/>
                </a:cxn>
                <a:cxn ang="0">
                  <a:pos x="1890865" y="492496"/>
                </a:cxn>
                <a:cxn ang="0">
                  <a:pos x="1890865" y="759851"/>
                </a:cxn>
                <a:cxn ang="0">
                  <a:pos x="2012856" y="731708"/>
                </a:cxn>
                <a:cxn ang="0">
                  <a:pos x="2165345" y="787993"/>
                </a:cxn>
                <a:cxn ang="0">
                  <a:pos x="2165345" y="886492"/>
                </a:cxn>
                <a:cxn ang="0">
                  <a:pos x="1982358" y="942778"/>
                </a:cxn>
                <a:cxn ang="0">
                  <a:pos x="1890865" y="1041277"/>
                </a:cxn>
                <a:cxn ang="0">
                  <a:pos x="1646882" y="1167919"/>
                </a:cxn>
                <a:cxn ang="0">
                  <a:pos x="1448646" y="1139776"/>
                </a:cxn>
                <a:cxn ang="0">
                  <a:pos x="1463895" y="1322703"/>
                </a:cxn>
                <a:cxn ang="0">
                  <a:pos x="1219913" y="1491559"/>
                </a:cxn>
                <a:cxn ang="0">
                  <a:pos x="869188" y="1547844"/>
                </a:cxn>
                <a:cxn ang="0">
                  <a:pos x="670952" y="1561915"/>
                </a:cxn>
                <a:cxn ang="0">
                  <a:pos x="472716" y="1519701"/>
                </a:cxn>
                <a:cxn ang="0">
                  <a:pos x="182987" y="1435274"/>
                </a:cxn>
              </a:cxnLst>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rgbClr val="76923C"/>
            </a:solidFill>
            <a:ln w="12700">
              <a:noFill/>
            </a:ln>
          </p:spPr>
          <p:txBody>
            <a:bodyPr/>
            <a:p>
              <a:endParaRPr lang="zh-CN" altLang="en-US"/>
            </a:p>
          </p:txBody>
        </p:sp>
        <p:sp>
          <p:nvSpPr>
            <p:cNvPr id="29728" name="Freeform 36"/>
            <p:cNvSpPr/>
            <p:nvPr/>
          </p:nvSpPr>
          <p:spPr>
            <a:xfrm>
              <a:off x="0" y="423862"/>
              <a:ext cx="2427287" cy="1816100"/>
            </a:xfrm>
            <a:custGeom>
              <a:avLst/>
              <a:gdLst/>
              <a:ahLst/>
              <a:cxnLst>
                <a:cxn ang="0">
                  <a:pos x="2394872" y="1012656"/>
                </a:cxn>
                <a:cxn ang="0">
                  <a:pos x="2364364" y="1111109"/>
                </a:cxn>
                <a:cxn ang="0">
                  <a:pos x="2242333" y="1111109"/>
                </a:cxn>
                <a:cxn ang="0">
                  <a:pos x="2196571" y="1167367"/>
                </a:cxn>
                <a:cxn ang="0">
                  <a:pos x="2059285" y="1265820"/>
                </a:cxn>
                <a:cxn ang="0">
                  <a:pos x="1998269" y="1279884"/>
                </a:cxn>
                <a:cxn ang="0">
                  <a:pos x="1784714" y="1448660"/>
                </a:cxn>
                <a:cxn ang="0">
                  <a:pos x="1677936" y="1547113"/>
                </a:cxn>
                <a:cxn ang="0">
                  <a:pos x="1754206" y="1659630"/>
                </a:cxn>
                <a:cxn ang="0">
                  <a:pos x="1693190" y="1744018"/>
                </a:cxn>
                <a:cxn ang="0">
                  <a:pos x="1708444" y="1814342"/>
                </a:cxn>
                <a:cxn ang="0">
                  <a:pos x="1601666" y="1786212"/>
                </a:cxn>
                <a:cxn ang="0">
                  <a:pos x="1540650" y="1758083"/>
                </a:cxn>
                <a:cxn ang="0">
                  <a:pos x="1403365" y="1687760"/>
                </a:cxn>
                <a:cxn ang="0">
                  <a:pos x="1144047" y="1729954"/>
                </a:cxn>
                <a:cxn ang="0">
                  <a:pos x="976254" y="1744018"/>
                </a:cxn>
                <a:cxn ang="0">
                  <a:pos x="823714" y="1673695"/>
                </a:cxn>
                <a:cxn ang="0">
                  <a:pos x="701682" y="1687760"/>
                </a:cxn>
                <a:cxn ang="0">
                  <a:pos x="518635" y="1631501"/>
                </a:cxn>
                <a:cxn ang="0">
                  <a:pos x="411857" y="1729954"/>
                </a:cxn>
                <a:cxn ang="0">
                  <a:pos x="289825" y="1659630"/>
                </a:cxn>
                <a:cxn ang="0">
                  <a:pos x="198302" y="1518984"/>
                </a:cxn>
                <a:cxn ang="0">
                  <a:pos x="106778" y="1406466"/>
                </a:cxn>
                <a:cxn ang="0">
                  <a:pos x="122032" y="1364272"/>
                </a:cxn>
                <a:cxn ang="0">
                  <a:pos x="76270" y="1251755"/>
                </a:cxn>
                <a:cxn ang="0">
                  <a:pos x="0" y="1209561"/>
                </a:cxn>
                <a:cxn ang="0">
                  <a:pos x="61016" y="1209561"/>
                </a:cxn>
                <a:cxn ang="0">
                  <a:pos x="61016" y="1082979"/>
                </a:cxn>
                <a:cxn ang="0">
                  <a:pos x="45762" y="998591"/>
                </a:cxn>
                <a:cxn ang="0">
                  <a:pos x="0" y="914203"/>
                </a:cxn>
                <a:cxn ang="0">
                  <a:pos x="167794" y="815750"/>
                </a:cxn>
                <a:cxn ang="0">
                  <a:pos x="259317" y="801686"/>
                </a:cxn>
                <a:cxn ang="0">
                  <a:pos x="289825" y="843880"/>
                </a:cxn>
                <a:cxn ang="0">
                  <a:pos x="381349" y="843880"/>
                </a:cxn>
                <a:cxn ang="0">
                  <a:pos x="579651" y="801686"/>
                </a:cxn>
                <a:cxn ang="0">
                  <a:pos x="793206" y="745427"/>
                </a:cxn>
                <a:cxn ang="0">
                  <a:pos x="808460" y="661039"/>
                </a:cxn>
                <a:cxn ang="0">
                  <a:pos x="899984" y="407875"/>
                </a:cxn>
                <a:cxn ang="0">
                  <a:pos x="869476" y="351617"/>
                </a:cxn>
                <a:cxn ang="0">
                  <a:pos x="1128793" y="393811"/>
                </a:cxn>
                <a:cxn ang="0">
                  <a:pos x="1266079" y="168776"/>
                </a:cxn>
                <a:cxn ang="0">
                  <a:pos x="1494888" y="225035"/>
                </a:cxn>
                <a:cxn ang="0">
                  <a:pos x="1494888" y="140647"/>
                </a:cxn>
                <a:cxn ang="0">
                  <a:pos x="1601666" y="70323"/>
                </a:cxn>
                <a:cxn ang="0">
                  <a:pos x="1677936" y="0"/>
                </a:cxn>
                <a:cxn ang="0">
                  <a:pos x="1769460" y="28129"/>
                </a:cxn>
                <a:cxn ang="0">
                  <a:pos x="1769460" y="84388"/>
                </a:cxn>
                <a:cxn ang="0">
                  <a:pos x="1830475" y="196905"/>
                </a:cxn>
                <a:cxn ang="0">
                  <a:pos x="1952508" y="253164"/>
                </a:cxn>
                <a:cxn ang="0">
                  <a:pos x="1983015" y="436005"/>
                </a:cxn>
                <a:cxn ang="0">
                  <a:pos x="1937253" y="590716"/>
                </a:cxn>
                <a:cxn ang="0">
                  <a:pos x="2120301" y="646975"/>
                </a:cxn>
                <a:cxn ang="0">
                  <a:pos x="2303349" y="773556"/>
                </a:cxn>
                <a:cxn ang="0">
                  <a:pos x="2349110" y="843880"/>
                </a:cxn>
                <a:cxn ang="0">
                  <a:pos x="2425380" y="998591"/>
                </a:cxn>
              </a:cxnLst>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rgbClr val="76923C"/>
            </a:solidFill>
            <a:ln w="12700">
              <a:noFill/>
            </a:ln>
          </p:spPr>
          <p:txBody>
            <a:bodyPr/>
            <a:p>
              <a:endParaRPr lang="zh-CN" altLang="en-US"/>
            </a:p>
          </p:txBody>
        </p:sp>
        <p:sp>
          <p:nvSpPr>
            <p:cNvPr id="29729" name="Freeform 37"/>
            <p:cNvSpPr/>
            <p:nvPr/>
          </p:nvSpPr>
          <p:spPr>
            <a:xfrm>
              <a:off x="5051425" y="3757612"/>
              <a:ext cx="242887" cy="454025"/>
            </a:xfrm>
            <a:custGeom>
              <a:avLst/>
              <a:gdLst/>
              <a:ahLst/>
              <a:cxnLst>
                <a:cxn ang="0">
                  <a:pos x="45188" y="409859"/>
                </a:cxn>
                <a:cxn ang="0">
                  <a:pos x="60251" y="438125"/>
                </a:cxn>
                <a:cxn ang="0">
                  <a:pos x="105439" y="452258"/>
                </a:cxn>
                <a:cxn ang="0">
                  <a:pos x="120502" y="395726"/>
                </a:cxn>
                <a:cxn ang="0">
                  <a:pos x="195816" y="325061"/>
                </a:cxn>
                <a:cxn ang="0">
                  <a:pos x="195816" y="226129"/>
                </a:cxn>
                <a:cxn ang="0">
                  <a:pos x="225941" y="169597"/>
                </a:cxn>
                <a:cxn ang="0">
                  <a:pos x="241004" y="127198"/>
                </a:cxn>
                <a:cxn ang="0">
                  <a:pos x="210879" y="98931"/>
                </a:cxn>
                <a:cxn ang="0">
                  <a:pos x="195816" y="0"/>
                </a:cxn>
                <a:cxn ang="0">
                  <a:pos x="120502" y="42399"/>
                </a:cxn>
                <a:cxn ang="0">
                  <a:pos x="90377" y="42399"/>
                </a:cxn>
                <a:cxn ang="0">
                  <a:pos x="105439" y="70665"/>
                </a:cxn>
                <a:cxn ang="0">
                  <a:pos x="45188" y="127198"/>
                </a:cxn>
                <a:cxn ang="0">
                  <a:pos x="45188" y="197863"/>
                </a:cxn>
                <a:cxn ang="0">
                  <a:pos x="0" y="240262"/>
                </a:cxn>
                <a:cxn ang="0">
                  <a:pos x="15063" y="296795"/>
                </a:cxn>
                <a:cxn ang="0">
                  <a:pos x="30126" y="395726"/>
                </a:cxn>
                <a:cxn ang="0">
                  <a:pos x="45188" y="409859"/>
                </a:cxn>
              </a:cxnLst>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rgbClr val="76923C"/>
            </a:solidFill>
            <a:ln w="25400">
              <a:noFill/>
            </a:ln>
          </p:spPr>
          <p:txBody>
            <a:bodyPr/>
            <a:p>
              <a:endParaRPr lang="zh-CN" altLang="en-US"/>
            </a:p>
          </p:txBody>
        </p:sp>
      </p:grpSp>
      <p:grpSp>
        <p:nvGrpSpPr>
          <p:cNvPr id="3" name="Group 35"/>
          <p:cNvGrpSpPr/>
          <p:nvPr/>
        </p:nvGrpSpPr>
        <p:grpSpPr>
          <a:xfrm>
            <a:off x="3757613" y="4527550"/>
            <a:ext cx="1835150" cy="1098550"/>
            <a:chOff x="0" y="0"/>
            <a:chExt cx="1835150" cy="1098550"/>
          </a:xfrm>
        </p:grpSpPr>
        <p:sp>
          <p:nvSpPr>
            <p:cNvPr id="29731" name="Freeform 20"/>
            <p:cNvSpPr/>
            <p:nvPr/>
          </p:nvSpPr>
          <p:spPr>
            <a:xfrm>
              <a:off x="885825" y="422275"/>
              <a:ext cx="949325" cy="676275"/>
            </a:xfrm>
            <a:custGeom>
              <a:avLst/>
              <a:gdLst/>
              <a:ahLst/>
              <a:cxnLst>
                <a:cxn ang="0">
                  <a:pos x="657078" y="604256"/>
                </a:cxn>
                <a:cxn ang="0">
                  <a:pos x="794606" y="519941"/>
                </a:cxn>
                <a:cxn ang="0">
                  <a:pos x="855730" y="421574"/>
                </a:cxn>
                <a:cxn ang="0">
                  <a:pos x="916853" y="323207"/>
                </a:cxn>
                <a:cxn ang="0">
                  <a:pos x="947415" y="281049"/>
                </a:cxn>
                <a:cxn ang="0">
                  <a:pos x="916853" y="224840"/>
                </a:cxn>
                <a:cxn ang="0">
                  <a:pos x="871010" y="168630"/>
                </a:cxn>
                <a:cxn ang="0">
                  <a:pos x="840449" y="196735"/>
                </a:cxn>
                <a:cxn ang="0">
                  <a:pos x="809887" y="182682"/>
                </a:cxn>
                <a:cxn ang="0">
                  <a:pos x="840449" y="98367"/>
                </a:cxn>
                <a:cxn ang="0">
                  <a:pos x="840449" y="28105"/>
                </a:cxn>
                <a:cxn ang="0">
                  <a:pos x="779325" y="14052"/>
                </a:cxn>
                <a:cxn ang="0">
                  <a:pos x="718202" y="42157"/>
                </a:cxn>
                <a:cxn ang="0">
                  <a:pos x="687640" y="42157"/>
                </a:cxn>
                <a:cxn ang="0">
                  <a:pos x="611235" y="56210"/>
                </a:cxn>
                <a:cxn ang="0">
                  <a:pos x="550112" y="112420"/>
                </a:cxn>
                <a:cxn ang="0">
                  <a:pos x="504269" y="126472"/>
                </a:cxn>
                <a:cxn ang="0">
                  <a:pos x="427865" y="168630"/>
                </a:cxn>
                <a:cxn ang="0">
                  <a:pos x="351460" y="154577"/>
                </a:cxn>
                <a:cxn ang="0">
                  <a:pos x="305618" y="126472"/>
                </a:cxn>
                <a:cxn ang="0">
                  <a:pos x="275056" y="154577"/>
                </a:cxn>
                <a:cxn ang="0">
                  <a:pos x="183371" y="224840"/>
                </a:cxn>
                <a:cxn ang="0">
                  <a:pos x="61124" y="196735"/>
                </a:cxn>
                <a:cxn ang="0">
                  <a:pos x="0" y="224840"/>
                </a:cxn>
                <a:cxn ang="0">
                  <a:pos x="61124" y="252944"/>
                </a:cxn>
                <a:cxn ang="0">
                  <a:pos x="168090" y="295102"/>
                </a:cxn>
                <a:cxn ang="0">
                  <a:pos x="198652" y="365364"/>
                </a:cxn>
                <a:cxn ang="0">
                  <a:pos x="106966" y="393469"/>
                </a:cxn>
                <a:cxn ang="0">
                  <a:pos x="168090" y="435626"/>
                </a:cxn>
                <a:cxn ang="0">
                  <a:pos x="259775" y="491836"/>
                </a:cxn>
                <a:cxn ang="0">
                  <a:pos x="259775" y="533994"/>
                </a:cxn>
                <a:cxn ang="0">
                  <a:pos x="397303" y="632361"/>
                </a:cxn>
                <a:cxn ang="0">
                  <a:pos x="473707" y="632361"/>
                </a:cxn>
                <a:cxn ang="0">
                  <a:pos x="488988" y="604256"/>
                </a:cxn>
                <a:cxn ang="0">
                  <a:pos x="565393" y="660466"/>
                </a:cxn>
                <a:cxn ang="0">
                  <a:pos x="641797" y="646414"/>
                </a:cxn>
              </a:cxnLst>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rgbClr val="F79646">
                <a:alpha val="50195"/>
              </a:srgbClr>
            </a:solidFill>
            <a:ln w="12700">
              <a:noFill/>
            </a:ln>
          </p:spPr>
          <p:txBody>
            <a:bodyPr/>
            <a:p>
              <a:endParaRPr lang="zh-CN" altLang="en-US"/>
            </a:p>
          </p:txBody>
        </p:sp>
        <p:sp>
          <p:nvSpPr>
            <p:cNvPr id="29732" name="Freeform 21"/>
            <p:cNvSpPr/>
            <p:nvPr/>
          </p:nvSpPr>
          <p:spPr>
            <a:xfrm>
              <a:off x="795337" y="42863"/>
              <a:ext cx="704850" cy="622300"/>
            </a:xfrm>
            <a:custGeom>
              <a:avLst/>
              <a:gdLst/>
              <a:ahLst/>
              <a:cxnLst>
                <a:cxn ang="0">
                  <a:pos x="91688" y="564125"/>
                </a:cxn>
                <a:cxn ang="0">
                  <a:pos x="61125" y="465403"/>
                </a:cxn>
                <a:cxn ang="0">
                  <a:pos x="106969" y="338475"/>
                </a:cxn>
                <a:cxn ang="0">
                  <a:pos x="15281" y="282062"/>
                </a:cxn>
                <a:cxn ang="0">
                  <a:pos x="30563" y="239753"/>
                </a:cxn>
                <a:cxn ang="0">
                  <a:pos x="91688" y="239753"/>
                </a:cxn>
                <a:cxn ang="0">
                  <a:pos x="198657" y="211547"/>
                </a:cxn>
                <a:cxn ang="0">
                  <a:pos x="320907" y="197444"/>
                </a:cxn>
                <a:cxn ang="0">
                  <a:pos x="259782" y="141031"/>
                </a:cxn>
                <a:cxn ang="0">
                  <a:pos x="275063" y="70516"/>
                </a:cxn>
                <a:cxn ang="0">
                  <a:pos x="351470" y="70516"/>
                </a:cxn>
                <a:cxn ang="0">
                  <a:pos x="397314" y="84619"/>
                </a:cxn>
                <a:cxn ang="0">
                  <a:pos x="443158" y="70516"/>
                </a:cxn>
                <a:cxn ang="0">
                  <a:pos x="473720" y="0"/>
                </a:cxn>
                <a:cxn ang="0">
                  <a:pos x="550127" y="28206"/>
                </a:cxn>
                <a:cxn ang="0">
                  <a:pos x="611252" y="126928"/>
                </a:cxn>
                <a:cxn ang="0">
                  <a:pos x="657096" y="155134"/>
                </a:cxn>
                <a:cxn ang="0">
                  <a:pos x="687659" y="112825"/>
                </a:cxn>
                <a:cxn ang="0">
                  <a:pos x="687659" y="169237"/>
                </a:cxn>
                <a:cxn ang="0">
                  <a:pos x="687659" y="225650"/>
                </a:cxn>
                <a:cxn ang="0">
                  <a:pos x="641815" y="296165"/>
                </a:cxn>
                <a:cxn ang="0">
                  <a:pos x="702940" y="324372"/>
                </a:cxn>
                <a:cxn ang="0">
                  <a:pos x="687659" y="366681"/>
                </a:cxn>
                <a:cxn ang="0">
                  <a:pos x="702940" y="408990"/>
                </a:cxn>
                <a:cxn ang="0">
                  <a:pos x="657096" y="451300"/>
                </a:cxn>
                <a:cxn ang="0">
                  <a:pos x="657096" y="493609"/>
                </a:cxn>
                <a:cxn ang="0">
                  <a:pos x="595971" y="507712"/>
                </a:cxn>
                <a:cxn ang="0">
                  <a:pos x="519564" y="550022"/>
                </a:cxn>
                <a:cxn ang="0">
                  <a:pos x="443158" y="535918"/>
                </a:cxn>
                <a:cxn ang="0">
                  <a:pos x="397314" y="507712"/>
                </a:cxn>
                <a:cxn ang="0">
                  <a:pos x="366751" y="535918"/>
                </a:cxn>
                <a:cxn ang="0">
                  <a:pos x="275063" y="620537"/>
                </a:cxn>
                <a:cxn ang="0">
                  <a:pos x="152813" y="578228"/>
                </a:cxn>
              </a:cxnLst>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rgbClr val="F79646">
                <a:alpha val="50195"/>
              </a:srgbClr>
            </a:solidFill>
            <a:ln w="12700">
              <a:noFill/>
            </a:ln>
          </p:spPr>
          <p:txBody>
            <a:bodyPr/>
            <a:p>
              <a:endParaRPr lang="zh-CN" altLang="en-US"/>
            </a:p>
          </p:txBody>
        </p:sp>
        <p:sp>
          <p:nvSpPr>
            <p:cNvPr id="29733" name="Freeform 22"/>
            <p:cNvSpPr/>
            <p:nvPr/>
          </p:nvSpPr>
          <p:spPr>
            <a:xfrm>
              <a:off x="0" y="0"/>
              <a:ext cx="1085850" cy="1084263"/>
            </a:xfrm>
            <a:custGeom>
              <a:avLst/>
              <a:gdLst/>
              <a:ahLst/>
              <a:cxnLst>
                <a:cxn ang="0">
                  <a:pos x="1007608" y="787277"/>
                </a:cxn>
                <a:cxn ang="0">
                  <a:pos x="1068675" y="731043"/>
                </a:cxn>
                <a:cxn ang="0">
                  <a:pos x="1007608" y="716984"/>
                </a:cxn>
                <a:cxn ang="0">
                  <a:pos x="946540" y="674809"/>
                </a:cxn>
                <a:cxn ang="0">
                  <a:pos x="885473" y="632633"/>
                </a:cxn>
                <a:cxn ang="0">
                  <a:pos x="916007" y="562341"/>
                </a:cxn>
                <a:cxn ang="0">
                  <a:pos x="900740" y="435814"/>
                </a:cxn>
                <a:cxn ang="0">
                  <a:pos x="809139" y="393638"/>
                </a:cxn>
                <a:cxn ang="0">
                  <a:pos x="793873" y="309287"/>
                </a:cxn>
                <a:cxn ang="0">
                  <a:pos x="854940" y="295229"/>
                </a:cxn>
                <a:cxn ang="0">
                  <a:pos x="977074" y="281170"/>
                </a:cxn>
                <a:cxn ang="0">
                  <a:pos x="977074" y="196819"/>
                </a:cxn>
                <a:cxn ang="0">
                  <a:pos x="885473" y="196819"/>
                </a:cxn>
                <a:cxn ang="0">
                  <a:pos x="824406" y="112468"/>
                </a:cxn>
                <a:cxn ang="0">
                  <a:pos x="778606" y="168702"/>
                </a:cxn>
                <a:cxn ang="0">
                  <a:pos x="732806" y="253053"/>
                </a:cxn>
                <a:cxn ang="0">
                  <a:pos x="702272" y="421755"/>
                </a:cxn>
                <a:cxn ang="0">
                  <a:pos x="641205" y="393638"/>
                </a:cxn>
                <a:cxn ang="0">
                  <a:pos x="549604" y="421755"/>
                </a:cxn>
                <a:cxn ang="0">
                  <a:pos x="519071" y="393638"/>
                </a:cxn>
                <a:cxn ang="0">
                  <a:pos x="442737" y="182761"/>
                </a:cxn>
                <a:cxn ang="0">
                  <a:pos x="412203" y="196819"/>
                </a:cxn>
                <a:cxn ang="0">
                  <a:pos x="396936" y="126527"/>
                </a:cxn>
                <a:cxn ang="0">
                  <a:pos x="305336" y="70293"/>
                </a:cxn>
                <a:cxn ang="0">
                  <a:pos x="259535" y="140585"/>
                </a:cxn>
                <a:cxn ang="0">
                  <a:pos x="259535" y="0"/>
                </a:cxn>
                <a:cxn ang="0">
                  <a:pos x="213735" y="0"/>
                </a:cxn>
                <a:cxn ang="0">
                  <a:pos x="183201" y="56234"/>
                </a:cxn>
                <a:cxn ang="0">
                  <a:pos x="167935" y="112468"/>
                </a:cxn>
                <a:cxn ang="0">
                  <a:pos x="152668" y="168702"/>
                </a:cxn>
                <a:cxn ang="0">
                  <a:pos x="198468" y="196819"/>
                </a:cxn>
                <a:cxn ang="0">
                  <a:pos x="167935" y="421755"/>
                </a:cxn>
                <a:cxn ang="0">
                  <a:pos x="45800" y="492048"/>
                </a:cxn>
                <a:cxn ang="0">
                  <a:pos x="15267" y="548282"/>
                </a:cxn>
                <a:cxn ang="0">
                  <a:pos x="0" y="660750"/>
                </a:cxn>
                <a:cxn ang="0">
                  <a:pos x="91601" y="646692"/>
                </a:cxn>
                <a:cxn ang="0">
                  <a:pos x="152668" y="688867"/>
                </a:cxn>
                <a:cxn ang="0">
                  <a:pos x="167935" y="716984"/>
                </a:cxn>
                <a:cxn ang="0">
                  <a:pos x="183201" y="787277"/>
                </a:cxn>
                <a:cxn ang="0">
                  <a:pos x="229002" y="815394"/>
                </a:cxn>
                <a:cxn ang="0">
                  <a:pos x="213735" y="885686"/>
                </a:cxn>
                <a:cxn ang="0">
                  <a:pos x="198468" y="927862"/>
                </a:cxn>
                <a:cxn ang="0">
                  <a:pos x="274802" y="984096"/>
                </a:cxn>
                <a:cxn ang="0">
                  <a:pos x="381670" y="1012213"/>
                </a:cxn>
                <a:cxn ang="0">
                  <a:pos x="427470" y="998155"/>
                </a:cxn>
                <a:cxn ang="0">
                  <a:pos x="442737" y="1054389"/>
                </a:cxn>
                <a:cxn ang="0">
                  <a:pos x="503804" y="1040330"/>
                </a:cxn>
                <a:cxn ang="0">
                  <a:pos x="519071" y="899745"/>
                </a:cxn>
                <a:cxn ang="0">
                  <a:pos x="625938" y="885686"/>
                </a:cxn>
                <a:cxn ang="0">
                  <a:pos x="671738" y="899745"/>
                </a:cxn>
                <a:cxn ang="0">
                  <a:pos x="732806" y="899745"/>
                </a:cxn>
                <a:cxn ang="0">
                  <a:pos x="793873" y="913804"/>
                </a:cxn>
                <a:cxn ang="0">
                  <a:pos x="839673" y="885686"/>
                </a:cxn>
                <a:cxn ang="0">
                  <a:pos x="931274" y="829452"/>
                </a:cxn>
                <a:cxn ang="0">
                  <a:pos x="992341" y="815394"/>
                </a:cxn>
              </a:cxnLst>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rgbClr val="F79646">
                <a:alpha val="50195"/>
              </a:srgbClr>
            </a:solidFill>
            <a:ln w="12700">
              <a:noFill/>
            </a:ln>
          </p:spPr>
          <p:txBody>
            <a:bodyPr/>
            <a:p>
              <a:endParaRPr lang="zh-CN" altLang="en-US"/>
            </a:p>
          </p:txBody>
        </p:sp>
      </p:grpSp>
      <p:grpSp>
        <p:nvGrpSpPr>
          <p:cNvPr id="4" name="Group 39"/>
          <p:cNvGrpSpPr/>
          <p:nvPr/>
        </p:nvGrpSpPr>
        <p:grpSpPr>
          <a:xfrm>
            <a:off x="1547813" y="1277938"/>
            <a:ext cx="5218112" cy="2843212"/>
            <a:chOff x="0" y="0"/>
            <a:chExt cx="5218112" cy="2843212"/>
          </a:xfrm>
        </p:grpSpPr>
        <p:sp>
          <p:nvSpPr>
            <p:cNvPr id="29735" name="Freeform 33"/>
            <p:cNvSpPr/>
            <p:nvPr/>
          </p:nvSpPr>
          <p:spPr>
            <a:xfrm>
              <a:off x="3181350" y="1912937"/>
              <a:ext cx="334962" cy="550863"/>
            </a:xfrm>
            <a:custGeom>
              <a:avLst/>
              <a:gdLst/>
              <a:ahLst/>
              <a:cxnLst>
                <a:cxn ang="0">
                  <a:pos x="333070" y="211193"/>
                </a:cxn>
                <a:cxn ang="0">
                  <a:pos x="302791" y="183034"/>
                </a:cxn>
                <a:cxn ang="0">
                  <a:pos x="227093" y="154875"/>
                </a:cxn>
                <a:cxn ang="0">
                  <a:pos x="257372" y="56318"/>
                </a:cxn>
                <a:cxn ang="0">
                  <a:pos x="242232" y="0"/>
                </a:cxn>
                <a:cxn ang="0">
                  <a:pos x="136256" y="98557"/>
                </a:cxn>
                <a:cxn ang="0">
                  <a:pos x="121116" y="197114"/>
                </a:cxn>
                <a:cxn ang="0">
                  <a:pos x="75698" y="211193"/>
                </a:cxn>
                <a:cxn ang="0">
                  <a:pos x="15140" y="253432"/>
                </a:cxn>
                <a:cxn ang="0">
                  <a:pos x="0" y="295671"/>
                </a:cxn>
                <a:cxn ang="0">
                  <a:pos x="75698" y="337910"/>
                </a:cxn>
                <a:cxn ang="0">
                  <a:pos x="75698" y="394228"/>
                </a:cxn>
                <a:cxn ang="0">
                  <a:pos x="90837" y="422387"/>
                </a:cxn>
                <a:cxn ang="0">
                  <a:pos x="75698" y="464626"/>
                </a:cxn>
                <a:cxn ang="0">
                  <a:pos x="90837" y="492785"/>
                </a:cxn>
                <a:cxn ang="0">
                  <a:pos x="181674" y="549103"/>
                </a:cxn>
                <a:cxn ang="0">
                  <a:pos x="211953" y="549103"/>
                </a:cxn>
                <a:cxn ang="0">
                  <a:pos x="211953" y="520944"/>
                </a:cxn>
                <a:cxn ang="0">
                  <a:pos x="242232" y="478705"/>
                </a:cxn>
                <a:cxn ang="0">
                  <a:pos x="227093" y="422387"/>
                </a:cxn>
                <a:cxn ang="0">
                  <a:pos x="211953" y="422387"/>
                </a:cxn>
                <a:cxn ang="0">
                  <a:pos x="196814" y="366069"/>
                </a:cxn>
                <a:cxn ang="0">
                  <a:pos x="227093" y="366069"/>
                </a:cxn>
                <a:cxn ang="0">
                  <a:pos x="227093" y="309750"/>
                </a:cxn>
                <a:cxn ang="0">
                  <a:pos x="257372" y="309750"/>
                </a:cxn>
                <a:cxn ang="0">
                  <a:pos x="287651" y="323830"/>
                </a:cxn>
                <a:cxn ang="0">
                  <a:pos x="302791" y="239353"/>
                </a:cxn>
                <a:cxn ang="0">
                  <a:pos x="333070" y="211193"/>
                </a:cxn>
              </a:cxnLst>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rgbClr val="FFC000">
                <a:alpha val="50195"/>
              </a:srgbClr>
            </a:solidFill>
            <a:ln w="12700">
              <a:noFill/>
            </a:ln>
          </p:spPr>
          <p:txBody>
            <a:bodyPr/>
            <a:p>
              <a:endParaRPr lang="zh-CN" altLang="en-US"/>
            </a:p>
          </p:txBody>
        </p:sp>
        <p:sp>
          <p:nvSpPr>
            <p:cNvPr id="29736" name="Freeform 34"/>
            <p:cNvSpPr/>
            <p:nvPr/>
          </p:nvSpPr>
          <p:spPr>
            <a:xfrm>
              <a:off x="1982787" y="1365250"/>
              <a:ext cx="1635125" cy="1477962"/>
            </a:xfrm>
            <a:custGeom>
              <a:avLst/>
              <a:gdLst/>
              <a:ahLst/>
              <a:cxnLst>
                <a:cxn ang="0">
                  <a:pos x="1205833" y="843545"/>
                </a:cxn>
                <a:cxn ang="0">
                  <a:pos x="1282152" y="941959"/>
                </a:cxn>
                <a:cxn ang="0">
                  <a:pos x="1282152" y="998196"/>
                </a:cxn>
                <a:cxn ang="0">
                  <a:pos x="1404261" y="1096609"/>
                </a:cxn>
                <a:cxn ang="0">
                  <a:pos x="1419525" y="1054432"/>
                </a:cxn>
                <a:cxn ang="0">
                  <a:pos x="1434789" y="970077"/>
                </a:cxn>
                <a:cxn ang="0">
                  <a:pos x="1404261" y="913841"/>
                </a:cxn>
                <a:cxn ang="0">
                  <a:pos x="1434789" y="857605"/>
                </a:cxn>
                <a:cxn ang="0">
                  <a:pos x="1526371" y="899782"/>
                </a:cxn>
                <a:cxn ang="0">
                  <a:pos x="1633217" y="970077"/>
                </a:cxn>
                <a:cxn ang="0">
                  <a:pos x="1526371" y="1110668"/>
                </a:cxn>
                <a:cxn ang="0">
                  <a:pos x="1480580" y="1166905"/>
                </a:cxn>
                <a:cxn ang="0">
                  <a:pos x="1404261" y="1138787"/>
                </a:cxn>
                <a:cxn ang="0">
                  <a:pos x="1343207" y="1321555"/>
                </a:cxn>
                <a:cxn ang="0">
                  <a:pos x="1327943" y="1363732"/>
                </a:cxn>
                <a:cxn ang="0">
                  <a:pos x="1312679" y="1419968"/>
                </a:cxn>
                <a:cxn ang="0">
                  <a:pos x="1205833" y="1476205"/>
                </a:cxn>
                <a:cxn ang="0">
                  <a:pos x="1129515" y="1335614"/>
                </a:cxn>
                <a:cxn ang="0">
                  <a:pos x="1098987" y="1321555"/>
                </a:cxn>
                <a:cxn ang="0">
                  <a:pos x="1007405" y="1223141"/>
                </a:cxn>
                <a:cxn ang="0">
                  <a:pos x="946350" y="1251259"/>
                </a:cxn>
                <a:cxn ang="0">
                  <a:pos x="931086" y="1279377"/>
                </a:cxn>
                <a:cxn ang="0">
                  <a:pos x="915823" y="1363732"/>
                </a:cxn>
                <a:cxn ang="0">
                  <a:pos x="885295" y="1307496"/>
                </a:cxn>
                <a:cxn ang="0">
                  <a:pos x="793713" y="1279377"/>
                </a:cxn>
                <a:cxn ang="0">
                  <a:pos x="778449" y="1209082"/>
                </a:cxn>
                <a:cxn ang="0">
                  <a:pos x="870031" y="1223141"/>
                </a:cxn>
                <a:cxn ang="0">
                  <a:pos x="931086" y="1180964"/>
                </a:cxn>
                <a:cxn ang="0">
                  <a:pos x="885295" y="1124727"/>
                </a:cxn>
                <a:cxn ang="0">
                  <a:pos x="961614" y="1054432"/>
                </a:cxn>
                <a:cxn ang="0">
                  <a:pos x="1022669" y="998196"/>
                </a:cxn>
                <a:cxn ang="0">
                  <a:pos x="915823" y="717014"/>
                </a:cxn>
                <a:cxn ang="0">
                  <a:pos x="778449" y="632659"/>
                </a:cxn>
                <a:cxn ang="0">
                  <a:pos x="656340" y="590482"/>
                </a:cxn>
                <a:cxn ang="0">
                  <a:pos x="534230" y="548305"/>
                </a:cxn>
                <a:cxn ang="0">
                  <a:pos x="396856" y="590482"/>
                </a:cxn>
                <a:cxn ang="0">
                  <a:pos x="91582" y="421773"/>
                </a:cxn>
                <a:cxn ang="0">
                  <a:pos x="15264" y="281182"/>
                </a:cxn>
                <a:cxn ang="0">
                  <a:pos x="91582" y="267123"/>
                </a:cxn>
                <a:cxn ang="0">
                  <a:pos x="213692" y="168709"/>
                </a:cxn>
                <a:cxn ang="0">
                  <a:pos x="259483" y="112473"/>
                </a:cxn>
                <a:cxn ang="0">
                  <a:pos x="412120" y="56236"/>
                </a:cxn>
                <a:cxn ang="0">
                  <a:pos x="442648" y="0"/>
                </a:cxn>
                <a:cxn ang="0">
                  <a:pos x="549494" y="126532"/>
                </a:cxn>
                <a:cxn ang="0">
                  <a:pos x="564757" y="224946"/>
                </a:cxn>
                <a:cxn ang="0">
                  <a:pos x="595285" y="309300"/>
                </a:cxn>
                <a:cxn ang="0">
                  <a:pos x="641076" y="337418"/>
                </a:cxn>
                <a:cxn ang="0">
                  <a:pos x="778449" y="309300"/>
                </a:cxn>
                <a:cxn ang="0">
                  <a:pos x="778449" y="379595"/>
                </a:cxn>
                <a:cxn ang="0">
                  <a:pos x="732658" y="449891"/>
                </a:cxn>
                <a:cxn ang="0">
                  <a:pos x="824240" y="576423"/>
                </a:cxn>
                <a:cxn ang="0">
                  <a:pos x="946350" y="604541"/>
                </a:cxn>
                <a:cxn ang="0">
                  <a:pos x="1007405" y="562364"/>
                </a:cxn>
                <a:cxn ang="0">
                  <a:pos x="1114251" y="562364"/>
                </a:cxn>
                <a:cxn ang="0">
                  <a:pos x="1190570" y="590482"/>
                </a:cxn>
                <a:cxn ang="0">
                  <a:pos x="1098987" y="688896"/>
                </a:cxn>
                <a:cxn ang="0">
                  <a:pos x="1144778" y="801368"/>
                </a:cxn>
              </a:cxnLst>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rgbClr val="FFC000">
                <a:alpha val="50195"/>
              </a:srgbClr>
            </a:solidFill>
            <a:ln w="12700">
              <a:noFill/>
            </a:ln>
          </p:spPr>
          <p:txBody>
            <a:bodyPr/>
            <a:p>
              <a:endParaRPr lang="zh-CN" altLang="en-US"/>
            </a:p>
          </p:txBody>
        </p:sp>
        <p:sp>
          <p:nvSpPr>
            <p:cNvPr id="29737" name="Freeform 35"/>
            <p:cNvSpPr/>
            <p:nvPr/>
          </p:nvSpPr>
          <p:spPr>
            <a:xfrm>
              <a:off x="2501900" y="0"/>
              <a:ext cx="2716212" cy="2182812"/>
            </a:xfrm>
            <a:custGeom>
              <a:avLst/>
              <a:gdLst/>
              <a:ahLst/>
              <a:cxnLst>
                <a:cxn ang="0">
                  <a:pos x="30498" y="1575987"/>
                </a:cxn>
                <a:cxn ang="0">
                  <a:pos x="121991" y="1702628"/>
                </a:cxn>
                <a:cxn ang="0">
                  <a:pos x="259231" y="1716700"/>
                </a:cxn>
                <a:cxn ang="0">
                  <a:pos x="213485" y="1815199"/>
                </a:cxn>
                <a:cxn ang="0">
                  <a:pos x="411721" y="1984055"/>
                </a:cxn>
                <a:cxn ang="0">
                  <a:pos x="487965" y="1927770"/>
                </a:cxn>
                <a:cxn ang="0">
                  <a:pos x="670952" y="1941841"/>
                </a:cxn>
                <a:cxn ang="0">
                  <a:pos x="625205" y="2181053"/>
                </a:cxn>
                <a:cxn ang="0">
                  <a:pos x="808192" y="2110697"/>
                </a:cxn>
                <a:cxn ang="0">
                  <a:pos x="945432" y="1955912"/>
                </a:cxn>
                <a:cxn ang="0">
                  <a:pos x="1067424" y="2152910"/>
                </a:cxn>
                <a:cxn ang="0">
                  <a:pos x="1143668" y="2110697"/>
                </a:cxn>
                <a:cxn ang="0">
                  <a:pos x="1265660" y="1955912"/>
                </a:cxn>
                <a:cxn ang="0">
                  <a:pos x="1341904" y="1927770"/>
                </a:cxn>
                <a:cxn ang="0">
                  <a:pos x="1402900" y="1927770"/>
                </a:cxn>
                <a:cxn ang="0">
                  <a:pos x="1524891" y="1801128"/>
                </a:cxn>
                <a:cxn ang="0">
                  <a:pos x="1646882" y="1772985"/>
                </a:cxn>
                <a:cxn ang="0">
                  <a:pos x="1707878" y="1618200"/>
                </a:cxn>
                <a:cxn ang="0">
                  <a:pos x="1799371" y="1604129"/>
                </a:cxn>
                <a:cxn ang="0">
                  <a:pos x="1921362" y="1533773"/>
                </a:cxn>
                <a:cxn ang="0">
                  <a:pos x="2073852" y="1449345"/>
                </a:cxn>
                <a:cxn ang="0">
                  <a:pos x="2150096" y="1618200"/>
                </a:cxn>
                <a:cxn ang="0">
                  <a:pos x="2241590" y="1561915"/>
                </a:cxn>
                <a:cxn ang="0">
                  <a:pos x="2241590" y="1477487"/>
                </a:cxn>
                <a:cxn ang="0">
                  <a:pos x="2577066" y="1378988"/>
                </a:cxn>
                <a:cxn ang="0">
                  <a:pos x="2622812" y="1280489"/>
                </a:cxn>
                <a:cxn ang="0">
                  <a:pos x="2500821" y="1181990"/>
                </a:cxn>
                <a:cxn ang="0">
                  <a:pos x="2409328" y="984992"/>
                </a:cxn>
                <a:cxn ang="0">
                  <a:pos x="2546568" y="984992"/>
                </a:cxn>
                <a:cxn ang="0">
                  <a:pos x="2577066" y="830207"/>
                </a:cxn>
                <a:cxn ang="0">
                  <a:pos x="2470323" y="759851"/>
                </a:cxn>
                <a:cxn ang="0">
                  <a:pos x="2653310" y="520638"/>
                </a:cxn>
                <a:cxn ang="0">
                  <a:pos x="2714306" y="225141"/>
                </a:cxn>
                <a:cxn ang="0">
                  <a:pos x="2561817" y="225141"/>
                </a:cxn>
                <a:cxn ang="0">
                  <a:pos x="2409328" y="126642"/>
                </a:cxn>
                <a:cxn ang="0">
                  <a:pos x="2272088" y="112570"/>
                </a:cxn>
                <a:cxn ang="0">
                  <a:pos x="2226341" y="0"/>
                </a:cxn>
                <a:cxn ang="0">
                  <a:pos x="2211092" y="112570"/>
                </a:cxn>
                <a:cxn ang="0">
                  <a:pos x="2150096" y="295498"/>
                </a:cxn>
                <a:cxn ang="0">
                  <a:pos x="2134848" y="422139"/>
                </a:cxn>
                <a:cxn ang="0">
                  <a:pos x="1890865" y="492496"/>
                </a:cxn>
                <a:cxn ang="0">
                  <a:pos x="1890865" y="759851"/>
                </a:cxn>
                <a:cxn ang="0">
                  <a:pos x="2012856" y="731708"/>
                </a:cxn>
                <a:cxn ang="0">
                  <a:pos x="2165345" y="787993"/>
                </a:cxn>
                <a:cxn ang="0">
                  <a:pos x="2165345" y="886492"/>
                </a:cxn>
                <a:cxn ang="0">
                  <a:pos x="1982358" y="942778"/>
                </a:cxn>
                <a:cxn ang="0">
                  <a:pos x="1890865" y="1041277"/>
                </a:cxn>
                <a:cxn ang="0">
                  <a:pos x="1646882" y="1167919"/>
                </a:cxn>
                <a:cxn ang="0">
                  <a:pos x="1448646" y="1139776"/>
                </a:cxn>
                <a:cxn ang="0">
                  <a:pos x="1463895" y="1322703"/>
                </a:cxn>
                <a:cxn ang="0">
                  <a:pos x="1219913" y="1491559"/>
                </a:cxn>
                <a:cxn ang="0">
                  <a:pos x="869188" y="1547844"/>
                </a:cxn>
                <a:cxn ang="0">
                  <a:pos x="670952" y="1561915"/>
                </a:cxn>
                <a:cxn ang="0">
                  <a:pos x="472716" y="1519701"/>
                </a:cxn>
                <a:cxn ang="0">
                  <a:pos x="182987" y="1435274"/>
                </a:cxn>
              </a:cxnLst>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rgbClr val="FFC000">
                <a:alpha val="50195"/>
              </a:srgbClr>
            </a:solidFill>
            <a:ln w="12700">
              <a:noFill/>
            </a:ln>
          </p:spPr>
          <p:txBody>
            <a:bodyPr/>
            <a:p>
              <a:endParaRPr lang="zh-CN" altLang="en-US"/>
            </a:p>
          </p:txBody>
        </p:sp>
        <p:sp>
          <p:nvSpPr>
            <p:cNvPr id="29738" name="Freeform 36"/>
            <p:cNvSpPr/>
            <p:nvPr/>
          </p:nvSpPr>
          <p:spPr>
            <a:xfrm>
              <a:off x="0" y="366712"/>
              <a:ext cx="2427287" cy="1816100"/>
            </a:xfrm>
            <a:custGeom>
              <a:avLst/>
              <a:gdLst/>
              <a:ahLst/>
              <a:cxnLst>
                <a:cxn ang="0">
                  <a:pos x="2394872" y="1012656"/>
                </a:cxn>
                <a:cxn ang="0">
                  <a:pos x="2364364" y="1111109"/>
                </a:cxn>
                <a:cxn ang="0">
                  <a:pos x="2242333" y="1111109"/>
                </a:cxn>
                <a:cxn ang="0">
                  <a:pos x="2196571" y="1167367"/>
                </a:cxn>
                <a:cxn ang="0">
                  <a:pos x="2059285" y="1265820"/>
                </a:cxn>
                <a:cxn ang="0">
                  <a:pos x="1998269" y="1279884"/>
                </a:cxn>
                <a:cxn ang="0">
                  <a:pos x="1784714" y="1448660"/>
                </a:cxn>
                <a:cxn ang="0">
                  <a:pos x="1677936" y="1547113"/>
                </a:cxn>
                <a:cxn ang="0">
                  <a:pos x="1754206" y="1659630"/>
                </a:cxn>
                <a:cxn ang="0">
                  <a:pos x="1693190" y="1744018"/>
                </a:cxn>
                <a:cxn ang="0">
                  <a:pos x="1708444" y="1814342"/>
                </a:cxn>
                <a:cxn ang="0">
                  <a:pos x="1601666" y="1786212"/>
                </a:cxn>
                <a:cxn ang="0">
                  <a:pos x="1540650" y="1758083"/>
                </a:cxn>
                <a:cxn ang="0">
                  <a:pos x="1403365" y="1687760"/>
                </a:cxn>
                <a:cxn ang="0">
                  <a:pos x="1144047" y="1729954"/>
                </a:cxn>
                <a:cxn ang="0">
                  <a:pos x="976254" y="1744018"/>
                </a:cxn>
                <a:cxn ang="0">
                  <a:pos x="823714" y="1673695"/>
                </a:cxn>
                <a:cxn ang="0">
                  <a:pos x="701682" y="1687760"/>
                </a:cxn>
                <a:cxn ang="0">
                  <a:pos x="518635" y="1631501"/>
                </a:cxn>
                <a:cxn ang="0">
                  <a:pos x="411857" y="1729954"/>
                </a:cxn>
                <a:cxn ang="0">
                  <a:pos x="289825" y="1659630"/>
                </a:cxn>
                <a:cxn ang="0">
                  <a:pos x="198302" y="1518984"/>
                </a:cxn>
                <a:cxn ang="0">
                  <a:pos x="106778" y="1406466"/>
                </a:cxn>
                <a:cxn ang="0">
                  <a:pos x="122032" y="1364272"/>
                </a:cxn>
                <a:cxn ang="0">
                  <a:pos x="76270" y="1251755"/>
                </a:cxn>
                <a:cxn ang="0">
                  <a:pos x="0" y="1209561"/>
                </a:cxn>
                <a:cxn ang="0">
                  <a:pos x="61016" y="1209561"/>
                </a:cxn>
                <a:cxn ang="0">
                  <a:pos x="61016" y="1082979"/>
                </a:cxn>
                <a:cxn ang="0">
                  <a:pos x="45762" y="998591"/>
                </a:cxn>
                <a:cxn ang="0">
                  <a:pos x="0" y="914203"/>
                </a:cxn>
                <a:cxn ang="0">
                  <a:pos x="167794" y="815750"/>
                </a:cxn>
                <a:cxn ang="0">
                  <a:pos x="259317" y="801686"/>
                </a:cxn>
                <a:cxn ang="0">
                  <a:pos x="289825" y="843880"/>
                </a:cxn>
                <a:cxn ang="0">
                  <a:pos x="381349" y="843880"/>
                </a:cxn>
                <a:cxn ang="0">
                  <a:pos x="579651" y="801686"/>
                </a:cxn>
                <a:cxn ang="0">
                  <a:pos x="793206" y="745427"/>
                </a:cxn>
                <a:cxn ang="0">
                  <a:pos x="808460" y="661039"/>
                </a:cxn>
                <a:cxn ang="0">
                  <a:pos x="899984" y="407875"/>
                </a:cxn>
                <a:cxn ang="0">
                  <a:pos x="869476" y="351617"/>
                </a:cxn>
                <a:cxn ang="0">
                  <a:pos x="1128793" y="393811"/>
                </a:cxn>
                <a:cxn ang="0">
                  <a:pos x="1266079" y="168776"/>
                </a:cxn>
                <a:cxn ang="0">
                  <a:pos x="1494888" y="225035"/>
                </a:cxn>
                <a:cxn ang="0">
                  <a:pos x="1494888" y="140647"/>
                </a:cxn>
                <a:cxn ang="0">
                  <a:pos x="1601666" y="70323"/>
                </a:cxn>
                <a:cxn ang="0">
                  <a:pos x="1677936" y="0"/>
                </a:cxn>
                <a:cxn ang="0">
                  <a:pos x="1769460" y="28129"/>
                </a:cxn>
                <a:cxn ang="0">
                  <a:pos x="1769460" y="84388"/>
                </a:cxn>
                <a:cxn ang="0">
                  <a:pos x="1830475" y="196905"/>
                </a:cxn>
                <a:cxn ang="0">
                  <a:pos x="1952508" y="253164"/>
                </a:cxn>
                <a:cxn ang="0">
                  <a:pos x="1983015" y="436005"/>
                </a:cxn>
                <a:cxn ang="0">
                  <a:pos x="1937253" y="590716"/>
                </a:cxn>
                <a:cxn ang="0">
                  <a:pos x="2120301" y="646975"/>
                </a:cxn>
                <a:cxn ang="0">
                  <a:pos x="2303349" y="773556"/>
                </a:cxn>
                <a:cxn ang="0">
                  <a:pos x="2349110" y="843880"/>
                </a:cxn>
                <a:cxn ang="0">
                  <a:pos x="2425380" y="998591"/>
                </a:cxn>
              </a:cxnLst>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rgbClr val="FFC000">
                <a:alpha val="50195"/>
              </a:srgbClr>
            </a:solidFill>
            <a:ln w="12700">
              <a:noFill/>
            </a:ln>
          </p:spPr>
          <p:txBody>
            <a:bodyPr/>
            <a:p>
              <a:endParaRPr lang="zh-CN" altLang="en-US"/>
            </a:p>
          </p:txBody>
        </p:sp>
      </p:grpSp>
      <p:grpSp>
        <p:nvGrpSpPr>
          <p:cNvPr id="5" name="Group 44"/>
          <p:cNvGrpSpPr/>
          <p:nvPr/>
        </p:nvGrpSpPr>
        <p:grpSpPr>
          <a:xfrm>
            <a:off x="1676400" y="1209675"/>
            <a:ext cx="4876800" cy="1533525"/>
            <a:chOff x="0" y="0"/>
            <a:chExt cx="3199803" cy="1178700"/>
          </a:xfrm>
        </p:grpSpPr>
        <p:grpSp>
          <p:nvGrpSpPr>
            <p:cNvPr id="29740" name="Group 45"/>
            <p:cNvGrpSpPr/>
            <p:nvPr/>
          </p:nvGrpSpPr>
          <p:grpSpPr>
            <a:xfrm>
              <a:off x="0" y="0"/>
              <a:ext cx="3199803" cy="1178700"/>
              <a:chOff x="0" y="0"/>
              <a:chExt cx="3465591" cy="1083527"/>
            </a:xfrm>
          </p:grpSpPr>
          <p:sp>
            <p:nvSpPr>
              <p:cNvPr id="29741" name="任意多边形 131"/>
              <p:cNvSpPr/>
              <p:nvPr/>
            </p:nvSpPr>
            <p:spPr>
              <a:xfrm>
                <a:off x="201206" y="9335"/>
                <a:ext cx="3264385" cy="1074192"/>
              </a:xfrm>
              <a:custGeom>
                <a:avLst/>
                <a:gdLst/>
                <a:ahLst/>
                <a:cxnLst>
                  <a:cxn ang="0">
                    <a:pos x="0" y="1002257"/>
                  </a:cxn>
                  <a:cxn ang="0">
                    <a:pos x="3204451" y="1074192"/>
                  </a:cxn>
                  <a:cxn ang="0">
                    <a:pos x="3264385" y="0"/>
                  </a:cxn>
                  <a:cxn ang="0">
                    <a:pos x="523455" y="181087"/>
                  </a:cxn>
                  <a:cxn ang="0">
                    <a:pos x="0" y="1002257"/>
                  </a:cxn>
                </a:cxnLst>
                <a:pathLst>
                  <a:path w="3176025" h="999314">
                    <a:moveTo>
                      <a:pt x="0" y="932393"/>
                    </a:moveTo>
                    <a:lnTo>
                      <a:pt x="3117713" y="999314"/>
                    </a:lnTo>
                    <a:lnTo>
                      <a:pt x="3176025" y="0"/>
                    </a:lnTo>
                    <a:lnTo>
                      <a:pt x="509286" y="168464"/>
                    </a:lnTo>
                    <a:lnTo>
                      <a:pt x="0" y="932393"/>
                    </a:lnTo>
                    <a:close/>
                  </a:path>
                </a:pathLst>
              </a:custGeom>
              <a:solidFill>
                <a:srgbClr val="000000">
                  <a:alpha val="69019"/>
                </a:srgbClr>
              </a:solidFill>
              <a:ln w="25400">
                <a:noFill/>
              </a:ln>
            </p:spPr>
            <p:txBody>
              <a:bodyPr/>
              <a:p>
                <a:endParaRPr lang="zh-CN" altLang="en-US"/>
              </a:p>
            </p:txBody>
          </p:sp>
          <p:sp>
            <p:nvSpPr>
              <p:cNvPr id="29742" name="任意多边形 132"/>
              <p:cNvSpPr/>
              <p:nvPr/>
            </p:nvSpPr>
            <p:spPr>
              <a:xfrm>
                <a:off x="0" y="0"/>
                <a:ext cx="3413068" cy="993217"/>
              </a:xfrm>
              <a:custGeom>
                <a:avLst/>
                <a:gdLst/>
                <a:ahLst/>
                <a:cxnLst>
                  <a:cxn ang="0">
                    <a:pos x="309" y="104461"/>
                  </a:cxn>
                  <a:cxn ang="0">
                    <a:pos x="0" y="990171"/>
                  </a:cxn>
                  <a:cxn ang="0">
                    <a:pos x="3241405" y="870158"/>
                  </a:cxn>
                  <a:cxn ang="0">
                    <a:pos x="3413068" y="0"/>
                  </a:cxn>
                  <a:cxn ang="0">
                    <a:pos x="309" y="104461"/>
                  </a:cxn>
                </a:cxnLst>
                <a:pathLst>
                  <a:path w="2957663" h="867727">
                    <a:moveTo>
                      <a:pt x="268" y="91263"/>
                    </a:moveTo>
                    <a:cubicBezTo>
                      <a:pt x="179" y="349197"/>
                      <a:pt x="89" y="607132"/>
                      <a:pt x="0" y="865066"/>
                    </a:cubicBezTo>
                    <a:cubicBezTo>
                      <a:pt x="1103154" y="863363"/>
                      <a:pt x="2259890" y="897870"/>
                      <a:pt x="2808905" y="760216"/>
                    </a:cubicBezTo>
                    <a:lnTo>
                      <a:pt x="2957663" y="0"/>
                    </a:lnTo>
                    <a:cubicBezTo>
                      <a:pt x="2286942" y="129293"/>
                      <a:pt x="1058661" y="92110"/>
                      <a:pt x="268" y="91263"/>
                    </a:cubicBezTo>
                    <a:close/>
                  </a:path>
                </a:pathLst>
              </a:custGeom>
              <a:gradFill rotWithShape="1">
                <a:gsLst>
                  <a:gs pos="0">
                    <a:srgbClr val="EAF1DD">
                      <a:alpha val="100000"/>
                    </a:srgbClr>
                  </a:gs>
                  <a:gs pos="64000">
                    <a:srgbClr val="EAF1DD">
                      <a:alpha val="100000"/>
                    </a:srgbClr>
                  </a:gs>
                  <a:gs pos="89999">
                    <a:srgbClr val="C2D59B">
                      <a:alpha val="100000"/>
                    </a:srgbClr>
                  </a:gs>
                  <a:gs pos="100000">
                    <a:srgbClr val="C2D59B">
                      <a:alpha val="100000"/>
                    </a:srgbClr>
                  </a:gs>
                </a:gsLst>
                <a:lin ang="1800000" scaled="1"/>
                <a:tileRect/>
              </a:gradFill>
              <a:ln w="25400">
                <a:noFill/>
              </a:ln>
            </p:spPr>
            <p:txBody>
              <a:bodyPr/>
              <a:p>
                <a:endParaRPr lang="zh-CN" altLang="en-US"/>
              </a:p>
            </p:txBody>
          </p:sp>
        </p:grpSp>
        <p:grpSp>
          <p:nvGrpSpPr>
            <p:cNvPr id="29743" name="Group 48"/>
            <p:cNvGrpSpPr/>
            <p:nvPr/>
          </p:nvGrpSpPr>
          <p:grpSpPr>
            <a:xfrm>
              <a:off x="93554" y="230157"/>
              <a:ext cx="2510309" cy="735704"/>
              <a:chOff x="0" y="0"/>
              <a:chExt cx="2510309" cy="735704"/>
            </a:xfrm>
          </p:grpSpPr>
          <p:sp>
            <p:nvSpPr>
              <p:cNvPr id="29744" name="TextBox 114"/>
              <p:cNvSpPr/>
              <p:nvPr/>
            </p:nvSpPr>
            <p:spPr>
              <a:xfrm>
                <a:off x="0" y="0"/>
                <a:ext cx="1292653" cy="398964"/>
              </a:xfrm>
              <a:prstGeom prst="rect">
                <a:avLst/>
              </a:prstGeom>
              <a:noFill/>
              <a:ln w="9525">
                <a:noFill/>
              </a:ln>
            </p:spPr>
            <p:txBody>
              <a:bodyPr wrap="none" anchor="t">
                <a:spAutoFit/>
              </a:bodyPr>
              <a:p>
                <a:pPr>
                  <a:buFont typeface="Arial" panose="020B0604020202020204" pitchFamily="34" charset="0"/>
                </a:pPr>
                <a:r>
                  <a:rPr lang="zh-CN" altLang="en-US" sz="2800" b="1" dirty="0">
                    <a:solidFill>
                      <a:srgbClr val="FF0000"/>
                    </a:solidFill>
                    <a:latin typeface="Verdana" panose="020B0604030504040204" pitchFamily="34" charset="0"/>
                    <a:ea typeface="黑体" panose="02010609060101010101" pitchFamily="49" charset="-122"/>
                    <a:sym typeface="微软雅黑" panose="020B0503020204020204" pitchFamily="34" charset="-122"/>
                  </a:rPr>
                  <a:t>土地沙漠化</a:t>
                </a:r>
                <a:endParaRPr lang="zh-CN" altLang="en-US" sz="2800" b="1" dirty="0">
                  <a:solidFill>
                    <a:srgbClr val="FF0000"/>
                  </a:solidFill>
                  <a:latin typeface="Verdana" panose="020B0604030504040204" pitchFamily="34" charset="0"/>
                  <a:ea typeface="黑体" panose="02010609060101010101" pitchFamily="49" charset="-122"/>
                  <a:sym typeface="微软雅黑" panose="020B0503020204020204" pitchFamily="34" charset="-122"/>
                </a:endParaRPr>
              </a:p>
            </p:txBody>
          </p:sp>
          <p:sp>
            <p:nvSpPr>
              <p:cNvPr id="29745" name="TextBox 115"/>
              <p:cNvSpPr/>
              <p:nvPr/>
            </p:nvSpPr>
            <p:spPr>
              <a:xfrm>
                <a:off x="8333" y="430686"/>
                <a:ext cx="2501976" cy="305018"/>
              </a:xfrm>
              <a:prstGeom prst="rect">
                <a:avLst/>
              </a:prstGeom>
              <a:noFill/>
              <a:ln w="9525">
                <a:noFill/>
              </a:ln>
            </p:spPr>
            <p:txBody>
              <a:bodyPr anchor="t">
                <a:spAutoFit/>
              </a:bodyPr>
              <a:p>
                <a:pPr>
                  <a:buFont typeface="Arial" panose="020B0604020202020204" pitchFamily="34" charset="0"/>
                </a:pPr>
                <a:r>
                  <a:rPr lang="zh-CN" altLang="en-US" sz="2000" b="1" dirty="0">
                    <a:latin typeface="Verdana" panose="020B0604030504040204" pitchFamily="34" charset="0"/>
                    <a:ea typeface="黑体" panose="02010609060101010101" pitchFamily="49" charset="-122"/>
                    <a:sym typeface="微软雅黑" panose="020B0503020204020204" pitchFamily="34" charset="-122"/>
                  </a:rPr>
                  <a:t>主要发生在西北干旱半干旱地区</a:t>
                </a:r>
                <a:endParaRPr lang="en-US" altLang="zh-CN" sz="2000" b="1" dirty="0">
                  <a:latin typeface="Verdana" panose="020B0604030504040204" pitchFamily="34" charset="0"/>
                  <a:ea typeface="黑体" panose="02010609060101010101" pitchFamily="49" charset="-122"/>
                  <a:sym typeface="Verdana" panose="020B0604030504040204" pitchFamily="34" charset="0"/>
                </a:endParaRPr>
              </a:p>
            </p:txBody>
          </p:sp>
          <p:sp>
            <p:nvSpPr>
              <p:cNvPr id="29746" name="直接连接符 117"/>
              <p:cNvSpPr/>
              <p:nvPr/>
            </p:nvSpPr>
            <p:spPr>
              <a:xfrm>
                <a:off x="93970" y="419656"/>
                <a:ext cx="2235994" cy="1"/>
              </a:xfrm>
              <a:prstGeom prst="line">
                <a:avLst/>
              </a:prstGeom>
              <a:ln w="9525" cap="flat" cmpd="sng">
                <a:solidFill>
                  <a:srgbClr val="9BBB59"/>
                </a:solidFill>
                <a:prstDash val="solid"/>
                <a:bevel/>
                <a:headEnd type="none" w="med" len="med"/>
                <a:tailEnd type="none" w="med" len="med"/>
              </a:ln>
            </p:spPr>
          </p:sp>
        </p:grpSp>
      </p:grpSp>
      <p:grpSp>
        <p:nvGrpSpPr>
          <p:cNvPr id="8" name="Group 52"/>
          <p:cNvGrpSpPr/>
          <p:nvPr/>
        </p:nvGrpSpPr>
        <p:grpSpPr>
          <a:xfrm>
            <a:off x="1066800" y="4648200"/>
            <a:ext cx="4565650" cy="1243013"/>
            <a:chOff x="0" y="0"/>
            <a:chExt cx="2999727" cy="1124675"/>
          </a:xfrm>
        </p:grpSpPr>
        <p:grpSp>
          <p:nvGrpSpPr>
            <p:cNvPr id="29748" name="Group 53"/>
            <p:cNvGrpSpPr/>
            <p:nvPr/>
          </p:nvGrpSpPr>
          <p:grpSpPr>
            <a:xfrm>
              <a:off x="0" y="0"/>
              <a:ext cx="2999727" cy="1124675"/>
              <a:chOff x="0" y="0"/>
              <a:chExt cx="3465591" cy="1083527"/>
            </a:xfrm>
          </p:grpSpPr>
          <p:sp>
            <p:nvSpPr>
              <p:cNvPr id="29749" name="任意多边形 141"/>
              <p:cNvSpPr/>
              <p:nvPr/>
            </p:nvSpPr>
            <p:spPr>
              <a:xfrm>
                <a:off x="201206" y="9335"/>
                <a:ext cx="3264385" cy="1074192"/>
              </a:xfrm>
              <a:custGeom>
                <a:avLst/>
                <a:gdLst/>
                <a:ahLst/>
                <a:cxnLst>
                  <a:cxn ang="0">
                    <a:pos x="0" y="1002257"/>
                  </a:cxn>
                  <a:cxn ang="0">
                    <a:pos x="3204451" y="1074192"/>
                  </a:cxn>
                  <a:cxn ang="0">
                    <a:pos x="3264385" y="0"/>
                  </a:cxn>
                  <a:cxn ang="0">
                    <a:pos x="523455" y="181087"/>
                  </a:cxn>
                  <a:cxn ang="0">
                    <a:pos x="0" y="1002257"/>
                  </a:cxn>
                </a:cxnLst>
                <a:pathLst>
                  <a:path w="3176025" h="999314">
                    <a:moveTo>
                      <a:pt x="0" y="932393"/>
                    </a:moveTo>
                    <a:lnTo>
                      <a:pt x="3117713" y="999314"/>
                    </a:lnTo>
                    <a:lnTo>
                      <a:pt x="3176025" y="0"/>
                    </a:lnTo>
                    <a:lnTo>
                      <a:pt x="509286" y="168464"/>
                    </a:lnTo>
                    <a:lnTo>
                      <a:pt x="0" y="932393"/>
                    </a:lnTo>
                    <a:close/>
                  </a:path>
                </a:pathLst>
              </a:custGeom>
              <a:solidFill>
                <a:srgbClr val="000000">
                  <a:alpha val="69019"/>
                </a:srgbClr>
              </a:solidFill>
              <a:ln w="25400">
                <a:noFill/>
              </a:ln>
            </p:spPr>
            <p:txBody>
              <a:bodyPr/>
              <a:p>
                <a:endParaRPr lang="zh-CN" altLang="en-US"/>
              </a:p>
            </p:txBody>
          </p:sp>
          <p:sp>
            <p:nvSpPr>
              <p:cNvPr id="29750" name="任意多边形 142"/>
              <p:cNvSpPr/>
              <p:nvPr/>
            </p:nvSpPr>
            <p:spPr>
              <a:xfrm>
                <a:off x="0" y="0"/>
                <a:ext cx="3413068" cy="993217"/>
              </a:xfrm>
              <a:custGeom>
                <a:avLst/>
                <a:gdLst/>
                <a:ahLst/>
                <a:cxnLst>
                  <a:cxn ang="0">
                    <a:pos x="309" y="104461"/>
                  </a:cxn>
                  <a:cxn ang="0">
                    <a:pos x="0" y="990171"/>
                  </a:cxn>
                  <a:cxn ang="0">
                    <a:pos x="3241405" y="870158"/>
                  </a:cxn>
                  <a:cxn ang="0">
                    <a:pos x="3413068" y="0"/>
                  </a:cxn>
                  <a:cxn ang="0">
                    <a:pos x="309" y="104461"/>
                  </a:cxn>
                </a:cxnLst>
                <a:pathLst>
                  <a:path w="2957663" h="867727">
                    <a:moveTo>
                      <a:pt x="268" y="91263"/>
                    </a:moveTo>
                    <a:cubicBezTo>
                      <a:pt x="179" y="349197"/>
                      <a:pt x="89" y="607132"/>
                      <a:pt x="0" y="865066"/>
                    </a:cubicBezTo>
                    <a:cubicBezTo>
                      <a:pt x="1103154" y="863363"/>
                      <a:pt x="2259890" y="897870"/>
                      <a:pt x="2808905" y="760216"/>
                    </a:cubicBezTo>
                    <a:lnTo>
                      <a:pt x="2957663" y="0"/>
                    </a:lnTo>
                    <a:cubicBezTo>
                      <a:pt x="2286942" y="129293"/>
                      <a:pt x="1058661" y="92110"/>
                      <a:pt x="268" y="91263"/>
                    </a:cubicBezTo>
                    <a:close/>
                  </a:path>
                </a:pathLst>
              </a:custGeom>
              <a:gradFill rotWithShape="1">
                <a:gsLst>
                  <a:gs pos="0">
                    <a:srgbClr val="EAF1DD">
                      <a:alpha val="100000"/>
                    </a:srgbClr>
                  </a:gs>
                  <a:gs pos="64000">
                    <a:srgbClr val="EAF1DD">
                      <a:alpha val="100000"/>
                    </a:srgbClr>
                  </a:gs>
                  <a:gs pos="89999">
                    <a:srgbClr val="C2D59B">
                      <a:alpha val="100000"/>
                    </a:srgbClr>
                  </a:gs>
                  <a:gs pos="100000">
                    <a:srgbClr val="C2D59B">
                      <a:alpha val="100000"/>
                    </a:srgbClr>
                  </a:gs>
                </a:gsLst>
                <a:lin ang="1800000" scaled="1"/>
                <a:tileRect/>
              </a:gradFill>
              <a:ln w="25400">
                <a:noFill/>
              </a:ln>
            </p:spPr>
            <p:txBody>
              <a:bodyPr/>
              <a:p>
                <a:endParaRPr lang="zh-CN" altLang="en-US"/>
              </a:p>
            </p:txBody>
          </p:sp>
        </p:grpSp>
        <p:grpSp>
          <p:nvGrpSpPr>
            <p:cNvPr id="29751" name="Group 56"/>
            <p:cNvGrpSpPr/>
            <p:nvPr/>
          </p:nvGrpSpPr>
          <p:grpSpPr>
            <a:xfrm>
              <a:off x="69450" y="176996"/>
              <a:ext cx="2510309" cy="790199"/>
              <a:chOff x="0" y="0"/>
              <a:chExt cx="2510309" cy="790199"/>
            </a:xfrm>
          </p:grpSpPr>
          <p:sp>
            <p:nvSpPr>
              <p:cNvPr id="29752" name="TextBox 120"/>
              <p:cNvSpPr/>
              <p:nvPr/>
            </p:nvSpPr>
            <p:spPr>
              <a:xfrm>
                <a:off x="0" y="0"/>
                <a:ext cx="1294802" cy="469809"/>
              </a:xfrm>
              <a:prstGeom prst="rect">
                <a:avLst/>
              </a:prstGeom>
              <a:noFill/>
              <a:ln w="9525">
                <a:noFill/>
              </a:ln>
            </p:spPr>
            <p:txBody>
              <a:bodyPr wrap="none" anchor="t">
                <a:spAutoFit/>
              </a:bodyPr>
              <a:p>
                <a:pPr>
                  <a:buFont typeface="Arial" panose="020B0604020202020204" pitchFamily="34" charset="0"/>
                </a:pPr>
                <a:r>
                  <a:rPr lang="zh-CN" altLang="en-US" sz="2800" b="1" dirty="0">
                    <a:solidFill>
                      <a:srgbClr val="FF0000"/>
                    </a:solidFill>
                    <a:latin typeface="Verdana" panose="020B0604030504040204" pitchFamily="34" charset="0"/>
                    <a:ea typeface="黑体" panose="02010609060101010101" pitchFamily="49" charset="-122"/>
                    <a:sym typeface="微软雅黑" panose="020B0503020204020204" pitchFamily="34" charset="-122"/>
                  </a:rPr>
                  <a:t>石质荒漠化</a:t>
                </a:r>
                <a:endParaRPr lang="zh-CN" altLang="en-US" sz="2800" b="1" dirty="0">
                  <a:solidFill>
                    <a:srgbClr val="FF0000"/>
                  </a:solidFill>
                  <a:latin typeface="Verdana" panose="020B0604030504040204" pitchFamily="34" charset="0"/>
                  <a:ea typeface="黑体" panose="02010609060101010101" pitchFamily="49" charset="-122"/>
                  <a:sym typeface="微软雅黑" panose="020B0503020204020204" pitchFamily="34" charset="-122"/>
                </a:endParaRPr>
              </a:p>
            </p:txBody>
          </p:sp>
          <p:sp>
            <p:nvSpPr>
              <p:cNvPr id="29753" name="TextBox 121"/>
              <p:cNvSpPr/>
              <p:nvPr/>
            </p:nvSpPr>
            <p:spPr>
              <a:xfrm>
                <a:off x="8347" y="431018"/>
                <a:ext cx="2501962" cy="359181"/>
              </a:xfrm>
              <a:prstGeom prst="rect">
                <a:avLst/>
              </a:prstGeom>
              <a:noFill/>
              <a:ln w="9525">
                <a:noFill/>
              </a:ln>
            </p:spPr>
            <p:txBody>
              <a:bodyPr anchor="t">
                <a:spAutoFit/>
              </a:bodyPr>
              <a:p>
                <a:pPr>
                  <a:buFont typeface="Arial" panose="020B0604020202020204" pitchFamily="34" charset="0"/>
                </a:pPr>
                <a:r>
                  <a:rPr lang="zh-CN" altLang="en-US" sz="2000" b="1" dirty="0">
                    <a:latin typeface="Verdana" panose="020B0604030504040204" pitchFamily="34" charset="0"/>
                    <a:ea typeface="黑体" panose="02010609060101010101" pitchFamily="49" charset="-122"/>
                    <a:sym typeface="微软雅黑" panose="020B0503020204020204" pitchFamily="34" charset="-122"/>
                  </a:rPr>
                  <a:t>主要发生在西南喀斯特地区</a:t>
                </a:r>
                <a:endParaRPr lang="zh-CN" altLang="en-US" sz="2000" b="1" dirty="0">
                  <a:latin typeface="Verdana" panose="020B0604030504040204" pitchFamily="34" charset="0"/>
                  <a:ea typeface="黑体" panose="02010609060101010101" pitchFamily="49" charset="-122"/>
                  <a:sym typeface="微软雅黑" panose="020B0503020204020204" pitchFamily="34" charset="-122"/>
                </a:endParaRPr>
              </a:p>
            </p:txBody>
          </p:sp>
          <p:sp>
            <p:nvSpPr>
              <p:cNvPr id="29754" name="直接连接符 122"/>
              <p:cNvSpPr/>
              <p:nvPr/>
            </p:nvSpPr>
            <p:spPr>
              <a:xfrm>
                <a:off x="93970" y="419656"/>
                <a:ext cx="2235994" cy="1"/>
              </a:xfrm>
              <a:prstGeom prst="line">
                <a:avLst/>
              </a:prstGeom>
              <a:ln w="9525" cap="flat" cmpd="sng">
                <a:solidFill>
                  <a:srgbClr val="9BBB59"/>
                </a:solidFill>
                <a:prstDash val="solid"/>
                <a:bevel/>
                <a:headEnd type="none" w="med" len="med"/>
                <a:tailEnd type="none" w="med" len="med"/>
              </a:ln>
            </p:spPr>
          </p:sp>
        </p:grpSp>
      </p:grpSp>
      <p:sp>
        <p:nvSpPr>
          <p:cNvPr id="29755" name="TextBox 145"/>
          <p:cNvSpPr/>
          <p:nvPr/>
        </p:nvSpPr>
        <p:spPr>
          <a:xfrm>
            <a:off x="1425575" y="404813"/>
            <a:ext cx="6257925" cy="519112"/>
          </a:xfrm>
          <a:prstGeom prst="rect">
            <a:avLst/>
          </a:prstGeom>
          <a:noFill/>
          <a:ln w="9525">
            <a:noFill/>
          </a:ln>
        </p:spPr>
        <p:txBody>
          <a:bodyPr wrap="none" anchor="t">
            <a:spAutoFit/>
          </a:bodyPr>
          <a:p>
            <a:pPr algn="ctr">
              <a:buFont typeface="Arial" panose="020B0604020202020204" pitchFamily="34" charset="0"/>
            </a:pPr>
            <a:r>
              <a:rPr lang="zh-CN" altLang="en-US" sz="2800" b="1" dirty="0">
                <a:latin typeface="黑体" panose="02010609060101010101" pitchFamily="49" charset="-122"/>
                <a:ea typeface="黑体" panose="02010609060101010101" pitchFamily="49" charset="-122"/>
                <a:sym typeface="方正小标宋简体" pitchFamily="1" charset="-122"/>
              </a:rPr>
              <a:t>中国</a:t>
            </a:r>
            <a:r>
              <a:rPr lang="en-US" altLang="zh-CN" sz="2800" b="1" dirty="0">
                <a:latin typeface="黑体" panose="02010609060101010101" pitchFamily="49" charset="-122"/>
                <a:ea typeface="黑体" panose="02010609060101010101" pitchFamily="49" charset="-122"/>
                <a:sym typeface="方正小标宋简体" pitchFamily="1" charset="-122"/>
              </a:rPr>
              <a:t>(</a:t>
            </a:r>
            <a:r>
              <a:rPr lang="zh-CN" altLang="en-US" sz="2800" b="1" dirty="0">
                <a:latin typeface="黑体" panose="02010609060101010101" pitchFamily="49" charset="-122"/>
                <a:ea typeface="黑体" panose="02010609060101010101" pitchFamily="49" charset="-122"/>
                <a:sym typeface="方正小标宋简体" pitchFamily="1" charset="-122"/>
              </a:rPr>
              <a:t>大陆</a:t>
            </a:r>
            <a:r>
              <a:rPr lang="en-US" altLang="zh-CN" sz="2800" b="1" dirty="0">
                <a:latin typeface="黑体" panose="02010609060101010101" pitchFamily="49" charset="-122"/>
                <a:ea typeface="黑体" panose="02010609060101010101" pitchFamily="49" charset="-122"/>
                <a:sym typeface="方正小标宋简体" pitchFamily="1" charset="-122"/>
              </a:rPr>
              <a:t>)</a:t>
            </a:r>
            <a:r>
              <a:rPr lang="zh-CN" altLang="en-US" sz="2800" b="1" dirty="0">
                <a:latin typeface="黑体" panose="02010609060101010101" pitchFamily="49" charset="-122"/>
                <a:ea typeface="黑体" panose="02010609060101010101" pitchFamily="49" charset="-122"/>
                <a:sym typeface="方正小标宋简体" pitchFamily="1" charset="-122"/>
              </a:rPr>
              <a:t>荒漠化问题区域分布示意图</a:t>
            </a:r>
            <a:endParaRPr lang="zh-CN" altLang="en-US" sz="2800" b="1" dirty="0">
              <a:latin typeface="黑体" panose="02010609060101010101" pitchFamily="49" charset="-122"/>
              <a:ea typeface="黑体" panose="02010609060101010101" pitchFamily="49" charset="-122"/>
              <a:sym typeface="方正小标宋简体" pitchFamily="1" charset="-122"/>
            </a:endParaRPr>
          </a:p>
        </p:txBody>
      </p:sp>
      <p:grpSp>
        <p:nvGrpSpPr>
          <p:cNvPr id="11" name="Group 61"/>
          <p:cNvGrpSpPr/>
          <p:nvPr/>
        </p:nvGrpSpPr>
        <p:grpSpPr>
          <a:xfrm>
            <a:off x="5362575" y="2713038"/>
            <a:ext cx="1373188" cy="1784350"/>
            <a:chOff x="0" y="0"/>
            <a:chExt cx="1373188" cy="1784205"/>
          </a:xfrm>
        </p:grpSpPr>
        <p:grpSp>
          <p:nvGrpSpPr>
            <p:cNvPr id="29757" name="Group 62"/>
            <p:cNvGrpSpPr/>
            <p:nvPr/>
          </p:nvGrpSpPr>
          <p:grpSpPr>
            <a:xfrm>
              <a:off x="0" y="0"/>
              <a:ext cx="1373188" cy="1590675"/>
              <a:chOff x="0" y="0"/>
              <a:chExt cx="1373188" cy="1590675"/>
            </a:xfrm>
          </p:grpSpPr>
          <p:sp>
            <p:nvSpPr>
              <p:cNvPr id="29758" name="Freeform 10"/>
              <p:cNvSpPr/>
              <p:nvPr/>
            </p:nvSpPr>
            <p:spPr>
              <a:xfrm>
                <a:off x="336550" y="0"/>
                <a:ext cx="671513" cy="944562"/>
              </a:xfrm>
              <a:custGeom>
                <a:avLst/>
                <a:gdLst/>
                <a:ahLst/>
                <a:cxnLst>
                  <a:cxn ang="0">
                    <a:pos x="608737" y="281434"/>
                  </a:cxn>
                  <a:cxn ang="0">
                    <a:pos x="563082" y="168860"/>
                  </a:cxn>
                  <a:cxn ang="0">
                    <a:pos x="471771" y="154789"/>
                  </a:cxn>
                  <a:cxn ang="0">
                    <a:pos x="426116" y="0"/>
                  </a:cxn>
                  <a:cxn ang="0">
                    <a:pos x="334805" y="112573"/>
                  </a:cxn>
                  <a:cxn ang="0">
                    <a:pos x="258713" y="140717"/>
                  </a:cxn>
                  <a:cxn ang="0">
                    <a:pos x="152184" y="182932"/>
                  </a:cxn>
                  <a:cxn ang="0">
                    <a:pos x="60874" y="126645"/>
                  </a:cxn>
                  <a:cxn ang="0">
                    <a:pos x="15218" y="211075"/>
                  </a:cxn>
                  <a:cxn ang="0">
                    <a:pos x="106529" y="351792"/>
                  </a:cxn>
                  <a:cxn ang="0">
                    <a:pos x="45655" y="408079"/>
                  </a:cxn>
                  <a:cxn ang="0">
                    <a:pos x="121747" y="478437"/>
                  </a:cxn>
                  <a:cxn ang="0">
                    <a:pos x="60874" y="506581"/>
                  </a:cxn>
                  <a:cxn ang="0">
                    <a:pos x="30437" y="576939"/>
                  </a:cxn>
                  <a:cxn ang="0">
                    <a:pos x="60874" y="703584"/>
                  </a:cxn>
                  <a:cxn ang="0">
                    <a:pos x="45655" y="900588"/>
                  </a:cxn>
                  <a:cxn ang="0">
                    <a:pos x="167403" y="928731"/>
                  </a:cxn>
                  <a:cxn ang="0">
                    <a:pos x="213058" y="900588"/>
                  </a:cxn>
                  <a:cxn ang="0">
                    <a:pos x="289150" y="745799"/>
                  </a:cxn>
                  <a:cxn ang="0">
                    <a:pos x="441334" y="661369"/>
                  </a:cxn>
                  <a:cxn ang="0">
                    <a:pos x="456553" y="605082"/>
                  </a:cxn>
                  <a:cxn ang="0">
                    <a:pos x="365242" y="562867"/>
                  </a:cxn>
                  <a:cxn ang="0">
                    <a:pos x="350024" y="506581"/>
                  </a:cxn>
                  <a:cxn ang="0">
                    <a:pos x="304369" y="464366"/>
                  </a:cxn>
                  <a:cxn ang="0">
                    <a:pos x="197840" y="450294"/>
                  </a:cxn>
                  <a:cxn ang="0">
                    <a:pos x="258713" y="295505"/>
                  </a:cxn>
                  <a:cxn ang="0">
                    <a:pos x="304369" y="239219"/>
                  </a:cxn>
                  <a:cxn ang="0">
                    <a:pos x="365242" y="267362"/>
                  </a:cxn>
                  <a:cxn ang="0">
                    <a:pos x="395679" y="323649"/>
                  </a:cxn>
                  <a:cxn ang="0">
                    <a:pos x="426116" y="351792"/>
                  </a:cxn>
                  <a:cxn ang="0">
                    <a:pos x="486990" y="450294"/>
                  </a:cxn>
                  <a:cxn ang="0">
                    <a:pos x="517427" y="506581"/>
                  </a:cxn>
                  <a:cxn ang="0">
                    <a:pos x="623955" y="379935"/>
                  </a:cxn>
                </a:cxnLst>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92CCDC">
                  <a:alpha val="50195"/>
                </a:srgbClr>
              </a:solidFill>
              <a:ln w="12700">
                <a:noFill/>
              </a:ln>
            </p:spPr>
            <p:txBody>
              <a:bodyPr/>
              <a:p>
                <a:endParaRPr lang="zh-CN" altLang="en-US"/>
              </a:p>
            </p:txBody>
          </p:sp>
          <p:sp>
            <p:nvSpPr>
              <p:cNvPr id="29759" name="Freeform 14"/>
              <p:cNvSpPr/>
              <p:nvPr/>
            </p:nvSpPr>
            <p:spPr>
              <a:xfrm>
                <a:off x="517525" y="619125"/>
                <a:ext cx="827088" cy="509587"/>
              </a:xfrm>
              <a:custGeom>
                <a:avLst/>
                <a:gdLst/>
                <a:ahLst/>
                <a:cxnLst>
                  <a:cxn ang="0">
                    <a:pos x="290340" y="14106"/>
                  </a:cxn>
                  <a:cxn ang="0">
                    <a:pos x="259778" y="42319"/>
                  </a:cxn>
                  <a:cxn ang="0">
                    <a:pos x="183373" y="56425"/>
                  </a:cxn>
                  <a:cxn ang="0">
                    <a:pos x="106968" y="126956"/>
                  </a:cxn>
                  <a:cxn ang="0">
                    <a:pos x="30562" y="225699"/>
                  </a:cxn>
                  <a:cxn ang="0">
                    <a:pos x="30562" y="282124"/>
                  </a:cxn>
                  <a:cxn ang="0">
                    <a:pos x="61124" y="324443"/>
                  </a:cxn>
                  <a:cxn ang="0">
                    <a:pos x="91686" y="310337"/>
                  </a:cxn>
                  <a:cxn ang="0">
                    <a:pos x="122249" y="310337"/>
                  </a:cxn>
                  <a:cxn ang="0">
                    <a:pos x="15281" y="394974"/>
                  </a:cxn>
                  <a:cxn ang="0">
                    <a:pos x="0" y="437293"/>
                  </a:cxn>
                  <a:cxn ang="0">
                    <a:pos x="30562" y="451399"/>
                  </a:cxn>
                  <a:cxn ang="0">
                    <a:pos x="91686" y="507824"/>
                  </a:cxn>
                  <a:cxn ang="0">
                    <a:pos x="152811" y="507824"/>
                  </a:cxn>
                  <a:cxn ang="0">
                    <a:pos x="183373" y="479611"/>
                  </a:cxn>
                  <a:cxn ang="0">
                    <a:pos x="183373" y="451399"/>
                  </a:cxn>
                  <a:cxn ang="0">
                    <a:pos x="213935" y="465505"/>
                  </a:cxn>
                  <a:cxn ang="0">
                    <a:pos x="229216" y="479611"/>
                  </a:cxn>
                  <a:cxn ang="0">
                    <a:pos x="290340" y="507824"/>
                  </a:cxn>
                  <a:cxn ang="0">
                    <a:pos x="320903" y="479611"/>
                  </a:cxn>
                  <a:cxn ang="0">
                    <a:pos x="366746" y="479611"/>
                  </a:cxn>
                  <a:cxn ang="0">
                    <a:pos x="366746" y="507824"/>
                  </a:cxn>
                  <a:cxn ang="0">
                    <a:pos x="397308" y="493718"/>
                  </a:cxn>
                  <a:cxn ang="0">
                    <a:pos x="458432" y="409080"/>
                  </a:cxn>
                  <a:cxn ang="0">
                    <a:pos x="488994" y="409080"/>
                  </a:cxn>
                  <a:cxn ang="0">
                    <a:pos x="565400" y="296230"/>
                  </a:cxn>
                  <a:cxn ang="0">
                    <a:pos x="565400" y="253912"/>
                  </a:cxn>
                  <a:cxn ang="0">
                    <a:pos x="580681" y="239806"/>
                  </a:cxn>
                  <a:cxn ang="0">
                    <a:pos x="595962" y="268018"/>
                  </a:cxn>
                  <a:cxn ang="0">
                    <a:pos x="657086" y="169275"/>
                  </a:cxn>
                  <a:cxn ang="0">
                    <a:pos x="718210" y="141062"/>
                  </a:cxn>
                  <a:cxn ang="0">
                    <a:pos x="718210" y="155168"/>
                  </a:cxn>
                  <a:cxn ang="0">
                    <a:pos x="764054" y="112850"/>
                  </a:cxn>
                  <a:cxn ang="0">
                    <a:pos x="794616" y="126956"/>
                  </a:cxn>
                  <a:cxn ang="0">
                    <a:pos x="825178" y="42319"/>
                  </a:cxn>
                  <a:cxn ang="0">
                    <a:pos x="809897" y="28212"/>
                  </a:cxn>
                  <a:cxn ang="0">
                    <a:pos x="764054" y="28212"/>
                  </a:cxn>
                  <a:cxn ang="0">
                    <a:pos x="733491" y="42319"/>
                  </a:cxn>
                  <a:cxn ang="0">
                    <a:pos x="657086" y="42319"/>
                  </a:cxn>
                  <a:cxn ang="0">
                    <a:pos x="626524" y="0"/>
                  </a:cxn>
                  <a:cxn ang="0">
                    <a:pos x="519557" y="70531"/>
                  </a:cxn>
                  <a:cxn ang="0">
                    <a:pos x="504275" y="112850"/>
                  </a:cxn>
                  <a:cxn ang="0">
                    <a:pos x="473713" y="112850"/>
                  </a:cxn>
                  <a:cxn ang="0">
                    <a:pos x="382027" y="112850"/>
                  </a:cxn>
                  <a:cxn ang="0">
                    <a:pos x="382027" y="84637"/>
                  </a:cxn>
                  <a:cxn ang="0">
                    <a:pos x="412589" y="56425"/>
                  </a:cxn>
                  <a:cxn ang="0">
                    <a:pos x="382027" y="0"/>
                  </a:cxn>
                  <a:cxn ang="0">
                    <a:pos x="336184" y="0"/>
                  </a:cxn>
                  <a:cxn ang="0">
                    <a:pos x="320903" y="0"/>
                  </a:cxn>
                  <a:cxn ang="0">
                    <a:pos x="305621" y="28212"/>
                  </a:cxn>
                  <a:cxn ang="0">
                    <a:pos x="290340" y="14106"/>
                  </a:cxn>
                </a:cxnLst>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92CCDC">
                  <a:alpha val="50195"/>
                </a:srgbClr>
              </a:solidFill>
              <a:ln w="12700">
                <a:noFill/>
              </a:ln>
            </p:spPr>
            <p:txBody>
              <a:bodyPr/>
              <a:p>
                <a:endParaRPr lang="zh-CN" altLang="en-US"/>
              </a:p>
            </p:txBody>
          </p:sp>
          <p:sp>
            <p:nvSpPr>
              <p:cNvPr id="29760" name="Freeform 15"/>
              <p:cNvSpPr/>
              <p:nvPr/>
            </p:nvSpPr>
            <p:spPr>
              <a:xfrm>
                <a:off x="687388" y="1027112"/>
                <a:ext cx="685800" cy="563563"/>
              </a:xfrm>
              <a:custGeom>
                <a:avLst/>
                <a:gdLst/>
                <a:ahLst/>
                <a:cxnLst>
                  <a:cxn ang="0">
                    <a:pos x="319153" y="0"/>
                  </a:cxn>
                  <a:cxn ang="0">
                    <a:pos x="288758" y="0"/>
                  </a:cxn>
                  <a:cxn ang="0">
                    <a:pos x="227967" y="84271"/>
                  </a:cxn>
                  <a:cxn ang="0">
                    <a:pos x="182373" y="98316"/>
                  </a:cxn>
                  <a:cxn ang="0">
                    <a:pos x="182373" y="70226"/>
                  </a:cxn>
                  <a:cxn ang="0">
                    <a:pos x="151978" y="70226"/>
                  </a:cxn>
                  <a:cxn ang="0">
                    <a:pos x="121582" y="98316"/>
                  </a:cxn>
                  <a:cxn ang="0">
                    <a:pos x="60791" y="70226"/>
                  </a:cxn>
                  <a:cxn ang="0">
                    <a:pos x="45593" y="56181"/>
                  </a:cxn>
                  <a:cxn ang="0">
                    <a:pos x="15198" y="42136"/>
                  </a:cxn>
                  <a:cxn ang="0">
                    <a:pos x="15198" y="70226"/>
                  </a:cxn>
                  <a:cxn ang="0">
                    <a:pos x="0" y="84271"/>
                  </a:cxn>
                  <a:cxn ang="0">
                    <a:pos x="60791" y="98316"/>
                  </a:cxn>
                  <a:cxn ang="0">
                    <a:pos x="75989" y="140452"/>
                  </a:cxn>
                  <a:cxn ang="0">
                    <a:pos x="106384" y="140452"/>
                  </a:cxn>
                  <a:cxn ang="0">
                    <a:pos x="151978" y="196633"/>
                  </a:cxn>
                  <a:cxn ang="0">
                    <a:pos x="197571" y="182587"/>
                  </a:cxn>
                  <a:cxn ang="0">
                    <a:pos x="197571" y="252813"/>
                  </a:cxn>
                  <a:cxn ang="0">
                    <a:pos x="258362" y="323039"/>
                  </a:cxn>
                  <a:cxn ang="0">
                    <a:pos x="288758" y="323039"/>
                  </a:cxn>
                  <a:cxn ang="0">
                    <a:pos x="303956" y="294949"/>
                  </a:cxn>
                  <a:cxn ang="0">
                    <a:pos x="349549" y="337084"/>
                  </a:cxn>
                  <a:cxn ang="0">
                    <a:pos x="319153" y="365175"/>
                  </a:cxn>
                  <a:cxn ang="0">
                    <a:pos x="303956" y="351130"/>
                  </a:cxn>
                  <a:cxn ang="0">
                    <a:pos x="273560" y="337084"/>
                  </a:cxn>
                  <a:cxn ang="0">
                    <a:pos x="273560" y="393265"/>
                  </a:cxn>
                  <a:cxn ang="0">
                    <a:pos x="258362" y="421355"/>
                  </a:cxn>
                  <a:cxn ang="0">
                    <a:pos x="303956" y="477536"/>
                  </a:cxn>
                  <a:cxn ang="0">
                    <a:pos x="303956" y="519672"/>
                  </a:cxn>
                  <a:cxn ang="0">
                    <a:pos x="379945" y="519672"/>
                  </a:cxn>
                  <a:cxn ang="0">
                    <a:pos x="410340" y="547762"/>
                  </a:cxn>
                  <a:cxn ang="0">
                    <a:pos x="455933" y="533717"/>
                  </a:cxn>
                  <a:cxn ang="0">
                    <a:pos x="516725" y="561807"/>
                  </a:cxn>
                  <a:cxn ang="0">
                    <a:pos x="562318" y="519672"/>
                  </a:cxn>
                  <a:cxn ang="0">
                    <a:pos x="607911" y="449446"/>
                  </a:cxn>
                  <a:cxn ang="0">
                    <a:pos x="547120" y="421355"/>
                  </a:cxn>
                  <a:cxn ang="0">
                    <a:pos x="607911" y="407310"/>
                  </a:cxn>
                  <a:cxn ang="0">
                    <a:pos x="623109" y="421355"/>
                  </a:cxn>
                  <a:cxn ang="0">
                    <a:pos x="683900" y="407310"/>
                  </a:cxn>
                  <a:cxn ang="0">
                    <a:pos x="683900" y="393265"/>
                  </a:cxn>
                  <a:cxn ang="0">
                    <a:pos x="607911" y="351130"/>
                  </a:cxn>
                  <a:cxn ang="0">
                    <a:pos x="607911" y="323039"/>
                  </a:cxn>
                  <a:cxn ang="0">
                    <a:pos x="577516" y="308994"/>
                  </a:cxn>
                  <a:cxn ang="0">
                    <a:pos x="547120" y="294949"/>
                  </a:cxn>
                  <a:cxn ang="0">
                    <a:pos x="516725" y="224723"/>
                  </a:cxn>
                  <a:cxn ang="0">
                    <a:pos x="440736" y="112361"/>
                  </a:cxn>
                  <a:cxn ang="0">
                    <a:pos x="440736" y="70226"/>
                  </a:cxn>
                  <a:cxn ang="0">
                    <a:pos x="364747" y="56181"/>
                  </a:cxn>
                  <a:cxn ang="0">
                    <a:pos x="334351" y="42136"/>
                  </a:cxn>
                  <a:cxn ang="0">
                    <a:pos x="319153" y="0"/>
                  </a:cxn>
                </a:cxnLst>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92CCDC">
                  <a:alpha val="50195"/>
                </a:srgbClr>
              </a:solidFill>
              <a:ln w="12700">
                <a:noFill/>
              </a:ln>
            </p:spPr>
            <p:txBody>
              <a:bodyPr/>
              <a:p>
                <a:endParaRPr lang="zh-CN" altLang="en-US"/>
              </a:p>
            </p:txBody>
          </p:sp>
          <p:sp>
            <p:nvSpPr>
              <p:cNvPr id="29761" name="Freeform 30"/>
              <p:cNvSpPr/>
              <p:nvPr/>
            </p:nvSpPr>
            <p:spPr>
              <a:xfrm>
                <a:off x="0" y="900112"/>
                <a:ext cx="719138" cy="633413"/>
              </a:xfrm>
              <a:custGeom>
                <a:avLst/>
                <a:gdLst/>
                <a:ahLst/>
                <a:cxnLst>
                  <a:cxn ang="0">
                    <a:pos x="381506" y="14037"/>
                  </a:cxn>
                  <a:cxn ang="0">
                    <a:pos x="473067" y="0"/>
                  </a:cxn>
                  <a:cxn ang="0">
                    <a:pos x="503587" y="28074"/>
                  </a:cxn>
                  <a:cxn ang="0">
                    <a:pos x="579889" y="42111"/>
                  </a:cxn>
                  <a:cxn ang="0">
                    <a:pos x="610409" y="28074"/>
                  </a:cxn>
                  <a:cxn ang="0">
                    <a:pos x="640929" y="28074"/>
                  </a:cxn>
                  <a:cxn ang="0">
                    <a:pos x="534108" y="112295"/>
                  </a:cxn>
                  <a:cxn ang="0">
                    <a:pos x="518848" y="154405"/>
                  </a:cxn>
                  <a:cxn ang="0">
                    <a:pos x="534108" y="168442"/>
                  </a:cxn>
                  <a:cxn ang="0">
                    <a:pos x="549368" y="168442"/>
                  </a:cxn>
                  <a:cxn ang="0">
                    <a:pos x="610409" y="224590"/>
                  </a:cxn>
                  <a:cxn ang="0">
                    <a:pos x="671450" y="224590"/>
                  </a:cxn>
                  <a:cxn ang="0">
                    <a:pos x="671450" y="252663"/>
                  </a:cxn>
                  <a:cxn ang="0">
                    <a:pos x="717230" y="266700"/>
                  </a:cxn>
                  <a:cxn ang="0">
                    <a:pos x="717230" y="294774"/>
                  </a:cxn>
                  <a:cxn ang="0">
                    <a:pos x="671450" y="336884"/>
                  </a:cxn>
                  <a:cxn ang="0">
                    <a:pos x="671450" y="308811"/>
                  </a:cxn>
                  <a:cxn ang="0">
                    <a:pos x="625669" y="280737"/>
                  </a:cxn>
                  <a:cxn ang="0">
                    <a:pos x="595149" y="280737"/>
                  </a:cxn>
                  <a:cxn ang="0">
                    <a:pos x="595149" y="364958"/>
                  </a:cxn>
                  <a:cxn ang="0">
                    <a:pos x="579889" y="421106"/>
                  </a:cxn>
                  <a:cxn ang="0">
                    <a:pos x="534108" y="421106"/>
                  </a:cxn>
                  <a:cxn ang="0">
                    <a:pos x="518848" y="435142"/>
                  </a:cxn>
                  <a:cxn ang="0">
                    <a:pos x="549368" y="449179"/>
                  </a:cxn>
                  <a:cxn ang="0">
                    <a:pos x="564628" y="477253"/>
                  </a:cxn>
                  <a:cxn ang="0">
                    <a:pos x="610409" y="505327"/>
                  </a:cxn>
                  <a:cxn ang="0">
                    <a:pos x="656190" y="491290"/>
                  </a:cxn>
                  <a:cxn ang="0">
                    <a:pos x="671450" y="589548"/>
                  </a:cxn>
                  <a:cxn ang="0">
                    <a:pos x="579889" y="631658"/>
                  </a:cxn>
                  <a:cxn ang="0">
                    <a:pos x="564628" y="617622"/>
                  </a:cxn>
                  <a:cxn ang="0">
                    <a:pos x="549368" y="631658"/>
                  </a:cxn>
                  <a:cxn ang="0">
                    <a:pos x="488327" y="631658"/>
                  </a:cxn>
                  <a:cxn ang="0">
                    <a:pos x="457807" y="603585"/>
                  </a:cxn>
                  <a:cxn ang="0">
                    <a:pos x="442546" y="631658"/>
                  </a:cxn>
                  <a:cxn ang="0">
                    <a:pos x="412026" y="603585"/>
                  </a:cxn>
                  <a:cxn ang="0">
                    <a:pos x="412026" y="561474"/>
                  </a:cxn>
                  <a:cxn ang="0">
                    <a:pos x="366245" y="533400"/>
                  </a:cxn>
                  <a:cxn ang="0">
                    <a:pos x="335725" y="547437"/>
                  </a:cxn>
                  <a:cxn ang="0">
                    <a:pos x="305204" y="533400"/>
                  </a:cxn>
                  <a:cxn ang="0">
                    <a:pos x="167862" y="519364"/>
                  </a:cxn>
                  <a:cxn ang="0">
                    <a:pos x="91561" y="407069"/>
                  </a:cxn>
                  <a:cxn ang="0">
                    <a:pos x="30520" y="322848"/>
                  </a:cxn>
                  <a:cxn ang="0">
                    <a:pos x="0" y="224590"/>
                  </a:cxn>
                  <a:cxn ang="0">
                    <a:pos x="61041" y="224590"/>
                  </a:cxn>
                  <a:cxn ang="0">
                    <a:pos x="213643" y="140369"/>
                  </a:cxn>
                  <a:cxn ang="0">
                    <a:pos x="259424" y="140369"/>
                  </a:cxn>
                  <a:cxn ang="0">
                    <a:pos x="320465" y="140369"/>
                  </a:cxn>
                  <a:cxn ang="0">
                    <a:pos x="366245" y="84221"/>
                  </a:cxn>
                  <a:cxn ang="0">
                    <a:pos x="381506" y="14037"/>
                  </a:cxn>
                </a:cxnLst>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92CCDC">
                  <a:alpha val="50195"/>
                </a:srgbClr>
              </a:solidFill>
              <a:ln w="12700">
                <a:noFill/>
              </a:ln>
            </p:spPr>
            <p:txBody>
              <a:bodyPr/>
              <a:p>
                <a:endParaRPr lang="zh-CN" altLang="en-US"/>
              </a:p>
            </p:txBody>
          </p:sp>
        </p:grpSp>
        <p:sp>
          <p:nvSpPr>
            <p:cNvPr id="29762" name="Freeform 29"/>
            <p:cNvSpPr/>
            <p:nvPr/>
          </p:nvSpPr>
          <p:spPr>
            <a:xfrm>
              <a:off x="517525" y="1106343"/>
              <a:ext cx="581025" cy="677862"/>
            </a:xfrm>
            <a:custGeom>
              <a:avLst/>
              <a:gdLst/>
              <a:ahLst/>
              <a:cxnLst>
                <a:cxn ang="0">
                  <a:pos x="167640" y="0"/>
                </a:cxn>
                <a:cxn ang="0">
                  <a:pos x="243840" y="56342"/>
                </a:cxn>
                <a:cxn ang="0">
                  <a:pos x="335280" y="112684"/>
                </a:cxn>
                <a:cxn ang="0">
                  <a:pos x="381000" y="169025"/>
                </a:cxn>
                <a:cxn ang="0">
                  <a:pos x="457200" y="239453"/>
                </a:cxn>
                <a:cxn ang="0">
                  <a:pos x="518160" y="253538"/>
                </a:cxn>
                <a:cxn ang="0">
                  <a:pos x="472440" y="253538"/>
                </a:cxn>
                <a:cxn ang="0">
                  <a:pos x="441960" y="309880"/>
                </a:cxn>
                <a:cxn ang="0">
                  <a:pos x="472440" y="394392"/>
                </a:cxn>
                <a:cxn ang="0">
                  <a:pos x="548640" y="436649"/>
                </a:cxn>
                <a:cxn ang="0">
                  <a:pos x="548640" y="521161"/>
                </a:cxn>
                <a:cxn ang="0">
                  <a:pos x="533400" y="563418"/>
                </a:cxn>
                <a:cxn ang="0">
                  <a:pos x="502920" y="549332"/>
                </a:cxn>
                <a:cxn ang="0">
                  <a:pos x="518160" y="605674"/>
                </a:cxn>
                <a:cxn ang="0">
                  <a:pos x="502920" y="633845"/>
                </a:cxn>
                <a:cxn ang="0">
                  <a:pos x="426720" y="676101"/>
                </a:cxn>
                <a:cxn ang="0">
                  <a:pos x="350520" y="676101"/>
                </a:cxn>
                <a:cxn ang="0">
                  <a:pos x="289560" y="647930"/>
                </a:cxn>
                <a:cxn ang="0">
                  <a:pos x="243840" y="676101"/>
                </a:cxn>
                <a:cxn ang="0">
                  <a:pos x="259080" y="633845"/>
                </a:cxn>
                <a:cxn ang="0">
                  <a:pos x="228600" y="647930"/>
                </a:cxn>
                <a:cxn ang="0">
                  <a:pos x="152400" y="549332"/>
                </a:cxn>
                <a:cxn ang="0">
                  <a:pos x="137160" y="464820"/>
                </a:cxn>
                <a:cxn ang="0">
                  <a:pos x="137160" y="380307"/>
                </a:cxn>
                <a:cxn ang="0">
                  <a:pos x="137160" y="281709"/>
                </a:cxn>
                <a:cxn ang="0">
                  <a:pos x="45720" y="267623"/>
                </a:cxn>
                <a:cxn ang="0">
                  <a:pos x="0" y="239453"/>
                </a:cxn>
                <a:cxn ang="0">
                  <a:pos x="60960" y="211282"/>
                </a:cxn>
                <a:cxn ang="0">
                  <a:pos x="76200" y="70427"/>
                </a:cxn>
                <a:cxn ang="0">
                  <a:pos x="137160" y="98598"/>
                </a:cxn>
                <a:cxn ang="0">
                  <a:pos x="198120" y="84513"/>
                </a:cxn>
                <a:cxn ang="0">
                  <a:pos x="152400" y="28171"/>
                </a:cxn>
              </a:cxnLst>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92CCDC">
                <a:alpha val="50195"/>
              </a:srgbClr>
            </a:solidFill>
            <a:ln w="12700">
              <a:noFill/>
            </a:ln>
          </p:spPr>
          <p:txBody>
            <a:bodyPr/>
            <a:p>
              <a:endParaRPr lang="zh-CN" altLang="en-US"/>
            </a:p>
          </p:txBody>
        </p:sp>
      </p:grpSp>
      <p:grpSp>
        <p:nvGrpSpPr>
          <p:cNvPr id="13" name="Group 68"/>
          <p:cNvGrpSpPr/>
          <p:nvPr/>
        </p:nvGrpSpPr>
        <p:grpSpPr>
          <a:xfrm>
            <a:off x="5257800" y="2819400"/>
            <a:ext cx="3886200" cy="1349375"/>
            <a:chOff x="0" y="0"/>
            <a:chExt cx="2536970" cy="1082044"/>
          </a:xfrm>
        </p:grpSpPr>
        <p:grpSp>
          <p:nvGrpSpPr>
            <p:cNvPr id="29764" name="Group 69"/>
            <p:cNvGrpSpPr/>
            <p:nvPr/>
          </p:nvGrpSpPr>
          <p:grpSpPr>
            <a:xfrm>
              <a:off x="0" y="0"/>
              <a:ext cx="2536970" cy="1082044"/>
              <a:chOff x="0" y="0"/>
              <a:chExt cx="3465591" cy="1083527"/>
            </a:xfrm>
          </p:grpSpPr>
          <p:sp>
            <p:nvSpPr>
              <p:cNvPr id="29765" name="任意多边形 135"/>
              <p:cNvSpPr/>
              <p:nvPr/>
            </p:nvSpPr>
            <p:spPr>
              <a:xfrm>
                <a:off x="201206" y="9335"/>
                <a:ext cx="3264385" cy="1074192"/>
              </a:xfrm>
              <a:custGeom>
                <a:avLst/>
                <a:gdLst/>
                <a:ahLst/>
                <a:cxnLst>
                  <a:cxn ang="0">
                    <a:pos x="0" y="1002257"/>
                  </a:cxn>
                  <a:cxn ang="0">
                    <a:pos x="3204451" y="1074192"/>
                  </a:cxn>
                  <a:cxn ang="0">
                    <a:pos x="3264385" y="0"/>
                  </a:cxn>
                  <a:cxn ang="0">
                    <a:pos x="523455" y="181087"/>
                  </a:cxn>
                  <a:cxn ang="0">
                    <a:pos x="0" y="1002257"/>
                  </a:cxn>
                </a:cxnLst>
                <a:pathLst>
                  <a:path w="3176025" h="999314">
                    <a:moveTo>
                      <a:pt x="0" y="932393"/>
                    </a:moveTo>
                    <a:lnTo>
                      <a:pt x="3117713" y="999314"/>
                    </a:lnTo>
                    <a:lnTo>
                      <a:pt x="3176025" y="0"/>
                    </a:lnTo>
                    <a:lnTo>
                      <a:pt x="509286" y="168464"/>
                    </a:lnTo>
                    <a:lnTo>
                      <a:pt x="0" y="932393"/>
                    </a:lnTo>
                    <a:close/>
                  </a:path>
                </a:pathLst>
              </a:custGeom>
              <a:solidFill>
                <a:srgbClr val="000000">
                  <a:alpha val="69019"/>
                </a:srgbClr>
              </a:solidFill>
              <a:ln w="25400">
                <a:noFill/>
              </a:ln>
            </p:spPr>
            <p:txBody>
              <a:bodyPr/>
              <a:p>
                <a:endParaRPr lang="zh-CN" altLang="en-US"/>
              </a:p>
            </p:txBody>
          </p:sp>
          <p:sp>
            <p:nvSpPr>
              <p:cNvPr id="29766" name="任意多边形 136"/>
              <p:cNvSpPr/>
              <p:nvPr/>
            </p:nvSpPr>
            <p:spPr>
              <a:xfrm>
                <a:off x="0" y="0"/>
                <a:ext cx="3413068" cy="993217"/>
              </a:xfrm>
              <a:custGeom>
                <a:avLst/>
                <a:gdLst/>
                <a:ahLst/>
                <a:cxnLst>
                  <a:cxn ang="0">
                    <a:pos x="309" y="104461"/>
                  </a:cxn>
                  <a:cxn ang="0">
                    <a:pos x="0" y="990171"/>
                  </a:cxn>
                  <a:cxn ang="0">
                    <a:pos x="3241405" y="870158"/>
                  </a:cxn>
                  <a:cxn ang="0">
                    <a:pos x="3413068" y="0"/>
                  </a:cxn>
                  <a:cxn ang="0">
                    <a:pos x="309" y="104461"/>
                  </a:cxn>
                </a:cxnLst>
                <a:pathLst>
                  <a:path w="2957663" h="867727">
                    <a:moveTo>
                      <a:pt x="268" y="91263"/>
                    </a:moveTo>
                    <a:cubicBezTo>
                      <a:pt x="179" y="349197"/>
                      <a:pt x="89" y="607132"/>
                      <a:pt x="0" y="865066"/>
                    </a:cubicBezTo>
                    <a:cubicBezTo>
                      <a:pt x="1103154" y="863363"/>
                      <a:pt x="2259890" y="897870"/>
                      <a:pt x="2808905" y="760216"/>
                    </a:cubicBezTo>
                    <a:lnTo>
                      <a:pt x="2957663" y="0"/>
                    </a:lnTo>
                    <a:cubicBezTo>
                      <a:pt x="2286942" y="129293"/>
                      <a:pt x="1058661" y="92110"/>
                      <a:pt x="268" y="91263"/>
                    </a:cubicBezTo>
                    <a:close/>
                  </a:path>
                </a:pathLst>
              </a:custGeom>
              <a:gradFill rotWithShape="1">
                <a:gsLst>
                  <a:gs pos="0">
                    <a:srgbClr val="EAF1DD">
                      <a:alpha val="100000"/>
                    </a:srgbClr>
                  </a:gs>
                  <a:gs pos="64000">
                    <a:srgbClr val="EAF1DD">
                      <a:alpha val="100000"/>
                    </a:srgbClr>
                  </a:gs>
                  <a:gs pos="89999">
                    <a:srgbClr val="C2D59B">
                      <a:alpha val="100000"/>
                    </a:srgbClr>
                  </a:gs>
                  <a:gs pos="100000">
                    <a:srgbClr val="C2D59B">
                      <a:alpha val="100000"/>
                    </a:srgbClr>
                  </a:gs>
                </a:gsLst>
                <a:lin ang="1800000" scaled="1"/>
                <a:tileRect/>
              </a:gradFill>
              <a:ln w="25400">
                <a:noFill/>
              </a:ln>
            </p:spPr>
            <p:txBody>
              <a:bodyPr/>
              <a:p>
                <a:endParaRPr lang="zh-CN" altLang="en-US"/>
              </a:p>
            </p:txBody>
          </p:sp>
        </p:grpSp>
        <p:grpSp>
          <p:nvGrpSpPr>
            <p:cNvPr id="29767" name="Group 72"/>
            <p:cNvGrpSpPr/>
            <p:nvPr/>
          </p:nvGrpSpPr>
          <p:grpSpPr>
            <a:xfrm>
              <a:off x="26661" y="157004"/>
              <a:ext cx="2510309" cy="747753"/>
              <a:chOff x="0" y="0"/>
              <a:chExt cx="2510309" cy="747753"/>
            </a:xfrm>
          </p:grpSpPr>
          <p:sp>
            <p:nvSpPr>
              <p:cNvPr id="29768" name="TextBox 126"/>
              <p:cNvSpPr/>
              <p:nvPr/>
            </p:nvSpPr>
            <p:spPr>
              <a:xfrm>
                <a:off x="0" y="0"/>
                <a:ext cx="1286248" cy="415842"/>
              </a:xfrm>
              <a:prstGeom prst="rect">
                <a:avLst/>
              </a:prstGeom>
              <a:noFill/>
              <a:ln w="9525">
                <a:noFill/>
              </a:ln>
            </p:spPr>
            <p:txBody>
              <a:bodyPr wrap="none" anchor="t">
                <a:spAutoFit/>
              </a:bodyPr>
              <a:p>
                <a:pPr>
                  <a:buFont typeface="Arial" panose="020B0604020202020204" pitchFamily="34" charset="0"/>
                </a:pPr>
                <a:r>
                  <a:rPr lang="zh-CN" altLang="en-US" sz="2800" b="1" dirty="0">
                    <a:solidFill>
                      <a:srgbClr val="FF0000"/>
                    </a:solidFill>
                    <a:latin typeface="Verdana" panose="020B0604030504040204" pitchFamily="34" charset="0"/>
                    <a:ea typeface="黑体" panose="02010609060101010101" pitchFamily="49" charset="-122"/>
                    <a:sym typeface="微软雅黑" panose="020B0503020204020204" pitchFamily="34" charset="-122"/>
                  </a:rPr>
                  <a:t>次生盐渍化</a:t>
                </a:r>
                <a:endParaRPr lang="zh-CN" altLang="en-US" sz="2800" b="1" dirty="0">
                  <a:solidFill>
                    <a:srgbClr val="FF0000"/>
                  </a:solidFill>
                  <a:latin typeface="Verdana" panose="020B0604030504040204" pitchFamily="34" charset="0"/>
                  <a:ea typeface="黑体" panose="02010609060101010101" pitchFamily="49" charset="-122"/>
                  <a:sym typeface="微软雅黑" panose="020B0503020204020204" pitchFamily="34" charset="-122"/>
                </a:endParaRPr>
              </a:p>
            </p:txBody>
          </p:sp>
          <p:sp>
            <p:nvSpPr>
              <p:cNvPr id="29769" name="TextBox 127"/>
              <p:cNvSpPr/>
              <p:nvPr/>
            </p:nvSpPr>
            <p:spPr>
              <a:xfrm>
                <a:off x="9328" y="429831"/>
                <a:ext cx="2500981" cy="317922"/>
              </a:xfrm>
              <a:prstGeom prst="rect">
                <a:avLst/>
              </a:prstGeom>
              <a:noFill/>
              <a:ln w="9525">
                <a:noFill/>
              </a:ln>
            </p:spPr>
            <p:txBody>
              <a:bodyPr anchor="t">
                <a:spAutoFit/>
              </a:bodyPr>
              <a:p>
                <a:pPr>
                  <a:buFont typeface="Arial" panose="020B0604020202020204" pitchFamily="34" charset="0"/>
                </a:pPr>
                <a:r>
                  <a:rPr lang="zh-CN" altLang="en-US" sz="2000" b="1" dirty="0">
                    <a:latin typeface="Verdana" panose="020B0604030504040204" pitchFamily="34" charset="0"/>
                    <a:ea typeface="黑体" panose="02010609060101010101" pitchFamily="49" charset="-122"/>
                    <a:sym typeface="微软雅黑" panose="020B0503020204020204" pitchFamily="34" charset="-122"/>
                  </a:rPr>
                  <a:t>主要在黄淮海平原和西北地区</a:t>
                </a:r>
                <a:endParaRPr lang="en-US" altLang="zh-CN" sz="2000" b="1" dirty="0">
                  <a:latin typeface="Verdana" panose="020B0604030504040204" pitchFamily="34" charset="0"/>
                  <a:ea typeface="黑体" panose="02010609060101010101" pitchFamily="49" charset="-122"/>
                  <a:sym typeface="Verdana" panose="020B0604030504040204" pitchFamily="34" charset="0"/>
                </a:endParaRPr>
              </a:p>
            </p:txBody>
          </p:sp>
          <p:sp>
            <p:nvSpPr>
              <p:cNvPr id="29770" name="直接连接符 128"/>
              <p:cNvSpPr/>
              <p:nvPr/>
            </p:nvSpPr>
            <p:spPr>
              <a:xfrm>
                <a:off x="93970" y="419656"/>
                <a:ext cx="2056299" cy="1"/>
              </a:xfrm>
              <a:prstGeom prst="line">
                <a:avLst/>
              </a:prstGeom>
              <a:ln w="9525" cap="flat" cmpd="sng">
                <a:solidFill>
                  <a:srgbClr val="9BBB59"/>
                </a:solidFill>
                <a:prstDash val="solid"/>
                <a:bevel/>
                <a:headEnd type="none" w="med" len="med"/>
                <a:tailEnd type="none" w="med" len="med"/>
              </a:ln>
            </p:spPr>
          </p:sp>
        </p:grpSp>
      </p:grpSp>
      <p:sp>
        <p:nvSpPr>
          <p:cNvPr id="317516" name="Text Box 76"/>
          <p:cNvSpPr txBox="1"/>
          <p:nvPr/>
        </p:nvSpPr>
        <p:spPr>
          <a:xfrm>
            <a:off x="641350" y="4572000"/>
            <a:ext cx="8034338" cy="1516063"/>
          </a:xfrm>
          <a:prstGeom prst="rect">
            <a:avLst/>
          </a:prstGeom>
          <a:solidFill>
            <a:srgbClr val="0000FF"/>
          </a:solidFill>
          <a:ln w="9525">
            <a:noFill/>
          </a:ln>
        </p:spPr>
        <p:txBody>
          <a:bodyPr anchor="t">
            <a:spAutoFit/>
          </a:bodyPr>
          <a:p>
            <a:pPr algn="just">
              <a:lnSpc>
                <a:spcPct val="130000"/>
              </a:lnSpc>
            </a:pPr>
            <a:r>
              <a:rPr lang="zh-CN" altLang="en-US" sz="2400" b="1" dirty="0">
                <a:solidFill>
                  <a:srgbClr val="FFFF00"/>
                </a:solidFill>
                <a:latin typeface="Times New Roman" panose="02020603050405020304" pitchFamily="18" charset="0"/>
                <a:ea typeface="楷体_GB2312" pitchFamily="49" charset="-122"/>
              </a:rPr>
              <a:t>黄淮海平原与西北地区的盐碱化成因的差别黄淮海平原盐碱化的形成主要与气候、地形有关，西北地区盐碱化的形成主要与人类活动有关。</a:t>
            </a:r>
            <a:endParaRPr lang="zh-CN" altLang="en-US" sz="2400" b="1" dirty="0">
              <a:solidFill>
                <a:srgbClr val="FFFF00"/>
              </a:solidFill>
              <a:latin typeface="Times New Roman" panose="02020603050405020304" pitchFamily="18" charset="0"/>
              <a:ea typeface="楷体_GB2312" pitchFamily="49" charset="-122"/>
            </a:endParaRPr>
          </a:p>
        </p:txBody>
      </p:sp>
    </p:spTree>
  </p:cSld>
  <p:clrMapOvr>
    <a:masterClrMapping/>
  </p:clrMapOvr>
  <p:transition>
    <p:newsflash/>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repeatCount="3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repeatCount="300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repeatCount="300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317516"/>
                                        </p:tgtEl>
                                        <p:attrNameLst>
                                          <p:attrName>style.visibility</p:attrName>
                                        </p:attrNameLst>
                                      </p:cBhvr>
                                      <p:to>
                                        <p:strVal val="visible"/>
                                      </p:to>
                                    </p:set>
                                    <p:animEffect transition="in" filter="fade">
                                      <p:cBhvr>
                                        <p:cTn id="37" dur="1000"/>
                                        <p:tgtEl>
                                          <p:spTgt spid="317516"/>
                                        </p:tgtEl>
                                      </p:cBhvr>
                                    </p:animEffect>
                                    <p:anim calcmode="lin" valueType="num">
                                      <p:cBhvr>
                                        <p:cTn id="38" dur="1000" fill="hold"/>
                                        <p:tgtEl>
                                          <p:spTgt spid="317516"/>
                                        </p:tgtEl>
                                        <p:attrNameLst>
                                          <p:attrName>ppt_x</p:attrName>
                                        </p:attrNameLst>
                                      </p:cBhvr>
                                      <p:tavLst>
                                        <p:tav tm="0">
                                          <p:val>
                                            <p:strVal val="#ppt_x"/>
                                          </p:val>
                                        </p:tav>
                                        <p:tav tm="100000">
                                          <p:val>
                                            <p:strVal val="#ppt_x"/>
                                          </p:val>
                                        </p:tav>
                                      </p:tavLst>
                                    </p:anim>
                                    <p:anim calcmode="lin" valueType="num">
                                      <p:cBhvr>
                                        <p:cTn id="39" dur="900" decel="100000" fill="hold"/>
                                        <p:tgtEl>
                                          <p:spTgt spid="3175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175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6" grpId="0" animBg="1"/>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古瓶荷花">
  <a:themeElements>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fontScheme name="古瓶荷花">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古瓶荷花 1">
        <a:dk1>
          <a:srgbClr val="0033CC"/>
        </a:dk1>
        <a:lt1>
          <a:srgbClr val="FFFFFF"/>
        </a:lt1>
        <a:dk2>
          <a:srgbClr val="007572"/>
        </a:dk2>
        <a:lt2>
          <a:srgbClr val="C0C0C0"/>
        </a:lt2>
        <a:accent1>
          <a:srgbClr val="CCECFF"/>
        </a:accent1>
        <a:accent2>
          <a:srgbClr val="3399FF"/>
        </a:accent2>
        <a:accent3>
          <a:srgbClr val="FFFFFF"/>
        </a:accent3>
        <a:accent4>
          <a:srgbClr val="002AAE"/>
        </a:accent4>
        <a:accent5>
          <a:srgbClr val="E2F4FF"/>
        </a:accent5>
        <a:accent6>
          <a:srgbClr val="2D8AE7"/>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古瓶荷花 2">
        <a:dk1>
          <a:srgbClr val="007A77"/>
        </a:dk1>
        <a:lt1>
          <a:srgbClr val="EFF6EE"/>
        </a:lt1>
        <a:dk2>
          <a:srgbClr val="0066CC"/>
        </a:dk2>
        <a:lt2>
          <a:srgbClr val="C0C0C0"/>
        </a:lt2>
        <a:accent1>
          <a:srgbClr val="E7EEE6"/>
        </a:accent1>
        <a:accent2>
          <a:srgbClr val="FF9933"/>
        </a:accent2>
        <a:accent3>
          <a:srgbClr val="F6FAF5"/>
        </a:accent3>
        <a:accent4>
          <a:srgbClr val="006765"/>
        </a:accent4>
        <a:accent5>
          <a:srgbClr val="F1F5F0"/>
        </a:accent5>
        <a:accent6>
          <a:srgbClr val="E78A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古瓶荷花 3">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C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古瓶荷花 4">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A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古瓶荷花 5">
        <a:dk1>
          <a:srgbClr val="636395"/>
        </a:dk1>
        <a:lt1>
          <a:srgbClr val="FFE2C5"/>
        </a:lt1>
        <a:dk2>
          <a:srgbClr val="000000"/>
        </a:dk2>
        <a:lt2>
          <a:srgbClr val="C0C0C0"/>
        </a:lt2>
        <a:accent1>
          <a:srgbClr val="FFE1E1"/>
        </a:accent1>
        <a:accent2>
          <a:srgbClr val="FF9933"/>
        </a:accent2>
        <a:accent3>
          <a:srgbClr val="FFEEDF"/>
        </a:accent3>
        <a:accent4>
          <a:srgbClr val="53537E"/>
        </a:accent4>
        <a:accent5>
          <a:srgbClr val="FFEEEE"/>
        </a:accent5>
        <a:accent6>
          <a:srgbClr val="E78A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古瓶荷花 6">
        <a:dk1>
          <a:srgbClr val="626292"/>
        </a:dk1>
        <a:lt1>
          <a:srgbClr val="CCECFF"/>
        </a:lt1>
        <a:dk2>
          <a:srgbClr val="3333CC"/>
        </a:dk2>
        <a:lt2>
          <a:srgbClr val="C0C0C0"/>
        </a:lt2>
        <a:accent1>
          <a:srgbClr val="D9F1FF"/>
        </a:accent1>
        <a:accent2>
          <a:srgbClr val="FF9900"/>
        </a:accent2>
        <a:accent3>
          <a:srgbClr val="E2F4FF"/>
        </a:accent3>
        <a:accent4>
          <a:srgbClr val="53537C"/>
        </a:accent4>
        <a:accent5>
          <a:srgbClr val="E9F7FF"/>
        </a:accent5>
        <a:accent6>
          <a:srgbClr val="E78A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古瓶荷花 7">
        <a:dk1>
          <a:srgbClr val="0066CC"/>
        </a:dk1>
        <a:lt1>
          <a:srgbClr val="FFE1E1"/>
        </a:lt1>
        <a:dk2>
          <a:srgbClr val="006600"/>
        </a:dk2>
        <a:lt2>
          <a:srgbClr val="C0C0C0"/>
        </a:lt2>
        <a:accent1>
          <a:srgbClr val="FFFFCC"/>
        </a:accent1>
        <a:accent2>
          <a:srgbClr val="009999"/>
        </a:accent2>
        <a:accent3>
          <a:srgbClr val="FFEEEE"/>
        </a:accent3>
        <a:accent4>
          <a:srgbClr val="0056AE"/>
        </a:accent4>
        <a:accent5>
          <a:srgbClr val="FFFFE2"/>
        </a:accent5>
        <a:accent6>
          <a:srgbClr val="008A8A"/>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古瓶荷花 8">
        <a:dk1>
          <a:srgbClr val="292929"/>
        </a:dk1>
        <a:lt1>
          <a:srgbClr val="DDDDDD"/>
        </a:lt1>
        <a:dk2>
          <a:srgbClr val="0066CC"/>
        </a:dk2>
        <a:lt2>
          <a:srgbClr val="B2B2B2"/>
        </a:lt2>
        <a:accent1>
          <a:srgbClr val="CACADC"/>
        </a:accent1>
        <a:accent2>
          <a:srgbClr val="FFCC00"/>
        </a:accent2>
        <a:accent3>
          <a:srgbClr val="EBEBEB"/>
        </a:accent3>
        <a:accent4>
          <a:srgbClr val="212121"/>
        </a:accent4>
        <a:accent5>
          <a:srgbClr val="E1E1EB"/>
        </a:accent5>
        <a:accent6>
          <a:srgbClr val="E7B9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3871</Words>
  <Application>WPS 演示</Application>
  <PresentationFormat>全屏显示(4:3)</PresentationFormat>
  <Paragraphs>444</Paragraphs>
  <Slides>46</Slides>
  <Notes>3</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46</vt:i4>
      </vt:variant>
    </vt:vector>
  </HeadingPairs>
  <TitlesOfParts>
    <vt:vector size="63" baseType="lpstr">
      <vt:lpstr>Arial</vt:lpstr>
      <vt:lpstr>宋体</vt:lpstr>
      <vt:lpstr>Wingdings</vt:lpstr>
      <vt:lpstr>黑体</vt:lpstr>
      <vt:lpstr>Times New Roman</vt:lpstr>
      <vt:lpstr>Verdana</vt:lpstr>
      <vt:lpstr>微软雅黑</vt:lpstr>
      <vt:lpstr>方正小标宋简体</vt:lpstr>
      <vt:lpstr>楷体_GB2312</vt:lpstr>
      <vt:lpstr>Arial Unicode MS</vt:lpstr>
      <vt:lpstr>华文中宋</vt:lpstr>
      <vt:lpstr>Tahoma</vt:lpstr>
      <vt:lpstr>Gulim</vt:lpstr>
      <vt:lpstr>新宋体</vt:lpstr>
      <vt:lpstr>默认设计模板</vt:lpstr>
      <vt:lpstr>Watermark</vt:lpstr>
      <vt:lpstr>古瓶荷花</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二、干旱为主的自然特征</vt:lpstr>
      <vt:lpstr>二、干旱为主的自然特征</vt:lpstr>
      <vt:lpstr>二、干旱为主的自然特征</vt:lpstr>
      <vt:lpstr>PowerPoint 演示文稿</vt:lpstr>
      <vt:lpstr>二、干旱为主的自然特征</vt:lpstr>
      <vt:lpstr>PowerPoint 演示文稿</vt:lpstr>
      <vt:lpstr>（1）分析错那湖东北部沿岸地区冬春季风沙活动的沙源。（6分）</vt:lpstr>
      <vt:lpstr> （2）说明上述沙源冬春季起沙的原因。（5分）</vt:lpstr>
      <vt:lpstr>（2）说明上述沙源冬春季起沙的原因。（5分）</vt:lpstr>
      <vt:lpstr>PowerPoint 演示文稿</vt:lpstr>
      <vt:lpstr>过度樵采</vt:lpstr>
      <vt:lpstr>过度放牧</vt:lpstr>
      <vt:lpstr>PowerPoint 演示文稿</vt:lpstr>
      <vt:lpstr>过度农垦</vt:lpstr>
      <vt:lpstr>PowerPoint 演示文稿</vt:lpstr>
      <vt:lpstr>水资源利用不当</vt:lpstr>
      <vt:lpstr>水资源利用不当</vt:lpstr>
      <vt:lpstr>PowerPoint 演示文稿</vt:lpstr>
      <vt:lpstr>PowerPoint 演示文稿</vt:lpstr>
      <vt:lpstr>PowerPoint 演示文稿</vt:lpstr>
      <vt:lpstr>PowerPoint 演示文稿</vt:lpstr>
      <vt:lpstr>PowerPoint 演示文稿</vt:lpstr>
      <vt:lpstr>先进的灌溉技术</vt:lpstr>
      <vt:lpstr>PowerPoint 演示文稿</vt:lpstr>
      <vt:lpstr>沙障工程</vt:lpstr>
      <vt:lpstr>画示意图： 绿洲边缘的防护体系</vt:lpstr>
      <vt:lpstr>画示意图： 绿洲边缘的防护体系</vt:lpstr>
      <vt:lpstr>画示意图： 绿洲边缘的防护体系</vt:lpstr>
      <vt:lpstr>PowerPoint 演示文稿</vt:lpstr>
      <vt:lpstr>PowerPoint 演示文稿</vt:lpstr>
      <vt:lpstr>（3）简述风沙对该路段铁路及运行列车的危害（7分）</vt:lpstr>
      <vt:lpstr>（4）针对该路段的风沙灾害，请提出防止措施（6分）</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熊</cp:lastModifiedBy>
  <cp:revision>117</cp:revision>
  <dcterms:created xsi:type="dcterms:W3CDTF">2009-06-19T11:15:00Z</dcterms:created>
  <dcterms:modified xsi:type="dcterms:W3CDTF">2019-12-16T11:46:11Z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2052-11.3.0.8775</vt:lpwstr>
  </property>
</Properties>
</file>