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12" r:id="rId5"/>
    <p:sldMasterId id="2147483724" r:id="rId6"/>
    <p:sldMasterId id="2147483736" r:id="rId7"/>
    <p:sldMasterId id="2147483748" r:id="rId8"/>
  </p:sldMasterIdLst>
  <p:notesMasterIdLst>
    <p:notesMasterId r:id="rId47"/>
  </p:notesMasterIdLst>
  <p:sldIdLst>
    <p:sldId id="401" r:id="rId9"/>
    <p:sldId id="441" r:id="rId10"/>
    <p:sldId id="272" r:id="rId11"/>
    <p:sldId id="434" r:id="rId12"/>
    <p:sldId id="435" r:id="rId13"/>
    <p:sldId id="285" r:id="rId14"/>
    <p:sldId id="373" r:id="rId15"/>
    <p:sldId id="439" r:id="rId16"/>
    <p:sldId id="369" r:id="rId17"/>
    <p:sldId id="290" r:id="rId18"/>
    <p:sldId id="287" r:id="rId19"/>
    <p:sldId id="309" r:id="rId20"/>
    <p:sldId id="292" r:id="rId21"/>
    <p:sldId id="444" r:id="rId22"/>
    <p:sldId id="293" r:id="rId23"/>
    <p:sldId id="432" r:id="rId24"/>
    <p:sldId id="447" r:id="rId25"/>
    <p:sldId id="446" r:id="rId26"/>
    <p:sldId id="396" r:id="rId27"/>
    <p:sldId id="438" r:id="rId28"/>
    <p:sldId id="448" r:id="rId29"/>
    <p:sldId id="436" r:id="rId30"/>
    <p:sldId id="440" r:id="rId31"/>
    <p:sldId id="398" r:id="rId32"/>
    <p:sldId id="296" r:id="rId33"/>
    <p:sldId id="374" r:id="rId34"/>
    <p:sldId id="299" r:id="rId35"/>
    <p:sldId id="399" r:id="rId36"/>
    <p:sldId id="400" r:id="rId37"/>
    <p:sldId id="372" r:id="rId38"/>
    <p:sldId id="407" r:id="rId39"/>
    <p:sldId id="402" r:id="rId40"/>
    <p:sldId id="403" r:id="rId41"/>
    <p:sldId id="404" r:id="rId42"/>
    <p:sldId id="405" r:id="rId43"/>
    <p:sldId id="442" r:id="rId44"/>
    <p:sldId id="443" r:id="rId45"/>
    <p:sldId id="445" r:id="rId46"/>
  </p:sldIdLst>
  <p:sldSz cx="12192000" cy="6858000"/>
  <p:notesSz cx="7104063" cy="10234613"/>
  <p:defaultTextStyle>
    <a:defPPr>
      <a:defRPr lang="zh-CN"/>
    </a:defPPr>
    <a:lvl1pPr marL="0" lvl="0" indent="0" algn="l" defTabSz="914400" rtl="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FontTx/>
      <a:buNone/>
      <a:defRPr sz="1800" kern="120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FontTx/>
      <a:buNone/>
      <a:defRPr sz="1800" kern="120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FontTx/>
      <a:buNone/>
      <a:defRPr sz="1800" kern="120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FontTx/>
      <a:buNone/>
      <a:defRPr sz="1800" kern="120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FontTx/>
      <a:buNone/>
      <a:defRPr sz="1800" kern="120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FontTx/>
      <a:buNone/>
      <a:defRPr sz="1800" kern="120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FontTx/>
      <a:buNone/>
      <a:defRPr sz="1800" kern="120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FontTx/>
      <a:buNone/>
      <a:defRPr sz="1800" kern="120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94712" autoAdjust="0"/>
  </p:normalViewPr>
  <p:slideViewPr>
    <p:cSldViewPr snapToGrid="0" showGuides="1">
      <p:cViewPr>
        <p:scale>
          <a:sx n="60" d="100"/>
          <a:sy n="60" d="100"/>
        </p:scale>
        <p:origin x="-389" y="230"/>
      </p:cViewPr>
      <p:guideLst>
        <p:guide orient="horz" pos="2160"/>
        <p:guide pos="2834"/>
      </p:guideLst>
    </p:cSldViewPr>
  </p:slideViewPr>
  <p:notesTextViewPr>
    <p:cViewPr>
      <p:scale>
        <a:sx n="1" d="1"/>
        <a:sy n="1" d="1"/>
      </p:scale>
      <p:origin x="0" y="0"/>
    </p:cViewPr>
  </p:notesTextViewPr>
  <p:gridSpacing cx="73733025" cy="73733025"/>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pPr fontAlgn="auto"/>
              <a:t>2019/12/20</a:t>
            </a:fld>
            <a:endParaRPr lang="zh-CN" altLang="en-US" strike="noStrike" noProof="1"/>
          </a:p>
        </p:txBody>
      </p:sp>
      <p:sp>
        <p:nvSpPr>
          <p:cNvPr id="13316"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pPr fontAlgn="auto"/>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752E7-DFAD-420B-B4F5-A0349B8FCD69}" type="slidenum">
              <a:rPr lang="en-US" altLang="zh-CN"/>
              <a:pPr/>
              <a:t>4</a:t>
            </a:fld>
            <a:endParaRPr lang="en-US" altLang="zh-CN"/>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47209" y="4861441"/>
            <a:ext cx="5209646" cy="4605576"/>
          </a:xfrm>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p:cNvSpPr>
          <p:nvPr>
            <p:ph type="sldImg" idx="4294967295"/>
          </p:nvPr>
        </p:nvSpPr>
        <p:spPr>
          <a:ln>
            <a:miter lim="800000"/>
          </a:ln>
        </p:spPr>
      </p:sp>
      <p:sp>
        <p:nvSpPr>
          <p:cNvPr id="3" name="备注占位符 2"/>
          <p:cNvSpPr>
            <a:spLocks noGrp="1"/>
          </p:cNvSpPr>
          <p:nvPr>
            <p:ph type="body" idx="1"/>
          </p:nvPr>
        </p:nvSpPr>
        <p:spPr>
          <a:noFill/>
          <a:ln/>
        </p:spPr>
        <p:txBody>
          <a:bodyPr rtlCol="0"/>
          <a:lstStyle/>
          <a:p>
            <a:r>
              <a:rPr lang="zh-CN" altLang="en-US" noProof="1"/>
              <a:t>动物容易让外来</a:t>
            </a:r>
            <a:r>
              <a:rPr lang="en-US" altLang="zh-CN" noProof="1"/>
              <a:t>DNA</a:t>
            </a:r>
            <a:r>
              <a:rPr lang="zh-CN" altLang="en-US" noProof="1"/>
              <a:t>侵入自身而得以遗传吗？</a:t>
            </a:r>
          </a:p>
          <a:p>
            <a:r>
              <a:rPr lang="zh-CN" altLang="en-US" noProof="1"/>
              <a:t>　为什么？植物呢？</a:t>
            </a:r>
          </a:p>
          <a:p>
            <a:r>
              <a:rPr lang="zh-CN" altLang="en-US" noProof="1"/>
              <a:t>⒊单细胞生物，容易遭到入侵吗？</a:t>
            </a:r>
            <a:endParaRPr lang="en-US" altLang="zh-CN" noProof="1"/>
          </a:p>
          <a:p>
            <a:r>
              <a:rPr lang="zh-CN" altLang="en-US" noProof="1">
                <a:effectLst>
                  <a:outerShdw blurRad="38100" dist="38100" dir="2700000">
                    <a:srgbClr val="C0C0C0"/>
                  </a:outerShdw>
                </a:effectLst>
                <a:latin typeface="Arial" panose="020B0604020202020204" pitchFamily="34" charset="0"/>
                <a:ea typeface="楷体_GB2312" pitchFamily="49" charset="-122"/>
              </a:rPr>
              <a:t>而对自身的</a:t>
            </a:r>
            <a:r>
              <a:rPr lang="en-US" altLang="zh-CN" noProof="1">
                <a:effectLst>
                  <a:outerShdw blurRad="38100" dist="38100" dir="2700000">
                    <a:srgbClr val="C0C0C0"/>
                  </a:outerShdw>
                </a:effectLst>
                <a:latin typeface="Arial" panose="020B0604020202020204" pitchFamily="34" charset="0"/>
                <a:ea typeface="楷体_GB2312" pitchFamily="49" charset="-122"/>
              </a:rPr>
              <a:t>DNA</a:t>
            </a:r>
            <a:r>
              <a:rPr lang="zh-CN" altLang="en-US" noProof="1">
                <a:effectLst>
                  <a:outerShdw blurRad="38100" dist="38100" dir="2700000">
                    <a:srgbClr val="C0C0C0"/>
                  </a:outerShdw>
                </a:effectLst>
                <a:latin typeface="Arial" panose="020B0604020202020204" pitchFamily="34" charset="0"/>
                <a:ea typeface="楷体_GB2312" pitchFamily="49" charset="-122"/>
              </a:rPr>
              <a:t>不能起作用。</a:t>
            </a:r>
            <a:endParaRPr lang="zh-CN" altLang="en-US" noProof="1"/>
          </a:p>
        </p:txBody>
      </p:sp>
      <p:sp>
        <p:nvSpPr>
          <p:cNvPr id="16387" name="灯片编号占位符 3"/>
          <p:cNvSpPr>
            <a:spLocks noGrp="1" noChangeArrowheads="1"/>
          </p:cNvSpPr>
          <p:nvPr>
            <p:ph type="sldNum" sz="quarter" idx="5"/>
          </p:nvPr>
        </p:nvSpPr>
        <p:spPr bwMode="auto">
          <a:noFill/>
          <a:ln>
            <a:miter lim="800000"/>
            <a:headEnd/>
            <a:tailEnd/>
          </a:ln>
        </p:spPr>
        <p:txBody>
          <a:bodyPr/>
          <a:lstStyle/>
          <a:p>
            <a:fld id="{B93733B5-B521-485F-9D95-7872361E1B72}" type="slidenum">
              <a:rPr lang="zh-CN" altLang="en-US"/>
              <a:pPr/>
              <a:t>22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9154" name="幻灯片图像占位符 49153"/>
          <p:cNvSpPr>
            <a:spLocks noGrp="1" noRot="1" noChangeAspect="1" noTextEdit="1"/>
          </p:cNvSpPr>
          <p:nvPr>
            <p:ph type="sldImg"/>
          </p:nvPr>
        </p:nvSpPr>
        <p:spPr>
          <a:xfrm>
            <a:off x="438150" y="671513"/>
            <a:ext cx="5980113" cy="3363912"/>
          </a:xfrm>
        </p:spPr>
      </p:sp>
      <p:sp>
        <p:nvSpPr>
          <p:cNvPr id="49155" name="文本占位符 49154"/>
          <p:cNvSpPr>
            <a:spLocks noGrp="1" noRot="1"/>
          </p:cNvSpPr>
          <p:nvPr>
            <p:ph type="body"/>
          </p:nvPr>
        </p:nvSpPr>
        <p:spPr>
          <a:xfrm>
            <a:off x="684213" y="4260850"/>
            <a:ext cx="5486400" cy="4037013"/>
          </a:xfrm>
        </p:spPr>
        <p:txBody>
          <a:bodyPr anchor="ctr"/>
          <a:lstStyle/>
          <a:p>
            <a:pPr lvl="0" indent="0"/>
            <a:endParaRPr lang="zh-CN" altLang="en-US" dirty="0"/>
          </a:p>
          <a:p>
            <a:pPr lvl="0" indent="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15" name="Rectangle 1433"/>
          <p:cNvSpPr>
            <a:spLocks noChangeArrowheads="1"/>
          </p:cNvSpPr>
          <p:nvPr/>
        </p:nvSpPr>
        <p:spPr bwMode="gray">
          <a:xfrm>
            <a:off x="0" y="0"/>
            <a:ext cx="12192000" cy="1435100"/>
          </a:xfrm>
          <a:prstGeom prst="rect">
            <a:avLst/>
          </a:prstGeom>
          <a:gradFill rotWithShape="1">
            <a:gsLst>
              <a:gs pos="0">
                <a:schemeClr val="folHlink">
                  <a:alpha val="50000"/>
                </a:schemeClr>
              </a:gs>
              <a:gs pos="100000">
                <a:schemeClr val="folHlink">
                  <a:gamma/>
                  <a:tint val="0"/>
                  <a:invGamma/>
                </a:schemeClr>
              </a:gs>
            </a:gsLst>
            <a:lin ang="540000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Oval 1450"/>
          <p:cNvSpPr>
            <a:spLocks noChangeArrowheads="1"/>
          </p:cNvSpPr>
          <p:nvPr/>
        </p:nvSpPr>
        <p:spPr bwMode="gray">
          <a:xfrm>
            <a:off x="11082338" y="6394450"/>
            <a:ext cx="203200" cy="152400"/>
          </a:xfrm>
          <a:prstGeom prst="ellipse">
            <a:avLst/>
          </a:prstGeom>
          <a:solidFill>
            <a:schemeClr val="hlink"/>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Oval 1451"/>
          <p:cNvSpPr>
            <a:spLocks noChangeArrowheads="1"/>
          </p:cNvSpPr>
          <p:nvPr/>
        </p:nvSpPr>
        <p:spPr bwMode="gray">
          <a:xfrm>
            <a:off x="11403013" y="6392863"/>
            <a:ext cx="203200" cy="152400"/>
          </a:xfrm>
          <a:prstGeom prst="ellipse">
            <a:avLst/>
          </a:prstGeom>
          <a:solidFill>
            <a:schemeClr val="accent1"/>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Oval 1452"/>
          <p:cNvSpPr>
            <a:spLocks noChangeArrowheads="1"/>
          </p:cNvSpPr>
          <p:nvPr/>
        </p:nvSpPr>
        <p:spPr bwMode="gray">
          <a:xfrm>
            <a:off x="10447338" y="6394450"/>
            <a:ext cx="203200" cy="152400"/>
          </a:xfrm>
          <a:prstGeom prst="ellipse">
            <a:avLst/>
          </a:prstGeom>
          <a:solidFill>
            <a:schemeClr val="accent2"/>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Oval 1453"/>
          <p:cNvSpPr>
            <a:spLocks noChangeArrowheads="1"/>
          </p:cNvSpPr>
          <p:nvPr/>
        </p:nvSpPr>
        <p:spPr bwMode="gray">
          <a:xfrm>
            <a:off x="10768013" y="6392863"/>
            <a:ext cx="203200" cy="152400"/>
          </a:xfrm>
          <a:prstGeom prst="ellipse">
            <a:avLst/>
          </a:prstGeom>
          <a:solidFill>
            <a:schemeClr val="folHlink"/>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6655" name="Rectangle 1455"/>
          <p:cNvSpPr>
            <a:spLocks noGrp="1" noChangeArrowheads="1"/>
          </p:cNvSpPr>
          <p:nvPr>
            <p:ph type="ctrTitle" sz="quarter"/>
          </p:nvPr>
        </p:nvSpPr>
        <p:spPr>
          <a:xfrm>
            <a:off x="4267200" y="2130425"/>
            <a:ext cx="7401984" cy="1470025"/>
          </a:xfrm>
          <a:effectLst/>
        </p:spPr>
        <p:txBody>
          <a:bodyPr/>
          <a:lstStyle>
            <a:lvl1pPr>
              <a:defRPr/>
            </a:lvl1pPr>
          </a:lstStyle>
          <a:p>
            <a:pPr fontAlgn="base"/>
            <a:r>
              <a:rPr lang="en-US" altLang="zh-CN" strike="noStrike" noProof="1"/>
              <a:t>Click to edit Master title style</a:t>
            </a:r>
          </a:p>
        </p:txBody>
      </p:sp>
      <p:sp>
        <p:nvSpPr>
          <p:cNvPr id="436656" name="Rectangle 1456"/>
          <p:cNvSpPr>
            <a:spLocks noGrp="1" noChangeArrowheads="1"/>
          </p:cNvSpPr>
          <p:nvPr>
            <p:ph type="subTitle" sz="quarter" idx="1"/>
          </p:nvPr>
        </p:nvSpPr>
        <p:spPr>
          <a:xfrm>
            <a:off x="4483100" y="1066800"/>
            <a:ext cx="6646333" cy="1077913"/>
          </a:xfrm>
        </p:spPr>
        <p:txBody>
          <a:bodyPr/>
          <a:lstStyle>
            <a:lvl1pPr marL="0" indent="0" algn="ctr">
              <a:buFontTx/>
              <a:buNone/>
              <a:defRPr/>
            </a:lvl1pPr>
          </a:lstStyle>
          <a:p>
            <a:pPr fontAlgn="base"/>
            <a:r>
              <a:rPr lang="en-US" altLang="zh-CN" strike="noStrike" noProof="1"/>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97951" y="0"/>
            <a:ext cx="2895600" cy="58547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11151" y="0"/>
            <a:ext cx="8483600" cy="58547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页脚占位符 2"/>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5" name="日期占位符 4"/>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4843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4843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标题和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Rectangle 426"/>
          <p:cNvSpPr>
            <a:spLocks noGrp="1" noChangeArrowheads="1"/>
          </p:cNvSpPr>
          <p:nvPr>
            <p:ph type="ftr" sz="quarter" idx="3"/>
          </p:nvPr>
        </p:nvSpPr>
        <p:spPr>
          <a:xfrm>
            <a:off x="4165600" y="6245225"/>
            <a:ext cx="3860800" cy="476250"/>
          </a:xfrm>
          <a:prstGeom prst="rect">
            <a:avLst/>
          </a:prstGeom>
        </p:spPr>
        <p:txBody>
          <a:bodyPr/>
          <a:lstStyle>
            <a:lvl1pPr>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Rectangle 427"/>
          <p:cNvSpPr>
            <a:spLocks noGrp="1" noChangeArrowheads="1"/>
          </p:cNvSpPr>
          <p:nvPr>
            <p:ph type="sldNum" sz="quarter" idx="4"/>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ea"/>
              </a:rPr>
              <a:pPr lvl="0" eaLnBrk="1" fontAlgn="base" hangingPunct="1"/>
              <a:t>‹#›</a:t>
            </a:fld>
            <a:endParaRPr lang="zh-CN" altLang="en-US" strike="noStrike" noProof="1">
              <a:ea typeface="黑体" panose="02010609060101010101" pitchFamily="49" charset="-122"/>
            </a:endParaRPr>
          </a:p>
        </p:txBody>
      </p:sp>
      <p:sp>
        <p:nvSpPr>
          <p:cNvPr id="6" name="Rectangle 425"/>
          <p:cNvSpPr>
            <a:spLocks noGrp="1" noChangeArrowheads="1"/>
          </p:cNvSpPr>
          <p:nvPr>
            <p:ph type="dt" sz="half" idx="2"/>
          </p:nvPr>
        </p:nvSpPr>
        <p:spPr>
          <a:xfrm>
            <a:off x="609600" y="6245225"/>
            <a:ext cx="2844800" cy="476250"/>
          </a:xfrm>
          <a:prstGeom prst="rect">
            <a:avLst/>
          </a:prstGeom>
        </p:spPr>
        <p:txBody>
          <a:bodyPr/>
          <a:lstStyle>
            <a:lvl1pPr>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8" name="Oval 7"/>
          <p:cNvSpPr>
            <a:spLocks noChangeArrowheads="1"/>
          </p:cNvSpPr>
          <p:nvPr/>
        </p:nvSpPr>
        <p:spPr bwMode="white">
          <a:xfrm>
            <a:off x="304800" y="228600"/>
            <a:ext cx="1625600" cy="121920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Text Box 8"/>
          <p:cNvSpPr txBox="1">
            <a:spLocks noChangeArrowheads="1"/>
          </p:cNvSpPr>
          <p:nvPr/>
        </p:nvSpPr>
        <p:spPr bwMode="auto">
          <a:xfrm>
            <a:off x="406400" y="652463"/>
            <a:ext cx="1439863" cy="36512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bg1"/>
                </a:solidFill>
                <a:effectLst/>
                <a:uLnTx/>
                <a:uFillTx/>
                <a:latin typeface="Arial" panose="020B0604020202020204" pitchFamily="34" charset="0"/>
                <a:ea typeface="+mn-ea"/>
                <a:cs typeface="+mn-cs"/>
              </a:rPr>
              <a:t>LOGO</a:t>
            </a:r>
          </a:p>
        </p:txBody>
      </p:sp>
      <p:sp>
        <p:nvSpPr>
          <p:cNvPr id="137218" name="Rectangle 2"/>
          <p:cNvSpPr>
            <a:spLocks noGrp="1" noChangeArrowheads="1"/>
          </p:cNvSpPr>
          <p:nvPr>
            <p:ph type="ctrTitle"/>
          </p:nvPr>
        </p:nvSpPr>
        <p:spPr>
          <a:xfrm>
            <a:off x="711200" y="2514600"/>
            <a:ext cx="10668000" cy="914400"/>
          </a:xfrm>
        </p:spPr>
        <p:txBody>
          <a:bodyPr/>
          <a:lstStyle>
            <a:lvl1pPr>
              <a:defRPr sz="4000"/>
            </a:lvl1pPr>
          </a:lstStyle>
          <a:p>
            <a:pPr fontAlgn="base"/>
            <a:r>
              <a:rPr lang="en-US" altLang="zh-CN" strike="noStrike" noProof="1"/>
              <a:t>Click to edit Master title style</a:t>
            </a:r>
          </a:p>
        </p:txBody>
      </p:sp>
      <p:sp>
        <p:nvSpPr>
          <p:cNvPr id="137219" name="Rectangle 3"/>
          <p:cNvSpPr>
            <a:spLocks noGrp="1" noChangeArrowheads="1"/>
          </p:cNvSpPr>
          <p:nvPr>
            <p:ph type="subTitle" idx="1"/>
          </p:nvPr>
        </p:nvSpPr>
        <p:spPr bwMode="white">
          <a:xfrm>
            <a:off x="1219200" y="3429000"/>
            <a:ext cx="9448800" cy="381000"/>
          </a:xfrm>
        </p:spPr>
        <p:txBody>
          <a:bodyPr/>
          <a:lstStyle>
            <a:lvl1pPr marL="0" indent="0" algn="ctr">
              <a:buFont typeface="Wingdings" panose="05000000000000000000" pitchFamily="2" charset="2"/>
              <a:buNone/>
              <a:defRPr sz="1600" b="0">
                <a:solidFill>
                  <a:schemeClr val="bg1"/>
                </a:solidFill>
              </a:defRPr>
            </a:lvl1pPr>
          </a:lstStyle>
          <a:p>
            <a:pPr fontAlgn="base"/>
            <a:r>
              <a:rPr lang="en-US" altLang="zh-CN" strike="noStrike" noProof="1"/>
              <a:t>Click to edit Master subtitle style</a:t>
            </a:r>
          </a:p>
        </p:txBody>
      </p:sp>
      <p:sp>
        <p:nvSpPr>
          <p:cNvPr id="10" name="Rectangle 4"/>
          <p:cNvSpPr>
            <a:spLocks noGrp="1" noChangeArrowheads="1"/>
          </p:cNvSpPr>
          <p:nvPr>
            <p:ph type="dt" sz="half" idx="2"/>
          </p:nvPr>
        </p:nvSpPr>
        <p:spPr bwMode="auto">
          <a:xfrm>
            <a:off x="609600" y="6553200"/>
            <a:ext cx="2844800" cy="168275"/>
          </a:xfrm>
          <a:prstGeom prst="rect">
            <a:avLst/>
          </a:prstGeom>
          <a:noFill/>
          <a:ln w="9525">
            <a:noFill/>
            <a:miter lim="800000"/>
          </a:ln>
          <a:effectLst/>
        </p:spPr>
        <p:txBody>
          <a:bodyPr vert="horz" wrap="square" lIns="91440" tIns="45720" rIns="91440" bIns="45720" numCol="1" anchor="t" anchorCtr="0" compatLnSpc="1"/>
          <a:lstStyle>
            <a:lvl1pPr>
              <a:defRPr sz="1400">
                <a:solidFill>
                  <a:schemeClr val="bg1"/>
                </a:solidFill>
                <a:latin typeface="Times New Roman" panose="02020603050405020304" pitchFamily="18" charset="0"/>
              </a:defRPr>
            </a:lvl1pPr>
          </a:lstStyle>
          <a:p>
            <a:pPr marL="0" marR="0" indent="0" algn="ctr" defTabSz="914400" rtl="0" eaLnBrk="1" fontAlgn="base" latinLnBrk="0" hangingPunct="1">
              <a:lnSpc>
                <a:spcPct val="100000"/>
              </a:lnSpc>
              <a:spcBef>
                <a:spcPct val="0"/>
              </a:spcBef>
              <a:spcAft>
                <a:spcPct val="0"/>
              </a:spcAft>
              <a:buClrTx/>
              <a:buSzTx/>
              <a:buFontTx/>
              <a:buNone/>
              <a:defRPr/>
            </a:pPr>
            <a:endParaRPr kumimoji="0" lang="en-US" altLang="zh-CN" b="1" i="0" strike="noStrike" kern="1200" cap="none" spc="0" normalizeH="0" baseline="0" noProof="0">
              <a:latin typeface="Times New Roman" panose="02020603050405020304" pitchFamily="18" charset="0"/>
              <a:ea typeface="+mn-ea"/>
              <a:cs typeface="+mn-cs"/>
            </a:endParaRPr>
          </a:p>
        </p:txBody>
      </p:sp>
      <p:sp>
        <p:nvSpPr>
          <p:cNvPr id="11" name="Rectangle 5"/>
          <p:cNvSpPr>
            <a:spLocks noGrp="1" noChangeArrowheads="1"/>
          </p:cNvSpPr>
          <p:nvPr>
            <p:ph type="ftr" sz="quarter" idx="3"/>
          </p:nvPr>
        </p:nvSpPr>
        <p:spPr bwMode="auto">
          <a:xfrm>
            <a:off x="4165600" y="6553200"/>
            <a:ext cx="3860800" cy="168275"/>
          </a:xfrm>
          <a:prstGeom prst="rect">
            <a:avLst/>
          </a:prstGeom>
          <a:noFill/>
          <a:ln w="9525">
            <a:noFill/>
            <a:miter lim="800000"/>
          </a:ln>
          <a:effectLst/>
        </p:spPr>
        <p:txBody>
          <a:bodyPr vert="horz" wrap="square" lIns="91440" tIns="45720" rIns="91440" bIns="45720" numCol="1" anchor="t" anchorCtr="0" compatLnSpc="1"/>
          <a:lstStyle>
            <a:lvl1pPr algn="ctr">
              <a:defRPr sz="1400">
                <a:solidFill>
                  <a:schemeClr val="bg1"/>
                </a:solidFill>
                <a:latin typeface="Times New Roman" panose="02020603050405020304" pitchFamily="18" charset="0"/>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b="1" i="0" strike="noStrike" kern="1200" cap="none" spc="0" normalizeH="0" baseline="0" noProof="0">
              <a:latin typeface="Times New Roman" panose="02020603050405020304" pitchFamily="18" charset="0"/>
              <a:ea typeface="+mn-ea"/>
              <a:cs typeface="+mn-cs"/>
            </a:endParaRPr>
          </a:p>
        </p:txBody>
      </p:sp>
      <p:sp>
        <p:nvSpPr>
          <p:cNvPr id="12" name="Rectangle 6"/>
          <p:cNvSpPr>
            <a:spLocks noGrp="1" noChangeArrowheads="1"/>
          </p:cNvSpPr>
          <p:nvPr>
            <p:ph type="sldNum" sz="quarter" idx="4"/>
          </p:nvPr>
        </p:nvSpPr>
        <p:spPr bwMode="auto">
          <a:xfrm>
            <a:off x="8737600" y="6553200"/>
            <a:ext cx="2844800" cy="168275"/>
          </a:xfrm>
          <a:prstGeom prst="rect">
            <a:avLst/>
          </a:prstGeom>
          <a:noFill/>
          <a:ln w="9525">
            <a:noFill/>
            <a:miter lim="800000"/>
          </a:ln>
          <a:effectLst/>
        </p:spPr>
        <p:txBody>
          <a:bodyPr vert="horz" wrap="square" lIns="91440" tIns="45720" rIns="91440" bIns="45720" numCol="1" anchor="t" anchorCtr="0" compatLnSpc="1"/>
          <a:lstStyle/>
          <a:p>
            <a:pPr algn="r" eaLnBrk="1" fontAlgn="base" hangingPunct="1"/>
            <a:fld id="{9A0DB2DC-4C9A-4742-B13C-FB6460FD3503}" type="slidenum">
              <a:rPr lang="zh-CN" altLang="en-US" sz="1400" strike="noStrike" noProof="1" dirty="0">
                <a:solidFill>
                  <a:schemeClr val="bg1"/>
                </a:solidFill>
                <a:latin typeface="Times New Roman" panose="02020603050405020304" pitchFamily="18" charset="0"/>
                <a:ea typeface="宋体" panose="02010600030101010101" pitchFamily="2" charset="-122"/>
                <a:cs typeface="+mn-ea"/>
              </a:rPr>
              <a:pPr algn="r" eaLnBrk="1" fontAlgn="base" hangingPunct="1"/>
              <a:t>‹#›</a:t>
            </a:fld>
            <a:endParaRPr lang="zh-CN" altLang="en-US" sz="1400" strike="noStrike" noProof="1">
              <a:solidFill>
                <a:schemeClr val="bg1"/>
              </a:solidFill>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6" name="灯片编号占位符 5"/>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7" name="页脚占位符 6"/>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8" name="灯片编号占位符 7"/>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9" name="页脚占位符 8"/>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4" name="灯片编号占位符 3"/>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5" name="页脚占位符 4"/>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3" name="灯片编号占位符 2"/>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4" name="页脚占位符 3"/>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6" name="灯片编号占位符 5"/>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7" name="页脚占位符 6"/>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6" name="灯片编号占位符 5"/>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7" name="页脚占位符 6"/>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319088"/>
            <a:ext cx="2743200" cy="60055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319088"/>
            <a:ext cx="8026400" cy="6005512"/>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09600" y="1447800"/>
            <a:ext cx="10972800" cy="4876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2800" b="1" i="0" u="none" strike="noStrike" kern="0" cap="none" spc="0" normalizeH="0" baseline="0" noProof="0" smtClean="0">
              <a:ln>
                <a:noFill/>
              </a:ln>
              <a:solidFill>
                <a:schemeClr val="accent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6" name="页脚占位符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0242" name="Picture 2" descr="E002957"/>
          <p:cNvPicPr>
            <a:picLocks noChangeAspect="1"/>
          </p:cNvPicPr>
          <p:nvPr/>
        </p:nvPicPr>
        <p:blipFill>
          <a:blip r:embed="rId2" cstate="print"/>
          <a:stretch>
            <a:fillRect/>
          </a:stretch>
        </p:blipFill>
        <p:spPr>
          <a:xfrm>
            <a:off x="0" y="1790700"/>
            <a:ext cx="3929063" cy="1965325"/>
          </a:xfrm>
          <a:prstGeom prst="rect">
            <a:avLst/>
          </a:prstGeom>
          <a:noFill/>
          <a:ln w="9525">
            <a:noFill/>
          </a:ln>
        </p:spPr>
      </p:pic>
      <p:sp>
        <p:nvSpPr>
          <p:cNvPr id="47" name="Rectangle 3"/>
          <p:cNvSpPr>
            <a:spLocks noChangeArrowheads="1"/>
          </p:cNvSpPr>
          <p:nvPr/>
        </p:nvSpPr>
        <p:spPr bwMode="gray">
          <a:xfrm>
            <a:off x="0" y="0"/>
            <a:ext cx="12192000" cy="6858000"/>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8" name="Rectangle 7"/>
          <p:cNvSpPr>
            <a:spLocks noChangeArrowheads="1"/>
          </p:cNvSpPr>
          <p:nvPr/>
        </p:nvSpPr>
        <p:spPr bwMode="gray">
          <a:xfrm>
            <a:off x="0" y="0"/>
            <a:ext cx="3929063" cy="1816100"/>
          </a:xfrm>
          <a:prstGeom prst="rect">
            <a:avLst/>
          </a:prstGeom>
          <a:gradFill rotWithShape="1">
            <a:gsLst>
              <a:gs pos="0">
                <a:schemeClr val="accent2"/>
              </a:gs>
              <a:gs pos="100000">
                <a:schemeClr val="accent2">
                  <a:gamma/>
                  <a:shade val="46275"/>
                  <a:invGamma/>
                </a:schemeClr>
              </a:gs>
            </a:gsLst>
            <a:lin ang="27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9" name="Rectangle 8"/>
          <p:cNvSpPr>
            <a:spLocks noChangeArrowheads="1"/>
          </p:cNvSpPr>
          <p:nvPr/>
        </p:nvSpPr>
        <p:spPr bwMode="gray">
          <a:xfrm>
            <a:off x="0" y="3721100"/>
            <a:ext cx="3929063" cy="3136900"/>
          </a:xfrm>
          <a:prstGeom prst="rect">
            <a:avLst/>
          </a:prstGeom>
          <a:gradFill rotWithShape="1">
            <a:gsLst>
              <a:gs pos="0">
                <a:schemeClr val="hlink"/>
              </a:gs>
              <a:gs pos="100000">
                <a:schemeClr val="accent1"/>
              </a:gs>
            </a:gsLst>
            <a:lin ang="27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0" name="Rectangle 9"/>
          <p:cNvSpPr>
            <a:spLocks noChangeArrowheads="1"/>
          </p:cNvSpPr>
          <p:nvPr/>
        </p:nvSpPr>
        <p:spPr bwMode="gray">
          <a:xfrm>
            <a:off x="3929063" y="3708400"/>
            <a:ext cx="8262938" cy="3149600"/>
          </a:xfrm>
          <a:prstGeom prst="rect">
            <a:avLst/>
          </a:prstGeom>
          <a:gradFill rotWithShape="1">
            <a:gsLst>
              <a:gs pos="0">
                <a:srgbClr val="FFFFFF"/>
              </a:gs>
              <a:gs pos="100000">
                <a:schemeClr val="bg2"/>
              </a:gs>
            </a:gsLst>
            <a:lin ang="27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10247" name="Group 10"/>
          <p:cNvGrpSpPr/>
          <p:nvPr/>
        </p:nvGrpSpPr>
        <p:grpSpPr>
          <a:xfrm>
            <a:off x="0" y="3721100"/>
            <a:ext cx="3911600" cy="3136900"/>
            <a:chOff x="0" y="2344"/>
            <a:chExt cx="1848" cy="1976"/>
          </a:xfrm>
        </p:grpSpPr>
        <p:grpSp>
          <p:nvGrpSpPr>
            <p:cNvPr id="10248" name="Group 11"/>
            <p:cNvGrpSpPr/>
            <p:nvPr userDrawn="1"/>
          </p:nvGrpSpPr>
          <p:grpSpPr>
            <a:xfrm>
              <a:off x="208" y="2344"/>
              <a:ext cx="1392" cy="1976"/>
              <a:chOff x="208" y="-8"/>
              <a:chExt cx="1392" cy="4320"/>
            </a:xfrm>
          </p:grpSpPr>
          <p:sp>
            <p:nvSpPr>
              <p:cNvPr id="71" name="Line 12"/>
              <p:cNvSpPr>
                <a:spLocks noChangeShapeType="1"/>
              </p:cNvSpPr>
              <p:nvPr/>
            </p:nvSpPr>
            <p:spPr bwMode="gray">
              <a:xfrm>
                <a:off x="208" y="-8"/>
                <a:ext cx="0" cy="432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2" name="Line 13"/>
              <p:cNvSpPr>
                <a:spLocks noChangeShapeType="1"/>
              </p:cNvSpPr>
              <p:nvPr/>
            </p:nvSpPr>
            <p:spPr bwMode="gray">
              <a:xfrm>
                <a:off x="440" y="-8"/>
                <a:ext cx="0" cy="432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3" name="Line 14"/>
              <p:cNvSpPr>
                <a:spLocks noChangeShapeType="1"/>
              </p:cNvSpPr>
              <p:nvPr/>
            </p:nvSpPr>
            <p:spPr bwMode="gray">
              <a:xfrm>
                <a:off x="672" y="-8"/>
                <a:ext cx="0" cy="432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4" name="Line 15"/>
              <p:cNvSpPr>
                <a:spLocks noChangeShapeType="1"/>
              </p:cNvSpPr>
              <p:nvPr/>
            </p:nvSpPr>
            <p:spPr bwMode="gray">
              <a:xfrm>
                <a:off x="904" y="-8"/>
                <a:ext cx="0" cy="432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5" name="Line 16"/>
              <p:cNvSpPr>
                <a:spLocks noChangeShapeType="1"/>
              </p:cNvSpPr>
              <p:nvPr/>
            </p:nvSpPr>
            <p:spPr bwMode="gray">
              <a:xfrm>
                <a:off x="1136" y="-8"/>
                <a:ext cx="0" cy="432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6" name="Line 17"/>
              <p:cNvSpPr>
                <a:spLocks noChangeShapeType="1"/>
              </p:cNvSpPr>
              <p:nvPr/>
            </p:nvSpPr>
            <p:spPr bwMode="gray">
              <a:xfrm>
                <a:off x="1368" y="-8"/>
                <a:ext cx="0" cy="432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 name="Line 18"/>
              <p:cNvSpPr>
                <a:spLocks noChangeShapeType="1"/>
              </p:cNvSpPr>
              <p:nvPr/>
            </p:nvSpPr>
            <p:spPr bwMode="gray">
              <a:xfrm>
                <a:off x="1600" y="-8"/>
                <a:ext cx="0" cy="432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0256" name="Group 19"/>
            <p:cNvGrpSpPr/>
            <p:nvPr userDrawn="1"/>
          </p:nvGrpSpPr>
          <p:grpSpPr>
            <a:xfrm>
              <a:off x="0" y="2440"/>
              <a:ext cx="1848" cy="1792"/>
              <a:chOff x="0" y="2440"/>
              <a:chExt cx="1848" cy="1792"/>
            </a:xfrm>
          </p:grpSpPr>
          <p:sp>
            <p:nvSpPr>
              <p:cNvPr id="54" name="Line 20"/>
              <p:cNvSpPr>
                <a:spLocks noChangeShapeType="1"/>
              </p:cNvSpPr>
              <p:nvPr/>
            </p:nvSpPr>
            <p:spPr bwMode="gray">
              <a:xfrm>
                <a:off x="0" y="423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5" name="Line 21"/>
              <p:cNvSpPr>
                <a:spLocks noChangeShapeType="1"/>
              </p:cNvSpPr>
              <p:nvPr/>
            </p:nvSpPr>
            <p:spPr bwMode="gray">
              <a:xfrm>
                <a:off x="0" y="412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6" name="Line 22"/>
              <p:cNvSpPr>
                <a:spLocks noChangeShapeType="1"/>
              </p:cNvSpPr>
              <p:nvPr/>
            </p:nvSpPr>
            <p:spPr bwMode="gray">
              <a:xfrm>
                <a:off x="0" y="4008"/>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7" name="Line 23"/>
              <p:cNvSpPr>
                <a:spLocks noChangeShapeType="1"/>
              </p:cNvSpPr>
              <p:nvPr/>
            </p:nvSpPr>
            <p:spPr bwMode="gray">
              <a:xfrm>
                <a:off x="0" y="3896"/>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 name="Line 24"/>
              <p:cNvSpPr>
                <a:spLocks noChangeShapeType="1"/>
              </p:cNvSpPr>
              <p:nvPr/>
            </p:nvSpPr>
            <p:spPr bwMode="gray">
              <a:xfrm>
                <a:off x="0" y="3784"/>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9" name="Line 25"/>
              <p:cNvSpPr>
                <a:spLocks noChangeShapeType="1"/>
              </p:cNvSpPr>
              <p:nvPr/>
            </p:nvSpPr>
            <p:spPr bwMode="gray">
              <a:xfrm>
                <a:off x="0" y="367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0" name="Line 26"/>
              <p:cNvSpPr>
                <a:spLocks noChangeShapeType="1"/>
              </p:cNvSpPr>
              <p:nvPr/>
            </p:nvSpPr>
            <p:spPr bwMode="gray">
              <a:xfrm>
                <a:off x="0" y="356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 name="Line 27"/>
              <p:cNvSpPr>
                <a:spLocks noChangeShapeType="1"/>
              </p:cNvSpPr>
              <p:nvPr/>
            </p:nvSpPr>
            <p:spPr bwMode="gray">
              <a:xfrm>
                <a:off x="0" y="3448"/>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2" name="Line 28"/>
              <p:cNvSpPr>
                <a:spLocks noChangeShapeType="1"/>
              </p:cNvSpPr>
              <p:nvPr/>
            </p:nvSpPr>
            <p:spPr bwMode="gray">
              <a:xfrm>
                <a:off x="0" y="3336"/>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3" name="Line 29"/>
              <p:cNvSpPr>
                <a:spLocks noChangeShapeType="1"/>
              </p:cNvSpPr>
              <p:nvPr/>
            </p:nvSpPr>
            <p:spPr bwMode="gray">
              <a:xfrm>
                <a:off x="0" y="3224"/>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4" name="Line 30"/>
              <p:cNvSpPr>
                <a:spLocks noChangeShapeType="1"/>
              </p:cNvSpPr>
              <p:nvPr/>
            </p:nvSpPr>
            <p:spPr bwMode="gray">
              <a:xfrm>
                <a:off x="0" y="311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5" name="Line 31"/>
              <p:cNvSpPr>
                <a:spLocks noChangeShapeType="1"/>
              </p:cNvSpPr>
              <p:nvPr/>
            </p:nvSpPr>
            <p:spPr bwMode="gray">
              <a:xfrm>
                <a:off x="0" y="300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6" name="Line 32"/>
              <p:cNvSpPr>
                <a:spLocks noChangeShapeType="1"/>
              </p:cNvSpPr>
              <p:nvPr/>
            </p:nvSpPr>
            <p:spPr bwMode="gray">
              <a:xfrm>
                <a:off x="0" y="2888"/>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7" name="Line 33"/>
              <p:cNvSpPr>
                <a:spLocks noChangeShapeType="1"/>
              </p:cNvSpPr>
              <p:nvPr/>
            </p:nvSpPr>
            <p:spPr bwMode="gray">
              <a:xfrm>
                <a:off x="0" y="2776"/>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8" name="Line 34"/>
              <p:cNvSpPr>
                <a:spLocks noChangeShapeType="1"/>
              </p:cNvSpPr>
              <p:nvPr/>
            </p:nvSpPr>
            <p:spPr bwMode="gray">
              <a:xfrm>
                <a:off x="0" y="2664"/>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9" name="Line 35"/>
              <p:cNvSpPr>
                <a:spLocks noChangeShapeType="1"/>
              </p:cNvSpPr>
              <p:nvPr/>
            </p:nvSpPr>
            <p:spPr bwMode="gray">
              <a:xfrm>
                <a:off x="0" y="255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0" name="Line 36"/>
              <p:cNvSpPr>
                <a:spLocks noChangeShapeType="1"/>
              </p:cNvSpPr>
              <p:nvPr/>
            </p:nvSpPr>
            <p:spPr bwMode="gray">
              <a:xfrm>
                <a:off x="0" y="244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grpSp>
        <p:nvGrpSpPr>
          <p:cNvPr id="10274" name="Group 37"/>
          <p:cNvGrpSpPr/>
          <p:nvPr/>
        </p:nvGrpSpPr>
        <p:grpSpPr>
          <a:xfrm>
            <a:off x="2573338" y="3530600"/>
            <a:ext cx="1930400" cy="1447800"/>
            <a:chOff x="624" y="2080"/>
            <a:chExt cx="912" cy="912"/>
          </a:xfrm>
        </p:grpSpPr>
        <p:sp>
          <p:nvSpPr>
            <p:cNvPr id="79" name="AutoShape 38"/>
            <p:cNvSpPr>
              <a:spLocks noChangeArrowheads="1"/>
            </p:cNvSpPr>
            <p:nvPr/>
          </p:nvSpPr>
          <p:spPr bwMode="gray">
            <a:xfrm>
              <a:off x="928" y="2080"/>
              <a:ext cx="304" cy="368"/>
            </a:xfrm>
            <a:prstGeom prst="upArrow">
              <a:avLst>
                <a:gd name="adj1" fmla="val 34213"/>
                <a:gd name="adj2" fmla="val 65458"/>
              </a:avLst>
            </a:prstGeom>
            <a:solidFill>
              <a:schemeClr val="accent2"/>
            </a:solidFill>
            <a:ln w="50800">
              <a:solidFill>
                <a:schemeClr val="bg1"/>
              </a:solidFill>
              <a:miter lim="800000"/>
            </a:ln>
            <a:effec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0" name="AutoShape 39"/>
            <p:cNvSpPr>
              <a:spLocks noChangeArrowheads="1"/>
            </p:cNvSpPr>
            <p:nvPr/>
          </p:nvSpPr>
          <p:spPr bwMode="gray">
            <a:xfrm flipV="1">
              <a:off x="928" y="2624"/>
              <a:ext cx="304" cy="368"/>
            </a:xfrm>
            <a:prstGeom prst="upArrow">
              <a:avLst>
                <a:gd name="adj1" fmla="val 34213"/>
                <a:gd name="adj2" fmla="val 65458"/>
              </a:avLst>
            </a:prstGeom>
            <a:solidFill>
              <a:schemeClr val="accent2"/>
            </a:solidFill>
            <a:ln w="50800">
              <a:solidFill>
                <a:schemeClr val="bg1"/>
              </a:solidFill>
              <a:miter lim="800000"/>
            </a:ln>
            <a:effec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 name="AutoShape 40"/>
            <p:cNvSpPr>
              <a:spLocks noChangeArrowheads="1"/>
            </p:cNvSpPr>
            <p:nvPr/>
          </p:nvSpPr>
          <p:spPr bwMode="gray">
            <a:xfrm rot="5400000" flipV="1">
              <a:off x="656" y="2352"/>
              <a:ext cx="304" cy="368"/>
            </a:xfrm>
            <a:prstGeom prst="upArrow">
              <a:avLst>
                <a:gd name="adj1" fmla="val 34213"/>
                <a:gd name="adj2" fmla="val 65458"/>
              </a:avLst>
            </a:prstGeom>
            <a:solidFill>
              <a:schemeClr val="accent2"/>
            </a:solidFill>
            <a:ln w="50800">
              <a:solidFill>
                <a:schemeClr val="bg1"/>
              </a:solidFill>
              <a:miter lim="800000"/>
            </a:ln>
            <a:effec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 name="AutoShape 41"/>
            <p:cNvSpPr>
              <a:spLocks noChangeArrowheads="1"/>
            </p:cNvSpPr>
            <p:nvPr/>
          </p:nvSpPr>
          <p:spPr bwMode="gray">
            <a:xfrm rot="16200000" flipV="1">
              <a:off x="1200" y="2352"/>
              <a:ext cx="304" cy="368"/>
            </a:xfrm>
            <a:prstGeom prst="upArrow">
              <a:avLst>
                <a:gd name="adj1" fmla="val 34213"/>
                <a:gd name="adj2" fmla="val 65458"/>
              </a:avLst>
            </a:prstGeom>
            <a:solidFill>
              <a:schemeClr val="accent2"/>
            </a:solidFill>
            <a:ln w="50800">
              <a:solidFill>
                <a:schemeClr val="bg1"/>
              </a:solidFill>
              <a:miter lim="800000"/>
            </a:ln>
            <a:effec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0279" name="Group 42"/>
          <p:cNvGrpSpPr/>
          <p:nvPr/>
        </p:nvGrpSpPr>
        <p:grpSpPr>
          <a:xfrm>
            <a:off x="3386138" y="4371975"/>
            <a:ext cx="1825625" cy="2019300"/>
            <a:chOff x="1600" y="2754"/>
            <a:chExt cx="862" cy="1272"/>
          </a:xfrm>
        </p:grpSpPr>
        <p:grpSp>
          <p:nvGrpSpPr>
            <p:cNvPr id="10280" name="Group 43"/>
            <p:cNvGrpSpPr/>
            <p:nvPr userDrawn="1"/>
          </p:nvGrpSpPr>
          <p:grpSpPr>
            <a:xfrm flipH="1">
              <a:off x="1600" y="2754"/>
              <a:ext cx="862" cy="1272"/>
              <a:chOff x="2715" y="1616"/>
              <a:chExt cx="862" cy="1272"/>
            </a:xfrm>
          </p:grpSpPr>
          <p:sp>
            <p:nvSpPr>
              <p:cNvPr id="86" name="Rectangle 44"/>
              <p:cNvSpPr>
                <a:spLocks noChangeArrowheads="1"/>
              </p:cNvSpPr>
              <p:nvPr/>
            </p:nvSpPr>
            <p:spPr bwMode="gray">
              <a:xfrm flipH="1">
                <a:off x="3497" y="161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7" name="Rectangle 45"/>
              <p:cNvSpPr>
                <a:spLocks noChangeArrowheads="1"/>
              </p:cNvSpPr>
              <p:nvPr/>
            </p:nvSpPr>
            <p:spPr bwMode="gray">
              <a:xfrm flipH="1">
                <a:off x="3432" y="161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8" name="Rectangle 46"/>
              <p:cNvSpPr>
                <a:spLocks noChangeArrowheads="1"/>
              </p:cNvSpPr>
              <p:nvPr/>
            </p:nvSpPr>
            <p:spPr bwMode="gray">
              <a:xfrm flipH="1">
                <a:off x="3352" y="169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9" name="Rectangle 47"/>
              <p:cNvSpPr>
                <a:spLocks noChangeArrowheads="1"/>
              </p:cNvSpPr>
              <p:nvPr/>
            </p:nvSpPr>
            <p:spPr bwMode="gray">
              <a:xfrm flipH="1">
                <a:off x="3272" y="177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0" name="Rectangle 48"/>
              <p:cNvSpPr>
                <a:spLocks noChangeArrowheads="1"/>
              </p:cNvSpPr>
              <p:nvPr/>
            </p:nvSpPr>
            <p:spPr bwMode="gray">
              <a:xfrm flipH="1">
                <a:off x="3193" y="185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1" name="Rectangle 49"/>
              <p:cNvSpPr>
                <a:spLocks noChangeArrowheads="1"/>
              </p:cNvSpPr>
              <p:nvPr/>
            </p:nvSpPr>
            <p:spPr bwMode="gray">
              <a:xfrm flipH="1">
                <a:off x="3113" y="193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 name="Rectangle 50"/>
              <p:cNvSpPr>
                <a:spLocks noChangeArrowheads="1"/>
              </p:cNvSpPr>
              <p:nvPr/>
            </p:nvSpPr>
            <p:spPr bwMode="gray">
              <a:xfrm flipH="1">
                <a:off x="3033" y="201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 name="Rectangle 51"/>
              <p:cNvSpPr>
                <a:spLocks noChangeArrowheads="1"/>
              </p:cNvSpPr>
              <p:nvPr/>
            </p:nvSpPr>
            <p:spPr bwMode="gray">
              <a:xfrm flipH="1">
                <a:off x="2951" y="209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4" name="Rectangle 52"/>
              <p:cNvSpPr>
                <a:spLocks noChangeArrowheads="1"/>
              </p:cNvSpPr>
              <p:nvPr/>
            </p:nvSpPr>
            <p:spPr bwMode="gray">
              <a:xfrm flipH="1">
                <a:off x="2871" y="217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5" name="Rectangle 53"/>
              <p:cNvSpPr>
                <a:spLocks noChangeArrowheads="1"/>
              </p:cNvSpPr>
              <p:nvPr/>
            </p:nvSpPr>
            <p:spPr bwMode="gray">
              <a:xfrm flipH="1">
                <a:off x="2791" y="225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6" name="Rectangle 54"/>
              <p:cNvSpPr>
                <a:spLocks noChangeArrowheads="1"/>
              </p:cNvSpPr>
              <p:nvPr/>
            </p:nvSpPr>
            <p:spPr bwMode="gray">
              <a:xfrm flipH="1">
                <a:off x="2715" y="233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7" name="Rectangle 55"/>
              <p:cNvSpPr>
                <a:spLocks noChangeArrowheads="1"/>
              </p:cNvSpPr>
              <p:nvPr/>
            </p:nvSpPr>
            <p:spPr bwMode="gray">
              <a:xfrm flipH="1">
                <a:off x="2943" y="249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8" name="Rectangle 56"/>
              <p:cNvSpPr>
                <a:spLocks noChangeArrowheads="1"/>
              </p:cNvSpPr>
              <p:nvPr/>
            </p:nvSpPr>
            <p:spPr bwMode="gray">
              <a:xfrm flipH="1">
                <a:off x="2943" y="257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9" name="Rectangle 57"/>
              <p:cNvSpPr>
                <a:spLocks noChangeArrowheads="1"/>
              </p:cNvSpPr>
              <p:nvPr/>
            </p:nvSpPr>
            <p:spPr bwMode="gray">
              <a:xfrm flipH="1">
                <a:off x="2863" y="265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 name="Rectangle 58"/>
              <p:cNvSpPr>
                <a:spLocks noChangeArrowheads="1"/>
              </p:cNvSpPr>
              <p:nvPr/>
            </p:nvSpPr>
            <p:spPr bwMode="gray">
              <a:xfrm flipH="1">
                <a:off x="2863" y="273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1" name="Rectangle 59"/>
              <p:cNvSpPr>
                <a:spLocks noChangeArrowheads="1"/>
              </p:cNvSpPr>
              <p:nvPr/>
            </p:nvSpPr>
            <p:spPr bwMode="gray">
              <a:xfrm flipH="1">
                <a:off x="2863" y="2808"/>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 name="Rectangle 60"/>
              <p:cNvSpPr>
                <a:spLocks noChangeArrowheads="1"/>
              </p:cNvSpPr>
              <p:nvPr/>
            </p:nvSpPr>
            <p:spPr bwMode="gray">
              <a:xfrm flipH="1">
                <a:off x="2943" y="2808"/>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 name="Rectangle 61"/>
              <p:cNvSpPr>
                <a:spLocks noChangeArrowheads="1"/>
              </p:cNvSpPr>
              <p:nvPr/>
            </p:nvSpPr>
            <p:spPr bwMode="gray">
              <a:xfrm flipH="1">
                <a:off x="3017" y="2808"/>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 name="Rectangle 62"/>
              <p:cNvSpPr>
                <a:spLocks noChangeArrowheads="1"/>
              </p:cNvSpPr>
              <p:nvPr/>
            </p:nvSpPr>
            <p:spPr bwMode="gray">
              <a:xfrm flipH="1">
                <a:off x="3097" y="2728"/>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 name="Rectangle 63"/>
              <p:cNvSpPr>
                <a:spLocks noChangeArrowheads="1"/>
              </p:cNvSpPr>
              <p:nvPr/>
            </p:nvSpPr>
            <p:spPr bwMode="gray">
              <a:xfrm flipH="1">
                <a:off x="3097" y="2648"/>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6" name="Rectangle 64"/>
              <p:cNvSpPr>
                <a:spLocks noChangeArrowheads="1"/>
              </p:cNvSpPr>
              <p:nvPr/>
            </p:nvSpPr>
            <p:spPr bwMode="gray">
              <a:xfrm flipH="1">
                <a:off x="3169" y="2568"/>
                <a:ext cx="88" cy="88"/>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7" name="Rectangle 65"/>
              <p:cNvSpPr>
                <a:spLocks noChangeArrowheads="1"/>
              </p:cNvSpPr>
              <p:nvPr/>
            </p:nvSpPr>
            <p:spPr bwMode="gray">
              <a:xfrm flipH="1">
                <a:off x="3169" y="2488"/>
                <a:ext cx="88" cy="88"/>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8" name="Rectangle 66"/>
              <p:cNvSpPr>
                <a:spLocks noChangeArrowheads="1"/>
              </p:cNvSpPr>
              <p:nvPr/>
            </p:nvSpPr>
            <p:spPr bwMode="gray">
              <a:xfrm flipH="1">
                <a:off x="3257" y="2408"/>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9" name="Rectangle 67"/>
              <p:cNvSpPr>
                <a:spLocks noChangeArrowheads="1"/>
              </p:cNvSpPr>
              <p:nvPr/>
            </p:nvSpPr>
            <p:spPr bwMode="gray">
              <a:xfrm flipH="1">
                <a:off x="3337" y="2480"/>
                <a:ext cx="88" cy="88"/>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0" name="Rectangle 68"/>
              <p:cNvSpPr>
                <a:spLocks noChangeArrowheads="1"/>
              </p:cNvSpPr>
              <p:nvPr/>
            </p:nvSpPr>
            <p:spPr bwMode="gray">
              <a:xfrm flipH="1">
                <a:off x="3417" y="2567"/>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1" name="Rectangle 69"/>
              <p:cNvSpPr>
                <a:spLocks noChangeArrowheads="1"/>
              </p:cNvSpPr>
              <p:nvPr/>
            </p:nvSpPr>
            <p:spPr bwMode="gray">
              <a:xfrm flipH="1">
                <a:off x="3497" y="2643"/>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2" name="Rectangle 70"/>
              <p:cNvSpPr>
                <a:spLocks noChangeArrowheads="1"/>
              </p:cNvSpPr>
              <p:nvPr/>
            </p:nvSpPr>
            <p:spPr bwMode="gray">
              <a:xfrm flipH="1">
                <a:off x="3497" y="1696"/>
                <a:ext cx="80" cy="976"/>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3" name="Rectangle 71"/>
              <p:cNvSpPr>
                <a:spLocks noChangeArrowheads="1"/>
              </p:cNvSpPr>
              <p:nvPr/>
            </p:nvSpPr>
            <p:spPr bwMode="gray">
              <a:xfrm flipH="1">
                <a:off x="2783" y="233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4" name="Rectangle 72"/>
              <p:cNvSpPr>
                <a:spLocks noChangeArrowheads="1"/>
              </p:cNvSpPr>
              <p:nvPr/>
            </p:nvSpPr>
            <p:spPr bwMode="gray">
              <a:xfrm flipH="1">
                <a:off x="2863" y="233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5" name="Rectangle 73"/>
              <p:cNvSpPr>
                <a:spLocks noChangeArrowheads="1"/>
              </p:cNvSpPr>
              <p:nvPr/>
            </p:nvSpPr>
            <p:spPr bwMode="gray">
              <a:xfrm flipH="1">
                <a:off x="2943" y="233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6" name="Rectangle 74"/>
              <p:cNvSpPr>
                <a:spLocks noChangeArrowheads="1"/>
              </p:cNvSpPr>
              <p:nvPr/>
            </p:nvSpPr>
            <p:spPr bwMode="gray">
              <a:xfrm flipH="1">
                <a:off x="3023" y="233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7" name="Rectangle 75"/>
              <p:cNvSpPr>
                <a:spLocks noChangeArrowheads="1"/>
              </p:cNvSpPr>
              <p:nvPr/>
            </p:nvSpPr>
            <p:spPr bwMode="gray">
              <a:xfrm flipH="1">
                <a:off x="3023" y="2416"/>
                <a:ext cx="80" cy="8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85" name="Freeform 76"/>
            <p:cNvSpPr/>
            <p:nvPr/>
          </p:nvSpPr>
          <p:spPr bwMode="gray">
            <a:xfrm flipH="1">
              <a:off x="1675" y="2826"/>
              <a:ext cx="636" cy="1122"/>
            </a:xfrm>
            <a:custGeom>
              <a:avLst/>
              <a:gdLst/>
              <a:ahLst/>
              <a:cxnLst>
                <a:cxn ang="0">
                  <a:pos x="231" y="1122"/>
                </a:cxn>
                <a:cxn ang="0">
                  <a:pos x="72" y="1122"/>
                </a:cxn>
                <a:cxn ang="0">
                  <a:pos x="72" y="969"/>
                </a:cxn>
                <a:cxn ang="0">
                  <a:pos x="153" y="969"/>
                </a:cxn>
                <a:cxn ang="0">
                  <a:pos x="153" y="807"/>
                </a:cxn>
                <a:cxn ang="0">
                  <a:pos x="237" y="807"/>
                </a:cxn>
                <a:cxn ang="0">
                  <a:pos x="237" y="648"/>
                </a:cxn>
                <a:cxn ang="0">
                  <a:pos x="0" y="648"/>
                </a:cxn>
                <a:cxn ang="0">
                  <a:pos x="0" y="567"/>
                </a:cxn>
                <a:cxn ang="0">
                  <a:pos x="81" y="567"/>
                </a:cxn>
                <a:cxn ang="0">
                  <a:pos x="81" y="483"/>
                </a:cxn>
                <a:cxn ang="0">
                  <a:pos x="162" y="483"/>
                </a:cxn>
                <a:cxn ang="0">
                  <a:pos x="162" y="408"/>
                </a:cxn>
                <a:cxn ang="0">
                  <a:pos x="243" y="408"/>
                </a:cxn>
                <a:cxn ang="0">
                  <a:pos x="243" y="324"/>
                </a:cxn>
                <a:cxn ang="0">
                  <a:pos x="324" y="324"/>
                </a:cxn>
                <a:cxn ang="0">
                  <a:pos x="324" y="243"/>
                </a:cxn>
                <a:cxn ang="0">
                  <a:pos x="405" y="243"/>
                </a:cxn>
                <a:cxn ang="0">
                  <a:pos x="405" y="165"/>
                </a:cxn>
                <a:cxn ang="0">
                  <a:pos x="483" y="165"/>
                </a:cxn>
                <a:cxn ang="0">
                  <a:pos x="483" y="84"/>
                </a:cxn>
                <a:cxn ang="0">
                  <a:pos x="564" y="84"/>
                </a:cxn>
                <a:cxn ang="0">
                  <a:pos x="564" y="0"/>
                </a:cxn>
                <a:cxn ang="0">
                  <a:pos x="636" y="0"/>
                </a:cxn>
                <a:cxn ang="0">
                  <a:pos x="636" y="882"/>
                </a:cxn>
                <a:cxn ang="0">
                  <a:pos x="549" y="882"/>
                </a:cxn>
                <a:cxn ang="0">
                  <a:pos x="549" y="798"/>
                </a:cxn>
                <a:cxn ang="0">
                  <a:pos x="468" y="798"/>
                </a:cxn>
                <a:cxn ang="0">
                  <a:pos x="468" y="720"/>
                </a:cxn>
                <a:cxn ang="0">
                  <a:pos x="390" y="720"/>
                </a:cxn>
                <a:cxn ang="0">
                  <a:pos x="390" y="801"/>
                </a:cxn>
                <a:cxn ang="0">
                  <a:pos x="309" y="801"/>
                </a:cxn>
                <a:cxn ang="0">
                  <a:pos x="309" y="963"/>
                </a:cxn>
                <a:cxn ang="0">
                  <a:pos x="231" y="963"/>
                </a:cxn>
                <a:cxn ang="0">
                  <a:pos x="231" y="1122"/>
                </a:cxn>
              </a:cxnLst>
              <a:rect l="0" t="0" r="r" b="b"/>
              <a:pathLst>
                <a:path w="636" h="1122">
                  <a:moveTo>
                    <a:pt x="231" y="1122"/>
                  </a:moveTo>
                  <a:lnTo>
                    <a:pt x="72" y="1122"/>
                  </a:lnTo>
                  <a:lnTo>
                    <a:pt x="72" y="969"/>
                  </a:lnTo>
                  <a:lnTo>
                    <a:pt x="153" y="969"/>
                  </a:lnTo>
                  <a:lnTo>
                    <a:pt x="153" y="807"/>
                  </a:lnTo>
                  <a:lnTo>
                    <a:pt x="237" y="807"/>
                  </a:lnTo>
                  <a:lnTo>
                    <a:pt x="237" y="648"/>
                  </a:lnTo>
                  <a:lnTo>
                    <a:pt x="0" y="648"/>
                  </a:lnTo>
                  <a:lnTo>
                    <a:pt x="0" y="567"/>
                  </a:lnTo>
                  <a:lnTo>
                    <a:pt x="81" y="567"/>
                  </a:lnTo>
                  <a:lnTo>
                    <a:pt x="81" y="483"/>
                  </a:lnTo>
                  <a:lnTo>
                    <a:pt x="162" y="483"/>
                  </a:lnTo>
                  <a:lnTo>
                    <a:pt x="162" y="408"/>
                  </a:lnTo>
                  <a:lnTo>
                    <a:pt x="243" y="408"/>
                  </a:lnTo>
                  <a:lnTo>
                    <a:pt x="243" y="324"/>
                  </a:lnTo>
                  <a:lnTo>
                    <a:pt x="324" y="324"/>
                  </a:lnTo>
                  <a:lnTo>
                    <a:pt x="324" y="243"/>
                  </a:lnTo>
                  <a:lnTo>
                    <a:pt x="405" y="243"/>
                  </a:lnTo>
                  <a:lnTo>
                    <a:pt x="405" y="165"/>
                  </a:lnTo>
                  <a:lnTo>
                    <a:pt x="483" y="165"/>
                  </a:lnTo>
                  <a:lnTo>
                    <a:pt x="483" y="84"/>
                  </a:lnTo>
                  <a:lnTo>
                    <a:pt x="564" y="84"/>
                  </a:lnTo>
                  <a:lnTo>
                    <a:pt x="564" y="0"/>
                  </a:lnTo>
                  <a:lnTo>
                    <a:pt x="636" y="0"/>
                  </a:lnTo>
                  <a:lnTo>
                    <a:pt x="636" y="882"/>
                  </a:lnTo>
                  <a:lnTo>
                    <a:pt x="549" y="882"/>
                  </a:lnTo>
                  <a:lnTo>
                    <a:pt x="549" y="798"/>
                  </a:lnTo>
                  <a:lnTo>
                    <a:pt x="468" y="798"/>
                  </a:lnTo>
                  <a:lnTo>
                    <a:pt x="468" y="720"/>
                  </a:lnTo>
                  <a:lnTo>
                    <a:pt x="390" y="720"/>
                  </a:lnTo>
                  <a:lnTo>
                    <a:pt x="390" y="801"/>
                  </a:lnTo>
                  <a:lnTo>
                    <a:pt x="309" y="801"/>
                  </a:lnTo>
                  <a:lnTo>
                    <a:pt x="309" y="963"/>
                  </a:lnTo>
                  <a:lnTo>
                    <a:pt x="231" y="963"/>
                  </a:lnTo>
                  <a:lnTo>
                    <a:pt x="231" y="1122"/>
                  </a:lnTo>
                  <a:close/>
                </a:path>
              </a:pathLst>
            </a:custGeom>
            <a:solidFill>
              <a:schemeClr val="bg1"/>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18" name="Text Box 77"/>
          <p:cNvSpPr txBox="1">
            <a:spLocks noChangeArrowheads="1"/>
          </p:cNvSpPr>
          <p:nvPr/>
        </p:nvSpPr>
        <p:spPr bwMode="gray">
          <a:xfrm>
            <a:off x="33338" y="63500"/>
            <a:ext cx="1387475" cy="404813"/>
          </a:xfrm>
          <a:prstGeom prst="rect">
            <a:avLst/>
          </a:prstGeom>
          <a:noFill/>
          <a:ln w="9525">
            <a:noFill/>
            <a:miter lim="800000"/>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1800" b="1" i="0" u="none" strike="noStrike" kern="1200" cap="none" spc="0" normalizeH="0" baseline="0" noProof="0">
                <a:ln>
                  <a:noFill/>
                </a:ln>
                <a:solidFill>
                  <a:schemeClr val="bg1"/>
                </a:solidFill>
                <a:effectLst/>
                <a:uLnTx/>
                <a:uFillTx/>
                <a:latin typeface="Lucida Sans Unicode" panose="020B0602030504020204" pitchFamily="34" charset="0"/>
                <a:ea typeface="Gulim" panose="020B0600000101010101" pitchFamily="34" charset="-127"/>
                <a:cs typeface="+mn-cs"/>
              </a:rPr>
              <a:t>LOGO</a:t>
            </a:r>
          </a:p>
        </p:txBody>
      </p:sp>
      <p:sp>
        <p:nvSpPr>
          <p:cNvPr id="119" name="Rectangle 4"/>
          <p:cNvSpPr>
            <a:spLocks noGrp="1" noChangeArrowheads="1"/>
          </p:cNvSpPr>
          <p:nvPr>
            <p:ph type="dt" sz="quarter" idx="2"/>
          </p:nvPr>
        </p:nvSpPr>
        <p:spPr bwMode="gray">
          <a:xfrm>
            <a:off x="609600" y="6553200"/>
            <a:ext cx="2844800" cy="152400"/>
          </a:xfrm>
          <a:prstGeom prst="rect">
            <a:avLst/>
          </a:prstGeom>
          <a:noFill/>
          <a:ln w="9525">
            <a:noFill/>
            <a:miter lim="800000"/>
          </a:ln>
          <a:effectLst/>
        </p:spPr>
        <p:txBody>
          <a:bodyPr vert="horz" wrap="square" lIns="91440" tIns="45720" rIns="91440" bIns="45720" numCol="1" anchor="t" anchorCtr="0" compatLnSpc="1"/>
          <a:lstStyle/>
          <a:p>
            <a:pPr indent="0" algn="l" fontAlgn="auto"/>
            <a:endParaRPr lang="en-US" altLang="ko-KR" sz="1400" strike="noStrike" noProof="1">
              <a:latin typeface="Times New Roman" panose="02020603050405020304" pitchFamily="18" charset="0"/>
              <a:ea typeface="Gulim" panose="020B0600000101010101" pitchFamily="34" charset="-127"/>
            </a:endParaRPr>
          </a:p>
        </p:txBody>
      </p:sp>
      <p:sp>
        <p:nvSpPr>
          <p:cNvPr id="120" name="Rectangle 5"/>
          <p:cNvSpPr>
            <a:spLocks noGrp="1" noChangeArrowheads="1"/>
          </p:cNvSpPr>
          <p:nvPr>
            <p:ph type="ftr" sz="quarter" idx="3"/>
          </p:nvPr>
        </p:nvSpPr>
        <p:spPr bwMode="gray">
          <a:xfrm>
            <a:off x="4165600" y="6553200"/>
            <a:ext cx="3860800" cy="152400"/>
          </a:xfrm>
          <a:prstGeom prst="rect">
            <a:avLst/>
          </a:prstGeom>
          <a:ln>
            <a:miter lim="800000"/>
          </a:ln>
        </p:spPr>
        <p:txBody>
          <a:bodyPr vert="horz" wrap="square" lIns="91440" tIns="45720" rIns="91440" bIns="45720" numCol="1" anchor="t" anchorCtr="0" compatLnSpc="1"/>
          <a:lstStyle/>
          <a:p>
            <a:pPr lvl="0" indent="0" algn="l" fontAlgn="auto"/>
            <a:endParaRPr lang="en-US" altLang="ko-KR" sz="1400" strike="noStrike" noProof="1">
              <a:latin typeface="Arial" panose="020B0604020202020204" pitchFamily="34" charset="0"/>
              <a:ea typeface="Gulim" panose="020B0600000101010101" pitchFamily="34" charset="-127"/>
            </a:endParaRPr>
          </a:p>
        </p:txBody>
      </p:sp>
      <p:sp>
        <p:nvSpPr>
          <p:cNvPr id="121" name="Rectangle 6"/>
          <p:cNvSpPr>
            <a:spLocks noGrp="1" noChangeArrowheads="1"/>
          </p:cNvSpPr>
          <p:nvPr>
            <p:ph type="sldNum" sz="quarter" idx="4"/>
          </p:nvPr>
        </p:nvSpPr>
        <p:spPr bwMode="gray">
          <a:xfrm>
            <a:off x="8737600" y="6553200"/>
            <a:ext cx="2844800" cy="152400"/>
          </a:xfrm>
          <a:prstGeom prst="rect">
            <a:avLst/>
          </a:prstGeom>
          <a:noFill/>
          <a:ln w="9525">
            <a:noFill/>
            <a:miter lim="800000"/>
          </a:ln>
          <a:effectLst/>
        </p:spPr>
        <p:txBody>
          <a:bodyPr vert="horz" wrap="square" lIns="91440" tIns="45720" rIns="91440" bIns="45720" numCol="1" anchor="t" anchorCtr="0" compatLnSpc="1"/>
          <a:lstStyle/>
          <a:p>
            <a:pPr indent="0" algn="r" fontAlgn="auto"/>
            <a:fld id="{9A0DB2DC-4C9A-4742-B13C-FB6460FD3503}" type="slidenum">
              <a:rPr lang="ko-KR" altLang="en-US" sz="1400" strike="noStrike" noProof="1" dirty="0">
                <a:latin typeface="Times New Roman" panose="02020603050405020304" pitchFamily="18" charset="0"/>
                <a:ea typeface="Gulim" panose="020B0600000101010101" pitchFamily="34" charset="-127"/>
                <a:cs typeface="+mn-cs"/>
              </a:rPr>
              <a:pPr indent="0" algn="r" fontAlgn="auto"/>
              <a:t>‹#›</a:t>
            </a:fld>
            <a:endParaRPr lang="ko-KR" altLang="en-US" sz="1400" strike="noStrike" noProof="1">
              <a:latin typeface="Times New Roman" panose="02020603050405020304" pitchFamily="18" charset="0"/>
              <a:ea typeface="Gulim" panose="020B0600000101010101" pitchFamily="34" charset="-127"/>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0"/>
            <a:ext cx="10972800" cy="4525963"/>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6" name="Rectangle 2"/>
          <p:cNvSpPr>
            <a:spLocks noGrp="1" noChangeArrowheads="1"/>
          </p:cNvSpPr>
          <p:nvPr>
            <p:ph type="dt" sz="half" idx="2"/>
          </p:nvPr>
        </p:nvSpPr>
        <p:spPr bwMode="gray">
          <a:xfrm>
            <a:off x="10718800" y="6553200"/>
            <a:ext cx="1760538" cy="304800"/>
          </a:xfrm>
          <a:prstGeom prst="rect">
            <a:avLst/>
          </a:prstGeom>
          <a:noFill/>
          <a:ln w="9525">
            <a:noFill/>
            <a:miter lim="800000"/>
          </a:ln>
          <a:effectLst/>
        </p:spPr>
        <p:txBody>
          <a:bodyPr vert="horz" wrap="square" lIns="91440" tIns="45720" rIns="91440" bIns="45720" numCol="1" anchor="t" anchorCtr="0" compatLnSpc="1"/>
          <a:lstStyle/>
          <a:p>
            <a:pPr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47" name="Rectangle 3"/>
          <p:cNvSpPr>
            <a:spLocks noGrp="1" noChangeArrowheads="1"/>
          </p:cNvSpPr>
          <p:nvPr>
            <p:ph type="sldNum" sz="quarter" idx="4"/>
          </p:nvPr>
        </p:nvSpPr>
        <p:spPr bwMode="gray">
          <a:xfrm>
            <a:off x="4368800" y="6477000"/>
            <a:ext cx="2844800" cy="304800"/>
          </a:xfrm>
          <a:prstGeom prst="rect">
            <a:avLst/>
          </a:prstGeom>
          <a:noFill/>
          <a:ln w="9525">
            <a:noFill/>
            <a:miter lim="800000"/>
          </a:ln>
          <a:effectLst/>
        </p:spPr>
        <p:txBody>
          <a:bodyPr vert="horz" wrap="square" lIns="91440" tIns="45720" rIns="91440" bIns="45720" numCol="1" anchor="t" anchorCtr="0" compatLnSpc="1"/>
          <a:lstStyle/>
          <a:p>
            <a:pPr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5" name="灯片编号占位符 4"/>
          <p:cNvSpPr>
            <a:spLocks noGrp="1"/>
          </p:cNvSpPr>
          <p:nvPr>
            <p:ph type="sldNum" sz="quarter" idx="11"/>
          </p:nvPr>
        </p:nvSpPr>
        <p:spPr/>
        <p:txBody>
          <a:bodyPr/>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3287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3287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6" name="灯片编号占位符 5"/>
          <p:cNvSpPr>
            <a:spLocks noGrp="1"/>
          </p:cNvSpPr>
          <p:nvPr>
            <p:ph type="sldNum" sz="quarter" idx="11"/>
          </p:nvPr>
        </p:nvSpPr>
        <p:spPr/>
        <p:txBody>
          <a:bodyPr/>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8" name="灯片编号占位符 7"/>
          <p:cNvSpPr>
            <a:spLocks noGrp="1"/>
          </p:cNvSpPr>
          <p:nvPr>
            <p:ph type="sldNum" sz="quarter" idx="11"/>
          </p:nvPr>
        </p:nvSpPr>
        <p:spPr/>
        <p:txBody>
          <a:bodyPr/>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4" name="灯片编号占位符 3"/>
          <p:cNvSpPr>
            <a:spLocks noGrp="1"/>
          </p:cNvSpPr>
          <p:nvPr>
            <p:ph type="sldNum" sz="quarter" idx="11"/>
          </p:nvPr>
        </p:nvSpPr>
        <p:spPr/>
        <p:txBody>
          <a:bodyPr/>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3" name="灯片编号占位符 2"/>
          <p:cNvSpPr>
            <a:spLocks noGrp="1"/>
          </p:cNvSpPr>
          <p:nvPr>
            <p:ph type="sldNum" sz="quarter" idx="11"/>
          </p:nvPr>
        </p:nvSpPr>
        <p:spPr/>
        <p:txBody>
          <a:bodyPr/>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6" name="灯片编号占位符 5"/>
          <p:cNvSpPr>
            <a:spLocks noGrp="1"/>
          </p:cNvSpPr>
          <p:nvPr>
            <p:ph type="sldNum" sz="quarter" idx="11"/>
          </p:nvPr>
        </p:nvSpPr>
        <p:spPr/>
        <p:txBody>
          <a:bodyPr/>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6" name="灯片编号占位符 5"/>
          <p:cNvSpPr>
            <a:spLocks noGrp="1"/>
          </p:cNvSpPr>
          <p:nvPr>
            <p:ph type="sldNum" sz="quarter" idx="11"/>
          </p:nvPr>
        </p:nvSpPr>
        <p:spPr/>
        <p:txBody>
          <a:bodyPr/>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5" name="灯片编号占位符 4"/>
          <p:cNvSpPr>
            <a:spLocks noGrp="1"/>
          </p:cNvSpPr>
          <p:nvPr>
            <p:ph type="sldNum" sz="quarter" idx="11"/>
          </p:nvPr>
        </p:nvSpPr>
        <p:spPr/>
        <p:txBody>
          <a:bodyPr/>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5" name="灯片编号占位符 4"/>
          <p:cNvSpPr>
            <a:spLocks noGrp="1"/>
          </p:cNvSpPr>
          <p:nvPr>
            <p:ph type="sldNum" sz="quarter" idx="11"/>
          </p:nvPr>
        </p:nvSpPr>
        <p:spPr/>
        <p:txBody>
          <a:bodyPr/>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46" name="日期占位符 2"/>
          <p:cNvSpPr>
            <a:spLocks noGrp="1"/>
          </p:cNvSpPr>
          <p:nvPr>
            <p:ph type="dt" sz="half" idx="2"/>
          </p:nvPr>
        </p:nvSpPr>
        <p:spPr bwMode="gray">
          <a:xfrm>
            <a:off x="609600" y="6356350"/>
            <a:ext cx="2844800" cy="365125"/>
          </a:xfrm>
          <a:prstGeom prst="rect">
            <a:avLst/>
          </a:prstGeom>
          <a:noFill/>
          <a:ln w="9525">
            <a:noFill/>
            <a:miter lim="800000"/>
          </a:ln>
          <a:effectLst/>
        </p:spPr>
        <p:txBody>
          <a:bodyPr vert="horz" wrap="square" lIns="91440" tIns="45720" rIns="91440" bIns="45720" numCol="1" anchor="t" anchorCtr="0" compatLnSpc="1"/>
          <a:lstStyle/>
          <a:p>
            <a:pPr indent="0" algn="l" fontAlgn="auto"/>
            <a:fld id="{BB962C8B-B14F-4D97-AF65-F5344CB8AC3E}" type="datetime1">
              <a:rPr lang="en-US" altLang="zh-CN" sz="1200" strike="noStrike" noProof="1" dirty="0">
                <a:latin typeface="Verdana" panose="020B0604030504040204" pitchFamily="34" charset="0"/>
                <a:ea typeface="Gulim" panose="020B0600000101010101" pitchFamily="34" charset="-127"/>
                <a:cs typeface="+mn-cs"/>
              </a:rPr>
              <a:pPr indent="0" algn="l" fontAlgn="auto"/>
              <a:t>12/20/2019</a:t>
            </a:fld>
            <a:endParaRPr lang="en-US" altLang="zh-CN" sz="1200" strike="noStrike" noProof="1">
              <a:latin typeface="Verdana" panose="020B0604030504040204" pitchFamily="34" charset="0"/>
              <a:ea typeface="Gulim" panose="020B0600000101010101" pitchFamily="34" charset="-127"/>
            </a:endParaRPr>
          </a:p>
        </p:txBody>
      </p:sp>
      <p:sp>
        <p:nvSpPr>
          <p:cNvPr id="47" name="页脚占位符 3"/>
          <p:cNvSpPr>
            <a:spLocks noGrp="1"/>
          </p:cNvSpPr>
          <p:nvPr>
            <p:ph type="ftr" sz="quarter" idx="3"/>
          </p:nvPr>
        </p:nvSpPr>
        <p:spPr>
          <a:xfrm>
            <a:off x="4165600" y="6356350"/>
            <a:ext cx="3860800" cy="365125"/>
          </a:xfrm>
          <a:prstGeom prst="rect">
            <a:avLst/>
          </a:prstGeom>
        </p:spPr>
        <p:txBody>
          <a:bodyPr/>
          <a:lstStyle>
            <a:lvl1pPr>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8" name="灯片编号占位符 4"/>
          <p:cNvSpPr>
            <a:spLocks noGrp="1"/>
          </p:cNvSpPr>
          <p:nvPr>
            <p:ph type="sldNum" sz="quarter" idx="4"/>
          </p:nvPr>
        </p:nvSpPr>
        <p:spPr bwMode="gray">
          <a:xfrm>
            <a:off x="8737600" y="6356350"/>
            <a:ext cx="2844800" cy="365125"/>
          </a:xfrm>
          <a:prstGeom prst="rect">
            <a:avLst/>
          </a:prstGeom>
          <a:noFill/>
          <a:ln w="9525">
            <a:noFill/>
            <a:miter lim="800000"/>
          </a:ln>
          <a:effectLst/>
        </p:spPr>
        <p:txBody>
          <a:bodyPr vert="horz" wrap="square" lIns="91440" tIns="45720" rIns="91440" bIns="45720" numCol="1" anchor="t" anchorCtr="0" compatLnSpc="1"/>
          <a:lstStyle/>
          <a:p>
            <a:pPr indent="0" algn="l" fontAlgn="auto"/>
            <a:fld id="{9A0DB2DC-4C9A-4742-B13C-FB6460FD3503}" type="slidenum">
              <a:rPr lang="zh-CN" altLang="en-US" sz="1200" strike="noStrike" noProof="1" dirty="0">
                <a:latin typeface="Verdana" panose="020B0604030504040204" pitchFamily="34" charset="0"/>
                <a:ea typeface="Gulim" panose="020B0600000101010101" pitchFamily="34" charset="-127"/>
                <a:cs typeface="+mn-cs"/>
              </a:rPr>
              <a:pPr indent="0" algn="l" fontAlgn="auto"/>
              <a:t>‹#›</a:t>
            </a:fld>
            <a:endParaRPr lang="zh-CN" altLang="en-US" sz="1200" strike="noStrike" noProof="1">
              <a:latin typeface="Verdana" panose="020B0604030504040204" pitchFamily="34" charset="0"/>
              <a:ea typeface="Gulim" panose="020B0600000101010101" pitchFamily="34" charset="-127"/>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矩形 8"/>
          <p:cNvSpPr/>
          <p:nvPr/>
        </p:nvSpPr>
        <p:spPr>
          <a:xfrm>
            <a:off x="914400" y="3197225"/>
            <a:ext cx="103632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914400" y="1676401"/>
            <a:ext cx="10363200" cy="1538286"/>
          </a:xfrm>
        </p:spPr>
        <p:txBody>
          <a:bodyPr anchor="b"/>
          <a:lstStyle/>
          <a:p>
            <a:pPr fontAlgn="base"/>
            <a:r>
              <a:rPr lang="zh-CN" altLang="en-US" strike="noStrike" noProof="1" smtClean="0"/>
              <a:t>单击此处编辑母版标题样式</a:t>
            </a:r>
            <a:endParaRPr lang="en-US" strike="noStrike" noProof="1"/>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a:p>
        </p:txBody>
      </p:sp>
      <p:sp>
        <p:nvSpPr>
          <p:cNvPr id="10" name="日期占位符 3"/>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页脚占位符 4"/>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9" name="日期占位符 8"/>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10" name="日期占位符 3"/>
          <p:cNvSpPr>
            <a:spLocks noGrp="1"/>
          </p:cNvSpPr>
          <p:nvPr>
            <p:ph type="dt" sz="half" idx="2"/>
          </p:nvPr>
        </p:nvSpPr>
        <p:spPr>
          <a:xfrm>
            <a:off x="97367"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页脚占位符 4"/>
          <p:cNvSpPr>
            <a:spLocks noGrp="1"/>
          </p:cNvSpPr>
          <p:nvPr>
            <p:ph type="ftr" sz="quarter" idx="3"/>
          </p:nvPr>
        </p:nvSpPr>
        <p:spPr>
          <a:xfrm>
            <a:off x="7107767"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9" name="矩形 8"/>
          <p:cNvSpPr/>
          <p:nvPr/>
        </p:nvSpPr>
        <p:spPr>
          <a:xfrm>
            <a:off x="914400" y="3143250"/>
            <a:ext cx="103632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963084" y="3143248"/>
            <a:ext cx="10363200" cy="1362075"/>
          </a:xfrm>
        </p:spPr>
        <p:txBody>
          <a:bodyPr anchor="t"/>
          <a:lstStyle>
            <a:lvl1pPr algn="ctr">
              <a:defRPr sz="4000" b="0" cap="all"/>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963084" y="1643061"/>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10" name="日期占位符 3"/>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页脚占位符 4"/>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10" name="日期占位符 4"/>
          <p:cNvSpPr>
            <a:spLocks noGrp="1"/>
          </p:cNvSpPr>
          <p:nvPr>
            <p:ph type="dt" sz="half" idx="1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页脚占位符 5"/>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2" name="灯片编号占位符 6"/>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10" name="日期占位符 6"/>
          <p:cNvSpPr>
            <a:spLocks noGrp="1"/>
          </p:cNvSpPr>
          <p:nvPr>
            <p:ph type="dt" sz="half" idx="1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页脚占位符 7"/>
          <p:cNvSpPr>
            <a:spLocks noGrp="1"/>
          </p:cNvSpPr>
          <p:nvPr>
            <p:ph type="ftr" sz="quarter" idx="1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2" name="灯片编号占位符 8"/>
          <p:cNvSpPr>
            <a:spLocks noGrp="1"/>
          </p:cNvSpPr>
          <p:nvPr>
            <p:ph type="sldNum" sz="quarter" idx="1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10" name="日期占位符 2"/>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页脚占位符 3"/>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2" name="灯片编号占位符 4"/>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9" name="日期占位符 1"/>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fld id="{4E3FD9AB-E4D2-477B-A46D-885118610194}" type="datetimeFigureOut">
              <a:rPr kumimoji="0" lang="zh-CN" altLang="en-US" b="0" i="0" strike="noStrike" kern="1200" cap="none" spc="0" normalizeH="0" baseline="0" noProof="0">
                <a:latin typeface="Comic Sans MS" panose="030F0702030302020204" pitchFamily="66" charset="0"/>
                <a:ea typeface="宋体" panose="02010600030101010101" pitchFamily="2" charset="-122"/>
                <a:cs typeface="+mn-cs"/>
              </a:rPr>
              <a:pPr marL="0" marR="0" indent="0" defTabSz="914400" rtl="0" fontAlgn="base">
                <a:lnSpc>
                  <a:spcPct val="100000"/>
                </a:lnSpc>
                <a:spcBef>
                  <a:spcPct val="0"/>
                </a:spcBef>
                <a:spcAft>
                  <a:spcPct val="0"/>
                </a:spcAft>
                <a:buClrTx/>
                <a:buSzTx/>
                <a:buFontTx/>
                <a:defRPr/>
              </a:pPr>
              <a:t>2019/12/20</a:t>
            </a:fld>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0" name="页脚占位符 2"/>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灯片编号占位符 3"/>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9" name="矩形 8"/>
          <p:cNvSpPr/>
          <p:nvPr/>
        </p:nvSpPr>
        <p:spPr>
          <a:xfrm>
            <a:off x="3714751" y="1054100"/>
            <a:ext cx="7871884"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3714733" y="228600"/>
            <a:ext cx="7867669" cy="842946"/>
          </a:xfrm>
        </p:spPr>
        <p:txBody>
          <a:bodyPr anchor="b"/>
          <a:lstStyle>
            <a:lvl1pPr algn="ctr">
              <a:defRPr sz="2800" b="0"/>
            </a:lvl1p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4" name="文本占位符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10" name="日期占位符 4"/>
          <p:cNvSpPr>
            <a:spLocks noGrp="1"/>
          </p:cNvSpPr>
          <p:nvPr>
            <p:ph type="dt" sz="half" idx="1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页脚占位符 5"/>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2" name="灯片编号占位符 6"/>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lstStyle>
            <a:lvl1pPr algn="l">
              <a:defRPr sz="2400" b="0"/>
            </a:lvl1pPr>
          </a:lstStyle>
          <a:p>
            <a:pPr fontAlgn="base"/>
            <a:r>
              <a:rPr lang="zh-CN" altLang="en-US" strike="noStrike" noProof="1" smtClean="0"/>
              <a:t>单击此处编辑母版标题样式</a:t>
            </a:r>
            <a:endParaRPr lang="en-US" strike="noStrike" noProof="1"/>
          </a:p>
        </p:txBody>
      </p:sp>
      <p:sp>
        <p:nvSpPr>
          <p:cNvPr id="3" name="图片占位符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Pct val="50000"/>
              <a:buFont typeface="Wingdings 2"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9" name="日期占位符 4"/>
          <p:cNvSpPr>
            <a:spLocks noGrp="1"/>
          </p:cNvSpPr>
          <p:nvPr>
            <p:ph type="dt" sz="half" idx="1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0" name="页脚占位符 5"/>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灯片编号占位符 6"/>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 name="矩形 8"/>
          <p:cNvSpPr/>
          <p:nvPr/>
        </p:nvSpPr>
        <p:spPr>
          <a:xfrm>
            <a:off x="609600" y="1411288"/>
            <a:ext cx="109728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10" name="日期占位符 3"/>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页脚占位符 4"/>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5" y="274638"/>
            <a:ext cx="1962125" cy="6011882"/>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609600" y="274638"/>
            <a:ext cx="8915424" cy="6011882"/>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en-US" strike="noStrike" noProof="1"/>
          </a:p>
        </p:txBody>
      </p:sp>
      <p:sp>
        <p:nvSpPr>
          <p:cNvPr id="9" name="日期占位符 3"/>
          <p:cNvSpPr>
            <a:spLocks noGrp="1"/>
          </p:cNvSpPr>
          <p:nvPr>
            <p:ph type="dt" sz="half" idx="2"/>
          </p:nvPr>
        </p:nvSpPr>
        <p:spPr>
          <a:xfrm>
            <a:off x="101600" y="6400800"/>
            <a:ext cx="4267200" cy="284163"/>
          </a:xfrm>
          <a:prstGeom prst="rect">
            <a:avLst/>
          </a:prstGeom>
        </p:spPr>
        <p:txBody>
          <a:bodyPr vert="horz" rtlCol="0" anchor="b"/>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0" name="页脚占位符 4"/>
          <p:cNvSpPr>
            <a:spLocks noGrp="1"/>
          </p:cNvSpPr>
          <p:nvPr>
            <p:ph type="ftr" sz="quarter" idx="3"/>
          </p:nvPr>
        </p:nvSpPr>
        <p:spPr>
          <a:xfrm>
            <a:off x="7112000" y="6400800"/>
            <a:ext cx="4978400" cy="284163"/>
          </a:xfrm>
          <a:prstGeom prst="rect">
            <a:avLst/>
          </a:prstGeom>
        </p:spPr>
        <p:txBody>
          <a:bodyPr vert="horz" rtlCol="0" anchor="ctr"/>
          <a:lstStyle>
            <a:lvl1pPr>
              <a:defRPr/>
            </a:lvl1pPr>
          </a:lstStyle>
          <a:p>
            <a:pPr marL="0" marR="0" indent="0" defTabSz="914400" rtl="0" fontAlgn="base">
              <a:lnSpc>
                <a:spcPct val="100000"/>
              </a:lnSpc>
              <a:spcBef>
                <a:spcPct val="0"/>
              </a:spcBef>
              <a:spcAft>
                <a:spcPct val="0"/>
              </a:spcAft>
              <a:buClrTx/>
              <a:buSzTx/>
              <a:buFontTx/>
              <a:defRPr/>
            </a:pPr>
            <a:endParaRPr kumimoji="0" lang="en-US" altLang="zh-CN" b="0" i="0" strike="noStrike" kern="1200" cap="none" spc="0" normalizeH="0" baseline="0" noProof="0">
              <a:latin typeface="Comic Sans MS" panose="030F0702030302020204" pitchFamily="66" charset="0"/>
              <a:ea typeface="宋体" panose="02010600030101010101" pitchFamily="2" charset="-122"/>
              <a:cs typeface="+mn-cs"/>
            </a:endParaRPr>
          </a:p>
        </p:txBody>
      </p:sp>
      <p:sp>
        <p:nvSpPr>
          <p:cNvPr id="11" name="灯片编号占位符 5"/>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algn="ctr" eaLnBrk="1" fontAlgn="base" hangingPunct="1"/>
            <a:fld id="{9A0DB2DC-4C9A-4742-B13C-FB6460FD3503}" type="slidenum">
              <a:rPr lang="zh-CN" altLang="en-US" sz="1100" strike="noStrike" noProof="1" dirty="0">
                <a:solidFill>
                  <a:srgbClr val="636363"/>
                </a:solidFill>
                <a:latin typeface="Comic Sans MS" panose="030F0702030302020204" pitchFamily="66" charset="0"/>
                <a:ea typeface="宋体" panose="02010600030101010101" pitchFamily="2" charset="-122"/>
                <a:cs typeface="+mn-ea"/>
              </a:rPr>
              <a:pPr algn="ctr" eaLnBrk="1" fontAlgn="base" hangingPunct="1"/>
              <a:t>‹#›</a:t>
            </a:fld>
            <a:endParaRPr lang="zh-CN" altLang="en-US" sz="1100" strike="noStrike" noProof="1">
              <a:solidFill>
                <a:srgbClr val="63636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5" name="日期占位符 4"/>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cxnSp>
        <p:nvCxnSpPr>
          <p:cNvPr id="8" name="直接连接符 6"/>
          <p:cNvCxnSpPr/>
          <p:nvPr/>
        </p:nvCxnSpPr>
        <p:spPr>
          <a:xfrm flipV="1">
            <a:off x="6854825" y="2443163"/>
            <a:ext cx="214313" cy="1588"/>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9" name="六边形 3"/>
          <p:cNvSpPr/>
          <p:nvPr/>
        </p:nvSpPr>
        <p:spPr>
          <a:xfrm>
            <a:off x="4397375" y="1038225"/>
            <a:ext cx="3397250" cy="2803525"/>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noFill/>
          <a:ln w="38100">
            <a:solidFill>
              <a:srgbClr val="F469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0" name="椭圆 9"/>
          <p:cNvSpPr/>
          <p:nvPr/>
        </p:nvSpPr>
        <p:spPr>
          <a:xfrm>
            <a:off x="4187825" y="515938"/>
            <a:ext cx="3816350" cy="3817938"/>
          </a:xfrm>
          <a:prstGeom prst="ellipse">
            <a:avLst/>
          </a:prstGeom>
          <a:noFill/>
          <a:ln w="38100" cap="flat" cmpd="sng" algn="ctr">
            <a:solidFill>
              <a:srgbClr val="45722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1" name="椭圆 10"/>
          <p:cNvSpPr/>
          <p:nvPr/>
        </p:nvSpPr>
        <p:spPr>
          <a:xfrm>
            <a:off x="4257675" y="587375"/>
            <a:ext cx="3676650" cy="3675063"/>
          </a:xfrm>
          <a:prstGeom prst="ellipse">
            <a:avLst/>
          </a:prstGeom>
          <a:noFill/>
          <a:ln w="38100" cap="flat" cmpd="sng" algn="ctr">
            <a:solidFill>
              <a:srgbClr val="CEA253"/>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2" name="六边形 3"/>
          <p:cNvSpPr/>
          <p:nvPr/>
        </p:nvSpPr>
        <p:spPr>
          <a:xfrm>
            <a:off x="4257675" y="952500"/>
            <a:ext cx="3676650" cy="2974975"/>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noFill/>
          <a:ln w="38100">
            <a:solidFill>
              <a:srgbClr val="FCA9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2056" name="组合 11"/>
          <p:cNvGrpSpPr/>
          <p:nvPr/>
        </p:nvGrpSpPr>
        <p:grpSpPr>
          <a:xfrm>
            <a:off x="6710363" y="3386138"/>
            <a:ext cx="331787" cy="331787"/>
            <a:chOff x="920750" y="1828800"/>
            <a:chExt cx="425450" cy="425450"/>
          </a:xfrm>
        </p:grpSpPr>
        <p:sp>
          <p:nvSpPr>
            <p:cNvPr id="14" name="椭圆 13"/>
            <p:cNvSpPr/>
            <p:nvPr/>
          </p:nvSpPr>
          <p:spPr>
            <a:xfrm>
              <a:off x="996068" y="1904118"/>
              <a:ext cx="274813" cy="274813"/>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5" name="椭圆 14"/>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2059" name="组合 14"/>
          <p:cNvGrpSpPr/>
          <p:nvPr/>
        </p:nvGrpSpPr>
        <p:grpSpPr>
          <a:xfrm>
            <a:off x="7296150" y="2273300"/>
            <a:ext cx="333375" cy="331788"/>
            <a:chOff x="920750" y="1828800"/>
            <a:chExt cx="425450" cy="425450"/>
          </a:xfrm>
        </p:grpSpPr>
        <p:sp>
          <p:nvSpPr>
            <p:cNvPr id="17" name="椭圆 16"/>
            <p:cNvSpPr/>
            <p:nvPr/>
          </p:nvSpPr>
          <p:spPr>
            <a:xfrm>
              <a:off x="997736" y="1904119"/>
              <a:ext cx="271478" cy="274811"/>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椭圆 17"/>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2062" name="组合 17"/>
          <p:cNvGrpSpPr/>
          <p:nvPr/>
        </p:nvGrpSpPr>
        <p:grpSpPr>
          <a:xfrm>
            <a:off x="4543425" y="2273300"/>
            <a:ext cx="331788" cy="331788"/>
            <a:chOff x="920750" y="1828800"/>
            <a:chExt cx="425450" cy="425450"/>
          </a:xfrm>
        </p:grpSpPr>
        <p:sp>
          <p:nvSpPr>
            <p:cNvPr id="20" name="椭圆 19"/>
            <p:cNvSpPr/>
            <p:nvPr/>
          </p:nvSpPr>
          <p:spPr>
            <a:xfrm>
              <a:off x="996069" y="1904119"/>
              <a:ext cx="274811" cy="274811"/>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1" name="椭圆 20"/>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2065" name="组合 20"/>
          <p:cNvGrpSpPr/>
          <p:nvPr/>
        </p:nvGrpSpPr>
        <p:grpSpPr>
          <a:xfrm>
            <a:off x="6710363" y="1169988"/>
            <a:ext cx="331787" cy="333375"/>
            <a:chOff x="920750" y="1828800"/>
            <a:chExt cx="425450" cy="425450"/>
          </a:xfrm>
        </p:grpSpPr>
        <p:sp>
          <p:nvSpPr>
            <p:cNvPr id="23" name="椭圆 22"/>
            <p:cNvSpPr/>
            <p:nvPr/>
          </p:nvSpPr>
          <p:spPr>
            <a:xfrm>
              <a:off x="996068" y="1905786"/>
              <a:ext cx="274813" cy="271478"/>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4" name="椭圆 23"/>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2068" name="组合 23"/>
          <p:cNvGrpSpPr/>
          <p:nvPr/>
        </p:nvGrpSpPr>
        <p:grpSpPr>
          <a:xfrm>
            <a:off x="5110163" y="1169988"/>
            <a:ext cx="331787" cy="333375"/>
            <a:chOff x="920750" y="1828800"/>
            <a:chExt cx="425450" cy="425450"/>
          </a:xfrm>
        </p:grpSpPr>
        <p:sp>
          <p:nvSpPr>
            <p:cNvPr id="26" name="椭圆 25"/>
            <p:cNvSpPr/>
            <p:nvPr/>
          </p:nvSpPr>
          <p:spPr>
            <a:xfrm>
              <a:off x="996068" y="1905786"/>
              <a:ext cx="274813" cy="271478"/>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7" name="椭圆 26"/>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2071" name="组合 26"/>
          <p:cNvGrpSpPr/>
          <p:nvPr/>
        </p:nvGrpSpPr>
        <p:grpSpPr>
          <a:xfrm>
            <a:off x="5106988" y="3386138"/>
            <a:ext cx="333375" cy="331787"/>
            <a:chOff x="920750" y="1828800"/>
            <a:chExt cx="425450" cy="425450"/>
          </a:xfrm>
        </p:grpSpPr>
        <p:sp>
          <p:nvSpPr>
            <p:cNvPr id="29" name="椭圆 28"/>
            <p:cNvSpPr/>
            <p:nvPr/>
          </p:nvSpPr>
          <p:spPr>
            <a:xfrm>
              <a:off x="997736" y="1904118"/>
              <a:ext cx="271478" cy="274813"/>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0" name="椭圆 29"/>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cxnSp>
        <p:nvCxnSpPr>
          <p:cNvPr id="31" name="直接连接符 30"/>
          <p:cNvCxnSpPr>
            <a:stCxn id="26" idx="6"/>
            <a:endCxn id="23" idx="2"/>
          </p:cNvCxnSpPr>
          <p:nvPr/>
        </p:nvCxnSpPr>
        <p:spPr>
          <a:xfrm>
            <a:off x="5441950" y="1336675"/>
            <a:ext cx="1268413"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6" idx="6"/>
            <a:endCxn id="23" idx="2"/>
          </p:cNvCxnSpPr>
          <p:nvPr/>
        </p:nvCxnSpPr>
        <p:spPr>
          <a:xfrm flipV="1">
            <a:off x="4802188" y="1489075"/>
            <a:ext cx="425450" cy="798513"/>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6" idx="6"/>
            <a:endCxn id="23" idx="2"/>
          </p:cNvCxnSpPr>
          <p:nvPr/>
        </p:nvCxnSpPr>
        <p:spPr>
          <a:xfrm>
            <a:off x="4745038" y="2603500"/>
            <a:ext cx="422275" cy="78263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26" idx="6"/>
            <a:endCxn id="23" idx="2"/>
          </p:cNvCxnSpPr>
          <p:nvPr/>
        </p:nvCxnSpPr>
        <p:spPr>
          <a:xfrm>
            <a:off x="5461000" y="3571875"/>
            <a:ext cx="12700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26" idx="6"/>
            <a:endCxn id="23" idx="2"/>
          </p:cNvCxnSpPr>
          <p:nvPr/>
        </p:nvCxnSpPr>
        <p:spPr>
          <a:xfrm>
            <a:off x="6961188" y="1500188"/>
            <a:ext cx="422275" cy="75088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26" idx="6"/>
            <a:endCxn id="23" idx="2"/>
          </p:cNvCxnSpPr>
          <p:nvPr/>
        </p:nvCxnSpPr>
        <p:spPr>
          <a:xfrm flipV="1">
            <a:off x="7029450" y="2603500"/>
            <a:ext cx="371475" cy="71278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7" name="六边形 3"/>
          <p:cNvSpPr/>
          <p:nvPr/>
        </p:nvSpPr>
        <p:spPr>
          <a:xfrm>
            <a:off x="5014913" y="1509713"/>
            <a:ext cx="2143125" cy="1876425"/>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8" name="六边形 3"/>
          <p:cNvSpPr/>
          <p:nvPr/>
        </p:nvSpPr>
        <p:spPr>
          <a:xfrm>
            <a:off x="5111750" y="1573213"/>
            <a:ext cx="1970088" cy="1725613"/>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9" name="椭圆 38"/>
          <p:cNvSpPr/>
          <p:nvPr/>
        </p:nvSpPr>
        <p:spPr>
          <a:xfrm>
            <a:off x="6240463" y="2171700"/>
            <a:ext cx="58738" cy="57150"/>
          </a:xfrm>
          <a:prstGeom prst="ellipse">
            <a:avLst/>
          </a:prstGeom>
          <a:solidFill>
            <a:srgbClr val="FFC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0" name="椭圆 39"/>
          <p:cNvSpPr/>
          <p:nvPr/>
        </p:nvSpPr>
        <p:spPr>
          <a:xfrm>
            <a:off x="5403850" y="2179638"/>
            <a:ext cx="66675" cy="61913"/>
          </a:xfrm>
          <a:prstGeom prst="ellipse">
            <a:avLst/>
          </a:prstGeom>
          <a:solidFill>
            <a:srgbClr val="FFC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1" name="椭圆 40"/>
          <p:cNvSpPr/>
          <p:nvPr/>
        </p:nvSpPr>
        <p:spPr>
          <a:xfrm>
            <a:off x="6597650" y="2074863"/>
            <a:ext cx="52388" cy="60325"/>
          </a:xfrm>
          <a:prstGeom prst="ellipse">
            <a:avLst/>
          </a:prstGeom>
          <a:solidFill>
            <a:srgbClr val="FFC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2085" name="Group 979"/>
          <p:cNvGrpSpPr>
            <a:grpSpLocks noChangeAspect="1"/>
          </p:cNvGrpSpPr>
          <p:nvPr/>
        </p:nvGrpSpPr>
        <p:grpSpPr>
          <a:xfrm>
            <a:off x="6040438" y="2122488"/>
            <a:ext cx="293687" cy="547687"/>
            <a:chOff x="3546" y="1614"/>
            <a:chExt cx="588" cy="1092"/>
          </a:xfrm>
        </p:grpSpPr>
        <p:sp>
          <p:nvSpPr>
            <p:cNvPr id="43" name="AutoShape 978"/>
            <p:cNvSpPr>
              <a:spLocks noChangeAspect="1" noChangeArrowheads="1" noTextEdit="1"/>
            </p:cNvSpPr>
            <p:nvPr/>
          </p:nvSpPr>
          <p:spPr bwMode="auto">
            <a:xfrm>
              <a:off x="3546" y="1614"/>
              <a:ext cx="588" cy="1092"/>
            </a:xfrm>
            <a:prstGeom prst="rect">
              <a:avLst/>
            </a:prstGeom>
            <a:no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4" name="Freeform 980"/>
            <p:cNvSpPr>
              <a:spLocks noEditPoints="1" noChangeArrowheads="1"/>
            </p:cNvSpPr>
            <p:nvPr/>
          </p:nvSpPr>
          <p:spPr bwMode="auto">
            <a:xfrm>
              <a:off x="3548" y="1612"/>
              <a:ext cx="583" cy="1096"/>
            </a:xfrm>
            <a:custGeom>
              <a:avLst/>
              <a:gdLst/>
              <a:ahLst/>
              <a:cxnLst>
                <a:cxn ang="0">
                  <a:pos x="240" y="199"/>
                </a:cxn>
                <a:cxn ang="0">
                  <a:pos x="244" y="7"/>
                </a:cxn>
                <a:cxn ang="0">
                  <a:pos x="231" y="0"/>
                </a:cxn>
                <a:cxn ang="0">
                  <a:pos x="0" y="105"/>
                </a:cxn>
                <a:cxn ang="0">
                  <a:pos x="32" y="185"/>
                </a:cxn>
                <a:cxn ang="0">
                  <a:pos x="102" y="154"/>
                </a:cxn>
                <a:cxn ang="0">
                  <a:pos x="102" y="282"/>
                </a:cxn>
                <a:cxn ang="0">
                  <a:pos x="99" y="461"/>
                </a:cxn>
                <a:cxn ang="0">
                  <a:pos x="242" y="461"/>
                </a:cxn>
                <a:cxn ang="0">
                  <a:pos x="240" y="295"/>
                </a:cxn>
                <a:cxn ang="0">
                  <a:pos x="240" y="199"/>
                </a:cxn>
                <a:cxn ang="0">
                  <a:pos x="192" y="92"/>
                </a:cxn>
                <a:cxn ang="0">
                  <a:pos x="169" y="69"/>
                </a:cxn>
                <a:cxn ang="0">
                  <a:pos x="192" y="47"/>
                </a:cxn>
                <a:cxn ang="0">
                  <a:pos x="214" y="69"/>
                </a:cxn>
                <a:cxn ang="0">
                  <a:pos x="192" y="92"/>
                </a:cxn>
              </a:cxnLst>
              <a:rect l="0" t="0" r="r" b="b"/>
              <a:pathLst>
                <a:path w="244" h="461">
                  <a:moveTo>
                    <a:pt x="240" y="199"/>
                  </a:moveTo>
                  <a:cubicBezTo>
                    <a:pt x="240" y="115"/>
                    <a:pt x="243" y="38"/>
                    <a:pt x="244" y="7"/>
                  </a:cubicBezTo>
                  <a:cubicBezTo>
                    <a:pt x="231" y="0"/>
                    <a:pt x="231" y="0"/>
                    <a:pt x="231" y="0"/>
                  </a:cubicBezTo>
                  <a:cubicBezTo>
                    <a:pt x="138" y="43"/>
                    <a:pt x="18" y="96"/>
                    <a:pt x="0" y="105"/>
                  </a:cubicBezTo>
                  <a:cubicBezTo>
                    <a:pt x="32" y="185"/>
                    <a:pt x="32" y="185"/>
                    <a:pt x="32" y="185"/>
                  </a:cubicBezTo>
                  <a:cubicBezTo>
                    <a:pt x="53" y="175"/>
                    <a:pt x="83" y="161"/>
                    <a:pt x="102" y="154"/>
                  </a:cubicBezTo>
                  <a:cubicBezTo>
                    <a:pt x="102" y="282"/>
                    <a:pt x="102" y="282"/>
                    <a:pt x="102" y="282"/>
                  </a:cubicBezTo>
                  <a:cubicBezTo>
                    <a:pt x="102" y="366"/>
                    <a:pt x="100" y="444"/>
                    <a:pt x="99" y="461"/>
                  </a:cubicBezTo>
                  <a:cubicBezTo>
                    <a:pt x="242" y="461"/>
                    <a:pt x="242" y="461"/>
                    <a:pt x="242" y="461"/>
                  </a:cubicBezTo>
                  <a:cubicBezTo>
                    <a:pt x="240" y="441"/>
                    <a:pt x="240" y="385"/>
                    <a:pt x="240" y="295"/>
                  </a:cubicBezTo>
                  <a:lnTo>
                    <a:pt x="240" y="199"/>
                  </a:lnTo>
                  <a:close/>
                  <a:moveTo>
                    <a:pt x="192" y="92"/>
                  </a:moveTo>
                  <a:cubicBezTo>
                    <a:pt x="179" y="92"/>
                    <a:pt x="169" y="82"/>
                    <a:pt x="169" y="69"/>
                  </a:cubicBezTo>
                  <a:cubicBezTo>
                    <a:pt x="169" y="57"/>
                    <a:pt x="179" y="47"/>
                    <a:pt x="192" y="47"/>
                  </a:cubicBezTo>
                  <a:cubicBezTo>
                    <a:pt x="204" y="47"/>
                    <a:pt x="214" y="57"/>
                    <a:pt x="214" y="69"/>
                  </a:cubicBezTo>
                  <a:cubicBezTo>
                    <a:pt x="214" y="82"/>
                    <a:pt x="204" y="92"/>
                    <a:pt x="192" y="92"/>
                  </a:cubicBezTo>
                  <a:close/>
                </a:path>
              </a:pathLst>
            </a:custGeom>
            <a:solidFill>
              <a:srgbClr val="FFFFFF"/>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5" name="Freeform 981"/>
            <p:cNvSpPr>
              <a:spLocks noEditPoints="1" noChangeArrowheads="1"/>
            </p:cNvSpPr>
            <p:nvPr/>
          </p:nvSpPr>
          <p:spPr bwMode="auto">
            <a:xfrm>
              <a:off x="3548" y="1612"/>
              <a:ext cx="583" cy="1096"/>
            </a:xfrm>
            <a:custGeom>
              <a:avLst/>
              <a:gdLst/>
              <a:ahLst/>
              <a:cxnLst>
                <a:cxn ang="0">
                  <a:pos x="240" y="199"/>
                </a:cxn>
                <a:cxn ang="0">
                  <a:pos x="244" y="7"/>
                </a:cxn>
                <a:cxn ang="0">
                  <a:pos x="231" y="0"/>
                </a:cxn>
                <a:cxn ang="0">
                  <a:pos x="0" y="105"/>
                </a:cxn>
                <a:cxn ang="0">
                  <a:pos x="32" y="185"/>
                </a:cxn>
                <a:cxn ang="0">
                  <a:pos x="102" y="154"/>
                </a:cxn>
                <a:cxn ang="0">
                  <a:pos x="102" y="282"/>
                </a:cxn>
                <a:cxn ang="0">
                  <a:pos x="99" y="461"/>
                </a:cxn>
                <a:cxn ang="0">
                  <a:pos x="242" y="461"/>
                </a:cxn>
                <a:cxn ang="0">
                  <a:pos x="240" y="295"/>
                </a:cxn>
                <a:cxn ang="0">
                  <a:pos x="240" y="199"/>
                </a:cxn>
                <a:cxn ang="0">
                  <a:pos x="192" y="92"/>
                </a:cxn>
                <a:cxn ang="0">
                  <a:pos x="169" y="69"/>
                </a:cxn>
                <a:cxn ang="0">
                  <a:pos x="192" y="47"/>
                </a:cxn>
                <a:cxn ang="0">
                  <a:pos x="214" y="69"/>
                </a:cxn>
                <a:cxn ang="0">
                  <a:pos x="192" y="92"/>
                </a:cxn>
              </a:cxnLst>
              <a:rect l="0" t="0" r="r" b="b"/>
              <a:pathLst>
                <a:path w="244" h="461">
                  <a:moveTo>
                    <a:pt x="240" y="199"/>
                  </a:moveTo>
                  <a:cubicBezTo>
                    <a:pt x="240" y="115"/>
                    <a:pt x="243" y="38"/>
                    <a:pt x="244" y="7"/>
                  </a:cubicBezTo>
                  <a:cubicBezTo>
                    <a:pt x="231" y="0"/>
                    <a:pt x="231" y="0"/>
                    <a:pt x="231" y="0"/>
                  </a:cubicBezTo>
                  <a:cubicBezTo>
                    <a:pt x="138" y="43"/>
                    <a:pt x="18" y="96"/>
                    <a:pt x="0" y="105"/>
                  </a:cubicBezTo>
                  <a:cubicBezTo>
                    <a:pt x="32" y="185"/>
                    <a:pt x="32" y="185"/>
                    <a:pt x="32" y="185"/>
                  </a:cubicBezTo>
                  <a:cubicBezTo>
                    <a:pt x="53" y="175"/>
                    <a:pt x="83" y="161"/>
                    <a:pt x="102" y="154"/>
                  </a:cubicBezTo>
                  <a:cubicBezTo>
                    <a:pt x="102" y="282"/>
                    <a:pt x="102" y="282"/>
                    <a:pt x="102" y="282"/>
                  </a:cubicBezTo>
                  <a:cubicBezTo>
                    <a:pt x="102" y="366"/>
                    <a:pt x="100" y="444"/>
                    <a:pt x="99" y="461"/>
                  </a:cubicBezTo>
                  <a:cubicBezTo>
                    <a:pt x="242" y="461"/>
                    <a:pt x="242" y="461"/>
                    <a:pt x="242" y="461"/>
                  </a:cubicBezTo>
                  <a:cubicBezTo>
                    <a:pt x="240" y="441"/>
                    <a:pt x="240" y="385"/>
                    <a:pt x="240" y="295"/>
                  </a:cubicBezTo>
                  <a:lnTo>
                    <a:pt x="240" y="199"/>
                  </a:lnTo>
                  <a:close/>
                  <a:moveTo>
                    <a:pt x="192" y="92"/>
                  </a:moveTo>
                  <a:cubicBezTo>
                    <a:pt x="179" y="92"/>
                    <a:pt x="169" y="82"/>
                    <a:pt x="169" y="69"/>
                  </a:cubicBezTo>
                  <a:cubicBezTo>
                    <a:pt x="169" y="57"/>
                    <a:pt x="179" y="47"/>
                    <a:pt x="192" y="47"/>
                  </a:cubicBezTo>
                  <a:cubicBezTo>
                    <a:pt x="204" y="47"/>
                    <a:pt x="214" y="57"/>
                    <a:pt x="214" y="69"/>
                  </a:cubicBezTo>
                  <a:cubicBezTo>
                    <a:pt x="214" y="82"/>
                    <a:pt x="204" y="92"/>
                    <a:pt x="192" y="92"/>
                  </a:cubicBezTo>
                  <a:close/>
                </a:path>
              </a:pathLst>
            </a:custGeom>
            <a:solidFill>
              <a:srgbClr val="FCA953"/>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grpSp>
      <p:grpSp>
        <p:nvGrpSpPr>
          <p:cNvPr id="2089" name="Group 4"/>
          <p:cNvGrpSpPr>
            <a:grpSpLocks noChangeAspect="1"/>
          </p:cNvGrpSpPr>
          <p:nvPr/>
        </p:nvGrpSpPr>
        <p:grpSpPr>
          <a:xfrm>
            <a:off x="5253038" y="2143125"/>
            <a:ext cx="439737" cy="527050"/>
            <a:chOff x="3425" y="1612"/>
            <a:chExt cx="832" cy="1094"/>
          </a:xfrm>
        </p:grpSpPr>
        <p:sp>
          <p:nvSpPr>
            <p:cNvPr id="47" name="AutoShape 3"/>
            <p:cNvSpPr>
              <a:spLocks noChangeAspect="1" noChangeArrowheads="1" noTextEdit="1"/>
            </p:cNvSpPr>
            <p:nvPr/>
          </p:nvSpPr>
          <p:spPr bwMode="auto">
            <a:xfrm>
              <a:off x="3425" y="1614"/>
              <a:ext cx="830" cy="1092"/>
            </a:xfrm>
            <a:prstGeom prst="rect">
              <a:avLst/>
            </a:prstGeom>
            <a:no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smtClean="0">
                <a:ln>
                  <a:noFill/>
                </a:ln>
                <a:solidFill>
                  <a:srgbClr val="360D02"/>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8" name="Freeform 5"/>
            <p:cNvSpPr>
              <a:spLocks noEditPoints="1" noChangeArrowheads="1"/>
            </p:cNvSpPr>
            <p:nvPr/>
          </p:nvSpPr>
          <p:spPr bwMode="auto">
            <a:xfrm>
              <a:off x="3427" y="1612"/>
              <a:ext cx="830" cy="1094"/>
            </a:xfrm>
            <a:custGeom>
              <a:avLst/>
              <a:gdLst/>
              <a:ahLst/>
              <a:cxnLst>
                <a:cxn ang="0">
                  <a:pos x="211" y="351"/>
                </a:cxn>
                <a:cxn ang="0">
                  <a:pos x="211" y="346"/>
                </a:cxn>
                <a:cxn ang="0">
                  <a:pos x="329" y="173"/>
                </a:cxn>
                <a:cxn ang="0">
                  <a:pos x="48" y="0"/>
                </a:cxn>
                <a:cxn ang="0">
                  <a:pos x="28" y="104"/>
                </a:cxn>
                <a:cxn ang="0">
                  <a:pos x="182" y="203"/>
                </a:cxn>
                <a:cxn ang="0">
                  <a:pos x="0" y="433"/>
                </a:cxn>
                <a:cxn ang="0">
                  <a:pos x="9" y="455"/>
                </a:cxn>
                <a:cxn ang="0">
                  <a:pos x="32" y="455"/>
                </a:cxn>
                <a:cxn ang="0">
                  <a:pos x="238" y="457"/>
                </a:cxn>
                <a:cxn ang="0">
                  <a:pos x="348" y="460"/>
                </a:cxn>
                <a:cxn ang="0">
                  <a:pos x="348" y="344"/>
                </a:cxn>
                <a:cxn ang="0">
                  <a:pos x="211" y="351"/>
                </a:cxn>
                <a:cxn ang="0">
                  <a:pos x="145" y="82"/>
                </a:cxn>
                <a:cxn ang="0">
                  <a:pos x="123" y="60"/>
                </a:cxn>
                <a:cxn ang="0">
                  <a:pos x="145" y="38"/>
                </a:cxn>
                <a:cxn ang="0">
                  <a:pos x="168" y="60"/>
                </a:cxn>
                <a:cxn ang="0">
                  <a:pos x="145" y="82"/>
                </a:cxn>
              </a:cxnLst>
              <a:rect l="0" t="0" r="r" b="b"/>
              <a:pathLst>
                <a:path w="348" h="460">
                  <a:moveTo>
                    <a:pt x="211" y="351"/>
                  </a:moveTo>
                  <a:cubicBezTo>
                    <a:pt x="211" y="346"/>
                    <a:pt x="211" y="346"/>
                    <a:pt x="211" y="346"/>
                  </a:cubicBezTo>
                  <a:cubicBezTo>
                    <a:pt x="238" y="326"/>
                    <a:pt x="329" y="269"/>
                    <a:pt x="329" y="173"/>
                  </a:cubicBezTo>
                  <a:cubicBezTo>
                    <a:pt x="329" y="93"/>
                    <a:pt x="249" y="17"/>
                    <a:pt x="48" y="0"/>
                  </a:cubicBezTo>
                  <a:cubicBezTo>
                    <a:pt x="28" y="104"/>
                    <a:pt x="28" y="104"/>
                    <a:pt x="28" y="104"/>
                  </a:cubicBezTo>
                  <a:cubicBezTo>
                    <a:pt x="85" y="106"/>
                    <a:pt x="182" y="121"/>
                    <a:pt x="182" y="203"/>
                  </a:cubicBezTo>
                  <a:cubicBezTo>
                    <a:pt x="182" y="287"/>
                    <a:pt x="44" y="394"/>
                    <a:pt x="0" y="433"/>
                  </a:cubicBezTo>
                  <a:cubicBezTo>
                    <a:pt x="9" y="455"/>
                    <a:pt x="9" y="455"/>
                    <a:pt x="9" y="455"/>
                  </a:cubicBezTo>
                  <a:cubicBezTo>
                    <a:pt x="32" y="455"/>
                    <a:pt x="32" y="455"/>
                    <a:pt x="32" y="455"/>
                  </a:cubicBezTo>
                  <a:cubicBezTo>
                    <a:pt x="103" y="455"/>
                    <a:pt x="178" y="456"/>
                    <a:pt x="238" y="457"/>
                  </a:cubicBezTo>
                  <a:cubicBezTo>
                    <a:pt x="297" y="458"/>
                    <a:pt x="341" y="459"/>
                    <a:pt x="348" y="460"/>
                  </a:cubicBezTo>
                  <a:cubicBezTo>
                    <a:pt x="348" y="344"/>
                    <a:pt x="348" y="344"/>
                    <a:pt x="348" y="344"/>
                  </a:cubicBezTo>
                  <a:lnTo>
                    <a:pt x="211" y="351"/>
                  </a:lnTo>
                  <a:close/>
                  <a:moveTo>
                    <a:pt x="145" y="82"/>
                  </a:moveTo>
                  <a:cubicBezTo>
                    <a:pt x="133" y="82"/>
                    <a:pt x="123" y="72"/>
                    <a:pt x="123" y="60"/>
                  </a:cubicBezTo>
                  <a:cubicBezTo>
                    <a:pt x="123" y="48"/>
                    <a:pt x="133" y="38"/>
                    <a:pt x="145" y="38"/>
                  </a:cubicBezTo>
                  <a:cubicBezTo>
                    <a:pt x="158" y="38"/>
                    <a:pt x="168" y="48"/>
                    <a:pt x="168" y="60"/>
                  </a:cubicBezTo>
                  <a:cubicBezTo>
                    <a:pt x="168" y="72"/>
                    <a:pt x="158" y="82"/>
                    <a:pt x="145" y="82"/>
                  </a:cubicBezTo>
                  <a:close/>
                </a:path>
              </a:pathLst>
            </a:custGeom>
            <a:solidFill>
              <a:srgbClr val="FFFFFF"/>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9" name="Freeform 6"/>
            <p:cNvSpPr>
              <a:spLocks noEditPoints="1" noChangeArrowheads="1"/>
            </p:cNvSpPr>
            <p:nvPr/>
          </p:nvSpPr>
          <p:spPr bwMode="auto">
            <a:xfrm>
              <a:off x="3427" y="1612"/>
              <a:ext cx="830" cy="1094"/>
            </a:xfrm>
            <a:custGeom>
              <a:avLst/>
              <a:gdLst/>
              <a:ahLst/>
              <a:cxnLst>
                <a:cxn ang="0">
                  <a:pos x="211" y="351"/>
                </a:cxn>
                <a:cxn ang="0">
                  <a:pos x="211" y="346"/>
                </a:cxn>
                <a:cxn ang="0">
                  <a:pos x="329" y="173"/>
                </a:cxn>
                <a:cxn ang="0">
                  <a:pos x="48" y="0"/>
                </a:cxn>
                <a:cxn ang="0">
                  <a:pos x="28" y="104"/>
                </a:cxn>
                <a:cxn ang="0">
                  <a:pos x="182" y="203"/>
                </a:cxn>
                <a:cxn ang="0">
                  <a:pos x="0" y="433"/>
                </a:cxn>
                <a:cxn ang="0">
                  <a:pos x="9" y="455"/>
                </a:cxn>
                <a:cxn ang="0">
                  <a:pos x="32" y="455"/>
                </a:cxn>
                <a:cxn ang="0">
                  <a:pos x="238" y="457"/>
                </a:cxn>
                <a:cxn ang="0">
                  <a:pos x="348" y="460"/>
                </a:cxn>
                <a:cxn ang="0">
                  <a:pos x="348" y="344"/>
                </a:cxn>
                <a:cxn ang="0">
                  <a:pos x="211" y="351"/>
                </a:cxn>
                <a:cxn ang="0">
                  <a:pos x="145" y="82"/>
                </a:cxn>
                <a:cxn ang="0">
                  <a:pos x="123" y="60"/>
                </a:cxn>
                <a:cxn ang="0">
                  <a:pos x="145" y="38"/>
                </a:cxn>
                <a:cxn ang="0">
                  <a:pos x="168" y="60"/>
                </a:cxn>
                <a:cxn ang="0">
                  <a:pos x="145" y="82"/>
                </a:cxn>
              </a:cxnLst>
              <a:rect l="0" t="0" r="r" b="b"/>
              <a:pathLst>
                <a:path w="348" h="460">
                  <a:moveTo>
                    <a:pt x="211" y="351"/>
                  </a:moveTo>
                  <a:cubicBezTo>
                    <a:pt x="211" y="346"/>
                    <a:pt x="211" y="346"/>
                    <a:pt x="211" y="346"/>
                  </a:cubicBezTo>
                  <a:cubicBezTo>
                    <a:pt x="238" y="326"/>
                    <a:pt x="329" y="269"/>
                    <a:pt x="329" y="173"/>
                  </a:cubicBezTo>
                  <a:cubicBezTo>
                    <a:pt x="329" y="93"/>
                    <a:pt x="249" y="17"/>
                    <a:pt x="48" y="0"/>
                  </a:cubicBezTo>
                  <a:cubicBezTo>
                    <a:pt x="28" y="104"/>
                    <a:pt x="28" y="104"/>
                    <a:pt x="28" y="104"/>
                  </a:cubicBezTo>
                  <a:cubicBezTo>
                    <a:pt x="85" y="106"/>
                    <a:pt x="182" y="121"/>
                    <a:pt x="182" y="203"/>
                  </a:cubicBezTo>
                  <a:cubicBezTo>
                    <a:pt x="182" y="287"/>
                    <a:pt x="44" y="394"/>
                    <a:pt x="0" y="433"/>
                  </a:cubicBezTo>
                  <a:cubicBezTo>
                    <a:pt x="9" y="455"/>
                    <a:pt x="9" y="455"/>
                    <a:pt x="9" y="455"/>
                  </a:cubicBezTo>
                  <a:cubicBezTo>
                    <a:pt x="32" y="455"/>
                    <a:pt x="32" y="455"/>
                    <a:pt x="32" y="455"/>
                  </a:cubicBezTo>
                  <a:cubicBezTo>
                    <a:pt x="103" y="455"/>
                    <a:pt x="178" y="456"/>
                    <a:pt x="238" y="457"/>
                  </a:cubicBezTo>
                  <a:cubicBezTo>
                    <a:pt x="297" y="458"/>
                    <a:pt x="341" y="459"/>
                    <a:pt x="348" y="460"/>
                  </a:cubicBezTo>
                  <a:cubicBezTo>
                    <a:pt x="348" y="344"/>
                    <a:pt x="348" y="344"/>
                    <a:pt x="348" y="344"/>
                  </a:cubicBezTo>
                  <a:lnTo>
                    <a:pt x="211" y="351"/>
                  </a:lnTo>
                  <a:close/>
                  <a:moveTo>
                    <a:pt x="145" y="82"/>
                  </a:moveTo>
                  <a:cubicBezTo>
                    <a:pt x="133" y="82"/>
                    <a:pt x="123" y="72"/>
                    <a:pt x="123" y="60"/>
                  </a:cubicBezTo>
                  <a:cubicBezTo>
                    <a:pt x="123" y="48"/>
                    <a:pt x="133" y="38"/>
                    <a:pt x="145" y="38"/>
                  </a:cubicBezTo>
                  <a:cubicBezTo>
                    <a:pt x="158" y="38"/>
                    <a:pt x="168" y="48"/>
                    <a:pt x="168" y="60"/>
                  </a:cubicBezTo>
                  <a:cubicBezTo>
                    <a:pt x="168" y="72"/>
                    <a:pt x="158" y="82"/>
                    <a:pt x="145" y="82"/>
                  </a:cubicBezTo>
                  <a:close/>
                </a:path>
              </a:pathLst>
            </a:custGeom>
            <a:solidFill>
              <a:srgbClr val="FB4C3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grpSp>
      <p:grpSp>
        <p:nvGrpSpPr>
          <p:cNvPr id="2093" name="组合 49"/>
          <p:cNvGrpSpPr/>
          <p:nvPr/>
        </p:nvGrpSpPr>
        <p:grpSpPr>
          <a:xfrm flipH="1">
            <a:off x="5634038" y="2117725"/>
            <a:ext cx="461962" cy="439738"/>
            <a:chOff x="1951832" y="4265215"/>
            <a:chExt cx="2427287" cy="2517372"/>
          </a:xfrm>
        </p:grpSpPr>
        <p:grpSp>
          <p:nvGrpSpPr>
            <p:cNvPr id="2094" name="Group 9"/>
            <p:cNvGrpSpPr>
              <a:grpSpLocks noChangeAspect="1"/>
            </p:cNvGrpSpPr>
            <p:nvPr/>
          </p:nvGrpSpPr>
          <p:grpSpPr>
            <a:xfrm>
              <a:off x="1946828" y="4260211"/>
              <a:ext cx="2432292" cy="2522377"/>
              <a:chOff x="3353" y="1655"/>
              <a:chExt cx="972" cy="1008"/>
            </a:xfrm>
          </p:grpSpPr>
          <p:sp>
            <p:nvSpPr>
              <p:cNvPr id="53" name="AutoShape 8"/>
              <p:cNvSpPr>
                <a:spLocks noChangeAspect="1" noChangeArrowheads="1" noTextEdit="1"/>
              </p:cNvSpPr>
              <p:nvPr/>
            </p:nvSpPr>
            <p:spPr bwMode="auto">
              <a:xfrm>
                <a:off x="3355" y="1657"/>
                <a:ext cx="970" cy="1006"/>
              </a:xfrm>
              <a:prstGeom prst="rect">
                <a:avLst/>
              </a:prstGeom>
              <a:no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4" name="Freeform 10"/>
              <p:cNvSpPr>
                <a:spLocks noEditPoints="1" noChangeArrowheads="1"/>
              </p:cNvSpPr>
              <p:nvPr/>
            </p:nvSpPr>
            <p:spPr bwMode="auto">
              <a:xfrm>
                <a:off x="3353" y="1655"/>
                <a:ext cx="970" cy="1006"/>
              </a:xfrm>
              <a:custGeom>
                <a:avLst/>
                <a:gdLst/>
                <a:ahLst/>
                <a:cxnLst>
                  <a:cxn ang="0">
                    <a:pos x="214" y="0"/>
                  </a:cxn>
                  <a:cxn ang="0">
                    <a:pos x="0" y="221"/>
                  </a:cxn>
                  <a:cxn ang="0">
                    <a:pos x="202" y="423"/>
                  </a:cxn>
                  <a:cxn ang="0">
                    <a:pos x="408" y="204"/>
                  </a:cxn>
                  <a:cxn ang="0">
                    <a:pos x="214" y="0"/>
                  </a:cxn>
                  <a:cxn ang="0">
                    <a:pos x="207" y="23"/>
                  </a:cxn>
                  <a:cxn ang="0">
                    <a:pos x="229" y="45"/>
                  </a:cxn>
                  <a:cxn ang="0">
                    <a:pos x="207" y="68"/>
                  </a:cxn>
                  <a:cxn ang="0">
                    <a:pos x="184" y="45"/>
                  </a:cxn>
                  <a:cxn ang="0">
                    <a:pos x="207" y="23"/>
                  </a:cxn>
                  <a:cxn ang="0">
                    <a:pos x="206" y="322"/>
                  </a:cxn>
                  <a:cxn ang="0">
                    <a:pos x="124" y="216"/>
                  </a:cxn>
                  <a:cxn ang="0">
                    <a:pos x="208" y="102"/>
                  </a:cxn>
                  <a:cxn ang="0">
                    <a:pos x="284" y="207"/>
                  </a:cxn>
                  <a:cxn ang="0">
                    <a:pos x="206" y="322"/>
                  </a:cxn>
                </a:cxnLst>
                <a:rect l="0" t="0" r="r" b="b"/>
                <a:pathLst>
                  <a:path w="408" h="423">
                    <a:moveTo>
                      <a:pt x="214" y="0"/>
                    </a:moveTo>
                    <a:cubicBezTo>
                      <a:pt x="83" y="0"/>
                      <a:pt x="0" y="95"/>
                      <a:pt x="0" y="221"/>
                    </a:cubicBezTo>
                    <a:cubicBezTo>
                      <a:pt x="0" y="351"/>
                      <a:pt x="83" y="423"/>
                      <a:pt x="202" y="423"/>
                    </a:cubicBezTo>
                    <a:cubicBezTo>
                      <a:pt x="340" y="423"/>
                      <a:pt x="408" y="318"/>
                      <a:pt x="408" y="204"/>
                    </a:cubicBezTo>
                    <a:cubicBezTo>
                      <a:pt x="408" y="89"/>
                      <a:pt x="336" y="0"/>
                      <a:pt x="214" y="0"/>
                    </a:cubicBezTo>
                    <a:close/>
                    <a:moveTo>
                      <a:pt x="207" y="23"/>
                    </a:moveTo>
                    <a:cubicBezTo>
                      <a:pt x="219" y="23"/>
                      <a:pt x="229" y="33"/>
                      <a:pt x="229" y="45"/>
                    </a:cubicBezTo>
                    <a:cubicBezTo>
                      <a:pt x="229" y="58"/>
                      <a:pt x="219" y="68"/>
                      <a:pt x="207" y="68"/>
                    </a:cubicBezTo>
                    <a:cubicBezTo>
                      <a:pt x="194" y="68"/>
                      <a:pt x="184" y="58"/>
                      <a:pt x="184" y="45"/>
                    </a:cubicBezTo>
                    <a:cubicBezTo>
                      <a:pt x="184" y="33"/>
                      <a:pt x="194" y="23"/>
                      <a:pt x="207" y="23"/>
                    </a:cubicBezTo>
                    <a:close/>
                    <a:moveTo>
                      <a:pt x="206" y="322"/>
                    </a:moveTo>
                    <a:cubicBezTo>
                      <a:pt x="171" y="322"/>
                      <a:pt x="125" y="299"/>
                      <a:pt x="124" y="216"/>
                    </a:cubicBezTo>
                    <a:cubicBezTo>
                      <a:pt x="124" y="124"/>
                      <a:pt x="173" y="102"/>
                      <a:pt x="208" y="102"/>
                    </a:cubicBezTo>
                    <a:cubicBezTo>
                      <a:pt x="239" y="102"/>
                      <a:pt x="284" y="123"/>
                      <a:pt x="284" y="207"/>
                    </a:cubicBezTo>
                    <a:cubicBezTo>
                      <a:pt x="284" y="292"/>
                      <a:pt x="241" y="322"/>
                      <a:pt x="206" y="322"/>
                    </a:cubicBezTo>
                    <a:close/>
                  </a:path>
                </a:pathLst>
              </a:custGeom>
              <a:solidFill>
                <a:srgbClr val="FFFFFF"/>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55" name="Freeform 11"/>
              <p:cNvSpPr>
                <a:spLocks noEditPoints="1" noChangeArrowheads="1"/>
              </p:cNvSpPr>
              <p:nvPr/>
            </p:nvSpPr>
            <p:spPr bwMode="auto">
              <a:xfrm>
                <a:off x="3353" y="1655"/>
                <a:ext cx="970" cy="1006"/>
              </a:xfrm>
              <a:custGeom>
                <a:avLst/>
                <a:gdLst/>
                <a:ahLst/>
                <a:cxnLst>
                  <a:cxn ang="0">
                    <a:pos x="214" y="0"/>
                  </a:cxn>
                  <a:cxn ang="0">
                    <a:pos x="0" y="221"/>
                  </a:cxn>
                  <a:cxn ang="0">
                    <a:pos x="202" y="423"/>
                  </a:cxn>
                  <a:cxn ang="0">
                    <a:pos x="408" y="204"/>
                  </a:cxn>
                  <a:cxn ang="0">
                    <a:pos x="214" y="0"/>
                  </a:cxn>
                  <a:cxn ang="0">
                    <a:pos x="207" y="23"/>
                  </a:cxn>
                  <a:cxn ang="0">
                    <a:pos x="229" y="45"/>
                  </a:cxn>
                  <a:cxn ang="0">
                    <a:pos x="207" y="68"/>
                  </a:cxn>
                  <a:cxn ang="0">
                    <a:pos x="184" y="45"/>
                  </a:cxn>
                  <a:cxn ang="0">
                    <a:pos x="207" y="23"/>
                  </a:cxn>
                  <a:cxn ang="0">
                    <a:pos x="206" y="322"/>
                  </a:cxn>
                  <a:cxn ang="0">
                    <a:pos x="124" y="216"/>
                  </a:cxn>
                  <a:cxn ang="0">
                    <a:pos x="208" y="102"/>
                  </a:cxn>
                  <a:cxn ang="0">
                    <a:pos x="284" y="207"/>
                  </a:cxn>
                  <a:cxn ang="0">
                    <a:pos x="206" y="322"/>
                  </a:cxn>
                </a:cxnLst>
                <a:rect l="0" t="0" r="r" b="b"/>
                <a:pathLst>
                  <a:path w="408" h="423">
                    <a:moveTo>
                      <a:pt x="214" y="0"/>
                    </a:moveTo>
                    <a:cubicBezTo>
                      <a:pt x="83" y="0"/>
                      <a:pt x="0" y="95"/>
                      <a:pt x="0" y="221"/>
                    </a:cubicBezTo>
                    <a:cubicBezTo>
                      <a:pt x="0" y="351"/>
                      <a:pt x="83" y="423"/>
                      <a:pt x="202" y="423"/>
                    </a:cubicBezTo>
                    <a:cubicBezTo>
                      <a:pt x="340" y="423"/>
                      <a:pt x="408" y="318"/>
                      <a:pt x="408" y="204"/>
                    </a:cubicBezTo>
                    <a:cubicBezTo>
                      <a:pt x="408" y="89"/>
                      <a:pt x="336" y="0"/>
                      <a:pt x="214" y="0"/>
                    </a:cubicBezTo>
                    <a:close/>
                    <a:moveTo>
                      <a:pt x="207" y="23"/>
                    </a:moveTo>
                    <a:cubicBezTo>
                      <a:pt x="219" y="23"/>
                      <a:pt x="229" y="33"/>
                      <a:pt x="229" y="45"/>
                    </a:cubicBezTo>
                    <a:cubicBezTo>
                      <a:pt x="229" y="58"/>
                      <a:pt x="219" y="68"/>
                      <a:pt x="207" y="68"/>
                    </a:cubicBezTo>
                    <a:cubicBezTo>
                      <a:pt x="194" y="68"/>
                      <a:pt x="184" y="58"/>
                      <a:pt x="184" y="45"/>
                    </a:cubicBezTo>
                    <a:cubicBezTo>
                      <a:pt x="184" y="33"/>
                      <a:pt x="194" y="23"/>
                      <a:pt x="207" y="23"/>
                    </a:cubicBezTo>
                    <a:close/>
                    <a:moveTo>
                      <a:pt x="206" y="322"/>
                    </a:moveTo>
                    <a:cubicBezTo>
                      <a:pt x="171" y="322"/>
                      <a:pt x="125" y="299"/>
                      <a:pt x="124" y="216"/>
                    </a:cubicBezTo>
                    <a:cubicBezTo>
                      <a:pt x="124" y="124"/>
                      <a:pt x="173" y="102"/>
                      <a:pt x="208" y="102"/>
                    </a:cubicBezTo>
                    <a:cubicBezTo>
                      <a:pt x="239" y="102"/>
                      <a:pt x="284" y="123"/>
                      <a:pt x="284" y="207"/>
                    </a:cubicBezTo>
                    <a:cubicBezTo>
                      <a:pt x="284" y="292"/>
                      <a:pt x="241" y="322"/>
                      <a:pt x="206" y="322"/>
                    </a:cubicBezTo>
                    <a:close/>
                  </a:path>
                </a:pathLst>
              </a:custGeom>
              <a:solidFill>
                <a:srgbClr val="009C86"/>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grpSp>
        <p:sp>
          <p:nvSpPr>
            <p:cNvPr id="52" name="椭圆 51"/>
            <p:cNvSpPr/>
            <p:nvPr/>
          </p:nvSpPr>
          <p:spPr>
            <a:xfrm>
              <a:off x="3044527" y="4392447"/>
              <a:ext cx="316966" cy="308991"/>
            </a:xfrm>
            <a:prstGeom prst="ellipse">
              <a:avLst/>
            </a:prstGeom>
            <a:solidFill>
              <a:srgbClr val="FFC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pic>
        <p:nvPicPr>
          <p:cNvPr id="2099" name="图片 45"/>
          <p:cNvPicPr>
            <a:picLocks noChangeAspect="1"/>
          </p:cNvPicPr>
          <p:nvPr/>
        </p:nvPicPr>
        <p:blipFill>
          <a:blip r:embed="rId3" cstate="print"/>
          <a:stretch>
            <a:fillRect/>
          </a:stretch>
        </p:blipFill>
        <p:spPr>
          <a:xfrm flipH="1">
            <a:off x="5700713" y="2212975"/>
            <a:ext cx="312737" cy="295275"/>
          </a:xfrm>
          <a:prstGeom prst="rect">
            <a:avLst/>
          </a:prstGeom>
          <a:noFill/>
          <a:ln w="9525">
            <a:noFill/>
          </a:ln>
        </p:spPr>
      </p:pic>
      <p:cxnSp>
        <p:nvCxnSpPr>
          <p:cNvPr id="57" name="直接连接符 56"/>
          <p:cNvCxnSpPr>
            <a:stCxn id="37" idx="1"/>
            <a:endCxn id="23" idx="2"/>
          </p:cNvCxnSpPr>
          <p:nvPr/>
        </p:nvCxnSpPr>
        <p:spPr>
          <a:xfrm>
            <a:off x="5538788" y="1573213"/>
            <a:ext cx="474663" cy="542925"/>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37" idx="2"/>
            <a:endCxn id="2086" idx="0"/>
          </p:cNvCxnSpPr>
          <p:nvPr/>
        </p:nvCxnSpPr>
        <p:spPr>
          <a:xfrm flipH="1">
            <a:off x="6186488" y="1573213"/>
            <a:ext cx="469900" cy="549275"/>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37" idx="2"/>
            <a:endCxn id="2086" idx="0"/>
          </p:cNvCxnSpPr>
          <p:nvPr/>
        </p:nvCxnSpPr>
        <p:spPr>
          <a:xfrm flipH="1">
            <a:off x="5521325" y="2695575"/>
            <a:ext cx="396875" cy="660400"/>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7" idx="2"/>
            <a:endCxn id="2086" idx="0"/>
          </p:cNvCxnSpPr>
          <p:nvPr/>
        </p:nvCxnSpPr>
        <p:spPr>
          <a:xfrm>
            <a:off x="6332538" y="2701925"/>
            <a:ext cx="327025" cy="644525"/>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37" idx="2"/>
            <a:endCxn id="2086" idx="0"/>
          </p:cNvCxnSpPr>
          <p:nvPr/>
        </p:nvCxnSpPr>
        <p:spPr>
          <a:xfrm flipV="1">
            <a:off x="5126038" y="2438400"/>
            <a:ext cx="311150" cy="3175"/>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2665413" y="4614863"/>
            <a:ext cx="6821488" cy="833438"/>
          </a:xfrm>
          <a:prstGeom prst="rect">
            <a:avLst/>
          </a:prstGeom>
          <a:noFill/>
          <a:ln w="28575">
            <a:solidFill>
              <a:srgbClr val="EF611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3" name="矩形 62"/>
          <p:cNvSpPr/>
          <p:nvPr/>
        </p:nvSpPr>
        <p:spPr>
          <a:xfrm>
            <a:off x="2859088" y="4716463"/>
            <a:ext cx="6434138" cy="630238"/>
          </a:xfrm>
          <a:prstGeom prst="rect">
            <a:avLst/>
          </a:prstGeom>
          <a:noFill/>
          <a:ln w="28575">
            <a:solidFill>
              <a:srgbClr val="009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4" name="文本框 67"/>
          <p:cNvSpPr txBox="1">
            <a:spLocks noChangeArrowheads="1"/>
          </p:cNvSpPr>
          <p:nvPr/>
        </p:nvSpPr>
        <p:spPr bwMode="auto">
          <a:xfrm>
            <a:off x="6275388" y="1903413"/>
            <a:ext cx="892175" cy="101600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smtClean="0">
                <a:ln>
                  <a:noFill/>
                </a:ln>
                <a:solidFill>
                  <a:srgbClr val="F46926"/>
                </a:solidFill>
                <a:effectLst/>
                <a:uLnTx/>
                <a:uFillTx/>
                <a:latin typeface="Kozuka Mincho Pro H" pitchFamily="18" charset="-128"/>
                <a:ea typeface="Kozuka Mincho Pro H" pitchFamily="18" charset="-128"/>
                <a:cs typeface="+mn-cs"/>
              </a:rPr>
              <a:t>7</a:t>
            </a:r>
            <a:endParaRPr kumimoji="0" lang="zh-CN" altLang="en-US" sz="6000" b="0" i="0" u="none" strike="noStrike" kern="1200" cap="none" spc="0" normalizeH="0" baseline="0" noProof="0" smtClean="0">
              <a:ln>
                <a:noFill/>
              </a:ln>
              <a:solidFill>
                <a:srgbClr val="F46926"/>
              </a:solidFill>
              <a:effectLst/>
              <a:uLnTx/>
              <a:uFillTx/>
              <a:latin typeface="Kozuka Mincho Pro H" pitchFamily="18" charset="-128"/>
              <a:ea typeface="Kozuka Mincho Pro H" pitchFamily="18" charset="-128"/>
              <a:cs typeface="+mn-cs"/>
            </a:endParaRPr>
          </a:p>
        </p:txBody>
      </p:sp>
      <p:sp>
        <p:nvSpPr>
          <p:cNvPr id="65" name="椭圆 64"/>
          <p:cNvSpPr/>
          <p:nvPr/>
        </p:nvSpPr>
        <p:spPr>
          <a:xfrm>
            <a:off x="6716713" y="2130425"/>
            <a:ext cx="76200" cy="46038"/>
          </a:xfrm>
          <a:prstGeom prst="ellipse">
            <a:avLst/>
          </a:prstGeom>
          <a:solidFill>
            <a:srgbClr val="FCA9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2" name="标题 1"/>
          <p:cNvSpPr>
            <a:spLocks noGrp="1"/>
          </p:cNvSpPr>
          <p:nvPr>
            <p:ph type="ctrTitle"/>
          </p:nvPr>
        </p:nvSpPr>
        <p:spPr>
          <a:xfrm>
            <a:off x="2552700" y="4672190"/>
            <a:ext cx="7086600" cy="782939"/>
          </a:xfrm>
        </p:spPr>
        <p:txBody>
          <a:bodyPr>
            <a:normAutofit/>
          </a:bodyPr>
          <a:lstStyle>
            <a:lvl1pPr algn="ctr">
              <a:defRPr sz="4400"/>
            </a:lvl1pPr>
          </a:lstStyle>
          <a:p>
            <a:pPr fontAlgn="base"/>
            <a:r>
              <a:rPr lang="zh-CN" altLang="en-US" strike="noStrike" noProof="1" smtClean="0"/>
              <a:t>单击此处编辑母版标题样式</a:t>
            </a:r>
            <a:endParaRPr lang="zh-CN" altLang="en-US" strike="noStrike" noProof="1"/>
          </a:p>
        </p:txBody>
      </p:sp>
      <p:sp>
        <p:nvSpPr>
          <p:cNvPr id="66"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7"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68"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algn="r" fontAlgn="base"/>
              <a:t>‹#›</a:t>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a:solidFill>
                  <a:schemeClr val="tx1">
                    <a:lumMod val="65000"/>
                    <a:lumOff val="35000"/>
                  </a:schemeClr>
                </a:solidFill>
              </a:defRPr>
            </a:lvl1pPr>
          </a:lstStyle>
          <a:p>
            <a:pPr fontAlgn="base"/>
            <a:r>
              <a:rPr lang="zh-CN" altLang="en-US" strike="noStrike" noProof="1"/>
              <a:t>单击此处编辑母版标题样式</a:t>
            </a:r>
          </a:p>
        </p:txBody>
      </p:sp>
      <p:sp>
        <p:nvSpPr>
          <p:cNvPr id="3" name="内容占位符 2"/>
          <p:cNvSpPr>
            <a:spLocks noGrp="1"/>
          </p:cNvSpPr>
          <p:nvPr>
            <p:ph idx="1"/>
          </p:nvPr>
        </p:nvSpPr>
        <p:spPr/>
        <p:txBody>
          <a:bodyPr anchor="ctr">
            <a:normAutofit/>
          </a:bodyPr>
          <a:lstStyle>
            <a:lvl1pPr marL="0" indent="0">
              <a:lnSpc>
                <a:spcPct val="120000"/>
              </a:lnSpc>
              <a:buNone/>
              <a:defRPr sz="20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fontAlgn="base"/>
            <a:r>
              <a:rPr lang="zh-CN" altLang="en-US" strike="noStrike" noProof="1"/>
              <a:t>单击此处编辑母版文本</a:t>
            </a:r>
            <a:r>
              <a:rPr lang="zh-CN" altLang="en-US" strike="noStrike" noProof="1" smtClean="0"/>
              <a:t>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lvl="0" eaLnBrk="1" fontAlgn="base" hangingPunct="1"/>
              <a:t>‹#›</a:t>
            </a:fld>
            <a:endParaRPr lang="zh-CN" altLang="en-US" strike="noStrike" noProof="1">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节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8" name="椭圆 6"/>
          <p:cNvSpPr/>
          <p:nvPr/>
        </p:nvSpPr>
        <p:spPr>
          <a:xfrm>
            <a:off x="4914900" y="1562100"/>
            <a:ext cx="2362200" cy="2362200"/>
          </a:xfrm>
          <a:prstGeom prst="ellipse">
            <a:avLst/>
          </a:prstGeom>
          <a:noFill/>
          <a:ln w="38100" cap="flat" cmpd="sng" algn="ctr">
            <a:solidFill>
              <a:srgbClr val="F46926"/>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9" name="椭圆 8"/>
          <p:cNvSpPr/>
          <p:nvPr/>
        </p:nvSpPr>
        <p:spPr>
          <a:xfrm>
            <a:off x="4868863" y="1516063"/>
            <a:ext cx="2454275" cy="2454275"/>
          </a:xfrm>
          <a:prstGeom prst="ellipse">
            <a:avLst/>
          </a:prstGeom>
          <a:noFill/>
          <a:ln w="38100" cap="flat" cmpd="sng" algn="ctr">
            <a:solidFill>
              <a:srgbClr val="FB4C3D"/>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0" name="六边形 3"/>
          <p:cNvSpPr/>
          <p:nvPr/>
        </p:nvSpPr>
        <p:spPr>
          <a:xfrm>
            <a:off x="5249863" y="2044700"/>
            <a:ext cx="1692275" cy="1397000"/>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solidFill>
            <a:srgbClr val="00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44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1" name="六边形 3"/>
          <p:cNvSpPr/>
          <p:nvPr/>
        </p:nvSpPr>
        <p:spPr>
          <a:xfrm>
            <a:off x="4914900" y="1797050"/>
            <a:ext cx="2362200" cy="1911350"/>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noFill/>
          <a:ln w="38100">
            <a:solidFill>
              <a:srgbClr val="009C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cxnSp>
        <p:nvCxnSpPr>
          <p:cNvPr id="12" name="直接连接符 11"/>
          <p:cNvCxnSpPr/>
          <p:nvPr/>
        </p:nvCxnSpPr>
        <p:spPr>
          <a:xfrm>
            <a:off x="1019175" y="2752725"/>
            <a:ext cx="750888" cy="0"/>
          </a:xfrm>
          <a:prstGeom prst="line">
            <a:avLst/>
          </a:prstGeom>
          <a:ln w="38100">
            <a:solidFill>
              <a:srgbClr val="F4692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952625" y="2743200"/>
            <a:ext cx="384175" cy="3175"/>
          </a:xfrm>
          <a:prstGeom prst="line">
            <a:avLst/>
          </a:prstGeom>
          <a:ln w="38100">
            <a:solidFill>
              <a:srgbClr val="009C8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517775" y="2743200"/>
            <a:ext cx="249238" cy="0"/>
          </a:xfrm>
          <a:prstGeom prst="line">
            <a:avLst/>
          </a:prstGeom>
          <a:ln w="38100">
            <a:solidFill>
              <a:srgbClr val="CEA25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949575" y="2749550"/>
            <a:ext cx="207963" cy="3175"/>
          </a:xfrm>
          <a:prstGeom prst="line">
            <a:avLst/>
          </a:prstGeom>
          <a:ln w="38100">
            <a:solidFill>
              <a:srgbClr val="45722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40100" y="2747963"/>
            <a:ext cx="138113" cy="0"/>
          </a:xfrm>
          <a:prstGeom prst="line">
            <a:avLst/>
          </a:prstGeom>
          <a:ln w="38100">
            <a:solidFill>
              <a:srgbClr val="F4692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60775" y="2746375"/>
            <a:ext cx="76200" cy="0"/>
          </a:xfrm>
          <a:prstGeom prst="line">
            <a:avLst/>
          </a:prstGeom>
          <a:ln w="38100">
            <a:solidFill>
              <a:srgbClr val="4C4B3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0458450" y="2743200"/>
            <a:ext cx="750888" cy="0"/>
          </a:xfrm>
          <a:prstGeom prst="line">
            <a:avLst/>
          </a:prstGeom>
          <a:ln w="38100">
            <a:solidFill>
              <a:srgbClr val="F4692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9891713" y="2733675"/>
            <a:ext cx="384175" cy="3175"/>
          </a:xfrm>
          <a:prstGeom prst="line">
            <a:avLst/>
          </a:prstGeom>
          <a:ln w="38100">
            <a:solidFill>
              <a:srgbClr val="009C8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9461500" y="2733675"/>
            <a:ext cx="249238" cy="0"/>
          </a:xfrm>
          <a:prstGeom prst="line">
            <a:avLst/>
          </a:prstGeom>
          <a:ln w="38100">
            <a:solidFill>
              <a:srgbClr val="CEA25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070975" y="2740025"/>
            <a:ext cx="207963" cy="1588"/>
          </a:xfrm>
          <a:prstGeom prst="line">
            <a:avLst/>
          </a:prstGeom>
          <a:ln w="38100">
            <a:solidFill>
              <a:srgbClr val="45722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750300" y="2738438"/>
            <a:ext cx="138113" cy="0"/>
          </a:xfrm>
          <a:prstGeom prst="line">
            <a:avLst/>
          </a:prstGeom>
          <a:ln w="38100">
            <a:solidFill>
              <a:srgbClr val="F4692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8491538" y="2736850"/>
            <a:ext cx="76200" cy="0"/>
          </a:xfrm>
          <a:prstGeom prst="line">
            <a:avLst/>
          </a:prstGeom>
          <a:ln w="38100">
            <a:solidFill>
              <a:srgbClr val="4C4B3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838200" y="4246533"/>
            <a:ext cx="10515600" cy="872839"/>
          </a:xfrm>
        </p:spPr>
        <p:txBody>
          <a:bodyPr>
            <a:normAutofit/>
          </a:bodyPr>
          <a:lstStyle>
            <a:lvl1pPr algn="ctr">
              <a:defRPr sz="4000">
                <a:solidFill>
                  <a:schemeClr val="accent3"/>
                </a:solidFill>
              </a:defRPr>
            </a:lvl1pPr>
          </a:lstStyle>
          <a:p>
            <a:pPr fontAlgn="base"/>
            <a:r>
              <a:rPr lang="zh-CN" altLang="en-US" strike="noStrike" noProof="1"/>
              <a:t>单击此处编辑母版标题样式</a:t>
            </a:r>
          </a:p>
        </p:txBody>
      </p:sp>
      <p:sp>
        <p:nvSpPr>
          <p:cNvPr id="2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2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2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algn="r" fontAlgn="base"/>
              <a:t>‹#›</a:t>
            </a:fld>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a:solidFill>
                  <a:schemeClr val="tx1">
                    <a:lumMod val="65000"/>
                    <a:lumOff val="35000"/>
                  </a:schemeClr>
                </a:solidFill>
              </a:defRPr>
            </a:lvl1p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nchor="ctr">
            <a:normAutofit/>
          </a:bodyPr>
          <a:lstStyle>
            <a:lvl1pPr marL="0" indent="0">
              <a:lnSpc>
                <a:spcPct val="120000"/>
              </a:lnSpc>
              <a:buNone/>
              <a:defRPr sz="2000">
                <a:solidFill>
                  <a:schemeClr val="tx1">
                    <a:lumMod val="65000"/>
                    <a:lumOff val="35000"/>
                  </a:schemeClr>
                </a:solidFill>
              </a:defRPr>
            </a:lvl1pPr>
          </a:lstStyle>
          <a:p>
            <a:pPr lvl="0" fontAlgn="base"/>
            <a:r>
              <a:rPr lang="zh-CN" altLang="en-US" strike="noStrike" noProof="1"/>
              <a:t>单击此处编辑母版文本</a:t>
            </a:r>
            <a:r>
              <a:rPr lang="zh-CN" altLang="en-US" strike="noStrike" noProof="1" smtClean="0"/>
              <a:t>样式</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nchor="ctr">
            <a:normAutofit/>
          </a:bodyPr>
          <a:lstStyle>
            <a:lvl1pPr marL="0" indent="0">
              <a:lnSpc>
                <a:spcPct val="120000"/>
              </a:lnSpc>
              <a:buNone/>
              <a:defRPr sz="2000">
                <a:solidFill>
                  <a:schemeClr val="tx1">
                    <a:lumMod val="65000"/>
                    <a:lumOff val="35000"/>
                  </a:schemeClr>
                </a:solidFill>
              </a:defRPr>
            </a:lvl1pPr>
          </a:lstStyle>
          <a:p>
            <a:pPr lvl="0" fontAlgn="base"/>
            <a:r>
              <a:rPr lang="zh-CN" altLang="en-US" strike="noStrike" noProof="1"/>
              <a:t>单击此处编辑母版文本</a:t>
            </a:r>
            <a:r>
              <a:rPr lang="zh-CN" altLang="en-US" strike="noStrike" noProof="1" smtClean="0"/>
              <a:t>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lvl="0" eaLnBrk="1" fontAlgn="base" hangingPunct="1"/>
              <a:t>‹#›</a:t>
            </a:fld>
            <a:endParaRPr lang="zh-CN" altLang="en-US" strike="noStrike" noProof="1">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lvl="0" eaLnBrk="1" fontAlgn="base" hangingPunct="1"/>
              <a:t>‹#›</a:t>
            </a:fld>
            <a:endParaRPr lang="zh-CN" altLang="en-US" strike="noStrike" noProof="1">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cstate="print"/>
          <a:stretch>
            <a:fillRect/>
          </a:stretch>
        </a:blipFill>
        <a:effectLst/>
      </p:bgPr>
    </p:bg>
    <p:spTree>
      <p:nvGrpSpPr>
        <p:cNvPr id="1" name=""/>
        <p:cNvGrpSpPr/>
        <p:nvPr/>
      </p:nvGrpSpPr>
      <p:grpSpPr>
        <a:xfrm>
          <a:off x="0" y="0"/>
          <a:ext cx="0" cy="0"/>
          <a:chOff x="0" y="0"/>
          <a:chExt cx="0" cy="0"/>
        </a:xfrm>
      </p:grpSpPr>
      <p:cxnSp>
        <p:nvCxnSpPr>
          <p:cNvPr id="8" name="直接连接符 7"/>
          <p:cNvCxnSpPr/>
          <p:nvPr/>
        </p:nvCxnSpPr>
        <p:spPr>
          <a:xfrm flipV="1">
            <a:off x="6854825" y="2443163"/>
            <a:ext cx="214313" cy="1588"/>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9" name="六边形 3"/>
          <p:cNvSpPr/>
          <p:nvPr/>
        </p:nvSpPr>
        <p:spPr>
          <a:xfrm>
            <a:off x="4397375" y="1038225"/>
            <a:ext cx="3397250" cy="2803525"/>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noFill/>
          <a:ln w="38100">
            <a:solidFill>
              <a:srgbClr val="F469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0" name="椭圆 9"/>
          <p:cNvSpPr/>
          <p:nvPr/>
        </p:nvSpPr>
        <p:spPr>
          <a:xfrm>
            <a:off x="4187825" y="515938"/>
            <a:ext cx="3816350" cy="3817938"/>
          </a:xfrm>
          <a:prstGeom prst="ellipse">
            <a:avLst/>
          </a:prstGeom>
          <a:noFill/>
          <a:ln w="38100" cap="flat" cmpd="sng" algn="ctr">
            <a:solidFill>
              <a:srgbClr val="45722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1" name="椭圆 10"/>
          <p:cNvSpPr/>
          <p:nvPr/>
        </p:nvSpPr>
        <p:spPr>
          <a:xfrm>
            <a:off x="4257675" y="587375"/>
            <a:ext cx="3676650" cy="3675063"/>
          </a:xfrm>
          <a:prstGeom prst="ellipse">
            <a:avLst/>
          </a:prstGeom>
          <a:noFill/>
          <a:ln w="38100" cap="flat" cmpd="sng" algn="ctr">
            <a:solidFill>
              <a:srgbClr val="CEA253"/>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2" name="六边形 3"/>
          <p:cNvSpPr/>
          <p:nvPr/>
        </p:nvSpPr>
        <p:spPr>
          <a:xfrm>
            <a:off x="4257675" y="952500"/>
            <a:ext cx="3676650" cy="2974975"/>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noFill/>
          <a:ln w="38100">
            <a:solidFill>
              <a:srgbClr val="FCA9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4104" name="组合 10"/>
          <p:cNvGrpSpPr/>
          <p:nvPr/>
        </p:nvGrpSpPr>
        <p:grpSpPr>
          <a:xfrm>
            <a:off x="6710363" y="3386138"/>
            <a:ext cx="331787" cy="331787"/>
            <a:chOff x="920750" y="1828800"/>
            <a:chExt cx="425450" cy="425450"/>
          </a:xfrm>
        </p:grpSpPr>
        <p:sp>
          <p:nvSpPr>
            <p:cNvPr id="14" name="椭圆 13"/>
            <p:cNvSpPr/>
            <p:nvPr/>
          </p:nvSpPr>
          <p:spPr>
            <a:xfrm>
              <a:off x="996068" y="1904118"/>
              <a:ext cx="274813" cy="274813"/>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5" name="椭圆 14"/>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4107" name="组合 13"/>
          <p:cNvGrpSpPr/>
          <p:nvPr/>
        </p:nvGrpSpPr>
        <p:grpSpPr>
          <a:xfrm>
            <a:off x="7296150" y="2273300"/>
            <a:ext cx="333375" cy="331788"/>
            <a:chOff x="920750" y="1828800"/>
            <a:chExt cx="425450" cy="425450"/>
          </a:xfrm>
        </p:grpSpPr>
        <p:sp>
          <p:nvSpPr>
            <p:cNvPr id="17" name="椭圆 16"/>
            <p:cNvSpPr/>
            <p:nvPr/>
          </p:nvSpPr>
          <p:spPr>
            <a:xfrm>
              <a:off x="997736" y="1904119"/>
              <a:ext cx="271478" cy="274811"/>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椭圆 17"/>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4110" name="组合 16"/>
          <p:cNvGrpSpPr/>
          <p:nvPr/>
        </p:nvGrpSpPr>
        <p:grpSpPr>
          <a:xfrm>
            <a:off x="4543425" y="2273300"/>
            <a:ext cx="331788" cy="331788"/>
            <a:chOff x="920750" y="1828800"/>
            <a:chExt cx="425450" cy="425450"/>
          </a:xfrm>
        </p:grpSpPr>
        <p:sp>
          <p:nvSpPr>
            <p:cNvPr id="20" name="椭圆 19"/>
            <p:cNvSpPr/>
            <p:nvPr/>
          </p:nvSpPr>
          <p:spPr>
            <a:xfrm>
              <a:off x="996069" y="1904119"/>
              <a:ext cx="274811" cy="274811"/>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1" name="椭圆 20"/>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4113" name="组合 19"/>
          <p:cNvGrpSpPr/>
          <p:nvPr/>
        </p:nvGrpSpPr>
        <p:grpSpPr>
          <a:xfrm>
            <a:off x="6710363" y="1169988"/>
            <a:ext cx="331787" cy="333375"/>
            <a:chOff x="920750" y="1828800"/>
            <a:chExt cx="425450" cy="425450"/>
          </a:xfrm>
        </p:grpSpPr>
        <p:sp>
          <p:nvSpPr>
            <p:cNvPr id="23" name="椭圆 22"/>
            <p:cNvSpPr/>
            <p:nvPr/>
          </p:nvSpPr>
          <p:spPr>
            <a:xfrm>
              <a:off x="996068" y="1905786"/>
              <a:ext cx="274813" cy="271478"/>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4" name="椭圆 23"/>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4116" name="组合 22"/>
          <p:cNvGrpSpPr/>
          <p:nvPr/>
        </p:nvGrpSpPr>
        <p:grpSpPr>
          <a:xfrm>
            <a:off x="5110163" y="1169988"/>
            <a:ext cx="331787" cy="333375"/>
            <a:chOff x="920750" y="1828800"/>
            <a:chExt cx="425450" cy="425450"/>
          </a:xfrm>
        </p:grpSpPr>
        <p:sp>
          <p:nvSpPr>
            <p:cNvPr id="26" name="椭圆 25"/>
            <p:cNvSpPr/>
            <p:nvPr/>
          </p:nvSpPr>
          <p:spPr>
            <a:xfrm>
              <a:off x="996068" y="1905786"/>
              <a:ext cx="274813" cy="271478"/>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7" name="椭圆 26"/>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4119" name="组合 25"/>
          <p:cNvGrpSpPr/>
          <p:nvPr/>
        </p:nvGrpSpPr>
        <p:grpSpPr>
          <a:xfrm>
            <a:off x="5106988" y="3386138"/>
            <a:ext cx="333375" cy="331787"/>
            <a:chOff x="920750" y="1828800"/>
            <a:chExt cx="425450" cy="425450"/>
          </a:xfrm>
        </p:grpSpPr>
        <p:sp>
          <p:nvSpPr>
            <p:cNvPr id="29" name="椭圆 28"/>
            <p:cNvSpPr/>
            <p:nvPr/>
          </p:nvSpPr>
          <p:spPr>
            <a:xfrm>
              <a:off x="997736" y="1904118"/>
              <a:ext cx="271478" cy="274813"/>
            </a:xfrm>
            <a:prstGeom prst="ellipse">
              <a:avLst/>
            </a:prstGeom>
            <a:no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0" name="椭圆 29"/>
            <p:cNvSpPr/>
            <p:nvPr/>
          </p:nvSpPr>
          <p:spPr>
            <a:xfrm>
              <a:off x="920750" y="1828800"/>
              <a:ext cx="425450" cy="425450"/>
            </a:xfrm>
            <a:prstGeom prst="ellipse">
              <a:avLst/>
            </a:prstGeom>
            <a:noFill/>
            <a:ln w="28575" cap="flat" cmpd="sng" algn="ctr">
              <a:solidFill>
                <a:schemeClr val="tx1"/>
              </a:soli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cxnSp>
        <p:nvCxnSpPr>
          <p:cNvPr id="31" name="直接连接符 30"/>
          <p:cNvCxnSpPr>
            <a:stCxn id="25" idx="6"/>
            <a:endCxn id="22" idx="2"/>
          </p:cNvCxnSpPr>
          <p:nvPr/>
        </p:nvCxnSpPr>
        <p:spPr>
          <a:xfrm>
            <a:off x="5441950" y="1336675"/>
            <a:ext cx="1268413"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5" idx="6"/>
            <a:endCxn id="22" idx="2"/>
          </p:cNvCxnSpPr>
          <p:nvPr/>
        </p:nvCxnSpPr>
        <p:spPr>
          <a:xfrm flipV="1">
            <a:off x="4802188" y="1489075"/>
            <a:ext cx="425450" cy="798513"/>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5" idx="6"/>
            <a:endCxn id="22" idx="2"/>
          </p:cNvCxnSpPr>
          <p:nvPr/>
        </p:nvCxnSpPr>
        <p:spPr>
          <a:xfrm>
            <a:off x="4745038" y="2603500"/>
            <a:ext cx="422275" cy="78263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25" idx="6"/>
            <a:endCxn id="22" idx="2"/>
          </p:cNvCxnSpPr>
          <p:nvPr/>
        </p:nvCxnSpPr>
        <p:spPr>
          <a:xfrm>
            <a:off x="5461000" y="3571875"/>
            <a:ext cx="12700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25" idx="6"/>
            <a:endCxn id="22" idx="2"/>
          </p:cNvCxnSpPr>
          <p:nvPr/>
        </p:nvCxnSpPr>
        <p:spPr>
          <a:xfrm>
            <a:off x="6961188" y="1500188"/>
            <a:ext cx="422275" cy="75088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25" idx="6"/>
            <a:endCxn id="22" idx="2"/>
          </p:cNvCxnSpPr>
          <p:nvPr/>
        </p:nvCxnSpPr>
        <p:spPr>
          <a:xfrm flipV="1">
            <a:off x="7029450" y="2603500"/>
            <a:ext cx="371475" cy="71278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7" name="六边形 3"/>
          <p:cNvSpPr/>
          <p:nvPr/>
        </p:nvSpPr>
        <p:spPr>
          <a:xfrm>
            <a:off x="5014913" y="1509713"/>
            <a:ext cx="2143125" cy="1876425"/>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8" name="六边形 3"/>
          <p:cNvSpPr/>
          <p:nvPr/>
        </p:nvSpPr>
        <p:spPr>
          <a:xfrm>
            <a:off x="5111750" y="1573213"/>
            <a:ext cx="1970088" cy="1725613"/>
          </a:xfrm>
          <a:custGeom>
            <a:avLst/>
            <a:gdLst>
              <a:gd name="connsiteX0" fmla="*/ 0 w 4580731"/>
              <a:gd name="connsiteY0" fmla="*/ 1981200 h 3962400"/>
              <a:gd name="connsiteX1" fmla="*/ 990600 w 4580731"/>
              <a:gd name="connsiteY1" fmla="*/ 1 h 3962400"/>
              <a:gd name="connsiteX2" fmla="*/ 3590131 w 4580731"/>
              <a:gd name="connsiteY2" fmla="*/ 1 h 3962400"/>
              <a:gd name="connsiteX3" fmla="*/ 4580731 w 4580731"/>
              <a:gd name="connsiteY3" fmla="*/ 1981200 h 3962400"/>
              <a:gd name="connsiteX4" fmla="*/ 3590131 w 4580731"/>
              <a:gd name="connsiteY4" fmla="*/ 3962399 h 3962400"/>
              <a:gd name="connsiteX5" fmla="*/ 990600 w 4580731"/>
              <a:gd name="connsiteY5" fmla="*/ 3962399 h 3962400"/>
              <a:gd name="connsiteX6" fmla="*/ 0 w 4580731"/>
              <a:gd name="connsiteY6" fmla="*/ 1981200 h 3962400"/>
              <a:gd name="connsiteX0-1" fmla="*/ 0 w 4580731"/>
              <a:gd name="connsiteY0-2" fmla="*/ 1981199 h 3962398"/>
              <a:gd name="connsiteX1-3" fmla="*/ 990600 w 4580731"/>
              <a:gd name="connsiteY1-4" fmla="*/ 0 h 3962398"/>
              <a:gd name="connsiteX2-5" fmla="*/ 3590131 w 4580731"/>
              <a:gd name="connsiteY2-6" fmla="*/ 0 h 3962398"/>
              <a:gd name="connsiteX3-7" fmla="*/ 4580731 w 4580731"/>
              <a:gd name="connsiteY3-8" fmla="*/ 1981199 h 3962398"/>
              <a:gd name="connsiteX4-9" fmla="*/ 3590131 w 4580731"/>
              <a:gd name="connsiteY4-10" fmla="*/ 3962398 h 3962398"/>
              <a:gd name="connsiteX5-11" fmla="*/ 2227263 w 4580731"/>
              <a:gd name="connsiteY5-12" fmla="*/ 3943349 h 3962398"/>
              <a:gd name="connsiteX6-13" fmla="*/ 990600 w 4580731"/>
              <a:gd name="connsiteY6-14" fmla="*/ 3962398 h 3962398"/>
              <a:gd name="connsiteX7" fmla="*/ 0 w 4580731"/>
              <a:gd name="connsiteY7" fmla="*/ 1981199 h 39623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4580731" h="3962398">
                <a:moveTo>
                  <a:pt x="0" y="1981199"/>
                </a:moveTo>
                <a:lnTo>
                  <a:pt x="990600" y="0"/>
                </a:lnTo>
                <a:lnTo>
                  <a:pt x="3590131" y="0"/>
                </a:lnTo>
                <a:lnTo>
                  <a:pt x="4580731" y="1981199"/>
                </a:lnTo>
                <a:lnTo>
                  <a:pt x="3590131" y="3962398"/>
                </a:lnTo>
                <a:lnTo>
                  <a:pt x="2227263" y="3943349"/>
                </a:lnTo>
                <a:lnTo>
                  <a:pt x="990600" y="3962398"/>
                </a:lnTo>
                <a:lnTo>
                  <a:pt x="0" y="1981199"/>
                </a:lnTo>
                <a:close/>
              </a:path>
            </a:pathLst>
          </a:cu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9" name="椭圆 38"/>
          <p:cNvSpPr/>
          <p:nvPr/>
        </p:nvSpPr>
        <p:spPr>
          <a:xfrm>
            <a:off x="6240463" y="2171700"/>
            <a:ext cx="58738" cy="57150"/>
          </a:xfrm>
          <a:prstGeom prst="ellipse">
            <a:avLst/>
          </a:prstGeom>
          <a:solidFill>
            <a:srgbClr val="FFC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0" name="椭圆 39"/>
          <p:cNvSpPr/>
          <p:nvPr/>
        </p:nvSpPr>
        <p:spPr>
          <a:xfrm>
            <a:off x="5403850" y="2179638"/>
            <a:ext cx="66675" cy="61913"/>
          </a:xfrm>
          <a:prstGeom prst="ellipse">
            <a:avLst/>
          </a:prstGeom>
          <a:solidFill>
            <a:srgbClr val="FFC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1" name="椭圆 40"/>
          <p:cNvSpPr/>
          <p:nvPr/>
        </p:nvSpPr>
        <p:spPr>
          <a:xfrm>
            <a:off x="6597650" y="2074863"/>
            <a:ext cx="52388" cy="60325"/>
          </a:xfrm>
          <a:prstGeom prst="ellipse">
            <a:avLst/>
          </a:prstGeom>
          <a:solidFill>
            <a:srgbClr val="FFC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4133" name="Group 979"/>
          <p:cNvGrpSpPr>
            <a:grpSpLocks noChangeAspect="1"/>
          </p:cNvGrpSpPr>
          <p:nvPr/>
        </p:nvGrpSpPr>
        <p:grpSpPr>
          <a:xfrm>
            <a:off x="6040438" y="2122488"/>
            <a:ext cx="293687" cy="547687"/>
            <a:chOff x="3546" y="1614"/>
            <a:chExt cx="588" cy="1092"/>
          </a:xfrm>
        </p:grpSpPr>
        <p:sp>
          <p:nvSpPr>
            <p:cNvPr id="43" name="AutoShape 978"/>
            <p:cNvSpPr>
              <a:spLocks noChangeAspect="1" noChangeArrowheads="1" noTextEdit="1"/>
            </p:cNvSpPr>
            <p:nvPr/>
          </p:nvSpPr>
          <p:spPr bwMode="auto">
            <a:xfrm>
              <a:off x="3546" y="1614"/>
              <a:ext cx="588" cy="1092"/>
            </a:xfrm>
            <a:prstGeom prst="rect">
              <a:avLst/>
            </a:prstGeom>
            <a:no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4" name="Freeform 980"/>
            <p:cNvSpPr>
              <a:spLocks noEditPoints="1" noChangeArrowheads="1"/>
            </p:cNvSpPr>
            <p:nvPr/>
          </p:nvSpPr>
          <p:spPr bwMode="auto">
            <a:xfrm>
              <a:off x="3548" y="1612"/>
              <a:ext cx="583" cy="1096"/>
            </a:xfrm>
            <a:custGeom>
              <a:avLst/>
              <a:gdLst/>
              <a:ahLst/>
              <a:cxnLst>
                <a:cxn ang="0">
                  <a:pos x="240" y="199"/>
                </a:cxn>
                <a:cxn ang="0">
                  <a:pos x="244" y="7"/>
                </a:cxn>
                <a:cxn ang="0">
                  <a:pos x="231" y="0"/>
                </a:cxn>
                <a:cxn ang="0">
                  <a:pos x="0" y="105"/>
                </a:cxn>
                <a:cxn ang="0">
                  <a:pos x="32" y="185"/>
                </a:cxn>
                <a:cxn ang="0">
                  <a:pos x="102" y="154"/>
                </a:cxn>
                <a:cxn ang="0">
                  <a:pos x="102" y="282"/>
                </a:cxn>
                <a:cxn ang="0">
                  <a:pos x="99" y="461"/>
                </a:cxn>
                <a:cxn ang="0">
                  <a:pos x="242" y="461"/>
                </a:cxn>
                <a:cxn ang="0">
                  <a:pos x="240" y="295"/>
                </a:cxn>
                <a:cxn ang="0">
                  <a:pos x="240" y="199"/>
                </a:cxn>
                <a:cxn ang="0">
                  <a:pos x="192" y="92"/>
                </a:cxn>
                <a:cxn ang="0">
                  <a:pos x="169" y="69"/>
                </a:cxn>
                <a:cxn ang="0">
                  <a:pos x="192" y="47"/>
                </a:cxn>
                <a:cxn ang="0">
                  <a:pos x="214" y="69"/>
                </a:cxn>
                <a:cxn ang="0">
                  <a:pos x="192" y="92"/>
                </a:cxn>
              </a:cxnLst>
              <a:rect l="0" t="0" r="r" b="b"/>
              <a:pathLst>
                <a:path w="244" h="461">
                  <a:moveTo>
                    <a:pt x="240" y="199"/>
                  </a:moveTo>
                  <a:cubicBezTo>
                    <a:pt x="240" y="115"/>
                    <a:pt x="243" y="38"/>
                    <a:pt x="244" y="7"/>
                  </a:cubicBezTo>
                  <a:cubicBezTo>
                    <a:pt x="231" y="0"/>
                    <a:pt x="231" y="0"/>
                    <a:pt x="231" y="0"/>
                  </a:cubicBezTo>
                  <a:cubicBezTo>
                    <a:pt x="138" y="43"/>
                    <a:pt x="18" y="96"/>
                    <a:pt x="0" y="105"/>
                  </a:cubicBezTo>
                  <a:cubicBezTo>
                    <a:pt x="32" y="185"/>
                    <a:pt x="32" y="185"/>
                    <a:pt x="32" y="185"/>
                  </a:cubicBezTo>
                  <a:cubicBezTo>
                    <a:pt x="53" y="175"/>
                    <a:pt x="83" y="161"/>
                    <a:pt x="102" y="154"/>
                  </a:cubicBezTo>
                  <a:cubicBezTo>
                    <a:pt x="102" y="282"/>
                    <a:pt x="102" y="282"/>
                    <a:pt x="102" y="282"/>
                  </a:cubicBezTo>
                  <a:cubicBezTo>
                    <a:pt x="102" y="366"/>
                    <a:pt x="100" y="444"/>
                    <a:pt x="99" y="461"/>
                  </a:cubicBezTo>
                  <a:cubicBezTo>
                    <a:pt x="242" y="461"/>
                    <a:pt x="242" y="461"/>
                    <a:pt x="242" y="461"/>
                  </a:cubicBezTo>
                  <a:cubicBezTo>
                    <a:pt x="240" y="441"/>
                    <a:pt x="240" y="385"/>
                    <a:pt x="240" y="295"/>
                  </a:cubicBezTo>
                  <a:lnTo>
                    <a:pt x="240" y="199"/>
                  </a:lnTo>
                  <a:close/>
                  <a:moveTo>
                    <a:pt x="192" y="92"/>
                  </a:moveTo>
                  <a:cubicBezTo>
                    <a:pt x="179" y="92"/>
                    <a:pt x="169" y="82"/>
                    <a:pt x="169" y="69"/>
                  </a:cubicBezTo>
                  <a:cubicBezTo>
                    <a:pt x="169" y="57"/>
                    <a:pt x="179" y="47"/>
                    <a:pt x="192" y="47"/>
                  </a:cubicBezTo>
                  <a:cubicBezTo>
                    <a:pt x="204" y="47"/>
                    <a:pt x="214" y="57"/>
                    <a:pt x="214" y="69"/>
                  </a:cubicBezTo>
                  <a:cubicBezTo>
                    <a:pt x="214" y="82"/>
                    <a:pt x="204" y="92"/>
                    <a:pt x="192" y="92"/>
                  </a:cubicBezTo>
                  <a:close/>
                </a:path>
              </a:pathLst>
            </a:custGeom>
            <a:solidFill>
              <a:srgbClr val="FFFFFF"/>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5" name="Freeform 981"/>
            <p:cNvSpPr>
              <a:spLocks noEditPoints="1" noChangeArrowheads="1"/>
            </p:cNvSpPr>
            <p:nvPr/>
          </p:nvSpPr>
          <p:spPr bwMode="auto">
            <a:xfrm>
              <a:off x="3548" y="1612"/>
              <a:ext cx="583" cy="1096"/>
            </a:xfrm>
            <a:custGeom>
              <a:avLst/>
              <a:gdLst/>
              <a:ahLst/>
              <a:cxnLst>
                <a:cxn ang="0">
                  <a:pos x="240" y="199"/>
                </a:cxn>
                <a:cxn ang="0">
                  <a:pos x="244" y="7"/>
                </a:cxn>
                <a:cxn ang="0">
                  <a:pos x="231" y="0"/>
                </a:cxn>
                <a:cxn ang="0">
                  <a:pos x="0" y="105"/>
                </a:cxn>
                <a:cxn ang="0">
                  <a:pos x="32" y="185"/>
                </a:cxn>
                <a:cxn ang="0">
                  <a:pos x="102" y="154"/>
                </a:cxn>
                <a:cxn ang="0">
                  <a:pos x="102" y="282"/>
                </a:cxn>
                <a:cxn ang="0">
                  <a:pos x="99" y="461"/>
                </a:cxn>
                <a:cxn ang="0">
                  <a:pos x="242" y="461"/>
                </a:cxn>
                <a:cxn ang="0">
                  <a:pos x="240" y="295"/>
                </a:cxn>
                <a:cxn ang="0">
                  <a:pos x="240" y="199"/>
                </a:cxn>
                <a:cxn ang="0">
                  <a:pos x="192" y="92"/>
                </a:cxn>
                <a:cxn ang="0">
                  <a:pos x="169" y="69"/>
                </a:cxn>
                <a:cxn ang="0">
                  <a:pos x="192" y="47"/>
                </a:cxn>
                <a:cxn ang="0">
                  <a:pos x="214" y="69"/>
                </a:cxn>
                <a:cxn ang="0">
                  <a:pos x="192" y="92"/>
                </a:cxn>
              </a:cxnLst>
              <a:rect l="0" t="0" r="r" b="b"/>
              <a:pathLst>
                <a:path w="244" h="461">
                  <a:moveTo>
                    <a:pt x="240" y="199"/>
                  </a:moveTo>
                  <a:cubicBezTo>
                    <a:pt x="240" y="115"/>
                    <a:pt x="243" y="38"/>
                    <a:pt x="244" y="7"/>
                  </a:cubicBezTo>
                  <a:cubicBezTo>
                    <a:pt x="231" y="0"/>
                    <a:pt x="231" y="0"/>
                    <a:pt x="231" y="0"/>
                  </a:cubicBezTo>
                  <a:cubicBezTo>
                    <a:pt x="138" y="43"/>
                    <a:pt x="18" y="96"/>
                    <a:pt x="0" y="105"/>
                  </a:cubicBezTo>
                  <a:cubicBezTo>
                    <a:pt x="32" y="185"/>
                    <a:pt x="32" y="185"/>
                    <a:pt x="32" y="185"/>
                  </a:cubicBezTo>
                  <a:cubicBezTo>
                    <a:pt x="53" y="175"/>
                    <a:pt x="83" y="161"/>
                    <a:pt x="102" y="154"/>
                  </a:cubicBezTo>
                  <a:cubicBezTo>
                    <a:pt x="102" y="282"/>
                    <a:pt x="102" y="282"/>
                    <a:pt x="102" y="282"/>
                  </a:cubicBezTo>
                  <a:cubicBezTo>
                    <a:pt x="102" y="366"/>
                    <a:pt x="100" y="444"/>
                    <a:pt x="99" y="461"/>
                  </a:cubicBezTo>
                  <a:cubicBezTo>
                    <a:pt x="242" y="461"/>
                    <a:pt x="242" y="461"/>
                    <a:pt x="242" y="461"/>
                  </a:cubicBezTo>
                  <a:cubicBezTo>
                    <a:pt x="240" y="441"/>
                    <a:pt x="240" y="385"/>
                    <a:pt x="240" y="295"/>
                  </a:cubicBezTo>
                  <a:lnTo>
                    <a:pt x="240" y="199"/>
                  </a:lnTo>
                  <a:close/>
                  <a:moveTo>
                    <a:pt x="192" y="92"/>
                  </a:moveTo>
                  <a:cubicBezTo>
                    <a:pt x="179" y="92"/>
                    <a:pt x="169" y="82"/>
                    <a:pt x="169" y="69"/>
                  </a:cubicBezTo>
                  <a:cubicBezTo>
                    <a:pt x="169" y="57"/>
                    <a:pt x="179" y="47"/>
                    <a:pt x="192" y="47"/>
                  </a:cubicBezTo>
                  <a:cubicBezTo>
                    <a:pt x="204" y="47"/>
                    <a:pt x="214" y="57"/>
                    <a:pt x="214" y="69"/>
                  </a:cubicBezTo>
                  <a:cubicBezTo>
                    <a:pt x="214" y="82"/>
                    <a:pt x="204" y="92"/>
                    <a:pt x="192" y="92"/>
                  </a:cubicBezTo>
                  <a:close/>
                </a:path>
              </a:pathLst>
            </a:custGeom>
            <a:solidFill>
              <a:srgbClr val="FCA953"/>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grpSp>
      <p:grpSp>
        <p:nvGrpSpPr>
          <p:cNvPr id="4137" name="Group 4"/>
          <p:cNvGrpSpPr>
            <a:grpSpLocks noChangeAspect="1"/>
          </p:cNvGrpSpPr>
          <p:nvPr/>
        </p:nvGrpSpPr>
        <p:grpSpPr>
          <a:xfrm>
            <a:off x="5253038" y="2143125"/>
            <a:ext cx="439737" cy="527050"/>
            <a:chOff x="3425" y="1612"/>
            <a:chExt cx="832" cy="1094"/>
          </a:xfrm>
        </p:grpSpPr>
        <p:sp>
          <p:nvSpPr>
            <p:cNvPr id="47" name="AutoShape 3"/>
            <p:cNvSpPr>
              <a:spLocks noChangeAspect="1" noChangeArrowheads="1" noTextEdit="1"/>
            </p:cNvSpPr>
            <p:nvPr/>
          </p:nvSpPr>
          <p:spPr bwMode="auto">
            <a:xfrm>
              <a:off x="3425" y="1614"/>
              <a:ext cx="830" cy="1092"/>
            </a:xfrm>
            <a:prstGeom prst="rect">
              <a:avLst/>
            </a:prstGeom>
            <a:no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smtClean="0">
                <a:ln>
                  <a:noFill/>
                </a:ln>
                <a:solidFill>
                  <a:srgbClr val="360D02"/>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8" name="Freeform 5"/>
            <p:cNvSpPr>
              <a:spLocks noEditPoints="1" noChangeArrowheads="1"/>
            </p:cNvSpPr>
            <p:nvPr/>
          </p:nvSpPr>
          <p:spPr bwMode="auto">
            <a:xfrm>
              <a:off x="3427" y="1612"/>
              <a:ext cx="830" cy="1094"/>
            </a:xfrm>
            <a:custGeom>
              <a:avLst/>
              <a:gdLst/>
              <a:ahLst/>
              <a:cxnLst>
                <a:cxn ang="0">
                  <a:pos x="211" y="351"/>
                </a:cxn>
                <a:cxn ang="0">
                  <a:pos x="211" y="346"/>
                </a:cxn>
                <a:cxn ang="0">
                  <a:pos x="329" y="173"/>
                </a:cxn>
                <a:cxn ang="0">
                  <a:pos x="48" y="0"/>
                </a:cxn>
                <a:cxn ang="0">
                  <a:pos x="28" y="104"/>
                </a:cxn>
                <a:cxn ang="0">
                  <a:pos x="182" y="203"/>
                </a:cxn>
                <a:cxn ang="0">
                  <a:pos x="0" y="433"/>
                </a:cxn>
                <a:cxn ang="0">
                  <a:pos x="9" y="455"/>
                </a:cxn>
                <a:cxn ang="0">
                  <a:pos x="32" y="455"/>
                </a:cxn>
                <a:cxn ang="0">
                  <a:pos x="238" y="457"/>
                </a:cxn>
                <a:cxn ang="0">
                  <a:pos x="348" y="460"/>
                </a:cxn>
                <a:cxn ang="0">
                  <a:pos x="348" y="344"/>
                </a:cxn>
                <a:cxn ang="0">
                  <a:pos x="211" y="351"/>
                </a:cxn>
                <a:cxn ang="0">
                  <a:pos x="145" y="82"/>
                </a:cxn>
                <a:cxn ang="0">
                  <a:pos x="123" y="60"/>
                </a:cxn>
                <a:cxn ang="0">
                  <a:pos x="145" y="38"/>
                </a:cxn>
                <a:cxn ang="0">
                  <a:pos x="168" y="60"/>
                </a:cxn>
                <a:cxn ang="0">
                  <a:pos x="145" y="82"/>
                </a:cxn>
              </a:cxnLst>
              <a:rect l="0" t="0" r="r" b="b"/>
              <a:pathLst>
                <a:path w="348" h="460">
                  <a:moveTo>
                    <a:pt x="211" y="351"/>
                  </a:moveTo>
                  <a:cubicBezTo>
                    <a:pt x="211" y="346"/>
                    <a:pt x="211" y="346"/>
                    <a:pt x="211" y="346"/>
                  </a:cubicBezTo>
                  <a:cubicBezTo>
                    <a:pt x="238" y="326"/>
                    <a:pt x="329" y="269"/>
                    <a:pt x="329" y="173"/>
                  </a:cubicBezTo>
                  <a:cubicBezTo>
                    <a:pt x="329" y="93"/>
                    <a:pt x="249" y="17"/>
                    <a:pt x="48" y="0"/>
                  </a:cubicBezTo>
                  <a:cubicBezTo>
                    <a:pt x="28" y="104"/>
                    <a:pt x="28" y="104"/>
                    <a:pt x="28" y="104"/>
                  </a:cubicBezTo>
                  <a:cubicBezTo>
                    <a:pt x="85" y="106"/>
                    <a:pt x="182" y="121"/>
                    <a:pt x="182" y="203"/>
                  </a:cubicBezTo>
                  <a:cubicBezTo>
                    <a:pt x="182" y="287"/>
                    <a:pt x="44" y="394"/>
                    <a:pt x="0" y="433"/>
                  </a:cubicBezTo>
                  <a:cubicBezTo>
                    <a:pt x="9" y="455"/>
                    <a:pt x="9" y="455"/>
                    <a:pt x="9" y="455"/>
                  </a:cubicBezTo>
                  <a:cubicBezTo>
                    <a:pt x="32" y="455"/>
                    <a:pt x="32" y="455"/>
                    <a:pt x="32" y="455"/>
                  </a:cubicBezTo>
                  <a:cubicBezTo>
                    <a:pt x="103" y="455"/>
                    <a:pt x="178" y="456"/>
                    <a:pt x="238" y="457"/>
                  </a:cubicBezTo>
                  <a:cubicBezTo>
                    <a:pt x="297" y="458"/>
                    <a:pt x="341" y="459"/>
                    <a:pt x="348" y="460"/>
                  </a:cubicBezTo>
                  <a:cubicBezTo>
                    <a:pt x="348" y="344"/>
                    <a:pt x="348" y="344"/>
                    <a:pt x="348" y="344"/>
                  </a:cubicBezTo>
                  <a:lnTo>
                    <a:pt x="211" y="351"/>
                  </a:lnTo>
                  <a:close/>
                  <a:moveTo>
                    <a:pt x="145" y="82"/>
                  </a:moveTo>
                  <a:cubicBezTo>
                    <a:pt x="133" y="82"/>
                    <a:pt x="123" y="72"/>
                    <a:pt x="123" y="60"/>
                  </a:cubicBezTo>
                  <a:cubicBezTo>
                    <a:pt x="123" y="48"/>
                    <a:pt x="133" y="38"/>
                    <a:pt x="145" y="38"/>
                  </a:cubicBezTo>
                  <a:cubicBezTo>
                    <a:pt x="158" y="38"/>
                    <a:pt x="168" y="48"/>
                    <a:pt x="168" y="60"/>
                  </a:cubicBezTo>
                  <a:cubicBezTo>
                    <a:pt x="168" y="72"/>
                    <a:pt x="158" y="82"/>
                    <a:pt x="145" y="82"/>
                  </a:cubicBezTo>
                  <a:close/>
                </a:path>
              </a:pathLst>
            </a:custGeom>
            <a:solidFill>
              <a:srgbClr val="FFFFFF"/>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9" name="Freeform 6"/>
            <p:cNvSpPr>
              <a:spLocks noEditPoints="1" noChangeArrowheads="1"/>
            </p:cNvSpPr>
            <p:nvPr/>
          </p:nvSpPr>
          <p:spPr bwMode="auto">
            <a:xfrm>
              <a:off x="3427" y="1612"/>
              <a:ext cx="830" cy="1094"/>
            </a:xfrm>
            <a:custGeom>
              <a:avLst/>
              <a:gdLst/>
              <a:ahLst/>
              <a:cxnLst>
                <a:cxn ang="0">
                  <a:pos x="211" y="351"/>
                </a:cxn>
                <a:cxn ang="0">
                  <a:pos x="211" y="346"/>
                </a:cxn>
                <a:cxn ang="0">
                  <a:pos x="329" y="173"/>
                </a:cxn>
                <a:cxn ang="0">
                  <a:pos x="48" y="0"/>
                </a:cxn>
                <a:cxn ang="0">
                  <a:pos x="28" y="104"/>
                </a:cxn>
                <a:cxn ang="0">
                  <a:pos x="182" y="203"/>
                </a:cxn>
                <a:cxn ang="0">
                  <a:pos x="0" y="433"/>
                </a:cxn>
                <a:cxn ang="0">
                  <a:pos x="9" y="455"/>
                </a:cxn>
                <a:cxn ang="0">
                  <a:pos x="32" y="455"/>
                </a:cxn>
                <a:cxn ang="0">
                  <a:pos x="238" y="457"/>
                </a:cxn>
                <a:cxn ang="0">
                  <a:pos x="348" y="460"/>
                </a:cxn>
                <a:cxn ang="0">
                  <a:pos x="348" y="344"/>
                </a:cxn>
                <a:cxn ang="0">
                  <a:pos x="211" y="351"/>
                </a:cxn>
                <a:cxn ang="0">
                  <a:pos x="145" y="82"/>
                </a:cxn>
                <a:cxn ang="0">
                  <a:pos x="123" y="60"/>
                </a:cxn>
                <a:cxn ang="0">
                  <a:pos x="145" y="38"/>
                </a:cxn>
                <a:cxn ang="0">
                  <a:pos x="168" y="60"/>
                </a:cxn>
                <a:cxn ang="0">
                  <a:pos x="145" y="82"/>
                </a:cxn>
              </a:cxnLst>
              <a:rect l="0" t="0" r="r" b="b"/>
              <a:pathLst>
                <a:path w="348" h="460">
                  <a:moveTo>
                    <a:pt x="211" y="351"/>
                  </a:moveTo>
                  <a:cubicBezTo>
                    <a:pt x="211" y="346"/>
                    <a:pt x="211" y="346"/>
                    <a:pt x="211" y="346"/>
                  </a:cubicBezTo>
                  <a:cubicBezTo>
                    <a:pt x="238" y="326"/>
                    <a:pt x="329" y="269"/>
                    <a:pt x="329" y="173"/>
                  </a:cubicBezTo>
                  <a:cubicBezTo>
                    <a:pt x="329" y="93"/>
                    <a:pt x="249" y="17"/>
                    <a:pt x="48" y="0"/>
                  </a:cubicBezTo>
                  <a:cubicBezTo>
                    <a:pt x="28" y="104"/>
                    <a:pt x="28" y="104"/>
                    <a:pt x="28" y="104"/>
                  </a:cubicBezTo>
                  <a:cubicBezTo>
                    <a:pt x="85" y="106"/>
                    <a:pt x="182" y="121"/>
                    <a:pt x="182" y="203"/>
                  </a:cubicBezTo>
                  <a:cubicBezTo>
                    <a:pt x="182" y="287"/>
                    <a:pt x="44" y="394"/>
                    <a:pt x="0" y="433"/>
                  </a:cubicBezTo>
                  <a:cubicBezTo>
                    <a:pt x="9" y="455"/>
                    <a:pt x="9" y="455"/>
                    <a:pt x="9" y="455"/>
                  </a:cubicBezTo>
                  <a:cubicBezTo>
                    <a:pt x="32" y="455"/>
                    <a:pt x="32" y="455"/>
                    <a:pt x="32" y="455"/>
                  </a:cubicBezTo>
                  <a:cubicBezTo>
                    <a:pt x="103" y="455"/>
                    <a:pt x="178" y="456"/>
                    <a:pt x="238" y="457"/>
                  </a:cubicBezTo>
                  <a:cubicBezTo>
                    <a:pt x="297" y="458"/>
                    <a:pt x="341" y="459"/>
                    <a:pt x="348" y="460"/>
                  </a:cubicBezTo>
                  <a:cubicBezTo>
                    <a:pt x="348" y="344"/>
                    <a:pt x="348" y="344"/>
                    <a:pt x="348" y="344"/>
                  </a:cubicBezTo>
                  <a:lnTo>
                    <a:pt x="211" y="351"/>
                  </a:lnTo>
                  <a:close/>
                  <a:moveTo>
                    <a:pt x="145" y="82"/>
                  </a:moveTo>
                  <a:cubicBezTo>
                    <a:pt x="133" y="82"/>
                    <a:pt x="123" y="72"/>
                    <a:pt x="123" y="60"/>
                  </a:cubicBezTo>
                  <a:cubicBezTo>
                    <a:pt x="123" y="48"/>
                    <a:pt x="133" y="38"/>
                    <a:pt x="145" y="38"/>
                  </a:cubicBezTo>
                  <a:cubicBezTo>
                    <a:pt x="158" y="38"/>
                    <a:pt x="168" y="48"/>
                    <a:pt x="168" y="60"/>
                  </a:cubicBezTo>
                  <a:cubicBezTo>
                    <a:pt x="168" y="72"/>
                    <a:pt x="158" y="82"/>
                    <a:pt x="145" y="82"/>
                  </a:cubicBezTo>
                  <a:close/>
                </a:path>
              </a:pathLst>
            </a:custGeom>
            <a:solidFill>
              <a:srgbClr val="FB4C3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grpSp>
      <p:grpSp>
        <p:nvGrpSpPr>
          <p:cNvPr id="4141" name="组合 47"/>
          <p:cNvGrpSpPr/>
          <p:nvPr/>
        </p:nvGrpSpPr>
        <p:grpSpPr>
          <a:xfrm flipH="1">
            <a:off x="5634038" y="2117725"/>
            <a:ext cx="461962" cy="439738"/>
            <a:chOff x="1951832" y="4265215"/>
            <a:chExt cx="2427287" cy="2517372"/>
          </a:xfrm>
        </p:grpSpPr>
        <p:grpSp>
          <p:nvGrpSpPr>
            <p:cNvPr id="4142" name="Group 9"/>
            <p:cNvGrpSpPr>
              <a:grpSpLocks noChangeAspect="1"/>
            </p:cNvGrpSpPr>
            <p:nvPr/>
          </p:nvGrpSpPr>
          <p:grpSpPr>
            <a:xfrm>
              <a:off x="1946828" y="4260211"/>
              <a:ext cx="2432292" cy="2522377"/>
              <a:chOff x="3353" y="1655"/>
              <a:chExt cx="972" cy="1008"/>
            </a:xfrm>
          </p:grpSpPr>
          <p:sp>
            <p:nvSpPr>
              <p:cNvPr id="53" name="AutoShape 8"/>
              <p:cNvSpPr>
                <a:spLocks noChangeAspect="1" noChangeArrowheads="1" noTextEdit="1"/>
              </p:cNvSpPr>
              <p:nvPr/>
            </p:nvSpPr>
            <p:spPr bwMode="auto">
              <a:xfrm>
                <a:off x="3355" y="1657"/>
                <a:ext cx="970" cy="1006"/>
              </a:xfrm>
              <a:prstGeom prst="rect">
                <a:avLst/>
              </a:prstGeom>
              <a:no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4" name="Freeform 10"/>
              <p:cNvSpPr>
                <a:spLocks noEditPoints="1" noChangeArrowheads="1"/>
              </p:cNvSpPr>
              <p:nvPr/>
            </p:nvSpPr>
            <p:spPr bwMode="auto">
              <a:xfrm>
                <a:off x="3353" y="1655"/>
                <a:ext cx="970" cy="1006"/>
              </a:xfrm>
              <a:custGeom>
                <a:avLst/>
                <a:gdLst/>
                <a:ahLst/>
                <a:cxnLst>
                  <a:cxn ang="0">
                    <a:pos x="214" y="0"/>
                  </a:cxn>
                  <a:cxn ang="0">
                    <a:pos x="0" y="221"/>
                  </a:cxn>
                  <a:cxn ang="0">
                    <a:pos x="202" y="423"/>
                  </a:cxn>
                  <a:cxn ang="0">
                    <a:pos x="408" y="204"/>
                  </a:cxn>
                  <a:cxn ang="0">
                    <a:pos x="214" y="0"/>
                  </a:cxn>
                  <a:cxn ang="0">
                    <a:pos x="207" y="23"/>
                  </a:cxn>
                  <a:cxn ang="0">
                    <a:pos x="229" y="45"/>
                  </a:cxn>
                  <a:cxn ang="0">
                    <a:pos x="207" y="68"/>
                  </a:cxn>
                  <a:cxn ang="0">
                    <a:pos x="184" y="45"/>
                  </a:cxn>
                  <a:cxn ang="0">
                    <a:pos x="207" y="23"/>
                  </a:cxn>
                  <a:cxn ang="0">
                    <a:pos x="206" y="322"/>
                  </a:cxn>
                  <a:cxn ang="0">
                    <a:pos x="124" y="216"/>
                  </a:cxn>
                  <a:cxn ang="0">
                    <a:pos x="208" y="102"/>
                  </a:cxn>
                  <a:cxn ang="0">
                    <a:pos x="284" y="207"/>
                  </a:cxn>
                  <a:cxn ang="0">
                    <a:pos x="206" y="322"/>
                  </a:cxn>
                </a:cxnLst>
                <a:rect l="0" t="0" r="r" b="b"/>
                <a:pathLst>
                  <a:path w="408" h="423">
                    <a:moveTo>
                      <a:pt x="214" y="0"/>
                    </a:moveTo>
                    <a:cubicBezTo>
                      <a:pt x="83" y="0"/>
                      <a:pt x="0" y="95"/>
                      <a:pt x="0" y="221"/>
                    </a:cubicBezTo>
                    <a:cubicBezTo>
                      <a:pt x="0" y="351"/>
                      <a:pt x="83" y="423"/>
                      <a:pt x="202" y="423"/>
                    </a:cubicBezTo>
                    <a:cubicBezTo>
                      <a:pt x="340" y="423"/>
                      <a:pt x="408" y="318"/>
                      <a:pt x="408" y="204"/>
                    </a:cubicBezTo>
                    <a:cubicBezTo>
                      <a:pt x="408" y="89"/>
                      <a:pt x="336" y="0"/>
                      <a:pt x="214" y="0"/>
                    </a:cubicBezTo>
                    <a:close/>
                    <a:moveTo>
                      <a:pt x="207" y="23"/>
                    </a:moveTo>
                    <a:cubicBezTo>
                      <a:pt x="219" y="23"/>
                      <a:pt x="229" y="33"/>
                      <a:pt x="229" y="45"/>
                    </a:cubicBezTo>
                    <a:cubicBezTo>
                      <a:pt x="229" y="58"/>
                      <a:pt x="219" y="68"/>
                      <a:pt x="207" y="68"/>
                    </a:cubicBezTo>
                    <a:cubicBezTo>
                      <a:pt x="194" y="68"/>
                      <a:pt x="184" y="58"/>
                      <a:pt x="184" y="45"/>
                    </a:cubicBezTo>
                    <a:cubicBezTo>
                      <a:pt x="184" y="33"/>
                      <a:pt x="194" y="23"/>
                      <a:pt x="207" y="23"/>
                    </a:cubicBezTo>
                    <a:close/>
                    <a:moveTo>
                      <a:pt x="206" y="322"/>
                    </a:moveTo>
                    <a:cubicBezTo>
                      <a:pt x="171" y="322"/>
                      <a:pt x="125" y="299"/>
                      <a:pt x="124" y="216"/>
                    </a:cubicBezTo>
                    <a:cubicBezTo>
                      <a:pt x="124" y="124"/>
                      <a:pt x="173" y="102"/>
                      <a:pt x="208" y="102"/>
                    </a:cubicBezTo>
                    <a:cubicBezTo>
                      <a:pt x="239" y="102"/>
                      <a:pt x="284" y="123"/>
                      <a:pt x="284" y="207"/>
                    </a:cubicBezTo>
                    <a:cubicBezTo>
                      <a:pt x="284" y="292"/>
                      <a:pt x="241" y="322"/>
                      <a:pt x="206" y="322"/>
                    </a:cubicBezTo>
                    <a:close/>
                  </a:path>
                </a:pathLst>
              </a:custGeom>
              <a:solidFill>
                <a:srgbClr val="FFFFFF"/>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55" name="Freeform 11"/>
              <p:cNvSpPr>
                <a:spLocks noEditPoints="1" noChangeArrowheads="1"/>
              </p:cNvSpPr>
              <p:nvPr/>
            </p:nvSpPr>
            <p:spPr bwMode="auto">
              <a:xfrm>
                <a:off x="3353" y="1655"/>
                <a:ext cx="970" cy="1006"/>
              </a:xfrm>
              <a:custGeom>
                <a:avLst/>
                <a:gdLst/>
                <a:ahLst/>
                <a:cxnLst>
                  <a:cxn ang="0">
                    <a:pos x="214" y="0"/>
                  </a:cxn>
                  <a:cxn ang="0">
                    <a:pos x="0" y="221"/>
                  </a:cxn>
                  <a:cxn ang="0">
                    <a:pos x="202" y="423"/>
                  </a:cxn>
                  <a:cxn ang="0">
                    <a:pos x="408" y="204"/>
                  </a:cxn>
                  <a:cxn ang="0">
                    <a:pos x="214" y="0"/>
                  </a:cxn>
                  <a:cxn ang="0">
                    <a:pos x="207" y="23"/>
                  </a:cxn>
                  <a:cxn ang="0">
                    <a:pos x="229" y="45"/>
                  </a:cxn>
                  <a:cxn ang="0">
                    <a:pos x="207" y="68"/>
                  </a:cxn>
                  <a:cxn ang="0">
                    <a:pos x="184" y="45"/>
                  </a:cxn>
                  <a:cxn ang="0">
                    <a:pos x="207" y="23"/>
                  </a:cxn>
                  <a:cxn ang="0">
                    <a:pos x="206" y="322"/>
                  </a:cxn>
                  <a:cxn ang="0">
                    <a:pos x="124" y="216"/>
                  </a:cxn>
                  <a:cxn ang="0">
                    <a:pos x="208" y="102"/>
                  </a:cxn>
                  <a:cxn ang="0">
                    <a:pos x="284" y="207"/>
                  </a:cxn>
                  <a:cxn ang="0">
                    <a:pos x="206" y="322"/>
                  </a:cxn>
                </a:cxnLst>
                <a:rect l="0" t="0" r="r" b="b"/>
                <a:pathLst>
                  <a:path w="408" h="423">
                    <a:moveTo>
                      <a:pt x="214" y="0"/>
                    </a:moveTo>
                    <a:cubicBezTo>
                      <a:pt x="83" y="0"/>
                      <a:pt x="0" y="95"/>
                      <a:pt x="0" y="221"/>
                    </a:cubicBezTo>
                    <a:cubicBezTo>
                      <a:pt x="0" y="351"/>
                      <a:pt x="83" y="423"/>
                      <a:pt x="202" y="423"/>
                    </a:cubicBezTo>
                    <a:cubicBezTo>
                      <a:pt x="340" y="423"/>
                      <a:pt x="408" y="318"/>
                      <a:pt x="408" y="204"/>
                    </a:cubicBezTo>
                    <a:cubicBezTo>
                      <a:pt x="408" y="89"/>
                      <a:pt x="336" y="0"/>
                      <a:pt x="214" y="0"/>
                    </a:cubicBezTo>
                    <a:close/>
                    <a:moveTo>
                      <a:pt x="207" y="23"/>
                    </a:moveTo>
                    <a:cubicBezTo>
                      <a:pt x="219" y="23"/>
                      <a:pt x="229" y="33"/>
                      <a:pt x="229" y="45"/>
                    </a:cubicBezTo>
                    <a:cubicBezTo>
                      <a:pt x="229" y="58"/>
                      <a:pt x="219" y="68"/>
                      <a:pt x="207" y="68"/>
                    </a:cubicBezTo>
                    <a:cubicBezTo>
                      <a:pt x="194" y="68"/>
                      <a:pt x="184" y="58"/>
                      <a:pt x="184" y="45"/>
                    </a:cubicBezTo>
                    <a:cubicBezTo>
                      <a:pt x="184" y="33"/>
                      <a:pt x="194" y="23"/>
                      <a:pt x="207" y="23"/>
                    </a:cubicBezTo>
                    <a:close/>
                    <a:moveTo>
                      <a:pt x="206" y="322"/>
                    </a:moveTo>
                    <a:cubicBezTo>
                      <a:pt x="171" y="322"/>
                      <a:pt x="125" y="299"/>
                      <a:pt x="124" y="216"/>
                    </a:cubicBezTo>
                    <a:cubicBezTo>
                      <a:pt x="124" y="124"/>
                      <a:pt x="173" y="102"/>
                      <a:pt x="208" y="102"/>
                    </a:cubicBezTo>
                    <a:cubicBezTo>
                      <a:pt x="239" y="102"/>
                      <a:pt x="284" y="123"/>
                      <a:pt x="284" y="207"/>
                    </a:cubicBezTo>
                    <a:cubicBezTo>
                      <a:pt x="284" y="292"/>
                      <a:pt x="241" y="322"/>
                      <a:pt x="206" y="322"/>
                    </a:cubicBezTo>
                    <a:close/>
                  </a:path>
                </a:pathLst>
              </a:custGeom>
              <a:solidFill>
                <a:srgbClr val="009C86"/>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endParaRPr>
              </a:p>
            </p:txBody>
          </p:sp>
        </p:grpSp>
        <p:sp>
          <p:nvSpPr>
            <p:cNvPr id="52" name="椭圆 51"/>
            <p:cNvSpPr/>
            <p:nvPr/>
          </p:nvSpPr>
          <p:spPr>
            <a:xfrm>
              <a:off x="3044527" y="4392447"/>
              <a:ext cx="316966" cy="308991"/>
            </a:xfrm>
            <a:prstGeom prst="ellipse">
              <a:avLst/>
            </a:prstGeom>
            <a:solidFill>
              <a:srgbClr val="FFC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pic>
        <p:nvPicPr>
          <p:cNvPr id="4147" name="图片 53"/>
          <p:cNvPicPr>
            <a:picLocks noChangeAspect="1"/>
          </p:cNvPicPr>
          <p:nvPr/>
        </p:nvPicPr>
        <p:blipFill>
          <a:blip r:embed="rId3" cstate="print"/>
          <a:stretch>
            <a:fillRect/>
          </a:stretch>
        </p:blipFill>
        <p:spPr>
          <a:xfrm flipH="1">
            <a:off x="5700713" y="2212975"/>
            <a:ext cx="312737" cy="295275"/>
          </a:xfrm>
          <a:prstGeom prst="rect">
            <a:avLst/>
          </a:prstGeom>
          <a:noFill/>
          <a:ln w="9525">
            <a:noFill/>
          </a:ln>
        </p:spPr>
      </p:pic>
      <p:cxnSp>
        <p:nvCxnSpPr>
          <p:cNvPr id="57" name="直接连接符 56"/>
          <p:cNvCxnSpPr>
            <a:stCxn id="36" idx="1"/>
            <a:endCxn id="22" idx="2"/>
          </p:cNvCxnSpPr>
          <p:nvPr/>
        </p:nvCxnSpPr>
        <p:spPr>
          <a:xfrm>
            <a:off x="5538788" y="1573213"/>
            <a:ext cx="474663" cy="542925"/>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36" idx="2"/>
            <a:endCxn id="4134" idx="0"/>
          </p:cNvCxnSpPr>
          <p:nvPr/>
        </p:nvCxnSpPr>
        <p:spPr>
          <a:xfrm flipH="1">
            <a:off x="6186488" y="1573213"/>
            <a:ext cx="469900" cy="549275"/>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36" idx="2"/>
            <a:endCxn id="4134" idx="0"/>
          </p:cNvCxnSpPr>
          <p:nvPr/>
        </p:nvCxnSpPr>
        <p:spPr>
          <a:xfrm flipH="1">
            <a:off x="5521325" y="2695575"/>
            <a:ext cx="396875" cy="660400"/>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6" idx="2"/>
            <a:endCxn id="4134" idx="0"/>
          </p:cNvCxnSpPr>
          <p:nvPr/>
        </p:nvCxnSpPr>
        <p:spPr>
          <a:xfrm>
            <a:off x="6332538" y="2701925"/>
            <a:ext cx="327025" cy="644525"/>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36" idx="2"/>
            <a:endCxn id="4134" idx="0"/>
          </p:cNvCxnSpPr>
          <p:nvPr/>
        </p:nvCxnSpPr>
        <p:spPr>
          <a:xfrm flipV="1">
            <a:off x="5126038" y="2438400"/>
            <a:ext cx="311150" cy="3175"/>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62" name="文本框 59"/>
          <p:cNvSpPr txBox="1">
            <a:spLocks noChangeArrowheads="1"/>
          </p:cNvSpPr>
          <p:nvPr/>
        </p:nvSpPr>
        <p:spPr bwMode="auto">
          <a:xfrm>
            <a:off x="6275388" y="1903413"/>
            <a:ext cx="892175" cy="101600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smtClean="0">
                <a:ln>
                  <a:noFill/>
                </a:ln>
                <a:solidFill>
                  <a:srgbClr val="F46926"/>
                </a:solidFill>
                <a:effectLst/>
                <a:uLnTx/>
                <a:uFillTx/>
                <a:latin typeface="Kozuka Mincho Pro H" pitchFamily="18" charset="-128"/>
                <a:ea typeface="Kozuka Mincho Pro H" pitchFamily="18" charset="-128"/>
                <a:cs typeface="+mn-cs"/>
              </a:rPr>
              <a:t>7</a:t>
            </a:r>
            <a:endParaRPr kumimoji="0" lang="zh-CN" altLang="en-US" sz="6000" b="0" i="0" u="none" strike="noStrike" kern="1200" cap="none" spc="0" normalizeH="0" baseline="0" noProof="0" smtClean="0">
              <a:ln>
                <a:noFill/>
              </a:ln>
              <a:solidFill>
                <a:srgbClr val="F46926"/>
              </a:solidFill>
              <a:effectLst/>
              <a:uLnTx/>
              <a:uFillTx/>
              <a:latin typeface="Kozuka Mincho Pro H" pitchFamily="18" charset="-128"/>
              <a:ea typeface="Kozuka Mincho Pro H" pitchFamily="18" charset="-128"/>
              <a:cs typeface="+mn-cs"/>
            </a:endParaRPr>
          </a:p>
        </p:txBody>
      </p:sp>
      <p:sp>
        <p:nvSpPr>
          <p:cNvPr id="63" name="椭圆 62"/>
          <p:cNvSpPr/>
          <p:nvPr/>
        </p:nvSpPr>
        <p:spPr>
          <a:xfrm>
            <a:off x="6716713" y="2130425"/>
            <a:ext cx="76200" cy="46038"/>
          </a:xfrm>
          <a:prstGeom prst="ellipse">
            <a:avLst/>
          </a:prstGeom>
          <a:solidFill>
            <a:srgbClr val="FCA9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2" name="标题 1"/>
          <p:cNvSpPr>
            <a:spLocks noGrp="1"/>
          </p:cNvSpPr>
          <p:nvPr>
            <p:ph type="title"/>
          </p:nvPr>
        </p:nvSpPr>
        <p:spPr>
          <a:xfrm>
            <a:off x="838200" y="4649494"/>
            <a:ext cx="10515600" cy="1325563"/>
          </a:xfrm>
        </p:spPr>
        <p:txBody>
          <a:bodyPr>
            <a:normAutofit/>
          </a:bodyPr>
          <a:lstStyle>
            <a:lvl1pPr algn="ctr">
              <a:defRPr sz="6000"/>
            </a:lvl1pPr>
          </a:lstStyle>
          <a:p>
            <a:pPr fontAlgn="base"/>
            <a:r>
              <a:rPr lang="zh-CN" altLang="en-US" strike="noStrike" noProof="1"/>
              <a:t>单击此处编辑母版标题样式</a:t>
            </a:r>
          </a:p>
        </p:txBody>
      </p:sp>
      <p:sp>
        <p:nvSpPr>
          <p:cNvPr id="64"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5"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66"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algn="r" fontAlgn="base"/>
              <a:t>‹#›</a:t>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lvl="0" eaLnBrk="1" fontAlgn="base" hangingPunct="1"/>
              <a:t>‹#›</a:t>
            </a:fld>
            <a:endParaRPr lang="zh-CN" altLang="en-US" strike="noStrike" noProof="1">
              <a:latin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lstStyle>
            <a:lvl1pPr>
              <a:defRPr sz="3200">
                <a:solidFill>
                  <a:schemeClr val="tx1">
                    <a:lumMod val="65000"/>
                    <a:lumOff val="35000"/>
                  </a:schemeClr>
                </a:solidFill>
              </a:defRPr>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nchor="ctr">
            <a:normAutofit/>
          </a:bodyPr>
          <a:lstStyle>
            <a:lvl1pPr marL="0" indent="0">
              <a:lnSpc>
                <a:spcPct val="120000"/>
              </a:lnSpc>
              <a:buNone/>
              <a:defRPr sz="20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lvl="0" eaLnBrk="1" fontAlgn="base" hangingPunct="1"/>
              <a:t>‹#›</a:t>
            </a:fld>
            <a:endParaRPr lang="zh-CN" altLang="en-US" strike="noStrike" noProof="1">
              <a:latin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lvl="0" eaLnBrk="1" fontAlgn="base" hangingPunct="1"/>
              <a:t>‹#›</a:t>
            </a:fld>
            <a:endParaRPr lang="zh-CN" altLang="en-US" strike="noStrike" noProof="1">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476250"/>
            <a:ext cx="10515600" cy="5695950"/>
          </a:xfrm>
        </p:spPr>
        <p:txBody>
          <a:bodyPr anchor="ctr">
            <a:normAutofit/>
          </a:bodyPr>
          <a:lstStyle>
            <a:lvl1pPr marL="0" indent="0">
              <a:lnSpc>
                <a:spcPct val="120000"/>
              </a:lnSpc>
              <a:buNone/>
              <a:defRPr sz="2000">
                <a:solidFill>
                  <a:schemeClr val="tx1">
                    <a:lumMod val="65000"/>
                    <a:lumOff val="35000"/>
                  </a:schemeClr>
                </a:solidFill>
              </a:defRPr>
            </a:lvl1pPr>
          </a:lstStyle>
          <a:p>
            <a:pPr lvl="0" fontAlgn="base"/>
            <a:r>
              <a:rPr lang="zh-CN" altLang="en-US" strike="noStrike" noProof="1" smtClean="0"/>
              <a:t>单击此处编辑母版文本样式</a:t>
            </a:r>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4" name="灯片编号占位符 3"/>
          <p:cNvSpPr>
            <a:spLocks noGrp="1"/>
          </p:cNvSpPr>
          <p:nvPr>
            <p:ph type="sldNum" sz="quarter" idx="16"/>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lvl="0" eaLnBrk="1" fontAlgn="base" hangingPunct="1"/>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4" name="日期占位符 3"/>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lvl="0" eaLnBrk="1" fontAlgn="base" hangingPunct="1"/>
              <a:t>‹#›</a:t>
            </a:fld>
            <a:endParaRPr lang="zh-CN" altLang="en-US" strike="noStrike" noProof="1">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15" name="Rectangle 1433"/>
          <p:cNvSpPr>
            <a:spLocks noChangeArrowheads="1"/>
          </p:cNvSpPr>
          <p:nvPr/>
        </p:nvSpPr>
        <p:spPr bwMode="gray">
          <a:xfrm>
            <a:off x="0" y="0"/>
            <a:ext cx="12192000" cy="1435100"/>
          </a:xfrm>
          <a:prstGeom prst="rect">
            <a:avLst/>
          </a:prstGeom>
          <a:gradFill rotWithShape="1">
            <a:gsLst>
              <a:gs pos="0">
                <a:schemeClr val="folHlink">
                  <a:alpha val="50000"/>
                </a:schemeClr>
              </a:gs>
              <a:gs pos="100000">
                <a:schemeClr val="folHlink">
                  <a:gamma/>
                  <a:tint val="0"/>
                  <a:invGamma/>
                </a:schemeClr>
              </a:gs>
            </a:gsLst>
            <a:lin ang="540000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Oval 1450"/>
          <p:cNvSpPr>
            <a:spLocks noChangeArrowheads="1"/>
          </p:cNvSpPr>
          <p:nvPr/>
        </p:nvSpPr>
        <p:spPr bwMode="gray">
          <a:xfrm>
            <a:off x="11082338" y="6394450"/>
            <a:ext cx="203200" cy="152400"/>
          </a:xfrm>
          <a:prstGeom prst="ellipse">
            <a:avLst/>
          </a:prstGeom>
          <a:solidFill>
            <a:schemeClr val="hlink"/>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Oval 1451"/>
          <p:cNvSpPr>
            <a:spLocks noChangeArrowheads="1"/>
          </p:cNvSpPr>
          <p:nvPr/>
        </p:nvSpPr>
        <p:spPr bwMode="gray">
          <a:xfrm>
            <a:off x="11403013" y="6392863"/>
            <a:ext cx="203200" cy="152400"/>
          </a:xfrm>
          <a:prstGeom prst="ellipse">
            <a:avLst/>
          </a:prstGeom>
          <a:solidFill>
            <a:schemeClr val="accent1"/>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Oval 1452"/>
          <p:cNvSpPr>
            <a:spLocks noChangeArrowheads="1"/>
          </p:cNvSpPr>
          <p:nvPr/>
        </p:nvSpPr>
        <p:spPr bwMode="gray">
          <a:xfrm>
            <a:off x="10447338" y="6394450"/>
            <a:ext cx="203200" cy="152400"/>
          </a:xfrm>
          <a:prstGeom prst="ellipse">
            <a:avLst/>
          </a:prstGeom>
          <a:solidFill>
            <a:schemeClr val="accent2"/>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Oval 1453"/>
          <p:cNvSpPr>
            <a:spLocks noChangeArrowheads="1"/>
          </p:cNvSpPr>
          <p:nvPr/>
        </p:nvSpPr>
        <p:spPr bwMode="gray">
          <a:xfrm>
            <a:off x="10768013" y="6392863"/>
            <a:ext cx="203200" cy="152400"/>
          </a:xfrm>
          <a:prstGeom prst="ellipse">
            <a:avLst/>
          </a:prstGeom>
          <a:solidFill>
            <a:schemeClr val="folHlink"/>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6655" name="Rectangle 1455"/>
          <p:cNvSpPr>
            <a:spLocks noGrp="1" noChangeArrowheads="1"/>
          </p:cNvSpPr>
          <p:nvPr>
            <p:ph type="ctrTitle" sz="quarter"/>
          </p:nvPr>
        </p:nvSpPr>
        <p:spPr>
          <a:xfrm>
            <a:off x="4267200" y="2130425"/>
            <a:ext cx="7401984" cy="1470025"/>
          </a:xfrm>
          <a:effectLst/>
        </p:spPr>
        <p:txBody>
          <a:bodyPr/>
          <a:lstStyle>
            <a:lvl1pPr>
              <a:defRPr/>
            </a:lvl1pPr>
          </a:lstStyle>
          <a:p>
            <a:pPr fontAlgn="base"/>
            <a:r>
              <a:rPr lang="en-US" altLang="zh-CN" strike="noStrike" noProof="1"/>
              <a:t>Click to edit Master title style</a:t>
            </a:r>
          </a:p>
        </p:txBody>
      </p:sp>
      <p:sp>
        <p:nvSpPr>
          <p:cNvPr id="436656" name="Rectangle 1456"/>
          <p:cNvSpPr>
            <a:spLocks noGrp="1" noChangeArrowheads="1"/>
          </p:cNvSpPr>
          <p:nvPr>
            <p:ph type="subTitle" sz="quarter" idx="1"/>
          </p:nvPr>
        </p:nvSpPr>
        <p:spPr>
          <a:xfrm>
            <a:off x="4483100" y="1066800"/>
            <a:ext cx="6646333" cy="1077913"/>
          </a:xfrm>
        </p:spPr>
        <p:txBody>
          <a:bodyPr/>
          <a:lstStyle>
            <a:lvl1pPr marL="0" indent="0" algn="ctr">
              <a:buFontTx/>
              <a:buNone/>
              <a:defRPr/>
            </a:lvl1pPr>
          </a:lstStyle>
          <a:p>
            <a:pPr fontAlgn="base"/>
            <a:r>
              <a:rPr lang="en-US" altLang="zh-CN" strike="noStrike" noProof="1"/>
              <a:t>Click to edit Master subtitle style</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3287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3287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9" name="日期占位符 8"/>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5" name="日期占位符 4"/>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4" name="日期占位符 3"/>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97951" y="0"/>
            <a:ext cx="2895600" cy="58547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11151" y="0"/>
            <a:ext cx="8483600" cy="58547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页脚占位符 2"/>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5" name="日期占位符 4"/>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oleObject" Target="../embeddings/oleObject1.bin"/><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vmlDrawing" Target="../drawings/vmlDrawing1.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ags" Target="../tags/tag1.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image" Target="../media/image8.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ags" Target="../tags/tag3.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ags" Target="../tags/tag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1013" name="Rectangle 485"/>
          <p:cNvSpPr>
            <a:spLocks noChangeArrowheads="1"/>
          </p:cNvSpPr>
          <p:nvPr/>
        </p:nvSpPr>
        <p:spPr bwMode="gray">
          <a:xfrm>
            <a:off x="0" y="0"/>
            <a:ext cx="12192000" cy="1435100"/>
          </a:xfrm>
          <a:prstGeom prst="rect">
            <a:avLst/>
          </a:prstGeom>
          <a:gradFill rotWithShape="1">
            <a:gsLst>
              <a:gs pos="0">
                <a:schemeClr val="folHlink">
                  <a:alpha val="39999"/>
                </a:schemeClr>
              </a:gs>
              <a:gs pos="100000">
                <a:schemeClr val="folHlink">
                  <a:gamma/>
                  <a:tint val="0"/>
                  <a:invGamma/>
                  <a:alpha val="39999"/>
                </a:schemeClr>
              </a:gs>
            </a:gsLst>
            <a:lin ang="540000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08" name="Oval 480"/>
          <p:cNvSpPr>
            <a:spLocks noChangeArrowheads="1"/>
          </p:cNvSpPr>
          <p:nvPr/>
        </p:nvSpPr>
        <p:spPr bwMode="gray">
          <a:xfrm>
            <a:off x="11082338" y="6394450"/>
            <a:ext cx="203200" cy="152400"/>
          </a:xfrm>
          <a:prstGeom prst="ellipse">
            <a:avLst/>
          </a:prstGeom>
          <a:solidFill>
            <a:schemeClr val="hlink"/>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09" name="Oval 481"/>
          <p:cNvSpPr>
            <a:spLocks noChangeArrowheads="1"/>
          </p:cNvSpPr>
          <p:nvPr/>
        </p:nvSpPr>
        <p:spPr bwMode="gray">
          <a:xfrm>
            <a:off x="11403013" y="6392863"/>
            <a:ext cx="203200" cy="152400"/>
          </a:xfrm>
          <a:prstGeom prst="ellipse">
            <a:avLst/>
          </a:prstGeom>
          <a:solidFill>
            <a:schemeClr val="accent1"/>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10" name="Oval 482"/>
          <p:cNvSpPr>
            <a:spLocks noChangeArrowheads="1"/>
          </p:cNvSpPr>
          <p:nvPr/>
        </p:nvSpPr>
        <p:spPr bwMode="gray">
          <a:xfrm>
            <a:off x="10447338" y="6394450"/>
            <a:ext cx="203200" cy="152400"/>
          </a:xfrm>
          <a:prstGeom prst="ellipse">
            <a:avLst/>
          </a:prstGeom>
          <a:solidFill>
            <a:schemeClr val="accent2"/>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11" name="Oval 483"/>
          <p:cNvSpPr>
            <a:spLocks noChangeArrowheads="1"/>
          </p:cNvSpPr>
          <p:nvPr/>
        </p:nvSpPr>
        <p:spPr bwMode="gray">
          <a:xfrm>
            <a:off x="10768013" y="6392863"/>
            <a:ext cx="203200" cy="152400"/>
          </a:xfrm>
          <a:prstGeom prst="ellipse">
            <a:avLst/>
          </a:prstGeom>
          <a:solidFill>
            <a:schemeClr val="folHlink"/>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Rectangle 5"/>
          <p:cNvSpPr>
            <a:spLocks noGrp="1"/>
          </p:cNvSpPr>
          <p:nvPr>
            <p:ph type="body"/>
          </p:nvPr>
        </p:nvSpPr>
        <p:spPr>
          <a:xfrm>
            <a:off x="609600" y="1328738"/>
            <a:ext cx="10972800" cy="4525962"/>
          </a:xfrm>
          <a:prstGeom prst="rect">
            <a:avLst/>
          </a:prstGeom>
          <a:noFill/>
          <a:ln w="9525">
            <a:noFill/>
          </a:ln>
        </p:spPr>
        <p:txBody>
          <a:bodyPr anchor="t"/>
          <a:lstStyle/>
          <a:p>
            <a:pPr lvl="0" indent="-342900"/>
            <a:r>
              <a:rPr lang="en-US" altLang="zh-CN" dirty="0"/>
              <a:t>Click to edit Master text styles</a:t>
            </a:r>
          </a:p>
          <a:p>
            <a:pPr lvl="1" indent="-285750"/>
            <a:r>
              <a:rPr lang="en-US" altLang="zh-CN" dirty="0"/>
              <a:t>Second level</a:t>
            </a:r>
          </a:p>
          <a:p>
            <a:pPr lvl="2" indent="-228600"/>
            <a:r>
              <a:rPr lang="en-US" altLang="zh-CN" dirty="0"/>
              <a:t>Third level</a:t>
            </a:r>
          </a:p>
          <a:p>
            <a:pPr lvl="3" indent="-228600"/>
            <a:r>
              <a:rPr lang="en-US" altLang="zh-CN" dirty="0"/>
              <a:t>Fourth level</a:t>
            </a:r>
          </a:p>
          <a:p>
            <a:pPr lvl="4" indent="-228600"/>
            <a:r>
              <a:rPr lang="en-US" altLang="zh-CN" dirty="0"/>
              <a:t>Fifth level</a:t>
            </a:r>
          </a:p>
        </p:txBody>
      </p:sp>
      <p:sp>
        <p:nvSpPr>
          <p:cNvPr id="150834" name="Rectangle 306"/>
          <p:cNvSpPr>
            <a:spLocks noChangeArrowheads="1"/>
          </p:cNvSpPr>
          <p:nvPr/>
        </p:nvSpPr>
        <p:spPr bwMode="gray">
          <a:xfrm>
            <a:off x="4165600" y="6245225"/>
            <a:ext cx="3860800" cy="476250"/>
          </a:xfrm>
          <a:prstGeom prst="rect">
            <a:avLst/>
          </a:prstGeom>
          <a:noFill/>
          <a:ln w="9525">
            <a:no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835" name="Rectangle 307"/>
          <p:cNvSpPr>
            <a:spLocks noChangeArrowheads="1"/>
          </p:cNvSpPr>
          <p:nvPr/>
        </p:nvSpPr>
        <p:spPr bwMode="gray">
          <a:xfrm>
            <a:off x="8737600" y="6245225"/>
            <a:ext cx="2844800" cy="476250"/>
          </a:xfrm>
          <a:prstGeom prst="rect">
            <a:avLst/>
          </a:prstGeom>
          <a:noFill/>
          <a:ln w="9525">
            <a:noFill/>
            <a:miter lim="800000"/>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954" name="Rectangle 426"/>
          <p:cNvSpPr>
            <a:spLocks noGrp="1" noChangeArrowheads="1"/>
          </p:cNvSpPr>
          <p:nvPr>
            <p:ph type="ftr" sz="quarter" idx="3"/>
          </p:nvPr>
        </p:nvSpPr>
        <p:spPr bwMode="gray">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sz="1400" b="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955" name="Rectangle 427"/>
          <p:cNvSpPr>
            <a:spLocks noGrp="1" noChangeArrowheads="1"/>
          </p:cNvSpPr>
          <p:nvPr>
            <p:ph type="sldNum" sz="quarter" idx="4"/>
          </p:nvPr>
        </p:nvSpPr>
        <p:spPr bwMode="gray">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150833" name="Rectangle 305"/>
          <p:cNvSpPr>
            <a:spLocks noChangeArrowheads="1"/>
          </p:cNvSpPr>
          <p:nvPr/>
        </p:nvSpPr>
        <p:spPr bwMode="gray">
          <a:xfrm>
            <a:off x="609600" y="6245225"/>
            <a:ext cx="2844800" cy="476250"/>
          </a:xfrm>
          <a:prstGeom prst="rect">
            <a:avLst/>
          </a:prstGeom>
          <a:noFill/>
          <a:ln w="9525">
            <a:noFill/>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953" name="Rectangle 425"/>
          <p:cNvSpPr>
            <a:spLocks noGrp="1" noChangeArrowheads="1"/>
          </p:cNvSpPr>
          <p:nvPr>
            <p:ph type="dt" sz="half" idx="2"/>
          </p:nvPr>
        </p:nvSpPr>
        <p:spPr bwMode="gray">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sz="14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8" name="Rectangle 459"/>
          <p:cNvSpPr>
            <a:spLocks noGrp="1"/>
          </p:cNvSpPr>
          <p:nvPr>
            <p:ph type="title"/>
          </p:nvPr>
        </p:nvSpPr>
        <p:spPr>
          <a:xfrm>
            <a:off x="311150" y="0"/>
            <a:ext cx="11582400" cy="1087438"/>
          </a:xfrm>
          <a:prstGeom prst="rect">
            <a:avLst/>
          </a:prstGeom>
          <a:noFill/>
          <a:ln w="9525">
            <a:noFill/>
          </a:ln>
          <a:effectLst>
            <a:outerShdw dist="35921" dir="2699999" algn="ctr" rotWithShape="0">
              <a:schemeClr val="bg2">
                <a:alpha val="50000"/>
              </a:schemeClr>
            </a:outerShdw>
          </a:effectLst>
        </p:spPr>
        <p:txBody>
          <a:bodyPr wrap="square" lIns="91440" tIns="45720" rIns="91440" bIns="45720" anchor="ctr"/>
          <a:lstStyle/>
          <a:p>
            <a:pPr lvl="0"/>
            <a:r>
              <a:rPr lang="en-US" altLang="zh-CN"/>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600" b="1">
          <a:solidFill>
            <a:schemeClr val="tx1"/>
          </a:solidFill>
          <a:latin typeface="+mj-lt"/>
          <a:ea typeface="+mj-ea"/>
          <a:cs typeface="+mj-cs"/>
        </a:defRPr>
      </a:lvl1pPr>
      <a:lvl2pPr algn="ctr" rtl="0" eaLnBrk="0" fontAlgn="base" hangingPunct="0">
        <a:spcBef>
          <a:spcPct val="0"/>
        </a:spcBef>
        <a:spcAft>
          <a:spcPct val="0"/>
        </a:spcAft>
        <a:defRPr sz="4600" b="1">
          <a:solidFill>
            <a:schemeClr val="tx1"/>
          </a:solidFill>
          <a:latin typeface="Arial" panose="020B0604020202020204" pitchFamily="34" charset="0"/>
        </a:defRPr>
      </a:lvl2pPr>
      <a:lvl3pPr algn="ctr" rtl="0" eaLnBrk="0" fontAlgn="base" hangingPunct="0">
        <a:spcBef>
          <a:spcPct val="0"/>
        </a:spcBef>
        <a:spcAft>
          <a:spcPct val="0"/>
        </a:spcAft>
        <a:defRPr sz="4600" b="1">
          <a:solidFill>
            <a:schemeClr val="tx1"/>
          </a:solidFill>
          <a:latin typeface="Arial" panose="020B0604020202020204" pitchFamily="34" charset="0"/>
        </a:defRPr>
      </a:lvl3pPr>
      <a:lvl4pPr algn="ctr" rtl="0" eaLnBrk="0" fontAlgn="base" hangingPunct="0">
        <a:spcBef>
          <a:spcPct val="0"/>
        </a:spcBef>
        <a:spcAft>
          <a:spcPct val="0"/>
        </a:spcAft>
        <a:defRPr sz="4600" b="1">
          <a:solidFill>
            <a:schemeClr val="tx1"/>
          </a:solidFill>
          <a:latin typeface="Arial" panose="020B0604020202020204" pitchFamily="34" charset="0"/>
        </a:defRPr>
      </a:lvl4pPr>
      <a:lvl5pPr algn="ctr" rtl="0" eaLnBrk="0" fontAlgn="base" hangingPunct="0">
        <a:spcBef>
          <a:spcPct val="0"/>
        </a:spcBef>
        <a:spcAft>
          <a:spcPct val="0"/>
        </a:spcAft>
        <a:defRPr sz="4600" b="1">
          <a:solidFill>
            <a:schemeClr val="tx1"/>
          </a:solidFill>
          <a:latin typeface="Arial" panose="020B0604020202020204" pitchFamily="34" charset="0"/>
        </a:defRPr>
      </a:lvl5pPr>
      <a:lvl6pPr marL="457200" algn="ctr" rtl="0" fontAlgn="base">
        <a:spcBef>
          <a:spcPct val="0"/>
        </a:spcBef>
        <a:spcAft>
          <a:spcPct val="0"/>
        </a:spcAft>
        <a:defRPr sz="4600" b="1">
          <a:solidFill>
            <a:schemeClr val="tx1"/>
          </a:solidFill>
          <a:latin typeface="Arial" panose="020B0604020202020204" pitchFamily="34" charset="0"/>
        </a:defRPr>
      </a:lvl6pPr>
      <a:lvl7pPr marL="914400" algn="ctr" rtl="0" fontAlgn="base">
        <a:spcBef>
          <a:spcPct val="0"/>
        </a:spcBef>
        <a:spcAft>
          <a:spcPct val="0"/>
        </a:spcAft>
        <a:defRPr sz="4600" b="1">
          <a:solidFill>
            <a:schemeClr val="tx1"/>
          </a:solidFill>
          <a:latin typeface="Arial" panose="020B0604020202020204" pitchFamily="34" charset="0"/>
        </a:defRPr>
      </a:lvl7pPr>
      <a:lvl8pPr marL="1371600" algn="ctr" rtl="0" fontAlgn="base">
        <a:spcBef>
          <a:spcPct val="0"/>
        </a:spcBef>
        <a:spcAft>
          <a:spcPct val="0"/>
        </a:spcAft>
        <a:defRPr sz="4600" b="1">
          <a:solidFill>
            <a:schemeClr val="tx1"/>
          </a:solidFill>
          <a:latin typeface="Arial" panose="020B0604020202020204" pitchFamily="34" charset="0"/>
        </a:defRPr>
      </a:lvl8pPr>
      <a:lvl9pPr marL="1828800" algn="ctr" rtl="0" fontAlgn="base">
        <a:spcBef>
          <a:spcPct val="0"/>
        </a:spcBef>
        <a:spcAft>
          <a:spcPct val="0"/>
        </a:spcAft>
        <a:defRPr sz="46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cstate="print"/>
          <a:stretch>
            <a:fillRect/>
          </a:stretch>
        </a:blipFill>
        <a:effectLst/>
      </p:bgPr>
    </p:bg>
    <p:spTree>
      <p:nvGrpSpPr>
        <p:cNvPr id="1" name=""/>
        <p:cNvGrpSpPr/>
        <p:nvPr/>
      </p:nvGrpSpPr>
      <p:grpSpPr>
        <a:xfrm>
          <a:off x="0" y="0"/>
          <a:ext cx="0" cy="0"/>
          <a:chOff x="0" y="0"/>
          <a:chExt cx="0" cy="0"/>
        </a:xfrm>
      </p:grpSpPr>
      <p:sp>
        <p:nvSpPr>
          <p:cNvPr id="2050" name="Rectangle 5"/>
          <p:cNvSpPr>
            <a:spLocks noGrp="1"/>
          </p:cNvSpPr>
          <p:nvPr>
            <p:ph type="title"/>
          </p:nvPr>
        </p:nvSpPr>
        <p:spPr>
          <a:xfrm>
            <a:off x="609600" y="274638"/>
            <a:ext cx="10972800" cy="561975"/>
          </a:xfrm>
          <a:prstGeom prst="rect">
            <a:avLst/>
          </a:prstGeom>
          <a:noFill/>
          <a:ln w="9525">
            <a:noFill/>
          </a:ln>
        </p:spPr>
        <p:txBody>
          <a:bodyPr anchor="ctr"/>
          <a:lstStyle/>
          <a:p>
            <a:pPr lvl="0"/>
            <a:r>
              <a:rPr lang="zh-CN" altLang="en-US" dirty="0"/>
              <a:t>单击此处编辑母版标题样式</a:t>
            </a:r>
          </a:p>
        </p:txBody>
      </p:sp>
      <p:sp>
        <p:nvSpPr>
          <p:cNvPr id="2051" name="Rectangle 7"/>
          <p:cNvSpPr>
            <a:spLocks noGrp="1"/>
          </p:cNvSpPr>
          <p:nvPr>
            <p:ph type="body"/>
          </p:nvPr>
        </p:nvSpPr>
        <p:spPr>
          <a:xfrm>
            <a:off x="609600" y="1484313"/>
            <a:ext cx="10972800" cy="4641850"/>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p:transition>
  <p:hf sldNum="0" hdr="0" ftr="0" dt="0"/>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Arial" panose="020B0604020202020204" pitchFamily="34" charset="0"/>
          <a:ea typeface="黑体" panose="02010609060101010101" pitchFamily="49" charset="-122"/>
        </a:defRPr>
      </a:lvl2pPr>
      <a:lvl3pPr algn="r" rtl="0" eaLnBrk="0" fontAlgn="base" hangingPunct="0">
        <a:spcBef>
          <a:spcPct val="0"/>
        </a:spcBef>
        <a:spcAft>
          <a:spcPct val="0"/>
        </a:spcAft>
        <a:defRPr sz="2800">
          <a:solidFill>
            <a:schemeClr val="bg1"/>
          </a:solidFill>
          <a:latin typeface="Arial" panose="020B0604020202020204" pitchFamily="34" charset="0"/>
          <a:ea typeface="黑体" panose="02010609060101010101" pitchFamily="49" charset="-122"/>
        </a:defRPr>
      </a:lvl3pPr>
      <a:lvl4pPr algn="r" rtl="0" eaLnBrk="0" fontAlgn="base" hangingPunct="0">
        <a:spcBef>
          <a:spcPct val="0"/>
        </a:spcBef>
        <a:spcAft>
          <a:spcPct val="0"/>
        </a:spcAft>
        <a:defRPr sz="2800">
          <a:solidFill>
            <a:schemeClr val="bg1"/>
          </a:solidFill>
          <a:latin typeface="Arial" panose="020B0604020202020204" pitchFamily="34" charset="0"/>
          <a:ea typeface="黑体" panose="02010609060101010101" pitchFamily="49" charset="-122"/>
        </a:defRPr>
      </a:lvl4pPr>
      <a:lvl5pPr algn="r" rtl="0" eaLnBrk="0" fontAlgn="base" hangingPunct="0">
        <a:spcBef>
          <a:spcPct val="0"/>
        </a:spcBef>
        <a:spcAft>
          <a:spcPct val="0"/>
        </a:spcAft>
        <a:defRPr sz="2800">
          <a:solidFill>
            <a:schemeClr val="bg1"/>
          </a:solidFill>
          <a:latin typeface="Arial" panose="020B0604020202020204" pitchFamily="34" charset="0"/>
          <a:ea typeface="黑体" panose="02010609060101010101" pitchFamily="49" charset="-122"/>
        </a:defRPr>
      </a:lvl5pPr>
      <a:lvl6pPr marL="4572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6pPr>
      <a:lvl7pPr marL="9144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7pPr>
      <a:lvl8pPr marL="13716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8pPr>
      <a:lvl9pPr marL="18288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074" name="Object 2"/>
          <p:cNvGraphicFramePr>
            <a:graphicFrameLocks/>
          </p:cNvGraphicFramePr>
          <p:nvPr/>
        </p:nvGraphicFramePr>
        <p:xfrm>
          <a:off x="0" y="0"/>
          <a:ext cx="12192000" cy="1066800"/>
        </p:xfrm>
        <a:graphic>
          <a:graphicData uri="http://schemas.openxmlformats.org/presentationml/2006/ole">
            <p:oleObj spid="_x0000_s3076" r:id="rId15" imgW="7377778" imgH="1219048" progId="">
              <p:embed/>
            </p:oleObj>
          </a:graphicData>
        </a:graphic>
      </p:graphicFrame>
      <p:sp>
        <p:nvSpPr>
          <p:cNvPr id="3075" name="Rectangle 3"/>
          <p:cNvSpPr>
            <a:spLocks noGrp="1"/>
          </p:cNvSpPr>
          <p:nvPr>
            <p:ph type="body"/>
          </p:nvPr>
        </p:nvSpPr>
        <p:spPr>
          <a:xfrm>
            <a:off x="609600" y="1447800"/>
            <a:ext cx="10972800" cy="4876800"/>
          </a:xfrm>
          <a:prstGeom prst="rect">
            <a:avLst/>
          </a:prstGeom>
          <a:noFill/>
          <a:ln w="9525">
            <a:noFill/>
          </a:ln>
        </p:spPr>
        <p:txBody>
          <a:bodyPr anchor="t"/>
          <a:lstStyle/>
          <a:p>
            <a:pPr lvl="0" indent="-342900"/>
            <a:r>
              <a:rPr lang="en-US" altLang="zh-CN" dirty="0"/>
              <a:t>Click to edit Master text styles</a:t>
            </a:r>
          </a:p>
          <a:p>
            <a:pPr lvl="1" indent="-285750"/>
            <a:r>
              <a:rPr lang="en-US" altLang="zh-CN" dirty="0"/>
              <a:t>Second level</a:t>
            </a:r>
          </a:p>
          <a:p>
            <a:pPr lvl="2" indent="-228600"/>
            <a:r>
              <a:rPr lang="en-US" altLang="zh-CN" dirty="0"/>
              <a:t>Third level</a:t>
            </a:r>
          </a:p>
          <a:p>
            <a:pPr lvl="3" indent="-228600"/>
            <a:r>
              <a:rPr lang="en-US" altLang="zh-CN" dirty="0"/>
              <a:t>Fourth level</a:t>
            </a:r>
          </a:p>
          <a:p>
            <a:pPr lvl="4" indent="-228600"/>
            <a:r>
              <a:rPr lang="en-US" altLang="zh-CN" dirty="0"/>
              <a:t>Fifth level</a:t>
            </a:r>
          </a:p>
        </p:txBody>
      </p:sp>
      <p:sp>
        <p:nvSpPr>
          <p:cNvPr id="136196" name="Rectangle 4"/>
          <p:cNvSpPr>
            <a:spLocks noGrp="1" noChangeArrowheads="1"/>
          </p:cNvSpPr>
          <p:nvPr>
            <p:ph type="dt" sz="half" idx="2"/>
          </p:nvPr>
        </p:nvSpPr>
        <p:spPr bwMode="auto">
          <a:xfrm>
            <a:off x="406400" y="6477000"/>
            <a:ext cx="2844800" cy="320675"/>
          </a:xfrm>
          <a:prstGeom prst="rect">
            <a:avLst/>
          </a:prstGeom>
          <a:noFill/>
          <a:ln w="9525">
            <a:noFill/>
            <a:miter lim="800000"/>
          </a:ln>
          <a:effectLst/>
        </p:spPr>
        <p:txBody>
          <a:bodyPr vert="horz" wrap="square" lIns="91440" tIns="45720" rIns="91440" bIns="45720" numCol="1" anchor="t" anchorCtr="0" compatLnSpc="1"/>
          <a:lstStyle>
            <a:lvl1pPr>
              <a:defRPr kumimoji="0" sz="1200">
                <a:effectLst>
                  <a:outerShdw blurRad="38100" dist="38100" dir="2700000" algn="tl">
                    <a:srgbClr val="C0C0C0"/>
                  </a:outerShdw>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3077" name="Rectangle 5"/>
          <p:cNvSpPr>
            <a:spLocks noGrp="1"/>
          </p:cNvSpPr>
          <p:nvPr>
            <p:ph type="title"/>
          </p:nvPr>
        </p:nvSpPr>
        <p:spPr>
          <a:xfrm>
            <a:off x="609600" y="319088"/>
            <a:ext cx="10972800" cy="563562"/>
          </a:xfrm>
          <a:prstGeom prst="rect">
            <a:avLst/>
          </a:prstGeom>
          <a:noFill/>
          <a:ln w="9525">
            <a:noFill/>
          </a:ln>
        </p:spPr>
        <p:txBody>
          <a:bodyPr anchor="ctr"/>
          <a:lstStyle/>
          <a:p>
            <a:pPr lvl="0"/>
            <a:r>
              <a:rPr lang="en-US" altLang="zh-CN" dirty="0"/>
              <a:t>Click to edit Master title style</a:t>
            </a:r>
          </a:p>
        </p:txBody>
      </p:sp>
      <p:sp>
        <p:nvSpPr>
          <p:cNvPr id="136198" name="Rectangle 6"/>
          <p:cNvSpPr>
            <a:spLocks noGrp="1" noChangeArrowheads="1"/>
          </p:cNvSpPr>
          <p:nvPr>
            <p:ph type="sldNum" sz="quarter" idx="4"/>
          </p:nvPr>
        </p:nvSpPr>
        <p:spPr bwMode="auto">
          <a:xfrm>
            <a:off x="4470400" y="6480175"/>
            <a:ext cx="2844800" cy="320675"/>
          </a:xfrm>
          <a:prstGeom prst="rect">
            <a:avLst/>
          </a:prstGeom>
          <a:noFill/>
          <a:ln w="9525">
            <a:noFill/>
            <a:miter lim="800000"/>
          </a:ln>
          <a:effectLst/>
        </p:spPr>
        <p:txBody>
          <a:bodyPr vert="horz" wrap="square" lIns="91440" tIns="45720" rIns="91440" bIns="45720" numCol="1" anchor="t" anchorCtr="0" compatLnSpc="1"/>
          <a:lstStyle/>
          <a:p>
            <a:pPr lvl="0" eaLnBrk="1" fontAlgn="base" hangingPunct="1"/>
            <a:fld id="{9A0DB2DC-4C9A-4742-B13C-FB6460FD3503}" type="slidenum">
              <a:rPr lang="zh-CN" altLang="en-US" sz="1200" strike="noStrike" noProof="1" dirty="0">
                <a:latin typeface="Verdana" panose="020B0604030504040204" pitchFamily="34" charset="0"/>
                <a:ea typeface="宋体" panose="02010600030101010101" pitchFamily="2" charset="-122"/>
                <a:cs typeface="+mn-ea"/>
              </a:rPr>
              <a:pPr lvl="0" eaLnBrk="1" fontAlgn="base" hangingPunct="1"/>
              <a:t>‹#›</a:t>
            </a:fld>
            <a:endParaRPr lang="zh-CN" altLang="en-US" sz="1200" strike="noStrike" noProof="1">
              <a:latin typeface="Verdana" panose="020B0604030504040204" pitchFamily="34" charset="0"/>
              <a:ea typeface="宋体" panose="02010600030101010101" pitchFamily="2" charset="-122"/>
            </a:endParaRPr>
          </a:p>
        </p:txBody>
      </p:sp>
      <p:sp>
        <p:nvSpPr>
          <p:cNvPr id="136199" name="Rectangle 7"/>
          <p:cNvSpPr>
            <a:spLocks noGrp="1" noChangeArrowheads="1"/>
          </p:cNvSpPr>
          <p:nvPr>
            <p:ph type="ftr" sz="quarter" idx="3"/>
          </p:nvPr>
        </p:nvSpPr>
        <p:spPr bwMode="auto">
          <a:xfrm>
            <a:off x="7924800" y="6480175"/>
            <a:ext cx="3860800" cy="320675"/>
          </a:xfrm>
          <a:prstGeom prst="rect">
            <a:avLst/>
          </a:prstGeom>
          <a:noFill/>
          <a:ln w="9525">
            <a:noFill/>
            <a:miter lim="800000"/>
          </a:ln>
          <a:effectLst/>
        </p:spPr>
        <p:txBody>
          <a:bodyPr vert="horz" wrap="square" lIns="91440" tIns="45720" rIns="91440" bIns="45720" numCol="1" anchor="t" anchorCtr="0" compatLnSpc="1"/>
          <a:lstStyle>
            <a:lvl1pPr algn="r">
              <a:defRPr kumimoji="0" sz="1200">
                <a:effectLst>
                  <a:outerShdw blurRad="38100" dist="38100" dir="2700000" algn="tl">
                    <a:srgbClr val="C0C0C0"/>
                  </a:outerShdw>
                </a:effectLst>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ea typeface="宋体" panose="02010600030101010101" pitchFamily="2" charset="-122"/>
        </a:defRPr>
      </a:lvl2pPr>
      <a:lvl3pPr algn="ctr" rtl="0" eaLnBrk="0" fontAlgn="base" hangingPunct="0">
        <a:spcBef>
          <a:spcPct val="0"/>
        </a:spcBef>
        <a:spcAft>
          <a:spcPct val="0"/>
        </a:spcAft>
        <a:defRPr sz="3200" b="1">
          <a:solidFill>
            <a:schemeClr val="bg1"/>
          </a:solidFill>
          <a:latin typeface="Verdana" panose="020B0604030504040204" pitchFamily="34" charset="0"/>
          <a:ea typeface="宋体" panose="02010600030101010101" pitchFamily="2" charset="-122"/>
        </a:defRPr>
      </a:lvl3pPr>
      <a:lvl4pPr algn="ctr" rtl="0" eaLnBrk="0" fontAlgn="base" hangingPunct="0">
        <a:spcBef>
          <a:spcPct val="0"/>
        </a:spcBef>
        <a:spcAft>
          <a:spcPct val="0"/>
        </a:spcAft>
        <a:defRPr sz="3200" b="1">
          <a:solidFill>
            <a:schemeClr val="bg1"/>
          </a:solidFill>
          <a:latin typeface="Verdana" panose="020B0604030504040204" pitchFamily="34" charset="0"/>
          <a:ea typeface="宋体" panose="02010600030101010101" pitchFamily="2" charset="-122"/>
        </a:defRPr>
      </a:lvl4pPr>
      <a:lvl5pPr algn="ctr" rtl="0" eaLnBrk="0" fontAlgn="base" hangingPunct="0">
        <a:spcBef>
          <a:spcPct val="0"/>
        </a:spcBef>
        <a:spcAft>
          <a:spcPct val="0"/>
        </a:spcAft>
        <a:defRPr sz="3200" b="1">
          <a:solidFill>
            <a:schemeClr val="bg1"/>
          </a:solidFill>
          <a:latin typeface="Verdana" panose="020B0604030504040204" pitchFamily="34" charset="0"/>
          <a:ea typeface="宋体" panose="02010600030101010101" pitchFamily="2" charset="-122"/>
        </a:defRPr>
      </a:lvl5pPr>
      <a:lvl6pPr marL="457200" algn="ctr" rtl="0" fontAlgn="base">
        <a:spcBef>
          <a:spcPct val="0"/>
        </a:spcBef>
        <a:spcAft>
          <a:spcPct val="0"/>
        </a:spcAft>
        <a:defRPr sz="3200" b="1">
          <a:solidFill>
            <a:schemeClr val="bg1"/>
          </a:solidFill>
          <a:latin typeface="Verdana" panose="020B0604030504040204" pitchFamily="34" charset="0"/>
          <a:ea typeface="宋体" panose="02010600030101010101" pitchFamily="2" charset="-122"/>
        </a:defRPr>
      </a:lvl6pPr>
      <a:lvl7pPr marL="914400" algn="ctr" rtl="0" fontAlgn="base">
        <a:spcBef>
          <a:spcPct val="0"/>
        </a:spcBef>
        <a:spcAft>
          <a:spcPct val="0"/>
        </a:spcAft>
        <a:defRPr sz="3200" b="1">
          <a:solidFill>
            <a:schemeClr val="bg1"/>
          </a:solidFill>
          <a:latin typeface="Verdana" panose="020B0604030504040204" pitchFamily="34" charset="0"/>
          <a:ea typeface="宋体" panose="02010600030101010101" pitchFamily="2" charset="-122"/>
        </a:defRPr>
      </a:lvl7pPr>
      <a:lvl8pPr marL="1371600" algn="ctr" rtl="0" fontAlgn="base">
        <a:spcBef>
          <a:spcPct val="0"/>
        </a:spcBef>
        <a:spcAft>
          <a:spcPct val="0"/>
        </a:spcAft>
        <a:defRPr sz="3200" b="1">
          <a:solidFill>
            <a:schemeClr val="bg1"/>
          </a:solidFill>
          <a:latin typeface="Verdana" panose="020B0604030504040204" pitchFamily="34" charset="0"/>
          <a:ea typeface="宋体" panose="02010600030101010101" pitchFamily="2" charset="-122"/>
        </a:defRPr>
      </a:lvl8pPr>
      <a:lvl9pPr marL="1828800" algn="ctr" rtl="0" fontAlgn="base">
        <a:spcBef>
          <a:spcPct val="0"/>
        </a:spcBef>
        <a:spcAft>
          <a:spcPct val="0"/>
        </a:spcAft>
        <a:defRPr sz="3200" b="1">
          <a:solidFill>
            <a:schemeClr val="bg1"/>
          </a:solidFill>
          <a:latin typeface="Verdan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sz="2000">
          <a:solidFill>
            <a:schemeClr val="tx1"/>
          </a:solidFill>
          <a:latin typeface="Arial" panose="020B0604020202020204" pitchFamily="34" charset="0"/>
          <a:ea typeface="+mn-ea"/>
        </a:defRPr>
      </a:lvl6pPr>
      <a:lvl7pPr marL="2971800" indent="-228600" algn="l" rtl="0" fontAlgn="base">
        <a:spcBef>
          <a:spcPct val="20000"/>
        </a:spcBef>
        <a:spcAft>
          <a:spcPct val="0"/>
        </a:spcAft>
        <a:buChar char="»"/>
        <a:defRPr sz="2000">
          <a:solidFill>
            <a:schemeClr val="tx1"/>
          </a:solidFill>
          <a:latin typeface="Arial" panose="020B0604020202020204" pitchFamily="34" charset="0"/>
          <a:ea typeface="+mn-ea"/>
        </a:defRPr>
      </a:lvl7pPr>
      <a:lvl8pPr marL="3429000" indent="-228600" algn="l" rtl="0" fontAlgn="base">
        <a:spcBef>
          <a:spcPct val="20000"/>
        </a:spcBef>
        <a:spcAft>
          <a:spcPct val="0"/>
        </a:spcAft>
        <a:buChar char="»"/>
        <a:defRPr sz="2000">
          <a:solidFill>
            <a:schemeClr val="tx1"/>
          </a:solidFill>
          <a:latin typeface="Arial" panose="020B0604020202020204" pitchFamily="34" charset="0"/>
          <a:ea typeface="+mn-ea"/>
        </a:defRPr>
      </a:lvl8pPr>
      <a:lvl9pPr marL="3886200" indent="-228600" algn="l" rtl="0" fontAlgn="base">
        <a:spcBef>
          <a:spcPct val="20000"/>
        </a:spcBef>
        <a:spcAft>
          <a:spcPct val="0"/>
        </a:spcAft>
        <a:buChar char="»"/>
        <a:defRPr sz="2000">
          <a:solidFill>
            <a:schemeClr val="tx1"/>
          </a:solidFill>
          <a:latin typeface="Arial" panose="020B060402020202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dt" sz="half" idx="2"/>
          </p:nvPr>
        </p:nvSpPr>
        <p:spPr bwMode="gray">
          <a:xfrm>
            <a:off x="10482263" y="6591300"/>
            <a:ext cx="1760538" cy="304800"/>
          </a:xfrm>
          <a:prstGeom prst="rect">
            <a:avLst/>
          </a:prstGeom>
          <a:noFill/>
          <a:ln w="9525">
            <a:noFill/>
            <a:miter lim="800000"/>
          </a:ln>
          <a:effectLst/>
        </p:spPr>
        <p:txBody>
          <a:bodyPr vert="horz" wrap="square" lIns="91440" tIns="45720" rIns="91440" bIns="45720" numCol="1" anchor="t" anchorCtr="0" compatLnSpc="1"/>
          <a:lstStyle/>
          <a:p>
            <a:pPr lvl="0" indent="0" algn="l" fontAlgn="auto"/>
            <a:endParaRPr lang="en-US" altLang="ko-KR" sz="1200" strike="noStrike" noProof="1">
              <a:latin typeface="Verdana" panose="020B0604030504040204" pitchFamily="34" charset="0"/>
              <a:ea typeface="Gulim" panose="020B0600000101010101" pitchFamily="34" charset="-127"/>
            </a:endParaRPr>
          </a:p>
        </p:txBody>
      </p:sp>
      <p:sp>
        <p:nvSpPr>
          <p:cNvPr id="93187" name="Rectangle 3"/>
          <p:cNvSpPr>
            <a:spLocks noGrp="1" noChangeArrowheads="1"/>
          </p:cNvSpPr>
          <p:nvPr>
            <p:ph type="sldNum" sz="quarter" idx="4"/>
          </p:nvPr>
        </p:nvSpPr>
        <p:spPr bwMode="gray">
          <a:xfrm>
            <a:off x="4368800" y="6477000"/>
            <a:ext cx="2844800" cy="304800"/>
          </a:xfrm>
          <a:prstGeom prst="rect">
            <a:avLst/>
          </a:prstGeom>
          <a:noFill/>
          <a:ln w="9525">
            <a:noFill/>
            <a:miter lim="800000"/>
          </a:ln>
          <a:effectLst/>
        </p:spPr>
        <p:txBody>
          <a:bodyPr vert="horz" wrap="square" lIns="91440" tIns="45720" rIns="91440" bIns="45720" numCol="1" anchor="t" anchorCtr="0" compatLnSpc="1"/>
          <a:lstStyle/>
          <a:p>
            <a:pPr lvl="0" indent="0" algn="l" fontAlgn="auto"/>
            <a:fld id="{9A0DB2DC-4C9A-4742-B13C-FB6460FD3503}" type="slidenum">
              <a:rPr lang="ko-KR" altLang="en-US" sz="1200" strike="noStrike" noProof="1" dirty="0">
                <a:latin typeface="Verdana" panose="020B0604030504040204" pitchFamily="34" charset="0"/>
                <a:ea typeface="Gulim" panose="020B0600000101010101" pitchFamily="34" charset="-127"/>
                <a:cs typeface="+mn-cs"/>
              </a:rPr>
              <a:pPr lvl="0" indent="0" algn="l" fontAlgn="auto"/>
              <a:t>‹#›</a:t>
            </a:fld>
            <a:endParaRPr lang="ko-KR" altLang="en-US" sz="1200" strike="noStrike" noProof="1">
              <a:latin typeface="Verdana" panose="020B0604030504040204" pitchFamily="34" charset="0"/>
              <a:ea typeface="Gulim" panose="020B0600000101010101" pitchFamily="34" charset="-127"/>
            </a:endParaRPr>
          </a:p>
        </p:txBody>
      </p:sp>
      <p:sp>
        <p:nvSpPr>
          <p:cNvPr id="93188" name="Rectangle 4"/>
          <p:cNvSpPr>
            <a:spLocks noChangeArrowheads="1"/>
          </p:cNvSpPr>
          <p:nvPr/>
        </p:nvSpPr>
        <p:spPr bwMode="gray">
          <a:xfrm>
            <a:off x="0" y="0"/>
            <a:ext cx="947738" cy="850900"/>
          </a:xfrm>
          <a:prstGeom prst="rect">
            <a:avLst/>
          </a:prstGeom>
          <a:gradFill rotWithShape="1">
            <a:gsLst>
              <a:gs pos="0">
                <a:schemeClr val="accent2"/>
              </a:gs>
              <a:gs pos="100000">
                <a:schemeClr val="accent2">
                  <a:gamma/>
                  <a:shade val="46275"/>
                  <a:invGamma/>
                </a:schemeClr>
              </a:gs>
            </a:gsLst>
            <a:lin ang="27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189" name="Rectangle 5"/>
          <p:cNvSpPr>
            <a:spLocks noChangeArrowheads="1"/>
          </p:cNvSpPr>
          <p:nvPr/>
        </p:nvSpPr>
        <p:spPr bwMode="gray">
          <a:xfrm>
            <a:off x="0" y="850900"/>
            <a:ext cx="935038" cy="6007100"/>
          </a:xfrm>
          <a:prstGeom prst="rect">
            <a:avLst/>
          </a:prstGeom>
          <a:gradFill rotWithShape="1">
            <a:gsLst>
              <a:gs pos="0">
                <a:schemeClr val="hlink"/>
              </a:gs>
              <a:gs pos="100000">
                <a:schemeClr val="accent1"/>
              </a:gs>
            </a:gsLst>
            <a:lin ang="27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190" name="Line 6"/>
          <p:cNvSpPr>
            <a:spLocks noChangeShapeType="1"/>
          </p:cNvSpPr>
          <p:nvPr/>
        </p:nvSpPr>
        <p:spPr bwMode="gray">
          <a:xfrm>
            <a:off x="439738" y="850900"/>
            <a:ext cx="0" cy="600710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4103" name="Group 7"/>
          <p:cNvGrpSpPr/>
          <p:nvPr/>
        </p:nvGrpSpPr>
        <p:grpSpPr>
          <a:xfrm>
            <a:off x="6350" y="850900"/>
            <a:ext cx="914400" cy="5867400"/>
            <a:chOff x="0" y="536"/>
            <a:chExt cx="1848" cy="3696"/>
          </a:xfrm>
        </p:grpSpPr>
        <p:grpSp>
          <p:nvGrpSpPr>
            <p:cNvPr id="4104" name="Group 8"/>
            <p:cNvGrpSpPr/>
            <p:nvPr userDrawn="1"/>
          </p:nvGrpSpPr>
          <p:grpSpPr>
            <a:xfrm>
              <a:off x="0" y="2440"/>
              <a:ext cx="1848" cy="1792"/>
              <a:chOff x="0" y="2440"/>
              <a:chExt cx="1848" cy="1792"/>
            </a:xfrm>
          </p:grpSpPr>
          <p:sp>
            <p:nvSpPr>
              <p:cNvPr id="93193" name="Line 9"/>
              <p:cNvSpPr>
                <a:spLocks noChangeShapeType="1"/>
              </p:cNvSpPr>
              <p:nvPr/>
            </p:nvSpPr>
            <p:spPr bwMode="gray">
              <a:xfrm>
                <a:off x="0" y="423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194" name="Line 10"/>
              <p:cNvSpPr>
                <a:spLocks noChangeShapeType="1"/>
              </p:cNvSpPr>
              <p:nvPr/>
            </p:nvSpPr>
            <p:spPr bwMode="gray">
              <a:xfrm>
                <a:off x="0" y="412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195" name="Line 11"/>
              <p:cNvSpPr>
                <a:spLocks noChangeShapeType="1"/>
              </p:cNvSpPr>
              <p:nvPr/>
            </p:nvSpPr>
            <p:spPr bwMode="gray">
              <a:xfrm>
                <a:off x="0" y="4008"/>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196" name="Line 12"/>
              <p:cNvSpPr>
                <a:spLocks noChangeShapeType="1"/>
              </p:cNvSpPr>
              <p:nvPr/>
            </p:nvSpPr>
            <p:spPr bwMode="gray">
              <a:xfrm>
                <a:off x="0" y="3896"/>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197" name="Line 13"/>
              <p:cNvSpPr>
                <a:spLocks noChangeShapeType="1"/>
              </p:cNvSpPr>
              <p:nvPr/>
            </p:nvSpPr>
            <p:spPr bwMode="gray">
              <a:xfrm>
                <a:off x="0" y="3784"/>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198" name="Line 14"/>
              <p:cNvSpPr>
                <a:spLocks noChangeShapeType="1"/>
              </p:cNvSpPr>
              <p:nvPr/>
            </p:nvSpPr>
            <p:spPr bwMode="gray">
              <a:xfrm>
                <a:off x="0" y="367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199" name="Line 15"/>
              <p:cNvSpPr>
                <a:spLocks noChangeShapeType="1"/>
              </p:cNvSpPr>
              <p:nvPr/>
            </p:nvSpPr>
            <p:spPr bwMode="gray">
              <a:xfrm>
                <a:off x="0" y="356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0" name="Line 16"/>
              <p:cNvSpPr>
                <a:spLocks noChangeShapeType="1"/>
              </p:cNvSpPr>
              <p:nvPr/>
            </p:nvSpPr>
            <p:spPr bwMode="gray">
              <a:xfrm>
                <a:off x="0" y="3448"/>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1" name="Line 17"/>
              <p:cNvSpPr>
                <a:spLocks noChangeShapeType="1"/>
              </p:cNvSpPr>
              <p:nvPr/>
            </p:nvSpPr>
            <p:spPr bwMode="gray">
              <a:xfrm>
                <a:off x="0" y="3336"/>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2" name="Line 18"/>
              <p:cNvSpPr>
                <a:spLocks noChangeShapeType="1"/>
              </p:cNvSpPr>
              <p:nvPr/>
            </p:nvSpPr>
            <p:spPr bwMode="gray">
              <a:xfrm>
                <a:off x="0" y="3224"/>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3" name="Line 19"/>
              <p:cNvSpPr>
                <a:spLocks noChangeShapeType="1"/>
              </p:cNvSpPr>
              <p:nvPr/>
            </p:nvSpPr>
            <p:spPr bwMode="gray">
              <a:xfrm>
                <a:off x="0" y="311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4" name="Line 20"/>
              <p:cNvSpPr>
                <a:spLocks noChangeShapeType="1"/>
              </p:cNvSpPr>
              <p:nvPr/>
            </p:nvSpPr>
            <p:spPr bwMode="gray">
              <a:xfrm>
                <a:off x="0" y="300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5" name="Line 21"/>
              <p:cNvSpPr>
                <a:spLocks noChangeShapeType="1"/>
              </p:cNvSpPr>
              <p:nvPr/>
            </p:nvSpPr>
            <p:spPr bwMode="gray">
              <a:xfrm>
                <a:off x="0" y="2888"/>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6" name="Line 22"/>
              <p:cNvSpPr>
                <a:spLocks noChangeShapeType="1"/>
              </p:cNvSpPr>
              <p:nvPr/>
            </p:nvSpPr>
            <p:spPr bwMode="gray">
              <a:xfrm>
                <a:off x="0" y="2776"/>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7" name="Line 23"/>
              <p:cNvSpPr>
                <a:spLocks noChangeShapeType="1"/>
              </p:cNvSpPr>
              <p:nvPr/>
            </p:nvSpPr>
            <p:spPr bwMode="gray">
              <a:xfrm>
                <a:off x="0" y="2664"/>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8" name="Line 24"/>
              <p:cNvSpPr>
                <a:spLocks noChangeShapeType="1"/>
              </p:cNvSpPr>
              <p:nvPr/>
            </p:nvSpPr>
            <p:spPr bwMode="gray">
              <a:xfrm>
                <a:off x="0" y="255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09" name="Line 25"/>
              <p:cNvSpPr>
                <a:spLocks noChangeShapeType="1"/>
              </p:cNvSpPr>
              <p:nvPr/>
            </p:nvSpPr>
            <p:spPr bwMode="gray">
              <a:xfrm>
                <a:off x="0" y="244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4122" name="Group 26"/>
            <p:cNvGrpSpPr/>
            <p:nvPr userDrawn="1"/>
          </p:nvGrpSpPr>
          <p:grpSpPr>
            <a:xfrm>
              <a:off x="0" y="536"/>
              <a:ext cx="1848" cy="1792"/>
              <a:chOff x="0" y="2440"/>
              <a:chExt cx="1848" cy="1792"/>
            </a:xfrm>
          </p:grpSpPr>
          <p:sp>
            <p:nvSpPr>
              <p:cNvPr id="93211" name="Line 27"/>
              <p:cNvSpPr>
                <a:spLocks noChangeShapeType="1"/>
              </p:cNvSpPr>
              <p:nvPr/>
            </p:nvSpPr>
            <p:spPr bwMode="gray">
              <a:xfrm>
                <a:off x="0" y="423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12" name="Line 28"/>
              <p:cNvSpPr>
                <a:spLocks noChangeShapeType="1"/>
              </p:cNvSpPr>
              <p:nvPr/>
            </p:nvSpPr>
            <p:spPr bwMode="gray">
              <a:xfrm>
                <a:off x="0" y="412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13" name="Line 29"/>
              <p:cNvSpPr>
                <a:spLocks noChangeShapeType="1"/>
              </p:cNvSpPr>
              <p:nvPr/>
            </p:nvSpPr>
            <p:spPr bwMode="gray">
              <a:xfrm>
                <a:off x="0" y="4008"/>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14" name="Line 30"/>
              <p:cNvSpPr>
                <a:spLocks noChangeShapeType="1"/>
              </p:cNvSpPr>
              <p:nvPr/>
            </p:nvSpPr>
            <p:spPr bwMode="gray">
              <a:xfrm>
                <a:off x="0" y="3896"/>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15" name="Line 31"/>
              <p:cNvSpPr>
                <a:spLocks noChangeShapeType="1"/>
              </p:cNvSpPr>
              <p:nvPr/>
            </p:nvSpPr>
            <p:spPr bwMode="gray">
              <a:xfrm>
                <a:off x="0" y="3784"/>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16" name="Line 32"/>
              <p:cNvSpPr>
                <a:spLocks noChangeShapeType="1"/>
              </p:cNvSpPr>
              <p:nvPr/>
            </p:nvSpPr>
            <p:spPr bwMode="gray">
              <a:xfrm>
                <a:off x="0" y="367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17" name="Line 33"/>
              <p:cNvSpPr>
                <a:spLocks noChangeShapeType="1"/>
              </p:cNvSpPr>
              <p:nvPr/>
            </p:nvSpPr>
            <p:spPr bwMode="gray">
              <a:xfrm>
                <a:off x="0" y="356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18" name="Line 34"/>
              <p:cNvSpPr>
                <a:spLocks noChangeShapeType="1"/>
              </p:cNvSpPr>
              <p:nvPr/>
            </p:nvSpPr>
            <p:spPr bwMode="gray">
              <a:xfrm>
                <a:off x="0" y="3448"/>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19" name="Line 35"/>
              <p:cNvSpPr>
                <a:spLocks noChangeShapeType="1"/>
              </p:cNvSpPr>
              <p:nvPr/>
            </p:nvSpPr>
            <p:spPr bwMode="gray">
              <a:xfrm>
                <a:off x="0" y="3336"/>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20" name="Line 36"/>
              <p:cNvSpPr>
                <a:spLocks noChangeShapeType="1"/>
              </p:cNvSpPr>
              <p:nvPr/>
            </p:nvSpPr>
            <p:spPr bwMode="gray">
              <a:xfrm>
                <a:off x="0" y="3224"/>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21" name="Line 37"/>
              <p:cNvSpPr>
                <a:spLocks noChangeShapeType="1"/>
              </p:cNvSpPr>
              <p:nvPr/>
            </p:nvSpPr>
            <p:spPr bwMode="gray">
              <a:xfrm>
                <a:off x="0" y="311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22" name="Line 38"/>
              <p:cNvSpPr>
                <a:spLocks noChangeShapeType="1"/>
              </p:cNvSpPr>
              <p:nvPr/>
            </p:nvSpPr>
            <p:spPr bwMode="gray">
              <a:xfrm>
                <a:off x="0" y="300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23" name="Line 39"/>
              <p:cNvSpPr>
                <a:spLocks noChangeShapeType="1"/>
              </p:cNvSpPr>
              <p:nvPr/>
            </p:nvSpPr>
            <p:spPr bwMode="gray">
              <a:xfrm>
                <a:off x="0" y="2888"/>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24" name="Line 40"/>
              <p:cNvSpPr>
                <a:spLocks noChangeShapeType="1"/>
              </p:cNvSpPr>
              <p:nvPr/>
            </p:nvSpPr>
            <p:spPr bwMode="gray">
              <a:xfrm>
                <a:off x="0" y="2776"/>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25" name="Line 41"/>
              <p:cNvSpPr>
                <a:spLocks noChangeShapeType="1"/>
              </p:cNvSpPr>
              <p:nvPr/>
            </p:nvSpPr>
            <p:spPr bwMode="gray">
              <a:xfrm>
                <a:off x="0" y="2664"/>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26" name="Line 42"/>
              <p:cNvSpPr>
                <a:spLocks noChangeShapeType="1"/>
              </p:cNvSpPr>
              <p:nvPr/>
            </p:nvSpPr>
            <p:spPr bwMode="gray">
              <a:xfrm>
                <a:off x="0" y="2552"/>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27" name="Line 43"/>
              <p:cNvSpPr>
                <a:spLocks noChangeShapeType="1"/>
              </p:cNvSpPr>
              <p:nvPr/>
            </p:nvSpPr>
            <p:spPr bwMode="gray">
              <a:xfrm>
                <a:off x="0" y="2440"/>
                <a:ext cx="1848" cy="0"/>
              </a:xfrm>
              <a:prstGeom prst="line">
                <a:avLst/>
              </a:prstGeom>
              <a:noFill/>
              <a:ln w="9525">
                <a:solidFill>
                  <a:schemeClr val="hlink"/>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sp>
        <p:nvSpPr>
          <p:cNvPr id="93228" name="Rectangle 44"/>
          <p:cNvSpPr>
            <a:spLocks noChangeArrowheads="1"/>
          </p:cNvSpPr>
          <p:nvPr/>
        </p:nvSpPr>
        <p:spPr bwMode="gray">
          <a:xfrm>
            <a:off x="931863" y="0"/>
            <a:ext cx="11260138" cy="850900"/>
          </a:xfrm>
          <a:prstGeom prst="rect">
            <a:avLst/>
          </a:prstGeom>
          <a:gradFill rotWithShape="1">
            <a:gsLst>
              <a:gs pos="0">
                <a:srgbClr val="FFFFFF"/>
              </a:gs>
              <a:gs pos="100000">
                <a:schemeClr val="bg2"/>
              </a:gs>
            </a:gsLst>
            <a:lin ang="27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229" name="Line 45"/>
          <p:cNvSpPr>
            <a:spLocks noChangeShapeType="1"/>
          </p:cNvSpPr>
          <p:nvPr/>
        </p:nvSpPr>
        <p:spPr bwMode="gray">
          <a:xfrm>
            <a:off x="931863" y="849313"/>
            <a:ext cx="11260138" cy="0"/>
          </a:xfrm>
          <a:prstGeom prst="line">
            <a:avLst/>
          </a:prstGeom>
          <a:noFill/>
          <a:ln w="9525">
            <a:solidFill>
              <a:schemeClr val="bg2"/>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200" b="1">
          <a:solidFill>
            <a:schemeClr val="tx1"/>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200" b="1">
          <a:solidFill>
            <a:schemeClr val="tx1"/>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200" b="1">
          <a:solidFill>
            <a:schemeClr val="tx1"/>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200" b="1">
          <a:solidFill>
            <a:schemeClr val="tx1"/>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200" b="1">
          <a:solidFill>
            <a:schemeClr val="tx1"/>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200" b="1">
          <a:solidFill>
            <a:schemeClr val="tx1"/>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200" b="1">
          <a:solidFill>
            <a:schemeClr val="tx1"/>
          </a:solidFill>
          <a:latin typeface="Verdan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12192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7"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1028" name="文本占位符 2"/>
          <p:cNvSpPr>
            <a:spLocks noGrp="1"/>
          </p:cNvSpPr>
          <p:nvPr>
            <p:ph type="body"/>
          </p:nvPr>
        </p:nvSpPr>
        <p:spPr>
          <a:xfrm>
            <a:off x="609600" y="1600200"/>
            <a:ext cx="10972800" cy="4686300"/>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endParaRPr lang="en-US" altLang="zh-CN" dirty="0"/>
          </a:p>
        </p:txBody>
      </p:sp>
      <p:sp>
        <p:nvSpPr>
          <p:cNvPr id="4" name="日期占位符 3"/>
          <p:cNvSpPr>
            <a:spLocks noGrp="1"/>
          </p:cNvSpPr>
          <p:nvPr>
            <p:ph type="dt" sz="half" idx="2"/>
          </p:nvPr>
        </p:nvSpPr>
        <p:spPr>
          <a:xfrm>
            <a:off x="101600" y="6400800"/>
            <a:ext cx="4267200" cy="284163"/>
          </a:xfrm>
          <a:prstGeom prst="rect">
            <a:avLst/>
          </a:prstGeom>
        </p:spPr>
        <p:txBody>
          <a:bodyPr vert="horz" rtlCol="0" anchor="b"/>
          <a:lstStyle>
            <a:lvl1pPr algn="l" eaLnBrk="1" latinLnBrk="0" hangingPunct="1">
              <a:buFontTx/>
              <a:buNone/>
              <a:defRPr kumimoji="0" sz="1100">
                <a:solidFill>
                  <a:schemeClr val="tx2">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3"/>
          </p:nvPr>
        </p:nvSpPr>
        <p:spPr>
          <a:xfrm>
            <a:off x="7112000" y="6400800"/>
            <a:ext cx="4978400" cy="284163"/>
          </a:xfrm>
          <a:prstGeom prst="rect">
            <a:avLst/>
          </a:prstGeom>
        </p:spPr>
        <p:txBody>
          <a:bodyPr vert="horz" rtlCol="0" anchor="ctr"/>
          <a:lstStyle>
            <a:lvl1pPr algn="r" eaLnBrk="1" latinLnBrk="0" hangingPunct="1">
              <a:buFontTx/>
              <a:buNone/>
              <a:defRPr kumimoji="0" sz="1100">
                <a:solidFill>
                  <a:schemeClr val="tx2">
                    <a:lumMod val="75000"/>
                    <a:lumOff val="2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4"/>
          </p:nvPr>
        </p:nvSpPr>
        <p:spPr>
          <a:xfrm>
            <a:off x="5486400" y="6400800"/>
            <a:ext cx="1219200" cy="284163"/>
          </a:xfrm>
          <a:prstGeom prst="rect">
            <a:avLst/>
          </a:prstGeom>
          <a:noFill/>
        </p:spPr>
        <p:txBody>
          <a:bodyPr vert="horz" wrap="square" lIns="45720" tIns="45720" rIns="45720" bIns="45720" numCol="1" anchor="ctr" anchorCtr="0" compatLnSpc="1"/>
          <a:lstStyle/>
          <a:p>
            <a:pPr lvl="0" algn="ctr" eaLnBrk="1" fontAlgn="base" hangingPunct="1"/>
            <a:fld id="{9A0DB2DC-4C9A-4742-B13C-FB6460FD3503}" type="slidenum">
              <a:rPr lang="en-US" altLang="zh-CN" sz="1100" strike="noStrike" noProof="1" dirty="0">
                <a:solidFill>
                  <a:srgbClr val="636363"/>
                </a:solidFill>
                <a:latin typeface="Comic Sans MS" panose="030F0702030302020204" pitchFamily="66" charset="0"/>
                <a:ea typeface="宋体" panose="02010600030101010101" pitchFamily="2" charset="-122"/>
                <a:cs typeface="+mn-ea"/>
              </a:rPr>
              <a:pPr lvl="0" algn="ctr" eaLnBrk="1" fontAlgn="base" hangingPunct="1"/>
              <a:t>‹#›</a:t>
            </a:fld>
            <a:endParaRPr lang="en-US" altLang="zh-CN" sz="1100" strike="noStrike" noProof="1">
              <a:solidFill>
                <a:srgbClr val="636363"/>
              </a:solidFill>
            </a:endParaRPr>
          </a:p>
        </p:txBody>
      </p:sp>
      <p:sp>
        <p:nvSpPr>
          <p:cNvPr id="8" name="矩形 7"/>
          <p:cNvSpPr/>
          <p:nvPr/>
        </p:nvSpPr>
        <p:spPr>
          <a:xfrm>
            <a:off x="0" y="0"/>
            <a:ext cx="12192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3"/>
            </p:custDataLst>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custDataLst>
              <p:tags r:id="rId14"/>
            </p:custDataLst>
          </p:nvPr>
        </p:nvSpPr>
        <p:spPr>
          <a:xfrm>
            <a:off x="838200" y="1825625"/>
            <a:ext cx="10515600" cy="4351338"/>
          </a:xfrm>
          <a:prstGeom prst="rect">
            <a:avLst/>
          </a:prstGeom>
          <a:noFill/>
          <a:ln w="9525">
            <a:noFill/>
          </a:ln>
        </p:spPr>
        <p:txBody>
          <a:bodyPr anchor="t"/>
          <a:lstStyle/>
          <a:p>
            <a:pPr lvl="0" indent="-228600"/>
            <a:r>
              <a:rPr lang="zh-CN" altLang="en-US" dirty="0"/>
              <a:t>单击此处编辑母版文本样式</a:t>
            </a:r>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黑体" panose="02010609060101010101" pitchFamily="49" charset="-122"/>
                <a:cs typeface="+mn-cs"/>
              </a:rPr>
              <a:pPr lvl="0" eaLnBrk="1" fontAlgn="base" hangingPunct="1"/>
              <a:t>‹#›</a:t>
            </a:fld>
            <a:endParaRPr lang="zh-CN" altLang="en-US" strike="noStrike" noProof="1">
              <a:latin typeface="Arial" panose="020B0604020202020204" pitchFamily="34" charset="0"/>
            </a:endParaRPr>
          </a:p>
        </p:txBody>
      </p:sp>
      <p:sp>
        <p:nvSpPr>
          <p:cNvPr id="7"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2pPr>
      <a:lvl3pPr algn="l" rtl="0" fontAlgn="base">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3pPr>
      <a:lvl4pPr algn="l" rtl="0" fontAlgn="base">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4pPr>
      <a:lvl5pPr algn="l" rtl="0" fontAlgn="base">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CFDFE">
                <a:alpha val="100000"/>
              </a:srgbClr>
            </a:gs>
            <a:gs pos="74001">
              <a:srgbClr val="E0F1F2">
                <a:alpha val="100000"/>
              </a:srgbClr>
            </a:gs>
            <a:gs pos="83000">
              <a:srgbClr val="E0F1F2">
                <a:alpha val="100000"/>
              </a:srgbClr>
            </a:gs>
            <a:gs pos="100000">
              <a:srgbClr val="EBF6F7">
                <a:alpha val="100000"/>
              </a:srgbClr>
            </a:gs>
          </a:gsLst>
          <a:lin ang="5400000"/>
          <a:tileRect/>
        </a:gra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indent="0"/>
            <a:r>
              <a:rPr lang="zh-CN" altLang="en-US"/>
              <a:t>单击此处编辑母版标题样式</a:t>
            </a:r>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b="0"/>
            </a:lvl1p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b="0"/>
            </a:lvl1p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
        <p:nvSpPr>
          <p:cNvPr id="1031" name="文本框 1030"/>
          <p:cNvSpPr txBox="1"/>
          <p:nvPr userDrawn="1"/>
        </p:nvSpPr>
        <p:spPr>
          <a:xfrm>
            <a:off x="0" y="0"/>
            <a:ext cx="4836584" cy="306705"/>
          </a:xfrm>
          <a:prstGeom prst="rect">
            <a:avLst/>
          </a:prstGeom>
          <a:noFill/>
          <a:ln w="9525">
            <a:noFill/>
          </a:ln>
        </p:spPr>
        <p:txBody>
          <a:bodyPr anchor="t">
            <a:spAutoFit/>
          </a:bodyPr>
          <a:lstStyle/>
          <a:p>
            <a:pPr lvl="0" indent="0">
              <a:spcBef>
                <a:spcPct val="50000"/>
              </a:spcBef>
            </a:pPr>
            <a:r>
              <a:rPr lang="zh-CN" altLang="en-US" sz="1400" b="0" dirty="0">
                <a:solidFill>
                  <a:srgbClr val="9966FF"/>
                </a:solidFill>
                <a:latin typeface="Arial" panose="020B0604020202020204" pitchFamily="34" charset="0"/>
                <a:ea typeface="宋体" panose="02010600030101010101" pitchFamily="2" charset="-122"/>
              </a:rPr>
              <a:t>欢迎进入朱建标老师之</a:t>
            </a:r>
            <a:r>
              <a:rPr lang="en-US" altLang="zh-CN" sz="1400" b="0" dirty="0">
                <a:solidFill>
                  <a:srgbClr val="9966FF"/>
                </a:solidFill>
                <a:latin typeface="Arial" panose="020B0604020202020204" pitchFamily="34" charset="0"/>
                <a:ea typeface="宋体" panose="02010600030101010101" pitchFamily="2" charset="-122"/>
              </a:rPr>
              <a:t>《</a:t>
            </a:r>
            <a:r>
              <a:rPr lang="zh-CN" altLang="en-US" sz="1400" b="0" dirty="0">
                <a:solidFill>
                  <a:srgbClr val="9966FF"/>
                </a:solidFill>
                <a:latin typeface="Arial" panose="020B0604020202020204" pitchFamily="34" charset="0"/>
                <a:ea typeface="宋体" panose="02010600030101010101" pitchFamily="2" charset="-122"/>
              </a:rPr>
              <a:t>生命课堂</a:t>
            </a:r>
            <a:r>
              <a:rPr lang="en-US" altLang="zh-CN" sz="1400" b="0" dirty="0">
                <a:solidFill>
                  <a:srgbClr val="9966FF"/>
                </a:solidFill>
                <a:latin typeface="Arial" panose="020B0604020202020204" pitchFamily="34" charset="0"/>
                <a:ea typeface="宋体" panose="02010600030101010101" pitchFamily="2" charset="-122"/>
              </a:rPr>
              <a:t>》</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1" i="0" u="none" kern="1200" baseline="0">
          <a:solidFill>
            <a:srgbClr val="292929"/>
          </a:solidFill>
          <a:latin typeface="Arial" panose="020B0604020202020204" pitchFamily="34" charset="0"/>
          <a:ea typeface="微软雅黑" panose="020B0503020204020204" charset="-122"/>
          <a:cs typeface="+mn-cs"/>
        </a:defRPr>
      </a:lvl2pPr>
      <a:lvl3pPr marL="914400" lvl="2" indent="0" algn="l" defTabSz="914400" eaLnBrk="1" fontAlgn="base" latinLnBrk="0" hangingPunct="1">
        <a:lnSpc>
          <a:spcPct val="100000"/>
        </a:lnSpc>
        <a:spcBef>
          <a:spcPct val="0"/>
        </a:spcBef>
        <a:spcAft>
          <a:spcPct val="0"/>
        </a:spcAft>
        <a:buNone/>
        <a:defRPr b="1" i="0" u="none" kern="1200" baseline="0">
          <a:solidFill>
            <a:srgbClr val="292929"/>
          </a:solidFill>
          <a:latin typeface="Arial" panose="020B0604020202020204" pitchFamily="34" charset="0"/>
          <a:ea typeface="微软雅黑" panose="020B0503020204020204" charset="-122"/>
          <a:cs typeface="+mn-cs"/>
        </a:defRPr>
      </a:lvl3pPr>
      <a:lvl4pPr marL="1371600" lvl="3" indent="0" algn="l" defTabSz="914400" eaLnBrk="1" fontAlgn="base" latinLnBrk="0" hangingPunct="1">
        <a:lnSpc>
          <a:spcPct val="100000"/>
        </a:lnSpc>
        <a:spcBef>
          <a:spcPct val="0"/>
        </a:spcBef>
        <a:spcAft>
          <a:spcPct val="0"/>
        </a:spcAft>
        <a:buNone/>
        <a:defRPr b="1" i="0" u="none" kern="1200" baseline="0">
          <a:solidFill>
            <a:srgbClr val="292929"/>
          </a:solidFill>
          <a:latin typeface="Arial" panose="020B0604020202020204" pitchFamily="34" charset="0"/>
          <a:ea typeface="微软雅黑" panose="020B0503020204020204" charset="-122"/>
          <a:cs typeface="+mn-cs"/>
        </a:defRPr>
      </a:lvl4pPr>
      <a:lvl5pPr marL="1828800" lvl="4" indent="0" algn="l" defTabSz="914400" eaLnBrk="1" fontAlgn="base" latinLnBrk="0" hangingPunct="1">
        <a:lnSpc>
          <a:spcPct val="100000"/>
        </a:lnSpc>
        <a:spcBef>
          <a:spcPct val="0"/>
        </a:spcBef>
        <a:spcAft>
          <a:spcPct val="0"/>
        </a:spcAft>
        <a:buNone/>
        <a:defRPr b="1" i="0" u="none" kern="1200" baseline="0">
          <a:solidFill>
            <a:srgbClr val="292929"/>
          </a:solidFill>
          <a:latin typeface="Arial" panose="020B0604020202020204" pitchFamily="34" charset="0"/>
          <a:ea typeface="微软雅黑" panose="020B0503020204020204" charset="-122"/>
          <a:cs typeface="+mn-cs"/>
        </a:defRPr>
      </a:lvl5pPr>
      <a:lvl6pPr marL="2286000" lvl="5" indent="0" algn="l" defTabSz="914400" eaLnBrk="1" fontAlgn="base" latinLnBrk="0" hangingPunct="1">
        <a:lnSpc>
          <a:spcPct val="100000"/>
        </a:lnSpc>
        <a:spcBef>
          <a:spcPct val="0"/>
        </a:spcBef>
        <a:spcAft>
          <a:spcPct val="0"/>
        </a:spcAft>
        <a:buNone/>
        <a:defRPr b="1" i="0" u="none" kern="1200" baseline="0">
          <a:solidFill>
            <a:srgbClr val="292929"/>
          </a:solidFill>
          <a:latin typeface="Arial" panose="020B0604020202020204" pitchFamily="34" charset="0"/>
          <a:ea typeface="微软雅黑" panose="020B0503020204020204" charset="-122"/>
          <a:cs typeface="+mn-cs"/>
        </a:defRPr>
      </a:lvl6pPr>
      <a:lvl7pPr marL="2743200" lvl="6" indent="0" algn="l" defTabSz="914400" eaLnBrk="1" fontAlgn="base" latinLnBrk="0" hangingPunct="1">
        <a:lnSpc>
          <a:spcPct val="100000"/>
        </a:lnSpc>
        <a:spcBef>
          <a:spcPct val="0"/>
        </a:spcBef>
        <a:spcAft>
          <a:spcPct val="0"/>
        </a:spcAft>
        <a:buNone/>
        <a:defRPr b="1" i="0" u="none" kern="1200" baseline="0">
          <a:solidFill>
            <a:srgbClr val="292929"/>
          </a:solidFill>
          <a:latin typeface="Arial" panose="020B0604020202020204" pitchFamily="34" charset="0"/>
          <a:ea typeface="微软雅黑" panose="020B0503020204020204" charset="-122"/>
          <a:cs typeface="+mn-cs"/>
        </a:defRPr>
      </a:lvl7pPr>
      <a:lvl8pPr marL="3200400" lvl="7" indent="0" algn="l" defTabSz="914400" eaLnBrk="1" fontAlgn="base" latinLnBrk="0" hangingPunct="1">
        <a:lnSpc>
          <a:spcPct val="100000"/>
        </a:lnSpc>
        <a:spcBef>
          <a:spcPct val="0"/>
        </a:spcBef>
        <a:spcAft>
          <a:spcPct val="0"/>
        </a:spcAft>
        <a:buNone/>
        <a:defRPr b="1" i="0" u="none" kern="1200" baseline="0">
          <a:solidFill>
            <a:srgbClr val="292929"/>
          </a:solidFill>
          <a:latin typeface="Arial" panose="020B0604020202020204" pitchFamily="34" charset="0"/>
          <a:ea typeface="微软雅黑" panose="020B0503020204020204" charset="-122"/>
          <a:cs typeface="+mn-cs"/>
        </a:defRPr>
      </a:lvl8pPr>
      <a:lvl9pPr marL="3657600" lvl="8" indent="0" algn="l" defTabSz="914400" eaLnBrk="1" fontAlgn="base" latinLnBrk="0" hangingPunct="1">
        <a:lnSpc>
          <a:spcPct val="100000"/>
        </a:lnSpc>
        <a:spcBef>
          <a:spcPct val="0"/>
        </a:spcBef>
        <a:spcAft>
          <a:spcPct val="0"/>
        </a:spcAft>
        <a:buNone/>
        <a:defRPr b="1" i="0" u="none" kern="1200" baseline="0">
          <a:solidFill>
            <a:srgbClr val="292929"/>
          </a:solidFill>
          <a:latin typeface="Arial" panose="020B0604020202020204" pitchFamily="34" charset="0"/>
          <a:ea typeface="微软雅黑" panose="020B0503020204020204" charset="-122"/>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1013" name="Rectangle 485"/>
          <p:cNvSpPr>
            <a:spLocks noChangeArrowheads="1"/>
          </p:cNvSpPr>
          <p:nvPr/>
        </p:nvSpPr>
        <p:spPr bwMode="gray">
          <a:xfrm>
            <a:off x="0" y="0"/>
            <a:ext cx="12192000" cy="1435100"/>
          </a:xfrm>
          <a:prstGeom prst="rect">
            <a:avLst/>
          </a:prstGeom>
          <a:gradFill rotWithShape="1">
            <a:gsLst>
              <a:gs pos="0">
                <a:schemeClr val="folHlink">
                  <a:alpha val="39999"/>
                </a:schemeClr>
              </a:gs>
              <a:gs pos="100000">
                <a:schemeClr val="folHlink">
                  <a:gamma/>
                  <a:tint val="0"/>
                  <a:invGamma/>
                  <a:alpha val="39999"/>
                </a:schemeClr>
              </a:gs>
            </a:gsLst>
            <a:lin ang="540000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08" name="Oval 480"/>
          <p:cNvSpPr>
            <a:spLocks noChangeArrowheads="1"/>
          </p:cNvSpPr>
          <p:nvPr/>
        </p:nvSpPr>
        <p:spPr bwMode="gray">
          <a:xfrm>
            <a:off x="11082338" y="6394450"/>
            <a:ext cx="203200" cy="152400"/>
          </a:xfrm>
          <a:prstGeom prst="ellipse">
            <a:avLst/>
          </a:prstGeom>
          <a:solidFill>
            <a:schemeClr val="hlink"/>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09" name="Oval 481"/>
          <p:cNvSpPr>
            <a:spLocks noChangeArrowheads="1"/>
          </p:cNvSpPr>
          <p:nvPr/>
        </p:nvSpPr>
        <p:spPr bwMode="gray">
          <a:xfrm>
            <a:off x="11403013" y="6392863"/>
            <a:ext cx="203200" cy="152400"/>
          </a:xfrm>
          <a:prstGeom prst="ellipse">
            <a:avLst/>
          </a:prstGeom>
          <a:solidFill>
            <a:schemeClr val="accent1"/>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10" name="Oval 482"/>
          <p:cNvSpPr>
            <a:spLocks noChangeArrowheads="1"/>
          </p:cNvSpPr>
          <p:nvPr/>
        </p:nvSpPr>
        <p:spPr bwMode="gray">
          <a:xfrm>
            <a:off x="10447338" y="6394450"/>
            <a:ext cx="203200" cy="152400"/>
          </a:xfrm>
          <a:prstGeom prst="ellipse">
            <a:avLst/>
          </a:prstGeom>
          <a:solidFill>
            <a:schemeClr val="accent2"/>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011" name="Oval 483"/>
          <p:cNvSpPr>
            <a:spLocks noChangeArrowheads="1"/>
          </p:cNvSpPr>
          <p:nvPr/>
        </p:nvSpPr>
        <p:spPr bwMode="gray">
          <a:xfrm>
            <a:off x="10768013" y="6392863"/>
            <a:ext cx="203200" cy="152400"/>
          </a:xfrm>
          <a:prstGeom prst="ellipse">
            <a:avLst/>
          </a:prstGeom>
          <a:solidFill>
            <a:schemeClr val="folHlink"/>
          </a:soli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Rectangle 5"/>
          <p:cNvSpPr>
            <a:spLocks noGrp="1"/>
          </p:cNvSpPr>
          <p:nvPr>
            <p:ph type="body"/>
          </p:nvPr>
        </p:nvSpPr>
        <p:spPr>
          <a:xfrm>
            <a:off x="609600" y="1328738"/>
            <a:ext cx="10972800" cy="4525962"/>
          </a:xfrm>
          <a:prstGeom prst="rect">
            <a:avLst/>
          </a:prstGeom>
          <a:noFill/>
          <a:ln w="9525">
            <a:noFill/>
          </a:ln>
        </p:spPr>
        <p:txBody>
          <a:bodyPr anchor="t"/>
          <a:lstStyle/>
          <a:p>
            <a:pPr lvl="0"/>
            <a:r>
              <a:rPr lang="en-US" altLang="zh-CN" dirty="0"/>
              <a:t>Click to edit Master text styles</a:t>
            </a:r>
          </a:p>
          <a:p>
            <a:pPr lvl="1" indent="-285750"/>
            <a:r>
              <a:rPr lang="en-US" altLang="zh-CN" dirty="0"/>
              <a:t>Second level</a:t>
            </a:r>
          </a:p>
          <a:p>
            <a:pPr lvl="2" indent="-228600"/>
            <a:r>
              <a:rPr lang="en-US" altLang="zh-CN" dirty="0"/>
              <a:t>Third level</a:t>
            </a:r>
          </a:p>
          <a:p>
            <a:pPr lvl="3" indent="-228600"/>
            <a:r>
              <a:rPr lang="en-US" altLang="zh-CN" dirty="0"/>
              <a:t>Fourth level</a:t>
            </a:r>
          </a:p>
          <a:p>
            <a:pPr lvl="4" indent="-228600"/>
            <a:r>
              <a:rPr lang="en-US" altLang="zh-CN" dirty="0"/>
              <a:t>Fifth level</a:t>
            </a:r>
          </a:p>
        </p:txBody>
      </p:sp>
      <p:sp>
        <p:nvSpPr>
          <p:cNvPr id="150834" name="Rectangle 306"/>
          <p:cNvSpPr>
            <a:spLocks noChangeArrowheads="1"/>
          </p:cNvSpPr>
          <p:nvPr/>
        </p:nvSpPr>
        <p:spPr bwMode="gray">
          <a:xfrm>
            <a:off x="4165600" y="6245225"/>
            <a:ext cx="3860800" cy="476250"/>
          </a:xfrm>
          <a:prstGeom prst="rect">
            <a:avLst/>
          </a:prstGeom>
          <a:noFill/>
          <a:ln w="9525">
            <a:no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835" name="Rectangle 307"/>
          <p:cNvSpPr>
            <a:spLocks noChangeArrowheads="1"/>
          </p:cNvSpPr>
          <p:nvPr/>
        </p:nvSpPr>
        <p:spPr bwMode="gray">
          <a:xfrm>
            <a:off x="8737600" y="6245225"/>
            <a:ext cx="2844800" cy="476250"/>
          </a:xfrm>
          <a:prstGeom prst="rect">
            <a:avLst/>
          </a:prstGeom>
          <a:noFill/>
          <a:ln w="9525">
            <a:noFill/>
            <a:miter lim="800000"/>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954" name="Rectangle 426"/>
          <p:cNvSpPr>
            <a:spLocks noGrp="1" noChangeArrowheads="1"/>
          </p:cNvSpPr>
          <p:nvPr>
            <p:ph type="ftr" sz="quarter" idx="3"/>
          </p:nvPr>
        </p:nvSpPr>
        <p:spPr bwMode="gray">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sz="1400" b="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955" name="Rectangle 427"/>
          <p:cNvSpPr>
            <a:spLocks noGrp="1" noChangeArrowheads="1"/>
          </p:cNvSpPr>
          <p:nvPr>
            <p:ph type="sldNum" sz="quarter" idx="4"/>
          </p:nvPr>
        </p:nvSpPr>
        <p:spPr bwMode="gray">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p>
            <a:pPr lvl="0" algn="r" eaLnBrk="1" fontAlgn="base" hangingPunct="1"/>
            <a:fld id="{9A0DB2DC-4C9A-4742-B13C-FB6460FD3503}" type="slidenum">
              <a:rPr lang="zh-CN" altLang="en-US" sz="1400" b="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400" b="0" strike="noStrike" noProof="1">
              <a:ea typeface="宋体" panose="02010600030101010101" pitchFamily="2" charset="-122"/>
            </a:endParaRPr>
          </a:p>
        </p:txBody>
      </p:sp>
      <p:sp>
        <p:nvSpPr>
          <p:cNvPr id="150833" name="Rectangle 305"/>
          <p:cNvSpPr>
            <a:spLocks noChangeArrowheads="1"/>
          </p:cNvSpPr>
          <p:nvPr/>
        </p:nvSpPr>
        <p:spPr bwMode="gray">
          <a:xfrm>
            <a:off x="609600" y="6245225"/>
            <a:ext cx="2844800" cy="476250"/>
          </a:xfrm>
          <a:prstGeom prst="rect">
            <a:avLst/>
          </a:prstGeom>
          <a:noFill/>
          <a:ln w="9525">
            <a:noFill/>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953" name="Rectangle 425"/>
          <p:cNvSpPr>
            <a:spLocks noGrp="1" noChangeArrowheads="1"/>
          </p:cNvSpPr>
          <p:nvPr>
            <p:ph type="dt" sz="half" idx="2"/>
          </p:nvPr>
        </p:nvSpPr>
        <p:spPr bwMode="gray">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sz="14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8" name="Rectangle 459"/>
          <p:cNvSpPr>
            <a:spLocks noGrp="1"/>
          </p:cNvSpPr>
          <p:nvPr>
            <p:ph type="title"/>
          </p:nvPr>
        </p:nvSpPr>
        <p:spPr>
          <a:xfrm>
            <a:off x="311150" y="0"/>
            <a:ext cx="11582400" cy="1087438"/>
          </a:xfrm>
          <a:prstGeom prst="rect">
            <a:avLst/>
          </a:prstGeom>
          <a:noFill/>
          <a:ln w="9525">
            <a:noFill/>
          </a:ln>
          <a:effectLst>
            <a:outerShdw dist="35921" dir="2699999" algn="ctr" rotWithShape="0">
              <a:schemeClr val="bg2">
                <a:alpha val="50000"/>
              </a:schemeClr>
            </a:outerShdw>
          </a:effectLst>
        </p:spPr>
        <p:txBody>
          <a:bodyPr wrap="square" lIns="91440" tIns="45720" rIns="91440" bIns="45720" anchor="ctr"/>
          <a:lstStyle/>
          <a:p>
            <a:pPr lvl="0"/>
            <a:r>
              <a:rPr lang="en-US" altLang="zh-CN"/>
              <a:t>Click to edit Master title style</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sldNum="0" hdr="0" ftr="0" dt="0"/>
  <p:txStyles>
    <p:titleStyle>
      <a:lvl1pPr algn="ctr" rtl="0" eaLnBrk="0" fontAlgn="base" hangingPunct="0">
        <a:spcBef>
          <a:spcPct val="0"/>
        </a:spcBef>
        <a:spcAft>
          <a:spcPct val="0"/>
        </a:spcAft>
        <a:defRPr sz="4600" b="1">
          <a:solidFill>
            <a:schemeClr val="tx1"/>
          </a:solidFill>
          <a:latin typeface="+mj-lt"/>
          <a:ea typeface="+mj-ea"/>
          <a:cs typeface="+mj-cs"/>
        </a:defRPr>
      </a:lvl1pPr>
      <a:lvl2pPr algn="ctr" rtl="0" eaLnBrk="0" fontAlgn="base" hangingPunct="0">
        <a:spcBef>
          <a:spcPct val="0"/>
        </a:spcBef>
        <a:spcAft>
          <a:spcPct val="0"/>
        </a:spcAft>
        <a:defRPr sz="4600" b="1">
          <a:solidFill>
            <a:schemeClr val="tx1"/>
          </a:solidFill>
          <a:latin typeface="Arial" panose="020B0604020202020204" pitchFamily="34" charset="0"/>
        </a:defRPr>
      </a:lvl2pPr>
      <a:lvl3pPr algn="ctr" rtl="0" eaLnBrk="0" fontAlgn="base" hangingPunct="0">
        <a:spcBef>
          <a:spcPct val="0"/>
        </a:spcBef>
        <a:spcAft>
          <a:spcPct val="0"/>
        </a:spcAft>
        <a:defRPr sz="4600" b="1">
          <a:solidFill>
            <a:schemeClr val="tx1"/>
          </a:solidFill>
          <a:latin typeface="Arial" panose="020B0604020202020204" pitchFamily="34" charset="0"/>
        </a:defRPr>
      </a:lvl3pPr>
      <a:lvl4pPr algn="ctr" rtl="0" eaLnBrk="0" fontAlgn="base" hangingPunct="0">
        <a:spcBef>
          <a:spcPct val="0"/>
        </a:spcBef>
        <a:spcAft>
          <a:spcPct val="0"/>
        </a:spcAft>
        <a:defRPr sz="4600" b="1">
          <a:solidFill>
            <a:schemeClr val="tx1"/>
          </a:solidFill>
          <a:latin typeface="Arial" panose="020B0604020202020204" pitchFamily="34" charset="0"/>
        </a:defRPr>
      </a:lvl4pPr>
      <a:lvl5pPr algn="ctr" rtl="0" eaLnBrk="0" fontAlgn="base" hangingPunct="0">
        <a:spcBef>
          <a:spcPct val="0"/>
        </a:spcBef>
        <a:spcAft>
          <a:spcPct val="0"/>
        </a:spcAft>
        <a:defRPr sz="4600" b="1">
          <a:solidFill>
            <a:schemeClr val="tx1"/>
          </a:solidFill>
          <a:latin typeface="Arial" panose="020B0604020202020204" pitchFamily="34" charset="0"/>
        </a:defRPr>
      </a:lvl5pPr>
      <a:lvl6pPr marL="457200" algn="ctr" rtl="0" fontAlgn="base">
        <a:spcBef>
          <a:spcPct val="0"/>
        </a:spcBef>
        <a:spcAft>
          <a:spcPct val="0"/>
        </a:spcAft>
        <a:defRPr sz="4600" b="1">
          <a:solidFill>
            <a:schemeClr val="tx1"/>
          </a:solidFill>
          <a:latin typeface="Arial" panose="020B0604020202020204" pitchFamily="34" charset="0"/>
        </a:defRPr>
      </a:lvl6pPr>
      <a:lvl7pPr marL="914400" algn="ctr" rtl="0" fontAlgn="base">
        <a:spcBef>
          <a:spcPct val="0"/>
        </a:spcBef>
        <a:spcAft>
          <a:spcPct val="0"/>
        </a:spcAft>
        <a:defRPr sz="4600" b="1">
          <a:solidFill>
            <a:schemeClr val="tx1"/>
          </a:solidFill>
          <a:latin typeface="Arial" panose="020B0604020202020204" pitchFamily="34" charset="0"/>
        </a:defRPr>
      </a:lvl7pPr>
      <a:lvl8pPr marL="1371600" algn="ctr" rtl="0" fontAlgn="base">
        <a:spcBef>
          <a:spcPct val="0"/>
        </a:spcBef>
        <a:spcAft>
          <a:spcPct val="0"/>
        </a:spcAft>
        <a:defRPr sz="4600" b="1">
          <a:solidFill>
            <a:schemeClr val="tx1"/>
          </a:solidFill>
          <a:latin typeface="Arial" panose="020B0604020202020204" pitchFamily="34" charset="0"/>
        </a:defRPr>
      </a:lvl8pPr>
      <a:lvl9pPr marL="1828800" algn="ctr" rtl="0" fontAlgn="base">
        <a:spcBef>
          <a:spcPct val="0"/>
        </a:spcBef>
        <a:spcAft>
          <a:spcPct val="0"/>
        </a:spcAft>
        <a:defRPr sz="46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0.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61.xml"/><Relationship Id="rId1" Type="http://schemas.openxmlformats.org/officeDocument/2006/relationships/vmlDrawing" Target="../drawings/vmlDrawing3.v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2.png"/><Relationship Id="rId1" Type="http://schemas.openxmlformats.org/officeDocument/2006/relationships/slideLayout" Target="../slideLayouts/slideLayout77.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openxmlformats.org/officeDocument/2006/relationships/slide" Target="slide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5.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098" descr="图片1"/>
          <p:cNvPicPr>
            <a:picLocks noChangeAspect="1"/>
          </p:cNvPicPr>
          <p:nvPr/>
        </p:nvPicPr>
        <p:blipFill>
          <a:blip r:embed="rId2" cstate="print"/>
          <a:stretch>
            <a:fillRect/>
          </a:stretch>
        </p:blipFill>
        <p:spPr>
          <a:xfrm>
            <a:off x="2134197" y="2674097"/>
            <a:ext cx="7261730" cy="1505296"/>
          </a:xfrm>
          <a:prstGeom prst="rect">
            <a:avLst/>
          </a:prstGeom>
          <a:noFill/>
          <a:ln w="9525">
            <a:noFill/>
          </a:ln>
        </p:spPr>
      </p:pic>
      <p:sp>
        <p:nvSpPr>
          <p:cNvPr id="4099" name="矩形 4099"/>
          <p:cNvSpPr/>
          <p:nvPr/>
        </p:nvSpPr>
        <p:spPr>
          <a:xfrm>
            <a:off x="2703642" y="1060709"/>
            <a:ext cx="7416800" cy="615315"/>
          </a:xfrm>
          <a:prstGeom prst="rect">
            <a:avLst/>
          </a:prstGeom>
          <a:noFill/>
          <a:ln w="9525">
            <a:noFill/>
          </a:ln>
        </p:spPr>
        <p:txBody>
          <a:bodyPr lIns="0" tIns="0" rIns="0" bIns="0" anchor="t">
            <a:spAutoFit/>
          </a:bodyPr>
          <a:lstStyle/>
          <a:p>
            <a:r>
              <a:rPr lang="zh-CN" altLang="en-US" sz="4000" dirty="0">
                <a:solidFill>
                  <a:schemeClr val="tx1"/>
                </a:solidFill>
                <a:latin typeface="Arial" panose="020B0604020202020204" pitchFamily="34" charset="0"/>
                <a:ea typeface="微软雅黑" panose="020B0503020204020204" charset="-122"/>
              </a:rPr>
              <a:t>选修三  现代生物科技专题</a:t>
            </a:r>
          </a:p>
        </p:txBody>
      </p:sp>
      <p:sp>
        <p:nvSpPr>
          <p:cNvPr id="4102" name="灯片编号占位符 1"/>
          <p:cNvSpPr>
            <a:spLocks noGrp="1"/>
          </p:cNvSpPr>
          <p:nvPr>
            <p:ph type="sldNum" sz="quarter" idx="11"/>
          </p:nvPr>
        </p:nvSpPr>
        <p:spPr/>
        <p:txBody>
          <a:bodyPr anchor="t"/>
          <a:lstStyle>
            <a:lvl1pPr marL="0" lvl="0" indent="0" algn="l" defTabSz="914400" rtl="0" eaLnBrk="1" fontAlgn="base" latinLnBrk="0" hangingPunct="1">
              <a:lnSpc>
                <a:spcPct val="100000"/>
              </a:lnSpc>
              <a:spcBef>
                <a:spcPct val="0"/>
              </a:spcBef>
              <a:spcAft>
                <a:spcPct val="0"/>
              </a:spcAft>
              <a:buFontTx/>
              <a:buNone/>
              <a:defRPr sz="1800" b="1" i="0" u="none" kern="1200" baseline="0">
                <a:solidFill>
                  <a:srgbClr val="292929"/>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5pPr>
          </a:lstStyle>
          <a:p>
            <a:pPr lvl="0" indent="0" algn="r"/>
            <a:fld id="{9A0DB2DC-4C9A-4742-B13C-FB6460FD3503}" type="slidenum">
              <a:rPr lang="zh-CN" altLang="en-US" sz="1400" b="0" dirty="0">
                <a:ea typeface="宋体" panose="02010600030101010101" pitchFamily="2" charset="-122"/>
              </a:rPr>
              <a:pPr lvl="0" indent="0" algn="r"/>
              <a:t>1</a:t>
            </a:fld>
            <a:endParaRPr lang="zh-CN" altLang="en-US" sz="1400" b="0" dirty="0">
              <a:ea typeface="宋体" panose="02010600030101010101" pitchFamily="2" charset="-122"/>
            </a:endParaRPr>
          </a:p>
        </p:txBody>
      </p:sp>
      <p:sp>
        <p:nvSpPr>
          <p:cNvPr id="5" name="TextBox 4"/>
          <p:cNvSpPr txBox="1"/>
          <p:nvPr/>
        </p:nvSpPr>
        <p:spPr>
          <a:xfrm>
            <a:off x="3898900" y="5346700"/>
            <a:ext cx="7404100" cy="646331"/>
          </a:xfrm>
          <a:prstGeom prst="rect">
            <a:avLst/>
          </a:prstGeom>
          <a:noFill/>
        </p:spPr>
        <p:txBody>
          <a:bodyPr wrap="square" rtlCol="0">
            <a:spAutoFit/>
          </a:bodyPr>
          <a:lstStyle/>
          <a:p>
            <a:r>
              <a:rPr lang="zh-CN" altLang="en-US" sz="3600" b="1" dirty="0" smtClean="0"/>
              <a:t>泉州七中生物组       吴郎治</a:t>
            </a:r>
            <a:endParaRPr lang="zh-CN" altLang="en-US" sz="36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1"/>
          <p:cNvSpPr>
            <a:spLocks noGrp="1"/>
          </p:cNvSpPr>
          <p:nvPr>
            <p:ph type="title"/>
          </p:nvPr>
        </p:nvSpPr>
        <p:spPr>
          <a:xfrm>
            <a:off x="2005013" y="865188"/>
            <a:ext cx="1927225" cy="742950"/>
          </a:xfrm>
        </p:spPr>
        <p:txBody>
          <a:bodyPr wrap="square" lIns="91440" tIns="45720" rIns="91440" bIns="45720" anchor="t"/>
          <a:lstStyle/>
          <a:p>
            <a:pPr marL="0" indent="0" algn="l" defTabSz="914400" eaLnBrk="1" latinLnBrk="0" hangingPunct="1">
              <a:lnSpc>
                <a:spcPct val="90000"/>
              </a:lnSpc>
              <a:buNone/>
            </a:pPr>
            <a:r>
              <a:rPr lang="en-US" altLang="zh-CN" sz="4400" baseline="0" dirty="0">
                <a:solidFill>
                  <a:srgbClr val="272727"/>
                </a:solidFill>
              </a:rPr>
              <a:t>SmaⅠ</a:t>
            </a:r>
          </a:p>
        </p:txBody>
      </p:sp>
      <p:grpSp>
        <p:nvGrpSpPr>
          <p:cNvPr id="24578" name="Group 40"/>
          <p:cNvGrpSpPr/>
          <p:nvPr/>
        </p:nvGrpSpPr>
        <p:grpSpPr>
          <a:xfrm>
            <a:off x="3479800" y="1804988"/>
            <a:ext cx="4879975" cy="1144587"/>
            <a:chOff x="1565" y="463"/>
            <a:chExt cx="3074" cy="721"/>
          </a:xfrm>
        </p:grpSpPr>
        <p:sp>
          <p:nvSpPr>
            <p:cNvPr id="24579" name="Line 41"/>
            <p:cNvSpPr/>
            <p:nvPr/>
          </p:nvSpPr>
          <p:spPr>
            <a:xfrm>
              <a:off x="1565" y="463"/>
              <a:ext cx="3074" cy="0"/>
            </a:xfrm>
            <a:prstGeom prst="line">
              <a:avLst/>
            </a:prstGeom>
            <a:ln w="38100" cap="flat" cmpd="sng">
              <a:solidFill>
                <a:srgbClr val="0000FF"/>
              </a:solidFill>
              <a:prstDash val="solid"/>
              <a:round/>
              <a:headEnd type="none" w="med" len="med"/>
              <a:tailEnd type="none" w="med" len="med"/>
            </a:ln>
          </p:spPr>
        </p:sp>
        <p:sp>
          <p:nvSpPr>
            <p:cNvPr id="24580" name="Line 42"/>
            <p:cNvSpPr/>
            <p:nvPr/>
          </p:nvSpPr>
          <p:spPr>
            <a:xfrm>
              <a:off x="1565" y="1184"/>
              <a:ext cx="3074" cy="0"/>
            </a:xfrm>
            <a:prstGeom prst="line">
              <a:avLst/>
            </a:prstGeom>
            <a:ln w="38100" cap="flat" cmpd="sng">
              <a:solidFill>
                <a:srgbClr val="0000FF"/>
              </a:solidFill>
              <a:prstDash val="solid"/>
              <a:round/>
              <a:headEnd type="none" w="med" len="med"/>
              <a:tailEnd type="none" w="med" len="med"/>
            </a:ln>
          </p:spPr>
        </p:sp>
        <p:sp>
          <p:nvSpPr>
            <p:cNvPr id="24581" name="Line 43"/>
            <p:cNvSpPr/>
            <p:nvPr/>
          </p:nvSpPr>
          <p:spPr>
            <a:xfrm>
              <a:off x="1727" y="463"/>
              <a:ext cx="0" cy="721"/>
            </a:xfrm>
            <a:prstGeom prst="line">
              <a:avLst/>
            </a:prstGeom>
            <a:ln w="28575" cap="flat" cmpd="sng">
              <a:solidFill>
                <a:srgbClr val="0000FF"/>
              </a:solidFill>
              <a:prstDash val="sysDot"/>
              <a:round/>
              <a:headEnd type="none" w="med" len="med"/>
              <a:tailEnd type="none" w="med" len="med"/>
            </a:ln>
          </p:spPr>
        </p:sp>
        <p:sp>
          <p:nvSpPr>
            <p:cNvPr id="24582" name="Line 44"/>
            <p:cNvSpPr/>
            <p:nvPr/>
          </p:nvSpPr>
          <p:spPr>
            <a:xfrm>
              <a:off x="1970" y="463"/>
              <a:ext cx="0" cy="721"/>
            </a:xfrm>
            <a:prstGeom prst="line">
              <a:avLst/>
            </a:prstGeom>
            <a:ln w="28575" cap="flat" cmpd="sng">
              <a:solidFill>
                <a:srgbClr val="0000FF"/>
              </a:solidFill>
              <a:prstDash val="sysDot"/>
              <a:round/>
              <a:headEnd type="none" w="med" len="med"/>
              <a:tailEnd type="none" w="med" len="med"/>
            </a:ln>
          </p:spPr>
        </p:sp>
        <p:sp>
          <p:nvSpPr>
            <p:cNvPr id="24583" name="Line 45"/>
            <p:cNvSpPr/>
            <p:nvPr/>
          </p:nvSpPr>
          <p:spPr>
            <a:xfrm>
              <a:off x="2213" y="463"/>
              <a:ext cx="0" cy="721"/>
            </a:xfrm>
            <a:prstGeom prst="line">
              <a:avLst/>
            </a:prstGeom>
            <a:ln w="28575" cap="flat" cmpd="sng">
              <a:solidFill>
                <a:srgbClr val="0000FF"/>
              </a:solidFill>
              <a:prstDash val="sysDot"/>
              <a:round/>
              <a:headEnd type="none" w="med" len="med"/>
              <a:tailEnd type="none" w="med" len="med"/>
            </a:ln>
          </p:spPr>
        </p:sp>
        <p:sp>
          <p:nvSpPr>
            <p:cNvPr id="24584" name="Line 46"/>
            <p:cNvSpPr/>
            <p:nvPr/>
          </p:nvSpPr>
          <p:spPr>
            <a:xfrm>
              <a:off x="2455" y="463"/>
              <a:ext cx="0" cy="120"/>
            </a:xfrm>
            <a:prstGeom prst="line">
              <a:avLst/>
            </a:prstGeom>
            <a:ln w="28575" cap="flat" cmpd="sng">
              <a:solidFill>
                <a:srgbClr val="0000FF"/>
              </a:solidFill>
              <a:prstDash val="solid"/>
              <a:round/>
              <a:headEnd type="none" w="med" len="med"/>
              <a:tailEnd type="none" w="med" len="med"/>
            </a:ln>
          </p:spPr>
        </p:sp>
        <p:sp>
          <p:nvSpPr>
            <p:cNvPr id="24585" name="Line 47"/>
            <p:cNvSpPr/>
            <p:nvPr/>
          </p:nvSpPr>
          <p:spPr>
            <a:xfrm>
              <a:off x="2698" y="463"/>
              <a:ext cx="0" cy="120"/>
            </a:xfrm>
            <a:prstGeom prst="line">
              <a:avLst/>
            </a:prstGeom>
            <a:ln w="28575" cap="flat" cmpd="sng">
              <a:solidFill>
                <a:srgbClr val="0000FF"/>
              </a:solidFill>
              <a:prstDash val="solid"/>
              <a:round/>
              <a:headEnd type="none" w="med" len="med"/>
              <a:tailEnd type="none" w="med" len="med"/>
            </a:ln>
          </p:spPr>
        </p:sp>
        <p:sp>
          <p:nvSpPr>
            <p:cNvPr id="24586" name="Line 48"/>
            <p:cNvSpPr/>
            <p:nvPr/>
          </p:nvSpPr>
          <p:spPr>
            <a:xfrm>
              <a:off x="2941" y="463"/>
              <a:ext cx="0" cy="120"/>
            </a:xfrm>
            <a:prstGeom prst="line">
              <a:avLst/>
            </a:prstGeom>
            <a:ln w="28575" cap="flat" cmpd="sng">
              <a:solidFill>
                <a:srgbClr val="0000FF"/>
              </a:solidFill>
              <a:prstDash val="solid"/>
              <a:round/>
              <a:headEnd type="none" w="med" len="med"/>
              <a:tailEnd type="none" w="med" len="med"/>
            </a:ln>
          </p:spPr>
        </p:sp>
        <p:sp>
          <p:nvSpPr>
            <p:cNvPr id="24587" name="Line 49"/>
            <p:cNvSpPr/>
            <p:nvPr/>
          </p:nvSpPr>
          <p:spPr>
            <a:xfrm>
              <a:off x="4154" y="463"/>
              <a:ext cx="0" cy="721"/>
            </a:xfrm>
            <a:prstGeom prst="line">
              <a:avLst/>
            </a:prstGeom>
            <a:ln w="28575" cap="flat" cmpd="sng">
              <a:solidFill>
                <a:srgbClr val="0000FF"/>
              </a:solidFill>
              <a:prstDash val="sysDot"/>
              <a:round/>
              <a:headEnd type="none" w="med" len="med"/>
              <a:tailEnd type="none" w="med" len="med"/>
            </a:ln>
          </p:spPr>
        </p:sp>
        <p:sp>
          <p:nvSpPr>
            <p:cNvPr id="24588" name="Line 50"/>
            <p:cNvSpPr/>
            <p:nvPr/>
          </p:nvSpPr>
          <p:spPr>
            <a:xfrm>
              <a:off x="4397" y="463"/>
              <a:ext cx="0" cy="721"/>
            </a:xfrm>
            <a:prstGeom prst="line">
              <a:avLst/>
            </a:prstGeom>
            <a:ln w="28575" cap="flat" cmpd="sng">
              <a:solidFill>
                <a:srgbClr val="0000FF"/>
              </a:solidFill>
              <a:prstDash val="sysDot"/>
              <a:round/>
              <a:headEnd type="none" w="med" len="med"/>
              <a:tailEnd type="none" w="med" len="med"/>
            </a:ln>
          </p:spPr>
        </p:sp>
        <p:sp>
          <p:nvSpPr>
            <p:cNvPr id="24589" name="Text Box 51"/>
            <p:cNvSpPr txBox="1"/>
            <p:nvPr/>
          </p:nvSpPr>
          <p:spPr>
            <a:xfrm>
              <a:off x="2455" y="463"/>
              <a:ext cx="486"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590" name="Line 52"/>
            <p:cNvSpPr/>
            <p:nvPr/>
          </p:nvSpPr>
          <p:spPr>
            <a:xfrm>
              <a:off x="2455" y="1064"/>
              <a:ext cx="0" cy="120"/>
            </a:xfrm>
            <a:prstGeom prst="line">
              <a:avLst/>
            </a:prstGeom>
            <a:ln w="28575" cap="flat" cmpd="sng">
              <a:solidFill>
                <a:srgbClr val="0000FF"/>
              </a:solidFill>
              <a:prstDash val="solid"/>
              <a:round/>
              <a:headEnd type="none" w="med" len="med"/>
              <a:tailEnd type="none" w="med" len="med"/>
            </a:ln>
          </p:spPr>
        </p:sp>
        <p:sp>
          <p:nvSpPr>
            <p:cNvPr id="24591" name="Line 53"/>
            <p:cNvSpPr/>
            <p:nvPr/>
          </p:nvSpPr>
          <p:spPr>
            <a:xfrm>
              <a:off x="2698" y="1064"/>
              <a:ext cx="0" cy="120"/>
            </a:xfrm>
            <a:prstGeom prst="line">
              <a:avLst/>
            </a:prstGeom>
            <a:ln w="28575" cap="flat" cmpd="sng">
              <a:solidFill>
                <a:srgbClr val="0000FF"/>
              </a:solidFill>
              <a:prstDash val="solid"/>
              <a:round/>
              <a:headEnd type="none" w="med" len="med"/>
              <a:tailEnd type="none" w="med" len="med"/>
            </a:ln>
          </p:spPr>
        </p:sp>
        <p:sp>
          <p:nvSpPr>
            <p:cNvPr id="24592" name="Line 54"/>
            <p:cNvSpPr/>
            <p:nvPr/>
          </p:nvSpPr>
          <p:spPr>
            <a:xfrm>
              <a:off x="2941" y="1064"/>
              <a:ext cx="0" cy="120"/>
            </a:xfrm>
            <a:prstGeom prst="line">
              <a:avLst/>
            </a:prstGeom>
            <a:ln w="28575" cap="flat" cmpd="sng">
              <a:solidFill>
                <a:srgbClr val="0000FF"/>
              </a:solidFill>
              <a:prstDash val="solid"/>
              <a:round/>
              <a:headEnd type="none" w="med" len="med"/>
              <a:tailEnd type="none" w="med" len="med"/>
            </a:ln>
          </p:spPr>
        </p:sp>
        <p:sp>
          <p:nvSpPr>
            <p:cNvPr id="24593" name="Line 55"/>
            <p:cNvSpPr/>
            <p:nvPr/>
          </p:nvSpPr>
          <p:spPr>
            <a:xfrm>
              <a:off x="3183" y="463"/>
              <a:ext cx="0" cy="120"/>
            </a:xfrm>
            <a:prstGeom prst="line">
              <a:avLst/>
            </a:prstGeom>
            <a:ln w="28575" cap="flat" cmpd="sng">
              <a:solidFill>
                <a:srgbClr val="0000FF"/>
              </a:solidFill>
              <a:prstDash val="solid"/>
              <a:round/>
              <a:headEnd type="none" w="med" len="med"/>
              <a:tailEnd type="none" w="med" len="med"/>
            </a:ln>
          </p:spPr>
        </p:sp>
        <p:sp>
          <p:nvSpPr>
            <p:cNvPr id="24594" name="Line 56"/>
            <p:cNvSpPr/>
            <p:nvPr/>
          </p:nvSpPr>
          <p:spPr>
            <a:xfrm>
              <a:off x="3426" y="463"/>
              <a:ext cx="0" cy="120"/>
            </a:xfrm>
            <a:prstGeom prst="line">
              <a:avLst/>
            </a:prstGeom>
            <a:ln w="28575" cap="flat" cmpd="sng">
              <a:solidFill>
                <a:srgbClr val="0000FF"/>
              </a:solidFill>
              <a:prstDash val="solid"/>
              <a:round/>
              <a:headEnd type="none" w="med" len="med"/>
              <a:tailEnd type="none" w="med" len="med"/>
            </a:ln>
          </p:spPr>
        </p:sp>
        <p:sp>
          <p:nvSpPr>
            <p:cNvPr id="24595" name="Line 57"/>
            <p:cNvSpPr/>
            <p:nvPr/>
          </p:nvSpPr>
          <p:spPr>
            <a:xfrm>
              <a:off x="3669" y="463"/>
              <a:ext cx="0" cy="120"/>
            </a:xfrm>
            <a:prstGeom prst="line">
              <a:avLst/>
            </a:prstGeom>
            <a:ln w="28575" cap="flat" cmpd="sng">
              <a:solidFill>
                <a:srgbClr val="0000FF"/>
              </a:solidFill>
              <a:prstDash val="solid"/>
              <a:round/>
              <a:headEnd type="none" w="med" len="med"/>
              <a:tailEnd type="none" w="med" len="med"/>
            </a:ln>
          </p:spPr>
        </p:sp>
        <p:sp>
          <p:nvSpPr>
            <p:cNvPr id="24596" name="Line 58"/>
            <p:cNvSpPr/>
            <p:nvPr/>
          </p:nvSpPr>
          <p:spPr>
            <a:xfrm>
              <a:off x="3183" y="1064"/>
              <a:ext cx="0" cy="120"/>
            </a:xfrm>
            <a:prstGeom prst="line">
              <a:avLst/>
            </a:prstGeom>
            <a:ln w="28575" cap="flat" cmpd="sng">
              <a:solidFill>
                <a:srgbClr val="0000FF"/>
              </a:solidFill>
              <a:prstDash val="solid"/>
              <a:round/>
              <a:headEnd type="none" w="med" len="med"/>
              <a:tailEnd type="none" w="med" len="med"/>
            </a:ln>
          </p:spPr>
        </p:sp>
        <p:sp>
          <p:nvSpPr>
            <p:cNvPr id="24597" name="Line 59"/>
            <p:cNvSpPr/>
            <p:nvPr/>
          </p:nvSpPr>
          <p:spPr>
            <a:xfrm>
              <a:off x="3426" y="1064"/>
              <a:ext cx="0" cy="120"/>
            </a:xfrm>
            <a:prstGeom prst="line">
              <a:avLst/>
            </a:prstGeom>
            <a:ln w="28575" cap="flat" cmpd="sng">
              <a:solidFill>
                <a:srgbClr val="0000FF"/>
              </a:solidFill>
              <a:prstDash val="solid"/>
              <a:round/>
              <a:headEnd type="none" w="med" len="med"/>
              <a:tailEnd type="none" w="med" len="med"/>
            </a:ln>
          </p:spPr>
        </p:sp>
        <p:sp>
          <p:nvSpPr>
            <p:cNvPr id="24598" name="Line 60"/>
            <p:cNvSpPr/>
            <p:nvPr/>
          </p:nvSpPr>
          <p:spPr>
            <a:xfrm>
              <a:off x="3669" y="1064"/>
              <a:ext cx="0" cy="120"/>
            </a:xfrm>
            <a:prstGeom prst="line">
              <a:avLst/>
            </a:prstGeom>
            <a:ln w="28575" cap="flat" cmpd="sng">
              <a:solidFill>
                <a:srgbClr val="0000FF"/>
              </a:solidFill>
              <a:prstDash val="solid"/>
              <a:round/>
              <a:headEnd type="none" w="med" len="med"/>
              <a:tailEnd type="none" w="med" len="med"/>
            </a:ln>
          </p:spPr>
        </p:sp>
        <p:sp>
          <p:nvSpPr>
            <p:cNvPr id="24599" name="Line 61"/>
            <p:cNvSpPr/>
            <p:nvPr/>
          </p:nvSpPr>
          <p:spPr>
            <a:xfrm>
              <a:off x="3911" y="463"/>
              <a:ext cx="0" cy="721"/>
            </a:xfrm>
            <a:prstGeom prst="line">
              <a:avLst/>
            </a:prstGeom>
            <a:ln w="28575" cap="flat" cmpd="sng">
              <a:solidFill>
                <a:srgbClr val="0000FF"/>
              </a:solidFill>
              <a:prstDash val="sysDot"/>
              <a:round/>
              <a:headEnd type="none" w="med" len="med"/>
              <a:tailEnd type="none" w="med" len="med"/>
            </a:ln>
          </p:spPr>
        </p:sp>
        <p:sp>
          <p:nvSpPr>
            <p:cNvPr id="24600" name="Text Box 62"/>
            <p:cNvSpPr txBox="1"/>
            <p:nvPr/>
          </p:nvSpPr>
          <p:spPr>
            <a:xfrm>
              <a:off x="2698" y="463"/>
              <a:ext cx="485"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01" name="Text Box 63"/>
            <p:cNvSpPr txBox="1"/>
            <p:nvPr/>
          </p:nvSpPr>
          <p:spPr>
            <a:xfrm>
              <a:off x="2201" y="463"/>
              <a:ext cx="485"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02" name="Text Box 64"/>
            <p:cNvSpPr txBox="1"/>
            <p:nvPr/>
          </p:nvSpPr>
          <p:spPr>
            <a:xfrm>
              <a:off x="2941" y="463"/>
              <a:ext cx="485"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03" name="Text Box 65"/>
            <p:cNvSpPr txBox="1"/>
            <p:nvPr/>
          </p:nvSpPr>
          <p:spPr>
            <a:xfrm>
              <a:off x="3181" y="463"/>
              <a:ext cx="485"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04" name="Text Box 66"/>
            <p:cNvSpPr txBox="1"/>
            <p:nvPr/>
          </p:nvSpPr>
          <p:spPr>
            <a:xfrm>
              <a:off x="3433" y="463"/>
              <a:ext cx="485"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05" name="Text Box 67"/>
            <p:cNvSpPr txBox="1"/>
            <p:nvPr/>
          </p:nvSpPr>
          <p:spPr>
            <a:xfrm>
              <a:off x="2210" y="814"/>
              <a:ext cx="486"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06" name="Text Box 68"/>
            <p:cNvSpPr txBox="1"/>
            <p:nvPr/>
          </p:nvSpPr>
          <p:spPr>
            <a:xfrm>
              <a:off x="2458" y="814"/>
              <a:ext cx="485"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07" name="Text Box 69"/>
            <p:cNvSpPr txBox="1"/>
            <p:nvPr/>
          </p:nvSpPr>
          <p:spPr>
            <a:xfrm>
              <a:off x="2700" y="814"/>
              <a:ext cx="486"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08" name="Text Box 70"/>
            <p:cNvSpPr txBox="1"/>
            <p:nvPr/>
          </p:nvSpPr>
          <p:spPr>
            <a:xfrm>
              <a:off x="2943" y="814"/>
              <a:ext cx="485"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09" name="Text Box 71"/>
            <p:cNvSpPr txBox="1"/>
            <p:nvPr/>
          </p:nvSpPr>
          <p:spPr>
            <a:xfrm>
              <a:off x="3176" y="805"/>
              <a:ext cx="486"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10" name="Text Box 72"/>
            <p:cNvSpPr txBox="1"/>
            <p:nvPr/>
          </p:nvSpPr>
          <p:spPr>
            <a:xfrm>
              <a:off x="3419" y="814"/>
              <a:ext cx="485"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11" name="Line 73"/>
            <p:cNvSpPr/>
            <p:nvPr/>
          </p:nvSpPr>
          <p:spPr>
            <a:xfrm flipH="1">
              <a:off x="2455" y="713"/>
              <a:ext cx="1" cy="203"/>
            </a:xfrm>
            <a:prstGeom prst="line">
              <a:avLst/>
            </a:prstGeom>
            <a:ln w="28575" cap="flat" cmpd="sng">
              <a:solidFill>
                <a:srgbClr val="0000FF"/>
              </a:solidFill>
              <a:prstDash val="sysDot"/>
              <a:round/>
              <a:headEnd type="none" w="med" len="med"/>
              <a:tailEnd type="none" w="med" len="med"/>
            </a:ln>
          </p:spPr>
        </p:sp>
        <p:sp>
          <p:nvSpPr>
            <p:cNvPr id="24612" name="Line 74"/>
            <p:cNvSpPr/>
            <p:nvPr/>
          </p:nvSpPr>
          <p:spPr>
            <a:xfrm flipH="1">
              <a:off x="2698" y="703"/>
              <a:ext cx="1" cy="203"/>
            </a:xfrm>
            <a:prstGeom prst="line">
              <a:avLst/>
            </a:prstGeom>
            <a:ln w="28575" cap="flat" cmpd="sng">
              <a:solidFill>
                <a:srgbClr val="0000FF"/>
              </a:solidFill>
              <a:prstDash val="sysDot"/>
              <a:round/>
              <a:headEnd type="none" w="med" len="med"/>
              <a:tailEnd type="none" w="med" len="med"/>
            </a:ln>
          </p:spPr>
        </p:sp>
        <p:sp>
          <p:nvSpPr>
            <p:cNvPr id="24613" name="Line 75"/>
            <p:cNvSpPr/>
            <p:nvPr/>
          </p:nvSpPr>
          <p:spPr>
            <a:xfrm flipH="1">
              <a:off x="2941" y="703"/>
              <a:ext cx="0" cy="203"/>
            </a:xfrm>
            <a:prstGeom prst="line">
              <a:avLst/>
            </a:prstGeom>
            <a:ln w="28575" cap="flat" cmpd="sng">
              <a:solidFill>
                <a:srgbClr val="0000FF"/>
              </a:solidFill>
              <a:prstDash val="sysDot"/>
              <a:round/>
              <a:headEnd type="none" w="med" len="med"/>
              <a:tailEnd type="none" w="med" len="med"/>
            </a:ln>
          </p:spPr>
        </p:sp>
        <p:sp>
          <p:nvSpPr>
            <p:cNvPr id="24614" name="Line 76"/>
            <p:cNvSpPr/>
            <p:nvPr/>
          </p:nvSpPr>
          <p:spPr>
            <a:xfrm flipH="1">
              <a:off x="3183" y="703"/>
              <a:ext cx="1" cy="203"/>
            </a:xfrm>
            <a:prstGeom prst="line">
              <a:avLst/>
            </a:prstGeom>
            <a:ln w="28575" cap="flat" cmpd="sng">
              <a:solidFill>
                <a:srgbClr val="0000FF"/>
              </a:solidFill>
              <a:prstDash val="sysDot"/>
              <a:round/>
              <a:headEnd type="none" w="med" len="med"/>
              <a:tailEnd type="none" w="med" len="med"/>
            </a:ln>
          </p:spPr>
        </p:sp>
        <p:sp>
          <p:nvSpPr>
            <p:cNvPr id="24615" name="Line 77"/>
            <p:cNvSpPr/>
            <p:nvPr/>
          </p:nvSpPr>
          <p:spPr>
            <a:xfrm flipH="1">
              <a:off x="3426" y="703"/>
              <a:ext cx="1" cy="203"/>
            </a:xfrm>
            <a:prstGeom prst="line">
              <a:avLst/>
            </a:prstGeom>
            <a:ln w="28575" cap="flat" cmpd="sng">
              <a:solidFill>
                <a:srgbClr val="0000FF"/>
              </a:solidFill>
              <a:prstDash val="sysDot"/>
              <a:round/>
              <a:headEnd type="none" w="med" len="med"/>
              <a:tailEnd type="none" w="med" len="med"/>
            </a:ln>
          </p:spPr>
        </p:sp>
        <p:sp>
          <p:nvSpPr>
            <p:cNvPr id="24616" name="Line 78"/>
            <p:cNvSpPr/>
            <p:nvPr/>
          </p:nvSpPr>
          <p:spPr>
            <a:xfrm flipH="1">
              <a:off x="3669" y="703"/>
              <a:ext cx="0" cy="203"/>
            </a:xfrm>
            <a:prstGeom prst="line">
              <a:avLst/>
            </a:prstGeom>
            <a:ln w="28575" cap="flat" cmpd="sng">
              <a:solidFill>
                <a:srgbClr val="0000FF"/>
              </a:solidFill>
              <a:prstDash val="sysDot"/>
              <a:round/>
              <a:headEnd type="none" w="med" len="med"/>
              <a:tailEnd type="none" w="med" len="med"/>
            </a:ln>
          </p:spPr>
        </p:sp>
      </p:grpSp>
      <p:grpSp>
        <p:nvGrpSpPr>
          <p:cNvPr id="44" name="Group 79"/>
          <p:cNvGrpSpPr/>
          <p:nvPr/>
        </p:nvGrpSpPr>
        <p:grpSpPr>
          <a:xfrm>
            <a:off x="4489450" y="3100388"/>
            <a:ext cx="2717800" cy="450850"/>
            <a:chOff x="2076" y="1762"/>
            <a:chExt cx="2203" cy="1015"/>
          </a:xfrm>
        </p:grpSpPr>
        <p:sp>
          <p:nvSpPr>
            <p:cNvPr id="24618" name="Line 80"/>
            <p:cNvSpPr/>
            <p:nvPr/>
          </p:nvSpPr>
          <p:spPr>
            <a:xfrm flipH="1">
              <a:off x="2076" y="1762"/>
              <a:ext cx="990" cy="1015"/>
            </a:xfrm>
            <a:prstGeom prst="line">
              <a:avLst/>
            </a:prstGeom>
            <a:ln w="28575" cap="flat" cmpd="sng">
              <a:solidFill>
                <a:srgbClr val="000000"/>
              </a:solidFill>
              <a:prstDash val="solid"/>
              <a:round/>
              <a:headEnd type="none" w="med" len="med"/>
              <a:tailEnd type="stealth" w="med" len="med"/>
            </a:ln>
          </p:spPr>
        </p:sp>
        <p:sp>
          <p:nvSpPr>
            <p:cNvPr id="24619" name="Line 81"/>
            <p:cNvSpPr/>
            <p:nvPr/>
          </p:nvSpPr>
          <p:spPr>
            <a:xfrm>
              <a:off x="3309" y="1762"/>
              <a:ext cx="970" cy="961"/>
            </a:xfrm>
            <a:prstGeom prst="line">
              <a:avLst/>
            </a:prstGeom>
            <a:ln w="28575" cap="flat" cmpd="sng">
              <a:solidFill>
                <a:srgbClr val="000000"/>
              </a:solidFill>
              <a:prstDash val="solid"/>
              <a:round/>
              <a:headEnd type="none" w="med" len="med"/>
              <a:tailEnd type="stealth" w="med" len="med"/>
            </a:ln>
          </p:spPr>
        </p:sp>
      </p:grpSp>
      <p:sp>
        <p:nvSpPr>
          <p:cNvPr id="86" name="Line 123"/>
          <p:cNvSpPr/>
          <p:nvPr/>
        </p:nvSpPr>
        <p:spPr>
          <a:xfrm>
            <a:off x="5851525" y="1585913"/>
            <a:ext cx="0" cy="1582737"/>
          </a:xfrm>
          <a:prstGeom prst="line">
            <a:avLst/>
          </a:prstGeom>
          <a:ln w="38100" cap="flat" cmpd="sng">
            <a:solidFill>
              <a:srgbClr val="FF0000"/>
            </a:solidFill>
            <a:prstDash val="sysDot"/>
            <a:round/>
            <a:headEnd type="none" w="med" len="med"/>
            <a:tailEnd type="none" w="med" len="med"/>
          </a:ln>
        </p:spPr>
      </p:sp>
      <p:sp>
        <p:nvSpPr>
          <p:cNvPr id="26630" name="AutoShape 125"/>
          <p:cNvSpPr/>
          <p:nvPr/>
        </p:nvSpPr>
        <p:spPr>
          <a:xfrm rot="10800000">
            <a:off x="4102100" y="776288"/>
            <a:ext cx="6096000" cy="533400"/>
          </a:xfrm>
          <a:prstGeom prst="wedgeRectCallout">
            <a:avLst>
              <a:gd name="adj1" fmla="val 25338"/>
              <a:gd name="adj2" fmla="val -108634"/>
            </a:avLst>
          </a:prstGeom>
          <a:noFill/>
          <a:ln w="9525" cap="flat" cmpd="sng">
            <a:solidFill>
              <a:schemeClr val="tx1"/>
            </a:solidFill>
            <a:prstDash val="solid"/>
            <a:miter/>
            <a:headEnd type="none" w="med" len="med"/>
            <a:tailEnd type="none" w="med" len="med"/>
          </a:ln>
        </p:spPr>
        <p:txBody>
          <a:bodyPr rot="10800000" anchor="t"/>
          <a:lstStyle/>
          <a:p>
            <a:r>
              <a:rPr lang="zh-CN" altLang="en-US" sz="2600" b="1" dirty="0">
                <a:latin typeface="微软雅黑" panose="020B0503020204020204" charset="-122"/>
                <a:ea typeface="微软雅黑" panose="020B0503020204020204" charset="-122"/>
              </a:rPr>
              <a:t>识</a:t>
            </a:r>
            <a:r>
              <a:rPr lang="zh-CN" altLang="en-US" sz="2600" b="1" dirty="0" smtClean="0">
                <a:latin typeface="微软雅黑" panose="020B0503020204020204" charset="-122"/>
                <a:ea typeface="微软雅黑" panose="020B0503020204020204" charset="-122"/>
              </a:rPr>
              <a:t>别</a:t>
            </a:r>
            <a:r>
              <a:rPr lang="en-US" altLang="zh-CN" sz="2600" b="1" dirty="0" smtClean="0">
                <a:solidFill>
                  <a:srgbClr val="FF0000"/>
                </a:solidFill>
                <a:latin typeface="微软雅黑" panose="020B0503020204020204" charset="-122"/>
                <a:ea typeface="微软雅黑" panose="020B0503020204020204" charset="-122"/>
              </a:rPr>
              <a:t>CCCGGG</a:t>
            </a:r>
            <a:r>
              <a:rPr lang="zh-CN" altLang="en-US" sz="2600" b="1" dirty="0" smtClean="0">
                <a:latin typeface="微软雅黑" panose="020B0503020204020204" charset="-122"/>
                <a:ea typeface="微软雅黑" panose="020B0503020204020204" charset="-122"/>
              </a:rPr>
              <a:t>序</a:t>
            </a:r>
            <a:r>
              <a:rPr lang="zh-CN" altLang="en-US" sz="2600" b="1" dirty="0">
                <a:latin typeface="微软雅黑" panose="020B0503020204020204" charset="-122"/>
                <a:ea typeface="微软雅黑" panose="020B0503020204020204" charset="-122"/>
              </a:rPr>
              <a:t>列，并</a:t>
            </a:r>
            <a:r>
              <a:rPr lang="zh-CN" altLang="en-US" sz="2600" b="1" dirty="0" smtClean="0">
                <a:latin typeface="微软雅黑" panose="020B0503020204020204" charset="-122"/>
                <a:ea typeface="微软雅黑" panose="020B0503020204020204" charset="-122"/>
              </a:rPr>
              <a:t>在</a:t>
            </a:r>
            <a:r>
              <a:rPr lang="en-US" altLang="zh-CN" sz="2600" b="1" dirty="0" smtClean="0">
                <a:solidFill>
                  <a:srgbClr val="FF0000"/>
                </a:solidFill>
                <a:latin typeface="微软雅黑" panose="020B0503020204020204" charset="-122"/>
                <a:ea typeface="微软雅黑" panose="020B0503020204020204" charset="-122"/>
              </a:rPr>
              <a:t>C</a:t>
            </a:r>
            <a:r>
              <a:rPr lang="zh-CN" altLang="en-US" sz="2600" b="1" dirty="0" smtClean="0">
                <a:latin typeface="微软雅黑" panose="020B0503020204020204" charset="-122"/>
                <a:ea typeface="微软雅黑" panose="020B0503020204020204" charset="-122"/>
              </a:rPr>
              <a:t>和</a:t>
            </a:r>
            <a:r>
              <a:rPr lang="en-US" altLang="zh-CN" sz="2600" b="1" dirty="0" smtClean="0">
                <a:solidFill>
                  <a:srgbClr val="FF0000"/>
                </a:solidFill>
                <a:latin typeface="微软雅黑" panose="020B0503020204020204" charset="-122"/>
                <a:ea typeface="微软雅黑" panose="020B0503020204020204" charset="-122"/>
              </a:rPr>
              <a:t>G</a:t>
            </a:r>
            <a:r>
              <a:rPr lang="zh-CN" altLang="en-US" sz="2600" b="1" dirty="0" smtClean="0">
                <a:latin typeface="微软雅黑" panose="020B0503020204020204" charset="-122"/>
                <a:ea typeface="微软雅黑" panose="020B0503020204020204" charset="-122"/>
              </a:rPr>
              <a:t>之</a:t>
            </a:r>
            <a:r>
              <a:rPr lang="zh-CN" altLang="en-US" sz="2600" b="1" dirty="0">
                <a:latin typeface="微软雅黑" panose="020B0503020204020204" charset="-122"/>
                <a:ea typeface="微软雅黑" panose="020B0503020204020204" charset="-122"/>
              </a:rPr>
              <a:t>间切开</a:t>
            </a:r>
          </a:p>
        </p:txBody>
      </p:sp>
      <p:sp>
        <p:nvSpPr>
          <p:cNvPr id="26631" name="AutoShape 127"/>
          <p:cNvSpPr/>
          <p:nvPr/>
        </p:nvSpPr>
        <p:spPr>
          <a:xfrm rot="10800000">
            <a:off x="717550" y="5305425"/>
            <a:ext cx="10923588" cy="1036638"/>
          </a:xfrm>
          <a:prstGeom prst="wedgeRectCallout">
            <a:avLst>
              <a:gd name="adj1" fmla="val 5579"/>
              <a:gd name="adj2" fmla="val 85722"/>
            </a:avLst>
          </a:prstGeom>
          <a:noFill/>
          <a:ln w="9525" cap="flat" cmpd="sng">
            <a:solidFill>
              <a:schemeClr val="tx1"/>
            </a:solidFill>
            <a:prstDash val="solid"/>
            <a:miter/>
            <a:headEnd type="none" w="med" len="med"/>
            <a:tailEnd type="none" w="med" len="med"/>
          </a:ln>
        </p:spPr>
        <p:txBody>
          <a:bodyPr rot="10800000" anchor="t"/>
          <a:lstStyle/>
          <a:p>
            <a:r>
              <a:rPr lang="zh-CN" altLang="en-US" sz="3200" b="1" dirty="0">
                <a:latin typeface="黑体" panose="02010609060101010101" pitchFamily="49" charset="-122"/>
                <a:ea typeface="黑体" panose="02010609060101010101" pitchFamily="49" charset="-122"/>
              </a:rPr>
              <a:t>限制酶从识别序列的中心轴线处切开时，切开的</a:t>
            </a:r>
            <a:r>
              <a:rPr lang="en-US" altLang="zh-CN" sz="3200" b="1" dirty="0">
                <a:latin typeface="黑体" panose="02010609060101010101" pitchFamily="49" charset="-122"/>
                <a:ea typeface="黑体" panose="02010609060101010101" pitchFamily="49" charset="-122"/>
              </a:rPr>
              <a:t>DNA</a:t>
            </a:r>
            <a:r>
              <a:rPr lang="zh-CN" altLang="en-US" sz="3200" b="1" dirty="0">
                <a:latin typeface="黑体" panose="02010609060101010101" pitchFamily="49" charset="-122"/>
                <a:ea typeface="黑体" panose="02010609060101010101" pitchFamily="49" charset="-122"/>
              </a:rPr>
              <a:t>两条单链的切口，是平整的，这样的切口叫</a:t>
            </a:r>
            <a:r>
              <a:rPr lang="zh-CN" altLang="en-US" sz="3600" b="1" dirty="0">
                <a:solidFill>
                  <a:srgbClr val="FF0000"/>
                </a:solidFill>
                <a:latin typeface="黑体" panose="02010609060101010101" pitchFamily="49" charset="-122"/>
                <a:ea typeface="黑体" panose="02010609060101010101" pitchFamily="49" charset="-122"/>
              </a:rPr>
              <a:t>平末端</a:t>
            </a:r>
            <a:r>
              <a:rPr lang="zh-CN" altLang="en-US" sz="3200" b="1" dirty="0">
                <a:latin typeface="黑体" panose="02010609060101010101" pitchFamily="49" charset="-122"/>
                <a:ea typeface="黑体" panose="02010609060101010101" pitchFamily="49" charset="-122"/>
              </a:rPr>
              <a:t>。</a:t>
            </a:r>
          </a:p>
        </p:txBody>
      </p:sp>
      <p:grpSp>
        <p:nvGrpSpPr>
          <p:cNvPr id="90" name="Group 40"/>
          <p:cNvGrpSpPr/>
          <p:nvPr/>
        </p:nvGrpSpPr>
        <p:grpSpPr>
          <a:xfrm>
            <a:off x="3136900" y="3617913"/>
            <a:ext cx="2573338" cy="1144587"/>
            <a:chOff x="1565" y="463"/>
            <a:chExt cx="1621" cy="721"/>
          </a:xfrm>
        </p:grpSpPr>
        <p:sp>
          <p:nvSpPr>
            <p:cNvPr id="24624" name="Line 41"/>
            <p:cNvSpPr/>
            <p:nvPr/>
          </p:nvSpPr>
          <p:spPr>
            <a:xfrm>
              <a:off x="1565" y="463"/>
              <a:ext cx="1510" cy="0"/>
            </a:xfrm>
            <a:prstGeom prst="line">
              <a:avLst/>
            </a:prstGeom>
            <a:ln w="38100" cap="flat" cmpd="sng">
              <a:solidFill>
                <a:srgbClr val="0000FF"/>
              </a:solidFill>
              <a:prstDash val="solid"/>
              <a:round/>
              <a:headEnd type="none" w="med" len="med"/>
              <a:tailEnd type="none" w="med" len="med"/>
            </a:ln>
          </p:spPr>
        </p:sp>
        <p:sp>
          <p:nvSpPr>
            <p:cNvPr id="24625" name="Line 42"/>
            <p:cNvSpPr/>
            <p:nvPr/>
          </p:nvSpPr>
          <p:spPr>
            <a:xfrm>
              <a:off x="1565" y="1184"/>
              <a:ext cx="1510" cy="0"/>
            </a:xfrm>
            <a:prstGeom prst="line">
              <a:avLst/>
            </a:prstGeom>
            <a:ln w="38100" cap="flat" cmpd="sng">
              <a:solidFill>
                <a:srgbClr val="0000FF"/>
              </a:solidFill>
              <a:prstDash val="solid"/>
              <a:round/>
              <a:headEnd type="none" w="med" len="med"/>
              <a:tailEnd type="none" w="med" len="med"/>
            </a:ln>
          </p:spPr>
        </p:sp>
        <p:sp>
          <p:nvSpPr>
            <p:cNvPr id="24626" name="Line 43"/>
            <p:cNvSpPr/>
            <p:nvPr/>
          </p:nvSpPr>
          <p:spPr>
            <a:xfrm>
              <a:off x="1727" y="463"/>
              <a:ext cx="0" cy="721"/>
            </a:xfrm>
            <a:prstGeom prst="line">
              <a:avLst/>
            </a:prstGeom>
            <a:ln w="28575" cap="flat" cmpd="sng">
              <a:solidFill>
                <a:srgbClr val="0000FF"/>
              </a:solidFill>
              <a:prstDash val="sysDot"/>
              <a:round/>
              <a:headEnd type="none" w="med" len="med"/>
              <a:tailEnd type="none" w="med" len="med"/>
            </a:ln>
          </p:spPr>
        </p:sp>
        <p:sp>
          <p:nvSpPr>
            <p:cNvPr id="24627" name="Line 44"/>
            <p:cNvSpPr/>
            <p:nvPr/>
          </p:nvSpPr>
          <p:spPr>
            <a:xfrm>
              <a:off x="1970" y="463"/>
              <a:ext cx="0" cy="721"/>
            </a:xfrm>
            <a:prstGeom prst="line">
              <a:avLst/>
            </a:prstGeom>
            <a:ln w="28575" cap="flat" cmpd="sng">
              <a:solidFill>
                <a:srgbClr val="0000FF"/>
              </a:solidFill>
              <a:prstDash val="sysDot"/>
              <a:round/>
              <a:headEnd type="none" w="med" len="med"/>
              <a:tailEnd type="none" w="med" len="med"/>
            </a:ln>
          </p:spPr>
        </p:sp>
        <p:sp>
          <p:nvSpPr>
            <p:cNvPr id="24628" name="Line 45"/>
            <p:cNvSpPr/>
            <p:nvPr/>
          </p:nvSpPr>
          <p:spPr>
            <a:xfrm>
              <a:off x="2213" y="463"/>
              <a:ext cx="0" cy="721"/>
            </a:xfrm>
            <a:prstGeom prst="line">
              <a:avLst/>
            </a:prstGeom>
            <a:ln w="28575" cap="flat" cmpd="sng">
              <a:solidFill>
                <a:srgbClr val="0000FF"/>
              </a:solidFill>
              <a:prstDash val="sysDot"/>
              <a:round/>
              <a:headEnd type="none" w="med" len="med"/>
              <a:tailEnd type="none" w="med" len="med"/>
            </a:ln>
          </p:spPr>
        </p:sp>
        <p:sp>
          <p:nvSpPr>
            <p:cNvPr id="24629" name="Line 46"/>
            <p:cNvSpPr/>
            <p:nvPr/>
          </p:nvSpPr>
          <p:spPr>
            <a:xfrm>
              <a:off x="2455" y="463"/>
              <a:ext cx="0" cy="120"/>
            </a:xfrm>
            <a:prstGeom prst="line">
              <a:avLst/>
            </a:prstGeom>
            <a:ln w="28575" cap="flat" cmpd="sng">
              <a:solidFill>
                <a:srgbClr val="0000FF"/>
              </a:solidFill>
              <a:prstDash val="solid"/>
              <a:round/>
              <a:headEnd type="none" w="med" len="med"/>
              <a:tailEnd type="none" w="med" len="med"/>
            </a:ln>
          </p:spPr>
        </p:sp>
        <p:sp>
          <p:nvSpPr>
            <p:cNvPr id="24630" name="Line 47"/>
            <p:cNvSpPr/>
            <p:nvPr/>
          </p:nvSpPr>
          <p:spPr>
            <a:xfrm>
              <a:off x="2698" y="463"/>
              <a:ext cx="0" cy="120"/>
            </a:xfrm>
            <a:prstGeom prst="line">
              <a:avLst/>
            </a:prstGeom>
            <a:ln w="28575" cap="flat" cmpd="sng">
              <a:solidFill>
                <a:srgbClr val="0000FF"/>
              </a:solidFill>
              <a:prstDash val="solid"/>
              <a:round/>
              <a:headEnd type="none" w="med" len="med"/>
              <a:tailEnd type="none" w="med" len="med"/>
            </a:ln>
          </p:spPr>
        </p:sp>
        <p:sp>
          <p:nvSpPr>
            <p:cNvPr id="24631" name="Line 48"/>
            <p:cNvSpPr/>
            <p:nvPr/>
          </p:nvSpPr>
          <p:spPr>
            <a:xfrm>
              <a:off x="2941" y="463"/>
              <a:ext cx="0" cy="120"/>
            </a:xfrm>
            <a:prstGeom prst="line">
              <a:avLst/>
            </a:prstGeom>
            <a:ln w="28575" cap="flat" cmpd="sng">
              <a:solidFill>
                <a:srgbClr val="0000FF"/>
              </a:solidFill>
              <a:prstDash val="solid"/>
              <a:round/>
              <a:headEnd type="none" w="med" len="med"/>
              <a:tailEnd type="none" w="med" len="med"/>
            </a:ln>
          </p:spPr>
        </p:sp>
        <p:sp>
          <p:nvSpPr>
            <p:cNvPr id="24632" name="Text Box 51"/>
            <p:cNvSpPr txBox="1"/>
            <p:nvPr/>
          </p:nvSpPr>
          <p:spPr>
            <a:xfrm>
              <a:off x="2455" y="463"/>
              <a:ext cx="486"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33" name="Line 52"/>
            <p:cNvSpPr/>
            <p:nvPr/>
          </p:nvSpPr>
          <p:spPr>
            <a:xfrm>
              <a:off x="2455" y="1064"/>
              <a:ext cx="0" cy="120"/>
            </a:xfrm>
            <a:prstGeom prst="line">
              <a:avLst/>
            </a:prstGeom>
            <a:ln w="28575" cap="flat" cmpd="sng">
              <a:solidFill>
                <a:srgbClr val="0000FF"/>
              </a:solidFill>
              <a:prstDash val="solid"/>
              <a:round/>
              <a:headEnd type="none" w="med" len="med"/>
              <a:tailEnd type="none" w="med" len="med"/>
            </a:ln>
          </p:spPr>
        </p:sp>
        <p:sp>
          <p:nvSpPr>
            <p:cNvPr id="24634" name="Line 53"/>
            <p:cNvSpPr/>
            <p:nvPr/>
          </p:nvSpPr>
          <p:spPr>
            <a:xfrm>
              <a:off x="2698" y="1064"/>
              <a:ext cx="0" cy="120"/>
            </a:xfrm>
            <a:prstGeom prst="line">
              <a:avLst/>
            </a:prstGeom>
            <a:ln w="28575" cap="flat" cmpd="sng">
              <a:solidFill>
                <a:srgbClr val="0000FF"/>
              </a:solidFill>
              <a:prstDash val="solid"/>
              <a:round/>
              <a:headEnd type="none" w="med" len="med"/>
              <a:tailEnd type="none" w="med" len="med"/>
            </a:ln>
          </p:spPr>
        </p:sp>
        <p:sp>
          <p:nvSpPr>
            <p:cNvPr id="24635" name="Line 54"/>
            <p:cNvSpPr/>
            <p:nvPr/>
          </p:nvSpPr>
          <p:spPr>
            <a:xfrm>
              <a:off x="2941" y="1064"/>
              <a:ext cx="0" cy="120"/>
            </a:xfrm>
            <a:prstGeom prst="line">
              <a:avLst/>
            </a:prstGeom>
            <a:ln w="28575" cap="flat" cmpd="sng">
              <a:solidFill>
                <a:srgbClr val="0000FF"/>
              </a:solidFill>
              <a:prstDash val="solid"/>
              <a:round/>
              <a:headEnd type="none" w="med" len="med"/>
              <a:tailEnd type="none" w="med" len="med"/>
            </a:ln>
          </p:spPr>
        </p:sp>
        <p:sp>
          <p:nvSpPr>
            <p:cNvPr id="24636" name="Text Box 62"/>
            <p:cNvSpPr txBox="1"/>
            <p:nvPr/>
          </p:nvSpPr>
          <p:spPr>
            <a:xfrm>
              <a:off x="2698" y="463"/>
              <a:ext cx="485"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37" name="Text Box 63"/>
            <p:cNvSpPr txBox="1"/>
            <p:nvPr/>
          </p:nvSpPr>
          <p:spPr>
            <a:xfrm>
              <a:off x="2193" y="463"/>
              <a:ext cx="485"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38" name="Text Box 67"/>
            <p:cNvSpPr txBox="1"/>
            <p:nvPr/>
          </p:nvSpPr>
          <p:spPr>
            <a:xfrm>
              <a:off x="2210" y="814"/>
              <a:ext cx="486"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39" name="Text Box 68"/>
            <p:cNvSpPr txBox="1"/>
            <p:nvPr/>
          </p:nvSpPr>
          <p:spPr>
            <a:xfrm>
              <a:off x="2458" y="814"/>
              <a:ext cx="485"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40" name="Text Box 69"/>
            <p:cNvSpPr txBox="1"/>
            <p:nvPr/>
          </p:nvSpPr>
          <p:spPr>
            <a:xfrm>
              <a:off x="2700" y="814"/>
              <a:ext cx="486"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41" name="Line 73"/>
            <p:cNvSpPr/>
            <p:nvPr/>
          </p:nvSpPr>
          <p:spPr>
            <a:xfrm flipH="1">
              <a:off x="2455" y="713"/>
              <a:ext cx="1" cy="203"/>
            </a:xfrm>
            <a:prstGeom prst="line">
              <a:avLst/>
            </a:prstGeom>
            <a:ln w="28575" cap="flat" cmpd="sng">
              <a:solidFill>
                <a:srgbClr val="0000FF"/>
              </a:solidFill>
              <a:prstDash val="sysDot"/>
              <a:round/>
              <a:headEnd type="none" w="med" len="med"/>
              <a:tailEnd type="none" w="med" len="med"/>
            </a:ln>
          </p:spPr>
        </p:sp>
        <p:sp>
          <p:nvSpPr>
            <p:cNvPr id="24642" name="Line 74"/>
            <p:cNvSpPr/>
            <p:nvPr/>
          </p:nvSpPr>
          <p:spPr>
            <a:xfrm flipH="1">
              <a:off x="2698" y="703"/>
              <a:ext cx="1" cy="203"/>
            </a:xfrm>
            <a:prstGeom prst="line">
              <a:avLst/>
            </a:prstGeom>
            <a:ln w="28575" cap="flat" cmpd="sng">
              <a:solidFill>
                <a:srgbClr val="0000FF"/>
              </a:solidFill>
              <a:prstDash val="sysDot"/>
              <a:round/>
              <a:headEnd type="none" w="med" len="med"/>
              <a:tailEnd type="none" w="med" len="med"/>
            </a:ln>
          </p:spPr>
        </p:sp>
        <p:sp>
          <p:nvSpPr>
            <p:cNvPr id="24643" name="Line 75"/>
            <p:cNvSpPr/>
            <p:nvPr/>
          </p:nvSpPr>
          <p:spPr>
            <a:xfrm flipH="1">
              <a:off x="2941" y="703"/>
              <a:ext cx="0" cy="203"/>
            </a:xfrm>
            <a:prstGeom prst="line">
              <a:avLst/>
            </a:prstGeom>
            <a:ln w="28575" cap="flat" cmpd="sng">
              <a:solidFill>
                <a:srgbClr val="0000FF"/>
              </a:solidFill>
              <a:prstDash val="sysDot"/>
              <a:round/>
              <a:headEnd type="none" w="med" len="med"/>
              <a:tailEnd type="none" w="med" len="med"/>
            </a:ln>
          </p:spPr>
        </p:sp>
      </p:grpSp>
      <p:grpSp>
        <p:nvGrpSpPr>
          <p:cNvPr id="3" name="组合 2"/>
          <p:cNvGrpSpPr/>
          <p:nvPr/>
        </p:nvGrpSpPr>
        <p:grpSpPr>
          <a:xfrm>
            <a:off x="6067425" y="3617913"/>
            <a:ext cx="2538413" cy="1158875"/>
            <a:chOff x="5327650" y="3632520"/>
            <a:chExt cx="2538963" cy="1158642"/>
          </a:xfrm>
        </p:grpSpPr>
        <p:grpSp>
          <p:nvGrpSpPr>
            <p:cNvPr id="24645" name="组合 1"/>
            <p:cNvGrpSpPr/>
            <p:nvPr/>
          </p:nvGrpSpPr>
          <p:grpSpPr>
            <a:xfrm>
              <a:off x="5505013" y="3632520"/>
              <a:ext cx="2361600" cy="1144587"/>
              <a:chOff x="3169008" y="3646575"/>
              <a:chExt cx="2361600" cy="1144587"/>
            </a:xfrm>
          </p:grpSpPr>
          <p:sp>
            <p:nvSpPr>
              <p:cNvPr id="24646" name="Line 41"/>
              <p:cNvSpPr/>
              <p:nvPr/>
            </p:nvSpPr>
            <p:spPr>
              <a:xfrm>
                <a:off x="3169008" y="3646575"/>
                <a:ext cx="2361600" cy="0"/>
              </a:xfrm>
              <a:prstGeom prst="line">
                <a:avLst/>
              </a:prstGeom>
              <a:ln w="38100" cap="flat" cmpd="sng">
                <a:solidFill>
                  <a:srgbClr val="0000FF"/>
                </a:solidFill>
                <a:prstDash val="solid"/>
                <a:round/>
                <a:headEnd type="none" w="med" len="med"/>
                <a:tailEnd type="none" w="med" len="med"/>
              </a:ln>
            </p:spPr>
          </p:sp>
          <p:sp>
            <p:nvSpPr>
              <p:cNvPr id="24647" name="Line 42"/>
              <p:cNvSpPr/>
              <p:nvPr/>
            </p:nvSpPr>
            <p:spPr>
              <a:xfrm>
                <a:off x="3169008" y="4791162"/>
                <a:ext cx="2361600" cy="0"/>
              </a:xfrm>
              <a:prstGeom prst="line">
                <a:avLst/>
              </a:prstGeom>
              <a:ln w="38100" cap="flat" cmpd="sng">
                <a:solidFill>
                  <a:srgbClr val="0000FF"/>
                </a:solidFill>
                <a:prstDash val="solid"/>
                <a:round/>
                <a:headEnd type="none" w="med" len="med"/>
                <a:tailEnd type="none" w="med" len="med"/>
              </a:ln>
            </p:spPr>
          </p:sp>
        </p:grpSp>
        <p:sp>
          <p:nvSpPr>
            <p:cNvPr id="24648" name="Line 49"/>
            <p:cNvSpPr/>
            <p:nvPr/>
          </p:nvSpPr>
          <p:spPr>
            <a:xfrm>
              <a:off x="7253288" y="3646575"/>
              <a:ext cx="0" cy="1144587"/>
            </a:xfrm>
            <a:prstGeom prst="line">
              <a:avLst/>
            </a:prstGeom>
            <a:ln w="28575" cap="flat" cmpd="sng">
              <a:solidFill>
                <a:srgbClr val="0000FF"/>
              </a:solidFill>
              <a:prstDash val="sysDot"/>
              <a:round/>
              <a:headEnd type="none" w="med" len="med"/>
              <a:tailEnd type="none" w="med" len="med"/>
            </a:ln>
          </p:spPr>
        </p:sp>
        <p:sp>
          <p:nvSpPr>
            <p:cNvPr id="24649" name="Line 50"/>
            <p:cNvSpPr/>
            <p:nvPr/>
          </p:nvSpPr>
          <p:spPr>
            <a:xfrm>
              <a:off x="7639050" y="3646575"/>
              <a:ext cx="0" cy="1144587"/>
            </a:xfrm>
            <a:prstGeom prst="line">
              <a:avLst/>
            </a:prstGeom>
            <a:ln w="28575" cap="flat" cmpd="sng">
              <a:solidFill>
                <a:srgbClr val="0000FF"/>
              </a:solidFill>
              <a:prstDash val="sysDot"/>
              <a:round/>
              <a:headEnd type="none" w="med" len="med"/>
              <a:tailEnd type="none" w="med" len="med"/>
            </a:ln>
          </p:spPr>
        </p:sp>
        <p:sp>
          <p:nvSpPr>
            <p:cNvPr id="24650" name="Line 55"/>
            <p:cNvSpPr/>
            <p:nvPr/>
          </p:nvSpPr>
          <p:spPr>
            <a:xfrm>
              <a:off x="5711825" y="3646575"/>
              <a:ext cx="0" cy="190500"/>
            </a:xfrm>
            <a:prstGeom prst="line">
              <a:avLst/>
            </a:prstGeom>
            <a:ln w="28575" cap="flat" cmpd="sng">
              <a:solidFill>
                <a:srgbClr val="0000FF"/>
              </a:solidFill>
              <a:prstDash val="solid"/>
              <a:round/>
              <a:headEnd type="none" w="med" len="med"/>
              <a:tailEnd type="none" w="med" len="med"/>
            </a:ln>
          </p:spPr>
        </p:sp>
        <p:sp>
          <p:nvSpPr>
            <p:cNvPr id="24651" name="Line 56"/>
            <p:cNvSpPr/>
            <p:nvPr/>
          </p:nvSpPr>
          <p:spPr>
            <a:xfrm>
              <a:off x="6097588" y="3646575"/>
              <a:ext cx="0" cy="190500"/>
            </a:xfrm>
            <a:prstGeom prst="line">
              <a:avLst/>
            </a:prstGeom>
            <a:ln w="28575" cap="flat" cmpd="sng">
              <a:solidFill>
                <a:srgbClr val="0000FF"/>
              </a:solidFill>
              <a:prstDash val="solid"/>
              <a:round/>
              <a:headEnd type="none" w="med" len="med"/>
              <a:tailEnd type="none" w="med" len="med"/>
            </a:ln>
          </p:spPr>
        </p:sp>
        <p:sp>
          <p:nvSpPr>
            <p:cNvPr id="24652" name="Line 57"/>
            <p:cNvSpPr/>
            <p:nvPr/>
          </p:nvSpPr>
          <p:spPr>
            <a:xfrm>
              <a:off x="6483350" y="3646575"/>
              <a:ext cx="0" cy="190500"/>
            </a:xfrm>
            <a:prstGeom prst="line">
              <a:avLst/>
            </a:prstGeom>
            <a:ln w="28575" cap="flat" cmpd="sng">
              <a:solidFill>
                <a:srgbClr val="0000FF"/>
              </a:solidFill>
              <a:prstDash val="solid"/>
              <a:round/>
              <a:headEnd type="none" w="med" len="med"/>
              <a:tailEnd type="none" w="med" len="med"/>
            </a:ln>
          </p:spPr>
        </p:sp>
        <p:sp>
          <p:nvSpPr>
            <p:cNvPr id="24653" name="Line 58"/>
            <p:cNvSpPr/>
            <p:nvPr/>
          </p:nvSpPr>
          <p:spPr>
            <a:xfrm>
              <a:off x="5711825" y="4600662"/>
              <a:ext cx="0" cy="190500"/>
            </a:xfrm>
            <a:prstGeom prst="line">
              <a:avLst/>
            </a:prstGeom>
            <a:ln w="28575" cap="flat" cmpd="sng">
              <a:solidFill>
                <a:srgbClr val="0000FF"/>
              </a:solidFill>
              <a:prstDash val="solid"/>
              <a:round/>
              <a:headEnd type="none" w="med" len="med"/>
              <a:tailEnd type="none" w="med" len="med"/>
            </a:ln>
          </p:spPr>
        </p:sp>
        <p:sp>
          <p:nvSpPr>
            <p:cNvPr id="24654" name="Line 59"/>
            <p:cNvSpPr/>
            <p:nvPr/>
          </p:nvSpPr>
          <p:spPr>
            <a:xfrm>
              <a:off x="6097588" y="4600662"/>
              <a:ext cx="0" cy="190500"/>
            </a:xfrm>
            <a:prstGeom prst="line">
              <a:avLst/>
            </a:prstGeom>
            <a:ln w="28575" cap="flat" cmpd="sng">
              <a:solidFill>
                <a:srgbClr val="0000FF"/>
              </a:solidFill>
              <a:prstDash val="solid"/>
              <a:round/>
              <a:headEnd type="none" w="med" len="med"/>
              <a:tailEnd type="none" w="med" len="med"/>
            </a:ln>
          </p:spPr>
        </p:sp>
        <p:sp>
          <p:nvSpPr>
            <p:cNvPr id="24655" name="Line 60"/>
            <p:cNvSpPr/>
            <p:nvPr/>
          </p:nvSpPr>
          <p:spPr>
            <a:xfrm>
              <a:off x="6483350" y="4600662"/>
              <a:ext cx="0" cy="190500"/>
            </a:xfrm>
            <a:prstGeom prst="line">
              <a:avLst/>
            </a:prstGeom>
            <a:ln w="28575" cap="flat" cmpd="sng">
              <a:solidFill>
                <a:srgbClr val="0000FF"/>
              </a:solidFill>
              <a:prstDash val="solid"/>
              <a:round/>
              <a:headEnd type="none" w="med" len="med"/>
              <a:tailEnd type="none" w="med" len="med"/>
            </a:ln>
          </p:spPr>
        </p:sp>
        <p:sp>
          <p:nvSpPr>
            <p:cNvPr id="24656" name="Line 61"/>
            <p:cNvSpPr/>
            <p:nvPr/>
          </p:nvSpPr>
          <p:spPr>
            <a:xfrm>
              <a:off x="6867525" y="3646575"/>
              <a:ext cx="0" cy="1144587"/>
            </a:xfrm>
            <a:prstGeom prst="line">
              <a:avLst/>
            </a:prstGeom>
            <a:ln w="28575" cap="flat" cmpd="sng">
              <a:solidFill>
                <a:srgbClr val="0000FF"/>
              </a:solidFill>
              <a:prstDash val="sysDot"/>
              <a:round/>
              <a:headEnd type="none" w="med" len="med"/>
              <a:tailEnd type="none" w="med" len="med"/>
            </a:ln>
          </p:spPr>
        </p:sp>
        <p:sp>
          <p:nvSpPr>
            <p:cNvPr id="24657" name="Text Box 64"/>
            <p:cNvSpPr txBox="1"/>
            <p:nvPr/>
          </p:nvSpPr>
          <p:spPr>
            <a:xfrm>
              <a:off x="5327650" y="3646575"/>
              <a:ext cx="769938" cy="573087"/>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58" name="Text Box 65"/>
            <p:cNvSpPr txBox="1"/>
            <p:nvPr/>
          </p:nvSpPr>
          <p:spPr>
            <a:xfrm>
              <a:off x="5708650" y="3646575"/>
              <a:ext cx="769938" cy="573087"/>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59" name="Text Box 66"/>
            <p:cNvSpPr txBox="1"/>
            <p:nvPr/>
          </p:nvSpPr>
          <p:spPr>
            <a:xfrm>
              <a:off x="6108700" y="3646575"/>
              <a:ext cx="769938" cy="573087"/>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4660" name="Text Box 70"/>
            <p:cNvSpPr txBox="1"/>
            <p:nvPr/>
          </p:nvSpPr>
          <p:spPr>
            <a:xfrm>
              <a:off x="5330825" y="4203787"/>
              <a:ext cx="769938" cy="573087"/>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61" name="Text Box 71"/>
            <p:cNvSpPr txBox="1"/>
            <p:nvPr/>
          </p:nvSpPr>
          <p:spPr>
            <a:xfrm>
              <a:off x="5700713" y="4189500"/>
              <a:ext cx="771525" cy="573087"/>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62" name="Text Box 72"/>
            <p:cNvSpPr txBox="1"/>
            <p:nvPr/>
          </p:nvSpPr>
          <p:spPr>
            <a:xfrm>
              <a:off x="6086475" y="4203787"/>
              <a:ext cx="769938" cy="573087"/>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4663" name="Line 76"/>
            <p:cNvSpPr/>
            <p:nvPr/>
          </p:nvSpPr>
          <p:spPr>
            <a:xfrm flipH="1">
              <a:off x="5711825" y="4027575"/>
              <a:ext cx="1588" cy="322262"/>
            </a:xfrm>
            <a:prstGeom prst="line">
              <a:avLst/>
            </a:prstGeom>
            <a:ln w="28575" cap="flat" cmpd="sng">
              <a:solidFill>
                <a:srgbClr val="0000FF"/>
              </a:solidFill>
              <a:prstDash val="sysDot"/>
              <a:round/>
              <a:headEnd type="none" w="med" len="med"/>
              <a:tailEnd type="none" w="med" len="med"/>
            </a:ln>
          </p:spPr>
        </p:sp>
        <p:sp>
          <p:nvSpPr>
            <p:cNvPr id="24664" name="Line 77"/>
            <p:cNvSpPr/>
            <p:nvPr/>
          </p:nvSpPr>
          <p:spPr>
            <a:xfrm flipH="1">
              <a:off x="6097588" y="4027575"/>
              <a:ext cx="1588" cy="322262"/>
            </a:xfrm>
            <a:prstGeom prst="line">
              <a:avLst/>
            </a:prstGeom>
            <a:ln w="28575" cap="flat" cmpd="sng">
              <a:solidFill>
                <a:srgbClr val="0000FF"/>
              </a:solidFill>
              <a:prstDash val="sysDot"/>
              <a:round/>
              <a:headEnd type="none" w="med" len="med"/>
              <a:tailEnd type="none" w="med" len="med"/>
            </a:ln>
          </p:spPr>
        </p:sp>
        <p:sp>
          <p:nvSpPr>
            <p:cNvPr id="24665" name="Line 78"/>
            <p:cNvSpPr/>
            <p:nvPr/>
          </p:nvSpPr>
          <p:spPr>
            <a:xfrm flipH="1">
              <a:off x="6483350" y="4027575"/>
              <a:ext cx="0" cy="322262"/>
            </a:xfrm>
            <a:prstGeom prst="line">
              <a:avLst/>
            </a:prstGeom>
            <a:ln w="28575" cap="flat" cmpd="sng">
              <a:solidFill>
                <a:srgbClr val="0000FF"/>
              </a:solidFill>
              <a:prstDash val="sysDot"/>
              <a:round/>
              <a:headEnd type="none" w="med" len="med"/>
              <a:tailEnd type="none" w="med" len="med"/>
            </a:ln>
          </p:spPr>
        </p:sp>
      </p:grpSp>
      <p:sp>
        <p:nvSpPr>
          <p:cNvPr id="169" name="Rectangle 119"/>
          <p:cNvSpPr/>
          <p:nvPr/>
        </p:nvSpPr>
        <p:spPr>
          <a:xfrm>
            <a:off x="5162550" y="3513138"/>
            <a:ext cx="558800" cy="1411287"/>
          </a:xfrm>
          <a:prstGeom prst="rect">
            <a:avLst/>
          </a:prstGeom>
          <a:noFill/>
          <a:ln w="38100" cap="flat" cmpd="sng">
            <a:solidFill>
              <a:srgbClr val="FF0000"/>
            </a:solidFill>
            <a:prstDash val="solid"/>
            <a:miter/>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170" name="Rectangle 119"/>
          <p:cNvSpPr/>
          <p:nvPr/>
        </p:nvSpPr>
        <p:spPr>
          <a:xfrm>
            <a:off x="6153150" y="3513138"/>
            <a:ext cx="501650" cy="1411287"/>
          </a:xfrm>
          <a:prstGeom prst="rect">
            <a:avLst/>
          </a:prstGeom>
          <a:noFill/>
          <a:ln w="38100" cap="flat" cmpd="sng">
            <a:solidFill>
              <a:srgbClr val="FF0000"/>
            </a:solidFill>
            <a:prstDash val="solid"/>
            <a:miter/>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94" name="Oval 39"/>
          <p:cNvSpPr>
            <a:spLocks noChangeArrowheads="1"/>
          </p:cNvSpPr>
          <p:nvPr/>
        </p:nvSpPr>
        <p:spPr bwMode="auto">
          <a:xfrm>
            <a:off x="4203700" y="1563688"/>
            <a:ext cx="3375025" cy="1841500"/>
          </a:xfrm>
          <a:prstGeom prst="ellipse">
            <a:avLst/>
          </a:prstGeom>
          <a:gradFill rotWithShape="1">
            <a:gsLst>
              <a:gs pos="0">
                <a:srgbClr val="CCFFCC">
                  <a:alpha val="38000"/>
                </a:srgbClr>
              </a:gs>
              <a:gs pos="100000">
                <a:srgbClr val="CCFFCC">
                  <a:gamma/>
                  <a:shade val="46275"/>
                  <a:invGamma/>
                  <a:alpha val="37000"/>
                </a:srgbClr>
              </a:gs>
            </a:gsLst>
            <a:lin ang="5400000" scaled="1"/>
          </a:gradFill>
          <a:ln>
            <a:noFill/>
          </a:ln>
          <a:effectLst/>
          <a:extLst>
            <a:ext uri="{91240B29-F687-4F45-9708-019B960494DF}">
              <a14:hiddenLine xmlns="" xmlns:a14="http://schemas.microsoft.com/office/drawing/2010/main" w="76200">
                <a:solidFill>
                  <a:schemeClr val="folHlink"/>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lvl="0" indent="0" algn="ctr" fontAlgn="base">
              <a:spcBef>
                <a:spcPct val="50000"/>
              </a:spcBef>
            </a:pPr>
            <a:endParaRPr lang="en-US" altLang="zh-CN" sz="3200" b="1" strike="noStrike" noProof="1">
              <a:solidFill>
                <a:schemeClr val="bg2"/>
              </a:solidFill>
              <a:effectLst>
                <a:outerShdw blurRad="38100" dist="38100" dir="2700000">
                  <a:srgbClr val="C0C0C0"/>
                </a:outerShdw>
              </a:effectLst>
              <a:latin typeface="Times New Roman" panose="02020603050405020304" pitchFamily="18" charset="0"/>
              <a:ea typeface="华文中宋" panose="02010600040101010101" pitchFamily="2" charset="-122"/>
            </a:endParaRPr>
          </a:p>
          <a:p>
            <a:pPr lvl="0" indent="0" algn="ctr" fontAlgn="base">
              <a:spcBef>
                <a:spcPct val="50000"/>
              </a:spcBef>
            </a:pPr>
            <a:endParaRPr lang="en-US" altLang="zh-CN" sz="3200" b="1" strike="noStrike" noProof="1">
              <a:solidFill>
                <a:schemeClr val="bg2"/>
              </a:solidFill>
              <a:effectLst>
                <a:outerShdw blurRad="38100" dist="38100" dir="2700000">
                  <a:srgbClr val="C0C0C0"/>
                </a:outerShdw>
              </a:effectLst>
              <a:latin typeface="Times New Roman" panose="02020603050405020304" pitchFamily="18" charset="0"/>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6630"/>
                                        </p:tgtEl>
                                        <p:attrNameLst>
                                          <p:attrName>style.visibility</p:attrName>
                                        </p:attrNameLst>
                                      </p:cBhvr>
                                      <p:to>
                                        <p:strVal val="visible"/>
                                      </p:to>
                                    </p:set>
                                    <p:animEffect transition="in" filter="wipe(up)">
                                      <p:cBhvr>
                                        <p:cTn id="13" dur="500"/>
                                        <p:tgtEl>
                                          <p:spTgt spid="266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up)">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wipe(left)">
                                      <p:cBhvr>
                                        <p:cTn id="28" dur="500"/>
                                        <p:tgtEl>
                                          <p:spTgt spid="90"/>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9"/>
                                        </p:tgtEl>
                                        <p:attrNameLst>
                                          <p:attrName>style.visibility</p:attrName>
                                        </p:attrNameLst>
                                      </p:cBhvr>
                                      <p:to>
                                        <p:strVal val="visible"/>
                                      </p:to>
                                    </p:set>
                                    <p:animEffect transition="in" filter="wipe(left)">
                                      <p:cBhvr>
                                        <p:cTn id="37" dur="500"/>
                                        <p:tgtEl>
                                          <p:spTgt spid="16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0"/>
                                        </p:tgtEl>
                                        <p:attrNameLst>
                                          <p:attrName>style.visibility</p:attrName>
                                        </p:attrNameLst>
                                      </p:cBhvr>
                                      <p:to>
                                        <p:strVal val="visible"/>
                                      </p:to>
                                    </p:set>
                                    <p:animEffect transition="in" filter="wipe(left)">
                                      <p:cBhvr>
                                        <p:cTn id="40" dur="500"/>
                                        <p:tgtEl>
                                          <p:spTgt spid="1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6631"/>
                                        </p:tgtEl>
                                        <p:attrNameLst>
                                          <p:attrName>style.visibility</p:attrName>
                                        </p:attrNameLst>
                                      </p:cBhvr>
                                      <p:to>
                                        <p:strVal val="visible"/>
                                      </p:to>
                                    </p:set>
                                    <p:animEffect transition="in" filter="wipe(down)">
                                      <p:cBhvr>
                                        <p:cTn id="45"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ldLvl="0" animBg="1"/>
      <p:bldP spid="26631" grpId="0" bldLvl="0" animBg="1"/>
      <p:bldP spid="169" grpId="0" bldLvl="0" animBg="1"/>
      <p:bldP spid="170" grpId="0" bldLvl="0" animBg="1"/>
      <p:bldP spid="9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1"/>
          <p:cNvSpPr>
            <a:spLocks noGrp="1" noChangeArrowheads="1"/>
          </p:cNvSpPr>
          <p:nvPr>
            <p:ph type="title"/>
          </p:nvPr>
        </p:nvSpPr>
        <p:spPr bwMode="auto">
          <a:xfrm>
            <a:off x="1371600" y="541338"/>
            <a:ext cx="1808163" cy="7429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4400" b="1" i="0" u="none" strike="noStrike" kern="1200" cap="none" spc="0" normalizeH="0" baseline="0" noProof="0" smtClean="0">
                <a:ln>
                  <a:noFill/>
                </a:ln>
                <a:solidFill>
                  <a:schemeClr val="tx1">
                    <a:lumMod val="95000"/>
                    <a:lumOff val="5000"/>
                  </a:schemeClr>
                </a:solidFill>
                <a:effectLst/>
                <a:uLnTx/>
                <a:uFillTx/>
                <a:latin typeface="+mj-lt"/>
                <a:ea typeface="+mj-ea"/>
                <a:cs typeface="+mj-cs"/>
              </a:rPr>
              <a:t>EcoRI</a:t>
            </a:r>
          </a:p>
        </p:txBody>
      </p:sp>
      <p:sp>
        <p:nvSpPr>
          <p:cNvPr id="4" name="Oval 39"/>
          <p:cNvSpPr>
            <a:spLocks noChangeArrowheads="1"/>
          </p:cNvSpPr>
          <p:nvPr/>
        </p:nvSpPr>
        <p:spPr bwMode="auto">
          <a:xfrm>
            <a:off x="3552825" y="1074738"/>
            <a:ext cx="3375025" cy="1841500"/>
          </a:xfrm>
          <a:prstGeom prst="ellipse">
            <a:avLst/>
          </a:prstGeom>
          <a:gradFill rotWithShape="1">
            <a:gsLst>
              <a:gs pos="0">
                <a:srgbClr val="CCFFCC">
                  <a:alpha val="38000"/>
                </a:srgbClr>
              </a:gs>
              <a:gs pos="100000">
                <a:srgbClr val="CCFFCC">
                  <a:gamma/>
                  <a:shade val="46275"/>
                  <a:invGamma/>
                  <a:alpha val="37000"/>
                </a:srgbClr>
              </a:gs>
            </a:gsLst>
            <a:lin ang="5400000" scaled="1"/>
          </a:gradFill>
          <a:ln>
            <a:noFill/>
          </a:ln>
          <a:effectLst/>
          <a:extLst>
            <a:ext uri="{91240B29-F687-4F45-9708-019B960494DF}">
              <a14:hiddenLine xmlns="" xmlns:a14="http://schemas.microsoft.com/office/drawing/2010/main" w="76200">
                <a:solidFill>
                  <a:schemeClr val="folHlink"/>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lvl="0" indent="0" algn="ctr" fontAlgn="base">
              <a:spcBef>
                <a:spcPct val="50000"/>
              </a:spcBef>
            </a:pPr>
            <a:endParaRPr lang="en-US" altLang="zh-CN" sz="3200" b="1" strike="noStrike" noProof="1">
              <a:solidFill>
                <a:schemeClr val="bg2"/>
              </a:solidFill>
              <a:effectLst>
                <a:outerShdw blurRad="38100" dist="38100" dir="2700000">
                  <a:srgbClr val="C0C0C0"/>
                </a:outerShdw>
              </a:effectLst>
              <a:latin typeface="Times New Roman" panose="02020603050405020304" pitchFamily="18" charset="0"/>
              <a:ea typeface="华文中宋" panose="02010600040101010101" pitchFamily="2" charset="-122"/>
            </a:endParaRPr>
          </a:p>
          <a:p>
            <a:pPr lvl="0" indent="0" algn="ctr" fontAlgn="base">
              <a:spcBef>
                <a:spcPct val="50000"/>
              </a:spcBef>
            </a:pPr>
            <a:endParaRPr lang="en-US" altLang="zh-CN" sz="3200" b="1" strike="noStrike" noProof="1">
              <a:solidFill>
                <a:schemeClr val="bg2"/>
              </a:solidFill>
              <a:effectLst>
                <a:outerShdw blurRad="38100" dist="38100" dir="2700000">
                  <a:srgbClr val="C0C0C0"/>
                </a:outerShdw>
              </a:effectLst>
              <a:latin typeface="Times New Roman" panose="02020603050405020304" pitchFamily="18" charset="0"/>
              <a:ea typeface="华文中宋" panose="02010600040101010101" pitchFamily="2" charset="-122"/>
            </a:endParaRPr>
          </a:p>
        </p:txBody>
      </p:sp>
      <p:grpSp>
        <p:nvGrpSpPr>
          <p:cNvPr id="22531" name="Group 40"/>
          <p:cNvGrpSpPr/>
          <p:nvPr/>
        </p:nvGrpSpPr>
        <p:grpSpPr>
          <a:xfrm>
            <a:off x="2867025" y="1392238"/>
            <a:ext cx="4879975" cy="1144587"/>
            <a:chOff x="1565" y="463"/>
            <a:chExt cx="3074" cy="721"/>
          </a:xfrm>
        </p:grpSpPr>
        <p:sp>
          <p:nvSpPr>
            <p:cNvPr id="22532" name="Line 41"/>
            <p:cNvSpPr/>
            <p:nvPr/>
          </p:nvSpPr>
          <p:spPr>
            <a:xfrm>
              <a:off x="1565" y="463"/>
              <a:ext cx="3074" cy="0"/>
            </a:xfrm>
            <a:prstGeom prst="line">
              <a:avLst/>
            </a:prstGeom>
            <a:ln w="38100" cap="flat" cmpd="sng">
              <a:solidFill>
                <a:srgbClr val="0000FF"/>
              </a:solidFill>
              <a:prstDash val="solid"/>
              <a:round/>
              <a:headEnd type="none" w="med" len="med"/>
              <a:tailEnd type="none" w="med" len="med"/>
            </a:ln>
          </p:spPr>
        </p:sp>
        <p:sp>
          <p:nvSpPr>
            <p:cNvPr id="22533" name="Line 42"/>
            <p:cNvSpPr/>
            <p:nvPr/>
          </p:nvSpPr>
          <p:spPr>
            <a:xfrm>
              <a:off x="1565" y="1184"/>
              <a:ext cx="3074" cy="0"/>
            </a:xfrm>
            <a:prstGeom prst="line">
              <a:avLst/>
            </a:prstGeom>
            <a:ln w="38100" cap="flat" cmpd="sng">
              <a:solidFill>
                <a:srgbClr val="0000FF"/>
              </a:solidFill>
              <a:prstDash val="solid"/>
              <a:round/>
              <a:headEnd type="none" w="med" len="med"/>
              <a:tailEnd type="none" w="med" len="med"/>
            </a:ln>
          </p:spPr>
        </p:sp>
        <p:sp>
          <p:nvSpPr>
            <p:cNvPr id="22534" name="Line 43"/>
            <p:cNvSpPr/>
            <p:nvPr/>
          </p:nvSpPr>
          <p:spPr>
            <a:xfrm>
              <a:off x="1727" y="463"/>
              <a:ext cx="0" cy="721"/>
            </a:xfrm>
            <a:prstGeom prst="line">
              <a:avLst/>
            </a:prstGeom>
            <a:ln w="28575" cap="flat" cmpd="sng">
              <a:solidFill>
                <a:srgbClr val="0000FF"/>
              </a:solidFill>
              <a:prstDash val="sysDot"/>
              <a:round/>
              <a:headEnd type="none" w="med" len="med"/>
              <a:tailEnd type="none" w="med" len="med"/>
            </a:ln>
          </p:spPr>
        </p:sp>
        <p:sp>
          <p:nvSpPr>
            <p:cNvPr id="22535" name="Line 44"/>
            <p:cNvSpPr/>
            <p:nvPr/>
          </p:nvSpPr>
          <p:spPr>
            <a:xfrm>
              <a:off x="1970" y="463"/>
              <a:ext cx="0" cy="721"/>
            </a:xfrm>
            <a:prstGeom prst="line">
              <a:avLst/>
            </a:prstGeom>
            <a:ln w="28575" cap="flat" cmpd="sng">
              <a:solidFill>
                <a:srgbClr val="0000FF"/>
              </a:solidFill>
              <a:prstDash val="sysDot"/>
              <a:round/>
              <a:headEnd type="none" w="med" len="med"/>
              <a:tailEnd type="none" w="med" len="med"/>
            </a:ln>
          </p:spPr>
        </p:sp>
        <p:sp>
          <p:nvSpPr>
            <p:cNvPr id="22536" name="Line 45"/>
            <p:cNvSpPr/>
            <p:nvPr/>
          </p:nvSpPr>
          <p:spPr>
            <a:xfrm>
              <a:off x="2213" y="463"/>
              <a:ext cx="0" cy="721"/>
            </a:xfrm>
            <a:prstGeom prst="line">
              <a:avLst/>
            </a:prstGeom>
            <a:ln w="28575" cap="flat" cmpd="sng">
              <a:solidFill>
                <a:srgbClr val="0000FF"/>
              </a:solidFill>
              <a:prstDash val="sysDot"/>
              <a:round/>
              <a:headEnd type="none" w="med" len="med"/>
              <a:tailEnd type="none" w="med" len="med"/>
            </a:ln>
          </p:spPr>
        </p:sp>
        <p:sp>
          <p:nvSpPr>
            <p:cNvPr id="22537" name="Line 46"/>
            <p:cNvSpPr/>
            <p:nvPr/>
          </p:nvSpPr>
          <p:spPr>
            <a:xfrm>
              <a:off x="2455" y="463"/>
              <a:ext cx="0" cy="120"/>
            </a:xfrm>
            <a:prstGeom prst="line">
              <a:avLst/>
            </a:prstGeom>
            <a:ln w="28575" cap="flat" cmpd="sng">
              <a:solidFill>
                <a:srgbClr val="0000FF"/>
              </a:solidFill>
              <a:prstDash val="solid"/>
              <a:round/>
              <a:headEnd type="none" w="med" len="med"/>
              <a:tailEnd type="none" w="med" len="med"/>
            </a:ln>
          </p:spPr>
        </p:sp>
        <p:sp>
          <p:nvSpPr>
            <p:cNvPr id="22538" name="Line 47"/>
            <p:cNvSpPr/>
            <p:nvPr/>
          </p:nvSpPr>
          <p:spPr>
            <a:xfrm>
              <a:off x="2698" y="463"/>
              <a:ext cx="0" cy="120"/>
            </a:xfrm>
            <a:prstGeom prst="line">
              <a:avLst/>
            </a:prstGeom>
            <a:ln w="28575" cap="flat" cmpd="sng">
              <a:solidFill>
                <a:srgbClr val="0000FF"/>
              </a:solidFill>
              <a:prstDash val="solid"/>
              <a:round/>
              <a:headEnd type="none" w="med" len="med"/>
              <a:tailEnd type="none" w="med" len="med"/>
            </a:ln>
          </p:spPr>
        </p:sp>
        <p:sp>
          <p:nvSpPr>
            <p:cNvPr id="22539" name="Line 48"/>
            <p:cNvSpPr/>
            <p:nvPr/>
          </p:nvSpPr>
          <p:spPr>
            <a:xfrm>
              <a:off x="2941" y="463"/>
              <a:ext cx="0" cy="120"/>
            </a:xfrm>
            <a:prstGeom prst="line">
              <a:avLst/>
            </a:prstGeom>
            <a:ln w="28575" cap="flat" cmpd="sng">
              <a:solidFill>
                <a:srgbClr val="0000FF"/>
              </a:solidFill>
              <a:prstDash val="solid"/>
              <a:round/>
              <a:headEnd type="none" w="med" len="med"/>
              <a:tailEnd type="none" w="med" len="med"/>
            </a:ln>
          </p:spPr>
        </p:sp>
        <p:sp>
          <p:nvSpPr>
            <p:cNvPr id="22540" name="Line 49"/>
            <p:cNvSpPr/>
            <p:nvPr/>
          </p:nvSpPr>
          <p:spPr>
            <a:xfrm>
              <a:off x="4154" y="463"/>
              <a:ext cx="0" cy="721"/>
            </a:xfrm>
            <a:prstGeom prst="line">
              <a:avLst/>
            </a:prstGeom>
            <a:ln w="28575" cap="flat" cmpd="sng">
              <a:solidFill>
                <a:srgbClr val="0000FF"/>
              </a:solidFill>
              <a:prstDash val="sysDot"/>
              <a:round/>
              <a:headEnd type="none" w="med" len="med"/>
              <a:tailEnd type="none" w="med" len="med"/>
            </a:ln>
          </p:spPr>
        </p:sp>
        <p:sp>
          <p:nvSpPr>
            <p:cNvPr id="22541" name="Line 50"/>
            <p:cNvSpPr/>
            <p:nvPr/>
          </p:nvSpPr>
          <p:spPr>
            <a:xfrm>
              <a:off x="4397" y="463"/>
              <a:ext cx="0" cy="721"/>
            </a:xfrm>
            <a:prstGeom prst="line">
              <a:avLst/>
            </a:prstGeom>
            <a:ln w="28575" cap="flat" cmpd="sng">
              <a:solidFill>
                <a:srgbClr val="0000FF"/>
              </a:solidFill>
              <a:prstDash val="sysDot"/>
              <a:round/>
              <a:headEnd type="none" w="med" len="med"/>
              <a:tailEnd type="none" w="med" len="med"/>
            </a:ln>
          </p:spPr>
        </p:sp>
        <p:sp>
          <p:nvSpPr>
            <p:cNvPr id="22542" name="Text Box 51"/>
            <p:cNvSpPr txBox="1"/>
            <p:nvPr/>
          </p:nvSpPr>
          <p:spPr>
            <a:xfrm>
              <a:off x="2455" y="463"/>
              <a:ext cx="486" cy="361"/>
            </a:xfrm>
            <a:prstGeom prst="rect">
              <a:avLst/>
            </a:prstGeom>
            <a:noFill/>
            <a:ln w="28575">
              <a:noFill/>
            </a:ln>
          </p:spPr>
          <p:txBody>
            <a:bodyPr anchor="ctr"/>
            <a:lstStyle/>
            <a:p>
              <a:pPr algn="ctr"/>
              <a:r>
                <a:rPr lang="en-US" altLang="zh-CN" sz="2000" b="1" dirty="0">
                  <a:solidFill>
                    <a:srgbClr val="339966"/>
                  </a:solidFill>
                  <a:latin typeface="Times New Roman" panose="02020603050405020304" pitchFamily="18" charset="0"/>
                  <a:ea typeface="宋体" panose="02010600030101010101" pitchFamily="2" charset="-122"/>
                </a:rPr>
                <a:t>A</a:t>
              </a:r>
            </a:p>
          </p:txBody>
        </p:sp>
        <p:sp>
          <p:nvSpPr>
            <p:cNvPr id="22543" name="Line 52"/>
            <p:cNvSpPr/>
            <p:nvPr/>
          </p:nvSpPr>
          <p:spPr>
            <a:xfrm>
              <a:off x="2455" y="1064"/>
              <a:ext cx="0" cy="120"/>
            </a:xfrm>
            <a:prstGeom prst="line">
              <a:avLst/>
            </a:prstGeom>
            <a:ln w="28575" cap="flat" cmpd="sng">
              <a:solidFill>
                <a:srgbClr val="0000FF"/>
              </a:solidFill>
              <a:prstDash val="solid"/>
              <a:round/>
              <a:headEnd type="none" w="med" len="med"/>
              <a:tailEnd type="none" w="med" len="med"/>
            </a:ln>
          </p:spPr>
        </p:sp>
        <p:sp>
          <p:nvSpPr>
            <p:cNvPr id="22544" name="Line 53"/>
            <p:cNvSpPr/>
            <p:nvPr/>
          </p:nvSpPr>
          <p:spPr>
            <a:xfrm>
              <a:off x="2698" y="1064"/>
              <a:ext cx="0" cy="120"/>
            </a:xfrm>
            <a:prstGeom prst="line">
              <a:avLst/>
            </a:prstGeom>
            <a:ln w="28575" cap="flat" cmpd="sng">
              <a:solidFill>
                <a:srgbClr val="0000FF"/>
              </a:solidFill>
              <a:prstDash val="solid"/>
              <a:round/>
              <a:headEnd type="none" w="med" len="med"/>
              <a:tailEnd type="none" w="med" len="med"/>
            </a:ln>
          </p:spPr>
        </p:sp>
        <p:sp>
          <p:nvSpPr>
            <p:cNvPr id="22545" name="Line 54"/>
            <p:cNvSpPr/>
            <p:nvPr/>
          </p:nvSpPr>
          <p:spPr>
            <a:xfrm>
              <a:off x="2941" y="1064"/>
              <a:ext cx="0" cy="120"/>
            </a:xfrm>
            <a:prstGeom prst="line">
              <a:avLst/>
            </a:prstGeom>
            <a:ln w="28575" cap="flat" cmpd="sng">
              <a:solidFill>
                <a:srgbClr val="0000FF"/>
              </a:solidFill>
              <a:prstDash val="solid"/>
              <a:round/>
              <a:headEnd type="none" w="med" len="med"/>
              <a:tailEnd type="none" w="med" len="med"/>
            </a:ln>
          </p:spPr>
        </p:sp>
        <p:sp>
          <p:nvSpPr>
            <p:cNvPr id="22546" name="Line 55"/>
            <p:cNvSpPr/>
            <p:nvPr/>
          </p:nvSpPr>
          <p:spPr>
            <a:xfrm>
              <a:off x="3183" y="463"/>
              <a:ext cx="0" cy="120"/>
            </a:xfrm>
            <a:prstGeom prst="line">
              <a:avLst/>
            </a:prstGeom>
            <a:ln w="28575" cap="flat" cmpd="sng">
              <a:solidFill>
                <a:srgbClr val="0000FF"/>
              </a:solidFill>
              <a:prstDash val="solid"/>
              <a:round/>
              <a:headEnd type="none" w="med" len="med"/>
              <a:tailEnd type="none" w="med" len="med"/>
            </a:ln>
          </p:spPr>
        </p:sp>
        <p:sp>
          <p:nvSpPr>
            <p:cNvPr id="22547" name="Line 56"/>
            <p:cNvSpPr/>
            <p:nvPr/>
          </p:nvSpPr>
          <p:spPr>
            <a:xfrm>
              <a:off x="3426" y="463"/>
              <a:ext cx="0" cy="120"/>
            </a:xfrm>
            <a:prstGeom prst="line">
              <a:avLst/>
            </a:prstGeom>
            <a:ln w="28575" cap="flat" cmpd="sng">
              <a:solidFill>
                <a:srgbClr val="0000FF"/>
              </a:solidFill>
              <a:prstDash val="solid"/>
              <a:round/>
              <a:headEnd type="none" w="med" len="med"/>
              <a:tailEnd type="none" w="med" len="med"/>
            </a:ln>
          </p:spPr>
        </p:sp>
        <p:sp>
          <p:nvSpPr>
            <p:cNvPr id="22548" name="Line 57"/>
            <p:cNvSpPr/>
            <p:nvPr/>
          </p:nvSpPr>
          <p:spPr>
            <a:xfrm>
              <a:off x="3669" y="463"/>
              <a:ext cx="0" cy="120"/>
            </a:xfrm>
            <a:prstGeom prst="line">
              <a:avLst/>
            </a:prstGeom>
            <a:ln w="28575" cap="flat" cmpd="sng">
              <a:solidFill>
                <a:srgbClr val="0000FF"/>
              </a:solidFill>
              <a:prstDash val="solid"/>
              <a:round/>
              <a:headEnd type="none" w="med" len="med"/>
              <a:tailEnd type="none" w="med" len="med"/>
            </a:ln>
          </p:spPr>
        </p:sp>
        <p:sp>
          <p:nvSpPr>
            <p:cNvPr id="22549" name="Line 58"/>
            <p:cNvSpPr/>
            <p:nvPr/>
          </p:nvSpPr>
          <p:spPr>
            <a:xfrm>
              <a:off x="3183" y="1064"/>
              <a:ext cx="0" cy="120"/>
            </a:xfrm>
            <a:prstGeom prst="line">
              <a:avLst/>
            </a:prstGeom>
            <a:ln w="28575" cap="flat" cmpd="sng">
              <a:solidFill>
                <a:srgbClr val="0000FF"/>
              </a:solidFill>
              <a:prstDash val="solid"/>
              <a:round/>
              <a:headEnd type="none" w="med" len="med"/>
              <a:tailEnd type="none" w="med" len="med"/>
            </a:ln>
          </p:spPr>
        </p:sp>
        <p:sp>
          <p:nvSpPr>
            <p:cNvPr id="22550" name="Line 59"/>
            <p:cNvSpPr/>
            <p:nvPr/>
          </p:nvSpPr>
          <p:spPr>
            <a:xfrm>
              <a:off x="3426" y="1064"/>
              <a:ext cx="0" cy="120"/>
            </a:xfrm>
            <a:prstGeom prst="line">
              <a:avLst/>
            </a:prstGeom>
            <a:ln w="28575" cap="flat" cmpd="sng">
              <a:solidFill>
                <a:srgbClr val="0000FF"/>
              </a:solidFill>
              <a:prstDash val="solid"/>
              <a:round/>
              <a:headEnd type="none" w="med" len="med"/>
              <a:tailEnd type="none" w="med" len="med"/>
            </a:ln>
          </p:spPr>
        </p:sp>
        <p:sp>
          <p:nvSpPr>
            <p:cNvPr id="22551" name="Line 60"/>
            <p:cNvSpPr/>
            <p:nvPr/>
          </p:nvSpPr>
          <p:spPr>
            <a:xfrm>
              <a:off x="3669" y="1064"/>
              <a:ext cx="0" cy="120"/>
            </a:xfrm>
            <a:prstGeom prst="line">
              <a:avLst/>
            </a:prstGeom>
            <a:ln w="28575" cap="flat" cmpd="sng">
              <a:solidFill>
                <a:srgbClr val="0000FF"/>
              </a:solidFill>
              <a:prstDash val="solid"/>
              <a:round/>
              <a:headEnd type="none" w="med" len="med"/>
              <a:tailEnd type="none" w="med" len="med"/>
            </a:ln>
          </p:spPr>
        </p:sp>
        <p:sp>
          <p:nvSpPr>
            <p:cNvPr id="22552" name="Line 61"/>
            <p:cNvSpPr/>
            <p:nvPr/>
          </p:nvSpPr>
          <p:spPr>
            <a:xfrm>
              <a:off x="3911" y="463"/>
              <a:ext cx="0" cy="721"/>
            </a:xfrm>
            <a:prstGeom prst="line">
              <a:avLst/>
            </a:prstGeom>
            <a:ln w="28575" cap="flat" cmpd="sng">
              <a:solidFill>
                <a:srgbClr val="0000FF"/>
              </a:solidFill>
              <a:prstDash val="sysDot"/>
              <a:round/>
              <a:headEnd type="none" w="med" len="med"/>
              <a:tailEnd type="none" w="med" len="med"/>
            </a:ln>
          </p:spPr>
        </p:sp>
        <p:sp>
          <p:nvSpPr>
            <p:cNvPr id="22553" name="Text Box 62"/>
            <p:cNvSpPr txBox="1"/>
            <p:nvPr/>
          </p:nvSpPr>
          <p:spPr>
            <a:xfrm>
              <a:off x="2698" y="463"/>
              <a:ext cx="485" cy="361"/>
            </a:xfrm>
            <a:prstGeom prst="rect">
              <a:avLst/>
            </a:prstGeom>
            <a:noFill/>
            <a:ln w="28575">
              <a:noFill/>
            </a:ln>
          </p:spPr>
          <p:txBody>
            <a:bodyPr anchor="ctr"/>
            <a:lstStyle/>
            <a:p>
              <a:pPr algn="ctr"/>
              <a:r>
                <a:rPr lang="en-US" altLang="zh-CN" sz="2000" b="1" dirty="0">
                  <a:solidFill>
                    <a:srgbClr val="339966"/>
                  </a:solidFill>
                  <a:latin typeface="Times New Roman" panose="02020603050405020304" pitchFamily="18" charset="0"/>
                  <a:ea typeface="宋体" panose="02010600030101010101" pitchFamily="2" charset="-122"/>
                </a:rPr>
                <a:t>A</a:t>
              </a:r>
            </a:p>
          </p:txBody>
        </p:sp>
        <p:sp>
          <p:nvSpPr>
            <p:cNvPr id="22554" name="Text Box 63"/>
            <p:cNvSpPr txBox="1"/>
            <p:nvPr/>
          </p:nvSpPr>
          <p:spPr>
            <a:xfrm>
              <a:off x="2201" y="463"/>
              <a:ext cx="485"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2555" name="Text Box 64"/>
            <p:cNvSpPr txBox="1"/>
            <p:nvPr/>
          </p:nvSpPr>
          <p:spPr>
            <a:xfrm>
              <a:off x="2941" y="463"/>
              <a:ext cx="485" cy="361"/>
            </a:xfrm>
            <a:prstGeom prst="rect">
              <a:avLst/>
            </a:prstGeom>
            <a:noFill/>
            <a:ln w="28575">
              <a:noFill/>
            </a:ln>
          </p:spPr>
          <p:txBody>
            <a:bodyPr anchor="ctr"/>
            <a:lstStyle/>
            <a:p>
              <a:pPr algn="ctr"/>
              <a:r>
                <a:rPr lang="en-US" altLang="zh-CN" sz="2000" b="1" dirty="0">
                  <a:solidFill>
                    <a:srgbClr val="333300"/>
                  </a:solidFill>
                  <a:latin typeface="Times New Roman" panose="02020603050405020304" pitchFamily="18" charset="0"/>
                  <a:ea typeface="宋体" panose="02010600030101010101" pitchFamily="2" charset="-122"/>
                </a:rPr>
                <a:t>T</a:t>
              </a:r>
            </a:p>
          </p:txBody>
        </p:sp>
        <p:sp>
          <p:nvSpPr>
            <p:cNvPr id="22556" name="Text Box 65"/>
            <p:cNvSpPr txBox="1"/>
            <p:nvPr/>
          </p:nvSpPr>
          <p:spPr>
            <a:xfrm>
              <a:off x="3181" y="463"/>
              <a:ext cx="485" cy="361"/>
            </a:xfrm>
            <a:prstGeom prst="rect">
              <a:avLst/>
            </a:prstGeom>
            <a:noFill/>
            <a:ln w="28575">
              <a:noFill/>
            </a:ln>
          </p:spPr>
          <p:txBody>
            <a:bodyPr anchor="ctr"/>
            <a:lstStyle/>
            <a:p>
              <a:pPr algn="ctr"/>
              <a:r>
                <a:rPr lang="en-US" altLang="zh-CN" sz="2000" b="1" dirty="0">
                  <a:solidFill>
                    <a:srgbClr val="333300"/>
                  </a:solidFill>
                  <a:latin typeface="Times New Roman" panose="02020603050405020304" pitchFamily="18" charset="0"/>
                  <a:ea typeface="宋体" panose="02010600030101010101" pitchFamily="2" charset="-122"/>
                </a:rPr>
                <a:t>T</a:t>
              </a:r>
            </a:p>
          </p:txBody>
        </p:sp>
        <p:sp>
          <p:nvSpPr>
            <p:cNvPr id="22557" name="Text Box 66"/>
            <p:cNvSpPr txBox="1"/>
            <p:nvPr/>
          </p:nvSpPr>
          <p:spPr>
            <a:xfrm>
              <a:off x="3433" y="463"/>
              <a:ext cx="485"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2558" name="Text Box 67"/>
            <p:cNvSpPr txBox="1"/>
            <p:nvPr/>
          </p:nvSpPr>
          <p:spPr>
            <a:xfrm>
              <a:off x="2210" y="814"/>
              <a:ext cx="486" cy="361"/>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2559" name="Text Box 68"/>
            <p:cNvSpPr txBox="1"/>
            <p:nvPr/>
          </p:nvSpPr>
          <p:spPr>
            <a:xfrm>
              <a:off x="2458" y="814"/>
              <a:ext cx="485" cy="361"/>
            </a:xfrm>
            <a:prstGeom prst="rect">
              <a:avLst/>
            </a:prstGeom>
            <a:noFill/>
            <a:ln w="28575">
              <a:noFill/>
            </a:ln>
          </p:spPr>
          <p:txBody>
            <a:bodyPr anchor="ctr"/>
            <a:lstStyle/>
            <a:p>
              <a:pPr algn="ctr"/>
              <a:r>
                <a:rPr lang="en-US" altLang="zh-CN" sz="2000" b="1" dirty="0">
                  <a:solidFill>
                    <a:srgbClr val="333300"/>
                  </a:solidFill>
                  <a:latin typeface="Times New Roman" panose="02020603050405020304" pitchFamily="18" charset="0"/>
                  <a:ea typeface="宋体" panose="02010600030101010101" pitchFamily="2" charset="-122"/>
                </a:rPr>
                <a:t>T</a:t>
              </a:r>
            </a:p>
          </p:txBody>
        </p:sp>
        <p:sp>
          <p:nvSpPr>
            <p:cNvPr id="22560" name="Text Box 69"/>
            <p:cNvSpPr txBox="1"/>
            <p:nvPr/>
          </p:nvSpPr>
          <p:spPr>
            <a:xfrm>
              <a:off x="2700" y="814"/>
              <a:ext cx="486" cy="361"/>
            </a:xfrm>
            <a:prstGeom prst="rect">
              <a:avLst/>
            </a:prstGeom>
            <a:noFill/>
            <a:ln w="28575">
              <a:noFill/>
            </a:ln>
          </p:spPr>
          <p:txBody>
            <a:bodyPr anchor="ctr"/>
            <a:lstStyle/>
            <a:p>
              <a:pPr algn="ctr"/>
              <a:r>
                <a:rPr lang="en-US" altLang="zh-CN" sz="2000" b="1" dirty="0">
                  <a:solidFill>
                    <a:srgbClr val="333300"/>
                  </a:solidFill>
                  <a:latin typeface="Times New Roman" panose="02020603050405020304" pitchFamily="18" charset="0"/>
                  <a:ea typeface="宋体" panose="02010600030101010101" pitchFamily="2" charset="-122"/>
                </a:rPr>
                <a:t>T</a:t>
              </a:r>
            </a:p>
          </p:txBody>
        </p:sp>
        <p:sp>
          <p:nvSpPr>
            <p:cNvPr id="22561" name="Text Box 70"/>
            <p:cNvSpPr txBox="1"/>
            <p:nvPr/>
          </p:nvSpPr>
          <p:spPr>
            <a:xfrm>
              <a:off x="2943" y="814"/>
              <a:ext cx="485" cy="361"/>
            </a:xfrm>
            <a:prstGeom prst="rect">
              <a:avLst/>
            </a:prstGeom>
            <a:noFill/>
            <a:ln w="28575">
              <a:noFill/>
            </a:ln>
          </p:spPr>
          <p:txBody>
            <a:bodyPr anchor="ctr"/>
            <a:lstStyle/>
            <a:p>
              <a:pPr algn="ctr"/>
              <a:r>
                <a:rPr lang="en-US" altLang="zh-CN" sz="2000" b="1" dirty="0">
                  <a:solidFill>
                    <a:srgbClr val="339966"/>
                  </a:solidFill>
                  <a:latin typeface="Times New Roman" panose="02020603050405020304" pitchFamily="18" charset="0"/>
                  <a:ea typeface="宋体" panose="02010600030101010101" pitchFamily="2" charset="-122"/>
                </a:rPr>
                <a:t>A</a:t>
              </a:r>
            </a:p>
          </p:txBody>
        </p:sp>
        <p:sp>
          <p:nvSpPr>
            <p:cNvPr id="22562" name="Text Box 71"/>
            <p:cNvSpPr txBox="1"/>
            <p:nvPr/>
          </p:nvSpPr>
          <p:spPr>
            <a:xfrm>
              <a:off x="3176" y="805"/>
              <a:ext cx="486" cy="361"/>
            </a:xfrm>
            <a:prstGeom prst="rect">
              <a:avLst/>
            </a:prstGeom>
            <a:noFill/>
            <a:ln w="28575">
              <a:noFill/>
            </a:ln>
          </p:spPr>
          <p:txBody>
            <a:bodyPr anchor="ctr"/>
            <a:lstStyle/>
            <a:p>
              <a:pPr algn="ctr"/>
              <a:r>
                <a:rPr lang="en-US" altLang="zh-CN" sz="2000" b="1" dirty="0">
                  <a:solidFill>
                    <a:srgbClr val="339966"/>
                  </a:solidFill>
                  <a:latin typeface="Times New Roman" panose="02020603050405020304" pitchFamily="18" charset="0"/>
                  <a:ea typeface="宋体" panose="02010600030101010101" pitchFamily="2" charset="-122"/>
                </a:rPr>
                <a:t>A</a:t>
              </a:r>
            </a:p>
          </p:txBody>
        </p:sp>
        <p:sp>
          <p:nvSpPr>
            <p:cNvPr id="22563" name="Text Box 72"/>
            <p:cNvSpPr txBox="1"/>
            <p:nvPr/>
          </p:nvSpPr>
          <p:spPr>
            <a:xfrm>
              <a:off x="3419" y="814"/>
              <a:ext cx="485" cy="361"/>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2564" name="Line 73"/>
            <p:cNvSpPr/>
            <p:nvPr/>
          </p:nvSpPr>
          <p:spPr>
            <a:xfrm flipH="1">
              <a:off x="2455" y="713"/>
              <a:ext cx="1" cy="203"/>
            </a:xfrm>
            <a:prstGeom prst="line">
              <a:avLst/>
            </a:prstGeom>
            <a:ln w="28575" cap="flat" cmpd="sng">
              <a:solidFill>
                <a:srgbClr val="0000FF"/>
              </a:solidFill>
              <a:prstDash val="sysDot"/>
              <a:round/>
              <a:headEnd type="none" w="med" len="med"/>
              <a:tailEnd type="none" w="med" len="med"/>
            </a:ln>
          </p:spPr>
        </p:sp>
        <p:sp>
          <p:nvSpPr>
            <p:cNvPr id="22565" name="Line 74"/>
            <p:cNvSpPr/>
            <p:nvPr/>
          </p:nvSpPr>
          <p:spPr>
            <a:xfrm flipH="1">
              <a:off x="2698" y="703"/>
              <a:ext cx="1" cy="203"/>
            </a:xfrm>
            <a:prstGeom prst="line">
              <a:avLst/>
            </a:prstGeom>
            <a:ln w="28575" cap="flat" cmpd="sng">
              <a:solidFill>
                <a:srgbClr val="0000FF"/>
              </a:solidFill>
              <a:prstDash val="sysDot"/>
              <a:round/>
              <a:headEnd type="none" w="med" len="med"/>
              <a:tailEnd type="none" w="med" len="med"/>
            </a:ln>
          </p:spPr>
        </p:sp>
        <p:sp>
          <p:nvSpPr>
            <p:cNvPr id="22566" name="Line 75"/>
            <p:cNvSpPr/>
            <p:nvPr/>
          </p:nvSpPr>
          <p:spPr>
            <a:xfrm flipH="1">
              <a:off x="2941" y="703"/>
              <a:ext cx="0" cy="203"/>
            </a:xfrm>
            <a:prstGeom prst="line">
              <a:avLst/>
            </a:prstGeom>
            <a:ln w="28575" cap="flat" cmpd="sng">
              <a:solidFill>
                <a:srgbClr val="0000FF"/>
              </a:solidFill>
              <a:prstDash val="sysDot"/>
              <a:round/>
              <a:headEnd type="none" w="med" len="med"/>
              <a:tailEnd type="none" w="med" len="med"/>
            </a:ln>
          </p:spPr>
        </p:sp>
        <p:sp>
          <p:nvSpPr>
            <p:cNvPr id="22567" name="Line 76"/>
            <p:cNvSpPr/>
            <p:nvPr/>
          </p:nvSpPr>
          <p:spPr>
            <a:xfrm flipH="1">
              <a:off x="3183" y="703"/>
              <a:ext cx="1" cy="203"/>
            </a:xfrm>
            <a:prstGeom prst="line">
              <a:avLst/>
            </a:prstGeom>
            <a:ln w="28575" cap="flat" cmpd="sng">
              <a:solidFill>
                <a:srgbClr val="0000FF"/>
              </a:solidFill>
              <a:prstDash val="sysDot"/>
              <a:round/>
              <a:headEnd type="none" w="med" len="med"/>
              <a:tailEnd type="none" w="med" len="med"/>
            </a:ln>
          </p:spPr>
        </p:sp>
        <p:sp>
          <p:nvSpPr>
            <p:cNvPr id="22568" name="Line 77"/>
            <p:cNvSpPr/>
            <p:nvPr/>
          </p:nvSpPr>
          <p:spPr>
            <a:xfrm flipH="1">
              <a:off x="3426" y="703"/>
              <a:ext cx="1" cy="203"/>
            </a:xfrm>
            <a:prstGeom prst="line">
              <a:avLst/>
            </a:prstGeom>
            <a:ln w="28575" cap="flat" cmpd="sng">
              <a:solidFill>
                <a:srgbClr val="0000FF"/>
              </a:solidFill>
              <a:prstDash val="sysDot"/>
              <a:round/>
              <a:headEnd type="none" w="med" len="med"/>
              <a:tailEnd type="none" w="med" len="med"/>
            </a:ln>
          </p:spPr>
        </p:sp>
        <p:sp>
          <p:nvSpPr>
            <p:cNvPr id="22569" name="Line 78"/>
            <p:cNvSpPr/>
            <p:nvPr/>
          </p:nvSpPr>
          <p:spPr>
            <a:xfrm flipH="1">
              <a:off x="3669" y="703"/>
              <a:ext cx="0" cy="203"/>
            </a:xfrm>
            <a:prstGeom prst="line">
              <a:avLst/>
            </a:prstGeom>
            <a:ln w="28575" cap="flat" cmpd="sng">
              <a:solidFill>
                <a:srgbClr val="0000FF"/>
              </a:solidFill>
              <a:prstDash val="sysDot"/>
              <a:round/>
              <a:headEnd type="none" w="med" len="med"/>
              <a:tailEnd type="none" w="med" len="med"/>
            </a:ln>
          </p:spPr>
        </p:sp>
      </p:grpSp>
      <p:grpSp>
        <p:nvGrpSpPr>
          <p:cNvPr id="44" name="Group 79"/>
          <p:cNvGrpSpPr/>
          <p:nvPr/>
        </p:nvGrpSpPr>
        <p:grpSpPr>
          <a:xfrm>
            <a:off x="3530600" y="2635250"/>
            <a:ext cx="2717800" cy="450850"/>
            <a:chOff x="2076" y="1762"/>
            <a:chExt cx="2203" cy="1015"/>
          </a:xfrm>
        </p:grpSpPr>
        <p:sp>
          <p:nvSpPr>
            <p:cNvPr id="22571" name="Line 80"/>
            <p:cNvSpPr/>
            <p:nvPr/>
          </p:nvSpPr>
          <p:spPr>
            <a:xfrm flipH="1">
              <a:off x="2076" y="1762"/>
              <a:ext cx="990" cy="1015"/>
            </a:xfrm>
            <a:prstGeom prst="line">
              <a:avLst/>
            </a:prstGeom>
            <a:ln w="28575" cap="flat" cmpd="sng">
              <a:solidFill>
                <a:srgbClr val="000000"/>
              </a:solidFill>
              <a:prstDash val="solid"/>
              <a:round/>
              <a:headEnd type="none" w="med" len="med"/>
              <a:tailEnd type="stealth" w="med" len="med"/>
            </a:ln>
          </p:spPr>
        </p:sp>
        <p:sp>
          <p:nvSpPr>
            <p:cNvPr id="22572" name="Line 81"/>
            <p:cNvSpPr/>
            <p:nvPr/>
          </p:nvSpPr>
          <p:spPr>
            <a:xfrm>
              <a:off x="3309" y="1762"/>
              <a:ext cx="970" cy="961"/>
            </a:xfrm>
            <a:prstGeom prst="line">
              <a:avLst/>
            </a:prstGeom>
            <a:ln w="28575" cap="flat" cmpd="sng">
              <a:solidFill>
                <a:srgbClr val="000000"/>
              </a:solidFill>
              <a:prstDash val="solid"/>
              <a:round/>
              <a:headEnd type="none" w="med" len="med"/>
              <a:tailEnd type="stealth" w="med" len="med"/>
            </a:ln>
          </p:spPr>
        </p:sp>
      </p:grpSp>
      <p:grpSp>
        <p:nvGrpSpPr>
          <p:cNvPr id="47" name="Group 82"/>
          <p:cNvGrpSpPr/>
          <p:nvPr/>
        </p:nvGrpSpPr>
        <p:grpSpPr>
          <a:xfrm>
            <a:off x="1751013" y="3240088"/>
            <a:ext cx="3327400" cy="1147762"/>
            <a:chOff x="4192" y="9808"/>
            <a:chExt cx="2721" cy="938"/>
          </a:xfrm>
        </p:grpSpPr>
        <p:sp>
          <p:nvSpPr>
            <p:cNvPr id="22574" name="Line 83"/>
            <p:cNvSpPr/>
            <p:nvPr/>
          </p:nvSpPr>
          <p:spPr>
            <a:xfrm flipV="1">
              <a:off x="4192" y="9808"/>
              <a:ext cx="1283" cy="0"/>
            </a:xfrm>
            <a:prstGeom prst="line">
              <a:avLst/>
            </a:prstGeom>
            <a:ln w="38100" cap="flat" cmpd="sng">
              <a:solidFill>
                <a:srgbClr val="0000FF"/>
              </a:solidFill>
              <a:prstDash val="solid"/>
              <a:round/>
              <a:headEnd type="none" w="med" len="med"/>
              <a:tailEnd type="none" w="med" len="med"/>
            </a:ln>
          </p:spPr>
        </p:sp>
        <p:sp>
          <p:nvSpPr>
            <p:cNvPr id="22575" name="Line 84"/>
            <p:cNvSpPr/>
            <p:nvPr/>
          </p:nvSpPr>
          <p:spPr>
            <a:xfrm>
              <a:off x="4192" y="10744"/>
              <a:ext cx="2482" cy="2"/>
            </a:xfrm>
            <a:prstGeom prst="line">
              <a:avLst/>
            </a:prstGeom>
            <a:ln w="38100" cap="flat" cmpd="sng">
              <a:solidFill>
                <a:srgbClr val="0000FF"/>
              </a:solidFill>
              <a:prstDash val="solid"/>
              <a:round/>
              <a:headEnd type="none" w="med" len="med"/>
              <a:tailEnd type="none" w="med" len="med"/>
            </a:ln>
          </p:spPr>
        </p:sp>
        <p:sp>
          <p:nvSpPr>
            <p:cNvPr id="22576" name="Line 85"/>
            <p:cNvSpPr/>
            <p:nvPr/>
          </p:nvSpPr>
          <p:spPr>
            <a:xfrm>
              <a:off x="4402" y="9808"/>
              <a:ext cx="0" cy="936"/>
            </a:xfrm>
            <a:prstGeom prst="line">
              <a:avLst/>
            </a:prstGeom>
            <a:ln w="28575" cap="flat" cmpd="sng">
              <a:solidFill>
                <a:srgbClr val="0000FF"/>
              </a:solidFill>
              <a:prstDash val="sysDot"/>
              <a:round/>
              <a:headEnd type="none" w="med" len="med"/>
              <a:tailEnd type="none" w="med" len="med"/>
            </a:ln>
          </p:spPr>
        </p:sp>
        <p:sp>
          <p:nvSpPr>
            <p:cNvPr id="22577" name="Line 86"/>
            <p:cNvSpPr/>
            <p:nvPr/>
          </p:nvSpPr>
          <p:spPr>
            <a:xfrm>
              <a:off x="4717" y="9808"/>
              <a:ext cx="0" cy="936"/>
            </a:xfrm>
            <a:prstGeom prst="line">
              <a:avLst/>
            </a:prstGeom>
            <a:ln w="28575" cap="flat" cmpd="sng">
              <a:solidFill>
                <a:srgbClr val="0000FF"/>
              </a:solidFill>
              <a:prstDash val="sysDot"/>
              <a:round/>
              <a:headEnd type="none" w="med" len="med"/>
              <a:tailEnd type="none" w="med" len="med"/>
            </a:ln>
          </p:spPr>
        </p:sp>
        <p:sp>
          <p:nvSpPr>
            <p:cNvPr id="22578" name="Line 87"/>
            <p:cNvSpPr/>
            <p:nvPr/>
          </p:nvSpPr>
          <p:spPr>
            <a:xfrm>
              <a:off x="5032" y="9808"/>
              <a:ext cx="0" cy="936"/>
            </a:xfrm>
            <a:prstGeom prst="line">
              <a:avLst/>
            </a:prstGeom>
            <a:ln w="28575" cap="flat" cmpd="sng">
              <a:solidFill>
                <a:srgbClr val="0000FF"/>
              </a:solidFill>
              <a:prstDash val="sysDot"/>
              <a:round/>
              <a:headEnd type="none" w="med" len="med"/>
              <a:tailEnd type="none" w="med" len="med"/>
            </a:ln>
          </p:spPr>
        </p:sp>
        <p:sp>
          <p:nvSpPr>
            <p:cNvPr id="22579" name="Line 88"/>
            <p:cNvSpPr/>
            <p:nvPr/>
          </p:nvSpPr>
          <p:spPr>
            <a:xfrm>
              <a:off x="5347" y="10588"/>
              <a:ext cx="0" cy="156"/>
            </a:xfrm>
            <a:prstGeom prst="line">
              <a:avLst/>
            </a:prstGeom>
            <a:ln w="28575" cap="flat" cmpd="sng">
              <a:solidFill>
                <a:srgbClr val="0000FF"/>
              </a:solidFill>
              <a:prstDash val="solid"/>
              <a:round/>
              <a:headEnd type="none" w="med" len="med"/>
              <a:tailEnd type="none" w="med" len="med"/>
            </a:ln>
          </p:spPr>
        </p:sp>
        <p:sp>
          <p:nvSpPr>
            <p:cNvPr id="22580" name="Line 89"/>
            <p:cNvSpPr/>
            <p:nvPr/>
          </p:nvSpPr>
          <p:spPr>
            <a:xfrm>
              <a:off x="5662" y="10588"/>
              <a:ext cx="0" cy="156"/>
            </a:xfrm>
            <a:prstGeom prst="line">
              <a:avLst/>
            </a:prstGeom>
            <a:ln w="28575" cap="flat" cmpd="sng">
              <a:solidFill>
                <a:srgbClr val="0000FF"/>
              </a:solidFill>
              <a:prstDash val="solid"/>
              <a:round/>
              <a:headEnd type="none" w="med" len="med"/>
              <a:tailEnd type="none" w="med" len="med"/>
            </a:ln>
          </p:spPr>
        </p:sp>
        <p:sp>
          <p:nvSpPr>
            <p:cNvPr id="22581" name="Line 90"/>
            <p:cNvSpPr/>
            <p:nvPr/>
          </p:nvSpPr>
          <p:spPr>
            <a:xfrm>
              <a:off x="5977" y="10588"/>
              <a:ext cx="0" cy="156"/>
            </a:xfrm>
            <a:prstGeom prst="line">
              <a:avLst/>
            </a:prstGeom>
            <a:ln w="28575" cap="flat" cmpd="sng">
              <a:solidFill>
                <a:srgbClr val="0000FF"/>
              </a:solidFill>
              <a:prstDash val="solid"/>
              <a:round/>
              <a:headEnd type="none" w="med" len="med"/>
              <a:tailEnd type="none" w="med" len="med"/>
            </a:ln>
          </p:spPr>
        </p:sp>
        <p:sp>
          <p:nvSpPr>
            <p:cNvPr id="22582" name="Line 91"/>
            <p:cNvSpPr/>
            <p:nvPr/>
          </p:nvSpPr>
          <p:spPr>
            <a:xfrm>
              <a:off x="6292" y="10588"/>
              <a:ext cx="0" cy="156"/>
            </a:xfrm>
            <a:prstGeom prst="line">
              <a:avLst/>
            </a:prstGeom>
            <a:ln w="28575" cap="flat" cmpd="sng">
              <a:solidFill>
                <a:srgbClr val="0000FF"/>
              </a:solidFill>
              <a:prstDash val="solid"/>
              <a:round/>
              <a:headEnd type="none" w="med" len="med"/>
              <a:tailEnd type="none" w="med" len="med"/>
            </a:ln>
          </p:spPr>
        </p:sp>
        <p:sp>
          <p:nvSpPr>
            <p:cNvPr id="22583" name="Line 92"/>
            <p:cNvSpPr/>
            <p:nvPr/>
          </p:nvSpPr>
          <p:spPr>
            <a:xfrm>
              <a:off x="6607" y="10588"/>
              <a:ext cx="0" cy="156"/>
            </a:xfrm>
            <a:prstGeom prst="line">
              <a:avLst/>
            </a:prstGeom>
            <a:ln w="28575" cap="flat" cmpd="sng">
              <a:solidFill>
                <a:srgbClr val="0000FF"/>
              </a:solidFill>
              <a:prstDash val="solid"/>
              <a:round/>
              <a:headEnd type="none" w="med" len="med"/>
              <a:tailEnd type="none" w="med" len="med"/>
            </a:ln>
          </p:spPr>
        </p:sp>
        <p:sp>
          <p:nvSpPr>
            <p:cNvPr id="22584" name="Text Box 93"/>
            <p:cNvSpPr txBox="1"/>
            <p:nvPr/>
          </p:nvSpPr>
          <p:spPr>
            <a:xfrm>
              <a:off x="5029" y="10264"/>
              <a:ext cx="630" cy="468"/>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2585" name="Text Box 94"/>
            <p:cNvSpPr txBox="1"/>
            <p:nvPr/>
          </p:nvSpPr>
          <p:spPr>
            <a:xfrm>
              <a:off x="5350" y="10264"/>
              <a:ext cx="630" cy="468"/>
            </a:xfrm>
            <a:prstGeom prst="rect">
              <a:avLst/>
            </a:prstGeom>
            <a:noFill/>
            <a:ln w="28575">
              <a:noFill/>
            </a:ln>
          </p:spPr>
          <p:txBody>
            <a:bodyPr anchor="ctr"/>
            <a:lstStyle/>
            <a:p>
              <a:pPr algn="ctr"/>
              <a:r>
                <a:rPr lang="en-US" altLang="zh-CN" sz="2000" b="1" dirty="0">
                  <a:solidFill>
                    <a:srgbClr val="333300"/>
                  </a:solidFill>
                  <a:latin typeface="Times New Roman" panose="02020603050405020304" pitchFamily="18" charset="0"/>
                  <a:ea typeface="宋体" panose="02010600030101010101" pitchFamily="2" charset="-122"/>
                </a:rPr>
                <a:t>T</a:t>
              </a:r>
            </a:p>
          </p:txBody>
        </p:sp>
        <p:sp>
          <p:nvSpPr>
            <p:cNvPr id="22586" name="Text Box 95"/>
            <p:cNvSpPr txBox="1"/>
            <p:nvPr/>
          </p:nvSpPr>
          <p:spPr>
            <a:xfrm>
              <a:off x="5665" y="10264"/>
              <a:ext cx="630" cy="468"/>
            </a:xfrm>
            <a:prstGeom prst="rect">
              <a:avLst/>
            </a:prstGeom>
            <a:noFill/>
            <a:ln w="28575">
              <a:noFill/>
            </a:ln>
          </p:spPr>
          <p:txBody>
            <a:bodyPr anchor="ctr"/>
            <a:lstStyle/>
            <a:p>
              <a:pPr algn="ctr"/>
              <a:r>
                <a:rPr lang="en-US" altLang="zh-CN" sz="2000" b="1" dirty="0">
                  <a:solidFill>
                    <a:srgbClr val="333300"/>
                  </a:solidFill>
                  <a:latin typeface="Times New Roman" panose="02020603050405020304" pitchFamily="18" charset="0"/>
                  <a:ea typeface="宋体" panose="02010600030101010101" pitchFamily="2" charset="-122"/>
                </a:rPr>
                <a:t>T</a:t>
              </a:r>
            </a:p>
          </p:txBody>
        </p:sp>
        <p:sp>
          <p:nvSpPr>
            <p:cNvPr id="22587" name="Text Box 96"/>
            <p:cNvSpPr txBox="1"/>
            <p:nvPr/>
          </p:nvSpPr>
          <p:spPr>
            <a:xfrm>
              <a:off x="5980" y="10264"/>
              <a:ext cx="630" cy="468"/>
            </a:xfrm>
            <a:prstGeom prst="rect">
              <a:avLst/>
            </a:prstGeom>
            <a:noFill/>
            <a:ln w="28575">
              <a:noFill/>
            </a:ln>
          </p:spPr>
          <p:txBody>
            <a:bodyPr anchor="ctr"/>
            <a:lstStyle/>
            <a:p>
              <a:pPr algn="ctr"/>
              <a:r>
                <a:rPr lang="en-US" altLang="zh-CN" sz="2000" b="1" dirty="0">
                  <a:solidFill>
                    <a:srgbClr val="339966"/>
                  </a:solidFill>
                  <a:latin typeface="Times New Roman" panose="02020603050405020304" pitchFamily="18" charset="0"/>
                  <a:ea typeface="宋体" panose="02010600030101010101" pitchFamily="2" charset="-122"/>
                </a:rPr>
                <a:t>A</a:t>
              </a:r>
            </a:p>
          </p:txBody>
        </p:sp>
        <p:sp>
          <p:nvSpPr>
            <p:cNvPr id="22588" name="Text Box 97"/>
            <p:cNvSpPr txBox="1"/>
            <p:nvPr/>
          </p:nvSpPr>
          <p:spPr>
            <a:xfrm>
              <a:off x="6283" y="10252"/>
              <a:ext cx="630" cy="468"/>
            </a:xfrm>
            <a:prstGeom prst="rect">
              <a:avLst/>
            </a:prstGeom>
            <a:noFill/>
            <a:ln w="28575">
              <a:noFill/>
            </a:ln>
          </p:spPr>
          <p:txBody>
            <a:bodyPr anchor="ctr"/>
            <a:lstStyle/>
            <a:p>
              <a:pPr algn="ctr"/>
              <a:r>
                <a:rPr lang="en-US" altLang="zh-CN" sz="2000" b="1" dirty="0">
                  <a:solidFill>
                    <a:srgbClr val="339966"/>
                  </a:solidFill>
                  <a:latin typeface="Times New Roman" panose="02020603050405020304" pitchFamily="18" charset="0"/>
                  <a:ea typeface="宋体" panose="02010600030101010101" pitchFamily="2" charset="-122"/>
                </a:rPr>
                <a:t>A</a:t>
              </a:r>
            </a:p>
          </p:txBody>
        </p:sp>
        <p:sp>
          <p:nvSpPr>
            <p:cNvPr id="22589" name="Line 98"/>
            <p:cNvSpPr/>
            <p:nvPr/>
          </p:nvSpPr>
          <p:spPr>
            <a:xfrm>
              <a:off x="5360" y="9839"/>
              <a:ext cx="0" cy="156"/>
            </a:xfrm>
            <a:prstGeom prst="line">
              <a:avLst/>
            </a:prstGeom>
            <a:ln w="28575" cap="flat" cmpd="sng">
              <a:solidFill>
                <a:srgbClr val="0000FF"/>
              </a:solidFill>
              <a:prstDash val="solid"/>
              <a:round/>
              <a:headEnd type="none" w="med" len="med"/>
              <a:tailEnd type="none" w="med" len="med"/>
            </a:ln>
          </p:spPr>
        </p:sp>
        <p:sp>
          <p:nvSpPr>
            <p:cNvPr id="22590" name="Text Box 99"/>
            <p:cNvSpPr txBox="1"/>
            <p:nvPr/>
          </p:nvSpPr>
          <p:spPr>
            <a:xfrm>
              <a:off x="5019" y="9853"/>
              <a:ext cx="630" cy="468"/>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grpSp>
      <p:grpSp>
        <p:nvGrpSpPr>
          <p:cNvPr id="65" name="Group 100"/>
          <p:cNvGrpSpPr/>
          <p:nvPr/>
        </p:nvGrpSpPr>
        <p:grpSpPr>
          <a:xfrm>
            <a:off x="5767388" y="3271838"/>
            <a:ext cx="3394075" cy="1146175"/>
            <a:chOff x="6588" y="6282"/>
            <a:chExt cx="2775" cy="937"/>
          </a:xfrm>
        </p:grpSpPr>
        <p:sp>
          <p:nvSpPr>
            <p:cNvPr id="22592" name="Line 101"/>
            <p:cNvSpPr/>
            <p:nvPr/>
          </p:nvSpPr>
          <p:spPr>
            <a:xfrm>
              <a:off x="8170" y="7037"/>
              <a:ext cx="0" cy="156"/>
            </a:xfrm>
            <a:prstGeom prst="line">
              <a:avLst/>
            </a:prstGeom>
            <a:ln w="28575" cap="flat" cmpd="sng">
              <a:solidFill>
                <a:srgbClr val="0000FF"/>
              </a:solidFill>
              <a:prstDash val="solid"/>
              <a:round/>
              <a:headEnd type="none" w="med" len="med"/>
              <a:tailEnd type="none" w="med" len="med"/>
            </a:ln>
          </p:spPr>
        </p:sp>
        <p:sp>
          <p:nvSpPr>
            <p:cNvPr id="22593" name="Text Box 102"/>
            <p:cNvSpPr txBox="1"/>
            <p:nvPr/>
          </p:nvSpPr>
          <p:spPr>
            <a:xfrm>
              <a:off x="7836" y="6696"/>
              <a:ext cx="630" cy="468"/>
            </a:xfrm>
            <a:prstGeom prst="rect">
              <a:avLst/>
            </a:prstGeom>
            <a:noFill/>
            <a:ln w="28575">
              <a:noFill/>
            </a:ln>
          </p:spPr>
          <p:txBody>
            <a:bodyPr anchor="ctr"/>
            <a:lstStyle/>
            <a:p>
              <a:pPr algn="ctr"/>
              <a:r>
                <a:rPr lang="en-US" altLang="zh-CN" sz="2000" b="1" dirty="0">
                  <a:solidFill>
                    <a:srgbClr val="FF6600"/>
                  </a:solidFill>
                  <a:latin typeface="Times New Roman" panose="02020603050405020304" pitchFamily="18" charset="0"/>
                  <a:ea typeface="宋体" panose="02010600030101010101" pitchFamily="2" charset="-122"/>
                </a:rPr>
                <a:t>G</a:t>
              </a:r>
            </a:p>
          </p:txBody>
        </p:sp>
        <p:sp>
          <p:nvSpPr>
            <p:cNvPr id="22594" name="Line 103"/>
            <p:cNvSpPr/>
            <p:nvPr/>
          </p:nvSpPr>
          <p:spPr>
            <a:xfrm>
              <a:off x="6906" y="6283"/>
              <a:ext cx="0" cy="156"/>
            </a:xfrm>
            <a:prstGeom prst="line">
              <a:avLst/>
            </a:prstGeom>
            <a:ln w="28575" cap="flat" cmpd="sng">
              <a:solidFill>
                <a:srgbClr val="0000FF"/>
              </a:solidFill>
              <a:prstDash val="solid"/>
              <a:round/>
              <a:headEnd type="none" w="med" len="med"/>
              <a:tailEnd type="none" w="med" len="med"/>
            </a:ln>
          </p:spPr>
        </p:sp>
        <p:sp>
          <p:nvSpPr>
            <p:cNvPr id="22595" name="Line 104"/>
            <p:cNvSpPr/>
            <p:nvPr/>
          </p:nvSpPr>
          <p:spPr>
            <a:xfrm>
              <a:off x="7221" y="6283"/>
              <a:ext cx="0" cy="156"/>
            </a:xfrm>
            <a:prstGeom prst="line">
              <a:avLst/>
            </a:prstGeom>
            <a:ln w="28575" cap="flat" cmpd="sng">
              <a:solidFill>
                <a:srgbClr val="0000FF"/>
              </a:solidFill>
              <a:prstDash val="solid"/>
              <a:round/>
              <a:headEnd type="none" w="med" len="med"/>
              <a:tailEnd type="none" w="med" len="med"/>
            </a:ln>
          </p:spPr>
        </p:sp>
        <p:sp>
          <p:nvSpPr>
            <p:cNvPr id="22596" name="Line 105"/>
            <p:cNvSpPr/>
            <p:nvPr/>
          </p:nvSpPr>
          <p:spPr>
            <a:xfrm>
              <a:off x="8796" y="6283"/>
              <a:ext cx="0" cy="936"/>
            </a:xfrm>
            <a:prstGeom prst="line">
              <a:avLst/>
            </a:prstGeom>
            <a:ln w="28575" cap="flat" cmpd="sng">
              <a:solidFill>
                <a:srgbClr val="0000FF"/>
              </a:solidFill>
              <a:prstDash val="sysDot"/>
              <a:round/>
              <a:headEnd type="none" w="med" len="med"/>
              <a:tailEnd type="none" w="med" len="med"/>
            </a:ln>
          </p:spPr>
        </p:sp>
        <p:sp>
          <p:nvSpPr>
            <p:cNvPr id="22597" name="Line 106"/>
            <p:cNvSpPr/>
            <p:nvPr/>
          </p:nvSpPr>
          <p:spPr>
            <a:xfrm>
              <a:off x="9111" y="6283"/>
              <a:ext cx="0" cy="936"/>
            </a:xfrm>
            <a:prstGeom prst="line">
              <a:avLst/>
            </a:prstGeom>
            <a:ln w="28575" cap="flat" cmpd="sng">
              <a:solidFill>
                <a:srgbClr val="0000FF"/>
              </a:solidFill>
              <a:prstDash val="sysDot"/>
              <a:round/>
              <a:headEnd type="none" w="med" len="med"/>
              <a:tailEnd type="none" w="med" len="med"/>
            </a:ln>
          </p:spPr>
        </p:sp>
        <p:sp>
          <p:nvSpPr>
            <p:cNvPr id="22598" name="Text Box 107"/>
            <p:cNvSpPr txBox="1"/>
            <p:nvPr/>
          </p:nvSpPr>
          <p:spPr>
            <a:xfrm>
              <a:off x="6588" y="6283"/>
              <a:ext cx="630" cy="468"/>
            </a:xfrm>
            <a:prstGeom prst="rect">
              <a:avLst/>
            </a:prstGeom>
            <a:noFill/>
            <a:ln w="28575">
              <a:noFill/>
            </a:ln>
          </p:spPr>
          <p:txBody>
            <a:bodyPr anchor="ctr"/>
            <a:lstStyle/>
            <a:p>
              <a:pPr algn="ctr"/>
              <a:r>
                <a:rPr lang="en-US" altLang="zh-CN" sz="2000" b="1" dirty="0">
                  <a:solidFill>
                    <a:srgbClr val="339966"/>
                  </a:solidFill>
                  <a:latin typeface="Times New Roman" panose="02020603050405020304" pitchFamily="18" charset="0"/>
                  <a:ea typeface="宋体" panose="02010600030101010101" pitchFamily="2" charset="-122"/>
                </a:rPr>
                <a:t>A</a:t>
              </a:r>
            </a:p>
          </p:txBody>
        </p:sp>
        <p:sp>
          <p:nvSpPr>
            <p:cNvPr id="22599" name="Line 108"/>
            <p:cNvSpPr/>
            <p:nvPr/>
          </p:nvSpPr>
          <p:spPr>
            <a:xfrm>
              <a:off x="7536" y="6283"/>
              <a:ext cx="0" cy="156"/>
            </a:xfrm>
            <a:prstGeom prst="line">
              <a:avLst/>
            </a:prstGeom>
            <a:ln w="28575" cap="flat" cmpd="sng">
              <a:solidFill>
                <a:srgbClr val="0000FF"/>
              </a:solidFill>
              <a:prstDash val="solid"/>
              <a:round/>
              <a:headEnd type="none" w="med" len="med"/>
              <a:tailEnd type="none" w="med" len="med"/>
            </a:ln>
          </p:spPr>
        </p:sp>
        <p:sp>
          <p:nvSpPr>
            <p:cNvPr id="22600" name="Line 109"/>
            <p:cNvSpPr/>
            <p:nvPr/>
          </p:nvSpPr>
          <p:spPr>
            <a:xfrm>
              <a:off x="7851" y="6283"/>
              <a:ext cx="0" cy="156"/>
            </a:xfrm>
            <a:prstGeom prst="line">
              <a:avLst/>
            </a:prstGeom>
            <a:ln w="28575" cap="flat" cmpd="sng">
              <a:solidFill>
                <a:srgbClr val="0000FF"/>
              </a:solidFill>
              <a:prstDash val="solid"/>
              <a:round/>
              <a:headEnd type="none" w="med" len="med"/>
              <a:tailEnd type="none" w="med" len="med"/>
            </a:ln>
          </p:spPr>
        </p:sp>
        <p:sp>
          <p:nvSpPr>
            <p:cNvPr id="22601" name="Line 110"/>
            <p:cNvSpPr/>
            <p:nvPr/>
          </p:nvSpPr>
          <p:spPr>
            <a:xfrm>
              <a:off x="8166" y="6283"/>
              <a:ext cx="0" cy="156"/>
            </a:xfrm>
            <a:prstGeom prst="line">
              <a:avLst/>
            </a:prstGeom>
            <a:ln w="28575" cap="flat" cmpd="sng">
              <a:solidFill>
                <a:srgbClr val="0000FF"/>
              </a:solidFill>
              <a:prstDash val="solid"/>
              <a:round/>
              <a:headEnd type="none" w="med" len="med"/>
              <a:tailEnd type="none" w="med" len="med"/>
            </a:ln>
          </p:spPr>
        </p:sp>
        <p:sp>
          <p:nvSpPr>
            <p:cNvPr id="22602" name="Line 111"/>
            <p:cNvSpPr/>
            <p:nvPr/>
          </p:nvSpPr>
          <p:spPr>
            <a:xfrm>
              <a:off x="8481" y="6283"/>
              <a:ext cx="0" cy="936"/>
            </a:xfrm>
            <a:prstGeom prst="line">
              <a:avLst/>
            </a:prstGeom>
            <a:ln w="28575" cap="flat" cmpd="sng">
              <a:solidFill>
                <a:srgbClr val="0000FF"/>
              </a:solidFill>
              <a:prstDash val="sysDot"/>
              <a:round/>
              <a:headEnd type="none" w="med" len="med"/>
              <a:tailEnd type="none" w="med" len="med"/>
            </a:ln>
          </p:spPr>
        </p:sp>
        <p:sp>
          <p:nvSpPr>
            <p:cNvPr id="22603" name="Text Box 112"/>
            <p:cNvSpPr txBox="1"/>
            <p:nvPr/>
          </p:nvSpPr>
          <p:spPr>
            <a:xfrm>
              <a:off x="6906" y="6283"/>
              <a:ext cx="630" cy="468"/>
            </a:xfrm>
            <a:prstGeom prst="rect">
              <a:avLst/>
            </a:prstGeom>
            <a:noFill/>
            <a:ln w="28575">
              <a:noFill/>
            </a:ln>
          </p:spPr>
          <p:txBody>
            <a:bodyPr anchor="ctr"/>
            <a:lstStyle/>
            <a:p>
              <a:pPr algn="ctr"/>
              <a:r>
                <a:rPr lang="en-US" altLang="zh-CN" sz="2000" b="1" dirty="0">
                  <a:solidFill>
                    <a:srgbClr val="339966"/>
                  </a:solidFill>
                  <a:latin typeface="Times New Roman" panose="02020603050405020304" pitchFamily="18" charset="0"/>
                  <a:ea typeface="宋体" panose="02010600030101010101" pitchFamily="2" charset="-122"/>
                </a:rPr>
                <a:t>A</a:t>
              </a:r>
            </a:p>
          </p:txBody>
        </p:sp>
        <p:sp>
          <p:nvSpPr>
            <p:cNvPr id="22604" name="Text Box 113"/>
            <p:cNvSpPr txBox="1"/>
            <p:nvPr/>
          </p:nvSpPr>
          <p:spPr>
            <a:xfrm>
              <a:off x="7221" y="6283"/>
              <a:ext cx="630" cy="468"/>
            </a:xfrm>
            <a:prstGeom prst="rect">
              <a:avLst/>
            </a:prstGeom>
            <a:noFill/>
            <a:ln w="28575">
              <a:noFill/>
            </a:ln>
          </p:spPr>
          <p:txBody>
            <a:bodyPr anchor="ctr"/>
            <a:lstStyle/>
            <a:p>
              <a:pPr algn="ctr"/>
              <a:r>
                <a:rPr lang="en-US" altLang="zh-CN" sz="2000" b="1" dirty="0">
                  <a:solidFill>
                    <a:srgbClr val="333300"/>
                  </a:solidFill>
                  <a:latin typeface="Times New Roman" panose="02020603050405020304" pitchFamily="18" charset="0"/>
                  <a:ea typeface="宋体" panose="02010600030101010101" pitchFamily="2" charset="-122"/>
                </a:rPr>
                <a:t>T</a:t>
              </a:r>
            </a:p>
          </p:txBody>
        </p:sp>
        <p:sp>
          <p:nvSpPr>
            <p:cNvPr id="22605" name="Text Box 114"/>
            <p:cNvSpPr txBox="1"/>
            <p:nvPr/>
          </p:nvSpPr>
          <p:spPr>
            <a:xfrm>
              <a:off x="7533" y="6283"/>
              <a:ext cx="630" cy="468"/>
            </a:xfrm>
            <a:prstGeom prst="rect">
              <a:avLst/>
            </a:prstGeom>
            <a:noFill/>
            <a:ln w="28575">
              <a:noFill/>
            </a:ln>
          </p:spPr>
          <p:txBody>
            <a:bodyPr anchor="ctr"/>
            <a:lstStyle/>
            <a:p>
              <a:pPr algn="ctr"/>
              <a:r>
                <a:rPr lang="en-US" altLang="zh-CN" sz="2000" b="1" dirty="0">
                  <a:solidFill>
                    <a:srgbClr val="333300"/>
                  </a:solidFill>
                  <a:latin typeface="Times New Roman" panose="02020603050405020304" pitchFamily="18" charset="0"/>
                  <a:ea typeface="宋体" panose="02010600030101010101" pitchFamily="2" charset="-122"/>
                </a:rPr>
                <a:t>T</a:t>
              </a:r>
            </a:p>
          </p:txBody>
        </p:sp>
        <p:sp>
          <p:nvSpPr>
            <p:cNvPr id="22606" name="Text Box 115"/>
            <p:cNvSpPr txBox="1"/>
            <p:nvPr/>
          </p:nvSpPr>
          <p:spPr>
            <a:xfrm>
              <a:off x="7860" y="6283"/>
              <a:ext cx="630" cy="468"/>
            </a:xfrm>
            <a:prstGeom prst="rect">
              <a:avLst/>
            </a:prstGeom>
            <a:noFill/>
            <a:ln w="28575">
              <a:noFill/>
            </a:ln>
          </p:spPr>
          <p:txBody>
            <a:bodyPr anchor="ctr"/>
            <a:lstStyle/>
            <a:p>
              <a:pPr algn="ctr"/>
              <a:r>
                <a:rPr lang="en-US" altLang="zh-CN" sz="2000" b="1" dirty="0">
                  <a:solidFill>
                    <a:srgbClr val="800080"/>
                  </a:solidFill>
                  <a:latin typeface="Times New Roman" panose="02020603050405020304" pitchFamily="18" charset="0"/>
                  <a:ea typeface="宋体" panose="02010600030101010101" pitchFamily="2" charset="-122"/>
                </a:rPr>
                <a:t>C</a:t>
              </a:r>
            </a:p>
          </p:txBody>
        </p:sp>
        <p:sp>
          <p:nvSpPr>
            <p:cNvPr id="22607" name="Line 116"/>
            <p:cNvSpPr/>
            <p:nvPr/>
          </p:nvSpPr>
          <p:spPr>
            <a:xfrm>
              <a:off x="6763" y="6282"/>
              <a:ext cx="2600" cy="0"/>
            </a:xfrm>
            <a:prstGeom prst="line">
              <a:avLst/>
            </a:prstGeom>
            <a:ln w="38100" cap="flat" cmpd="sng">
              <a:solidFill>
                <a:srgbClr val="0000FF"/>
              </a:solidFill>
              <a:prstDash val="solid"/>
              <a:round/>
              <a:headEnd type="none" w="med" len="med"/>
              <a:tailEnd type="none" w="med" len="med"/>
            </a:ln>
          </p:spPr>
        </p:sp>
        <p:sp>
          <p:nvSpPr>
            <p:cNvPr id="22608" name="Line 117"/>
            <p:cNvSpPr/>
            <p:nvPr/>
          </p:nvSpPr>
          <p:spPr>
            <a:xfrm flipV="1">
              <a:off x="7988" y="7212"/>
              <a:ext cx="1374" cy="2"/>
            </a:xfrm>
            <a:prstGeom prst="line">
              <a:avLst/>
            </a:prstGeom>
            <a:ln w="38100" cap="flat" cmpd="sng">
              <a:solidFill>
                <a:srgbClr val="0000FF"/>
              </a:solidFill>
              <a:prstDash val="solid"/>
              <a:round/>
              <a:headEnd type="none" w="med" len="med"/>
              <a:tailEnd type="none" w="med" len="med"/>
            </a:ln>
          </p:spPr>
        </p:sp>
      </p:grpSp>
      <p:sp>
        <p:nvSpPr>
          <p:cNvPr id="83" name="Rectangle 119"/>
          <p:cNvSpPr/>
          <p:nvPr/>
        </p:nvSpPr>
        <p:spPr>
          <a:xfrm>
            <a:off x="3335338" y="3887788"/>
            <a:ext cx="1655762" cy="647700"/>
          </a:xfrm>
          <a:prstGeom prst="rect">
            <a:avLst/>
          </a:prstGeom>
          <a:noFill/>
          <a:ln w="38100" cap="flat" cmpd="sng">
            <a:solidFill>
              <a:srgbClr val="FF0000"/>
            </a:solidFill>
            <a:prstDash val="solid"/>
            <a:miter/>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84" name="Rectangle 120"/>
          <p:cNvSpPr/>
          <p:nvPr/>
        </p:nvSpPr>
        <p:spPr>
          <a:xfrm>
            <a:off x="5840413" y="3127375"/>
            <a:ext cx="1655762" cy="647700"/>
          </a:xfrm>
          <a:prstGeom prst="rect">
            <a:avLst/>
          </a:prstGeom>
          <a:noFill/>
          <a:ln w="38100" cap="flat" cmpd="sng">
            <a:solidFill>
              <a:srgbClr val="FF0000"/>
            </a:solidFill>
            <a:prstDash val="solid"/>
            <a:miter/>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85" name="Line 122"/>
          <p:cNvSpPr/>
          <p:nvPr/>
        </p:nvSpPr>
        <p:spPr>
          <a:xfrm>
            <a:off x="4448175" y="1103313"/>
            <a:ext cx="0" cy="865187"/>
          </a:xfrm>
          <a:prstGeom prst="line">
            <a:avLst/>
          </a:prstGeom>
          <a:ln w="57150" cap="flat" cmpd="sng">
            <a:solidFill>
              <a:srgbClr val="FF0000"/>
            </a:solidFill>
            <a:prstDash val="solid"/>
            <a:round/>
            <a:headEnd type="none" w="med" len="med"/>
            <a:tailEnd type="none" w="med" len="med"/>
          </a:ln>
        </p:spPr>
      </p:sp>
      <p:sp>
        <p:nvSpPr>
          <p:cNvPr id="86" name="Line 123"/>
          <p:cNvSpPr/>
          <p:nvPr/>
        </p:nvSpPr>
        <p:spPr>
          <a:xfrm>
            <a:off x="6032500" y="1968500"/>
            <a:ext cx="0" cy="863600"/>
          </a:xfrm>
          <a:prstGeom prst="line">
            <a:avLst/>
          </a:prstGeom>
          <a:ln w="57150" cap="flat" cmpd="sng">
            <a:solidFill>
              <a:srgbClr val="FF0000"/>
            </a:solidFill>
            <a:prstDash val="solid"/>
            <a:round/>
            <a:headEnd type="none" w="med" len="med"/>
            <a:tailEnd type="none" w="med" len="med"/>
          </a:ln>
        </p:spPr>
      </p:sp>
      <p:sp>
        <p:nvSpPr>
          <p:cNvPr id="87" name="Line 124"/>
          <p:cNvSpPr/>
          <p:nvPr/>
        </p:nvSpPr>
        <p:spPr>
          <a:xfrm>
            <a:off x="4549775" y="1916113"/>
            <a:ext cx="1584325" cy="0"/>
          </a:xfrm>
          <a:prstGeom prst="line">
            <a:avLst/>
          </a:prstGeom>
          <a:ln w="57150" cap="flat" cmpd="sng">
            <a:solidFill>
              <a:srgbClr val="FF0000"/>
            </a:solidFill>
            <a:prstDash val="sysDot"/>
            <a:round/>
            <a:headEnd type="none" w="med" len="med"/>
            <a:tailEnd type="none" w="med" len="med"/>
          </a:ln>
        </p:spPr>
      </p:sp>
      <p:sp>
        <p:nvSpPr>
          <p:cNvPr id="2" name="AutoShape 125"/>
          <p:cNvSpPr/>
          <p:nvPr/>
        </p:nvSpPr>
        <p:spPr>
          <a:xfrm rot="10800000">
            <a:off x="3494088" y="541338"/>
            <a:ext cx="6096000" cy="533400"/>
          </a:xfrm>
          <a:prstGeom prst="wedgeRectCallout">
            <a:avLst>
              <a:gd name="adj1" fmla="val 25338"/>
              <a:gd name="adj2" fmla="val -108634"/>
            </a:avLst>
          </a:prstGeom>
          <a:noFill/>
          <a:ln w="9525" cap="flat" cmpd="sng">
            <a:solidFill>
              <a:schemeClr val="tx1"/>
            </a:solidFill>
            <a:prstDash val="solid"/>
            <a:miter/>
            <a:headEnd type="none" w="med" len="med"/>
            <a:tailEnd type="none" w="med" len="med"/>
          </a:ln>
        </p:spPr>
        <p:txBody>
          <a:bodyPr rot="10800000" anchor="t"/>
          <a:lstStyle/>
          <a:p>
            <a:r>
              <a:rPr lang="zh-CN" altLang="en-US" sz="2600" b="1" dirty="0">
                <a:latin typeface="Arial" panose="020B0604020202020204" pitchFamily="34" charset="0"/>
                <a:ea typeface="宋体" panose="02010600030101010101" pitchFamily="2" charset="-122"/>
              </a:rPr>
              <a:t>识别</a:t>
            </a:r>
            <a:r>
              <a:rPr lang="en-US" altLang="zh-CN" sz="2600" b="1" dirty="0">
                <a:solidFill>
                  <a:srgbClr val="FF0000"/>
                </a:solidFill>
                <a:latin typeface="Arial" panose="020B0604020202020204" pitchFamily="34" charset="0"/>
                <a:ea typeface="宋体" panose="02010600030101010101" pitchFamily="2" charset="-122"/>
              </a:rPr>
              <a:t>GAATTC</a:t>
            </a:r>
            <a:r>
              <a:rPr lang="zh-CN" altLang="en-US" sz="2600" b="1" dirty="0">
                <a:latin typeface="Arial" panose="020B0604020202020204" pitchFamily="34" charset="0"/>
                <a:ea typeface="宋体" panose="02010600030101010101" pitchFamily="2" charset="-122"/>
              </a:rPr>
              <a:t>序列，并在</a:t>
            </a:r>
            <a:r>
              <a:rPr lang="en-US" altLang="zh-CN" sz="2600" b="1" dirty="0">
                <a:solidFill>
                  <a:srgbClr val="FF0000"/>
                </a:solidFill>
                <a:latin typeface="Arial" panose="020B0604020202020204" pitchFamily="34" charset="0"/>
                <a:ea typeface="宋体" panose="02010600030101010101" pitchFamily="2" charset="-122"/>
              </a:rPr>
              <a:t>G</a:t>
            </a:r>
            <a:r>
              <a:rPr lang="zh-CN" altLang="en-US" sz="2600" b="1" dirty="0">
                <a:latin typeface="Arial" panose="020B0604020202020204" pitchFamily="34" charset="0"/>
                <a:ea typeface="宋体" panose="02010600030101010101" pitchFamily="2" charset="-122"/>
              </a:rPr>
              <a:t>和</a:t>
            </a:r>
            <a:r>
              <a:rPr lang="en-US" altLang="zh-CN" sz="2600" b="1" dirty="0">
                <a:solidFill>
                  <a:srgbClr val="FF0000"/>
                </a:solidFill>
                <a:latin typeface="Arial" panose="020B0604020202020204" pitchFamily="34" charset="0"/>
                <a:ea typeface="宋体" panose="02010600030101010101" pitchFamily="2" charset="-122"/>
              </a:rPr>
              <a:t>A</a:t>
            </a:r>
            <a:r>
              <a:rPr lang="zh-CN" altLang="en-US" sz="2600" b="1" dirty="0">
                <a:latin typeface="Arial" panose="020B0604020202020204" pitchFamily="34" charset="0"/>
                <a:ea typeface="宋体" panose="02010600030101010101" pitchFamily="2" charset="-122"/>
              </a:rPr>
              <a:t>之间切开</a:t>
            </a:r>
          </a:p>
        </p:txBody>
      </p:sp>
      <p:sp>
        <p:nvSpPr>
          <p:cNvPr id="3" name="AutoShape 127"/>
          <p:cNvSpPr/>
          <p:nvPr/>
        </p:nvSpPr>
        <p:spPr>
          <a:xfrm rot="10800000">
            <a:off x="584199" y="4919663"/>
            <a:ext cx="11087099" cy="914400"/>
          </a:xfrm>
          <a:prstGeom prst="wedgeRectCallout">
            <a:avLst>
              <a:gd name="adj1" fmla="val 18134"/>
              <a:gd name="adj2" fmla="val 85722"/>
            </a:avLst>
          </a:prstGeom>
          <a:noFill/>
          <a:ln w="9525" cap="flat" cmpd="sng">
            <a:solidFill>
              <a:schemeClr val="tx1"/>
            </a:solidFill>
            <a:prstDash val="solid"/>
            <a:miter/>
            <a:headEnd type="none" w="med" len="med"/>
            <a:tailEnd type="none" w="med" len="med"/>
          </a:ln>
        </p:spPr>
        <p:txBody>
          <a:bodyPr rot="10800000" anchor="t"/>
          <a:lstStyle/>
          <a:p>
            <a:pPr algn="ctr"/>
            <a:r>
              <a:rPr lang="zh-CN" altLang="en-US" sz="2800" b="1" dirty="0">
                <a:latin typeface="黑体" panose="02010609060101010101" pitchFamily="49" charset="-122"/>
                <a:ea typeface="黑体" panose="02010609060101010101" pitchFamily="49" charset="-122"/>
              </a:rPr>
              <a:t>限制</a:t>
            </a:r>
            <a:r>
              <a:rPr lang="zh-CN" altLang="en-US" sz="2800" b="1" dirty="0" smtClean="0">
                <a:latin typeface="黑体" panose="02010609060101010101" pitchFamily="49" charset="-122"/>
                <a:ea typeface="黑体" panose="02010609060101010101" pitchFamily="49" charset="-122"/>
              </a:rPr>
              <a:t>酶在中轴线两侧将</a:t>
            </a:r>
            <a:r>
              <a:rPr lang="en-US" altLang="zh-CN" sz="2800" b="1" dirty="0" smtClean="0">
                <a:latin typeface="黑体" panose="02010609060101010101" pitchFamily="49" charset="-122"/>
                <a:ea typeface="黑体" panose="02010609060101010101" pitchFamily="49" charset="-122"/>
              </a:rPr>
              <a:t>DNA</a:t>
            </a:r>
            <a:r>
              <a:rPr lang="zh-CN" altLang="en-US" sz="2800" b="1" dirty="0" smtClean="0">
                <a:latin typeface="黑体" panose="02010609060101010101" pitchFamily="49" charset="-122"/>
                <a:ea typeface="黑体" panose="02010609060101010101" pitchFamily="49" charset="-122"/>
              </a:rPr>
              <a:t>切断，可</a:t>
            </a:r>
            <a:r>
              <a:rPr lang="zh-CN" altLang="en-US" sz="2800" b="1" dirty="0">
                <a:latin typeface="黑体" panose="02010609060101010101" pitchFamily="49" charset="-122"/>
                <a:ea typeface="黑体" panose="02010609060101010101" pitchFamily="49" charset="-122"/>
              </a:rPr>
              <a:t>在切口处带有几个伸出的核苷酸，他们之间</a:t>
            </a:r>
            <a:r>
              <a:rPr lang="zh-CN" altLang="en-US" sz="2800" b="1" dirty="0">
                <a:solidFill>
                  <a:srgbClr val="FF0000"/>
                </a:solidFill>
                <a:latin typeface="黑体" panose="02010609060101010101" pitchFamily="49" charset="-122"/>
                <a:ea typeface="黑体" panose="02010609060101010101" pitchFamily="49" charset="-122"/>
              </a:rPr>
              <a:t>碱基正好互补配对</a:t>
            </a:r>
            <a:r>
              <a:rPr lang="zh-CN" altLang="en-US" sz="2800" b="1" dirty="0">
                <a:latin typeface="黑体" panose="02010609060101010101" pitchFamily="49" charset="-122"/>
                <a:ea typeface="黑体" panose="02010609060101010101" pitchFamily="49" charset="-122"/>
              </a:rPr>
              <a:t>，因此称这些片断为</a:t>
            </a:r>
            <a:r>
              <a:rPr lang="zh-CN" altLang="en-US" sz="2800" b="1" dirty="0">
                <a:solidFill>
                  <a:srgbClr val="FF0000"/>
                </a:solidFill>
                <a:latin typeface="黑体" panose="02010609060101010101" pitchFamily="49" charset="-122"/>
                <a:ea typeface="黑体" panose="02010609060101010101" pitchFamily="49" charset="-122"/>
              </a:rPr>
              <a:t>黏性末端</a:t>
            </a:r>
            <a:r>
              <a:rPr lang="zh-CN" altLang="en-US" sz="2800" b="1" dirty="0">
                <a:latin typeface="黑体" panose="02010609060101010101" pitchFamily="49" charset="-122"/>
                <a:ea typeface="黑体" panose="02010609060101010101" pitchFamily="49" charset="-122"/>
              </a:rPr>
              <a:t>。</a:t>
            </a:r>
          </a:p>
        </p:txBody>
      </p:sp>
      <p:sp>
        <p:nvSpPr>
          <p:cNvPr id="90" name="Line 123"/>
          <p:cNvSpPr/>
          <p:nvPr/>
        </p:nvSpPr>
        <p:spPr>
          <a:xfrm>
            <a:off x="5241925" y="1217613"/>
            <a:ext cx="0" cy="1582737"/>
          </a:xfrm>
          <a:prstGeom prst="line">
            <a:avLst/>
          </a:prstGeom>
          <a:ln w="38100" cap="flat" cmpd="sng">
            <a:solidFill>
              <a:srgbClr val="FF0000"/>
            </a:solidFill>
            <a:prstDash val="sysDot"/>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wipe(up)">
                                      <p:cBhvr>
                                        <p:cTn id="18" dur="5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wipe(down)">
                                      <p:cBhvr>
                                        <p:cTn id="28" dur="500"/>
                                        <p:tgtEl>
                                          <p:spTgt spid="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500"/>
                                        <p:tgtEl>
                                          <p:spTgt spid="8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left)">
                                      <p:cBhvr>
                                        <p:cTn id="48" dur="500"/>
                                        <p:tgtEl>
                                          <p:spTgt spid="6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left)">
                                      <p:cBhvr>
                                        <p:cTn id="53" dur="500"/>
                                        <p:tgtEl>
                                          <p:spTgt spid="8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down)">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3" grpId="0" bldLvl="0" animBg="1"/>
      <p:bldP spid="84" grpId="0" bldLvl="0" animBg="1"/>
      <p:bldP spid="2" grpId="0" bldLvl="0" animBg="1"/>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文本占位符 24577" descr="wenhao"/>
          <p:cNvPicPr>
            <a:picLocks noGrp="1" noChangeAspect="1"/>
          </p:cNvPicPr>
          <p:nvPr>
            <p:ph type="body" idx="4294967295"/>
          </p:nvPr>
        </p:nvPicPr>
        <p:blipFill>
          <a:blip r:embed="rId2" cstate="print"/>
          <a:stretch>
            <a:fillRect/>
          </a:stretch>
        </p:blipFill>
        <p:spPr>
          <a:xfrm>
            <a:off x="801688" y="174625"/>
            <a:ext cx="515937" cy="655638"/>
          </a:xfrm>
        </p:spPr>
      </p:pic>
      <p:sp>
        <p:nvSpPr>
          <p:cNvPr id="27650" name="文本框 24578"/>
          <p:cNvSpPr txBox="1"/>
          <p:nvPr/>
        </p:nvSpPr>
        <p:spPr>
          <a:xfrm>
            <a:off x="1420813" y="333375"/>
            <a:ext cx="7416800" cy="612775"/>
          </a:xfrm>
          <a:prstGeom prst="rect">
            <a:avLst/>
          </a:prstGeom>
          <a:noFill/>
          <a:ln w="9525">
            <a:noFill/>
          </a:ln>
        </p:spPr>
        <p:txBody>
          <a:bodyPr anchor="t">
            <a:spAutoFit/>
          </a:bodyPr>
          <a:lstStyle/>
          <a:p>
            <a:pPr>
              <a:spcBef>
                <a:spcPct val="50000"/>
              </a:spcBef>
            </a:pPr>
            <a:r>
              <a:rPr lang="zh-CN" altLang="en-US" sz="3200" b="1" dirty="0">
                <a:latin typeface="微软雅黑" panose="020B0503020204020204" charset="-122"/>
                <a:ea typeface="微软雅黑" panose="020B0503020204020204" charset="-122"/>
              </a:rPr>
              <a:t>限制酶所识别的序列有什么特点？</a:t>
            </a:r>
          </a:p>
        </p:txBody>
      </p:sp>
      <p:sp>
        <p:nvSpPr>
          <p:cNvPr id="27651" name="矩形 24580"/>
          <p:cNvSpPr>
            <a:spLocks noChangeAspect="1"/>
          </p:cNvSpPr>
          <p:nvPr/>
        </p:nvSpPr>
        <p:spPr>
          <a:xfrm>
            <a:off x="5967413" y="3284538"/>
            <a:ext cx="304800" cy="304800"/>
          </a:xfrm>
          <a:prstGeom prst="rect">
            <a:avLst/>
          </a:prstGeom>
          <a:noFill/>
          <a:ln w="9525">
            <a:noFill/>
          </a:ln>
        </p:spPr>
        <p:txBody>
          <a:bodyPr anchor="t"/>
          <a:lstStyle/>
          <a:p>
            <a:endParaRPr lang="zh-CN" altLang="en-US">
              <a:latin typeface="Arial" panose="020B0604020202020204" pitchFamily="34" charset="0"/>
              <a:ea typeface="+mn-ea"/>
            </a:endParaRPr>
          </a:p>
        </p:txBody>
      </p:sp>
      <p:pic>
        <p:nvPicPr>
          <p:cNvPr id="27653" name="Picture 5" descr="Untitled-4"/>
          <p:cNvPicPr>
            <a:picLocks noChangeAspect="1"/>
          </p:cNvPicPr>
          <p:nvPr/>
        </p:nvPicPr>
        <p:blipFill>
          <a:blip r:embed="rId3" cstate="print">
            <a:lum bright="-12000" contrast="29999"/>
          </a:blip>
          <a:srcRect t="4996" r="64487" b="47714"/>
          <a:stretch>
            <a:fillRect/>
          </a:stretch>
        </p:blipFill>
        <p:spPr>
          <a:xfrm>
            <a:off x="1069975" y="1027113"/>
            <a:ext cx="5399088" cy="5875337"/>
          </a:xfrm>
          <a:prstGeom prst="rect">
            <a:avLst/>
          </a:prstGeom>
          <a:noFill/>
          <a:ln w="9525">
            <a:noFill/>
          </a:ln>
        </p:spPr>
      </p:pic>
      <p:cxnSp>
        <p:nvCxnSpPr>
          <p:cNvPr id="13" name="直接连接符 12"/>
          <p:cNvCxnSpPr/>
          <p:nvPr/>
        </p:nvCxnSpPr>
        <p:spPr>
          <a:xfrm>
            <a:off x="4341813" y="1112838"/>
            <a:ext cx="0" cy="554355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6"/>
          <p:cNvSpPr/>
          <p:nvPr/>
        </p:nvSpPr>
        <p:spPr>
          <a:xfrm>
            <a:off x="6799749" y="1030601"/>
            <a:ext cx="5203825" cy="2245360"/>
          </a:xfrm>
          <a:prstGeom prst="rect">
            <a:avLst/>
          </a:prstGeom>
          <a:noFill/>
          <a:ln w="9525">
            <a:noFill/>
          </a:ln>
        </p:spPr>
        <p:txBody>
          <a:bodyPr wrap="square" anchor="ctr">
            <a:spAutoFit/>
          </a:bodyPr>
          <a:lstStyle/>
          <a:p>
            <a:r>
              <a:rPr lang="zh-CN" altLang="en-US" sz="2800" dirty="0">
                <a:latin typeface="黑体" panose="02010609060101010101" pitchFamily="49" charset="-122"/>
                <a:ea typeface="黑体" panose="02010609060101010101" pitchFamily="49" charset="-122"/>
              </a:rPr>
              <a:t>呈现碱基互补对称，无论是</a:t>
            </a:r>
            <a:r>
              <a:rPr lang="en-US" altLang="zh-CN" sz="2800" dirty="0">
                <a:latin typeface="黑体" panose="02010609060101010101" pitchFamily="49" charset="-122"/>
                <a:ea typeface="黑体" panose="02010609060101010101" pitchFamily="49" charset="-122"/>
              </a:rPr>
              <a:t>6</a:t>
            </a:r>
            <a:r>
              <a:rPr lang="zh-CN" altLang="en-US" sz="2800" dirty="0">
                <a:latin typeface="黑体" panose="02010609060101010101" pitchFamily="49" charset="-122"/>
                <a:ea typeface="黑体" panose="02010609060101010101" pitchFamily="49" charset="-122"/>
              </a:rPr>
              <a:t>个碱基还是</a:t>
            </a:r>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个碱基，都可以找到一条中心轴线，中轴线两侧的双链</a:t>
            </a:r>
            <a:r>
              <a:rPr lang="en-US" altLang="zh-CN" sz="2800" dirty="0">
                <a:latin typeface="黑体" panose="02010609060101010101" pitchFamily="49" charset="-122"/>
                <a:ea typeface="黑体" panose="02010609060101010101" pitchFamily="49" charset="-122"/>
              </a:rPr>
              <a:t>DNA</a:t>
            </a:r>
            <a:r>
              <a:rPr lang="zh-CN" altLang="en-US" sz="2800" dirty="0">
                <a:latin typeface="黑体" panose="02010609060101010101" pitchFamily="49" charset="-122"/>
                <a:ea typeface="黑体" panose="02010609060101010101" pitchFamily="49" charset="-122"/>
              </a:rPr>
              <a:t>上的碱基是</a:t>
            </a:r>
            <a:r>
              <a:rPr lang="zh-CN" altLang="en-US" sz="2800" u="sng" dirty="0">
                <a:solidFill>
                  <a:srgbClr val="FF0000"/>
                </a:solidFill>
                <a:latin typeface="黑体" panose="02010609060101010101" pitchFamily="49" charset="-122"/>
                <a:ea typeface="黑体" panose="02010609060101010101" pitchFamily="49" charset="-122"/>
              </a:rPr>
              <a:t>反向对称重复排列</a:t>
            </a:r>
            <a:r>
              <a:rPr lang="zh-CN" altLang="en-US" sz="2800" dirty="0">
                <a:latin typeface="黑体" panose="02010609060101010101" pitchFamily="49" charset="-122"/>
                <a:ea typeface="黑体" panose="02010609060101010101" pitchFamily="49" charset="-122"/>
              </a:rPr>
              <a:t>的 ，称为</a:t>
            </a:r>
            <a:r>
              <a:rPr lang="zh-CN" altLang="en-US" sz="2800" dirty="0">
                <a:solidFill>
                  <a:srgbClr val="FF0000"/>
                </a:solidFill>
                <a:latin typeface="黑体" panose="02010609060101010101" pitchFamily="49" charset="-122"/>
                <a:ea typeface="黑体" panose="02010609060101010101" pitchFamily="49" charset="-122"/>
              </a:rPr>
              <a:t>回文序列。</a:t>
            </a:r>
          </a:p>
        </p:txBody>
      </p:sp>
      <p:sp>
        <p:nvSpPr>
          <p:cNvPr id="11" name="TextBox 10"/>
          <p:cNvSpPr txBox="1"/>
          <p:nvPr/>
        </p:nvSpPr>
        <p:spPr>
          <a:xfrm>
            <a:off x="7017915" y="3911342"/>
            <a:ext cx="4525348" cy="1077218"/>
          </a:xfrm>
          <a:prstGeom prst="rect">
            <a:avLst/>
          </a:prstGeom>
          <a:noFill/>
        </p:spPr>
        <p:txBody>
          <a:bodyPr wrap="square" rtlCol="0">
            <a:spAutoFit/>
          </a:bodyPr>
          <a:lstStyle/>
          <a:p>
            <a:r>
              <a:rPr lang="zh-CN" altLang="en-US" sz="3200" b="1" dirty="0" smtClean="0">
                <a:solidFill>
                  <a:srgbClr val="FF0000"/>
                </a:solidFill>
              </a:rPr>
              <a:t>你能尝试写出</a:t>
            </a:r>
            <a:r>
              <a:rPr lang="en-US" altLang="zh-CN" sz="3200" b="1" dirty="0" err="1" smtClean="0">
                <a:solidFill>
                  <a:srgbClr val="FF0000"/>
                </a:solidFill>
              </a:rPr>
              <a:t>HindIII</a:t>
            </a:r>
            <a:r>
              <a:rPr lang="zh-CN" altLang="en-US" sz="3200" b="1" dirty="0" smtClean="0">
                <a:solidFill>
                  <a:srgbClr val="FF0000"/>
                </a:solidFill>
              </a:rPr>
              <a:t>酶切割产生的末端吗？</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plus(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5"/>
          <p:cNvGrpSpPr/>
          <p:nvPr/>
        </p:nvGrpSpPr>
        <p:grpSpPr>
          <a:xfrm>
            <a:off x="1785938" y="768350"/>
            <a:ext cx="4011612" cy="1160463"/>
            <a:chOff x="158" y="346"/>
            <a:chExt cx="2527" cy="731"/>
          </a:xfrm>
        </p:grpSpPr>
        <p:sp>
          <p:nvSpPr>
            <p:cNvPr id="29698" name="Line 6"/>
            <p:cNvSpPr/>
            <p:nvPr/>
          </p:nvSpPr>
          <p:spPr>
            <a:xfrm flipV="1">
              <a:off x="249" y="346"/>
              <a:ext cx="2313" cy="0"/>
            </a:xfrm>
            <a:prstGeom prst="line">
              <a:avLst/>
            </a:prstGeom>
            <a:ln w="38100" cap="flat" cmpd="sng">
              <a:solidFill>
                <a:srgbClr val="0000FF"/>
              </a:solidFill>
              <a:prstDash val="solid"/>
              <a:round/>
              <a:headEnd type="none" w="med" len="med"/>
              <a:tailEnd type="none" w="med" len="med"/>
            </a:ln>
          </p:spPr>
        </p:sp>
        <p:sp>
          <p:nvSpPr>
            <p:cNvPr id="29699" name="Line 7"/>
            <p:cNvSpPr/>
            <p:nvPr/>
          </p:nvSpPr>
          <p:spPr>
            <a:xfrm>
              <a:off x="249" y="1071"/>
              <a:ext cx="2313" cy="0"/>
            </a:xfrm>
            <a:prstGeom prst="line">
              <a:avLst/>
            </a:prstGeom>
            <a:ln w="38100" cap="flat" cmpd="sng">
              <a:solidFill>
                <a:srgbClr val="0000FF"/>
              </a:solidFill>
              <a:prstDash val="solid"/>
              <a:round/>
              <a:headEnd type="none" w="med" len="med"/>
              <a:tailEnd type="none" w="med" len="med"/>
            </a:ln>
          </p:spPr>
        </p:sp>
        <p:sp>
          <p:nvSpPr>
            <p:cNvPr id="29700" name="Line 8"/>
            <p:cNvSpPr/>
            <p:nvPr/>
          </p:nvSpPr>
          <p:spPr>
            <a:xfrm>
              <a:off x="428" y="628"/>
              <a:ext cx="0" cy="227"/>
            </a:xfrm>
            <a:prstGeom prst="line">
              <a:avLst/>
            </a:prstGeom>
            <a:ln w="28575" cap="flat" cmpd="sng">
              <a:solidFill>
                <a:srgbClr val="0000FF"/>
              </a:solidFill>
              <a:prstDash val="sysDot"/>
              <a:round/>
              <a:headEnd type="none" w="med" len="med"/>
              <a:tailEnd type="none" w="med" len="med"/>
            </a:ln>
          </p:spPr>
        </p:sp>
        <p:sp>
          <p:nvSpPr>
            <p:cNvPr id="29701" name="Line 9"/>
            <p:cNvSpPr/>
            <p:nvPr/>
          </p:nvSpPr>
          <p:spPr>
            <a:xfrm>
              <a:off x="411" y="957"/>
              <a:ext cx="0" cy="120"/>
            </a:xfrm>
            <a:prstGeom prst="line">
              <a:avLst/>
            </a:prstGeom>
            <a:ln w="28575" cap="flat" cmpd="sng">
              <a:solidFill>
                <a:srgbClr val="0000FF"/>
              </a:solidFill>
              <a:prstDash val="solid"/>
              <a:round/>
              <a:headEnd type="none" w="med" len="med"/>
              <a:tailEnd type="none" w="med" len="med"/>
            </a:ln>
          </p:spPr>
        </p:sp>
        <p:sp>
          <p:nvSpPr>
            <p:cNvPr id="29702" name="Text Box 10"/>
            <p:cNvSpPr txBox="1"/>
            <p:nvPr/>
          </p:nvSpPr>
          <p:spPr>
            <a:xfrm>
              <a:off x="166" y="707"/>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sp>
          <p:nvSpPr>
            <p:cNvPr id="29703" name="Line 11"/>
            <p:cNvSpPr/>
            <p:nvPr/>
          </p:nvSpPr>
          <p:spPr>
            <a:xfrm>
              <a:off x="421" y="380"/>
              <a:ext cx="0" cy="120"/>
            </a:xfrm>
            <a:prstGeom prst="line">
              <a:avLst/>
            </a:prstGeom>
            <a:ln w="28575" cap="flat" cmpd="sng">
              <a:solidFill>
                <a:srgbClr val="0000FF"/>
              </a:solidFill>
              <a:prstDash val="solid"/>
              <a:round/>
              <a:headEnd type="none" w="med" len="med"/>
              <a:tailEnd type="none" w="med" len="med"/>
            </a:ln>
          </p:spPr>
        </p:sp>
        <p:sp>
          <p:nvSpPr>
            <p:cNvPr id="29704" name="Text Box 12"/>
            <p:cNvSpPr txBox="1"/>
            <p:nvPr/>
          </p:nvSpPr>
          <p:spPr>
            <a:xfrm>
              <a:off x="158" y="391"/>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705" name="Line 13"/>
            <p:cNvSpPr/>
            <p:nvPr/>
          </p:nvSpPr>
          <p:spPr>
            <a:xfrm>
              <a:off x="655" y="628"/>
              <a:ext cx="0" cy="227"/>
            </a:xfrm>
            <a:prstGeom prst="line">
              <a:avLst/>
            </a:prstGeom>
            <a:ln w="28575" cap="flat" cmpd="sng">
              <a:solidFill>
                <a:srgbClr val="0000FF"/>
              </a:solidFill>
              <a:prstDash val="sysDot"/>
              <a:round/>
              <a:headEnd type="none" w="med" len="med"/>
              <a:tailEnd type="none" w="med" len="med"/>
            </a:ln>
          </p:spPr>
        </p:sp>
        <p:sp>
          <p:nvSpPr>
            <p:cNvPr id="29706" name="Line 14"/>
            <p:cNvSpPr/>
            <p:nvPr/>
          </p:nvSpPr>
          <p:spPr>
            <a:xfrm>
              <a:off x="638" y="957"/>
              <a:ext cx="0" cy="120"/>
            </a:xfrm>
            <a:prstGeom prst="line">
              <a:avLst/>
            </a:prstGeom>
            <a:ln w="28575" cap="flat" cmpd="sng">
              <a:solidFill>
                <a:srgbClr val="0000FF"/>
              </a:solidFill>
              <a:prstDash val="solid"/>
              <a:round/>
              <a:headEnd type="none" w="med" len="med"/>
              <a:tailEnd type="none" w="med" len="med"/>
            </a:ln>
          </p:spPr>
        </p:sp>
        <p:sp>
          <p:nvSpPr>
            <p:cNvPr id="29707" name="Text Box 15"/>
            <p:cNvSpPr txBox="1"/>
            <p:nvPr/>
          </p:nvSpPr>
          <p:spPr>
            <a:xfrm>
              <a:off x="385" y="709"/>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708" name="Line 16"/>
            <p:cNvSpPr/>
            <p:nvPr/>
          </p:nvSpPr>
          <p:spPr>
            <a:xfrm>
              <a:off x="648" y="380"/>
              <a:ext cx="0" cy="120"/>
            </a:xfrm>
            <a:prstGeom prst="line">
              <a:avLst/>
            </a:prstGeom>
            <a:ln w="28575" cap="flat" cmpd="sng">
              <a:solidFill>
                <a:srgbClr val="0000FF"/>
              </a:solidFill>
              <a:prstDash val="solid"/>
              <a:round/>
              <a:headEnd type="none" w="med" len="med"/>
              <a:tailEnd type="none" w="med" len="med"/>
            </a:ln>
          </p:spPr>
        </p:sp>
        <p:sp>
          <p:nvSpPr>
            <p:cNvPr id="29709" name="Text Box 17"/>
            <p:cNvSpPr txBox="1"/>
            <p:nvPr/>
          </p:nvSpPr>
          <p:spPr>
            <a:xfrm>
              <a:off x="385" y="391"/>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sp>
          <p:nvSpPr>
            <p:cNvPr id="29710" name="Line 18"/>
            <p:cNvSpPr/>
            <p:nvPr/>
          </p:nvSpPr>
          <p:spPr>
            <a:xfrm>
              <a:off x="882" y="628"/>
              <a:ext cx="0" cy="227"/>
            </a:xfrm>
            <a:prstGeom prst="line">
              <a:avLst/>
            </a:prstGeom>
            <a:ln w="28575" cap="flat" cmpd="sng">
              <a:solidFill>
                <a:srgbClr val="0000FF"/>
              </a:solidFill>
              <a:prstDash val="sysDot"/>
              <a:round/>
              <a:headEnd type="none" w="med" len="med"/>
              <a:tailEnd type="none" w="med" len="med"/>
            </a:ln>
          </p:spPr>
        </p:sp>
        <p:sp>
          <p:nvSpPr>
            <p:cNvPr id="29711" name="Line 19"/>
            <p:cNvSpPr/>
            <p:nvPr/>
          </p:nvSpPr>
          <p:spPr>
            <a:xfrm>
              <a:off x="865" y="957"/>
              <a:ext cx="0" cy="120"/>
            </a:xfrm>
            <a:prstGeom prst="line">
              <a:avLst/>
            </a:prstGeom>
            <a:ln w="28575" cap="flat" cmpd="sng">
              <a:solidFill>
                <a:srgbClr val="0000FF"/>
              </a:solidFill>
              <a:prstDash val="solid"/>
              <a:round/>
              <a:headEnd type="none" w="med" len="med"/>
              <a:tailEnd type="none" w="med" len="med"/>
            </a:ln>
          </p:spPr>
        </p:sp>
        <p:sp>
          <p:nvSpPr>
            <p:cNvPr id="29712" name="Text Box 20"/>
            <p:cNvSpPr txBox="1"/>
            <p:nvPr/>
          </p:nvSpPr>
          <p:spPr>
            <a:xfrm>
              <a:off x="620" y="707"/>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C</a:t>
              </a:r>
            </a:p>
          </p:txBody>
        </p:sp>
        <p:sp>
          <p:nvSpPr>
            <p:cNvPr id="29713" name="Line 21"/>
            <p:cNvSpPr/>
            <p:nvPr/>
          </p:nvSpPr>
          <p:spPr>
            <a:xfrm>
              <a:off x="875" y="380"/>
              <a:ext cx="0" cy="120"/>
            </a:xfrm>
            <a:prstGeom prst="line">
              <a:avLst/>
            </a:prstGeom>
            <a:ln w="28575" cap="flat" cmpd="sng">
              <a:solidFill>
                <a:srgbClr val="0000FF"/>
              </a:solidFill>
              <a:prstDash val="solid"/>
              <a:round/>
              <a:headEnd type="none" w="med" len="med"/>
              <a:tailEnd type="none" w="med" len="med"/>
            </a:ln>
          </p:spPr>
        </p:sp>
        <p:sp>
          <p:nvSpPr>
            <p:cNvPr id="29714" name="Text Box 22"/>
            <p:cNvSpPr txBox="1"/>
            <p:nvPr/>
          </p:nvSpPr>
          <p:spPr>
            <a:xfrm>
              <a:off x="612" y="39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G</a:t>
              </a:r>
            </a:p>
          </p:txBody>
        </p:sp>
        <p:sp>
          <p:nvSpPr>
            <p:cNvPr id="29715" name="Line 23"/>
            <p:cNvSpPr/>
            <p:nvPr/>
          </p:nvSpPr>
          <p:spPr>
            <a:xfrm>
              <a:off x="1109" y="628"/>
              <a:ext cx="0" cy="227"/>
            </a:xfrm>
            <a:prstGeom prst="line">
              <a:avLst/>
            </a:prstGeom>
            <a:ln w="28575" cap="flat" cmpd="sng">
              <a:solidFill>
                <a:srgbClr val="0000FF"/>
              </a:solidFill>
              <a:prstDash val="sysDot"/>
              <a:round/>
              <a:headEnd type="none" w="med" len="med"/>
              <a:tailEnd type="none" w="med" len="med"/>
            </a:ln>
          </p:spPr>
        </p:sp>
        <p:sp>
          <p:nvSpPr>
            <p:cNvPr id="29716" name="Line 24"/>
            <p:cNvSpPr/>
            <p:nvPr/>
          </p:nvSpPr>
          <p:spPr>
            <a:xfrm>
              <a:off x="1092" y="957"/>
              <a:ext cx="0" cy="120"/>
            </a:xfrm>
            <a:prstGeom prst="line">
              <a:avLst/>
            </a:prstGeom>
            <a:ln w="28575" cap="flat" cmpd="sng">
              <a:solidFill>
                <a:srgbClr val="0000FF"/>
              </a:solidFill>
              <a:prstDash val="solid"/>
              <a:round/>
              <a:headEnd type="none" w="med" len="med"/>
              <a:tailEnd type="none" w="med" len="med"/>
            </a:ln>
          </p:spPr>
        </p:sp>
        <p:sp>
          <p:nvSpPr>
            <p:cNvPr id="29717" name="Text Box 25"/>
            <p:cNvSpPr txBox="1"/>
            <p:nvPr/>
          </p:nvSpPr>
          <p:spPr>
            <a:xfrm>
              <a:off x="839" y="709"/>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718" name="Line 26"/>
            <p:cNvSpPr/>
            <p:nvPr/>
          </p:nvSpPr>
          <p:spPr>
            <a:xfrm>
              <a:off x="1102" y="380"/>
              <a:ext cx="0" cy="120"/>
            </a:xfrm>
            <a:prstGeom prst="line">
              <a:avLst/>
            </a:prstGeom>
            <a:ln w="28575" cap="flat" cmpd="sng">
              <a:solidFill>
                <a:srgbClr val="0000FF"/>
              </a:solidFill>
              <a:prstDash val="solid"/>
              <a:round/>
              <a:headEnd type="none" w="med" len="med"/>
              <a:tailEnd type="none" w="med" len="med"/>
            </a:ln>
          </p:spPr>
        </p:sp>
        <p:sp>
          <p:nvSpPr>
            <p:cNvPr id="29719" name="Text Box 27"/>
            <p:cNvSpPr txBox="1"/>
            <p:nvPr/>
          </p:nvSpPr>
          <p:spPr>
            <a:xfrm>
              <a:off x="839" y="39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sp>
          <p:nvSpPr>
            <p:cNvPr id="29720" name="Line 28"/>
            <p:cNvSpPr/>
            <p:nvPr/>
          </p:nvSpPr>
          <p:spPr>
            <a:xfrm>
              <a:off x="1335" y="628"/>
              <a:ext cx="0" cy="227"/>
            </a:xfrm>
            <a:prstGeom prst="line">
              <a:avLst/>
            </a:prstGeom>
            <a:ln w="28575" cap="flat" cmpd="sng">
              <a:solidFill>
                <a:srgbClr val="0000FF"/>
              </a:solidFill>
              <a:prstDash val="sysDot"/>
              <a:round/>
              <a:headEnd type="none" w="med" len="med"/>
              <a:tailEnd type="none" w="med" len="med"/>
            </a:ln>
          </p:spPr>
        </p:sp>
        <p:sp>
          <p:nvSpPr>
            <p:cNvPr id="29721" name="Line 29"/>
            <p:cNvSpPr/>
            <p:nvPr/>
          </p:nvSpPr>
          <p:spPr>
            <a:xfrm>
              <a:off x="1318" y="957"/>
              <a:ext cx="0" cy="120"/>
            </a:xfrm>
            <a:prstGeom prst="line">
              <a:avLst/>
            </a:prstGeom>
            <a:ln w="28575" cap="flat" cmpd="sng">
              <a:solidFill>
                <a:srgbClr val="0000FF"/>
              </a:solidFill>
              <a:prstDash val="solid"/>
              <a:round/>
              <a:headEnd type="none" w="med" len="med"/>
              <a:tailEnd type="none" w="med" len="med"/>
            </a:ln>
          </p:spPr>
        </p:sp>
        <p:sp>
          <p:nvSpPr>
            <p:cNvPr id="29722" name="Text Box 30"/>
            <p:cNvSpPr txBox="1"/>
            <p:nvPr/>
          </p:nvSpPr>
          <p:spPr>
            <a:xfrm>
              <a:off x="1073" y="707"/>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723" name="Line 31"/>
            <p:cNvSpPr/>
            <p:nvPr/>
          </p:nvSpPr>
          <p:spPr>
            <a:xfrm>
              <a:off x="1328" y="380"/>
              <a:ext cx="0" cy="120"/>
            </a:xfrm>
            <a:prstGeom prst="line">
              <a:avLst/>
            </a:prstGeom>
            <a:ln w="28575" cap="flat" cmpd="sng">
              <a:solidFill>
                <a:srgbClr val="0000FF"/>
              </a:solidFill>
              <a:prstDash val="solid"/>
              <a:round/>
              <a:headEnd type="none" w="med" len="med"/>
              <a:tailEnd type="none" w="med" len="med"/>
            </a:ln>
          </p:spPr>
        </p:sp>
        <p:sp>
          <p:nvSpPr>
            <p:cNvPr id="29724" name="Text Box 32"/>
            <p:cNvSpPr txBox="1"/>
            <p:nvPr/>
          </p:nvSpPr>
          <p:spPr>
            <a:xfrm>
              <a:off x="1065" y="39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sp>
          <p:nvSpPr>
            <p:cNvPr id="29725" name="Line 33"/>
            <p:cNvSpPr/>
            <p:nvPr/>
          </p:nvSpPr>
          <p:spPr>
            <a:xfrm>
              <a:off x="1562" y="628"/>
              <a:ext cx="0" cy="227"/>
            </a:xfrm>
            <a:prstGeom prst="line">
              <a:avLst/>
            </a:prstGeom>
            <a:ln w="28575" cap="flat" cmpd="sng">
              <a:solidFill>
                <a:srgbClr val="0000FF"/>
              </a:solidFill>
              <a:prstDash val="sysDot"/>
              <a:round/>
              <a:headEnd type="none" w="med" len="med"/>
              <a:tailEnd type="none" w="med" len="med"/>
            </a:ln>
          </p:spPr>
        </p:sp>
        <p:sp>
          <p:nvSpPr>
            <p:cNvPr id="29726" name="Line 34"/>
            <p:cNvSpPr/>
            <p:nvPr/>
          </p:nvSpPr>
          <p:spPr>
            <a:xfrm>
              <a:off x="1545" y="957"/>
              <a:ext cx="0" cy="120"/>
            </a:xfrm>
            <a:prstGeom prst="line">
              <a:avLst/>
            </a:prstGeom>
            <a:ln w="28575" cap="flat" cmpd="sng">
              <a:solidFill>
                <a:srgbClr val="0000FF"/>
              </a:solidFill>
              <a:prstDash val="solid"/>
              <a:round/>
              <a:headEnd type="none" w="med" len="med"/>
              <a:tailEnd type="none" w="med" len="med"/>
            </a:ln>
          </p:spPr>
        </p:sp>
        <p:sp>
          <p:nvSpPr>
            <p:cNvPr id="29727" name="Text Box 35"/>
            <p:cNvSpPr txBox="1"/>
            <p:nvPr/>
          </p:nvSpPr>
          <p:spPr>
            <a:xfrm>
              <a:off x="1292" y="709"/>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sp>
          <p:nvSpPr>
            <p:cNvPr id="29728" name="Line 36"/>
            <p:cNvSpPr/>
            <p:nvPr/>
          </p:nvSpPr>
          <p:spPr>
            <a:xfrm>
              <a:off x="1555" y="380"/>
              <a:ext cx="0" cy="120"/>
            </a:xfrm>
            <a:prstGeom prst="line">
              <a:avLst/>
            </a:prstGeom>
            <a:ln w="28575" cap="flat" cmpd="sng">
              <a:solidFill>
                <a:srgbClr val="0000FF"/>
              </a:solidFill>
              <a:prstDash val="solid"/>
              <a:round/>
              <a:headEnd type="none" w="med" len="med"/>
              <a:tailEnd type="none" w="med" len="med"/>
            </a:ln>
          </p:spPr>
        </p:sp>
        <p:sp>
          <p:nvSpPr>
            <p:cNvPr id="29729" name="Text Box 37"/>
            <p:cNvSpPr txBox="1"/>
            <p:nvPr/>
          </p:nvSpPr>
          <p:spPr>
            <a:xfrm>
              <a:off x="1292" y="39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730" name="Line 38"/>
            <p:cNvSpPr/>
            <p:nvPr/>
          </p:nvSpPr>
          <p:spPr>
            <a:xfrm>
              <a:off x="1789" y="628"/>
              <a:ext cx="0" cy="227"/>
            </a:xfrm>
            <a:prstGeom prst="line">
              <a:avLst/>
            </a:prstGeom>
            <a:ln w="28575" cap="flat" cmpd="sng">
              <a:solidFill>
                <a:srgbClr val="0000FF"/>
              </a:solidFill>
              <a:prstDash val="sysDot"/>
              <a:round/>
              <a:headEnd type="none" w="med" len="med"/>
              <a:tailEnd type="none" w="med" len="med"/>
            </a:ln>
          </p:spPr>
        </p:sp>
        <p:sp>
          <p:nvSpPr>
            <p:cNvPr id="29731" name="Line 39"/>
            <p:cNvSpPr/>
            <p:nvPr/>
          </p:nvSpPr>
          <p:spPr>
            <a:xfrm>
              <a:off x="1772" y="957"/>
              <a:ext cx="0" cy="120"/>
            </a:xfrm>
            <a:prstGeom prst="line">
              <a:avLst/>
            </a:prstGeom>
            <a:ln w="28575" cap="flat" cmpd="sng">
              <a:solidFill>
                <a:srgbClr val="0000FF"/>
              </a:solidFill>
              <a:prstDash val="solid"/>
              <a:round/>
              <a:headEnd type="none" w="med" len="med"/>
              <a:tailEnd type="none" w="med" len="med"/>
            </a:ln>
          </p:spPr>
        </p:sp>
        <p:sp>
          <p:nvSpPr>
            <p:cNvPr id="29732" name="Text Box 40"/>
            <p:cNvSpPr txBox="1"/>
            <p:nvPr/>
          </p:nvSpPr>
          <p:spPr>
            <a:xfrm>
              <a:off x="1527" y="707"/>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sp>
          <p:nvSpPr>
            <p:cNvPr id="29733" name="Line 41"/>
            <p:cNvSpPr/>
            <p:nvPr/>
          </p:nvSpPr>
          <p:spPr>
            <a:xfrm>
              <a:off x="1782" y="380"/>
              <a:ext cx="0" cy="120"/>
            </a:xfrm>
            <a:prstGeom prst="line">
              <a:avLst/>
            </a:prstGeom>
            <a:ln w="28575" cap="flat" cmpd="sng">
              <a:solidFill>
                <a:srgbClr val="0000FF"/>
              </a:solidFill>
              <a:prstDash val="solid"/>
              <a:round/>
              <a:headEnd type="none" w="med" len="med"/>
              <a:tailEnd type="none" w="med" len="med"/>
            </a:ln>
          </p:spPr>
        </p:sp>
        <p:sp>
          <p:nvSpPr>
            <p:cNvPr id="29734" name="Text Box 42"/>
            <p:cNvSpPr txBox="1"/>
            <p:nvPr/>
          </p:nvSpPr>
          <p:spPr>
            <a:xfrm>
              <a:off x="1519" y="39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735" name="Line 43"/>
            <p:cNvSpPr/>
            <p:nvPr/>
          </p:nvSpPr>
          <p:spPr>
            <a:xfrm>
              <a:off x="2016" y="628"/>
              <a:ext cx="0" cy="227"/>
            </a:xfrm>
            <a:prstGeom prst="line">
              <a:avLst/>
            </a:prstGeom>
            <a:ln w="28575" cap="flat" cmpd="sng">
              <a:solidFill>
                <a:srgbClr val="0000FF"/>
              </a:solidFill>
              <a:prstDash val="sysDot"/>
              <a:round/>
              <a:headEnd type="none" w="med" len="med"/>
              <a:tailEnd type="none" w="med" len="med"/>
            </a:ln>
          </p:spPr>
        </p:sp>
        <p:sp>
          <p:nvSpPr>
            <p:cNvPr id="29736" name="Line 44"/>
            <p:cNvSpPr/>
            <p:nvPr/>
          </p:nvSpPr>
          <p:spPr>
            <a:xfrm>
              <a:off x="1999" y="957"/>
              <a:ext cx="0" cy="120"/>
            </a:xfrm>
            <a:prstGeom prst="line">
              <a:avLst/>
            </a:prstGeom>
            <a:ln w="28575" cap="flat" cmpd="sng">
              <a:solidFill>
                <a:srgbClr val="0000FF"/>
              </a:solidFill>
              <a:prstDash val="solid"/>
              <a:round/>
              <a:headEnd type="none" w="med" len="med"/>
              <a:tailEnd type="none" w="med" len="med"/>
            </a:ln>
          </p:spPr>
        </p:sp>
        <p:sp>
          <p:nvSpPr>
            <p:cNvPr id="29737" name="Text Box 45"/>
            <p:cNvSpPr txBox="1"/>
            <p:nvPr/>
          </p:nvSpPr>
          <p:spPr>
            <a:xfrm>
              <a:off x="1746" y="709"/>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G</a:t>
              </a:r>
            </a:p>
          </p:txBody>
        </p:sp>
        <p:sp>
          <p:nvSpPr>
            <p:cNvPr id="29738" name="Line 46"/>
            <p:cNvSpPr/>
            <p:nvPr/>
          </p:nvSpPr>
          <p:spPr>
            <a:xfrm>
              <a:off x="2009" y="380"/>
              <a:ext cx="0" cy="120"/>
            </a:xfrm>
            <a:prstGeom prst="line">
              <a:avLst/>
            </a:prstGeom>
            <a:ln w="28575" cap="flat" cmpd="sng">
              <a:solidFill>
                <a:srgbClr val="0000FF"/>
              </a:solidFill>
              <a:prstDash val="solid"/>
              <a:round/>
              <a:headEnd type="none" w="med" len="med"/>
              <a:tailEnd type="none" w="med" len="med"/>
            </a:ln>
          </p:spPr>
        </p:sp>
        <p:sp>
          <p:nvSpPr>
            <p:cNvPr id="29739" name="Text Box 47"/>
            <p:cNvSpPr txBox="1"/>
            <p:nvPr/>
          </p:nvSpPr>
          <p:spPr>
            <a:xfrm>
              <a:off x="1746" y="39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C</a:t>
              </a:r>
            </a:p>
          </p:txBody>
        </p:sp>
        <p:sp>
          <p:nvSpPr>
            <p:cNvPr id="29740" name="Line 48"/>
            <p:cNvSpPr/>
            <p:nvPr/>
          </p:nvSpPr>
          <p:spPr>
            <a:xfrm>
              <a:off x="2243" y="628"/>
              <a:ext cx="0" cy="227"/>
            </a:xfrm>
            <a:prstGeom prst="line">
              <a:avLst/>
            </a:prstGeom>
            <a:ln w="28575" cap="flat" cmpd="sng">
              <a:solidFill>
                <a:srgbClr val="0000FF"/>
              </a:solidFill>
              <a:prstDash val="sysDot"/>
              <a:round/>
              <a:headEnd type="none" w="med" len="med"/>
              <a:tailEnd type="none" w="med" len="med"/>
            </a:ln>
          </p:spPr>
        </p:sp>
        <p:sp>
          <p:nvSpPr>
            <p:cNvPr id="29741" name="Line 49"/>
            <p:cNvSpPr/>
            <p:nvPr/>
          </p:nvSpPr>
          <p:spPr>
            <a:xfrm>
              <a:off x="2226" y="957"/>
              <a:ext cx="0" cy="120"/>
            </a:xfrm>
            <a:prstGeom prst="line">
              <a:avLst/>
            </a:prstGeom>
            <a:ln w="28575" cap="flat" cmpd="sng">
              <a:solidFill>
                <a:srgbClr val="0000FF"/>
              </a:solidFill>
              <a:prstDash val="solid"/>
              <a:round/>
              <a:headEnd type="none" w="med" len="med"/>
              <a:tailEnd type="none" w="med" len="med"/>
            </a:ln>
          </p:spPr>
        </p:sp>
        <p:sp>
          <p:nvSpPr>
            <p:cNvPr id="29742" name="Text Box 50"/>
            <p:cNvSpPr txBox="1"/>
            <p:nvPr/>
          </p:nvSpPr>
          <p:spPr>
            <a:xfrm>
              <a:off x="1981" y="707"/>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743" name="Line 51"/>
            <p:cNvSpPr/>
            <p:nvPr/>
          </p:nvSpPr>
          <p:spPr>
            <a:xfrm>
              <a:off x="2236" y="380"/>
              <a:ext cx="0" cy="120"/>
            </a:xfrm>
            <a:prstGeom prst="line">
              <a:avLst/>
            </a:prstGeom>
            <a:ln w="28575" cap="flat" cmpd="sng">
              <a:solidFill>
                <a:srgbClr val="0000FF"/>
              </a:solidFill>
              <a:prstDash val="solid"/>
              <a:round/>
              <a:headEnd type="none" w="med" len="med"/>
              <a:tailEnd type="none" w="med" len="med"/>
            </a:ln>
          </p:spPr>
        </p:sp>
        <p:sp>
          <p:nvSpPr>
            <p:cNvPr id="29744" name="Text Box 52"/>
            <p:cNvSpPr txBox="1"/>
            <p:nvPr/>
          </p:nvSpPr>
          <p:spPr>
            <a:xfrm>
              <a:off x="1973" y="391"/>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sp>
          <p:nvSpPr>
            <p:cNvPr id="29745" name="Line 53"/>
            <p:cNvSpPr/>
            <p:nvPr/>
          </p:nvSpPr>
          <p:spPr>
            <a:xfrm>
              <a:off x="2470" y="628"/>
              <a:ext cx="0" cy="227"/>
            </a:xfrm>
            <a:prstGeom prst="line">
              <a:avLst/>
            </a:prstGeom>
            <a:ln w="28575" cap="flat" cmpd="sng">
              <a:solidFill>
                <a:srgbClr val="0000FF"/>
              </a:solidFill>
              <a:prstDash val="sysDot"/>
              <a:round/>
              <a:headEnd type="none" w="med" len="med"/>
              <a:tailEnd type="none" w="med" len="med"/>
            </a:ln>
          </p:spPr>
        </p:sp>
        <p:sp>
          <p:nvSpPr>
            <p:cNvPr id="29746" name="Line 54"/>
            <p:cNvSpPr/>
            <p:nvPr/>
          </p:nvSpPr>
          <p:spPr>
            <a:xfrm>
              <a:off x="2453" y="957"/>
              <a:ext cx="0" cy="120"/>
            </a:xfrm>
            <a:prstGeom prst="line">
              <a:avLst/>
            </a:prstGeom>
            <a:ln w="28575" cap="flat" cmpd="sng">
              <a:solidFill>
                <a:srgbClr val="0000FF"/>
              </a:solidFill>
              <a:prstDash val="solid"/>
              <a:round/>
              <a:headEnd type="none" w="med" len="med"/>
              <a:tailEnd type="none" w="med" len="med"/>
            </a:ln>
          </p:spPr>
        </p:sp>
        <p:sp>
          <p:nvSpPr>
            <p:cNvPr id="29747" name="Text Box 55"/>
            <p:cNvSpPr txBox="1"/>
            <p:nvPr/>
          </p:nvSpPr>
          <p:spPr>
            <a:xfrm>
              <a:off x="2200" y="709"/>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748" name="Line 56"/>
            <p:cNvSpPr/>
            <p:nvPr/>
          </p:nvSpPr>
          <p:spPr>
            <a:xfrm>
              <a:off x="2463" y="380"/>
              <a:ext cx="0" cy="120"/>
            </a:xfrm>
            <a:prstGeom prst="line">
              <a:avLst/>
            </a:prstGeom>
            <a:ln w="28575" cap="flat" cmpd="sng">
              <a:solidFill>
                <a:srgbClr val="0000FF"/>
              </a:solidFill>
              <a:prstDash val="solid"/>
              <a:round/>
              <a:headEnd type="none" w="med" len="med"/>
              <a:tailEnd type="none" w="med" len="med"/>
            </a:ln>
          </p:spPr>
        </p:sp>
        <p:sp>
          <p:nvSpPr>
            <p:cNvPr id="29749" name="Text Box 57"/>
            <p:cNvSpPr txBox="1"/>
            <p:nvPr/>
          </p:nvSpPr>
          <p:spPr>
            <a:xfrm>
              <a:off x="2200" y="391"/>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grpSp>
      <p:grpSp>
        <p:nvGrpSpPr>
          <p:cNvPr id="29750" name="Group 58"/>
          <p:cNvGrpSpPr/>
          <p:nvPr/>
        </p:nvGrpSpPr>
        <p:grpSpPr>
          <a:xfrm>
            <a:off x="6394450" y="768350"/>
            <a:ext cx="4011613" cy="1160463"/>
            <a:chOff x="3061" y="346"/>
            <a:chExt cx="2527" cy="731"/>
          </a:xfrm>
        </p:grpSpPr>
        <p:sp>
          <p:nvSpPr>
            <p:cNvPr id="29751" name="Line 59"/>
            <p:cNvSpPr/>
            <p:nvPr/>
          </p:nvSpPr>
          <p:spPr>
            <a:xfrm flipV="1">
              <a:off x="3152" y="346"/>
              <a:ext cx="2313" cy="0"/>
            </a:xfrm>
            <a:prstGeom prst="line">
              <a:avLst/>
            </a:prstGeom>
            <a:ln w="38100" cap="flat" cmpd="sng">
              <a:solidFill>
                <a:schemeClr val="hlink"/>
              </a:solidFill>
              <a:prstDash val="solid"/>
              <a:round/>
              <a:headEnd type="none" w="med" len="med"/>
              <a:tailEnd type="none" w="med" len="med"/>
            </a:ln>
          </p:spPr>
        </p:sp>
        <p:sp>
          <p:nvSpPr>
            <p:cNvPr id="29752" name="Line 60"/>
            <p:cNvSpPr/>
            <p:nvPr/>
          </p:nvSpPr>
          <p:spPr>
            <a:xfrm>
              <a:off x="3152" y="1071"/>
              <a:ext cx="2313" cy="0"/>
            </a:xfrm>
            <a:prstGeom prst="line">
              <a:avLst/>
            </a:prstGeom>
            <a:ln w="38100" cap="flat" cmpd="sng">
              <a:solidFill>
                <a:schemeClr val="hlink"/>
              </a:solidFill>
              <a:prstDash val="solid"/>
              <a:round/>
              <a:headEnd type="none" w="med" len="med"/>
              <a:tailEnd type="none" w="med" len="med"/>
            </a:ln>
          </p:spPr>
        </p:sp>
        <p:sp>
          <p:nvSpPr>
            <p:cNvPr id="29753" name="Line 61"/>
            <p:cNvSpPr/>
            <p:nvPr/>
          </p:nvSpPr>
          <p:spPr>
            <a:xfrm>
              <a:off x="3331" y="628"/>
              <a:ext cx="0" cy="227"/>
            </a:xfrm>
            <a:prstGeom prst="line">
              <a:avLst/>
            </a:prstGeom>
            <a:ln w="28575" cap="flat" cmpd="sng">
              <a:solidFill>
                <a:schemeClr val="hlink"/>
              </a:solidFill>
              <a:prstDash val="sysDot"/>
              <a:round/>
              <a:headEnd type="none" w="med" len="med"/>
              <a:tailEnd type="none" w="med" len="med"/>
            </a:ln>
          </p:spPr>
        </p:sp>
        <p:sp>
          <p:nvSpPr>
            <p:cNvPr id="29754" name="Line 62"/>
            <p:cNvSpPr/>
            <p:nvPr/>
          </p:nvSpPr>
          <p:spPr>
            <a:xfrm>
              <a:off x="3314" y="957"/>
              <a:ext cx="0" cy="120"/>
            </a:xfrm>
            <a:prstGeom prst="line">
              <a:avLst/>
            </a:prstGeom>
            <a:ln w="28575" cap="flat" cmpd="sng">
              <a:solidFill>
                <a:schemeClr val="hlink"/>
              </a:solidFill>
              <a:prstDash val="solid"/>
              <a:round/>
              <a:headEnd type="none" w="med" len="med"/>
              <a:tailEnd type="none" w="med" len="med"/>
            </a:ln>
          </p:spPr>
        </p:sp>
        <p:sp>
          <p:nvSpPr>
            <p:cNvPr id="29755" name="Text Box 63"/>
            <p:cNvSpPr txBox="1"/>
            <p:nvPr/>
          </p:nvSpPr>
          <p:spPr>
            <a:xfrm>
              <a:off x="3069" y="707"/>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756" name="Line 64"/>
            <p:cNvSpPr/>
            <p:nvPr/>
          </p:nvSpPr>
          <p:spPr>
            <a:xfrm>
              <a:off x="3324" y="380"/>
              <a:ext cx="0" cy="120"/>
            </a:xfrm>
            <a:prstGeom prst="line">
              <a:avLst/>
            </a:prstGeom>
            <a:ln w="28575" cap="flat" cmpd="sng">
              <a:solidFill>
                <a:schemeClr val="hlink"/>
              </a:solidFill>
              <a:prstDash val="solid"/>
              <a:round/>
              <a:headEnd type="none" w="med" len="med"/>
              <a:tailEnd type="none" w="med" len="med"/>
            </a:ln>
          </p:spPr>
        </p:sp>
        <p:sp>
          <p:nvSpPr>
            <p:cNvPr id="29757" name="Text Box 65"/>
            <p:cNvSpPr txBox="1"/>
            <p:nvPr/>
          </p:nvSpPr>
          <p:spPr>
            <a:xfrm>
              <a:off x="3061" y="391"/>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sp>
          <p:nvSpPr>
            <p:cNvPr id="29758" name="Line 66"/>
            <p:cNvSpPr/>
            <p:nvPr/>
          </p:nvSpPr>
          <p:spPr>
            <a:xfrm>
              <a:off x="3558" y="628"/>
              <a:ext cx="0" cy="227"/>
            </a:xfrm>
            <a:prstGeom prst="line">
              <a:avLst/>
            </a:prstGeom>
            <a:ln w="28575" cap="flat" cmpd="sng">
              <a:solidFill>
                <a:schemeClr val="hlink"/>
              </a:solidFill>
              <a:prstDash val="sysDot"/>
              <a:round/>
              <a:headEnd type="none" w="med" len="med"/>
              <a:tailEnd type="none" w="med" len="med"/>
            </a:ln>
          </p:spPr>
        </p:sp>
        <p:sp>
          <p:nvSpPr>
            <p:cNvPr id="29759" name="Line 67"/>
            <p:cNvSpPr/>
            <p:nvPr/>
          </p:nvSpPr>
          <p:spPr>
            <a:xfrm>
              <a:off x="3541" y="957"/>
              <a:ext cx="0" cy="120"/>
            </a:xfrm>
            <a:prstGeom prst="line">
              <a:avLst/>
            </a:prstGeom>
            <a:ln w="28575" cap="flat" cmpd="sng">
              <a:solidFill>
                <a:schemeClr val="hlink"/>
              </a:solidFill>
              <a:prstDash val="solid"/>
              <a:round/>
              <a:headEnd type="none" w="med" len="med"/>
              <a:tailEnd type="none" w="med" len="med"/>
            </a:ln>
          </p:spPr>
        </p:sp>
        <p:sp>
          <p:nvSpPr>
            <p:cNvPr id="29760" name="Text Box 68"/>
            <p:cNvSpPr txBox="1"/>
            <p:nvPr/>
          </p:nvSpPr>
          <p:spPr>
            <a:xfrm>
              <a:off x="3288" y="709"/>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sp>
          <p:nvSpPr>
            <p:cNvPr id="29761" name="Line 69"/>
            <p:cNvSpPr/>
            <p:nvPr/>
          </p:nvSpPr>
          <p:spPr>
            <a:xfrm>
              <a:off x="3551" y="380"/>
              <a:ext cx="0" cy="120"/>
            </a:xfrm>
            <a:prstGeom prst="line">
              <a:avLst/>
            </a:prstGeom>
            <a:ln w="28575" cap="flat" cmpd="sng">
              <a:solidFill>
                <a:schemeClr val="hlink"/>
              </a:solidFill>
              <a:prstDash val="solid"/>
              <a:round/>
              <a:headEnd type="none" w="med" len="med"/>
              <a:tailEnd type="none" w="med" len="med"/>
            </a:ln>
          </p:spPr>
        </p:sp>
        <p:sp>
          <p:nvSpPr>
            <p:cNvPr id="29762" name="Text Box 70"/>
            <p:cNvSpPr txBox="1"/>
            <p:nvPr/>
          </p:nvSpPr>
          <p:spPr>
            <a:xfrm>
              <a:off x="3288" y="391"/>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763" name="Line 71"/>
            <p:cNvSpPr/>
            <p:nvPr/>
          </p:nvSpPr>
          <p:spPr>
            <a:xfrm>
              <a:off x="3785" y="628"/>
              <a:ext cx="0" cy="227"/>
            </a:xfrm>
            <a:prstGeom prst="line">
              <a:avLst/>
            </a:prstGeom>
            <a:ln w="28575" cap="flat" cmpd="sng">
              <a:solidFill>
                <a:schemeClr val="hlink"/>
              </a:solidFill>
              <a:prstDash val="sysDot"/>
              <a:round/>
              <a:headEnd type="none" w="med" len="med"/>
              <a:tailEnd type="none" w="med" len="med"/>
            </a:ln>
          </p:spPr>
        </p:sp>
        <p:sp>
          <p:nvSpPr>
            <p:cNvPr id="29764" name="Line 72"/>
            <p:cNvSpPr/>
            <p:nvPr/>
          </p:nvSpPr>
          <p:spPr>
            <a:xfrm>
              <a:off x="3768" y="957"/>
              <a:ext cx="0" cy="120"/>
            </a:xfrm>
            <a:prstGeom prst="line">
              <a:avLst/>
            </a:prstGeom>
            <a:ln w="28575" cap="flat" cmpd="sng">
              <a:solidFill>
                <a:schemeClr val="hlink"/>
              </a:solidFill>
              <a:prstDash val="solid"/>
              <a:round/>
              <a:headEnd type="none" w="med" len="med"/>
              <a:tailEnd type="none" w="med" len="med"/>
            </a:ln>
          </p:spPr>
        </p:sp>
        <p:sp>
          <p:nvSpPr>
            <p:cNvPr id="29765" name="Text Box 73"/>
            <p:cNvSpPr txBox="1"/>
            <p:nvPr/>
          </p:nvSpPr>
          <p:spPr>
            <a:xfrm>
              <a:off x="3523" y="707"/>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C</a:t>
              </a:r>
            </a:p>
          </p:txBody>
        </p:sp>
        <p:sp>
          <p:nvSpPr>
            <p:cNvPr id="29766" name="Line 74"/>
            <p:cNvSpPr/>
            <p:nvPr/>
          </p:nvSpPr>
          <p:spPr>
            <a:xfrm>
              <a:off x="3778" y="380"/>
              <a:ext cx="0" cy="120"/>
            </a:xfrm>
            <a:prstGeom prst="line">
              <a:avLst/>
            </a:prstGeom>
            <a:ln w="28575" cap="flat" cmpd="sng">
              <a:solidFill>
                <a:schemeClr val="hlink"/>
              </a:solidFill>
              <a:prstDash val="solid"/>
              <a:round/>
              <a:headEnd type="none" w="med" len="med"/>
              <a:tailEnd type="none" w="med" len="med"/>
            </a:ln>
          </p:spPr>
        </p:sp>
        <p:sp>
          <p:nvSpPr>
            <p:cNvPr id="29767" name="Text Box 75"/>
            <p:cNvSpPr txBox="1"/>
            <p:nvPr/>
          </p:nvSpPr>
          <p:spPr>
            <a:xfrm>
              <a:off x="3515" y="39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G</a:t>
              </a:r>
            </a:p>
          </p:txBody>
        </p:sp>
        <p:sp>
          <p:nvSpPr>
            <p:cNvPr id="29768" name="Line 76"/>
            <p:cNvSpPr/>
            <p:nvPr/>
          </p:nvSpPr>
          <p:spPr>
            <a:xfrm>
              <a:off x="4012" y="628"/>
              <a:ext cx="0" cy="227"/>
            </a:xfrm>
            <a:prstGeom prst="line">
              <a:avLst/>
            </a:prstGeom>
            <a:ln w="28575" cap="flat" cmpd="sng">
              <a:solidFill>
                <a:schemeClr val="hlink"/>
              </a:solidFill>
              <a:prstDash val="sysDot"/>
              <a:round/>
              <a:headEnd type="none" w="med" len="med"/>
              <a:tailEnd type="none" w="med" len="med"/>
            </a:ln>
          </p:spPr>
        </p:sp>
        <p:sp>
          <p:nvSpPr>
            <p:cNvPr id="29769" name="Line 77"/>
            <p:cNvSpPr/>
            <p:nvPr/>
          </p:nvSpPr>
          <p:spPr>
            <a:xfrm>
              <a:off x="3995" y="957"/>
              <a:ext cx="0" cy="120"/>
            </a:xfrm>
            <a:prstGeom prst="line">
              <a:avLst/>
            </a:prstGeom>
            <a:ln w="28575" cap="flat" cmpd="sng">
              <a:solidFill>
                <a:schemeClr val="hlink"/>
              </a:solidFill>
              <a:prstDash val="solid"/>
              <a:round/>
              <a:headEnd type="none" w="med" len="med"/>
              <a:tailEnd type="none" w="med" len="med"/>
            </a:ln>
          </p:spPr>
        </p:sp>
        <p:sp>
          <p:nvSpPr>
            <p:cNvPr id="29770" name="Text Box 78"/>
            <p:cNvSpPr txBox="1"/>
            <p:nvPr/>
          </p:nvSpPr>
          <p:spPr>
            <a:xfrm>
              <a:off x="3742" y="709"/>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771" name="Line 79"/>
            <p:cNvSpPr/>
            <p:nvPr/>
          </p:nvSpPr>
          <p:spPr>
            <a:xfrm>
              <a:off x="4005" y="380"/>
              <a:ext cx="0" cy="120"/>
            </a:xfrm>
            <a:prstGeom prst="line">
              <a:avLst/>
            </a:prstGeom>
            <a:ln w="28575" cap="flat" cmpd="sng">
              <a:solidFill>
                <a:schemeClr val="hlink"/>
              </a:solidFill>
              <a:prstDash val="solid"/>
              <a:round/>
              <a:headEnd type="none" w="med" len="med"/>
              <a:tailEnd type="none" w="med" len="med"/>
            </a:ln>
          </p:spPr>
        </p:sp>
        <p:sp>
          <p:nvSpPr>
            <p:cNvPr id="29772" name="Text Box 80"/>
            <p:cNvSpPr txBox="1"/>
            <p:nvPr/>
          </p:nvSpPr>
          <p:spPr>
            <a:xfrm>
              <a:off x="3742" y="39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sp>
          <p:nvSpPr>
            <p:cNvPr id="29773" name="Line 81"/>
            <p:cNvSpPr/>
            <p:nvPr/>
          </p:nvSpPr>
          <p:spPr>
            <a:xfrm>
              <a:off x="4238" y="628"/>
              <a:ext cx="0" cy="227"/>
            </a:xfrm>
            <a:prstGeom prst="line">
              <a:avLst/>
            </a:prstGeom>
            <a:ln w="28575" cap="flat" cmpd="sng">
              <a:solidFill>
                <a:schemeClr val="hlink"/>
              </a:solidFill>
              <a:prstDash val="sysDot"/>
              <a:round/>
              <a:headEnd type="none" w="med" len="med"/>
              <a:tailEnd type="none" w="med" len="med"/>
            </a:ln>
          </p:spPr>
        </p:sp>
        <p:sp>
          <p:nvSpPr>
            <p:cNvPr id="29774" name="Line 82"/>
            <p:cNvSpPr/>
            <p:nvPr/>
          </p:nvSpPr>
          <p:spPr>
            <a:xfrm>
              <a:off x="4221" y="957"/>
              <a:ext cx="0" cy="120"/>
            </a:xfrm>
            <a:prstGeom prst="line">
              <a:avLst/>
            </a:prstGeom>
            <a:ln w="28575" cap="flat" cmpd="sng">
              <a:solidFill>
                <a:schemeClr val="hlink"/>
              </a:solidFill>
              <a:prstDash val="solid"/>
              <a:round/>
              <a:headEnd type="none" w="med" len="med"/>
              <a:tailEnd type="none" w="med" len="med"/>
            </a:ln>
          </p:spPr>
        </p:sp>
        <p:sp>
          <p:nvSpPr>
            <p:cNvPr id="29775" name="Text Box 83"/>
            <p:cNvSpPr txBox="1"/>
            <p:nvPr/>
          </p:nvSpPr>
          <p:spPr>
            <a:xfrm>
              <a:off x="3976" y="707"/>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776" name="Line 84"/>
            <p:cNvSpPr/>
            <p:nvPr/>
          </p:nvSpPr>
          <p:spPr>
            <a:xfrm>
              <a:off x="4231" y="380"/>
              <a:ext cx="0" cy="120"/>
            </a:xfrm>
            <a:prstGeom prst="line">
              <a:avLst/>
            </a:prstGeom>
            <a:ln w="28575" cap="flat" cmpd="sng">
              <a:solidFill>
                <a:schemeClr val="hlink"/>
              </a:solidFill>
              <a:prstDash val="solid"/>
              <a:round/>
              <a:headEnd type="none" w="med" len="med"/>
              <a:tailEnd type="none" w="med" len="med"/>
            </a:ln>
          </p:spPr>
        </p:sp>
        <p:sp>
          <p:nvSpPr>
            <p:cNvPr id="29777" name="Text Box 85"/>
            <p:cNvSpPr txBox="1"/>
            <p:nvPr/>
          </p:nvSpPr>
          <p:spPr>
            <a:xfrm>
              <a:off x="3968" y="39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sp>
          <p:nvSpPr>
            <p:cNvPr id="29778" name="Line 86"/>
            <p:cNvSpPr/>
            <p:nvPr/>
          </p:nvSpPr>
          <p:spPr>
            <a:xfrm>
              <a:off x="4465" y="628"/>
              <a:ext cx="0" cy="227"/>
            </a:xfrm>
            <a:prstGeom prst="line">
              <a:avLst/>
            </a:prstGeom>
            <a:ln w="28575" cap="flat" cmpd="sng">
              <a:solidFill>
                <a:schemeClr val="hlink"/>
              </a:solidFill>
              <a:prstDash val="sysDot"/>
              <a:round/>
              <a:headEnd type="none" w="med" len="med"/>
              <a:tailEnd type="none" w="med" len="med"/>
            </a:ln>
          </p:spPr>
        </p:sp>
        <p:sp>
          <p:nvSpPr>
            <p:cNvPr id="29779" name="Line 87"/>
            <p:cNvSpPr/>
            <p:nvPr/>
          </p:nvSpPr>
          <p:spPr>
            <a:xfrm>
              <a:off x="4448" y="957"/>
              <a:ext cx="0" cy="120"/>
            </a:xfrm>
            <a:prstGeom prst="line">
              <a:avLst/>
            </a:prstGeom>
            <a:ln w="28575" cap="flat" cmpd="sng">
              <a:solidFill>
                <a:schemeClr val="hlink"/>
              </a:solidFill>
              <a:prstDash val="solid"/>
              <a:round/>
              <a:headEnd type="none" w="med" len="med"/>
              <a:tailEnd type="none" w="med" len="med"/>
            </a:ln>
          </p:spPr>
        </p:sp>
        <p:sp>
          <p:nvSpPr>
            <p:cNvPr id="29780" name="Text Box 88"/>
            <p:cNvSpPr txBox="1"/>
            <p:nvPr/>
          </p:nvSpPr>
          <p:spPr>
            <a:xfrm>
              <a:off x="4195" y="709"/>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sp>
          <p:nvSpPr>
            <p:cNvPr id="29781" name="Line 89"/>
            <p:cNvSpPr/>
            <p:nvPr/>
          </p:nvSpPr>
          <p:spPr>
            <a:xfrm>
              <a:off x="4458" y="380"/>
              <a:ext cx="0" cy="120"/>
            </a:xfrm>
            <a:prstGeom prst="line">
              <a:avLst/>
            </a:prstGeom>
            <a:ln w="28575" cap="flat" cmpd="sng">
              <a:solidFill>
                <a:schemeClr val="hlink"/>
              </a:solidFill>
              <a:prstDash val="solid"/>
              <a:round/>
              <a:headEnd type="none" w="med" len="med"/>
              <a:tailEnd type="none" w="med" len="med"/>
            </a:ln>
          </p:spPr>
        </p:sp>
        <p:sp>
          <p:nvSpPr>
            <p:cNvPr id="29782" name="Text Box 90"/>
            <p:cNvSpPr txBox="1"/>
            <p:nvPr/>
          </p:nvSpPr>
          <p:spPr>
            <a:xfrm>
              <a:off x="4195" y="39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783" name="Line 91"/>
            <p:cNvSpPr/>
            <p:nvPr/>
          </p:nvSpPr>
          <p:spPr>
            <a:xfrm>
              <a:off x="4692" y="628"/>
              <a:ext cx="0" cy="227"/>
            </a:xfrm>
            <a:prstGeom prst="line">
              <a:avLst/>
            </a:prstGeom>
            <a:ln w="28575" cap="flat" cmpd="sng">
              <a:solidFill>
                <a:schemeClr val="hlink"/>
              </a:solidFill>
              <a:prstDash val="sysDot"/>
              <a:round/>
              <a:headEnd type="none" w="med" len="med"/>
              <a:tailEnd type="none" w="med" len="med"/>
            </a:ln>
          </p:spPr>
        </p:sp>
        <p:sp>
          <p:nvSpPr>
            <p:cNvPr id="29784" name="Line 92"/>
            <p:cNvSpPr/>
            <p:nvPr/>
          </p:nvSpPr>
          <p:spPr>
            <a:xfrm>
              <a:off x="4675" y="957"/>
              <a:ext cx="0" cy="120"/>
            </a:xfrm>
            <a:prstGeom prst="line">
              <a:avLst/>
            </a:prstGeom>
            <a:ln w="28575" cap="flat" cmpd="sng">
              <a:solidFill>
                <a:schemeClr val="hlink"/>
              </a:solidFill>
              <a:prstDash val="solid"/>
              <a:round/>
              <a:headEnd type="none" w="med" len="med"/>
              <a:tailEnd type="none" w="med" len="med"/>
            </a:ln>
          </p:spPr>
        </p:sp>
        <p:sp>
          <p:nvSpPr>
            <p:cNvPr id="29785" name="Text Box 93"/>
            <p:cNvSpPr txBox="1"/>
            <p:nvPr/>
          </p:nvSpPr>
          <p:spPr>
            <a:xfrm>
              <a:off x="4430" y="707"/>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sp>
          <p:nvSpPr>
            <p:cNvPr id="29786" name="Line 94"/>
            <p:cNvSpPr/>
            <p:nvPr/>
          </p:nvSpPr>
          <p:spPr>
            <a:xfrm>
              <a:off x="4685" y="380"/>
              <a:ext cx="0" cy="120"/>
            </a:xfrm>
            <a:prstGeom prst="line">
              <a:avLst/>
            </a:prstGeom>
            <a:ln w="28575" cap="flat" cmpd="sng">
              <a:solidFill>
                <a:schemeClr val="hlink"/>
              </a:solidFill>
              <a:prstDash val="solid"/>
              <a:round/>
              <a:headEnd type="none" w="med" len="med"/>
              <a:tailEnd type="none" w="med" len="med"/>
            </a:ln>
          </p:spPr>
        </p:sp>
        <p:sp>
          <p:nvSpPr>
            <p:cNvPr id="29787" name="Text Box 95"/>
            <p:cNvSpPr txBox="1"/>
            <p:nvPr/>
          </p:nvSpPr>
          <p:spPr>
            <a:xfrm>
              <a:off x="4422" y="39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788" name="Line 96"/>
            <p:cNvSpPr/>
            <p:nvPr/>
          </p:nvSpPr>
          <p:spPr>
            <a:xfrm>
              <a:off x="4919" y="628"/>
              <a:ext cx="0" cy="227"/>
            </a:xfrm>
            <a:prstGeom prst="line">
              <a:avLst/>
            </a:prstGeom>
            <a:ln w="28575" cap="flat" cmpd="sng">
              <a:solidFill>
                <a:schemeClr val="hlink"/>
              </a:solidFill>
              <a:prstDash val="sysDot"/>
              <a:round/>
              <a:headEnd type="none" w="med" len="med"/>
              <a:tailEnd type="none" w="med" len="med"/>
            </a:ln>
          </p:spPr>
        </p:sp>
        <p:sp>
          <p:nvSpPr>
            <p:cNvPr id="29789" name="Line 97"/>
            <p:cNvSpPr/>
            <p:nvPr/>
          </p:nvSpPr>
          <p:spPr>
            <a:xfrm>
              <a:off x="4902" y="957"/>
              <a:ext cx="0" cy="120"/>
            </a:xfrm>
            <a:prstGeom prst="line">
              <a:avLst/>
            </a:prstGeom>
            <a:ln w="28575" cap="flat" cmpd="sng">
              <a:solidFill>
                <a:schemeClr val="hlink"/>
              </a:solidFill>
              <a:prstDash val="solid"/>
              <a:round/>
              <a:headEnd type="none" w="med" len="med"/>
              <a:tailEnd type="none" w="med" len="med"/>
            </a:ln>
          </p:spPr>
        </p:sp>
        <p:sp>
          <p:nvSpPr>
            <p:cNvPr id="29790" name="Text Box 98"/>
            <p:cNvSpPr txBox="1"/>
            <p:nvPr/>
          </p:nvSpPr>
          <p:spPr>
            <a:xfrm>
              <a:off x="4649" y="709"/>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G</a:t>
              </a:r>
            </a:p>
          </p:txBody>
        </p:sp>
        <p:sp>
          <p:nvSpPr>
            <p:cNvPr id="29791" name="Line 99"/>
            <p:cNvSpPr/>
            <p:nvPr/>
          </p:nvSpPr>
          <p:spPr>
            <a:xfrm>
              <a:off x="4912" y="380"/>
              <a:ext cx="0" cy="120"/>
            </a:xfrm>
            <a:prstGeom prst="line">
              <a:avLst/>
            </a:prstGeom>
            <a:ln w="28575" cap="flat" cmpd="sng">
              <a:solidFill>
                <a:schemeClr val="hlink"/>
              </a:solidFill>
              <a:prstDash val="solid"/>
              <a:round/>
              <a:headEnd type="none" w="med" len="med"/>
              <a:tailEnd type="none" w="med" len="med"/>
            </a:ln>
          </p:spPr>
        </p:sp>
        <p:sp>
          <p:nvSpPr>
            <p:cNvPr id="29792" name="Text Box 100"/>
            <p:cNvSpPr txBox="1"/>
            <p:nvPr/>
          </p:nvSpPr>
          <p:spPr>
            <a:xfrm>
              <a:off x="4649" y="39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C</a:t>
              </a:r>
            </a:p>
          </p:txBody>
        </p:sp>
        <p:sp>
          <p:nvSpPr>
            <p:cNvPr id="29793" name="Line 101"/>
            <p:cNvSpPr/>
            <p:nvPr/>
          </p:nvSpPr>
          <p:spPr>
            <a:xfrm>
              <a:off x="5146" y="628"/>
              <a:ext cx="0" cy="227"/>
            </a:xfrm>
            <a:prstGeom prst="line">
              <a:avLst/>
            </a:prstGeom>
            <a:ln w="28575" cap="flat" cmpd="sng">
              <a:solidFill>
                <a:schemeClr val="hlink"/>
              </a:solidFill>
              <a:prstDash val="sysDot"/>
              <a:round/>
              <a:headEnd type="none" w="med" len="med"/>
              <a:tailEnd type="none" w="med" len="med"/>
            </a:ln>
          </p:spPr>
        </p:sp>
        <p:sp>
          <p:nvSpPr>
            <p:cNvPr id="29794" name="Line 102"/>
            <p:cNvSpPr/>
            <p:nvPr/>
          </p:nvSpPr>
          <p:spPr>
            <a:xfrm>
              <a:off x="5129" y="957"/>
              <a:ext cx="0" cy="120"/>
            </a:xfrm>
            <a:prstGeom prst="line">
              <a:avLst/>
            </a:prstGeom>
            <a:ln w="28575" cap="flat" cmpd="sng">
              <a:solidFill>
                <a:schemeClr val="hlink"/>
              </a:solidFill>
              <a:prstDash val="solid"/>
              <a:round/>
              <a:headEnd type="none" w="med" len="med"/>
              <a:tailEnd type="none" w="med" len="med"/>
            </a:ln>
          </p:spPr>
        </p:sp>
        <p:sp>
          <p:nvSpPr>
            <p:cNvPr id="29795" name="Text Box 103"/>
            <p:cNvSpPr txBox="1"/>
            <p:nvPr/>
          </p:nvSpPr>
          <p:spPr>
            <a:xfrm>
              <a:off x="4884" y="707"/>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796" name="Line 104"/>
            <p:cNvSpPr/>
            <p:nvPr/>
          </p:nvSpPr>
          <p:spPr>
            <a:xfrm>
              <a:off x="5139" y="380"/>
              <a:ext cx="0" cy="120"/>
            </a:xfrm>
            <a:prstGeom prst="line">
              <a:avLst/>
            </a:prstGeom>
            <a:ln w="28575" cap="flat" cmpd="sng">
              <a:solidFill>
                <a:schemeClr val="hlink"/>
              </a:solidFill>
              <a:prstDash val="solid"/>
              <a:round/>
              <a:headEnd type="none" w="med" len="med"/>
              <a:tailEnd type="none" w="med" len="med"/>
            </a:ln>
          </p:spPr>
        </p:sp>
        <p:sp>
          <p:nvSpPr>
            <p:cNvPr id="29797" name="Text Box 105"/>
            <p:cNvSpPr txBox="1"/>
            <p:nvPr/>
          </p:nvSpPr>
          <p:spPr>
            <a:xfrm>
              <a:off x="4876" y="391"/>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sp>
          <p:nvSpPr>
            <p:cNvPr id="29798" name="Line 106"/>
            <p:cNvSpPr/>
            <p:nvPr/>
          </p:nvSpPr>
          <p:spPr>
            <a:xfrm>
              <a:off x="5373" y="628"/>
              <a:ext cx="0" cy="227"/>
            </a:xfrm>
            <a:prstGeom prst="line">
              <a:avLst/>
            </a:prstGeom>
            <a:ln w="28575" cap="flat" cmpd="sng">
              <a:solidFill>
                <a:schemeClr val="hlink"/>
              </a:solidFill>
              <a:prstDash val="sysDot"/>
              <a:round/>
              <a:headEnd type="none" w="med" len="med"/>
              <a:tailEnd type="none" w="med" len="med"/>
            </a:ln>
          </p:spPr>
        </p:sp>
        <p:sp>
          <p:nvSpPr>
            <p:cNvPr id="29799" name="Line 107"/>
            <p:cNvSpPr/>
            <p:nvPr/>
          </p:nvSpPr>
          <p:spPr>
            <a:xfrm>
              <a:off x="5356" y="957"/>
              <a:ext cx="0" cy="120"/>
            </a:xfrm>
            <a:prstGeom prst="line">
              <a:avLst/>
            </a:prstGeom>
            <a:ln w="28575" cap="flat" cmpd="sng">
              <a:solidFill>
                <a:schemeClr val="hlink"/>
              </a:solidFill>
              <a:prstDash val="solid"/>
              <a:round/>
              <a:headEnd type="none" w="med" len="med"/>
              <a:tailEnd type="none" w="med" len="med"/>
            </a:ln>
          </p:spPr>
        </p:sp>
        <p:sp>
          <p:nvSpPr>
            <p:cNvPr id="29800" name="Text Box 108"/>
            <p:cNvSpPr txBox="1"/>
            <p:nvPr/>
          </p:nvSpPr>
          <p:spPr>
            <a:xfrm>
              <a:off x="5103" y="709"/>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801" name="Line 109"/>
            <p:cNvSpPr/>
            <p:nvPr/>
          </p:nvSpPr>
          <p:spPr>
            <a:xfrm>
              <a:off x="5366" y="380"/>
              <a:ext cx="0" cy="120"/>
            </a:xfrm>
            <a:prstGeom prst="line">
              <a:avLst/>
            </a:prstGeom>
            <a:ln w="28575" cap="flat" cmpd="sng">
              <a:solidFill>
                <a:schemeClr val="hlink"/>
              </a:solidFill>
              <a:prstDash val="solid"/>
              <a:round/>
              <a:headEnd type="none" w="med" len="med"/>
              <a:tailEnd type="none" w="med" len="med"/>
            </a:ln>
          </p:spPr>
        </p:sp>
        <p:sp>
          <p:nvSpPr>
            <p:cNvPr id="29802" name="Text Box 110"/>
            <p:cNvSpPr txBox="1"/>
            <p:nvPr/>
          </p:nvSpPr>
          <p:spPr>
            <a:xfrm>
              <a:off x="5103" y="391"/>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grpSp>
      <p:grpSp>
        <p:nvGrpSpPr>
          <p:cNvPr id="108" name="Group 111"/>
          <p:cNvGrpSpPr/>
          <p:nvPr/>
        </p:nvGrpSpPr>
        <p:grpSpPr>
          <a:xfrm>
            <a:off x="1524000" y="1844675"/>
            <a:ext cx="9144000" cy="2024063"/>
            <a:chOff x="0" y="1162"/>
            <a:chExt cx="5760" cy="1275"/>
          </a:xfrm>
        </p:grpSpPr>
        <p:sp>
          <p:nvSpPr>
            <p:cNvPr id="2" name="Text Box 112"/>
            <p:cNvSpPr txBox="1">
              <a:spLocks noChangeArrowheads="1"/>
            </p:cNvSpPr>
            <p:nvPr/>
          </p:nvSpPr>
          <p:spPr bwMode="auto">
            <a:xfrm>
              <a:off x="1429" y="1162"/>
              <a:ext cx="809" cy="361"/>
            </a:xfrm>
            <a:prstGeom prst="rect">
              <a:avLst/>
            </a:prstGeom>
            <a:noFill/>
            <a:ln>
              <a:noFill/>
            </a:ln>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2857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err="1" smtClean="0">
                  <a:ln>
                    <a:noFill/>
                  </a:ln>
                  <a:solidFill>
                    <a:schemeClr val="tx1">
                      <a:lumMod val="95000"/>
                      <a:lumOff val="5000"/>
                    </a:schemeClr>
                  </a:solidFill>
                  <a:effectLst/>
                  <a:uLnTx/>
                  <a:uFillTx/>
                  <a:latin typeface="Arial" panose="020B0604020202020204" pitchFamily="34" charset="0"/>
                  <a:ea typeface="宋体" panose="02010600030101010101" pitchFamily="2" charset="-122"/>
                  <a:cs typeface="+mn-cs"/>
                </a:rPr>
                <a:t>EcoRI</a:t>
              </a:r>
              <a:endParaRPr kumimoji="0" lang="en-US" altLang="zh-CN" sz="1800" b="1" i="0" u="none" strike="noStrike" kern="1200" cap="none" spc="0" normalizeH="0" baseline="0" noProof="0" dirty="0" smtClean="0">
                <a:ln>
                  <a:noFill/>
                </a:ln>
                <a:solidFill>
                  <a:schemeClr val="tx1">
                    <a:lumMod val="95000"/>
                    <a:lumOff val="5000"/>
                  </a:schemeClr>
                </a:solidFill>
                <a:effectLst/>
                <a:uLnTx/>
                <a:uFillTx/>
                <a:latin typeface="Arial" panose="020B0604020202020204" pitchFamily="34" charset="0"/>
                <a:ea typeface="宋体" panose="02010600030101010101" pitchFamily="2" charset="-122"/>
                <a:cs typeface="+mn-cs"/>
              </a:endParaRPr>
            </a:p>
          </p:txBody>
        </p:sp>
        <p:sp>
          <p:nvSpPr>
            <p:cNvPr id="3" name="Text Box 113"/>
            <p:cNvSpPr txBox="1">
              <a:spLocks noChangeArrowheads="1"/>
            </p:cNvSpPr>
            <p:nvPr/>
          </p:nvSpPr>
          <p:spPr bwMode="auto">
            <a:xfrm>
              <a:off x="4332" y="1162"/>
              <a:ext cx="809" cy="361"/>
            </a:xfrm>
            <a:prstGeom prst="rect">
              <a:avLst/>
            </a:prstGeom>
            <a:noFill/>
            <a:ln>
              <a:noFill/>
            </a:ln>
            <a:extLst>
              <a:ext uri="{909E8E84-426E-40DD-AFC4-6F175D3DCCD1}">
                <a14:hiddenFill xmlns="" xmlns:a14="http://schemas.microsoft.com/office/drawing/2010/main">
                  <a:solidFill>
                    <a:srgbClr val="FFFF00"/>
                  </a:solidFill>
                </a14:hiddenFill>
              </a:ext>
              <a:ext uri="{91240B29-F687-4F45-9708-019B960494DF}">
                <a14:hiddenLine xmlns="" xmlns:a14="http://schemas.microsoft.com/office/drawing/2010/main" w="2857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err="1" smtClean="0">
                  <a:ln>
                    <a:noFill/>
                  </a:ln>
                  <a:solidFill>
                    <a:schemeClr val="tx1">
                      <a:lumMod val="95000"/>
                      <a:lumOff val="5000"/>
                    </a:schemeClr>
                  </a:solidFill>
                  <a:effectLst/>
                  <a:uLnTx/>
                  <a:uFillTx/>
                  <a:latin typeface="Arial" panose="020B0604020202020204" pitchFamily="34" charset="0"/>
                  <a:ea typeface="宋体" panose="02010600030101010101" pitchFamily="2" charset="-122"/>
                  <a:cs typeface="+mn-cs"/>
                </a:rPr>
                <a:t>EcoRI</a:t>
              </a:r>
              <a:endParaRPr kumimoji="0" lang="en-US" altLang="zh-CN" sz="1800" b="1" i="0" u="none" strike="noStrike" kern="1200" cap="none" spc="0" normalizeH="0" baseline="0" noProof="0" dirty="0" smtClean="0">
                <a:ln>
                  <a:noFill/>
                </a:ln>
                <a:solidFill>
                  <a:schemeClr val="tx1">
                    <a:lumMod val="95000"/>
                    <a:lumOff val="5000"/>
                  </a:schemeClr>
                </a:solidFill>
                <a:effectLst/>
                <a:uLnTx/>
                <a:uFillTx/>
                <a:latin typeface="Arial" panose="020B0604020202020204" pitchFamily="34" charset="0"/>
                <a:ea typeface="宋体" panose="02010600030101010101" pitchFamily="2" charset="-122"/>
                <a:cs typeface="+mn-cs"/>
              </a:endParaRPr>
            </a:p>
          </p:txBody>
        </p:sp>
        <p:sp>
          <p:nvSpPr>
            <p:cNvPr id="29806" name="Line 114"/>
            <p:cNvSpPr/>
            <p:nvPr/>
          </p:nvSpPr>
          <p:spPr>
            <a:xfrm>
              <a:off x="1429" y="1253"/>
              <a:ext cx="0" cy="453"/>
            </a:xfrm>
            <a:prstGeom prst="line">
              <a:avLst/>
            </a:prstGeom>
            <a:ln w="38100" cap="flat" cmpd="sng">
              <a:solidFill>
                <a:schemeClr val="tx1"/>
              </a:solidFill>
              <a:prstDash val="solid"/>
              <a:round/>
              <a:headEnd type="none" w="med" len="med"/>
              <a:tailEnd type="arrow" w="med" len="med"/>
            </a:ln>
          </p:spPr>
        </p:sp>
        <p:sp>
          <p:nvSpPr>
            <p:cNvPr id="29807" name="Line 115"/>
            <p:cNvSpPr/>
            <p:nvPr/>
          </p:nvSpPr>
          <p:spPr>
            <a:xfrm>
              <a:off x="4332" y="1253"/>
              <a:ext cx="0" cy="453"/>
            </a:xfrm>
            <a:prstGeom prst="line">
              <a:avLst/>
            </a:prstGeom>
            <a:ln w="38100" cap="flat" cmpd="sng">
              <a:solidFill>
                <a:schemeClr val="tx1"/>
              </a:solidFill>
              <a:prstDash val="solid"/>
              <a:round/>
              <a:headEnd type="none" w="med" len="med"/>
              <a:tailEnd type="arrow" w="med" len="med"/>
            </a:ln>
          </p:spPr>
        </p:sp>
        <p:grpSp>
          <p:nvGrpSpPr>
            <p:cNvPr id="29808" name="Group 116"/>
            <p:cNvGrpSpPr/>
            <p:nvPr/>
          </p:nvGrpSpPr>
          <p:grpSpPr>
            <a:xfrm>
              <a:off x="0" y="1706"/>
              <a:ext cx="2957" cy="731"/>
              <a:chOff x="0" y="1706"/>
              <a:chExt cx="2957" cy="731"/>
            </a:xfrm>
          </p:grpSpPr>
          <p:sp>
            <p:nvSpPr>
              <p:cNvPr id="29809" name="Line 117"/>
              <p:cNvSpPr/>
              <p:nvPr/>
            </p:nvSpPr>
            <p:spPr>
              <a:xfrm flipV="1">
                <a:off x="91" y="1706"/>
                <a:ext cx="816" cy="0"/>
              </a:xfrm>
              <a:prstGeom prst="line">
                <a:avLst/>
              </a:prstGeom>
              <a:ln w="38100" cap="flat" cmpd="sng">
                <a:solidFill>
                  <a:srgbClr val="0000FF"/>
                </a:solidFill>
                <a:prstDash val="solid"/>
                <a:round/>
                <a:headEnd type="none" w="med" len="med"/>
                <a:tailEnd type="none" w="med" len="med"/>
              </a:ln>
            </p:spPr>
          </p:sp>
          <p:sp>
            <p:nvSpPr>
              <p:cNvPr id="29810" name="Line 118"/>
              <p:cNvSpPr/>
              <p:nvPr/>
            </p:nvSpPr>
            <p:spPr>
              <a:xfrm>
                <a:off x="91" y="2432"/>
                <a:ext cx="1723" cy="0"/>
              </a:xfrm>
              <a:prstGeom prst="line">
                <a:avLst/>
              </a:prstGeom>
              <a:ln w="38100" cap="flat" cmpd="sng">
                <a:solidFill>
                  <a:srgbClr val="0000FF"/>
                </a:solidFill>
                <a:prstDash val="solid"/>
                <a:round/>
                <a:headEnd type="none" w="med" len="med"/>
                <a:tailEnd type="none" w="med" len="med"/>
              </a:ln>
            </p:spPr>
          </p:sp>
          <p:sp>
            <p:nvSpPr>
              <p:cNvPr id="29811" name="Line 119"/>
              <p:cNvSpPr/>
              <p:nvPr/>
            </p:nvSpPr>
            <p:spPr>
              <a:xfrm>
                <a:off x="270" y="1988"/>
                <a:ext cx="0" cy="227"/>
              </a:xfrm>
              <a:prstGeom prst="line">
                <a:avLst/>
              </a:prstGeom>
              <a:ln w="28575" cap="flat" cmpd="sng">
                <a:solidFill>
                  <a:srgbClr val="0000FF"/>
                </a:solidFill>
                <a:prstDash val="sysDot"/>
                <a:round/>
                <a:headEnd type="none" w="med" len="med"/>
                <a:tailEnd type="none" w="med" len="med"/>
              </a:ln>
            </p:spPr>
          </p:sp>
          <p:sp>
            <p:nvSpPr>
              <p:cNvPr id="29812" name="Line 120"/>
              <p:cNvSpPr/>
              <p:nvPr/>
            </p:nvSpPr>
            <p:spPr>
              <a:xfrm>
                <a:off x="253" y="2317"/>
                <a:ext cx="0" cy="120"/>
              </a:xfrm>
              <a:prstGeom prst="line">
                <a:avLst/>
              </a:prstGeom>
              <a:ln w="28575" cap="flat" cmpd="sng">
                <a:solidFill>
                  <a:srgbClr val="0000FF"/>
                </a:solidFill>
                <a:prstDash val="solid"/>
                <a:round/>
                <a:headEnd type="none" w="med" len="med"/>
                <a:tailEnd type="none" w="med" len="med"/>
              </a:ln>
            </p:spPr>
          </p:sp>
          <p:sp>
            <p:nvSpPr>
              <p:cNvPr id="29813" name="Text Box 121"/>
              <p:cNvSpPr txBox="1"/>
              <p:nvPr/>
            </p:nvSpPr>
            <p:spPr>
              <a:xfrm>
                <a:off x="8" y="2067"/>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sp>
            <p:nvSpPr>
              <p:cNvPr id="29814" name="Line 122"/>
              <p:cNvSpPr/>
              <p:nvPr/>
            </p:nvSpPr>
            <p:spPr>
              <a:xfrm>
                <a:off x="263" y="1740"/>
                <a:ext cx="0" cy="120"/>
              </a:xfrm>
              <a:prstGeom prst="line">
                <a:avLst/>
              </a:prstGeom>
              <a:ln w="28575" cap="flat" cmpd="sng">
                <a:solidFill>
                  <a:srgbClr val="0000FF"/>
                </a:solidFill>
                <a:prstDash val="solid"/>
                <a:round/>
                <a:headEnd type="none" w="med" len="med"/>
                <a:tailEnd type="none" w="med" len="med"/>
              </a:ln>
            </p:spPr>
          </p:sp>
          <p:sp>
            <p:nvSpPr>
              <p:cNvPr id="29815" name="Text Box 123"/>
              <p:cNvSpPr txBox="1"/>
              <p:nvPr/>
            </p:nvSpPr>
            <p:spPr>
              <a:xfrm>
                <a:off x="0" y="1751"/>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816" name="Line 124"/>
              <p:cNvSpPr/>
              <p:nvPr/>
            </p:nvSpPr>
            <p:spPr>
              <a:xfrm>
                <a:off x="497" y="1988"/>
                <a:ext cx="0" cy="227"/>
              </a:xfrm>
              <a:prstGeom prst="line">
                <a:avLst/>
              </a:prstGeom>
              <a:ln w="28575" cap="flat" cmpd="sng">
                <a:solidFill>
                  <a:srgbClr val="0000FF"/>
                </a:solidFill>
                <a:prstDash val="sysDot"/>
                <a:round/>
                <a:headEnd type="none" w="med" len="med"/>
                <a:tailEnd type="none" w="med" len="med"/>
              </a:ln>
            </p:spPr>
          </p:sp>
          <p:sp>
            <p:nvSpPr>
              <p:cNvPr id="29817" name="Line 125"/>
              <p:cNvSpPr/>
              <p:nvPr/>
            </p:nvSpPr>
            <p:spPr>
              <a:xfrm>
                <a:off x="480" y="2317"/>
                <a:ext cx="0" cy="120"/>
              </a:xfrm>
              <a:prstGeom prst="line">
                <a:avLst/>
              </a:prstGeom>
              <a:ln w="28575" cap="flat" cmpd="sng">
                <a:solidFill>
                  <a:srgbClr val="0000FF"/>
                </a:solidFill>
                <a:prstDash val="solid"/>
                <a:round/>
                <a:headEnd type="none" w="med" len="med"/>
                <a:tailEnd type="none" w="med" len="med"/>
              </a:ln>
            </p:spPr>
          </p:sp>
          <p:sp>
            <p:nvSpPr>
              <p:cNvPr id="29818" name="Text Box 126"/>
              <p:cNvSpPr txBox="1"/>
              <p:nvPr/>
            </p:nvSpPr>
            <p:spPr>
              <a:xfrm>
                <a:off x="227" y="2069"/>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819" name="Line 127"/>
              <p:cNvSpPr/>
              <p:nvPr/>
            </p:nvSpPr>
            <p:spPr>
              <a:xfrm>
                <a:off x="490" y="1740"/>
                <a:ext cx="0" cy="120"/>
              </a:xfrm>
              <a:prstGeom prst="line">
                <a:avLst/>
              </a:prstGeom>
              <a:ln w="28575" cap="flat" cmpd="sng">
                <a:solidFill>
                  <a:srgbClr val="0000FF"/>
                </a:solidFill>
                <a:prstDash val="solid"/>
                <a:round/>
                <a:headEnd type="none" w="med" len="med"/>
                <a:tailEnd type="none" w="med" len="med"/>
              </a:ln>
            </p:spPr>
          </p:sp>
          <p:sp>
            <p:nvSpPr>
              <p:cNvPr id="29820" name="Text Box 128"/>
              <p:cNvSpPr txBox="1"/>
              <p:nvPr/>
            </p:nvSpPr>
            <p:spPr>
              <a:xfrm>
                <a:off x="227" y="1751"/>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sp>
            <p:nvSpPr>
              <p:cNvPr id="29821" name="Line 129"/>
              <p:cNvSpPr/>
              <p:nvPr/>
            </p:nvSpPr>
            <p:spPr>
              <a:xfrm>
                <a:off x="724" y="1988"/>
                <a:ext cx="0" cy="227"/>
              </a:xfrm>
              <a:prstGeom prst="line">
                <a:avLst/>
              </a:prstGeom>
              <a:ln w="28575" cap="flat" cmpd="sng">
                <a:solidFill>
                  <a:srgbClr val="0000FF"/>
                </a:solidFill>
                <a:prstDash val="sysDot"/>
                <a:round/>
                <a:headEnd type="none" w="med" len="med"/>
                <a:tailEnd type="none" w="med" len="med"/>
              </a:ln>
            </p:spPr>
          </p:sp>
          <p:sp>
            <p:nvSpPr>
              <p:cNvPr id="29822" name="Line 130"/>
              <p:cNvSpPr/>
              <p:nvPr/>
            </p:nvSpPr>
            <p:spPr>
              <a:xfrm>
                <a:off x="707" y="2317"/>
                <a:ext cx="0" cy="120"/>
              </a:xfrm>
              <a:prstGeom prst="line">
                <a:avLst/>
              </a:prstGeom>
              <a:ln w="28575" cap="flat" cmpd="sng">
                <a:solidFill>
                  <a:srgbClr val="0000FF"/>
                </a:solidFill>
                <a:prstDash val="solid"/>
                <a:round/>
                <a:headEnd type="none" w="med" len="med"/>
                <a:tailEnd type="none" w="med" len="med"/>
              </a:ln>
            </p:spPr>
          </p:sp>
          <p:sp>
            <p:nvSpPr>
              <p:cNvPr id="29823" name="Text Box 131"/>
              <p:cNvSpPr txBox="1"/>
              <p:nvPr/>
            </p:nvSpPr>
            <p:spPr>
              <a:xfrm>
                <a:off x="462" y="2067"/>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C</a:t>
                </a:r>
              </a:p>
            </p:txBody>
          </p:sp>
          <p:sp>
            <p:nvSpPr>
              <p:cNvPr id="29824" name="Line 132"/>
              <p:cNvSpPr/>
              <p:nvPr/>
            </p:nvSpPr>
            <p:spPr>
              <a:xfrm>
                <a:off x="717" y="1740"/>
                <a:ext cx="0" cy="120"/>
              </a:xfrm>
              <a:prstGeom prst="line">
                <a:avLst/>
              </a:prstGeom>
              <a:ln w="28575" cap="flat" cmpd="sng">
                <a:solidFill>
                  <a:srgbClr val="0000FF"/>
                </a:solidFill>
                <a:prstDash val="solid"/>
                <a:round/>
                <a:headEnd type="none" w="med" len="med"/>
                <a:tailEnd type="none" w="med" len="med"/>
              </a:ln>
            </p:spPr>
          </p:sp>
          <p:sp>
            <p:nvSpPr>
              <p:cNvPr id="29825" name="Text Box 133"/>
              <p:cNvSpPr txBox="1"/>
              <p:nvPr/>
            </p:nvSpPr>
            <p:spPr>
              <a:xfrm>
                <a:off x="454" y="175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G</a:t>
                </a:r>
              </a:p>
            </p:txBody>
          </p:sp>
          <p:sp>
            <p:nvSpPr>
              <p:cNvPr id="29826" name="Line 134"/>
              <p:cNvSpPr/>
              <p:nvPr/>
            </p:nvSpPr>
            <p:spPr>
              <a:xfrm>
                <a:off x="934" y="2317"/>
                <a:ext cx="0" cy="120"/>
              </a:xfrm>
              <a:prstGeom prst="line">
                <a:avLst/>
              </a:prstGeom>
              <a:ln w="28575" cap="flat" cmpd="sng">
                <a:solidFill>
                  <a:srgbClr val="0000FF"/>
                </a:solidFill>
                <a:prstDash val="solid"/>
                <a:round/>
                <a:headEnd type="none" w="med" len="med"/>
                <a:tailEnd type="none" w="med" len="med"/>
              </a:ln>
            </p:spPr>
          </p:sp>
          <p:sp>
            <p:nvSpPr>
              <p:cNvPr id="29827" name="Text Box 135"/>
              <p:cNvSpPr txBox="1"/>
              <p:nvPr/>
            </p:nvSpPr>
            <p:spPr>
              <a:xfrm>
                <a:off x="681" y="2069"/>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828" name="Line 136"/>
              <p:cNvSpPr/>
              <p:nvPr/>
            </p:nvSpPr>
            <p:spPr>
              <a:xfrm>
                <a:off x="1160" y="2317"/>
                <a:ext cx="0" cy="120"/>
              </a:xfrm>
              <a:prstGeom prst="line">
                <a:avLst/>
              </a:prstGeom>
              <a:ln w="28575" cap="flat" cmpd="sng">
                <a:solidFill>
                  <a:srgbClr val="0000FF"/>
                </a:solidFill>
                <a:prstDash val="solid"/>
                <a:round/>
                <a:headEnd type="none" w="med" len="med"/>
                <a:tailEnd type="none" w="med" len="med"/>
              </a:ln>
            </p:spPr>
          </p:sp>
          <p:sp>
            <p:nvSpPr>
              <p:cNvPr id="29829" name="Text Box 137"/>
              <p:cNvSpPr txBox="1"/>
              <p:nvPr/>
            </p:nvSpPr>
            <p:spPr>
              <a:xfrm>
                <a:off x="915" y="2067"/>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830" name="Line 138"/>
              <p:cNvSpPr/>
              <p:nvPr/>
            </p:nvSpPr>
            <p:spPr>
              <a:xfrm>
                <a:off x="1387" y="2317"/>
                <a:ext cx="0" cy="120"/>
              </a:xfrm>
              <a:prstGeom prst="line">
                <a:avLst/>
              </a:prstGeom>
              <a:ln w="28575" cap="flat" cmpd="sng">
                <a:solidFill>
                  <a:srgbClr val="0000FF"/>
                </a:solidFill>
                <a:prstDash val="solid"/>
                <a:round/>
                <a:headEnd type="none" w="med" len="med"/>
                <a:tailEnd type="none" w="med" len="med"/>
              </a:ln>
            </p:spPr>
          </p:sp>
          <p:sp>
            <p:nvSpPr>
              <p:cNvPr id="29831" name="Text Box 139"/>
              <p:cNvSpPr txBox="1"/>
              <p:nvPr/>
            </p:nvSpPr>
            <p:spPr>
              <a:xfrm>
                <a:off x="1134" y="2069"/>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sp>
            <p:nvSpPr>
              <p:cNvPr id="29832" name="Line 140"/>
              <p:cNvSpPr/>
              <p:nvPr/>
            </p:nvSpPr>
            <p:spPr>
              <a:xfrm>
                <a:off x="1614" y="2317"/>
                <a:ext cx="0" cy="120"/>
              </a:xfrm>
              <a:prstGeom prst="line">
                <a:avLst/>
              </a:prstGeom>
              <a:ln w="28575" cap="flat" cmpd="sng">
                <a:solidFill>
                  <a:srgbClr val="0000FF"/>
                </a:solidFill>
                <a:prstDash val="solid"/>
                <a:round/>
                <a:headEnd type="none" w="med" len="med"/>
                <a:tailEnd type="none" w="med" len="med"/>
              </a:ln>
            </p:spPr>
          </p:sp>
          <p:sp>
            <p:nvSpPr>
              <p:cNvPr id="29833" name="Text Box 141"/>
              <p:cNvSpPr txBox="1"/>
              <p:nvPr/>
            </p:nvSpPr>
            <p:spPr>
              <a:xfrm>
                <a:off x="1369" y="2067"/>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sp>
            <p:nvSpPr>
              <p:cNvPr id="29834" name="Line 142"/>
              <p:cNvSpPr/>
              <p:nvPr/>
            </p:nvSpPr>
            <p:spPr>
              <a:xfrm flipV="1">
                <a:off x="1201" y="1706"/>
                <a:ext cx="1633" cy="0"/>
              </a:xfrm>
              <a:prstGeom prst="line">
                <a:avLst/>
              </a:prstGeom>
              <a:ln w="38100" cap="flat" cmpd="sng">
                <a:solidFill>
                  <a:srgbClr val="0000FF"/>
                </a:solidFill>
                <a:prstDash val="solid"/>
                <a:round/>
                <a:headEnd type="none" w="med" len="med"/>
                <a:tailEnd type="none" w="med" len="med"/>
              </a:ln>
            </p:spPr>
          </p:sp>
          <p:sp>
            <p:nvSpPr>
              <p:cNvPr id="29835" name="Line 143"/>
              <p:cNvSpPr/>
              <p:nvPr/>
            </p:nvSpPr>
            <p:spPr>
              <a:xfrm flipV="1">
                <a:off x="2109" y="2431"/>
                <a:ext cx="725" cy="1"/>
              </a:xfrm>
              <a:prstGeom prst="line">
                <a:avLst/>
              </a:prstGeom>
              <a:ln w="38100" cap="flat" cmpd="sng">
                <a:solidFill>
                  <a:srgbClr val="0000FF"/>
                </a:solidFill>
                <a:prstDash val="solid"/>
                <a:round/>
                <a:headEnd type="none" w="med" len="med"/>
                <a:tailEnd type="none" w="med" len="med"/>
              </a:ln>
            </p:spPr>
          </p:sp>
          <p:sp>
            <p:nvSpPr>
              <p:cNvPr id="29836" name="Line 144"/>
              <p:cNvSpPr/>
              <p:nvPr/>
            </p:nvSpPr>
            <p:spPr>
              <a:xfrm>
                <a:off x="1374" y="1740"/>
                <a:ext cx="0" cy="120"/>
              </a:xfrm>
              <a:prstGeom prst="line">
                <a:avLst/>
              </a:prstGeom>
              <a:ln w="28575" cap="flat" cmpd="sng">
                <a:solidFill>
                  <a:srgbClr val="0000FF"/>
                </a:solidFill>
                <a:prstDash val="solid"/>
                <a:round/>
                <a:headEnd type="none" w="med" len="med"/>
                <a:tailEnd type="none" w="med" len="med"/>
              </a:ln>
            </p:spPr>
          </p:sp>
          <p:sp>
            <p:nvSpPr>
              <p:cNvPr id="29837" name="Text Box 145"/>
              <p:cNvSpPr txBox="1"/>
              <p:nvPr/>
            </p:nvSpPr>
            <p:spPr>
              <a:xfrm>
                <a:off x="1111" y="175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sp>
            <p:nvSpPr>
              <p:cNvPr id="29838" name="Line 146"/>
              <p:cNvSpPr/>
              <p:nvPr/>
            </p:nvSpPr>
            <p:spPr>
              <a:xfrm>
                <a:off x="1600" y="1740"/>
                <a:ext cx="0" cy="120"/>
              </a:xfrm>
              <a:prstGeom prst="line">
                <a:avLst/>
              </a:prstGeom>
              <a:ln w="28575" cap="flat" cmpd="sng">
                <a:solidFill>
                  <a:srgbClr val="0000FF"/>
                </a:solidFill>
                <a:prstDash val="solid"/>
                <a:round/>
                <a:headEnd type="none" w="med" len="med"/>
                <a:tailEnd type="none" w="med" len="med"/>
              </a:ln>
            </p:spPr>
          </p:sp>
          <p:sp>
            <p:nvSpPr>
              <p:cNvPr id="29839" name="Text Box 147"/>
              <p:cNvSpPr txBox="1"/>
              <p:nvPr/>
            </p:nvSpPr>
            <p:spPr>
              <a:xfrm>
                <a:off x="1337" y="175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sp>
            <p:nvSpPr>
              <p:cNvPr id="29840" name="Line 148"/>
              <p:cNvSpPr/>
              <p:nvPr/>
            </p:nvSpPr>
            <p:spPr>
              <a:xfrm>
                <a:off x="1827" y="1740"/>
                <a:ext cx="0" cy="120"/>
              </a:xfrm>
              <a:prstGeom prst="line">
                <a:avLst/>
              </a:prstGeom>
              <a:ln w="28575" cap="flat" cmpd="sng">
                <a:solidFill>
                  <a:srgbClr val="0000FF"/>
                </a:solidFill>
                <a:prstDash val="solid"/>
                <a:round/>
                <a:headEnd type="none" w="med" len="med"/>
                <a:tailEnd type="none" w="med" len="med"/>
              </a:ln>
            </p:spPr>
          </p:sp>
          <p:sp>
            <p:nvSpPr>
              <p:cNvPr id="29841" name="Text Box 149"/>
              <p:cNvSpPr txBox="1"/>
              <p:nvPr/>
            </p:nvSpPr>
            <p:spPr>
              <a:xfrm>
                <a:off x="1564" y="175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842" name="Line 150"/>
              <p:cNvSpPr/>
              <p:nvPr/>
            </p:nvSpPr>
            <p:spPr>
              <a:xfrm>
                <a:off x="2054" y="1740"/>
                <a:ext cx="0" cy="120"/>
              </a:xfrm>
              <a:prstGeom prst="line">
                <a:avLst/>
              </a:prstGeom>
              <a:ln w="28575" cap="flat" cmpd="sng">
                <a:solidFill>
                  <a:srgbClr val="0000FF"/>
                </a:solidFill>
                <a:prstDash val="solid"/>
                <a:round/>
                <a:headEnd type="none" w="med" len="med"/>
                <a:tailEnd type="none" w="med" len="med"/>
              </a:ln>
            </p:spPr>
          </p:sp>
          <p:sp>
            <p:nvSpPr>
              <p:cNvPr id="29843" name="Text Box 151"/>
              <p:cNvSpPr txBox="1"/>
              <p:nvPr/>
            </p:nvSpPr>
            <p:spPr>
              <a:xfrm>
                <a:off x="1791" y="175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844" name="Line 152"/>
              <p:cNvSpPr/>
              <p:nvPr/>
            </p:nvSpPr>
            <p:spPr>
              <a:xfrm>
                <a:off x="2288" y="1988"/>
                <a:ext cx="0" cy="227"/>
              </a:xfrm>
              <a:prstGeom prst="line">
                <a:avLst/>
              </a:prstGeom>
              <a:ln w="28575" cap="flat" cmpd="sng">
                <a:solidFill>
                  <a:srgbClr val="0000FF"/>
                </a:solidFill>
                <a:prstDash val="sysDot"/>
                <a:round/>
                <a:headEnd type="none" w="med" len="med"/>
                <a:tailEnd type="none" w="med" len="med"/>
              </a:ln>
            </p:spPr>
          </p:sp>
          <p:sp>
            <p:nvSpPr>
              <p:cNvPr id="29845" name="Line 153"/>
              <p:cNvSpPr/>
              <p:nvPr/>
            </p:nvSpPr>
            <p:spPr>
              <a:xfrm>
                <a:off x="2271" y="2317"/>
                <a:ext cx="0" cy="120"/>
              </a:xfrm>
              <a:prstGeom prst="line">
                <a:avLst/>
              </a:prstGeom>
              <a:ln w="28575" cap="flat" cmpd="sng">
                <a:solidFill>
                  <a:srgbClr val="0000FF"/>
                </a:solidFill>
                <a:prstDash val="solid"/>
                <a:round/>
                <a:headEnd type="none" w="med" len="med"/>
                <a:tailEnd type="none" w="med" len="med"/>
              </a:ln>
            </p:spPr>
          </p:sp>
          <p:sp>
            <p:nvSpPr>
              <p:cNvPr id="29846" name="Text Box 154"/>
              <p:cNvSpPr txBox="1"/>
              <p:nvPr/>
            </p:nvSpPr>
            <p:spPr>
              <a:xfrm>
                <a:off x="2018" y="2069"/>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G</a:t>
                </a:r>
              </a:p>
            </p:txBody>
          </p:sp>
          <p:sp>
            <p:nvSpPr>
              <p:cNvPr id="29847" name="Line 155"/>
              <p:cNvSpPr/>
              <p:nvPr/>
            </p:nvSpPr>
            <p:spPr>
              <a:xfrm>
                <a:off x="2281" y="1740"/>
                <a:ext cx="0" cy="120"/>
              </a:xfrm>
              <a:prstGeom prst="line">
                <a:avLst/>
              </a:prstGeom>
              <a:ln w="28575" cap="flat" cmpd="sng">
                <a:solidFill>
                  <a:srgbClr val="0000FF"/>
                </a:solidFill>
                <a:prstDash val="solid"/>
                <a:round/>
                <a:headEnd type="none" w="med" len="med"/>
                <a:tailEnd type="none" w="med" len="med"/>
              </a:ln>
            </p:spPr>
          </p:sp>
          <p:sp>
            <p:nvSpPr>
              <p:cNvPr id="29848" name="Text Box 156"/>
              <p:cNvSpPr txBox="1"/>
              <p:nvPr/>
            </p:nvSpPr>
            <p:spPr>
              <a:xfrm>
                <a:off x="2018" y="1751"/>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C</a:t>
                </a:r>
              </a:p>
            </p:txBody>
          </p:sp>
          <p:sp>
            <p:nvSpPr>
              <p:cNvPr id="29849" name="Line 157"/>
              <p:cNvSpPr/>
              <p:nvPr/>
            </p:nvSpPr>
            <p:spPr>
              <a:xfrm>
                <a:off x="2515" y="1988"/>
                <a:ext cx="0" cy="227"/>
              </a:xfrm>
              <a:prstGeom prst="line">
                <a:avLst/>
              </a:prstGeom>
              <a:ln w="28575" cap="flat" cmpd="sng">
                <a:solidFill>
                  <a:srgbClr val="0000FF"/>
                </a:solidFill>
                <a:prstDash val="sysDot"/>
                <a:round/>
                <a:headEnd type="none" w="med" len="med"/>
                <a:tailEnd type="none" w="med" len="med"/>
              </a:ln>
            </p:spPr>
          </p:sp>
          <p:sp>
            <p:nvSpPr>
              <p:cNvPr id="29850" name="Line 158"/>
              <p:cNvSpPr/>
              <p:nvPr/>
            </p:nvSpPr>
            <p:spPr>
              <a:xfrm>
                <a:off x="2498" y="2317"/>
                <a:ext cx="0" cy="120"/>
              </a:xfrm>
              <a:prstGeom prst="line">
                <a:avLst/>
              </a:prstGeom>
              <a:ln w="28575" cap="flat" cmpd="sng">
                <a:solidFill>
                  <a:srgbClr val="0000FF"/>
                </a:solidFill>
                <a:prstDash val="solid"/>
                <a:round/>
                <a:headEnd type="none" w="med" len="med"/>
                <a:tailEnd type="none" w="med" len="med"/>
              </a:ln>
            </p:spPr>
          </p:sp>
          <p:sp>
            <p:nvSpPr>
              <p:cNvPr id="29851" name="Text Box 159"/>
              <p:cNvSpPr txBox="1"/>
              <p:nvPr/>
            </p:nvSpPr>
            <p:spPr>
              <a:xfrm>
                <a:off x="2253" y="2067"/>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852" name="Line 160"/>
              <p:cNvSpPr/>
              <p:nvPr/>
            </p:nvSpPr>
            <p:spPr>
              <a:xfrm>
                <a:off x="2508" y="1740"/>
                <a:ext cx="0" cy="120"/>
              </a:xfrm>
              <a:prstGeom prst="line">
                <a:avLst/>
              </a:prstGeom>
              <a:ln w="28575" cap="flat" cmpd="sng">
                <a:solidFill>
                  <a:srgbClr val="0000FF"/>
                </a:solidFill>
                <a:prstDash val="solid"/>
                <a:round/>
                <a:headEnd type="none" w="med" len="med"/>
                <a:tailEnd type="none" w="med" len="med"/>
              </a:ln>
            </p:spPr>
          </p:sp>
          <p:sp>
            <p:nvSpPr>
              <p:cNvPr id="29853" name="Text Box 161"/>
              <p:cNvSpPr txBox="1"/>
              <p:nvPr/>
            </p:nvSpPr>
            <p:spPr>
              <a:xfrm>
                <a:off x="2245" y="1751"/>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sp>
            <p:nvSpPr>
              <p:cNvPr id="29854" name="Line 162"/>
              <p:cNvSpPr/>
              <p:nvPr/>
            </p:nvSpPr>
            <p:spPr>
              <a:xfrm>
                <a:off x="2742" y="1988"/>
                <a:ext cx="0" cy="227"/>
              </a:xfrm>
              <a:prstGeom prst="line">
                <a:avLst/>
              </a:prstGeom>
              <a:ln w="28575" cap="flat" cmpd="sng">
                <a:solidFill>
                  <a:srgbClr val="0000FF"/>
                </a:solidFill>
                <a:prstDash val="sysDot"/>
                <a:round/>
                <a:headEnd type="none" w="med" len="med"/>
                <a:tailEnd type="none" w="med" len="med"/>
              </a:ln>
            </p:spPr>
          </p:sp>
          <p:sp>
            <p:nvSpPr>
              <p:cNvPr id="29855" name="Line 163"/>
              <p:cNvSpPr/>
              <p:nvPr/>
            </p:nvSpPr>
            <p:spPr>
              <a:xfrm>
                <a:off x="2725" y="2317"/>
                <a:ext cx="0" cy="120"/>
              </a:xfrm>
              <a:prstGeom prst="line">
                <a:avLst/>
              </a:prstGeom>
              <a:ln w="28575" cap="flat" cmpd="sng">
                <a:solidFill>
                  <a:srgbClr val="0000FF"/>
                </a:solidFill>
                <a:prstDash val="solid"/>
                <a:round/>
                <a:headEnd type="none" w="med" len="med"/>
                <a:tailEnd type="none" w="med" len="med"/>
              </a:ln>
            </p:spPr>
          </p:sp>
          <p:sp>
            <p:nvSpPr>
              <p:cNvPr id="29856" name="Text Box 164"/>
              <p:cNvSpPr txBox="1"/>
              <p:nvPr/>
            </p:nvSpPr>
            <p:spPr>
              <a:xfrm>
                <a:off x="2472" y="2069"/>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857" name="Line 165"/>
              <p:cNvSpPr/>
              <p:nvPr/>
            </p:nvSpPr>
            <p:spPr>
              <a:xfrm>
                <a:off x="2735" y="1740"/>
                <a:ext cx="0" cy="120"/>
              </a:xfrm>
              <a:prstGeom prst="line">
                <a:avLst/>
              </a:prstGeom>
              <a:ln w="28575" cap="flat" cmpd="sng">
                <a:solidFill>
                  <a:srgbClr val="0000FF"/>
                </a:solidFill>
                <a:prstDash val="solid"/>
                <a:round/>
                <a:headEnd type="none" w="med" len="med"/>
                <a:tailEnd type="none" w="med" len="med"/>
              </a:ln>
            </p:spPr>
          </p:sp>
          <p:sp>
            <p:nvSpPr>
              <p:cNvPr id="29858" name="Text Box 166"/>
              <p:cNvSpPr txBox="1"/>
              <p:nvPr/>
            </p:nvSpPr>
            <p:spPr>
              <a:xfrm>
                <a:off x="2472" y="1751"/>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grpSp>
        <p:grpSp>
          <p:nvGrpSpPr>
            <p:cNvPr id="29859" name="Group 167"/>
            <p:cNvGrpSpPr/>
            <p:nvPr/>
          </p:nvGrpSpPr>
          <p:grpSpPr>
            <a:xfrm>
              <a:off x="2880" y="1706"/>
              <a:ext cx="2880" cy="731"/>
              <a:chOff x="2880" y="1706"/>
              <a:chExt cx="2880" cy="731"/>
            </a:xfrm>
          </p:grpSpPr>
          <p:sp>
            <p:nvSpPr>
              <p:cNvPr id="29860" name="Line 168"/>
              <p:cNvSpPr/>
              <p:nvPr/>
            </p:nvSpPr>
            <p:spPr>
              <a:xfrm flipV="1">
                <a:off x="2971" y="1706"/>
                <a:ext cx="771" cy="0"/>
              </a:xfrm>
              <a:prstGeom prst="line">
                <a:avLst/>
              </a:prstGeom>
              <a:ln w="38100" cap="flat" cmpd="sng">
                <a:solidFill>
                  <a:schemeClr val="hlink"/>
                </a:solidFill>
                <a:prstDash val="solid"/>
                <a:round/>
                <a:headEnd type="none" w="med" len="med"/>
                <a:tailEnd type="none" w="med" len="med"/>
              </a:ln>
            </p:spPr>
          </p:sp>
          <p:sp>
            <p:nvSpPr>
              <p:cNvPr id="29861" name="Line 169"/>
              <p:cNvSpPr/>
              <p:nvPr/>
            </p:nvSpPr>
            <p:spPr>
              <a:xfrm>
                <a:off x="2971" y="2431"/>
                <a:ext cx="1678" cy="1"/>
              </a:xfrm>
              <a:prstGeom prst="line">
                <a:avLst/>
              </a:prstGeom>
              <a:ln w="38100" cap="flat" cmpd="sng">
                <a:solidFill>
                  <a:schemeClr val="hlink"/>
                </a:solidFill>
                <a:prstDash val="solid"/>
                <a:round/>
                <a:headEnd type="none" w="med" len="med"/>
                <a:tailEnd type="none" w="med" len="med"/>
              </a:ln>
            </p:spPr>
          </p:sp>
          <p:sp>
            <p:nvSpPr>
              <p:cNvPr id="29862" name="Line 170"/>
              <p:cNvSpPr/>
              <p:nvPr/>
            </p:nvSpPr>
            <p:spPr>
              <a:xfrm>
                <a:off x="3150" y="1988"/>
                <a:ext cx="0" cy="227"/>
              </a:xfrm>
              <a:prstGeom prst="line">
                <a:avLst/>
              </a:prstGeom>
              <a:ln w="28575" cap="flat" cmpd="sng">
                <a:solidFill>
                  <a:schemeClr val="hlink"/>
                </a:solidFill>
                <a:prstDash val="sysDot"/>
                <a:round/>
                <a:headEnd type="none" w="med" len="med"/>
                <a:tailEnd type="none" w="med" len="med"/>
              </a:ln>
            </p:spPr>
          </p:sp>
          <p:sp>
            <p:nvSpPr>
              <p:cNvPr id="29863" name="Line 171"/>
              <p:cNvSpPr/>
              <p:nvPr/>
            </p:nvSpPr>
            <p:spPr>
              <a:xfrm>
                <a:off x="3133" y="2317"/>
                <a:ext cx="0" cy="120"/>
              </a:xfrm>
              <a:prstGeom prst="line">
                <a:avLst/>
              </a:prstGeom>
              <a:ln w="28575" cap="flat" cmpd="sng">
                <a:solidFill>
                  <a:schemeClr val="hlink"/>
                </a:solidFill>
                <a:prstDash val="solid"/>
                <a:round/>
                <a:headEnd type="none" w="med" len="med"/>
                <a:tailEnd type="none" w="med" len="med"/>
              </a:ln>
            </p:spPr>
          </p:sp>
          <p:sp>
            <p:nvSpPr>
              <p:cNvPr id="29864" name="Text Box 172"/>
              <p:cNvSpPr txBox="1"/>
              <p:nvPr/>
            </p:nvSpPr>
            <p:spPr>
              <a:xfrm>
                <a:off x="2888" y="2067"/>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865" name="Line 173"/>
              <p:cNvSpPr/>
              <p:nvPr/>
            </p:nvSpPr>
            <p:spPr>
              <a:xfrm>
                <a:off x="3143" y="1740"/>
                <a:ext cx="0" cy="120"/>
              </a:xfrm>
              <a:prstGeom prst="line">
                <a:avLst/>
              </a:prstGeom>
              <a:ln w="28575" cap="flat" cmpd="sng">
                <a:solidFill>
                  <a:schemeClr val="hlink"/>
                </a:solidFill>
                <a:prstDash val="solid"/>
                <a:round/>
                <a:headEnd type="none" w="med" len="med"/>
                <a:tailEnd type="none" w="med" len="med"/>
              </a:ln>
            </p:spPr>
          </p:sp>
          <p:sp>
            <p:nvSpPr>
              <p:cNvPr id="29866" name="Text Box 174"/>
              <p:cNvSpPr txBox="1"/>
              <p:nvPr/>
            </p:nvSpPr>
            <p:spPr>
              <a:xfrm>
                <a:off x="2880" y="1751"/>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sp>
            <p:nvSpPr>
              <p:cNvPr id="29867" name="Line 175"/>
              <p:cNvSpPr/>
              <p:nvPr/>
            </p:nvSpPr>
            <p:spPr>
              <a:xfrm>
                <a:off x="3377" y="1988"/>
                <a:ext cx="0" cy="227"/>
              </a:xfrm>
              <a:prstGeom prst="line">
                <a:avLst/>
              </a:prstGeom>
              <a:ln w="28575" cap="flat" cmpd="sng">
                <a:solidFill>
                  <a:schemeClr val="hlink"/>
                </a:solidFill>
                <a:prstDash val="sysDot"/>
                <a:round/>
                <a:headEnd type="none" w="med" len="med"/>
                <a:tailEnd type="none" w="med" len="med"/>
              </a:ln>
            </p:spPr>
          </p:sp>
          <p:sp>
            <p:nvSpPr>
              <p:cNvPr id="29868" name="Line 176"/>
              <p:cNvSpPr/>
              <p:nvPr/>
            </p:nvSpPr>
            <p:spPr>
              <a:xfrm>
                <a:off x="3360" y="2317"/>
                <a:ext cx="0" cy="120"/>
              </a:xfrm>
              <a:prstGeom prst="line">
                <a:avLst/>
              </a:prstGeom>
              <a:ln w="28575" cap="flat" cmpd="sng">
                <a:solidFill>
                  <a:schemeClr val="hlink"/>
                </a:solidFill>
                <a:prstDash val="solid"/>
                <a:round/>
                <a:headEnd type="none" w="med" len="med"/>
                <a:tailEnd type="none" w="med" len="med"/>
              </a:ln>
            </p:spPr>
          </p:sp>
          <p:sp>
            <p:nvSpPr>
              <p:cNvPr id="29869" name="Text Box 177"/>
              <p:cNvSpPr txBox="1"/>
              <p:nvPr/>
            </p:nvSpPr>
            <p:spPr>
              <a:xfrm>
                <a:off x="3107" y="2069"/>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sp>
            <p:nvSpPr>
              <p:cNvPr id="29870" name="Line 178"/>
              <p:cNvSpPr/>
              <p:nvPr/>
            </p:nvSpPr>
            <p:spPr>
              <a:xfrm>
                <a:off x="3370" y="1740"/>
                <a:ext cx="0" cy="120"/>
              </a:xfrm>
              <a:prstGeom prst="line">
                <a:avLst/>
              </a:prstGeom>
              <a:ln w="28575" cap="flat" cmpd="sng">
                <a:solidFill>
                  <a:schemeClr val="hlink"/>
                </a:solidFill>
                <a:prstDash val="solid"/>
                <a:round/>
                <a:headEnd type="none" w="med" len="med"/>
                <a:tailEnd type="none" w="med" len="med"/>
              </a:ln>
            </p:spPr>
          </p:sp>
          <p:sp>
            <p:nvSpPr>
              <p:cNvPr id="29871" name="Text Box 179"/>
              <p:cNvSpPr txBox="1"/>
              <p:nvPr/>
            </p:nvSpPr>
            <p:spPr>
              <a:xfrm>
                <a:off x="3107" y="1751"/>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872" name="Line 180"/>
              <p:cNvSpPr/>
              <p:nvPr/>
            </p:nvSpPr>
            <p:spPr>
              <a:xfrm>
                <a:off x="3604" y="1988"/>
                <a:ext cx="0" cy="227"/>
              </a:xfrm>
              <a:prstGeom prst="line">
                <a:avLst/>
              </a:prstGeom>
              <a:ln w="28575" cap="flat" cmpd="sng">
                <a:solidFill>
                  <a:schemeClr val="hlink"/>
                </a:solidFill>
                <a:prstDash val="sysDot"/>
                <a:round/>
                <a:headEnd type="none" w="med" len="med"/>
                <a:tailEnd type="none" w="med" len="med"/>
              </a:ln>
            </p:spPr>
          </p:sp>
          <p:sp>
            <p:nvSpPr>
              <p:cNvPr id="29873" name="Line 181"/>
              <p:cNvSpPr/>
              <p:nvPr/>
            </p:nvSpPr>
            <p:spPr>
              <a:xfrm>
                <a:off x="3587" y="2317"/>
                <a:ext cx="0" cy="120"/>
              </a:xfrm>
              <a:prstGeom prst="line">
                <a:avLst/>
              </a:prstGeom>
              <a:ln w="28575" cap="flat" cmpd="sng">
                <a:solidFill>
                  <a:schemeClr val="hlink"/>
                </a:solidFill>
                <a:prstDash val="solid"/>
                <a:round/>
                <a:headEnd type="none" w="med" len="med"/>
                <a:tailEnd type="none" w="med" len="med"/>
              </a:ln>
            </p:spPr>
          </p:sp>
          <p:sp>
            <p:nvSpPr>
              <p:cNvPr id="29874" name="Text Box 182"/>
              <p:cNvSpPr txBox="1"/>
              <p:nvPr/>
            </p:nvSpPr>
            <p:spPr>
              <a:xfrm>
                <a:off x="3342" y="2067"/>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C</a:t>
                </a:r>
              </a:p>
            </p:txBody>
          </p:sp>
          <p:sp>
            <p:nvSpPr>
              <p:cNvPr id="29875" name="Line 183"/>
              <p:cNvSpPr/>
              <p:nvPr/>
            </p:nvSpPr>
            <p:spPr>
              <a:xfrm>
                <a:off x="3597" y="1740"/>
                <a:ext cx="0" cy="120"/>
              </a:xfrm>
              <a:prstGeom prst="line">
                <a:avLst/>
              </a:prstGeom>
              <a:ln w="28575" cap="flat" cmpd="sng">
                <a:solidFill>
                  <a:schemeClr val="hlink"/>
                </a:solidFill>
                <a:prstDash val="solid"/>
                <a:round/>
                <a:headEnd type="none" w="med" len="med"/>
                <a:tailEnd type="none" w="med" len="med"/>
              </a:ln>
            </p:spPr>
          </p:sp>
          <p:sp>
            <p:nvSpPr>
              <p:cNvPr id="29876" name="Text Box 184"/>
              <p:cNvSpPr txBox="1"/>
              <p:nvPr/>
            </p:nvSpPr>
            <p:spPr>
              <a:xfrm>
                <a:off x="3334" y="175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G</a:t>
                </a:r>
              </a:p>
            </p:txBody>
          </p:sp>
          <p:sp>
            <p:nvSpPr>
              <p:cNvPr id="29877" name="Line 185"/>
              <p:cNvSpPr/>
              <p:nvPr/>
            </p:nvSpPr>
            <p:spPr>
              <a:xfrm>
                <a:off x="3814" y="2317"/>
                <a:ext cx="0" cy="120"/>
              </a:xfrm>
              <a:prstGeom prst="line">
                <a:avLst/>
              </a:prstGeom>
              <a:ln w="28575" cap="flat" cmpd="sng">
                <a:solidFill>
                  <a:schemeClr val="hlink"/>
                </a:solidFill>
                <a:prstDash val="solid"/>
                <a:round/>
                <a:headEnd type="none" w="med" len="med"/>
                <a:tailEnd type="none" w="med" len="med"/>
              </a:ln>
            </p:spPr>
          </p:sp>
          <p:sp>
            <p:nvSpPr>
              <p:cNvPr id="29878" name="Text Box 186"/>
              <p:cNvSpPr txBox="1"/>
              <p:nvPr/>
            </p:nvSpPr>
            <p:spPr>
              <a:xfrm>
                <a:off x="3561" y="2069"/>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879" name="Line 187"/>
              <p:cNvSpPr/>
              <p:nvPr/>
            </p:nvSpPr>
            <p:spPr>
              <a:xfrm>
                <a:off x="4040" y="2317"/>
                <a:ext cx="0" cy="120"/>
              </a:xfrm>
              <a:prstGeom prst="line">
                <a:avLst/>
              </a:prstGeom>
              <a:ln w="28575" cap="flat" cmpd="sng">
                <a:solidFill>
                  <a:schemeClr val="hlink"/>
                </a:solidFill>
                <a:prstDash val="solid"/>
                <a:round/>
                <a:headEnd type="none" w="med" len="med"/>
                <a:tailEnd type="none" w="med" len="med"/>
              </a:ln>
            </p:spPr>
          </p:sp>
          <p:sp>
            <p:nvSpPr>
              <p:cNvPr id="29880" name="Text Box 188"/>
              <p:cNvSpPr txBox="1"/>
              <p:nvPr/>
            </p:nvSpPr>
            <p:spPr>
              <a:xfrm>
                <a:off x="3795" y="2067"/>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881" name="Line 189"/>
              <p:cNvSpPr/>
              <p:nvPr/>
            </p:nvSpPr>
            <p:spPr>
              <a:xfrm>
                <a:off x="4267" y="2317"/>
                <a:ext cx="0" cy="120"/>
              </a:xfrm>
              <a:prstGeom prst="line">
                <a:avLst/>
              </a:prstGeom>
              <a:ln w="28575" cap="flat" cmpd="sng">
                <a:solidFill>
                  <a:schemeClr val="hlink"/>
                </a:solidFill>
                <a:prstDash val="solid"/>
                <a:round/>
                <a:headEnd type="none" w="med" len="med"/>
                <a:tailEnd type="none" w="med" len="med"/>
              </a:ln>
            </p:spPr>
          </p:sp>
          <p:sp>
            <p:nvSpPr>
              <p:cNvPr id="29882" name="Text Box 190"/>
              <p:cNvSpPr txBox="1"/>
              <p:nvPr/>
            </p:nvSpPr>
            <p:spPr>
              <a:xfrm>
                <a:off x="4014" y="2069"/>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sp>
            <p:nvSpPr>
              <p:cNvPr id="29883" name="Line 191"/>
              <p:cNvSpPr/>
              <p:nvPr/>
            </p:nvSpPr>
            <p:spPr>
              <a:xfrm>
                <a:off x="4494" y="2317"/>
                <a:ext cx="0" cy="120"/>
              </a:xfrm>
              <a:prstGeom prst="line">
                <a:avLst/>
              </a:prstGeom>
              <a:ln w="28575" cap="flat" cmpd="sng">
                <a:solidFill>
                  <a:schemeClr val="hlink"/>
                </a:solidFill>
                <a:prstDash val="solid"/>
                <a:round/>
                <a:headEnd type="none" w="med" len="med"/>
                <a:tailEnd type="none" w="med" len="med"/>
              </a:ln>
            </p:spPr>
          </p:sp>
          <p:sp>
            <p:nvSpPr>
              <p:cNvPr id="29884" name="Text Box 192"/>
              <p:cNvSpPr txBox="1"/>
              <p:nvPr/>
            </p:nvSpPr>
            <p:spPr>
              <a:xfrm>
                <a:off x="4249" y="2067"/>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sp>
            <p:nvSpPr>
              <p:cNvPr id="29885" name="Line 193"/>
              <p:cNvSpPr/>
              <p:nvPr/>
            </p:nvSpPr>
            <p:spPr>
              <a:xfrm flipV="1">
                <a:off x="4050" y="1706"/>
                <a:ext cx="1587" cy="0"/>
              </a:xfrm>
              <a:prstGeom prst="line">
                <a:avLst/>
              </a:prstGeom>
              <a:ln w="38100" cap="flat" cmpd="sng">
                <a:solidFill>
                  <a:schemeClr val="hlink"/>
                </a:solidFill>
                <a:prstDash val="solid"/>
                <a:round/>
                <a:headEnd type="none" w="med" len="med"/>
                <a:tailEnd type="none" w="med" len="med"/>
              </a:ln>
            </p:spPr>
          </p:sp>
          <p:sp>
            <p:nvSpPr>
              <p:cNvPr id="29886" name="Line 194"/>
              <p:cNvSpPr/>
              <p:nvPr/>
            </p:nvSpPr>
            <p:spPr>
              <a:xfrm>
                <a:off x="4912" y="2431"/>
                <a:ext cx="725" cy="0"/>
              </a:xfrm>
              <a:prstGeom prst="line">
                <a:avLst/>
              </a:prstGeom>
              <a:ln w="38100" cap="flat" cmpd="sng">
                <a:solidFill>
                  <a:schemeClr val="hlink"/>
                </a:solidFill>
                <a:prstDash val="solid"/>
                <a:round/>
                <a:headEnd type="none" w="med" len="med"/>
                <a:tailEnd type="none" w="med" len="med"/>
              </a:ln>
            </p:spPr>
          </p:sp>
          <p:sp>
            <p:nvSpPr>
              <p:cNvPr id="29887" name="Line 195"/>
              <p:cNvSpPr/>
              <p:nvPr/>
            </p:nvSpPr>
            <p:spPr>
              <a:xfrm>
                <a:off x="4177" y="1740"/>
                <a:ext cx="0" cy="120"/>
              </a:xfrm>
              <a:prstGeom prst="line">
                <a:avLst/>
              </a:prstGeom>
              <a:ln w="28575" cap="flat" cmpd="sng">
                <a:solidFill>
                  <a:schemeClr val="hlink"/>
                </a:solidFill>
                <a:prstDash val="solid"/>
                <a:round/>
                <a:headEnd type="none" w="med" len="med"/>
                <a:tailEnd type="none" w="med" len="med"/>
              </a:ln>
            </p:spPr>
          </p:sp>
          <p:sp>
            <p:nvSpPr>
              <p:cNvPr id="29888" name="Text Box 196"/>
              <p:cNvSpPr txBox="1"/>
              <p:nvPr/>
            </p:nvSpPr>
            <p:spPr>
              <a:xfrm>
                <a:off x="3914" y="175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sp>
            <p:nvSpPr>
              <p:cNvPr id="29889" name="Line 197"/>
              <p:cNvSpPr/>
              <p:nvPr/>
            </p:nvSpPr>
            <p:spPr>
              <a:xfrm>
                <a:off x="4403" y="1740"/>
                <a:ext cx="0" cy="120"/>
              </a:xfrm>
              <a:prstGeom prst="line">
                <a:avLst/>
              </a:prstGeom>
              <a:ln w="28575" cap="flat" cmpd="sng">
                <a:solidFill>
                  <a:schemeClr val="hlink"/>
                </a:solidFill>
                <a:prstDash val="solid"/>
                <a:round/>
                <a:headEnd type="none" w="med" len="med"/>
                <a:tailEnd type="none" w="med" len="med"/>
              </a:ln>
            </p:spPr>
          </p:sp>
          <p:sp>
            <p:nvSpPr>
              <p:cNvPr id="29890" name="Text Box 198"/>
              <p:cNvSpPr txBox="1"/>
              <p:nvPr/>
            </p:nvSpPr>
            <p:spPr>
              <a:xfrm>
                <a:off x="4140" y="175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sp>
            <p:nvSpPr>
              <p:cNvPr id="29891" name="Line 199"/>
              <p:cNvSpPr/>
              <p:nvPr/>
            </p:nvSpPr>
            <p:spPr>
              <a:xfrm>
                <a:off x="4630" y="1740"/>
                <a:ext cx="0" cy="120"/>
              </a:xfrm>
              <a:prstGeom prst="line">
                <a:avLst/>
              </a:prstGeom>
              <a:ln w="28575" cap="flat" cmpd="sng">
                <a:solidFill>
                  <a:schemeClr val="hlink"/>
                </a:solidFill>
                <a:prstDash val="solid"/>
                <a:round/>
                <a:headEnd type="none" w="med" len="med"/>
                <a:tailEnd type="none" w="med" len="med"/>
              </a:ln>
            </p:spPr>
          </p:sp>
          <p:sp>
            <p:nvSpPr>
              <p:cNvPr id="29892" name="Text Box 200"/>
              <p:cNvSpPr txBox="1"/>
              <p:nvPr/>
            </p:nvSpPr>
            <p:spPr>
              <a:xfrm>
                <a:off x="4367" y="175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893" name="Line 201"/>
              <p:cNvSpPr/>
              <p:nvPr/>
            </p:nvSpPr>
            <p:spPr>
              <a:xfrm>
                <a:off x="4857" y="1740"/>
                <a:ext cx="0" cy="120"/>
              </a:xfrm>
              <a:prstGeom prst="line">
                <a:avLst/>
              </a:prstGeom>
              <a:ln w="28575" cap="flat" cmpd="sng">
                <a:solidFill>
                  <a:schemeClr val="hlink"/>
                </a:solidFill>
                <a:prstDash val="solid"/>
                <a:round/>
                <a:headEnd type="none" w="med" len="med"/>
                <a:tailEnd type="none" w="med" len="med"/>
              </a:ln>
            </p:spPr>
          </p:sp>
          <p:sp>
            <p:nvSpPr>
              <p:cNvPr id="29894" name="Text Box 202"/>
              <p:cNvSpPr txBox="1"/>
              <p:nvPr/>
            </p:nvSpPr>
            <p:spPr>
              <a:xfrm>
                <a:off x="4594" y="175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895" name="Line 203"/>
              <p:cNvSpPr/>
              <p:nvPr/>
            </p:nvSpPr>
            <p:spPr>
              <a:xfrm>
                <a:off x="5091" y="1988"/>
                <a:ext cx="0" cy="227"/>
              </a:xfrm>
              <a:prstGeom prst="line">
                <a:avLst/>
              </a:prstGeom>
              <a:ln w="28575" cap="flat" cmpd="sng">
                <a:solidFill>
                  <a:schemeClr val="hlink"/>
                </a:solidFill>
                <a:prstDash val="sysDot"/>
                <a:round/>
                <a:headEnd type="none" w="med" len="med"/>
                <a:tailEnd type="none" w="med" len="med"/>
              </a:ln>
            </p:spPr>
          </p:sp>
          <p:sp>
            <p:nvSpPr>
              <p:cNvPr id="29896" name="Line 204"/>
              <p:cNvSpPr/>
              <p:nvPr/>
            </p:nvSpPr>
            <p:spPr>
              <a:xfrm>
                <a:off x="5074" y="2317"/>
                <a:ext cx="0" cy="120"/>
              </a:xfrm>
              <a:prstGeom prst="line">
                <a:avLst/>
              </a:prstGeom>
              <a:ln w="28575" cap="flat" cmpd="sng">
                <a:solidFill>
                  <a:schemeClr val="hlink"/>
                </a:solidFill>
                <a:prstDash val="solid"/>
                <a:round/>
                <a:headEnd type="none" w="med" len="med"/>
                <a:tailEnd type="none" w="med" len="med"/>
              </a:ln>
            </p:spPr>
          </p:sp>
          <p:sp>
            <p:nvSpPr>
              <p:cNvPr id="29897" name="Text Box 205"/>
              <p:cNvSpPr txBox="1"/>
              <p:nvPr/>
            </p:nvSpPr>
            <p:spPr>
              <a:xfrm>
                <a:off x="4821" y="2069"/>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G</a:t>
                </a:r>
              </a:p>
            </p:txBody>
          </p:sp>
          <p:sp>
            <p:nvSpPr>
              <p:cNvPr id="29898" name="Line 206"/>
              <p:cNvSpPr/>
              <p:nvPr/>
            </p:nvSpPr>
            <p:spPr>
              <a:xfrm>
                <a:off x="5084" y="1740"/>
                <a:ext cx="0" cy="120"/>
              </a:xfrm>
              <a:prstGeom prst="line">
                <a:avLst/>
              </a:prstGeom>
              <a:ln w="28575" cap="flat" cmpd="sng">
                <a:solidFill>
                  <a:schemeClr val="hlink"/>
                </a:solidFill>
                <a:prstDash val="solid"/>
                <a:round/>
                <a:headEnd type="none" w="med" len="med"/>
                <a:tailEnd type="none" w="med" len="med"/>
              </a:ln>
            </p:spPr>
          </p:sp>
          <p:sp>
            <p:nvSpPr>
              <p:cNvPr id="29899" name="Text Box 207"/>
              <p:cNvSpPr txBox="1"/>
              <p:nvPr/>
            </p:nvSpPr>
            <p:spPr>
              <a:xfrm>
                <a:off x="4821" y="1751"/>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C</a:t>
                </a:r>
              </a:p>
            </p:txBody>
          </p:sp>
          <p:sp>
            <p:nvSpPr>
              <p:cNvPr id="29900" name="Line 208"/>
              <p:cNvSpPr/>
              <p:nvPr/>
            </p:nvSpPr>
            <p:spPr>
              <a:xfrm>
                <a:off x="5318" y="1988"/>
                <a:ext cx="0" cy="227"/>
              </a:xfrm>
              <a:prstGeom prst="line">
                <a:avLst/>
              </a:prstGeom>
              <a:ln w="28575" cap="flat" cmpd="sng">
                <a:solidFill>
                  <a:schemeClr val="hlink"/>
                </a:solidFill>
                <a:prstDash val="sysDot"/>
                <a:round/>
                <a:headEnd type="none" w="med" len="med"/>
                <a:tailEnd type="none" w="med" len="med"/>
              </a:ln>
            </p:spPr>
          </p:sp>
          <p:sp>
            <p:nvSpPr>
              <p:cNvPr id="29901" name="Line 209"/>
              <p:cNvSpPr/>
              <p:nvPr/>
            </p:nvSpPr>
            <p:spPr>
              <a:xfrm>
                <a:off x="5301" y="2317"/>
                <a:ext cx="0" cy="120"/>
              </a:xfrm>
              <a:prstGeom prst="line">
                <a:avLst/>
              </a:prstGeom>
              <a:ln w="28575" cap="flat" cmpd="sng">
                <a:solidFill>
                  <a:schemeClr val="hlink"/>
                </a:solidFill>
                <a:prstDash val="solid"/>
                <a:round/>
                <a:headEnd type="none" w="med" len="med"/>
                <a:tailEnd type="none" w="med" len="med"/>
              </a:ln>
            </p:spPr>
          </p:sp>
          <p:sp>
            <p:nvSpPr>
              <p:cNvPr id="29902" name="Text Box 210"/>
              <p:cNvSpPr txBox="1"/>
              <p:nvPr/>
            </p:nvSpPr>
            <p:spPr>
              <a:xfrm>
                <a:off x="5056" y="2067"/>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903" name="Line 211"/>
              <p:cNvSpPr/>
              <p:nvPr/>
            </p:nvSpPr>
            <p:spPr>
              <a:xfrm>
                <a:off x="5311" y="1740"/>
                <a:ext cx="0" cy="120"/>
              </a:xfrm>
              <a:prstGeom prst="line">
                <a:avLst/>
              </a:prstGeom>
              <a:ln w="28575" cap="flat" cmpd="sng">
                <a:solidFill>
                  <a:schemeClr val="hlink"/>
                </a:solidFill>
                <a:prstDash val="solid"/>
                <a:round/>
                <a:headEnd type="none" w="med" len="med"/>
                <a:tailEnd type="none" w="med" len="med"/>
              </a:ln>
            </p:spPr>
          </p:sp>
          <p:sp>
            <p:nvSpPr>
              <p:cNvPr id="29904" name="Text Box 212"/>
              <p:cNvSpPr txBox="1"/>
              <p:nvPr/>
            </p:nvSpPr>
            <p:spPr>
              <a:xfrm>
                <a:off x="5048" y="1751"/>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sp>
            <p:nvSpPr>
              <p:cNvPr id="29905" name="Line 213"/>
              <p:cNvSpPr/>
              <p:nvPr/>
            </p:nvSpPr>
            <p:spPr>
              <a:xfrm>
                <a:off x="5545" y="1988"/>
                <a:ext cx="0" cy="227"/>
              </a:xfrm>
              <a:prstGeom prst="line">
                <a:avLst/>
              </a:prstGeom>
              <a:ln w="28575" cap="flat" cmpd="sng">
                <a:solidFill>
                  <a:schemeClr val="hlink"/>
                </a:solidFill>
                <a:prstDash val="sysDot"/>
                <a:round/>
                <a:headEnd type="none" w="med" len="med"/>
                <a:tailEnd type="none" w="med" len="med"/>
              </a:ln>
            </p:spPr>
          </p:sp>
          <p:sp>
            <p:nvSpPr>
              <p:cNvPr id="29906" name="Line 214"/>
              <p:cNvSpPr/>
              <p:nvPr/>
            </p:nvSpPr>
            <p:spPr>
              <a:xfrm>
                <a:off x="5528" y="2317"/>
                <a:ext cx="0" cy="120"/>
              </a:xfrm>
              <a:prstGeom prst="line">
                <a:avLst/>
              </a:prstGeom>
              <a:ln w="28575" cap="flat" cmpd="sng">
                <a:solidFill>
                  <a:schemeClr val="hlink"/>
                </a:solidFill>
                <a:prstDash val="solid"/>
                <a:round/>
                <a:headEnd type="none" w="med" len="med"/>
                <a:tailEnd type="none" w="med" len="med"/>
              </a:ln>
            </p:spPr>
          </p:sp>
          <p:sp>
            <p:nvSpPr>
              <p:cNvPr id="29907" name="Text Box 215"/>
              <p:cNvSpPr txBox="1"/>
              <p:nvPr/>
            </p:nvSpPr>
            <p:spPr>
              <a:xfrm>
                <a:off x="5275" y="2069"/>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908" name="Line 216"/>
              <p:cNvSpPr/>
              <p:nvPr/>
            </p:nvSpPr>
            <p:spPr>
              <a:xfrm>
                <a:off x="5538" y="1740"/>
                <a:ext cx="0" cy="120"/>
              </a:xfrm>
              <a:prstGeom prst="line">
                <a:avLst/>
              </a:prstGeom>
              <a:ln w="28575" cap="flat" cmpd="sng">
                <a:solidFill>
                  <a:schemeClr val="hlink"/>
                </a:solidFill>
                <a:prstDash val="solid"/>
                <a:round/>
                <a:headEnd type="none" w="med" len="med"/>
                <a:tailEnd type="none" w="med" len="med"/>
              </a:ln>
            </p:spPr>
          </p:sp>
          <p:sp>
            <p:nvSpPr>
              <p:cNvPr id="29909" name="Text Box 217"/>
              <p:cNvSpPr txBox="1"/>
              <p:nvPr/>
            </p:nvSpPr>
            <p:spPr>
              <a:xfrm>
                <a:off x="5275" y="1751"/>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grpSp>
      </p:grpSp>
      <p:grpSp>
        <p:nvGrpSpPr>
          <p:cNvPr id="215" name="Group 218"/>
          <p:cNvGrpSpPr/>
          <p:nvPr/>
        </p:nvGrpSpPr>
        <p:grpSpPr>
          <a:xfrm>
            <a:off x="3865563" y="4833938"/>
            <a:ext cx="4535487" cy="1158875"/>
            <a:chOff x="1474" y="3203"/>
            <a:chExt cx="2857" cy="731"/>
          </a:xfrm>
        </p:grpSpPr>
        <p:grpSp>
          <p:nvGrpSpPr>
            <p:cNvPr id="29911" name="Group 219"/>
            <p:cNvGrpSpPr/>
            <p:nvPr/>
          </p:nvGrpSpPr>
          <p:grpSpPr>
            <a:xfrm>
              <a:off x="1474" y="3203"/>
              <a:ext cx="2086" cy="731"/>
              <a:chOff x="1338" y="3022"/>
              <a:chExt cx="1854" cy="731"/>
            </a:xfrm>
          </p:grpSpPr>
          <p:sp>
            <p:nvSpPr>
              <p:cNvPr id="29912" name="Line 220"/>
              <p:cNvSpPr/>
              <p:nvPr/>
            </p:nvSpPr>
            <p:spPr>
              <a:xfrm flipV="1">
                <a:off x="1429" y="3022"/>
                <a:ext cx="680" cy="0"/>
              </a:xfrm>
              <a:prstGeom prst="line">
                <a:avLst/>
              </a:prstGeom>
              <a:ln w="38100" cap="flat" cmpd="sng">
                <a:solidFill>
                  <a:srgbClr val="0000FF"/>
                </a:solidFill>
                <a:prstDash val="solid"/>
                <a:round/>
                <a:headEnd type="none" w="med" len="med"/>
                <a:tailEnd type="none" w="med" len="med"/>
              </a:ln>
            </p:spPr>
          </p:sp>
          <p:sp>
            <p:nvSpPr>
              <p:cNvPr id="29913" name="Line 221"/>
              <p:cNvSpPr/>
              <p:nvPr/>
            </p:nvSpPr>
            <p:spPr>
              <a:xfrm>
                <a:off x="1429" y="3748"/>
                <a:ext cx="1587" cy="0"/>
              </a:xfrm>
              <a:prstGeom prst="line">
                <a:avLst/>
              </a:prstGeom>
              <a:ln w="38100" cap="flat" cmpd="sng">
                <a:solidFill>
                  <a:srgbClr val="0000FF"/>
                </a:solidFill>
                <a:prstDash val="solid"/>
                <a:round/>
                <a:headEnd type="none" w="med" len="med"/>
                <a:tailEnd type="none" w="med" len="med"/>
              </a:ln>
            </p:spPr>
          </p:sp>
          <p:sp>
            <p:nvSpPr>
              <p:cNvPr id="29914" name="Line 222"/>
              <p:cNvSpPr/>
              <p:nvPr/>
            </p:nvSpPr>
            <p:spPr>
              <a:xfrm>
                <a:off x="1608" y="3304"/>
                <a:ext cx="0" cy="227"/>
              </a:xfrm>
              <a:prstGeom prst="line">
                <a:avLst/>
              </a:prstGeom>
              <a:ln w="28575" cap="flat" cmpd="sng">
                <a:solidFill>
                  <a:srgbClr val="0000FF"/>
                </a:solidFill>
                <a:prstDash val="sysDot"/>
                <a:round/>
                <a:headEnd type="none" w="med" len="med"/>
                <a:tailEnd type="none" w="med" len="med"/>
              </a:ln>
            </p:spPr>
          </p:sp>
          <p:sp>
            <p:nvSpPr>
              <p:cNvPr id="29915" name="Line 223"/>
              <p:cNvSpPr/>
              <p:nvPr/>
            </p:nvSpPr>
            <p:spPr>
              <a:xfrm>
                <a:off x="1591" y="3633"/>
                <a:ext cx="0" cy="120"/>
              </a:xfrm>
              <a:prstGeom prst="line">
                <a:avLst/>
              </a:prstGeom>
              <a:ln w="28575" cap="flat" cmpd="sng">
                <a:solidFill>
                  <a:srgbClr val="0000FF"/>
                </a:solidFill>
                <a:prstDash val="solid"/>
                <a:round/>
                <a:headEnd type="none" w="med" len="med"/>
                <a:tailEnd type="none" w="med" len="med"/>
              </a:ln>
            </p:spPr>
          </p:sp>
          <p:sp>
            <p:nvSpPr>
              <p:cNvPr id="29916" name="Text Box 224"/>
              <p:cNvSpPr txBox="1"/>
              <p:nvPr/>
            </p:nvSpPr>
            <p:spPr>
              <a:xfrm>
                <a:off x="1346" y="3383"/>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sp>
            <p:nvSpPr>
              <p:cNvPr id="29917" name="Line 225"/>
              <p:cNvSpPr/>
              <p:nvPr/>
            </p:nvSpPr>
            <p:spPr>
              <a:xfrm>
                <a:off x="1601" y="3056"/>
                <a:ext cx="0" cy="120"/>
              </a:xfrm>
              <a:prstGeom prst="line">
                <a:avLst/>
              </a:prstGeom>
              <a:ln w="28575" cap="flat" cmpd="sng">
                <a:solidFill>
                  <a:srgbClr val="0000FF"/>
                </a:solidFill>
                <a:prstDash val="solid"/>
                <a:round/>
                <a:headEnd type="none" w="med" len="med"/>
                <a:tailEnd type="none" w="med" len="med"/>
              </a:ln>
            </p:spPr>
          </p:sp>
          <p:sp>
            <p:nvSpPr>
              <p:cNvPr id="29918" name="Text Box 226"/>
              <p:cNvSpPr txBox="1"/>
              <p:nvPr/>
            </p:nvSpPr>
            <p:spPr>
              <a:xfrm>
                <a:off x="1338" y="3067"/>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919" name="Line 227"/>
              <p:cNvSpPr/>
              <p:nvPr/>
            </p:nvSpPr>
            <p:spPr>
              <a:xfrm>
                <a:off x="1835" y="3304"/>
                <a:ext cx="0" cy="227"/>
              </a:xfrm>
              <a:prstGeom prst="line">
                <a:avLst/>
              </a:prstGeom>
              <a:ln w="28575" cap="flat" cmpd="sng">
                <a:solidFill>
                  <a:srgbClr val="0000FF"/>
                </a:solidFill>
                <a:prstDash val="sysDot"/>
                <a:round/>
                <a:headEnd type="none" w="med" len="med"/>
                <a:tailEnd type="none" w="med" len="med"/>
              </a:ln>
            </p:spPr>
          </p:sp>
          <p:sp>
            <p:nvSpPr>
              <p:cNvPr id="29920" name="Line 228"/>
              <p:cNvSpPr/>
              <p:nvPr/>
            </p:nvSpPr>
            <p:spPr>
              <a:xfrm>
                <a:off x="1818" y="3633"/>
                <a:ext cx="0" cy="120"/>
              </a:xfrm>
              <a:prstGeom prst="line">
                <a:avLst/>
              </a:prstGeom>
              <a:ln w="28575" cap="flat" cmpd="sng">
                <a:solidFill>
                  <a:srgbClr val="0000FF"/>
                </a:solidFill>
                <a:prstDash val="solid"/>
                <a:round/>
                <a:headEnd type="none" w="med" len="med"/>
                <a:tailEnd type="none" w="med" len="med"/>
              </a:ln>
            </p:spPr>
          </p:sp>
          <p:sp>
            <p:nvSpPr>
              <p:cNvPr id="29921" name="Text Box 229"/>
              <p:cNvSpPr txBox="1"/>
              <p:nvPr/>
            </p:nvSpPr>
            <p:spPr>
              <a:xfrm>
                <a:off x="1565" y="3385"/>
                <a:ext cx="485" cy="361"/>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G</a:t>
                </a:r>
              </a:p>
            </p:txBody>
          </p:sp>
          <p:sp>
            <p:nvSpPr>
              <p:cNvPr id="29922" name="Line 230"/>
              <p:cNvSpPr/>
              <p:nvPr/>
            </p:nvSpPr>
            <p:spPr>
              <a:xfrm>
                <a:off x="1828" y="3056"/>
                <a:ext cx="0" cy="120"/>
              </a:xfrm>
              <a:prstGeom prst="line">
                <a:avLst/>
              </a:prstGeom>
              <a:ln w="28575" cap="flat" cmpd="sng">
                <a:solidFill>
                  <a:srgbClr val="0000FF"/>
                </a:solidFill>
                <a:prstDash val="solid"/>
                <a:round/>
                <a:headEnd type="none" w="med" len="med"/>
                <a:tailEnd type="none" w="med" len="med"/>
              </a:ln>
            </p:spPr>
          </p:sp>
          <p:sp>
            <p:nvSpPr>
              <p:cNvPr id="29923" name="Text Box 231"/>
              <p:cNvSpPr txBox="1"/>
              <p:nvPr/>
            </p:nvSpPr>
            <p:spPr>
              <a:xfrm>
                <a:off x="1565" y="3067"/>
                <a:ext cx="485" cy="360"/>
              </a:xfrm>
              <a:prstGeom prst="rect">
                <a:avLst/>
              </a:prstGeom>
              <a:noFill/>
              <a:ln w="28575">
                <a:noFill/>
              </a:ln>
            </p:spPr>
            <p:txBody>
              <a:bodyPr anchor="ctr"/>
              <a:lstStyle/>
              <a:p>
                <a:pPr algn="ctr"/>
                <a:r>
                  <a:rPr lang="en-US" altLang="zh-CN" sz="2000" b="1" dirty="0">
                    <a:solidFill>
                      <a:schemeClr val="folHlink"/>
                    </a:solidFill>
                    <a:latin typeface="Arial" panose="020B0604020202020204" pitchFamily="34" charset="0"/>
                    <a:ea typeface="宋体" panose="02010600030101010101" pitchFamily="2" charset="-122"/>
                  </a:rPr>
                  <a:t>C</a:t>
                </a:r>
              </a:p>
            </p:txBody>
          </p:sp>
          <p:sp>
            <p:nvSpPr>
              <p:cNvPr id="29924" name="Line 232"/>
              <p:cNvSpPr/>
              <p:nvPr/>
            </p:nvSpPr>
            <p:spPr>
              <a:xfrm>
                <a:off x="2062" y="3304"/>
                <a:ext cx="0" cy="227"/>
              </a:xfrm>
              <a:prstGeom prst="line">
                <a:avLst/>
              </a:prstGeom>
              <a:ln w="28575" cap="flat" cmpd="sng">
                <a:solidFill>
                  <a:srgbClr val="0000FF"/>
                </a:solidFill>
                <a:prstDash val="sysDot"/>
                <a:round/>
                <a:headEnd type="none" w="med" len="med"/>
                <a:tailEnd type="none" w="med" len="med"/>
              </a:ln>
            </p:spPr>
          </p:sp>
          <p:sp>
            <p:nvSpPr>
              <p:cNvPr id="29925" name="Line 233"/>
              <p:cNvSpPr/>
              <p:nvPr/>
            </p:nvSpPr>
            <p:spPr>
              <a:xfrm>
                <a:off x="2045" y="3633"/>
                <a:ext cx="0" cy="120"/>
              </a:xfrm>
              <a:prstGeom prst="line">
                <a:avLst/>
              </a:prstGeom>
              <a:ln w="28575" cap="flat" cmpd="sng">
                <a:solidFill>
                  <a:srgbClr val="0000FF"/>
                </a:solidFill>
                <a:prstDash val="solid"/>
                <a:round/>
                <a:headEnd type="none" w="med" len="med"/>
                <a:tailEnd type="none" w="med" len="med"/>
              </a:ln>
            </p:spPr>
          </p:sp>
          <p:sp>
            <p:nvSpPr>
              <p:cNvPr id="29926" name="Text Box 234"/>
              <p:cNvSpPr txBox="1"/>
              <p:nvPr/>
            </p:nvSpPr>
            <p:spPr>
              <a:xfrm>
                <a:off x="1800" y="3383"/>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C</a:t>
                </a:r>
              </a:p>
            </p:txBody>
          </p:sp>
          <p:sp>
            <p:nvSpPr>
              <p:cNvPr id="29927" name="Line 235"/>
              <p:cNvSpPr/>
              <p:nvPr/>
            </p:nvSpPr>
            <p:spPr>
              <a:xfrm>
                <a:off x="2055" y="3056"/>
                <a:ext cx="0" cy="120"/>
              </a:xfrm>
              <a:prstGeom prst="line">
                <a:avLst/>
              </a:prstGeom>
              <a:ln w="28575" cap="flat" cmpd="sng">
                <a:solidFill>
                  <a:srgbClr val="0000FF"/>
                </a:solidFill>
                <a:prstDash val="solid"/>
                <a:round/>
                <a:headEnd type="none" w="med" len="med"/>
                <a:tailEnd type="none" w="med" len="med"/>
              </a:ln>
            </p:spPr>
          </p:sp>
          <p:sp>
            <p:nvSpPr>
              <p:cNvPr id="29928" name="Text Box 236"/>
              <p:cNvSpPr txBox="1"/>
              <p:nvPr/>
            </p:nvSpPr>
            <p:spPr>
              <a:xfrm>
                <a:off x="1792" y="3067"/>
                <a:ext cx="485" cy="360"/>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G</a:t>
                </a:r>
              </a:p>
            </p:txBody>
          </p:sp>
          <p:sp>
            <p:nvSpPr>
              <p:cNvPr id="29929" name="Line 237"/>
              <p:cNvSpPr/>
              <p:nvPr/>
            </p:nvSpPr>
            <p:spPr>
              <a:xfrm>
                <a:off x="2272" y="3633"/>
                <a:ext cx="0" cy="120"/>
              </a:xfrm>
              <a:prstGeom prst="line">
                <a:avLst/>
              </a:prstGeom>
              <a:ln w="28575" cap="flat" cmpd="sng">
                <a:solidFill>
                  <a:srgbClr val="0000FF"/>
                </a:solidFill>
                <a:prstDash val="solid"/>
                <a:round/>
                <a:headEnd type="none" w="med" len="med"/>
                <a:tailEnd type="none" w="med" len="med"/>
              </a:ln>
            </p:spPr>
          </p:sp>
          <p:sp>
            <p:nvSpPr>
              <p:cNvPr id="29930" name="Text Box 238"/>
              <p:cNvSpPr txBox="1"/>
              <p:nvPr/>
            </p:nvSpPr>
            <p:spPr>
              <a:xfrm>
                <a:off x="2019" y="3385"/>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931" name="Line 239"/>
              <p:cNvSpPr/>
              <p:nvPr/>
            </p:nvSpPr>
            <p:spPr>
              <a:xfrm>
                <a:off x="2498" y="3633"/>
                <a:ext cx="0" cy="120"/>
              </a:xfrm>
              <a:prstGeom prst="line">
                <a:avLst/>
              </a:prstGeom>
              <a:ln w="28575" cap="flat" cmpd="sng">
                <a:solidFill>
                  <a:srgbClr val="0000FF"/>
                </a:solidFill>
                <a:prstDash val="solid"/>
                <a:round/>
                <a:headEnd type="none" w="med" len="med"/>
                <a:tailEnd type="none" w="med" len="med"/>
              </a:ln>
            </p:spPr>
          </p:sp>
          <p:sp>
            <p:nvSpPr>
              <p:cNvPr id="29932" name="Text Box 240"/>
              <p:cNvSpPr txBox="1"/>
              <p:nvPr/>
            </p:nvSpPr>
            <p:spPr>
              <a:xfrm>
                <a:off x="2253" y="3383"/>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T</a:t>
                </a:r>
              </a:p>
            </p:txBody>
          </p:sp>
          <p:sp>
            <p:nvSpPr>
              <p:cNvPr id="29933" name="Line 241"/>
              <p:cNvSpPr/>
              <p:nvPr/>
            </p:nvSpPr>
            <p:spPr>
              <a:xfrm>
                <a:off x="2725" y="3633"/>
                <a:ext cx="0" cy="120"/>
              </a:xfrm>
              <a:prstGeom prst="line">
                <a:avLst/>
              </a:prstGeom>
              <a:ln w="28575" cap="flat" cmpd="sng">
                <a:solidFill>
                  <a:srgbClr val="0000FF"/>
                </a:solidFill>
                <a:prstDash val="solid"/>
                <a:round/>
                <a:headEnd type="none" w="med" len="med"/>
                <a:tailEnd type="none" w="med" len="med"/>
              </a:ln>
            </p:spPr>
          </p:sp>
          <p:sp>
            <p:nvSpPr>
              <p:cNvPr id="29934" name="Text Box 242"/>
              <p:cNvSpPr txBox="1"/>
              <p:nvPr/>
            </p:nvSpPr>
            <p:spPr>
              <a:xfrm>
                <a:off x="2472" y="3385"/>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sp>
            <p:nvSpPr>
              <p:cNvPr id="29935" name="Line 243"/>
              <p:cNvSpPr/>
              <p:nvPr/>
            </p:nvSpPr>
            <p:spPr>
              <a:xfrm>
                <a:off x="2952" y="3633"/>
                <a:ext cx="0" cy="120"/>
              </a:xfrm>
              <a:prstGeom prst="line">
                <a:avLst/>
              </a:prstGeom>
              <a:ln w="28575" cap="flat" cmpd="sng">
                <a:solidFill>
                  <a:srgbClr val="0000FF"/>
                </a:solidFill>
                <a:prstDash val="solid"/>
                <a:round/>
                <a:headEnd type="none" w="med" len="med"/>
                <a:tailEnd type="none" w="med" len="med"/>
              </a:ln>
            </p:spPr>
          </p:sp>
          <p:sp>
            <p:nvSpPr>
              <p:cNvPr id="29936" name="Text Box 244"/>
              <p:cNvSpPr txBox="1"/>
              <p:nvPr/>
            </p:nvSpPr>
            <p:spPr>
              <a:xfrm>
                <a:off x="2707" y="3383"/>
                <a:ext cx="485" cy="361"/>
              </a:xfrm>
              <a:prstGeom prst="rect">
                <a:avLst/>
              </a:prstGeom>
              <a:noFill/>
              <a:ln w="28575">
                <a:noFill/>
              </a:ln>
            </p:spPr>
            <p:txBody>
              <a:bodyPr anchor="ctr"/>
              <a:lstStyle/>
              <a:p>
                <a:pPr algn="ctr"/>
                <a:r>
                  <a:rPr lang="en-US" altLang="zh-CN" sz="2000" b="1" dirty="0">
                    <a:solidFill>
                      <a:srgbClr val="CC3300"/>
                    </a:solidFill>
                    <a:latin typeface="Arial" panose="020B0604020202020204" pitchFamily="34" charset="0"/>
                    <a:ea typeface="宋体" panose="02010600030101010101" pitchFamily="2" charset="-122"/>
                  </a:rPr>
                  <a:t>A</a:t>
                </a:r>
              </a:p>
            </p:txBody>
          </p:sp>
        </p:grpSp>
        <p:grpSp>
          <p:nvGrpSpPr>
            <p:cNvPr id="29937" name="Group 245"/>
            <p:cNvGrpSpPr/>
            <p:nvPr/>
          </p:nvGrpSpPr>
          <p:grpSpPr>
            <a:xfrm>
              <a:off x="2245" y="3203"/>
              <a:ext cx="2086" cy="731"/>
              <a:chOff x="3061" y="3022"/>
              <a:chExt cx="1846" cy="731"/>
            </a:xfrm>
          </p:grpSpPr>
          <p:sp>
            <p:nvSpPr>
              <p:cNvPr id="29938" name="Text Box 246"/>
              <p:cNvSpPr txBox="1"/>
              <p:nvPr/>
            </p:nvSpPr>
            <p:spPr>
              <a:xfrm>
                <a:off x="3061" y="3067"/>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grpSp>
            <p:nvGrpSpPr>
              <p:cNvPr id="29939" name="Group 247"/>
              <p:cNvGrpSpPr/>
              <p:nvPr/>
            </p:nvGrpSpPr>
            <p:grpSpPr>
              <a:xfrm>
                <a:off x="3287" y="3022"/>
                <a:ext cx="1620" cy="731"/>
                <a:chOff x="3287" y="3022"/>
                <a:chExt cx="1620" cy="731"/>
              </a:xfrm>
            </p:grpSpPr>
            <p:sp>
              <p:nvSpPr>
                <p:cNvPr id="29940" name="Line 248"/>
                <p:cNvSpPr/>
                <p:nvPr/>
              </p:nvSpPr>
              <p:spPr>
                <a:xfrm flipV="1">
                  <a:off x="3288" y="3022"/>
                  <a:ext cx="1496" cy="0"/>
                </a:xfrm>
                <a:prstGeom prst="line">
                  <a:avLst/>
                </a:prstGeom>
                <a:ln w="38100" cap="flat" cmpd="sng">
                  <a:solidFill>
                    <a:schemeClr val="hlink"/>
                  </a:solidFill>
                  <a:prstDash val="solid"/>
                  <a:round/>
                  <a:headEnd type="none" w="med" len="med"/>
                  <a:tailEnd type="none" w="med" len="med"/>
                </a:ln>
              </p:spPr>
            </p:sp>
            <p:sp>
              <p:nvSpPr>
                <p:cNvPr id="29941" name="Line 249"/>
                <p:cNvSpPr/>
                <p:nvPr/>
              </p:nvSpPr>
              <p:spPr>
                <a:xfrm flipV="1">
                  <a:off x="4150" y="3747"/>
                  <a:ext cx="634" cy="1"/>
                </a:xfrm>
                <a:prstGeom prst="line">
                  <a:avLst/>
                </a:prstGeom>
                <a:ln w="38100" cap="flat" cmpd="sng">
                  <a:solidFill>
                    <a:schemeClr val="hlink"/>
                  </a:solidFill>
                  <a:prstDash val="solid"/>
                  <a:round/>
                  <a:headEnd type="none" w="med" len="med"/>
                  <a:tailEnd type="none" w="med" len="med"/>
                </a:ln>
              </p:spPr>
            </p:sp>
            <p:sp>
              <p:nvSpPr>
                <p:cNvPr id="29942" name="Line 250"/>
                <p:cNvSpPr/>
                <p:nvPr/>
              </p:nvSpPr>
              <p:spPr>
                <a:xfrm>
                  <a:off x="3324" y="3056"/>
                  <a:ext cx="0" cy="120"/>
                </a:xfrm>
                <a:prstGeom prst="line">
                  <a:avLst/>
                </a:prstGeom>
                <a:ln w="28575" cap="flat" cmpd="sng">
                  <a:solidFill>
                    <a:schemeClr val="hlink"/>
                  </a:solidFill>
                  <a:prstDash val="solid"/>
                  <a:round/>
                  <a:headEnd type="none" w="med" len="med"/>
                  <a:tailEnd type="none" w="med" len="med"/>
                </a:ln>
              </p:spPr>
            </p:sp>
            <p:sp>
              <p:nvSpPr>
                <p:cNvPr id="29943" name="Line 251"/>
                <p:cNvSpPr/>
                <p:nvPr/>
              </p:nvSpPr>
              <p:spPr>
                <a:xfrm>
                  <a:off x="3550" y="3056"/>
                  <a:ext cx="0" cy="120"/>
                </a:xfrm>
                <a:prstGeom prst="line">
                  <a:avLst/>
                </a:prstGeom>
                <a:ln w="28575" cap="flat" cmpd="sng">
                  <a:solidFill>
                    <a:schemeClr val="hlink"/>
                  </a:solidFill>
                  <a:prstDash val="solid"/>
                  <a:round/>
                  <a:headEnd type="none" w="med" len="med"/>
                  <a:tailEnd type="none" w="med" len="med"/>
                </a:ln>
              </p:spPr>
            </p:sp>
            <p:sp>
              <p:nvSpPr>
                <p:cNvPr id="29944" name="Text Box 252"/>
                <p:cNvSpPr txBox="1"/>
                <p:nvPr/>
              </p:nvSpPr>
              <p:spPr>
                <a:xfrm>
                  <a:off x="3287" y="3067"/>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A</a:t>
                  </a:r>
                </a:p>
              </p:txBody>
            </p:sp>
            <p:sp>
              <p:nvSpPr>
                <p:cNvPr id="29945" name="Line 253"/>
                <p:cNvSpPr/>
                <p:nvPr/>
              </p:nvSpPr>
              <p:spPr>
                <a:xfrm>
                  <a:off x="3777" y="3056"/>
                  <a:ext cx="0" cy="120"/>
                </a:xfrm>
                <a:prstGeom prst="line">
                  <a:avLst/>
                </a:prstGeom>
                <a:ln w="28575" cap="flat" cmpd="sng">
                  <a:solidFill>
                    <a:schemeClr val="hlink"/>
                  </a:solidFill>
                  <a:prstDash val="solid"/>
                  <a:round/>
                  <a:headEnd type="none" w="med" len="med"/>
                  <a:tailEnd type="none" w="med" len="med"/>
                </a:ln>
              </p:spPr>
            </p:sp>
            <p:sp>
              <p:nvSpPr>
                <p:cNvPr id="29946" name="Text Box 254"/>
                <p:cNvSpPr txBox="1"/>
                <p:nvPr/>
              </p:nvSpPr>
              <p:spPr>
                <a:xfrm>
                  <a:off x="3514" y="3067"/>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947" name="Line 255"/>
                <p:cNvSpPr/>
                <p:nvPr/>
              </p:nvSpPr>
              <p:spPr>
                <a:xfrm>
                  <a:off x="4004" y="3056"/>
                  <a:ext cx="0" cy="120"/>
                </a:xfrm>
                <a:prstGeom prst="line">
                  <a:avLst/>
                </a:prstGeom>
                <a:ln w="28575" cap="flat" cmpd="sng">
                  <a:solidFill>
                    <a:schemeClr val="hlink"/>
                  </a:solidFill>
                  <a:prstDash val="solid"/>
                  <a:round/>
                  <a:headEnd type="none" w="med" len="med"/>
                  <a:tailEnd type="none" w="med" len="med"/>
                </a:ln>
              </p:spPr>
            </p:sp>
            <p:sp>
              <p:nvSpPr>
                <p:cNvPr id="29948" name="Text Box 256"/>
                <p:cNvSpPr txBox="1"/>
                <p:nvPr/>
              </p:nvSpPr>
              <p:spPr>
                <a:xfrm>
                  <a:off x="3741" y="3067"/>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T</a:t>
                  </a:r>
                </a:p>
              </p:txBody>
            </p:sp>
            <p:sp>
              <p:nvSpPr>
                <p:cNvPr id="29949" name="Line 257"/>
                <p:cNvSpPr/>
                <p:nvPr/>
              </p:nvSpPr>
              <p:spPr>
                <a:xfrm>
                  <a:off x="4238" y="3304"/>
                  <a:ext cx="0" cy="227"/>
                </a:xfrm>
                <a:prstGeom prst="line">
                  <a:avLst/>
                </a:prstGeom>
                <a:ln w="28575" cap="flat" cmpd="sng">
                  <a:solidFill>
                    <a:schemeClr val="hlink"/>
                  </a:solidFill>
                  <a:prstDash val="sysDot"/>
                  <a:round/>
                  <a:headEnd type="none" w="med" len="med"/>
                  <a:tailEnd type="none" w="med" len="med"/>
                </a:ln>
              </p:spPr>
            </p:sp>
            <p:sp>
              <p:nvSpPr>
                <p:cNvPr id="29950" name="Line 258"/>
                <p:cNvSpPr/>
                <p:nvPr/>
              </p:nvSpPr>
              <p:spPr>
                <a:xfrm>
                  <a:off x="4221" y="3633"/>
                  <a:ext cx="0" cy="120"/>
                </a:xfrm>
                <a:prstGeom prst="line">
                  <a:avLst/>
                </a:prstGeom>
                <a:ln w="28575" cap="flat" cmpd="sng">
                  <a:solidFill>
                    <a:schemeClr val="hlink"/>
                  </a:solidFill>
                  <a:prstDash val="solid"/>
                  <a:round/>
                  <a:headEnd type="none" w="med" len="med"/>
                  <a:tailEnd type="none" w="med" len="med"/>
                </a:ln>
              </p:spPr>
            </p:sp>
            <p:sp>
              <p:nvSpPr>
                <p:cNvPr id="29951" name="Text Box 259"/>
                <p:cNvSpPr txBox="1"/>
                <p:nvPr/>
              </p:nvSpPr>
              <p:spPr>
                <a:xfrm>
                  <a:off x="3968" y="3385"/>
                  <a:ext cx="485" cy="361"/>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G</a:t>
                  </a:r>
                </a:p>
              </p:txBody>
            </p:sp>
            <p:sp>
              <p:nvSpPr>
                <p:cNvPr id="29952" name="Line 260"/>
                <p:cNvSpPr/>
                <p:nvPr/>
              </p:nvSpPr>
              <p:spPr>
                <a:xfrm>
                  <a:off x="4231" y="3056"/>
                  <a:ext cx="0" cy="120"/>
                </a:xfrm>
                <a:prstGeom prst="line">
                  <a:avLst/>
                </a:prstGeom>
                <a:ln w="28575" cap="flat" cmpd="sng">
                  <a:solidFill>
                    <a:schemeClr val="hlink"/>
                  </a:solidFill>
                  <a:prstDash val="solid"/>
                  <a:round/>
                  <a:headEnd type="none" w="med" len="med"/>
                  <a:tailEnd type="none" w="med" len="med"/>
                </a:ln>
              </p:spPr>
            </p:sp>
            <p:sp>
              <p:nvSpPr>
                <p:cNvPr id="29953" name="Text Box 261"/>
                <p:cNvSpPr txBox="1"/>
                <p:nvPr/>
              </p:nvSpPr>
              <p:spPr>
                <a:xfrm>
                  <a:off x="3968" y="3067"/>
                  <a:ext cx="485" cy="360"/>
                </a:xfrm>
                <a:prstGeom prst="rect">
                  <a:avLst/>
                </a:prstGeom>
                <a:noFill/>
                <a:ln w="28575">
                  <a:noFill/>
                </a:ln>
              </p:spPr>
              <p:txBody>
                <a:bodyPr anchor="ctr"/>
                <a:lstStyle/>
                <a:p>
                  <a:pPr algn="ctr"/>
                  <a:r>
                    <a:rPr lang="en-US" altLang="zh-CN" sz="2000" b="1" dirty="0">
                      <a:solidFill>
                        <a:srgbClr val="008000"/>
                      </a:solidFill>
                      <a:latin typeface="Arial" panose="020B0604020202020204" pitchFamily="34" charset="0"/>
                      <a:ea typeface="宋体" panose="02010600030101010101" pitchFamily="2" charset="-122"/>
                    </a:rPr>
                    <a:t>C</a:t>
                  </a:r>
                </a:p>
              </p:txBody>
            </p:sp>
            <p:sp>
              <p:nvSpPr>
                <p:cNvPr id="29954" name="Line 262"/>
                <p:cNvSpPr/>
                <p:nvPr/>
              </p:nvSpPr>
              <p:spPr>
                <a:xfrm>
                  <a:off x="4465" y="3304"/>
                  <a:ext cx="0" cy="227"/>
                </a:xfrm>
                <a:prstGeom prst="line">
                  <a:avLst/>
                </a:prstGeom>
                <a:ln w="28575" cap="flat" cmpd="sng">
                  <a:solidFill>
                    <a:schemeClr val="hlink"/>
                  </a:solidFill>
                  <a:prstDash val="sysDot"/>
                  <a:round/>
                  <a:headEnd type="none" w="med" len="med"/>
                  <a:tailEnd type="none" w="med" len="med"/>
                </a:ln>
              </p:spPr>
            </p:sp>
            <p:sp>
              <p:nvSpPr>
                <p:cNvPr id="29955" name="Line 263"/>
                <p:cNvSpPr/>
                <p:nvPr/>
              </p:nvSpPr>
              <p:spPr>
                <a:xfrm>
                  <a:off x="4448" y="3633"/>
                  <a:ext cx="0" cy="120"/>
                </a:xfrm>
                <a:prstGeom prst="line">
                  <a:avLst/>
                </a:prstGeom>
                <a:ln w="28575" cap="flat" cmpd="sng">
                  <a:solidFill>
                    <a:schemeClr val="hlink"/>
                  </a:solidFill>
                  <a:prstDash val="solid"/>
                  <a:round/>
                  <a:headEnd type="none" w="med" len="med"/>
                  <a:tailEnd type="none" w="med" len="med"/>
                </a:ln>
              </p:spPr>
            </p:sp>
            <p:sp>
              <p:nvSpPr>
                <p:cNvPr id="29956" name="Text Box 264"/>
                <p:cNvSpPr txBox="1"/>
                <p:nvPr/>
              </p:nvSpPr>
              <p:spPr>
                <a:xfrm>
                  <a:off x="4203" y="3383"/>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957" name="Line 265"/>
                <p:cNvSpPr/>
                <p:nvPr/>
              </p:nvSpPr>
              <p:spPr>
                <a:xfrm>
                  <a:off x="4458" y="3056"/>
                  <a:ext cx="0" cy="120"/>
                </a:xfrm>
                <a:prstGeom prst="line">
                  <a:avLst/>
                </a:prstGeom>
                <a:ln w="28575" cap="flat" cmpd="sng">
                  <a:solidFill>
                    <a:schemeClr val="hlink"/>
                  </a:solidFill>
                  <a:prstDash val="solid"/>
                  <a:round/>
                  <a:headEnd type="none" w="med" len="med"/>
                  <a:tailEnd type="none" w="med" len="med"/>
                </a:ln>
              </p:spPr>
            </p:sp>
            <p:sp>
              <p:nvSpPr>
                <p:cNvPr id="29958" name="Text Box 266"/>
                <p:cNvSpPr txBox="1"/>
                <p:nvPr/>
              </p:nvSpPr>
              <p:spPr>
                <a:xfrm>
                  <a:off x="4195" y="3067"/>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sp>
              <p:nvSpPr>
                <p:cNvPr id="29959" name="Line 267"/>
                <p:cNvSpPr/>
                <p:nvPr/>
              </p:nvSpPr>
              <p:spPr>
                <a:xfrm>
                  <a:off x="4692" y="3304"/>
                  <a:ext cx="0" cy="227"/>
                </a:xfrm>
                <a:prstGeom prst="line">
                  <a:avLst/>
                </a:prstGeom>
                <a:ln w="28575" cap="flat" cmpd="sng">
                  <a:solidFill>
                    <a:schemeClr val="hlink"/>
                  </a:solidFill>
                  <a:prstDash val="sysDot"/>
                  <a:round/>
                  <a:headEnd type="none" w="med" len="med"/>
                  <a:tailEnd type="none" w="med" len="med"/>
                </a:ln>
              </p:spPr>
            </p:sp>
            <p:sp>
              <p:nvSpPr>
                <p:cNvPr id="29960" name="Line 268"/>
                <p:cNvSpPr/>
                <p:nvPr/>
              </p:nvSpPr>
              <p:spPr>
                <a:xfrm>
                  <a:off x="4675" y="3633"/>
                  <a:ext cx="0" cy="120"/>
                </a:xfrm>
                <a:prstGeom prst="line">
                  <a:avLst/>
                </a:prstGeom>
                <a:ln w="28575" cap="flat" cmpd="sng">
                  <a:solidFill>
                    <a:schemeClr val="hlink"/>
                  </a:solidFill>
                  <a:prstDash val="solid"/>
                  <a:round/>
                  <a:headEnd type="none" w="med" len="med"/>
                  <a:tailEnd type="none" w="med" len="med"/>
                </a:ln>
              </p:spPr>
            </p:sp>
            <p:sp>
              <p:nvSpPr>
                <p:cNvPr id="29961" name="Text Box 269"/>
                <p:cNvSpPr txBox="1"/>
                <p:nvPr/>
              </p:nvSpPr>
              <p:spPr>
                <a:xfrm>
                  <a:off x="4422" y="3385"/>
                  <a:ext cx="485" cy="361"/>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T</a:t>
                  </a:r>
                </a:p>
              </p:txBody>
            </p:sp>
            <p:sp>
              <p:nvSpPr>
                <p:cNvPr id="29962" name="Line 270"/>
                <p:cNvSpPr/>
                <p:nvPr/>
              </p:nvSpPr>
              <p:spPr>
                <a:xfrm>
                  <a:off x="4685" y="3056"/>
                  <a:ext cx="0" cy="120"/>
                </a:xfrm>
                <a:prstGeom prst="line">
                  <a:avLst/>
                </a:prstGeom>
                <a:ln w="28575" cap="flat" cmpd="sng">
                  <a:solidFill>
                    <a:schemeClr val="hlink"/>
                  </a:solidFill>
                  <a:prstDash val="solid"/>
                  <a:round/>
                  <a:headEnd type="none" w="med" len="med"/>
                  <a:tailEnd type="none" w="med" len="med"/>
                </a:ln>
              </p:spPr>
            </p:sp>
            <p:sp>
              <p:nvSpPr>
                <p:cNvPr id="29963" name="Text Box 271"/>
                <p:cNvSpPr txBox="1"/>
                <p:nvPr/>
              </p:nvSpPr>
              <p:spPr>
                <a:xfrm>
                  <a:off x="4422" y="3067"/>
                  <a:ext cx="485" cy="360"/>
                </a:xfrm>
                <a:prstGeom prst="rect">
                  <a:avLst/>
                </a:prstGeom>
                <a:noFill/>
                <a:ln w="28575">
                  <a:noFill/>
                </a:ln>
              </p:spPr>
              <p:txBody>
                <a:bodyPr anchor="ctr"/>
                <a:lstStyle/>
                <a:p>
                  <a:pPr algn="ctr"/>
                  <a:r>
                    <a:rPr lang="en-US" altLang="zh-CN" sz="2000" b="1" dirty="0">
                      <a:solidFill>
                        <a:schemeClr val="hlink"/>
                      </a:solidFill>
                      <a:latin typeface="Arial" panose="020B0604020202020204" pitchFamily="34" charset="0"/>
                      <a:ea typeface="宋体" panose="02010600030101010101" pitchFamily="2" charset="-122"/>
                    </a:rPr>
                    <a:t>A</a:t>
                  </a:r>
                </a:p>
              </p:txBody>
            </p:sp>
          </p:grpSp>
        </p:grpSp>
      </p:grpSp>
      <p:grpSp>
        <p:nvGrpSpPr>
          <p:cNvPr id="269" name="Group 272"/>
          <p:cNvGrpSpPr/>
          <p:nvPr/>
        </p:nvGrpSpPr>
        <p:grpSpPr>
          <a:xfrm>
            <a:off x="2424113" y="4076700"/>
            <a:ext cx="7343775" cy="646113"/>
            <a:chOff x="567" y="2568"/>
            <a:chExt cx="4626" cy="499"/>
          </a:xfrm>
        </p:grpSpPr>
        <p:sp>
          <p:nvSpPr>
            <p:cNvPr id="29965" name="AutoShape 273"/>
            <p:cNvSpPr/>
            <p:nvPr/>
          </p:nvSpPr>
          <p:spPr>
            <a:xfrm rot="-5400000">
              <a:off x="2744" y="391"/>
              <a:ext cx="272" cy="4626"/>
            </a:xfrm>
            <a:prstGeom prst="leftBrace">
              <a:avLst>
                <a:gd name="adj1" fmla="val 140783"/>
                <a:gd name="adj2" fmla="val 50000"/>
              </a:avLst>
            </a:prstGeom>
            <a:noFill/>
            <a:ln w="38100" cap="flat" cmpd="sng">
              <a:solidFill>
                <a:schemeClr val="tx1"/>
              </a:solidFill>
              <a:prstDash val="solid"/>
              <a:round/>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29966" name="Line 274"/>
            <p:cNvSpPr/>
            <p:nvPr/>
          </p:nvSpPr>
          <p:spPr>
            <a:xfrm>
              <a:off x="2880" y="2840"/>
              <a:ext cx="0" cy="227"/>
            </a:xfrm>
            <a:prstGeom prst="line">
              <a:avLst/>
            </a:prstGeom>
            <a:ln w="38100" cap="flat" cmpd="sng">
              <a:solidFill>
                <a:schemeClr val="tx1"/>
              </a:solidFill>
              <a:prstDash val="solid"/>
              <a:round/>
              <a:headEnd type="none" w="med" len="med"/>
              <a:tailEnd type="arrow" w="med" len="med"/>
            </a:ln>
          </p:spPr>
        </p:sp>
      </p:grpSp>
      <p:grpSp>
        <p:nvGrpSpPr>
          <p:cNvPr id="272" name="Group 275"/>
          <p:cNvGrpSpPr/>
          <p:nvPr/>
        </p:nvGrpSpPr>
        <p:grpSpPr>
          <a:xfrm>
            <a:off x="5529263" y="5330825"/>
            <a:ext cx="1223962" cy="215900"/>
            <a:chOff x="3107" y="1706"/>
            <a:chExt cx="729" cy="217"/>
          </a:xfrm>
        </p:grpSpPr>
        <p:sp>
          <p:nvSpPr>
            <p:cNvPr id="29968" name="Line 276"/>
            <p:cNvSpPr/>
            <p:nvPr/>
          </p:nvSpPr>
          <p:spPr>
            <a:xfrm flipH="1">
              <a:off x="3107" y="1706"/>
              <a:ext cx="1" cy="217"/>
            </a:xfrm>
            <a:prstGeom prst="line">
              <a:avLst/>
            </a:prstGeom>
            <a:ln w="38100" cap="flat" cmpd="sng">
              <a:solidFill>
                <a:srgbClr val="FF0000"/>
              </a:solidFill>
              <a:prstDash val="sysDot"/>
              <a:round/>
              <a:headEnd type="none" w="med" len="med"/>
              <a:tailEnd type="none" w="med" len="med"/>
            </a:ln>
          </p:spPr>
        </p:sp>
        <p:sp>
          <p:nvSpPr>
            <p:cNvPr id="29969" name="Line 277"/>
            <p:cNvSpPr/>
            <p:nvPr/>
          </p:nvSpPr>
          <p:spPr>
            <a:xfrm flipH="1">
              <a:off x="3350" y="1706"/>
              <a:ext cx="0" cy="217"/>
            </a:xfrm>
            <a:prstGeom prst="line">
              <a:avLst/>
            </a:prstGeom>
            <a:ln w="38100" cap="flat" cmpd="sng">
              <a:solidFill>
                <a:srgbClr val="FF0000"/>
              </a:solidFill>
              <a:prstDash val="sysDot"/>
              <a:round/>
              <a:headEnd type="none" w="med" len="med"/>
              <a:tailEnd type="none" w="med" len="med"/>
            </a:ln>
          </p:spPr>
        </p:sp>
        <p:sp>
          <p:nvSpPr>
            <p:cNvPr id="29970" name="Line 278"/>
            <p:cNvSpPr/>
            <p:nvPr/>
          </p:nvSpPr>
          <p:spPr>
            <a:xfrm flipH="1">
              <a:off x="3592" y="1706"/>
              <a:ext cx="1" cy="217"/>
            </a:xfrm>
            <a:prstGeom prst="line">
              <a:avLst/>
            </a:prstGeom>
            <a:ln w="38100" cap="flat" cmpd="sng">
              <a:solidFill>
                <a:srgbClr val="FF0000"/>
              </a:solidFill>
              <a:prstDash val="sysDot"/>
              <a:round/>
              <a:headEnd type="none" w="med" len="med"/>
              <a:tailEnd type="none" w="med" len="med"/>
            </a:ln>
          </p:spPr>
        </p:sp>
        <p:sp>
          <p:nvSpPr>
            <p:cNvPr id="29971" name="Line 279"/>
            <p:cNvSpPr/>
            <p:nvPr/>
          </p:nvSpPr>
          <p:spPr>
            <a:xfrm flipH="1">
              <a:off x="3835" y="1706"/>
              <a:ext cx="1" cy="217"/>
            </a:xfrm>
            <a:prstGeom prst="line">
              <a:avLst/>
            </a:prstGeom>
            <a:ln w="38100" cap="flat" cmpd="sng">
              <a:solidFill>
                <a:srgbClr val="FF0000"/>
              </a:solidFill>
              <a:prstDash val="sysDot"/>
              <a:round/>
              <a:headEnd type="none" w="med" len="med"/>
              <a:tailEnd type="none" w="med" len="med"/>
            </a:ln>
          </p:spPr>
        </p:sp>
      </p:grpSp>
      <p:sp>
        <p:nvSpPr>
          <p:cNvPr id="277" name="Oval 280"/>
          <p:cNvSpPr/>
          <p:nvPr/>
        </p:nvSpPr>
        <p:spPr>
          <a:xfrm>
            <a:off x="5018088" y="4471988"/>
            <a:ext cx="647700" cy="647700"/>
          </a:xfrm>
          <a:prstGeom prst="ellipse">
            <a:avLst/>
          </a:prstGeom>
          <a:noFill/>
          <a:ln w="57150" cap="flat" cmpd="sng">
            <a:solidFill>
              <a:srgbClr val="FF33CC"/>
            </a:solidFill>
            <a:prstDash val="solid"/>
            <a:round/>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
        <p:nvSpPr>
          <p:cNvPr id="278" name="Oval 281"/>
          <p:cNvSpPr/>
          <p:nvPr/>
        </p:nvSpPr>
        <p:spPr>
          <a:xfrm>
            <a:off x="6602413" y="5697538"/>
            <a:ext cx="647700" cy="647700"/>
          </a:xfrm>
          <a:prstGeom prst="ellipse">
            <a:avLst/>
          </a:prstGeom>
          <a:noFill/>
          <a:ln w="57150" cap="flat" cmpd="sng">
            <a:solidFill>
              <a:srgbClr val="FF33CC"/>
            </a:solidFill>
            <a:prstDash val="solid"/>
            <a:round/>
            <a:headEnd type="none" w="med" len="med"/>
            <a:tailEnd type="none" w="med" len="med"/>
          </a:ln>
        </p:spPr>
        <p:txBody>
          <a:bodyPr wrap="none" anchor="ctr"/>
          <a:lstStyle/>
          <a:p>
            <a:endParaRPr lang="zh-CN" altLang="en-US" dirty="0">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9"/>
                                        </p:tgtEl>
                                        <p:attrNameLst>
                                          <p:attrName>style.visibility</p:attrName>
                                        </p:attrNameLst>
                                      </p:cBhvr>
                                      <p:to>
                                        <p:strVal val="visible"/>
                                      </p:to>
                                    </p:set>
                                    <p:animEffect transition="in" filter="wipe(up)">
                                      <p:cBhvr>
                                        <p:cTn id="12" dur="500"/>
                                        <p:tgtEl>
                                          <p:spTgt spid="26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p:cTn id="17" dur="1000" fill="hold"/>
                                        <p:tgtEl>
                                          <p:spTgt spid="215"/>
                                        </p:tgtEl>
                                        <p:attrNameLst>
                                          <p:attrName>ppt_w</p:attrName>
                                        </p:attrNameLst>
                                      </p:cBhvr>
                                      <p:tavLst>
                                        <p:tav tm="0">
                                          <p:val>
                                            <p:strVal val="#ppt_w*0.70"/>
                                          </p:val>
                                        </p:tav>
                                        <p:tav tm="100000">
                                          <p:val>
                                            <p:strVal val="#ppt_w"/>
                                          </p:val>
                                        </p:tav>
                                      </p:tavLst>
                                    </p:anim>
                                    <p:anim calcmode="lin" valueType="num">
                                      <p:cBhvr>
                                        <p:cTn id="18" dur="1000" fill="hold"/>
                                        <p:tgtEl>
                                          <p:spTgt spid="215"/>
                                        </p:tgtEl>
                                        <p:attrNameLst>
                                          <p:attrName>ppt_h</p:attrName>
                                        </p:attrNameLst>
                                      </p:cBhvr>
                                      <p:tavLst>
                                        <p:tav tm="0">
                                          <p:val>
                                            <p:strVal val="#ppt_h"/>
                                          </p:val>
                                        </p:tav>
                                        <p:tav tm="100000">
                                          <p:val>
                                            <p:strVal val="#ppt_h"/>
                                          </p:val>
                                        </p:tav>
                                      </p:tavLst>
                                    </p:anim>
                                    <p:animEffect transition="in" filter="fade">
                                      <p:cBhvr>
                                        <p:cTn id="19" dur="1000"/>
                                        <p:tgtEl>
                                          <p:spTgt spid="2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72"/>
                                        </p:tgtEl>
                                        <p:attrNameLst>
                                          <p:attrName>style.visibility</p:attrName>
                                        </p:attrNameLst>
                                      </p:cBhvr>
                                      <p:to>
                                        <p:strVal val="visible"/>
                                      </p:to>
                                    </p:set>
                                    <p:animEffect transition="in" filter="wipe(up)">
                                      <p:cBhvr>
                                        <p:cTn id="24" dur="500"/>
                                        <p:tgtEl>
                                          <p:spTgt spid="272"/>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77"/>
                                        </p:tgtEl>
                                        <p:attrNameLst>
                                          <p:attrName>style.visibility</p:attrName>
                                        </p:attrNameLst>
                                      </p:cBhvr>
                                      <p:to>
                                        <p:strVal val="visible"/>
                                      </p:to>
                                    </p:set>
                                    <p:anim calcmode="lin" valueType="num">
                                      <p:cBhvr>
                                        <p:cTn id="29" dur="2000" fill="hold"/>
                                        <p:tgtEl>
                                          <p:spTgt spid="277"/>
                                        </p:tgtEl>
                                        <p:attrNameLst>
                                          <p:attrName>ppt_w</p:attrName>
                                        </p:attrNameLst>
                                      </p:cBhvr>
                                      <p:tavLst>
                                        <p:tav tm="0">
                                          <p:val>
                                            <p:strVal val="#ppt_w*0.70"/>
                                          </p:val>
                                        </p:tav>
                                        <p:tav tm="100000">
                                          <p:val>
                                            <p:strVal val="#ppt_w"/>
                                          </p:val>
                                        </p:tav>
                                      </p:tavLst>
                                    </p:anim>
                                    <p:anim calcmode="lin" valueType="num">
                                      <p:cBhvr>
                                        <p:cTn id="30" dur="2000" fill="hold"/>
                                        <p:tgtEl>
                                          <p:spTgt spid="277"/>
                                        </p:tgtEl>
                                        <p:attrNameLst>
                                          <p:attrName>ppt_h</p:attrName>
                                        </p:attrNameLst>
                                      </p:cBhvr>
                                      <p:tavLst>
                                        <p:tav tm="0">
                                          <p:val>
                                            <p:strVal val="#ppt_h"/>
                                          </p:val>
                                        </p:tav>
                                        <p:tav tm="100000">
                                          <p:val>
                                            <p:strVal val="#ppt_h"/>
                                          </p:val>
                                        </p:tav>
                                      </p:tavLst>
                                    </p:anim>
                                    <p:animEffect transition="in" filter="fade">
                                      <p:cBhvr>
                                        <p:cTn id="31" dur="2000"/>
                                        <p:tgtEl>
                                          <p:spTgt spid="277"/>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78"/>
                                        </p:tgtEl>
                                        <p:attrNameLst>
                                          <p:attrName>style.visibility</p:attrName>
                                        </p:attrNameLst>
                                      </p:cBhvr>
                                      <p:to>
                                        <p:strVal val="visible"/>
                                      </p:to>
                                    </p:set>
                                    <p:anim calcmode="lin" valueType="num">
                                      <p:cBhvr>
                                        <p:cTn id="34" dur="2000" fill="hold"/>
                                        <p:tgtEl>
                                          <p:spTgt spid="278"/>
                                        </p:tgtEl>
                                        <p:attrNameLst>
                                          <p:attrName>ppt_w</p:attrName>
                                        </p:attrNameLst>
                                      </p:cBhvr>
                                      <p:tavLst>
                                        <p:tav tm="0">
                                          <p:val>
                                            <p:strVal val="#ppt_w*0.70"/>
                                          </p:val>
                                        </p:tav>
                                        <p:tav tm="100000">
                                          <p:val>
                                            <p:strVal val="#ppt_w"/>
                                          </p:val>
                                        </p:tav>
                                      </p:tavLst>
                                    </p:anim>
                                    <p:anim calcmode="lin" valueType="num">
                                      <p:cBhvr>
                                        <p:cTn id="35" dur="2000" fill="hold"/>
                                        <p:tgtEl>
                                          <p:spTgt spid="278"/>
                                        </p:tgtEl>
                                        <p:attrNameLst>
                                          <p:attrName>ppt_h</p:attrName>
                                        </p:attrNameLst>
                                      </p:cBhvr>
                                      <p:tavLst>
                                        <p:tav tm="0">
                                          <p:val>
                                            <p:strVal val="#ppt_h"/>
                                          </p:val>
                                        </p:tav>
                                        <p:tav tm="100000">
                                          <p:val>
                                            <p:strVal val="#ppt_h"/>
                                          </p:val>
                                        </p:tav>
                                      </p:tavLst>
                                    </p:anim>
                                    <p:animEffect transition="in" filter="fade">
                                      <p:cBhvr>
                                        <p:cTn id="36" dur="2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bldLvl="0" animBg="1"/>
      <p:bldP spid="27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8" name="AutoShape 22"/>
          <p:cNvSpPr>
            <a:spLocks noChangeArrowheads="1"/>
          </p:cNvSpPr>
          <p:nvPr/>
        </p:nvSpPr>
        <p:spPr bwMode="auto">
          <a:xfrm>
            <a:off x="2855913" y="1065213"/>
            <a:ext cx="6696075" cy="3887788"/>
          </a:xfrm>
          <a:prstGeom prst="roundRect">
            <a:avLst>
              <a:gd name="adj" fmla="val 5654"/>
            </a:avLst>
          </a:prstGeom>
          <a:solidFill>
            <a:srgbClr val="FFFFCC"/>
          </a:solidFill>
          <a:ln w="19050">
            <a:solidFill>
              <a:srgbClr val="DDDDDD"/>
            </a:solidFill>
            <a:round/>
          </a:ln>
          <a:effectLst/>
        </p:spPr>
        <p:txBody>
          <a:bodyPr/>
          <a:lstStyle/>
          <a:p>
            <a:pPr lvl="0" indent="0" defTabSz="914400" fontAlgn="base"/>
            <a:endParaRPr lang="zh-CN" altLang="en-US" sz="1600" u="none" strike="noStrike" baseline="-25000" noProof="1">
              <a:effectLst>
                <a:outerShdw blurRad="38100" dist="38100" dir="2700000">
                  <a:srgbClr val="C0C0C0"/>
                </a:outerShdw>
              </a:effectLst>
              <a:ea typeface="幼圆" pitchFamily="49" charset="-122"/>
            </a:endParaRPr>
          </a:p>
        </p:txBody>
      </p:sp>
      <p:sp>
        <p:nvSpPr>
          <p:cNvPr id="39942" name="Text Box 6"/>
          <p:cNvSpPr txBox="1"/>
          <p:nvPr/>
        </p:nvSpPr>
        <p:spPr>
          <a:xfrm>
            <a:off x="2208213" y="5227638"/>
            <a:ext cx="8137525" cy="1711325"/>
          </a:xfrm>
          <a:prstGeom prst="rect">
            <a:avLst/>
          </a:prstGeom>
          <a:noFill/>
          <a:ln w="9525">
            <a:noFill/>
          </a:ln>
        </p:spPr>
        <p:txBody>
          <a:bodyPr lIns="0" tIns="0" rIns="0" bIns="0" anchor="ctr">
            <a:spAutoFit/>
          </a:bodyPr>
          <a:lstStyle/>
          <a:p>
            <a:pPr>
              <a:spcBef>
                <a:spcPct val="50000"/>
              </a:spcBef>
            </a:pPr>
            <a:r>
              <a:rPr lang="zh-CN" altLang="en-US" sz="3200" dirty="0">
                <a:latin typeface="Calibri" panose="020F0502020204030204" charset="0"/>
                <a:ea typeface="黑体" panose="02010609060101010101" pitchFamily="49" charset="-122"/>
              </a:rPr>
              <a:t>把切下来的</a:t>
            </a:r>
            <a:r>
              <a:rPr lang="en-US" altLang="zh-CN" sz="3200" dirty="0">
                <a:latin typeface="Calibri" panose="020F0502020204030204" charset="0"/>
                <a:ea typeface="黑体" panose="02010609060101010101" pitchFamily="49" charset="-122"/>
              </a:rPr>
              <a:t>DNA</a:t>
            </a:r>
            <a:r>
              <a:rPr lang="zh-CN" altLang="en-US" sz="3200" dirty="0">
                <a:solidFill>
                  <a:srgbClr val="FF0000"/>
                </a:solidFill>
                <a:latin typeface="Calibri" panose="020F0502020204030204" charset="0"/>
                <a:ea typeface="黑体" panose="02010609060101010101" pitchFamily="49" charset="-122"/>
              </a:rPr>
              <a:t>片段</a:t>
            </a:r>
            <a:r>
              <a:rPr lang="zh-CN" altLang="en-US" sz="3200" dirty="0">
                <a:latin typeface="Calibri" panose="020F0502020204030204" charset="0"/>
                <a:ea typeface="黑体" panose="02010609060101010101" pitchFamily="49" charset="-122"/>
              </a:rPr>
              <a:t>拼接成新的</a:t>
            </a:r>
            <a:r>
              <a:rPr lang="en-US" altLang="zh-CN" sz="3200" dirty="0">
                <a:latin typeface="Calibri" panose="020F0502020204030204" charset="0"/>
                <a:ea typeface="黑体" panose="02010609060101010101" pitchFamily="49" charset="-122"/>
              </a:rPr>
              <a:t>DNA</a:t>
            </a:r>
            <a:r>
              <a:rPr lang="zh-CN" altLang="en-US" sz="3200" dirty="0">
                <a:latin typeface="Calibri" panose="020F0502020204030204" charset="0"/>
                <a:ea typeface="黑体" panose="02010609060101010101" pitchFamily="49" charset="-122"/>
              </a:rPr>
              <a:t>，即将脱氧核糖和磷酸连接起来催化形成</a:t>
            </a:r>
            <a:r>
              <a:rPr lang="zh-CN" altLang="en-US" sz="3200" dirty="0">
                <a:solidFill>
                  <a:srgbClr val="FF0000"/>
                </a:solidFill>
                <a:latin typeface="Calibri" panose="020F0502020204030204" charset="0"/>
                <a:ea typeface="黑体" panose="02010609060101010101" pitchFamily="49" charset="-122"/>
              </a:rPr>
              <a:t>磷酸二酯键</a:t>
            </a:r>
          </a:p>
          <a:p>
            <a:pPr>
              <a:spcBef>
                <a:spcPct val="50000"/>
              </a:spcBef>
            </a:pPr>
            <a:endParaRPr lang="en-US" altLang="zh-CN" sz="3200" dirty="0">
              <a:latin typeface="Calibri" panose="020F0502020204030204" charset="0"/>
              <a:ea typeface="黑体" panose="02010609060101010101" pitchFamily="49" charset="-122"/>
            </a:endParaRPr>
          </a:p>
        </p:txBody>
      </p:sp>
      <p:sp>
        <p:nvSpPr>
          <p:cNvPr id="31748" name="AutoShape 12"/>
          <p:cNvSpPr/>
          <p:nvPr/>
        </p:nvSpPr>
        <p:spPr>
          <a:xfrm>
            <a:off x="4425950" y="1519239"/>
            <a:ext cx="488950" cy="461961"/>
          </a:xfrm>
          <a:prstGeom prst="pentagon">
            <a:avLst/>
          </a:prstGeom>
          <a:noFill/>
          <a:ln w="50800" cap="flat" cmpd="sng">
            <a:solidFill>
              <a:srgbClr val="0033CC"/>
            </a:solidFill>
            <a:prstDash val="solid"/>
            <a:miter/>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grpSp>
        <p:nvGrpSpPr>
          <p:cNvPr id="16" name="组合 15"/>
          <p:cNvGrpSpPr/>
          <p:nvPr/>
        </p:nvGrpSpPr>
        <p:grpSpPr>
          <a:xfrm>
            <a:off x="3695699" y="2120901"/>
            <a:ext cx="2692401" cy="546099"/>
            <a:chOff x="3403599" y="1168401"/>
            <a:chExt cx="2692401" cy="546099"/>
          </a:xfrm>
        </p:grpSpPr>
        <p:sp>
          <p:nvSpPr>
            <p:cNvPr id="31747" name="Oval 11"/>
            <p:cNvSpPr/>
            <p:nvPr/>
          </p:nvSpPr>
          <p:spPr>
            <a:xfrm>
              <a:off x="3403599" y="1168401"/>
              <a:ext cx="342901" cy="295274"/>
            </a:xfrm>
            <a:prstGeom prst="ellipse">
              <a:avLst/>
            </a:prstGeom>
            <a:noFill/>
            <a:ln w="50800" cap="flat" cmpd="sng">
              <a:solidFill>
                <a:srgbClr val="0033CC"/>
              </a:solidFill>
              <a:prstDash val="solid"/>
              <a:round/>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31749" name="Rectangle 13"/>
            <p:cNvSpPr/>
            <p:nvPr/>
          </p:nvSpPr>
          <p:spPr>
            <a:xfrm>
              <a:off x="5264150" y="1350963"/>
              <a:ext cx="831850" cy="363537"/>
            </a:xfrm>
            <a:prstGeom prst="rect">
              <a:avLst/>
            </a:prstGeom>
            <a:noFill/>
            <a:ln w="50800" cap="flat" cmpd="sng">
              <a:solidFill>
                <a:srgbClr val="0033CC"/>
              </a:solidFill>
              <a:prstDash val="solid"/>
              <a:miter/>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31750" name="Line 14"/>
            <p:cNvSpPr/>
            <p:nvPr/>
          </p:nvSpPr>
          <p:spPr>
            <a:xfrm>
              <a:off x="3784601" y="1408113"/>
              <a:ext cx="444500" cy="192087"/>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sp>
          <p:nvSpPr>
            <p:cNvPr id="31751" name="Line 15"/>
            <p:cNvSpPr/>
            <p:nvPr/>
          </p:nvSpPr>
          <p:spPr>
            <a:xfrm flipV="1">
              <a:off x="4745038" y="1562099"/>
              <a:ext cx="487362" cy="11113"/>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grpSp>
      <p:sp>
        <p:nvSpPr>
          <p:cNvPr id="16399" name="Line 21"/>
          <p:cNvSpPr/>
          <p:nvPr/>
        </p:nvSpPr>
        <p:spPr>
          <a:xfrm flipV="1">
            <a:off x="3960813" y="2806700"/>
            <a:ext cx="649287" cy="417512"/>
          </a:xfrm>
          <a:prstGeom prst="line">
            <a:avLst/>
          </a:prstGeom>
          <a:ln w="50800" cap="flat" cmpd="sng">
            <a:solidFill>
              <a:srgbClr val="FF0000"/>
            </a:solidFill>
            <a:prstDash val="solid"/>
            <a:round/>
            <a:headEnd type="none" w="med" len="med"/>
            <a:tailEnd type="none" w="med" len="med"/>
          </a:ln>
        </p:spPr>
      </p:sp>
      <p:sp>
        <p:nvSpPr>
          <p:cNvPr id="31758" name="TextBox 1"/>
          <p:cNvSpPr txBox="1"/>
          <p:nvPr/>
        </p:nvSpPr>
        <p:spPr>
          <a:xfrm>
            <a:off x="1916113" y="401638"/>
            <a:ext cx="8751887" cy="579437"/>
          </a:xfrm>
          <a:prstGeom prst="rect">
            <a:avLst/>
          </a:prstGeom>
          <a:noFill/>
          <a:ln w="9525">
            <a:noFill/>
          </a:ln>
        </p:spPr>
        <p:txBody>
          <a:bodyPr anchor="t">
            <a:spAutoFit/>
          </a:bodyPr>
          <a:lstStyle/>
          <a:p>
            <a:r>
              <a:rPr lang="zh-CN" altLang="en-US" sz="3200" dirty="0">
                <a:solidFill>
                  <a:srgbClr val="FF0000"/>
                </a:solidFill>
                <a:latin typeface="Arial" panose="020B0604020202020204" pitchFamily="34" charset="0"/>
                <a:ea typeface="黑体" panose="02010609060101010101" pitchFamily="49" charset="-122"/>
              </a:rPr>
              <a:t>DNA连接酶的作用</a:t>
            </a:r>
          </a:p>
        </p:txBody>
      </p:sp>
      <p:grpSp>
        <p:nvGrpSpPr>
          <p:cNvPr id="19" name="组合 18"/>
          <p:cNvGrpSpPr/>
          <p:nvPr/>
        </p:nvGrpSpPr>
        <p:grpSpPr>
          <a:xfrm>
            <a:off x="3594099" y="1320801"/>
            <a:ext cx="2692401" cy="546099"/>
            <a:chOff x="3403599" y="1168401"/>
            <a:chExt cx="2692401" cy="546099"/>
          </a:xfrm>
        </p:grpSpPr>
        <p:sp>
          <p:nvSpPr>
            <p:cNvPr id="20" name="Oval 11"/>
            <p:cNvSpPr/>
            <p:nvPr/>
          </p:nvSpPr>
          <p:spPr>
            <a:xfrm>
              <a:off x="3403599" y="1168401"/>
              <a:ext cx="342901" cy="295274"/>
            </a:xfrm>
            <a:prstGeom prst="ellipse">
              <a:avLst/>
            </a:prstGeom>
            <a:noFill/>
            <a:ln w="50800" cap="flat" cmpd="sng">
              <a:solidFill>
                <a:srgbClr val="0033CC"/>
              </a:solidFill>
              <a:prstDash val="solid"/>
              <a:round/>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21" name="Rectangle 13"/>
            <p:cNvSpPr/>
            <p:nvPr/>
          </p:nvSpPr>
          <p:spPr>
            <a:xfrm>
              <a:off x="5264150" y="1350963"/>
              <a:ext cx="831850" cy="363537"/>
            </a:xfrm>
            <a:prstGeom prst="rect">
              <a:avLst/>
            </a:prstGeom>
            <a:noFill/>
            <a:ln w="50800" cap="flat" cmpd="sng">
              <a:solidFill>
                <a:srgbClr val="0033CC"/>
              </a:solidFill>
              <a:prstDash val="solid"/>
              <a:miter/>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22" name="Line 14"/>
            <p:cNvSpPr/>
            <p:nvPr/>
          </p:nvSpPr>
          <p:spPr>
            <a:xfrm>
              <a:off x="3784601" y="1408113"/>
              <a:ext cx="444500" cy="192087"/>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sp>
          <p:nvSpPr>
            <p:cNvPr id="23" name="Line 15"/>
            <p:cNvSpPr/>
            <p:nvPr/>
          </p:nvSpPr>
          <p:spPr>
            <a:xfrm flipV="1">
              <a:off x="4745038" y="1562099"/>
              <a:ext cx="487362" cy="11113"/>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grpSp>
      <p:grpSp>
        <p:nvGrpSpPr>
          <p:cNvPr id="24" name="组合 23"/>
          <p:cNvGrpSpPr/>
          <p:nvPr/>
        </p:nvGrpSpPr>
        <p:grpSpPr>
          <a:xfrm>
            <a:off x="3733799" y="3200401"/>
            <a:ext cx="2692401" cy="685799"/>
            <a:chOff x="3403599" y="1168401"/>
            <a:chExt cx="2692401" cy="546099"/>
          </a:xfrm>
        </p:grpSpPr>
        <p:sp>
          <p:nvSpPr>
            <p:cNvPr id="25" name="Oval 11"/>
            <p:cNvSpPr/>
            <p:nvPr/>
          </p:nvSpPr>
          <p:spPr>
            <a:xfrm>
              <a:off x="3403599" y="1168401"/>
              <a:ext cx="342901" cy="295274"/>
            </a:xfrm>
            <a:prstGeom prst="ellipse">
              <a:avLst/>
            </a:prstGeom>
            <a:noFill/>
            <a:ln w="50800" cap="flat" cmpd="sng">
              <a:solidFill>
                <a:srgbClr val="0033CC"/>
              </a:solidFill>
              <a:prstDash val="solid"/>
              <a:round/>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26" name="Rectangle 13"/>
            <p:cNvSpPr/>
            <p:nvPr/>
          </p:nvSpPr>
          <p:spPr>
            <a:xfrm>
              <a:off x="5264150" y="1350963"/>
              <a:ext cx="831850" cy="363537"/>
            </a:xfrm>
            <a:prstGeom prst="rect">
              <a:avLst/>
            </a:prstGeom>
            <a:noFill/>
            <a:ln w="50800" cap="flat" cmpd="sng">
              <a:solidFill>
                <a:srgbClr val="0033CC"/>
              </a:solidFill>
              <a:prstDash val="solid"/>
              <a:miter/>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27" name="Line 14"/>
            <p:cNvSpPr/>
            <p:nvPr/>
          </p:nvSpPr>
          <p:spPr>
            <a:xfrm>
              <a:off x="3784601" y="1408113"/>
              <a:ext cx="444500" cy="192087"/>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sp>
          <p:nvSpPr>
            <p:cNvPr id="28" name="Line 15"/>
            <p:cNvSpPr/>
            <p:nvPr/>
          </p:nvSpPr>
          <p:spPr>
            <a:xfrm flipV="1">
              <a:off x="4745038" y="1562099"/>
              <a:ext cx="487362" cy="11113"/>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grpSp>
      <p:grpSp>
        <p:nvGrpSpPr>
          <p:cNvPr id="29" name="组合 28"/>
          <p:cNvGrpSpPr/>
          <p:nvPr/>
        </p:nvGrpSpPr>
        <p:grpSpPr>
          <a:xfrm>
            <a:off x="3746499" y="4089401"/>
            <a:ext cx="2692401" cy="546099"/>
            <a:chOff x="3403599" y="1168401"/>
            <a:chExt cx="2692401" cy="546099"/>
          </a:xfrm>
        </p:grpSpPr>
        <p:sp>
          <p:nvSpPr>
            <p:cNvPr id="30" name="Oval 11"/>
            <p:cNvSpPr/>
            <p:nvPr/>
          </p:nvSpPr>
          <p:spPr>
            <a:xfrm>
              <a:off x="3403599" y="1168401"/>
              <a:ext cx="342901" cy="295274"/>
            </a:xfrm>
            <a:prstGeom prst="ellipse">
              <a:avLst/>
            </a:prstGeom>
            <a:noFill/>
            <a:ln w="50800" cap="flat" cmpd="sng">
              <a:solidFill>
                <a:srgbClr val="0033CC"/>
              </a:solidFill>
              <a:prstDash val="solid"/>
              <a:round/>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31" name="Rectangle 13"/>
            <p:cNvSpPr/>
            <p:nvPr/>
          </p:nvSpPr>
          <p:spPr>
            <a:xfrm>
              <a:off x="5264150" y="1350963"/>
              <a:ext cx="831850" cy="363537"/>
            </a:xfrm>
            <a:prstGeom prst="rect">
              <a:avLst/>
            </a:prstGeom>
            <a:noFill/>
            <a:ln w="50800" cap="flat" cmpd="sng">
              <a:solidFill>
                <a:srgbClr val="0033CC"/>
              </a:solidFill>
              <a:prstDash val="solid"/>
              <a:miter/>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32" name="Line 14"/>
            <p:cNvSpPr/>
            <p:nvPr/>
          </p:nvSpPr>
          <p:spPr>
            <a:xfrm>
              <a:off x="3784601" y="1408113"/>
              <a:ext cx="444500" cy="192087"/>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sp>
          <p:nvSpPr>
            <p:cNvPr id="33" name="Line 15"/>
            <p:cNvSpPr/>
            <p:nvPr/>
          </p:nvSpPr>
          <p:spPr>
            <a:xfrm flipV="1">
              <a:off x="4745038" y="1562099"/>
              <a:ext cx="487362" cy="11113"/>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grpSp>
      <p:sp>
        <p:nvSpPr>
          <p:cNvPr id="34" name="AutoShape 12"/>
          <p:cNvSpPr/>
          <p:nvPr/>
        </p:nvSpPr>
        <p:spPr>
          <a:xfrm>
            <a:off x="4527550" y="2357439"/>
            <a:ext cx="488950" cy="461961"/>
          </a:xfrm>
          <a:prstGeom prst="pentagon">
            <a:avLst/>
          </a:prstGeom>
          <a:noFill/>
          <a:ln w="50800" cap="flat" cmpd="sng">
            <a:solidFill>
              <a:srgbClr val="0033CC"/>
            </a:solidFill>
            <a:prstDash val="solid"/>
            <a:miter/>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35" name="AutoShape 12"/>
          <p:cNvSpPr/>
          <p:nvPr/>
        </p:nvSpPr>
        <p:spPr>
          <a:xfrm>
            <a:off x="4578350" y="3538539"/>
            <a:ext cx="488950" cy="461961"/>
          </a:xfrm>
          <a:prstGeom prst="pentagon">
            <a:avLst/>
          </a:prstGeom>
          <a:noFill/>
          <a:ln w="50800" cap="flat" cmpd="sng">
            <a:solidFill>
              <a:srgbClr val="0033CC"/>
            </a:solidFill>
            <a:prstDash val="solid"/>
            <a:miter/>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36" name="AutoShape 12"/>
          <p:cNvSpPr/>
          <p:nvPr/>
        </p:nvSpPr>
        <p:spPr>
          <a:xfrm>
            <a:off x="4565650" y="4325939"/>
            <a:ext cx="488950" cy="461961"/>
          </a:xfrm>
          <a:prstGeom prst="pentagon">
            <a:avLst/>
          </a:prstGeom>
          <a:noFill/>
          <a:ln w="50800" cap="flat" cmpd="sng">
            <a:solidFill>
              <a:srgbClr val="0033CC"/>
            </a:solidFill>
            <a:prstDash val="solid"/>
            <a:miter/>
            <a:headEnd type="none" w="med" len="med"/>
            <a:tailEnd type="none" w="med" len="med"/>
          </a:ln>
        </p:spPr>
        <p:txBody>
          <a:bodyPr wrap="none" lIns="0" tIns="0" rIns="0" bIns="0" anchor="ctr"/>
          <a:lstStyle/>
          <a:p>
            <a:pPr algn="ctr" defTabSz="914400">
              <a:lnSpc>
                <a:spcPct val="90000"/>
              </a:lnSpc>
              <a:spcBef>
                <a:spcPct val="50000"/>
              </a:spcBef>
              <a:buFont typeface="Wingdings" panose="05000000000000000000" pitchFamily="2" charset="2"/>
              <a:buChar char="ü"/>
            </a:pPr>
            <a:endParaRPr lang="zh-CN" altLang="en-US" sz="3200" b="1" baseline="0" dirty="0">
              <a:solidFill>
                <a:srgbClr val="8E8E8E"/>
              </a:solidFill>
              <a:latin typeface="Arial" panose="020B0604020202020204" pitchFamily="34" charset="0"/>
              <a:ea typeface="+mn-ea"/>
            </a:endParaRPr>
          </a:p>
        </p:txBody>
      </p:sp>
      <p:sp>
        <p:nvSpPr>
          <p:cNvPr id="37" name="Line 15"/>
          <p:cNvSpPr/>
          <p:nvPr/>
        </p:nvSpPr>
        <p:spPr>
          <a:xfrm flipV="1">
            <a:off x="4008438" y="1981200"/>
            <a:ext cx="525462" cy="201612"/>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sp>
        <p:nvSpPr>
          <p:cNvPr id="38" name="Line 15"/>
          <p:cNvSpPr/>
          <p:nvPr/>
        </p:nvSpPr>
        <p:spPr>
          <a:xfrm flipV="1">
            <a:off x="4084638" y="3987800"/>
            <a:ext cx="639762" cy="176212"/>
          </a:xfrm>
          <a:prstGeom prst="line">
            <a:avLst/>
          </a:prstGeom>
          <a:ln w="50800" cap="flat" cmpd="sng">
            <a:solidFill>
              <a:srgbClr val="0033CC"/>
            </a:solidFill>
            <a:prstDash val="solid"/>
            <a:round/>
            <a:headEnd type="none" w="med" len="med"/>
            <a:tailEnd type="none" w="med" len="med"/>
          </a:ln>
        </p:spPr>
        <p:txBody>
          <a:bodyPr wrap="none" lIns="0" tIns="0" rIns="0" bIns="0" anchor="ctr"/>
          <a:lstStyle/>
          <a:p>
            <a:pPr defTabSz="914400"/>
            <a:endParaRPr lang="zh-CN" altLang="en-US" b="1" baseline="0">
              <a:solidFill>
                <a:srgbClr val="8E8E8E"/>
              </a:solidFill>
              <a:latin typeface="Arial" panose="020B0604020202020204" pitchFamily="34" charset="0"/>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500" fill="hold"/>
                                        <p:tgtEl>
                                          <p:spTgt spid="39942"/>
                                        </p:tgtEl>
                                        <p:attrNameLst>
                                          <p:attrName>ppt_x</p:attrName>
                                        </p:attrNameLst>
                                      </p:cBhvr>
                                      <p:tavLst>
                                        <p:tav tm="0">
                                          <p:val>
                                            <p:strVal val="#ppt_x"/>
                                          </p:val>
                                        </p:tav>
                                        <p:tav tm="100000">
                                          <p:val>
                                            <p:strVal val="#ppt_x"/>
                                          </p:val>
                                        </p:tav>
                                      </p:tavLst>
                                    </p:anim>
                                    <p:anim calcmode="lin" valueType="num">
                                      <p:cBhvr>
                                        <p:cTn id="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16399"/>
                                        </p:tgtEl>
                                        <p:attrNameLst>
                                          <p:attrName>style.visibility</p:attrName>
                                        </p:attrNameLst>
                                      </p:cBhvr>
                                      <p:to>
                                        <p:strVal val="visible"/>
                                      </p:to>
                                    </p:set>
                                    <p:animEffect transition="in" filter="plus(in)">
                                      <p:cBhvr>
                                        <p:cTn id="13" dur="2000"/>
                                        <p:tgtEl>
                                          <p:spTgt spid="16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ChangeArrowheads="1"/>
          </p:cNvSpPr>
          <p:nvPr/>
        </p:nvSpPr>
        <p:spPr bwMode="auto">
          <a:xfrm>
            <a:off x="1716088" y="971550"/>
            <a:ext cx="270351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3200" b="0"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2</a:t>
            </a:r>
            <a:r>
              <a:rPr kumimoji="1" lang="zh-CN" altLang="en-US" sz="3200" b="0"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1" lang="en-US" altLang="zh-CN" sz="3200" b="0"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DNA</a:t>
            </a:r>
            <a:r>
              <a:rPr kumimoji="1" lang="zh-CN" altLang="en-US" sz="3200" b="0"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连接酶</a:t>
            </a:r>
          </a:p>
        </p:txBody>
      </p:sp>
      <p:pic>
        <p:nvPicPr>
          <p:cNvPr id="30722" name="图片 34" descr="20070507152516148.png">
            <a:hlinkClick r:id="rId2" action="ppaction://hlinksldjump"/>
          </p:cNvPr>
          <p:cNvPicPr>
            <a:picLocks noChangeAspect="1"/>
          </p:cNvPicPr>
          <p:nvPr/>
        </p:nvPicPr>
        <p:blipFill>
          <a:blip r:embed="rId3" cstate="print"/>
          <a:stretch>
            <a:fillRect/>
          </a:stretch>
        </p:blipFill>
        <p:spPr>
          <a:xfrm>
            <a:off x="1006475" y="862013"/>
            <a:ext cx="709613" cy="709612"/>
          </a:xfrm>
          <a:prstGeom prst="rect">
            <a:avLst/>
          </a:prstGeom>
          <a:noFill/>
          <a:ln w="9525">
            <a:noFill/>
          </a:ln>
        </p:spPr>
      </p:pic>
      <p:sp>
        <p:nvSpPr>
          <p:cNvPr id="19" name="任意多边形 18"/>
          <p:cNvSpPr/>
          <p:nvPr/>
        </p:nvSpPr>
        <p:spPr>
          <a:xfrm>
            <a:off x="3886200" y="703263"/>
            <a:ext cx="3013075" cy="187325"/>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0724" name="矩形 19"/>
          <p:cNvSpPr/>
          <p:nvPr/>
        </p:nvSpPr>
        <p:spPr>
          <a:xfrm>
            <a:off x="4419600" y="123825"/>
            <a:ext cx="3379788" cy="479425"/>
          </a:xfrm>
          <a:prstGeom prst="rect">
            <a:avLst/>
          </a:prstGeom>
          <a:noFill/>
          <a:ln w="9525">
            <a:noFill/>
          </a:ln>
        </p:spPr>
        <p:txBody>
          <a:bodyPr wrap="none" lIns="0" tIns="0" rIns="0" bIns="0" anchor="ctr"/>
          <a:lstStyle/>
          <a:p>
            <a:pPr algn="ctr">
              <a:lnSpc>
                <a:spcPct val="120000"/>
              </a:lnSpc>
            </a:pPr>
            <a:r>
              <a:rPr lang="zh-CN" altLang="en-US" sz="3200" b="1" dirty="0">
                <a:latin typeface="黑体" panose="02010609060101010101" pitchFamily="49" charset="-122"/>
                <a:ea typeface="黑体" panose="02010609060101010101" pitchFamily="49" charset="-122"/>
              </a:rPr>
              <a:t>三、基因工程的基本工具</a:t>
            </a:r>
          </a:p>
        </p:txBody>
      </p:sp>
      <p:sp>
        <p:nvSpPr>
          <p:cNvPr id="21" name="KSO_Shape"/>
          <p:cNvSpPr/>
          <p:nvPr/>
        </p:nvSpPr>
        <p:spPr bwMode="auto">
          <a:xfrm flipH="1">
            <a:off x="3286125" y="63500"/>
            <a:ext cx="600075" cy="601663"/>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68B7"/>
              </a:solidFill>
              <a:effectLst/>
              <a:uLnTx/>
              <a:uFillTx/>
              <a:latin typeface="黑体" panose="02010609060101010101" pitchFamily="49" charset="-122"/>
              <a:ea typeface="黑体" panose="02010609060101010101" pitchFamily="49" charset="-122"/>
              <a:cs typeface="+mn-cs"/>
            </a:endParaRPr>
          </a:p>
        </p:txBody>
      </p:sp>
      <p:graphicFrame>
        <p:nvGraphicFramePr>
          <p:cNvPr id="15404" name="表格 15403"/>
          <p:cNvGraphicFramePr/>
          <p:nvPr/>
        </p:nvGraphicFramePr>
        <p:xfrm>
          <a:off x="1504950" y="3119438"/>
          <a:ext cx="8435975" cy="2779395"/>
        </p:xfrm>
        <a:graphic>
          <a:graphicData uri="http://schemas.openxmlformats.org/drawingml/2006/table">
            <a:tbl>
              <a:tblPr/>
              <a:tblGrid>
                <a:gridCol w="2743200"/>
                <a:gridCol w="1508125"/>
                <a:gridCol w="1236980"/>
                <a:gridCol w="2947670"/>
              </a:tblGrid>
              <a:tr h="520700">
                <a:tc rowSpan="2">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rowSpan="2">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gridSpan="2">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hMerge="1">
                  <a:txBody>
                    <a:bodyPr/>
                    <a:lstStyle/>
                    <a:p>
                      <a:endParaRPr lang="zh-CN"/>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20700">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r h="761365">
                <a:tc>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rowSpan="2">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r h="976630">
                <a:tc>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p>
                      <a:pPr marL="0" lvl="0" indent="0" algn="ctr">
                        <a:buNone/>
                      </a:pPr>
                      <a:endParaRPr lang="zh-CN" altLang="en-US" b="1" dirty="0">
                        <a:effectLst>
                          <a:outerShdw blurRad="38100" dist="38100" dir="2700000">
                            <a:srgbClr val="FFFFFF"/>
                          </a:outerShdw>
                        </a:effectLst>
                        <a:ea typeface="华文中宋" panose="02010600040101010101" pitchFamily="2" charset="-122"/>
                      </a:endParaRPr>
                    </a:p>
                  </a:txBody>
                  <a:tcPr marL="72000" marR="72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95000"/>
                      </a:schemeClr>
                    </a:solidFill>
                  </a:tcPr>
                </a:tc>
              </a:tr>
            </a:tbl>
          </a:graphicData>
        </a:graphic>
      </p:graphicFrame>
      <p:sp>
        <p:nvSpPr>
          <p:cNvPr id="30750" name="Text Box 31"/>
          <p:cNvSpPr txBox="1"/>
          <p:nvPr/>
        </p:nvSpPr>
        <p:spPr>
          <a:xfrm>
            <a:off x="1636713" y="3394075"/>
            <a:ext cx="2447925" cy="436563"/>
          </a:xfrm>
          <a:prstGeom prst="rect">
            <a:avLst/>
          </a:prstGeom>
          <a:noFill/>
          <a:ln w="9525">
            <a:noFill/>
          </a:ln>
        </p:spPr>
        <p:txBody>
          <a:bodyPr lIns="0" tIns="0" rIns="0" bIns="0" anchor="t">
            <a:spAutoFit/>
          </a:bodyPr>
          <a:lstStyle/>
          <a:p>
            <a:pPr algn="ctr">
              <a:lnSpc>
                <a:spcPct val="80000"/>
              </a:lnSpc>
              <a:spcBef>
                <a:spcPct val="50000"/>
              </a:spcBef>
            </a:pPr>
            <a:r>
              <a:rPr lang="zh-CN" altLang="en-US" sz="3200" dirty="0">
                <a:latin typeface="Calibri" panose="020F0502020204030204" charset="0"/>
                <a:ea typeface="黑体" panose="02010609060101010101" pitchFamily="49" charset="-122"/>
              </a:rPr>
              <a:t>类型</a:t>
            </a:r>
          </a:p>
        </p:txBody>
      </p:sp>
      <p:sp>
        <p:nvSpPr>
          <p:cNvPr id="30751" name="Text Box 32"/>
          <p:cNvSpPr txBox="1"/>
          <p:nvPr/>
        </p:nvSpPr>
        <p:spPr>
          <a:xfrm>
            <a:off x="3762375" y="3394075"/>
            <a:ext cx="2447925" cy="436563"/>
          </a:xfrm>
          <a:prstGeom prst="rect">
            <a:avLst/>
          </a:prstGeom>
          <a:noFill/>
          <a:ln w="9525">
            <a:noFill/>
          </a:ln>
        </p:spPr>
        <p:txBody>
          <a:bodyPr lIns="0" tIns="0" rIns="0" bIns="0" anchor="t">
            <a:spAutoFit/>
          </a:bodyPr>
          <a:lstStyle/>
          <a:p>
            <a:pPr algn="ctr">
              <a:lnSpc>
                <a:spcPct val="80000"/>
              </a:lnSpc>
              <a:spcBef>
                <a:spcPct val="50000"/>
              </a:spcBef>
            </a:pPr>
            <a:r>
              <a:rPr lang="zh-CN" altLang="en-US" sz="3200" dirty="0">
                <a:latin typeface="Calibri" panose="020F0502020204030204" charset="0"/>
                <a:ea typeface="黑体" panose="02010609060101010101" pitchFamily="49" charset="-122"/>
              </a:rPr>
              <a:t>来源</a:t>
            </a:r>
          </a:p>
        </p:txBody>
      </p:sp>
      <p:sp>
        <p:nvSpPr>
          <p:cNvPr id="30752" name="Text Box 33"/>
          <p:cNvSpPr txBox="1"/>
          <p:nvPr/>
        </p:nvSpPr>
        <p:spPr>
          <a:xfrm>
            <a:off x="6561138" y="3179763"/>
            <a:ext cx="2447925" cy="436562"/>
          </a:xfrm>
          <a:prstGeom prst="rect">
            <a:avLst/>
          </a:prstGeom>
          <a:noFill/>
          <a:ln w="9525">
            <a:noFill/>
          </a:ln>
        </p:spPr>
        <p:txBody>
          <a:bodyPr lIns="0" tIns="0" rIns="0" bIns="0" anchor="t">
            <a:spAutoFit/>
          </a:bodyPr>
          <a:lstStyle/>
          <a:p>
            <a:pPr algn="ctr">
              <a:lnSpc>
                <a:spcPct val="80000"/>
              </a:lnSpc>
              <a:spcBef>
                <a:spcPct val="50000"/>
              </a:spcBef>
            </a:pPr>
            <a:r>
              <a:rPr lang="zh-CN" altLang="en-US" sz="3200" dirty="0">
                <a:latin typeface="Calibri" panose="020F0502020204030204" charset="0"/>
                <a:ea typeface="黑体" panose="02010609060101010101" pitchFamily="49" charset="-122"/>
              </a:rPr>
              <a:t>功能</a:t>
            </a:r>
          </a:p>
        </p:txBody>
      </p:sp>
      <p:sp>
        <p:nvSpPr>
          <p:cNvPr id="30753" name="Text Box 34"/>
          <p:cNvSpPr txBox="1"/>
          <p:nvPr/>
        </p:nvSpPr>
        <p:spPr>
          <a:xfrm>
            <a:off x="5145088" y="3705225"/>
            <a:ext cx="2447925" cy="382588"/>
          </a:xfrm>
          <a:prstGeom prst="rect">
            <a:avLst/>
          </a:prstGeom>
          <a:noFill/>
          <a:ln w="9525">
            <a:noFill/>
          </a:ln>
        </p:spPr>
        <p:txBody>
          <a:bodyPr lIns="0" tIns="0" rIns="0" bIns="0" anchor="t">
            <a:spAutoFit/>
          </a:bodyPr>
          <a:lstStyle/>
          <a:p>
            <a:pPr algn="ctr">
              <a:lnSpc>
                <a:spcPct val="80000"/>
              </a:lnSpc>
              <a:spcBef>
                <a:spcPct val="50000"/>
              </a:spcBef>
            </a:pPr>
            <a:r>
              <a:rPr lang="zh-CN" altLang="en-US" sz="2800" dirty="0">
                <a:latin typeface="Calibri" panose="020F0502020204030204" charset="0"/>
                <a:ea typeface="黑体" panose="02010609060101010101" pitchFamily="49" charset="-122"/>
              </a:rPr>
              <a:t>相同点</a:t>
            </a:r>
          </a:p>
        </p:txBody>
      </p:sp>
      <p:sp>
        <p:nvSpPr>
          <p:cNvPr id="30754" name="Text Box 35"/>
          <p:cNvSpPr txBox="1"/>
          <p:nvPr/>
        </p:nvSpPr>
        <p:spPr>
          <a:xfrm>
            <a:off x="7324725" y="3705225"/>
            <a:ext cx="2447925" cy="382588"/>
          </a:xfrm>
          <a:prstGeom prst="rect">
            <a:avLst/>
          </a:prstGeom>
          <a:noFill/>
          <a:ln w="9525">
            <a:noFill/>
          </a:ln>
        </p:spPr>
        <p:txBody>
          <a:bodyPr lIns="0" tIns="0" rIns="0" bIns="0" anchor="t">
            <a:spAutoFit/>
          </a:bodyPr>
          <a:lstStyle/>
          <a:p>
            <a:pPr algn="ctr">
              <a:lnSpc>
                <a:spcPct val="80000"/>
              </a:lnSpc>
              <a:spcBef>
                <a:spcPct val="50000"/>
              </a:spcBef>
            </a:pPr>
            <a:r>
              <a:rPr lang="zh-CN" altLang="en-US" sz="2800" dirty="0">
                <a:latin typeface="Calibri" panose="020F0502020204030204" charset="0"/>
                <a:ea typeface="黑体" panose="02010609060101010101" pitchFamily="49" charset="-122"/>
              </a:rPr>
              <a:t>差别</a:t>
            </a:r>
          </a:p>
        </p:txBody>
      </p:sp>
      <p:sp>
        <p:nvSpPr>
          <p:cNvPr id="47140" name="Text Box 36"/>
          <p:cNvSpPr txBox="1"/>
          <p:nvPr/>
        </p:nvSpPr>
        <p:spPr>
          <a:xfrm>
            <a:off x="1516063" y="4343400"/>
            <a:ext cx="3071812" cy="423863"/>
          </a:xfrm>
          <a:prstGeom prst="rect">
            <a:avLst/>
          </a:prstGeom>
          <a:noFill/>
          <a:ln w="9525">
            <a:noFill/>
          </a:ln>
        </p:spPr>
        <p:txBody>
          <a:bodyPr lIns="0" tIns="0" rIns="0" bIns="0" anchor="t">
            <a:spAutoFit/>
          </a:bodyPr>
          <a:lstStyle/>
          <a:p>
            <a:pPr>
              <a:lnSpc>
                <a:spcPct val="90000"/>
              </a:lnSpc>
              <a:spcBef>
                <a:spcPct val="50000"/>
              </a:spcBef>
            </a:pPr>
            <a:r>
              <a:rPr lang="zh-CN" altLang="en-US" sz="2800" dirty="0">
                <a:latin typeface="Calibri" panose="020F0502020204030204" charset="0"/>
                <a:ea typeface="黑体" panose="02010609060101010101" pitchFamily="49" charset="-122"/>
              </a:rPr>
              <a:t>E·coli DNA连接酶</a:t>
            </a:r>
          </a:p>
        </p:txBody>
      </p:sp>
      <p:sp>
        <p:nvSpPr>
          <p:cNvPr id="47141" name="Text Box 37"/>
          <p:cNvSpPr txBox="1"/>
          <p:nvPr/>
        </p:nvSpPr>
        <p:spPr>
          <a:xfrm>
            <a:off x="1516063" y="5208588"/>
            <a:ext cx="3071812" cy="423862"/>
          </a:xfrm>
          <a:prstGeom prst="rect">
            <a:avLst/>
          </a:prstGeom>
          <a:noFill/>
          <a:ln w="9525">
            <a:noFill/>
          </a:ln>
        </p:spPr>
        <p:txBody>
          <a:bodyPr lIns="0" tIns="0" rIns="0" bIns="0" anchor="t">
            <a:spAutoFit/>
          </a:bodyPr>
          <a:lstStyle/>
          <a:p>
            <a:pPr>
              <a:lnSpc>
                <a:spcPct val="90000"/>
              </a:lnSpc>
              <a:spcBef>
                <a:spcPct val="50000"/>
              </a:spcBef>
            </a:pPr>
            <a:r>
              <a:rPr lang="zh-CN" altLang="en-US" sz="2800" dirty="0">
                <a:latin typeface="Calibri" panose="020F0502020204030204" charset="0"/>
                <a:ea typeface="黑体" panose="02010609060101010101" pitchFamily="49" charset="-122"/>
              </a:rPr>
              <a:t>T</a:t>
            </a:r>
            <a:r>
              <a:rPr lang="zh-CN" altLang="en-US" sz="2800" baseline="-25000" dirty="0">
                <a:latin typeface="Calibri" panose="020F0502020204030204" charset="0"/>
                <a:ea typeface="黑体" panose="02010609060101010101" pitchFamily="49" charset="-122"/>
              </a:rPr>
              <a:t>4 </a:t>
            </a:r>
            <a:r>
              <a:rPr lang="zh-CN" altLang="en-US" sz="2800" dirty="0">
                <a:latin typeface="Calibri" panose="020F0502020204030204" charset="0"/>
                <a:ea typeface="黑体" panose="02010609060101010101" pitchFamily="49" charset="-122"/>
              </a:rPr>
              <a:t>DNA连接酶</a:t>
            </a:r>
          </a:p>
        </p:txBody>
      </p:sp>
      <p:sp>
        <p:nvSpPr>
          <p:cNvPr id="47142" name="Text Box 38"/>
          <p:cNvSpPr txBox="1"/>
          <p:nvPr/>
        </p:nvSpPr>
        <p:spPr>
          <a:xfrm>
            <a:off x="4289425" y="4343400"/>
            <a:ext cx="3071813" cy="390525"/>
          </a:xfrm>
          <a:prstGeom prst="rect">
            <a:avLst/>
          </a:prstGeom>
          <a:noFill/>
          <a:ln w="9525">
            <a:noFill/>
          </a:ln>
        </p:spPr>
        <p:txBody>
          <a:bodyPr lIns="0" tIns="0" rIns="0" bIns="0" anchor="t">
            <a:spAutoFit/>
          </a:bodyPr>
          <a:lstStyle/>
          <a:p>
            <a:pPr>
              <a:lnSpc>
                <a:spcPct val="90000"/>
              </a:lnSpc>
              <a:spcBef>
                <a:spcPct val="50000"/>
              </a:spcBef>
            </a:pPr>
            <a:r>
              <a:rPr lang="zh-CN" altLang="en-US" sz="2800" dirty="0">
                <a:latin typeface="Calibri" panose="020F0502020204030204" charset="0"/>
                <a:ea typeface="黑体" panose="02010609060101010101" pitchFamily="49" charset="-122"/>
              </a:rPr>
              <a:t>大肠杆菌</a:t>
            </a:r>
          </a:p>
        </p:txBody>
      </p:sp>
      <p:sp>
        <p:nvSpPr>
          <p:cNvPr id="47143" name="Text Box 39"/>
          <p:cNvSpPr txBox="1"/>
          <p:nvPr/>
        </p:nvSpPr>
        <p:spPr>
          <a:xfrm>
            <a:off x="4289425" y="5208588"/>
            <a:ext cx="3071813" cy="423862"/>
          </a:xfrm>
          <a:prstGeom prst="rect">
            <a:avLst/>
          </a:prstGeom>
          <a:noFill/>
          <a:ln w="9525">
            <a:noFill/>
          </a:ln>
        </p:spPr>
        <p:txBody>
          <a:bodyPr lIns="0" tIns="0" rIns="0" bIns="0" anchor="t">
            <a:spAutoFit/>
          </a:bodyPr>
          <a:lstStyle/>
          <a:p>
            <a:pPr>
              <a:lnSpc>
                <a:spcPct val="90000"/>
              </a:lnSpc>
              <a:spcBef>
                <a:spcPct val="50000"/>
              </a:spcBef>
            </a:pPr>
            <a:r>
              <a:rPr lang="zh-CN" altLang="en-US" sz="2800" dirty="0">
                <a:latin typeface="Calibri" panose="020F0502020204030204" charset="0"/>
                <a:ea typeface="黑体" panose="02010609060101010101" pitchFamily="49" charset="-122"/>
              </a:rPr>
              <a:t>T</a:t>
            </a:r>
            <a:r>
              <a:rPr lang="zh-CN" altLang="en-US" sz="2800" baseline="-25000" dirty="0">
                <a:latin typeface="Calibri" panose="020F0502020204030204" charset="0"/>
                <a:ea typeface="黑体" panose="02010609060101010101" pitchFamily="49" charset="-122"/>
              </a:rPr>
              <a:t>4</a:t>
            </a:r>
            <a:r>
              <a:rPr lang="zh-CN" altLang="en-US" sz="2800" dirty="0">
                <a:latin typeface="Calibri" panose="020F0502020204030204" charset="0"/>
                <a:ea typeface="黑体" panose="02010609060101010101" pitchFamily="49" charset="-122"/>
              </a:rPr>
              <a:t>噬菌体</a:t>
            </a:r>
          </a:p>
        </p:txBody>
      </p:sp>
      <p:sp>
        <p:nvSpPr>
          <p:cNvPr id="47144" name="Text Box 40"/>
          <p:cNvSpPr txBox="1"/>
          <p:nvPr/>
        </p:nvSpPr>
        <p:spPr>
          <a:xfrm>
            <a:off x="5837238" y="4548188"/>
            <a:ext cx="1487487" cy="1216025"/>
          </a:xfrm>
          <a:prstGeom prst="rect">
            <a:avLst/>
          </a:prstGeom>
          <a:noFill/>
          <a:ln w="9525">
            <a:noFill/>
          </a:ln>
        </p:spPr>
        <p:txBody>
          <a:bodyPr lIns="0" tIns="0" rIns="0" bIns="0" anchor="t">
            <a:spAutoFit/>
          </a:bodyPr>
          <a:lstStyle/>
          <a:p>
            <a:pPr>
              <a:lnSpc>
                <a:spcPct val="50000"/>
              </a:lnSpc>
              <a:spcBef>
                <a:spcPct val="50000"/>
              </a:spcBef>
            </a:pPr>
            <a:r>
              <a:rPr lang="zh-CN" altLang="en-US" sz="2800" dirty="0">
                <a:latin typeface="Calibri" panose="020F0502020204030204" charset="0"/>
                <a:ea typeface="黑体" panose="02010609060101010101" pitchFamily="49" charset="-122"/>
              </a:rPr>
              <a:t>恢复磷</a:t>
            </a:r>
          </a:p>
          <a:p>
            <a:pPr>
              <a:lnSpc>
                <a:spcPct val="50000"/>
              </a:lnSpc>
              <a:spcBef>
                <a:spcPct val="50000"/>
              </a:spcBef>
            </a:pPr>
            <a:r>
              <a:rPr lang="zh-CN" altLang="en-US" sz="2800" dirty="0">
                <a:latin typeface="Calibri" panose="020F0502020204030204" charset="0"/>
                <a:ea typeface="黑体" panose="02010609060101010101" pitchFamily="49" charset="-122"/>
              </a:rPr>
              <a:t>酸二酯</a:t>
            </a:r>
          </a:p>
          <a:p>
            <a:pPr>
              <a:lnSpc>
                <a:spcPct val="50000"/>
              </a:lnSpc>
              <a:spcBef>
                <a:spcPct val="50000"/>
              </a:spcBef>
            </a:pPr>
            <a:r>
              <a:rPr lang="zh-CN" altLang="en-US" sz="2800" dirty="0">
                <a:latin typeface="Calibri" panose="020F0502020204030204" charset="0"/>
                <a:ea typeface="黑体" panose="02010609060101010101" pitchFamily="49" charset="-122"/>
              </a:rPr>
              <a:t>键</a:t>
            </a:r>
          </a:p>
        </p:txBody>
      </p:sp>
      <p:sp>
        <p:nvSpPr>
          <p:cNvPr id="47145" name="Text Box 41"/>
          <p:cNvSpPr txBox="1"/>
          <p:nvPr/>
        </p:nvSpPr>
        <p:spPr>
          <a:xfrm>
            <a:off x="7062788" y="4343400"/>
            <a:ext cx="3071812" cy="390525"/>
          </a:xfrm>
          <a:prstGeom prst="rect">
            <a:avLst/>
          </a:prstGeom>
          <a:noFill/>
          <a:ln w="9525">
            <a:noFill/>
          </a:ln>
        </p:spPr>
        <p:txBody>
          <a:bodyPr lIns="0" tIns="0" rIns="0" bIns="0" anchor="t">
            <a:spAutoFit/>
          </a:bodyPr>
          <a:lstStyle/>
          <a:p>
            <a:pPr>
              <a:lnSpc>
                <a:spcPct val="90000"/>
              </a:lnSpc>
              <a:spcBef>
                <a:spcPct val="50000"/>
              </a:spcBef>
            </a:pPr>
            <a:r>
              <a:rPr lang="zh-CN" altLang="en-US" sz="2800" dirty="0">
                <a:latin typeface="Calibri" panose="020F0502020204030204" charset="0"/>
                <a:ea typeface="黑体" panose="02010609060101010101" pitchFamily="49" charset="-122"/>
              </a:rPr>
              <a:t>只能连接</a:t>
            </a:r>
            <a:r>
              <a:rPr lang="zh-CN" altLang="en-US" sz="2800" dirty="0">
                <a:solidFill>
                  <a:srgbClr val="FF0000"/>
                </a:solidFill>
                <a:latin typeface="Arial" panose="020B0604020202020204" pitchFamily="34" charset="0"/>
                <a:ea typeface="黑体" panose="02010609060101010101" pitchFamily="49" charset="-122"/>
              </a:rPr>
              <a:t>黏性末端</a:t>
            </a:r>
          </a:p>
        </p:txBody>
      </p:sp>
      <p:sp>
        <p:nvSpPr>
          <p:cNvPr id="47146" name="Text Box 42"/>
          <p:cNvSpPr txBox="1"/>
          <p:nvPr/>
        </p:nvSpPr>
        <p:spPr>
          <a:xfrm>
            <a:off x="7062788" y="5130800"/>
            <a:ext cx="3071812" cy="838200"/>
          </a:xfrm>
          <a:prstGeom prst="rect">
            <a:avLst/>
          </a:prstGeom>
          <a:noFill/>
          <a:ln w="9525">
            <a:noFill/>
          </a:ln>
        </p:spPr>
        <p:txBody>
          <a:bodyPr lIns="0" tIns="0" rIns="0" bIns="0" anchor="t">
            <a:spAutoFit/>
          </a:bodyPr>
          <a:lstStyle/>
          <a:p>
            <a:pPr>
              <a:lnSpc>
                <a:spcPct val="60000"/>
              </a:lnSpc>
              <a:spcBef>
                <a:spcPct val="50000"/>
              </a:spcBef>
            </a:pPr>
            <a:r>
              <a:rPr lang="zh-CN" altLang="en-US" sz="2800" dirty="0">
                <a:latin typeface="Calibri" panose="020F0502020204030204" charset="0"/>
                <a:ea typeface="黑体" panose="02010609060101010101" pitchFamily="49" charset="-122"/>
              </a:rPr>
              <a:t>能连接</a:t>
            </a:r>
            <a:r>
              <a:rPr lang="zh-CN" altLang="en-US" sz="2800" dirty="0">
                <a:solidFill>
                  <a:srgbClr val="FF0000"/>
                </a:solidFill>
                <a:latin typeface="Arial" panose="020B0604020202020204" pitchFamily="34" charset="0"/>
                <a:ea typeface="黑体" panose="02010609060101010101" pitchFamily="49" charset="-122"/>
              </a:rPr>
              <a:t>黏性末端</a:t>
            </a:r>
            <a:r>
              <a:rPr lang="zh-CN" altLang="en-US" sz="2800" dirty="0">
                <a:latin typeface="Calibri" panose="020F0502020204030204" charset="0"/>
                <a:ea typeface="黑体" panose="02010609060101010101" pitchFamily="49" charset="-122"/>
              </a:rPr>
              <a:t>和</a:t>
            </a:r>
          </a:p>
          <a:p>
            <a:pPr>
              <a:lnSpc>
                <a:spcPct val="60000"/>
              </a:lnSpc>
              <a:spcBef>
                <a:spcPct val="50000"/>
              </a:spcBef>
            </a:pPr>
            <a:r>
              <a:rPr lang="zh-CN" altLang="en-US" sz="2800" dirty="0">
                <a:solidFill>
                  <a:srgbClr val="FF0000"/>
                </a:solidFill>
                <a:latin typeface="Arial" panose="020B0604020202020204" pitchFamily="34" charset="0"/>
                <a:ea typeface="黑体" panose="02010609060101010101" pitchFamily="49" charset="-122"/>
              </a:rPr>
              <a:t>平末端</a:t>
            </a:r>
            <a:r>
              <a:rPr lang="zh-CN" altLang="en-US" sz="2800" dirty="0">
                <a:latin typeface="黑体" panose="02010609060101010101" pitchFamily="49" charset="-122"/>
                <a:ea typeface="黑体" panose="02010609060101010101" pitchFamily="49" charset="-122"/>
              </a:rPr>
              <a:t>(</a:t>
            </a:r>
            <a:r>
              <a:rPr lang="zh-CN" altLang="en-US" sz="2800" dirty="0">
                <a:latin typeface="Calibri" panose="020F0502020204030204" charset="0"/>
                <a:ea typeface="黑体" panose="02010609060101010101" pitchFamily="49" charset="-122"/>
              </a:rPr>
              <a:t>效率较低</a:t>
            </a:r>
            <a:r>
              <a:rPr lang="zh-CN" altLang="en-US" sz="2800" dirty="0">
                <a:latin typeface="黑体" panose="02010609060101010101" pitchFamily="49" charset="-122"/>
                <a:ea typeface="黑体" panose="02010609060101010101" pitchFamily="49" charset="-122"/>
              </a:rPr>
              <a:t>)</a:t>
            </a:r>
          </a:p>
        </p:txBody>
      </p:sp>
      <p:sp>
        <p:nvSpPr>
          <p:cNvPr id="30762" name="矩形 21"/>
          <p:cNvSpPr/>
          <p:nvPr/>
        </p:nvSpPr>
        <p:spPr>
          <a:xfrm>
            <a:off x="947738" y="1860550"/>
            <a:ext cx="9907587" cy="1066800"/>
          </a:xfrm>
          <a:prstGeom prst="rect">
            <a:avLst/>
          </a:prstGeom>
          <a:noFill/>
          <a:ln w="9525">
            <a:noFill/>
          </a:ln>
        </p:spPr>
        <p:txBody>
          <a:bodyPr wrap="square" anchor="t">
            <a:spAutoFit/>
          </a:bodyPr>
          <a:lstStyle/>
          <a:p>
            <a:r>
              <a:rPr lang="zh-CN" altLang="en-US" sz="3200" dirty="0">
                <a:latin typeface="黑体" panose="02010609060101010101" pitchFamily="49" charset="-122"/>
                <a:ea typeface="黑体" panose="02010609060101010101" pitchFamily="49" charset="-122"/>
              </a:rPr>
              <a:t>阅读课本第</a:t>
            </a:r>
            <a:r>
              <a:rPr lang="en-US" altLang="zh-CN" sz="3200">
                <a:latin typeface="黑体" panose="02010609060101010101" pitchFamily="49" charset="-122"/>
                <a:ea typeface="黑体" panose="02010609060101010101" pitchFamily="49" charset="-122"/>
              </a:rPr>
              <a:t>5</a:t>
            </a:r>
            <a:r>
              <a:rPr lang="zh-CN" altLang="en-US" sz="3200" dirty="0">
                <a:latin typeface="黑体" panose="02010609060101010101" pitchFamily="49" charset="-122"/>
                <a:ea typeface="黑体" panose="02010609060101010101" pitchFamily="49" charset="-122"/>
              </a:rPr>
              <a:t>页“</a:t>
            </a:r>
            <a:r>
              <a:rPr lang="zh-CN" altLang="en-US" sz="3200" dirty="0">
                <a:solidFill>
                  <a:srgbClr val="FF0000"/>
                </a:solidFill>
                <a:latin typeface="Arial" panose="020B0604020202020204" pitchFamily="34" charset="0"/>
                <a:ea typeface="黑体" panose="02010609060101010101" pitchFamily="49" charset="-122"/>
              </a:rPr>
              <a:t>DNA连接酶——分子缝合针</a:t>
            </a:r>
            <a:r>
              <a:rPr lang="zh-CN" altLang="en-US" sz="3200" dirty="0">
                <a:latin typeface="黑体" panose="02010609060101010101" pitchFamily="49" charset="-122"/>
                <a:ea typeface="黑体" panose="02010609060101010101" pitchFamily="49" charset="-122"/>
              </a:rPr>
              <a:t>”的相关内容，填写下表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40"/>
                                        </p:tgtEl>
                                        <p:attrNameLst>
                                          <p:attrName>style.visibility</p:attrName>
                                        </p:attrNameLst>
                                      </p:cBhvr>
                                      <p:to>
                                        <p:strVal val="visible"/>
                                      </p:to>
                                    </p:set>
                                    <p:anim calcmode="lin" valueType="num">
                                      <p:cBhvr>
                                        <p:cTn id="7" dur="500" fill="hold"/>
                                        <p:tgtEl>
                                          <p:spTgt spid="47140"/>
                                        </p:tgtEl>
                                        <p:attrNameLst>
                                          <p:attrName>ppt_x</p:attrName>
                                        </p:attrNameLst>
                                      </p:cBhvr>
                                      <p:tavLst>
                                        <p:tav tm="0">
                                          <p:val>
                                            <p:strVal val="#ppt_x"/>
                                          </p:val>
                                        </p:tav>
                                        <p:tav tm="100000">
                                          <p:val>
                                            <p:strVal val="#ppt_x"/>
                                          </p:val>
                                        </p:tav>
                                      </p:tavLst>
                                    </p:anim>
                                    <p:anim calcmode="lin" valueType="num">
                                      <p:cBhvr>
                                        <p:cTn id="8" dur="500" fill="hold"/>
                                        <p:tgtEl>
                                          <p:spTgt spid="471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41"/>
                                        </p:tgtEl>
                                        <p:attrNameLst>
                                          <p:attrName>style.visibility</p:attrName>
                                        </p:attrNameLst>
                                      </p:cBhvr>
                                      <p:to>
                                        <p:strVal val="visible"/>
                                      </p:to>
                                    </p:set>
                                    <p:anim calcmode="lin" valueType="num">
                                      <p:cBhvr>
                                        <p:cTn id="13" dur="500" fill="hold"/>
                                        <p:tgtEl>
                                          <p:spTgt spid="47141"/>
                                        </p:tgtEl>
                                        <p:attrNameLst>
                                          <p:attrName>ppt_x</p:attrName>
                                        </p:attrNameLst>
                                      </p:cBhvr>
                                      <p:tavLst>
                                        <p:tav tm="0">
                                          <p:val>
                                            <p:strVal val="#ppt_x"/>
                                          </p:val>
                                        </p:tav>
                                        <p:tav tm="100000">
                                          <p:val>
                                            <p:strVal val="#ppt_x"/>
                                          </p:val>
                                        </p:tav>
                                      </p:tavLst>
                                    </p:anim>
                                    <p:anim calcmode="lin" valueType="num">
                                      <p:cBhvr>
                                        <p:cTn id="14" dur="500" fill="hold"/>
                                        <p:tgtEl>
                                          <p:spTgt spid="471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42"/>
                                        </p:tgtEl>
                                        <p:attrNameLst>
                                          <p:attrName>style.visibility</p:attrName>
                                        </p:attrNameLst>
                                      </p:cBhvr>
                                      <p:to>
                                        <p:strVal val="visible"/>
                                      </p:to>
                                    </p:set>
                                    <p:anim calcmode="lin" valueType="num">
                                      <p:cBhvr>
                                        <p:cTn id="19" dur="500" fill="hold"/>
                                        <p:tgtEl>
                                          <p:spTgt spid="47142"/>
                                        </p:tgtEl>
                                        <p:attrNameLst>
                                          <p:attrName>ppt_x</p:attrName>
                                        </p:attrNameLst>
                                      </p:cBhvr>
                                      <p:tavLst>
                                        <p:tav tm="0">
                                          <p:val>
                                            <p:strVal val="#ppt_x"/>
                                          </p:val>
                                        </p:tav>
                                        <p:tav tm="100000">
                                          <p:val>
                                            <p:strVal val="#ppt_x"/>
                                          </p:val>
                                        </p:tav>
                                      </p:tavLst>
                                    </p:anim>
                                    <p:anim calcmode="lin" valueType="num">
                                      <p:cBhvr>
                                        <p:cTn id="20" dur="500" fill="hold"/>
                                        <p:tgtEl>
                                          <p:spTgt spid="471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43"/>
                                        </p:tgtEl>
                                        <p:attrNameLst>
                                          <p:attrName>style.visibility</p:attrName>
                                        </p:attrNameLst>
                                      </p:cBhvr>
                                      <p:to>
                                        <p:strVal val="visible"/>
                                      </p:to>
                                    </p:set>
                                    <p:anim calcmode="lin" valueType="num">
                                      <p:cBhvr>
                                        <p:cTn id="25" dur="500" fill="hold"/>
                                        <p:tgtEl>
                                          <p:spTgt spid="47143"/>
                                        </p:tgtEl>
                                        <p:attrNameLst>
                                          <p:attrName>ppt_x</p:attrName>
                                        </p:attrNameLst>
                                      </p:cBhvr>
                                      <p:tavLst>
                                        <p:tav tm="0">
                                          <p:val>
                                            <p:strVal val="#ppt_x"/>
                                          </p:val>
                                        </p:tav>
                                        <p:tav tm="100000">
                                          <p:val>
                                            <p:strVal val="#ppt_x"/>
                                          </p:val>
                                        </p:tav>
                                      </p:tavLst>
                                    </p:anim>
                                    <p:anim calcmode="lin" valueType="num">
                                      <p:cBhvr>
                                        <p:cTn id="26" dur="500" fill="hold"/>
                                        <p:tgtEl>
                                          <p:spTgt spid="471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44"/>
                                        </p:tgtEl>
                                        <p:attrNameLst>
                                          <p:attrName>style.visibility</p:attrName>
                                        </p:attrNameLst>
                                      </p:cBhvr>
                                      <p:to>
                                        <p:strVal val="visible"/>
                                      </p:to>
                                    </p:set>
                                    <p:anim calcmode="lin" valueType="num">
                                      <p:cBhvr>
                                        <p:cTn id="31" dur="500" fill="hold"/>
                                        <p:tgtEl>
                                          <p:spTgt spid="47144"/>
                                        </p:tgtEl>
                                        <p:attrNameLst>
                                          <p:attrName>ppt_x</p:attrName>
                                        </p:attrNameLst>
                                      </p:cBhvr>
                                      <p:tavLst>
                                        <p:tav tm="0">
                                          <p:val>
                                            <p:strVal val="#ppt_x"/>
                                          </p:val>
                                        </p:tav>
                                        <p:tav tm="100000">
                                          <p:val>
                                            <p:strVal val="#ppt_x"/>
                                          </p:val>
                                        </p:tav>
                                      </p:tavLst>
                                    </p:anim>
                                    <p:anim calcmode="lin" valueType="num">
                                      <p:cBhvr>
                                        <p:cTn id="32" dur="500" fill="hold"/>
                                        <p:tgtEl>
                                          <p:spTgt spid="471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145"/>
                                        </p:tgtEl>
                                        <p:attrNameLst>
                                          <p:attrName>style.visibility</p:attrName>
                                        </p:attrNameLst>
                                      </p:cBhvr>
                                      <p:to>
                                        <p:strVal val="visible"/>
                                      </p:to>
                                    </p:set>
                                    <p:anim calcmode="lin" valueType="num">
                                      <p:cBhvr>
                                        <p:cTn id="37" dur="500" fill="hold"/>
                                        <p:tgtEl>
                                          <p:spTgt spid="47145"/>
                                        </p:tgtEl>
                                        <p:attrNameLst>
                                          <p:attrName>ppt_x</p:attrName>
                                        </p:attrNameLst>
                                      </p:cBhvr>
                                      <p:tavLst>
                                        <p:tav tm="0">
                                          <p:val>
                                            <p:strVal val="#ppt_x"/>
                                          </p:val>
                                        </p:tav>
                                        <p:tav tm="100000">
                                          <p:val>
                                            <p:strVal val="#ppt_x"/>
                                          </p:val>
                                        </p:tav>
                                      </p:tavLst>
                                    </p:anim>
                                    <p:anim calcmode="lin" valueType="num">
                                      <p:cBhvr>
                                        <p:cTn id="38" dur="500" fill="hold"/>
                                        <p:tgtEl>
                                          <p:spTgt spid="471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7146"/>
                                        </p:tgtEl>
                                        <p:attrNameLst>
                                          <p:attrName>style.visibility</p:attrName>
                                        </p:attrNameLst>
                                      </p:cBhvr>
                                      <p:to>
                                        <p:strVal val="visible"/>
                                      </p:to>
                                    </p:set>
                                    <p:anim calcmode="lin" valueType="num">
                                      <p:cBhvr>
                                        <p:cTn id="43" dur="500" fill="hold"/>
                                        <p:tgtEl>
                                          <p:spTgt spid="47146"/>
                                        </p:tgtEl>
                                        <p:attrNameLst>
                                          <p:attrName>ppt_x</p:attrName>
                                        </p:attrNameLst>
                                      </p:cBhvr>
                                      <p:tavLst>
                                        <p:tav tm="0">
                                          <p:val>
                                            <p:strVal val="#ppt_x"/>
                                          </p:val>
                                        </p:tav>
                                        <p:tav tm="100000">
                                          <p:val>
                                            <p:strVal val="#ppt_x"/>
                                          </p:val>
                                        </p:tav>
                                      </p:tavLst>
                                    </p:anim>
                                    <p:anim calcmode="lin" valueType="num">
                                      <p:cBhvr>
                                        <p:cTn id="44" dur="500" fill="hold"/>
                                        <p:tgtEl>
                                          <p:spTgt spid="47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0" grpId="0" bldLvl="0"/>
      <p:bldP spid="47141" grpId="0" bldLvl="0"/>
      <p:bldP spid="47142" grpId="0" bldLvl="0"/>
      <p:bldP spid="47143" grpId="0" bldLvl="0"/>
      <p:bldP spid="47144" grpId="0" bldLvl="0"/>
      <p:bldP spid="47145" grpId="0" bldLvl="0"/>
      <p:bldP spid="47146"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p:cNvPicPr>
          <p:nvPr/>
        </p:nvPicPr>
        <p:blipFill>
          <a:blip r:embed="rId2" cstate="print">
            <a:clrChange>
              <a:clrFrom>
                <a:srgbClr val="FFFFFF"/>
              </a:clrFrom>
              <a:clrTo>
                <a:srgbClr val="FFFFFF">
                  <a:alpha val="0"/>
                </a:srgbClr>
              </a:clrTo>
            </a:clrChange>
          </a:blip>
          <a:stretch>
            <a:fillRect/>
          </a:stretch>
        </p:blipFill>
        <p:spPr>
          <a:xfrm>
            <a:off x="6317933" y="1276668"/>
            <a:ext cx="4632325" cy="1822450"/>
          </a:xfrm>
          <a:prstGeom prst="rect">
            <a:avLst/>
          </a:prstGeom>
          <a:noFill/>
          <a:ln w="9525">
            <a:noFill/>
          </a:ln>
        </p:spPr>
      </p:pic>
      <p:pic>
        <p:nvPicPr>
          <p:cNvPr id="48131" name="Picture 3"/>
          <p:cNvPicPr>
            <a:picLocks noChangeAspect="1"/>
          </p:cNvPicPr>
          <p:nvPr/>
        </p:nvPicPr>
        <p:blipFill>
          <a:blip r:embed="rId3" cstate="print">
            <a:clrChange>
              <a:clrFrom>
                <a:srgbClr val="FEFEFE"/>
              </a:clrFrom>
              <a:clrTo>
                <a:srgbClr val="FEFEFE">
                  <a:alpha val="0"/>
                </a:srgbClr>
              </a:clrTo>
            </a:clrChange>
          </a:blip>
          <a:stretch>
            <a:fillRect/>
          </a:stretch>
        </p:blipFill>
        <p:spPr>
          <a:xfrm>
            <a:off x="1603375" y="3868738"/>
            <a:ext cx="4637088" cy="1792287"/>
          </a:xfrm>
          <a:prstGeom prst="rect">
            <a:avLst/>
          </a:prstGeom>
          <a:noFill/>
          <a:ln w="9525">
            <a:noFill/>
          </a:ln>
        </p:spPr>
      </p:pic>
      <p:sp>
        <p:nvSpPr>
          <p:cNvPr id="48132" name="Text Box 4"/>
          <p:cNvSpPr txBox="1"/>
          <p:nvPr/>
        </p:nvSpPr>
        <p:spPr>
          <a:xfrm>
            <a:off x="3143250" y="2474913"/>
            <a:ext cx="3889375" cy="944562"/>
          </a:xfrm>
          <a:prstGeom prst="rect">
            <a:avLst/>
          </a:prstGeom>
          <a:noFill/>
          <a:ln w="9525">
            <a:noFill/>
          </a:ln>
        </p:spPr>
        <p:txBody>
          <a:bodyPr anchor="t">
            <a:spAutoFit/>
          </a:bodyPr>
          <a:lstStyle/>
          <a:p>
            <a:pPr>
              <a:spcBef>
                <a:spcPct val="50000"/>
              </a:spcBef>
            </a:pPr>
            <a:r>
              <a:rPr lang="zh-CN" altLang="en-US" sz="2800" dirty="0">
                <a:latin typeface="黑体" panose="02010609060101010101" pitchFamily="49" charset="-122"/>
                <a:ea typeface="黑体" panose="02010609060101010101" pitchFamily="49" charset="-122"/>
              </a:rPr>
              <a:t>两</a:t>
            </a:r>
            <a:r>
              <a:rPr lang="en-US" altLang="zh-CN" sz="2800" dirty="0">
                <a:latin typeface="黑体" panose="02010609060101010101" pitchFamily="49" charset="-122"/>
                <a:ea typeface="黑体" panose="02010609060101010101" pitchFamily="49" charset="-122"/>
              </a:rPr>
              <a:t>DNA</a:t>
            </a:r>
            <a:r>
              <a:rPr lang="zh-CN" altLang="en-US" sz="2800" dirty="0">
                <a:latin typeface="黑体" panose="02010609060101010101" pitchFamily="49" charset="-122"/>
                <a:ea typeface="黑体" panose="02010609060101010101" pitchFamily="49" charset="-122"/>
              </a:rPr>
              <a:t>片段要具有</a:t>
            </a:r>
            <a:r>
              <a:rPr lang="zh-CN" altLang="en-US" sz="2800" dirty="0">
                <a:solidFill>
                  <a:srgbClr val="FF0000"/>
                </a:solidFill>
                <a:latin typeface="黑体" panose="02010609060101010101" pitchFamily="49" charset="-122"/>
                <a:ea typeface="黑体" panose="02010609060101010101" pitchFamily="49" charset="-122"/>
              </a:rPr>
              <a:t>互补</a:t>
            </a:r>
            <a:r>
              <a:rPr lang="zh-CN" altLang="en-US" sz="2800" dirty="0">
                <a:latin typeface="黑体" panose="02010609060101010101" pitchFamily="49" charset="-122"/>
                <a:ea typeface="黑体" panose="02010609060101010101" pitchFamily="49" charset="-122"/>
              </a:rPr>
              <a:t>的黏性末端才能拼起来</a:t>
            </a:r>
          </a:p>
        </p:txBody>
      </p:sp>
      <p:sp>
        <p:nvSpPr>
          <p:cNvPr id="14" name="Text Box 4"/>
          <p:cNvSpPr txBox="1"/>
          <p:nvPr/>
        </p:nvSpPr>
        <p:spPr>
          <a:xfrm>
            <a:off x="1847850" y="1395413"/>
            <a:ext cx="3455988" cy="944562"/>
          </a:xfrm>
          <a:prstGeom prst="rect">
            <a:avLst/>
          </a:prstGeom>
          <a:noFill/>
          <a:ln w="9525">
            <a:noFill/>
          </a:ln>
        </p:spPr>
        <p:txBody>
          <a:bodyPr anchor="t">
            <a:spAutoFit/>
          </a:bodyPr>
          <a:lstStyle/>
          <a:p>
            <a:pPr>
              <a:spcBef>
                <a:spcPct val="50000"/>
              </a:spcBef>
            </a:pPr>
            <a:r>
              <a:rPr lang="zh-CN" altLang="en-US" sz="2800" dirty="0">
                <a:latin typeface="黑体" panose="02010609060101010101" pitchFamily="49" charset="-122"/>
                <a:ea typeface="黑体" panose="02010609060101010101" pitchFamily="49" charset="-122"/>
              </a:rPr>
              <a:t>可把黏性末端之间的缝隙</a:t>
            </a:r>
            <a:r>
              <a:rPr lang="zh-CN" altLang="en-US" sz="2800" dirty="0">
                <a:latin typeface="Times New Roman" panose="02020603050405020304" pitchFamily="18" charset="0"/>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缝合</a:t>
            </a:r>
            <a:r>
              <a:rPr lang="zh-CN" altLang="en-US" sz="2800" dirty="0">
                <a:latin typeface="Times New Roman" panose="02020603050405020304" pitchFamily="18" charset="0"/>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起来</a:t>
            </a:r>
            <a:r>
              <a:rPr lang="zh-CN" altLang="en-US" sz="2800" dirty="0">
                <a:solidFill>
                  <a:schemeClr val="bg1"/>
                </a:solidFill>
                <a:latin typeface="黑体" panose="02010609060101010101" pitchFamily="49" charset="-122"/>
                <a:ea typeface="黑体" panose="02010609060101010101" pitchFamily="49" charset="-122"/>
              </a:rPr>
              <a:t>，</a:t>
            </a:r>
          </a:p>
        </p:txBody>
      </p:sp>
      <p:sp>
        <p:nvSpPr>
          <p:cNvPr id="15" name="圆角矩形 14"/>
          <p:cNvSpPr/>
          <p:nvPr/>
        </p:nvSpPr>
        <p:spPr>
          <a:xfrm>
            <a:off x="3935413" y="4437063"/>
            <a:ext cx="2520950" cy="1295400"/>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5pPr>
          </a:lstStyle>
          <a:p>
            <a:pPr lvl="0" indent="0" algn="ctr" defTabSz="914400" fontAlgn="base">
              <a:spcBef>
                <a:spcPct val="0"/>
              </a:spcBef>
              <a:spcAft>
                <a:spcPct val="0"/>
              </a:spcAft>
            </a:pPr>
            <a:endParaRPr lang="zh-CN" altLang="en-US" u="none" strike="noStrike" baseline="0" noProof="1">
              <a:solidFill>
                <a:srgbClr val="0033CC"/>
              </a:solidFill>
              <a:latin typeface="Arial" panose="020B0604020202020204" pitchFamily="34" charset="0"/>
              <a:ea typeface="Arial" panose="020B0604020202020204" pitchFamily="34" charset="0"/>
            </a:endParaRPr>
          </a:p>
        </p:txBody>
      </p:sp>
      <p:sp>
        <p:nvSpPr>
          <p:cNvPr id="16" name="圆角矩形 15"/>
          <p:cNvSpPr/>
          <p:nvPr/>
        </p:nvSpPr>
        <p:spPr>
          <a:xfrm>
            <a:off x="6240780" y="1179830"/>
            <a:ext cx="2520950" cy="1295400"/>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5pPr>
          </a:lstStyle>
          <a:p>
            <a:pPr lvl="0" indent="0" algn="ctr" defTabSz="914400" fontAlgn="base">
              <a:spcBef>
                <a:spcPct val="0"/>
              </a:spcBef>
              <a:spcAft>
                <a:spcPct val="0"/>
              </a:spcAft>
            </a:pPr>
            <a:endParaRPr lang="zh-CN" altLang="en-US" u="none" strike="noStrike" baseline="0" noProof="1">
              <a:solidFill>
                <a:srgbClr val="0033CC"/>
              </a:solidFill>
              <a:latin typeface="Arial" panose="020B0604020202020204" pitchFamily="34" charset="0"/>
              <a:ea typeface="Arial" panose="020B0604020202020204" pitchFamily="34" charset="0"/>
            </a:endParaRPr>
          </a:p>
        </p:txBody>
      </p:sp>
      <p:sp>
        <p:nvSpPr>
          <p:cNvPr id="17" name="椭圆 16"/>
          <p:cNvSpPr/>
          <p:nvPr/>
        </p:nvSpPr>
        <p:spPr>
          <a:xfrm>
            <a:off x="6600825" y="3716338"/>
            <a:ext cx="1295400" cy="10080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5pPr>
          </a:lstStyle>
          <a:p>
            <a:pPr lvl="0" indent="0" algn="ctr" defTabSz="914400" fontAlgn="base">
              <a:spcBef>
                <a:spcPct val="0"/>
              </a:spcBef>
              <a:spcAft>
                <a:spcPct val="0"/>
              </a:spcAft>
            </a:pPr>
            <a:endParaRPr lang="zh-CN" altLang="en-US" u="none" strike="noStrike" baseline="0" noProof="1">
              <a:solidFill>
                <a:srgbClr val="FFFFFF"/>
              </a:solidFill>
              <a:latin typeface="Arial" panose="020B0604020202020204" pitchFamily="34" charset="0"/>
              <a:ea typeface="Arial" panose="020B0604020202020204" pitchFamily="34" charset="0"/>
            </a:endParaRPr>
          </a:p>
        </p:txBody>
      </p:sp>
      <p:sp>
        <p:nvSpPr>
          <p:cNvPr id="18" name="椭圆 17"/>
          <p:cNvSpPr/>
          <p:nvPr/>
        </p:nvSpPr>
        <p:spPr>
          <a:xfrm>
            <a:off x="3935413" y="2420938"/>
            <a:ext cx="1296988" cy="10080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5pPr>
          </a:lstStyle>
          <a:p>
            <a:pPr lvl="0" indent="0" algn="ctr" defTabSz="914400" fontAlgn="base">
              <a:spcBef>
                <a:spcPct val="0"/>
              </a:spcBef>
              <a:spcAft>
                <a:spcPct val="0"/>
              </a:spcAft>
            </a:pPr>
            <a:endParaRPr lang="zh-CN" altLang="en-US" u="none" strike="noStrike" baseline="0" noProof="1">
              <a:solidFill>
                <a:srgbClr val="FFFFFF"/>
              </a:solidFill>
              <a:latin typeface="Arial" panose="020B0604020202020204" pitchFamily="34" charset="0"/>
              <a:ea typeface="Arial" panose="020B0604020202020204" pitchFamily="34" charset="0"/>
            </a:endParaRPr>
          </a:p>
        </p:txBody>
      </p:sp>
      <p:pic>
        <p:nvPicPr>
          <p:cNvPr id="19" name="Picture 2" descr="C:\Users\王冰\Desktop\图片3.png"/>
          <p:cNvPicPr>
            <a:picLocks noChangeAspect="1"/>
          </p:cNvPicPr>
          <p:nvPr/>
        </p:nvPicPr>
        <p:blipFill>
          <a:blip r:embed="rId4" cstate="print"/>
          <a:srcRect t="6564" r="19554" b="8099"/>
          <a:stretch>
            <a:fillRect/>
          </a:stretch>
        </p:blipFill>
        <p:spPr>
          <a:xfrm>
            <a:off x="3000375" y="1557338"/>
            <a:ext cx="358775" cy="358775"/>
          </a:xfrm>
          <a:prstGeom prst="rect">
            <a:avLst/>
          </a:prstGeom>
          <a:noFill/>
          <a:ln w="9525">
            <a:noFill/>
          </a:ln>
        </p:spPr>
      </p:pic>
      <p:pic>
        <p:nvPicPr>
          <p:cNvPr id="20" name="Picture 2" descr="C:\Users\王冰\Desktop\图片3.png"/>
          <p:cNvPicPr>
            <a:picLocks noChangeAspect="1"/>
          </p:cNvPicPr>
          <p:nvPr/>
        </p:nvPicPr>
        <p:blipFill>
          <a:blip r:embed="rId5" cstate="print"/>
          <a:srcRect t="6564" r="19554" b="8099"/>
          <a:stretch>
            <a:fillRect/>
          </a:stretch>
        </p:blipFill>
        <p:spPr>
          <a:xfrm>
            <a:off x="8040688" y="5084763"/>
            <a:ext cx="358775" cy="360362"/>
          </a:xfrm>
          <a:prstGeom prst="rect">
            <a:avLst/>
          </a:prstGeom>
          <a:noFill/>
          <a:ln w="9525">
            <a:noFill/>
          </a:ln>
        </p:spPr>
      </p:pic>
      <p:cxnSp>
        <p:nvCxnSpPr>
          <p:cNvPr id="23" name="直接连接符 22"/>
          <p:cNvCxnSpPr/>
          <p:nvPr/>
        </p:nvCxnSpPr>
        <p:spPr>
          <a:xfrm>
            <a:off x="6888163" y="4365625"/>
            <a:ext cx="720725" cy="0"/>
          </a:xfrm>
          <a:prstGeom prst="line">
            <a:avLst/>
          </a:prstGeom>
          <a:ln w="635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358562" y="2808739"/>
            <a:ext cx="719138" cy="0"/>
          </a:xfrm>
          <a:prstGeom prst="line">
            <a:avLst/>
          </a:prstGeom>
          <a:ln w="63500">
            <a:solidFill>
              <a:srgbClr val="0033CC"/>
            </a:solidFill>
          </a:ln>
        </p:spPr>
        <p:style>
          <a:lnRef idx="1">
            <a:schemeClr val="accent1"/>
          </a:lnRef>
          <a:fillRef idx="0">
            <a:schemeClr val="accent1"/>
          </a:fillRef>
          <a:effectRef idx="0">
            <a:schemeClr val="accent1"/>
          </a:effectRef>
          <a:fontRef idx="minor">
            <a:schemeClr val="tx1"/>
          </a:fontRef>
        </p:style>
      </p:cxnSp>
      <p:pic>
        <p:nvPicPr>
          <p:cNvPr id="1027" name="Picture 3" descr="C:\Users\王冰\Desktop\图片5.png"/>
          <p:cNvPicPr>
            <a:picLocks noChangeAspect="1"/>
          </p:cNvPicPr>
          <p:nvPr/>
        </p:nvPicPr>
        <p:blipFill>
          <a:blip r:embed="rId6" cstate="print"/>
          <a:stretch>
            <a:fillRect/>
          </a:stretch>
        </p:blipFill>
        <p:spPr>
          <a:xfrm>
            <a:off x="5519738" y="3322638"/>
            <a:ext cx="4797425" cy="1835150"/>
          </a:xfrm>
          <a:prstGeom prst="rect">
            <a:avLst/>
          </a:prstGeom>
          <a:noFill/>
          <a:ln w="9525">
            <a:noFill/>
          </a:ln>
        </p:spPr>
      </p:pic>
      <p:grpSp>
        <p:nvGrpSpPr>
          <p:cNvPr id="2" name="组合 33"/>
          <p:cNvGrpSpPr/>
          <p:nvPr/>
        </p:nvGrpSpPr>
        <p:grpSpPr>
          <a:xfrm>
            <a:off x="8329613" y="3716338"/>
            <a:ext cx="574675" cy="1512887"/>
            <a:chOff x="5868144" y="3356992"/>
            <a:chExt cx="1152128" cy="1944216"/>
          </a:xfrm>
        </p:grpSpPr>
        <p:cxnSp>
          <p:nvCxnSpPr>
            <p:cNvPr id="29" name="直接连接符 28"/>
            <p:cNvCxnSpPr/>
            <p:nvPr/>
          </p:nvCxnSpPr>
          <p:spPr>
            <a:xfrm flipH="1">
              <a:off x="5868144" y="3356992"/>
              <a:ext cx="1152128" cy="1872796"/>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011711" y="3428412"/>
              <a:ext cx="936777" cy="1872796"/>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121" name="TextBox 1"/>
          <p:cNvSpPr txBox="1"/>
          <p:nvPr/>
        </p:nvSpPr>
        <p:spPr>
          <a:xfrm>
            <a:off x="2239963" y="473075"/>
            <a:ext cx="8751887" cy="579438"/>
          </a:xfrm>
          <a:prstGeom prst="rect">
            <a:avLst/>
          </a:prstGeom>
          <a:noFill/>
          <a:ln w="9525">
            <a:noFill/>
          </a:ln>
        </p:spPr>
        <p:txBody>
          <a:bodyPr anchor="t">
            <a:spAutoFit/>
          </a:bodyPr>
          <a:lstStyle/>
          <a:p>
            <a:r>
              <a:rPr lang="zh-CN" altLang="en-US" sz="3200" dirty="0">
                <a:solidFill>
                  <a:srgbClr val="FF0000"/>
                </a:solidFill>
                <a:latin typeface="Arial" panose="020B0604020202020204" pitchFamily="34" charset="0"/>
                <a:ea typeface="黑体" panose="02010609060101010101" pitchFamily="49" charset="-122"/>
              </a:rPr>
              <a:t>DNA连接酶的缝合作用</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nodeType="clickEffect">
                                  <p:stCondLst>
                                    <p:cond delay="0"/>
                                  </p:stCondLst>
                                  <p:childTnLst>
                                    <p:set>
                                      <p:cBhvr>
                                        <p:cTn id="10" dur="1" fill="hold">
                                          <p:stCondLst>
                                            <p:cond delay="0"/>
                                          </p:stCondLst>
                                        </p:cTn>
                                        <p:tgtEl>
                                          <p:spTgt spid="48131"/>
                                        </p:tgtEl>
                                        <p:attrNameLst>
                                          <p:attrName>style.visibility</p:attrName>
                                        </p:attrNameLst>
                                      </p:cBhvr>
                                      <p:to>
                                        <p:strVal val="visible"/>
                                      </p:to>
                                    </p:set>
                                    <p:animEffect transition="in" filter="plus(in)">
                                      <p:cBhvr>
                                        <p:cTn id="11" dur="2000"/>
                                        <p:tgtEl>
                                          <p:spTgt spid="481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8130"/>
                                        </p:tgtEl>
                                        <p:attrNameLst>
                                          <p:attrName>style.visibility</p:attrName>
                                        </p:attrNameLst>
                                      </p:cBhvr>
                                      <p:to>
                                        <p:strVal val="visible"/>
                                      </p:to>
                                    </p:set>
                                  </p:childTnLst>
                                </p:cTn>
                              </p:par>
                            </p:childTnLst>
                          </p:cTn>
                        </p:par>
                        <p:par>
                          <p:cTn id="16" fill="hold">
                            <p:stCondLst>
                              <p:cond delay="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1027"/>
                                        </p:tgtEl>
                                        <p:attrNameLst>
                                          <p:attrName>style.visibility</p:attrName>
                                        </p:attrNameLst>
                                      </p:cBhvr>
                                      <p:to>
                                        <p:strVal val="visible"/>
                                      </p:to>
                                    </p:set>
                                    <p:anim calcmode="lin" valueType="num">
                                      <p:cBhvr>
                                        <p:cTn id="19" dur="1000" fill="hold"/>
                                        <p:tgtEl>
                                          <p:spTgt spid="1027"/>
                                        </p:tgtEl>
                                        <p:attrNameLst>
                                          <p:attrName>ppt_w</p:attrName>
                                        </p:attrNameLst>
                                      </p:cBhvr>
                                      <p:tavLst>
                                        <p:tav tm="0">
                                          <p:val>
                                            <p:fltVal val="0"/>
                                          </p:val>
                                        </p:tav>
                                        <p:tav tm="100000">
                                          <p:val>
                                            <p:strVal val="#ppt_w"/>
                                          </p:val>
                                        </p:tav>
                                      </p:tavLst>
                                    </p:anim>
                                    <p:anim calcmode="lin" valueType="num">
                                      <p:cBhvr>
                                        <p:cTn id="20" dur="1000" fill="hold"/>
                                        <p:tgtEl>
                                          <p:spTgt spid="1027"/>
                                        </p:tgtEl>
                                        <p:attrNameLst>
                                          <p:attrName>ppt_h</p:attrName>
                                        </p:attrNameLst>
                                      </p:cBhvr>
                                      <p:tavLst>
                                        <p:tav tm="0">
                                          <p:val>
                                            <p:fltVal val="0"/>
                                          </p:val>
                                        </p:tav>
                                        <p:tav tm="100000">
                                          <p:val>
                                            <p:strVal val="#ppt_h"/>
                                          </p:val>
                                        </p:tav>
                                      </p:tavLst>
                                    </p:anim>
                                    <p:anim calcmode="lin" valueType="num">
                                      <p:cBhvr>
                                        <p:cTn id="21" dur="1000" fill="hold"/>
                                        <p:tgtEl>
                                          <p:spTgt spid="1027"/>
                                        </p:tgtEl>
                                        <p:attrNameLst>
                                          <p:attrName>style.rotation</p:attrName>
                                        </p:attrNameLst>
                                      </p:cBhvr>
                                      <p:tavLst>
                                        <p:tav tm="0">
                                          <p:val>
                                            <p:fltVal val="90"/>
                                          </p:val>
                                        </p:tav>
                                        <p:tav tm="100000">
                                          <p:val>
                                            <p:fltVal val="0"/>
                                          </p:val>
                                        </p:tav>
                                      </p:tavLst>
                                    </p:anim>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132"/>
                                        </p:tgtEl>
                                        <p:attrNameLst>
                                          <p:attrName>style.visibility</p:attrName>
                                        </p:attrNameLst>
                                      </p:cBhvr>
                                      <p:to>
                                        <p:strVal val="visible"/>
                                      </p:to>
                                    </p:set>
                                    <p:anim calcmode="lin" valueType="num">
                                      <p:cBhvr>
                                        <p:cTn id="27" dur="500" fill="hold"/>
                                        <p:tgtEl>
                                          <p:spTgt spid="48132"/>
                                        </p:tgtEl>
                                        <p:attrNameLst>
                                          <p:attrName>ppt_x</p:attrName>
                                        </p:attrNameLst>
                                      </p:cBhvr>
                                      <p:tavLst>
                                        <p:tav tm="0">
                                          <p:val>
                                            <p:strVal val="#ppt_x"/>
                                          </p:val>
                                        </p:tav>
                                        <p:tav tm="100000">
                                          <p:val>
                                            <p:strVal val="#ppt_x"/>
                                          </p:val>
                                        </p:tav>
                                      </p:tavLst>
                                    </p:anim>
                                    <p:anim calcmode="lin" valueType="num">
                                      <p:cBhvr>
                                        <p:cTn id="2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par>
                          <p:cTn id="37" fill="hold">
                            <p:stCondLst>
                              <p:cond delay="2000"/>
                            </p:stCondLst>
                            <p:childTnLst>
                              <p:par>
                                <p:cTn id="38" presetID="26" presetClass="emph" presetSubtype="0" repeatCount="3000" fill="hold" grpId="1" nodeType="afterEffect">
                                  <p:stCondLst>
                                    <p:cond delay="0"/>
                                  </p:stCondLst>
                                  <p:childTnLst>
                                    <p:animEffect transition="out" filter="fade">
                                      <p:cBhvr>
                                        <p:cTn id="39" dur="500" tmFilter="0, 0; .2, .5; .8, .5; 1, 0"/>
                                        <p:tgtEl>
                                          <p:spTgt spid="16"/>
                                        </p:tgtEl>
                                      </p:cBhvr>
                                    </p:animEffect>
                                    <p:animScale>
                                      <p:cBhvr>
                                        <p:cTn id="40" dur="250" autoRev="1" fill="hold"/>
                                        <p:tgtEl>
                                          <p:spTgt spid="16"/>
                                        </p:tgtEl>
                                      </p:cBhvr>
                                      <p:by x="105000" y="105000"/>
                                    </p:animScale>
                                  </p:childTnLst>
                                </p:cTn>
                              </p:par>
                              <p:par>
                                <p:cTn id="41" presetID="26" presetClass="emph" presetSubtype="0" repeatCount="3000" fill="hold" grpId="1" nodeType="withEffect">
                                  <p:stCondLst>
                                    <p:cond delay="0"/>
                                  </p:stCondLst>
                                  <p:childTnLst>
                                    <p:animEffect transition="out" filter="fade">
                                      <p:cBhvr>
                                        <p:cTn id="42" dur="500" tmFilter="0, 0; .2, .5; .8, .5; 1, 0"/>
                                        <p:tgtEl>
                                          <p:spTgt spid="15"/>
                                        </p:tgtEl>
                                      </p:cBhvr>
                                    </p:animEffect>
                                    <p:animScale>
                                      <p:cBhvr>
                                        <p:cTn id="43" dur="250" autoRev="1" fill="hold"/>
                                        <p:tgtEl>
                                          <p:spTgt spid="15"/>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ppt_x</p:attrName>
                                        </p:attrNameLst>
                                      </p:cBhvr>
                                      <p:tavLst>
                                        <p:tav tm="0">
                                          <p:val>
                                            <p:strVal val="#ppt_x"/>
                                          </p:val>
                                        </p:tav>
                                        <p:tav tm="100000">
                                          <p:val>
                                            <p:strVal val="#ppt_x"/>
                                          </p:val>
                                        </p:tav>
                                      </p:tavLst>
                                    </p:anim>
                                    <p:anim calcmode="lin" valueType="num">
                                      <p:cBhvr>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p:cTn id="53" dur="500"/>
                                        <p:tgtEl>
                                          <p:spTgt spid="2"/>
                                        </p:tgtEl>
                                        <p:attrNameLst>
                                          <p:attrName>ppt_x</p:attrName>
                                        </p:attrNameLst>
                                      </p:cBhvr>
                                      <p:tavLst>
                                        <p:tav tm="0">
                                          <p:val>
                                            <p:strVal val="ppt_x"/>
                                          </p:val>
                                        </p:tav>
                                        <p:tav tm="100000">
                                          <p:val>
                                            <p:strVal val="ppt_x"/>
                                          </p:val>
                                        </p:tav>
                                      </p:tavLst>
                                    </p:anim>
                                    <p:anim calcmode="lin" valueType="num">
                                      <p:cBhvr>
                                        <p:cTn id="54" dur="500"/>
                                        <p:tgtEl>
                                          <p:spTgt spid="2"/>
                                        </p:tgtEl>
                                        <p:attrNameLst>
                                          <p:attrName>ppt_y</p:attrName>
                                        </p:attrNameLst>
                                      </p:cBhvr>
                                      <p:tavLst>
                                        <p:tav tm="0">
                                          <p:val>
                                            <p:strVal val="ppt_y"/>
                                          </p:val>
                                        </p:tav>
                                        <p:tav tm="100000">
                                          <p:val>
                                            <p:strVal val="1+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iterate type="lt">
                                    <p:tmAbs val="0"/>
                                  </p:iterate>
                                  <p:childTnLst>
                                    <p:anim calcmode="lin" valueType="num">
                                      <p:cBhvr>
                                        <p:cTn id="57" dur="500"/>
                                        <p:tgtEl>
                                          <p:spTgt spid="1027"/>
                                        </p:tgtEl>
                                        <p:attrNameLst>
                                          <p:attrName>ppt_x</p:attrName>
                                        </p:attrNameLst>
                                      </p:cBhvr>
                                      <p:tavLst>
                                        <p:tav tm="0">
                                          <p:val>
                                            <p:strVal val="ppt_x"/>
                                          </p:val>
                                        </p:tav>
                                        <p:tav tm="100000">
                                          <p:val>
                                            <p:strVal val="ppt_x"/>
                                          </p:val>
                                        </p:tav>
                                      </p:tavLst>
                                    </p:anim>
                                    <p:anim calcmode="lin" valueType="num">
                                      <p:cBhvr>
                                        <p:cTn id="58" dur="500"/>
                                        <p:tgtEl>
                                          <p:spTgt spid="1027"/>
                                        </p:tgtEl>
                                        <p:attrNameLst>
                                          <p:attrName>ppt_y</p:attrName>
                                        </p:attrNameLst>
                                      </p:cBhvr>
                                      <p:tavLst>
                                        <p:tav tm="0">
                                          <p:val>
                                            <p:strVal val="ppt_y"/>
                                          </p:val>
                                        </p:tav>
                                        <p:tav tm="100000">
                                          <p:val>
                                            <p:strVal val="1+ppt_h/2"/>
                                          </p:val>
                                        </p:tav>
                                      </p:tavLst>
                                    </p:anim>
                                    <p:set>
                                      <p:cBhvr>
                                        <p:cTn id="59" dur="1" fill="hold">
                                          <p:stCondLst>
                                            <p:cond delay="499"/>
                                          </p:stCondLst>
                                        </p:cTn>
                                        <p:tgtEl>
                                          <p:spTgt spid="102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2" nodeType="clickEffect">
                                  <p:stCondLst>
                                    <p:cond delay="0"/>
                                  </p:stCondLst>
                                  <p:childTnLst>
                                    <p:set>
                                      <p:cBhvr>
                                        <p:cTn id="63" dur="1" fill="hold">
                                          <p:stCondLst>
                                            <p:cond delay="0"/>
                                          </p:stCondLst>
                                        </p:cTn>
                                        <p:tgtEl>
                                          <p:spTgt spid="16"/>
                                        </p:tgtEl>
                                        <p:attrNameLst>
                                          <p:attrName>style.visibility</p:attrName>
                                        </p:attrNameLst>
                                      </p:cBhvr>
                                      <p:to>
                                        <p:strVal val="hidden"/>
                                      </p:to>
                                    </p:set>
                                  </p:childTnLst>
                                </p:cTn>
                              </p:par>
                              <p:par>
                                <p:cTn id="64" presetID="1" presetClass="exit" presetSubtype="0" fill="hold" grpId="2" nodeType="withEffect">
                                  <p:stCondLst>
                                    <p:cond delay="0"/>
                                  </p:stCondLst>
                                  <p:childTnLst>
                                    <p:set>
                                      <p:cBhvr>
                                        <p:cTn id="65" dur="1" fill="hold">
                                          <p:stCondLst>
                                            <p:cond delay="0"/>
                                          </p:stCondLst>
                                        </p:cTn>
                                        <p:tgtEl>
                                          <p:spTgt spid="1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48132"/>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Par">
                                  <p:stCondLst>
                                    <p:cond delay="0"/>
                                  </p:stCondLst>
                                  <p:childTnLst>
                                    <p:animMotion origin="layout" path="M 1.38889E-6 7.03704E-6 L 0.09445 -0.17847 " pathEditMode="relative" ptsTypes="AA">
                                      <p:cBhvr>
                                        <p:cTn id="73" dur="2000" fill="hold"/>
                                        <p:tgtEl>
                                          <p:spTgt spid="48131"/>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1.11111E-6 -1.48148E-6 L -0.11146 0.19583 " pathEditMode="relative" rAng="0" ptsTypes="AA">
                                      <p:cBhvr>
                                        <p:cTn id="75" dur="2000" fill="hold"/>
                                        <p:tgtEl>
                                          <p:spTgt spid="48130"/>
                                        </p:tgtEl>
                                        <p:attrNameLst>
                                          <p:attrName>ppt_x</p:attrName>
                                          <p:attrName>ppt_y</p:attrName>
                                        </p:attrNameLst>
                                      </p:cBhvr>
                                      <p:rCtr x="-5600" y="9800"/>
                                    </p:animMotion>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1000" fill="hold"/>
                                        <p:tgtEl>
                                          <p:spTgt spid="19"/>
                                        </p:tgtEl>
                                        <p:attrNameLst>
                                          <p:attrName>ppt_w</p:attrName>
                                        </p:attrNameLst>
                                      </p:cBhvr>
                                      <p:tavLst>
                                        <p:tav tm="0">
                                          <p:val>
                                            <p:strVal val="#ppt_w*0.70"/>
                                          </p:val>
                                        </p:tav>
                                        <p:tav tm="100000">
                                          <p:val>
                                            <p:strVal val="#ppt_w"/>
                                          </p:val>
                                        </p:tav>
                                      </p:tavLst>
                                    </p:anim>
                                    <p:anim calcmode="lin" valueType="num">
                                      <p:cBhvr>
                                        <p:cTn id="81" dur="1000" fill="hold"/>
                                        <p:tgtEl>
                                          <p:spTgt spid="19"/>
                                        </p:tgtEl>
                                        <p:attrNameLst>
                                          <p:attrName>ppt_h</p:attrName>
                                        </p:attrNameLst>
                                      </p:cBhvr>
                                      <p:tavLst>
                                        <p:tav tm="0">
                                          <p:val>
                                            <p:strVal val="#ppt_h"/>
                                          </p:val>
                                        </p:tav>
                                        <p:tav tm="100000">
                                          <p:val>
                                            <p:strVal val="#ppt_h"/>
                                          </p:val>
                                        </p:tav>
                                      </p:tavLst>
                                    </p:anim>
                                    <p:animEffect transition="in" filter="fade">
                                      <p:cBhvr>
                                        <p:cTn id="82" dur="1000"/>
                                        <p:tgtEl>
                                          <p:spTgt spid="19"/>
                                        </p:tgtEl>
                                      </p:cBhvr>
                                    </p:animEffect>
                                  </p:childTnLst>
                                </p:cTn>
                              </p:par>
                              <p:par>
                                <p:cTn id="83" presetID="55"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strVal val="#ppt_w*0.70"/>
                                          </p:val>
                                        </p:tav>
                                        <p:tav tm="100000">
                                          <p:val>
                                            <p:strVal val="#ppt_w"/>
                                          </p:val>
                                        </p:tav>
                                      </p:tavLst>
                                    </p:anim>
                                    <p:anim calcmode="lin" valueType="num">
                                      <p:cBhvr>
                                        <p:cTn id="86" dur="1000" fill="hold"/>
                                        <p:tgtEl>
                                          <p:spTgt spid="20"/>
                                        </p:tgtEl>
                                        <p:attrNameLst>
                                          <p:attrName>ppt_h</p:attrName>
                                        </p:attrNameLst>
                                      </p:cBhvr>
                                      <p:tavLst>
                                        <p:tav tm="0">
                                          <p:val>
                                            <p:strVal val="#ppt_h"/>
                                          </p:val>
                                        </p:tav>
                                        <p:tav tm="100000">
                                          <p:val>
                                            <p:strVal val="#ppt_h"/>
                                          </p:val>
                                        </p:tav>
                                      </p:tavLst>
                                    </p:anim>
                                    <p:animEffect transition="in" filter="fade">
                                      <p:cBhvr>
                                        <p:cTn id="87" dur="10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2000"/>
                                        <p:tgtEl>
                                          <p:spTgt spid="1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000"/>
                                        <p:tgtEl>
                                          <p:spTgt spid="17"/>
                                        </p:tgtEl>
                                      </p:cBhvr>
                                    </p:animEffect>
                                  </p:childTnLst>
                                </p:cTn>
                              </p:par>
                            </p:childTnLst>
                          </p:cTn>
                        </p:par>
                        <p:par>
                          <p:cTn id="96" fill="hold">
                            <p:stCondLst>
                              <p:cond delay="2000"/>
                            </p:stCondLst>
                            <p:childTnLst>
                              <p:par>
                                <p:cTn id="97" presetID="26" presetClass="emph" presetSubtype="0" repeatCount="3000" fill="hold" grpId="1" nodeType="afterEffect">
                                  <p:stCondLst>
                                    <p:cond delay="0"/>
                                  </p:stCondLst>
                                  <p:childTnLst>
                                    <p:animEffect transition="out" filter="fade">
                                      <p:cBhvr>
                                        <p:cTn id="98" dur="1000" tmFilter="0, 0; .2, .5; .8, .5; 1, 0"/>
                                        <p:tgtEl>
                                          <p:spTgt spid="17"/>
                                        </p:tgtEl>
                                      </p:cBhvr>
                                    </p:animEffect>
                                    <p:animScale>
                                      <p:cBhvr>
                                        <p:cTn id="99" dur="500" autoRev="1" fill="hold"/>
                                        <p:tgtEl>
                                          <p:spTgt spid="17"/>
                                        </p:tgtEl>
                                      </p:cBhvr>
                                      <p:by x="105000" y="105000"/>
                                    </p:animScale>
                                  </p:childTnLst>
                                </p:cTn>
                              </p:par>
                              <p:par>
                                <p:cTn id="100" presetID="26" presetClass="emph" presetSubtype="0" repeatCount="3000" fill="hold" grpId="1" nodeType="withEffect">
                                  <p:stCondLst>
                                    <p:cond delay="0"/>
                                  </p:stCondLst>
                                  <p:childTnLst>
                                    <p:animEffect transition="out" filter="fade">
                                      <p:cBhvr>
                                        <p:cTn id="101" dur="1000" tmFilter="0, 0; .2, .5; .8, .5; 1, 0"/>
                                        <p:tgtEl>
                                          <p:spTgt spid="18"/>
                                        </p:tgtEl>
                                      </p:cBhvr>
                                    </p:animEffect>
                                    <p:animScale>
                                      <p:cBhvr>
                                        <p:cTn id="102" dur="500" autoRev="1" fill="hold"/>
                                        <p:tgtEl>
                                          <p:spTgt spid="18"/>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nodeType="clickEffect">
                                  <p:stCondLst>
                                    <p:cond delay="0"/>
                                  </p:stCondLst>
                                  <p:childTnLst>
                                    <p:animMotion origin="layout" path="M 5.55556E-7 3.33333E-6 L 0.12986 0.14166 " pathEditMode="relative" rAng="0" ptsTypes="AA">
                                      <p:cBhvr>
                                        <p:cTn id="106" dur="2000" fill="hold"/>
                                        <p:tgtEl>
                                          <p:spTgt spid="19"/>
                                        </p:tgtEl>
                                        <p:attrNameLst>
                                          <p:attrName>ppt_x</p:attrName>
                                          <p:attrName>ppt_y</p:attrName>
                                        </p:attrNameLst>
                                      </p:cBhvr>
                                      <p:rCtr x="6500" y="7100"/>
                                    </p:animMotion>
                                  </p:childTnLst>
                                </p:cTn>
                              </p:par>
                              <p:par>
                                <p:cTn id="107" presetID="0" presetClass="path" presetSubtype="0" accel="50000" decel="50000" fill="hold" nodeType="withEffect">
                                  <p:stCondLst>
                                    <p:cond delay="0"/>
                                  </p:stCondLst>
                                  <p:childTnLst>
                                    <p:animMotion origin="layout" path="M -1.66667E-6 -2.59259E-6 L -0.12986 -0.14166 " pathEditMode="relative" rAng="0" ptsTypes="AA">
                                      <p:cBhvr>
                                        <p:cTn id="108" dur="2000" fill="hold"/>
                                        <p:tgtEl>
                                          <p:spTgt spid="20"/>
                                        </p:tgtEl>
                                        <p:attrNameLst>
                                          <p:attrName>ppt_x</p:attrName>
                                          <p:attrName>ppt_y</p:attrName>
                                        </p:attrNameLst>
                                      </p:cBhvr>
                                      <p:rCtr x="-6500" y="-7100"/>
                                    </p:animMotion>
                                  </p:childTnLst>
                                </p:cTn>
                              </p:par>
                            </p:childTnLst>
                          </p:cTn>
                        </p:par>
                        <p:par>
                          <p:cTn id="109" fill="hold">
                            <p:stCondLst>
                              <p:cond delay="2000"/>
                            </p:stCondLst>
                            <p:childTnLst>
                              <p:par>
                                <p:cTn id="110" presetID="47" presetClass="path" presetSubtype="0" accel="50000" decel="50000" fill="hold" nodeType="afterEffect">
                                  <p:stCondLst>
                                    <p:cond delay="0"/>
                                  </p:stCondLst>
                                  <p:childTnLst>
                                    <p:animMotion origin="layout" path="M 0.10434 0.09977 C 0.10503 0.17454 0.10781 0.22801 0.11041 0.22801 C 0.11302 0.22801 0.11545 0.17454 0.11632 0.09977 C 0.11736 0.17454 0.11961 0.22801 0.12239 0.22801 C 0.12517 0.22801 0.12743 0.17454 0.12812 0.09977 C 0.12934 0.17454 0.13159 0.22801 0.13437 0.22801 C 0.13715 0.22801 0.13975 0.17454 0.14045 0.09977 C 0.14132 0.17454 0.14375 0.22801 0.1467 0.22801 C 0.14895 0.22801 0.15173 0.17454 0.1526 0.09977 C 0.1533 0.17454 0.15607 0.22801 0.15868 0.22801 C 0.16128 0.22801 0.16371 0.17454 0.16458 0.09977 C 0.16562 0.17454 0.16788 0.22801 0.17066 0.22801 C 0.17343 0.22801 0.17569 0.17454 0.17691 0.09977 C 0.1776 0.17454 0.17986 0.22801 0.18264 0.22801 C 0.18541 0.22801 0.18802 0.17454 0.18871 0.09977 C 0.18958 0.17454 0.19201 0.22801 0.19496 0.22801 C 0.19774 0.22801 0.2 0.17454 0.20086 0.09977 " pathEditMode="relative" rAng="0" ptsTypes="fffffffffffffffff">
                                      <p:cBhvr>
                                        <p:cTn id="111" dur="3000" fill="hold"/>
                                        <p:tgtEl>
                                          <p:spTgt spid="19"/>
                                        </p:tgtEl>
                                        <p:attrNameLst>
                                          <p:attrName>ppt_x</p:attrName>
                                          <p:attrName>ppt_y</p:attrName>
                                        </p:attrNameLst>
                                      </p:cBhvr>
                                      <p:rCtr x="4800" y="6400"/>
                                    </p:animMotion>
                                  </p:childTnLst>
                                </p:cTn>
                              </p:par>
                              <p:par>
                                <p:cTn id="112" presetID="47" presetClass="path" presetSubtype="0" accel="50000" decel="50000" fill="hold" nodeType="withEffect">
                                  <p:stCondLst>
                                    <p:cond delay="0"/>
                                  </p:stCondLst>
                                  <p:childTnLst>
                                    <p:animMotion origin="layout" path="M -0.14757 -0.21713 C -0.14705 -0.14259 -0.14479 -0.08912 -0.14253 -0.08912 C -0.14028 -0.08912 -0.13837 -0.14259 -0.13767 -0.21713 C -0.13663 -0.14259 -0.13472 -0.08912 -0.13246 -0.08912 C -0.13021 -0.08912 -0.1283 -0.14259 -0.1276 -0.21713 C -0.12673 -0.14259 -0.12465 -0.08912 -0.12257 -0.08912 C -0.12014 -0.08912 -0.11788 -0.14259 -0.11736 -0.21713 C -0.11666 -0.14259 -0.11476 -0.08912 -0.11215 -0.08912 C -0.11024 -0.08912 -0.10798 -0.14259 -0.10729 -0.21713 C -0.1066 -0.14259 -0.10434 -0.08912 -0.10208 -0.08912 C -0.09982 -0.08912 -0.09791 -0.14259 -0.09722 -0.21713 C -0.09635 -0.14259 -0.09444 -0.08912 -0.09201 -0.08912 C -0.08993 -0.08912 -0.08785 -0.14259 -0.08698 -0.21713 C -0.08628 -0.14259 -0.08437 -0.08912 -0.08212 -0.08912 C -0.07986 -0.08912 -0.0776 -0.14259 -0.07691 -0.21713 C -0.07621 -0.14259 -0.0743 -0.08912 -0.0717 -0.08912 C -0.06944 -0.08912 -0.06753 -0.14259 -0.06684 -0.21713 " pathEditMode="relative" rAng="0" ptsTypes="fffffffffffffffff">
                                      <p:cBhvr>
                                        <p:cTn id="113" dur="3000" fill="hold"/>
                                        <p:tgtEl>
                                          <p:spTgt spid="20"/>
                                        </p:tgtEl>
                                        <p:attrNameLst>
                                          <p:attrName>ppt_x</p:attrName>
                                          <p:attrName>ppt_y</p:attrName>
                                        </p:attrNameLst>
                                      </p:cBhvr>
                                      <p:rCtr x="4000" y="6400"/>
                                    </p:animMotion>
                                  </p:childTnLst>
                                </p:cTn>
                              </p:par>
                              <p:par>
                                <p:cTn id="114" presetID="13" presetClass="entr" presetSubtype="16"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plus(in)">
                                      <p:cBhvr>
                                        <p:cTn id="116" dur="2000"/>
                                        <p:tgtEl>
                                          <p:spTgt spid="24"/>
                                        </p:tgtEl>
                                      </p:cBhvr>
                                    </p:animEffect>
                                  </p:childTnLst>
                                </p:cTn>
                              </p:par>
                              <p:par>
                                <p:cTn id="117" presetID="13" presetClass="entr" presetSubtype="16"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plus(in)">
                                      <p:cBhvr>
                                        <p:cTn id="1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14" grpId="0"/>
      <p:bldP spid="15" grpId="0" bldLvl="0" animBg="1"/>
      <p:bldP spid="15" grpId="1" bldLvl="0" animBg="1"/>
      <p:bldP spid="15" grpId="2" bldLvl="0" animBg="1"/>
      <p:bldP spid="16" grpId="0" bldLvl="0" animBg="1"/>
      <p:bldP spid="16" grpId="1" bldLvl="0" animBg="1"/>
      <p:bldP spid="16" grpId="2" bldLvl="0" animBg="1"/>
      <p:bldP spid="17" grpId="0" bldLvl="0" animBg="1"/>
      <p:bldP spid="17" grpId="1" bldLvl="0" animBg="1"/>
      <p:bldP spid="18" grpId="0" bldLvl="0" animBg="1"/>
      <p:bldP spid="18"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1).jpg"/>
          <p:cNvPicPr>
            <a:picLocks noChangeAspect="1"/>
          </p:cNvPicPr>
          <p:nvPr/>
        </p:nvPicPr>
        <p:blipFill>
          <a:blip r:embed="rId2" cstate="print"/>
          <a:stretch>
            <a:fillRect/>
          </a:stretch>
        </p:blipFill>
        <p:spPr>
          <a:xfrm>
            <a:off x="393296" y="1346201"/>
            <a:ext cx="5575704" cy="3263900"/>
          </a:xfrm>
          <a:prstGeom prst="rect">
            <a:avLst/>
          </a:prstGeom>
        </p:spPr>
      </p:pic>
      <p:sp>
        <p:nvSpPr>
          <p:cNvPr id="57" name="TextBox 56"/>
          <p:cNvSpPr txBox="1"/>
          <p:nvPr/>
        </p:nvSpPr>
        <p:spPr>
          <a:xfrm>
            <a:off x="1028700" y="5156200"/>
            <a:ext cx="2413000" cy="523220"/>
          </a:xfrm>
          <a:prstGeom prst="rect">
            <a:avLst/>
          </a:prstGeom>
          <a:noFill/>
        </p:spPr>
        <p:txBody>
          <a:bodyPr wrap="square" rtlCol="0">
            <a:spAutoFit/>
          </a:bodyPr>
          <a:lstStyle/>
          <a:p>
            <a:r>
              <a:rPr lang="en-US" altLang="zh-CN" sz="2800" b="1" dirty="0" smtClean="0"/>
              <a:t>DNA</a:t>
            </a:r>
            <a:r>
              <a:rPr lang="zh-CN" altLang="en-US" sz="2800" b="1" dirty="0" smtClean="0"/>
              <a:t>复制过程</a:t>
            </a:r>
            <a:endParaRPr lang="zh-CN" altLang="en-US" sz="2800" b="1" dirty="0"/>
          </a:p>
        </p:txBody>
      </p:sp>
      <p:sp>
        <p:nvSpPr>
          <p:cNvPr id="58" name="TextBox 57"/>
          <p:cNvSpPr txBox="1"/>
          <p:nvPr/>
        </p:nvSpPr>
        <p:spPr>
          <a:xfrm>
            <a:off x="8001000" y="5067300"/>
            <a:ext cx="2413000" cy="523220"/>
          </a:xfrm>
          <a:prstGeom prst="rect">
            <a:avLst/>
          </a:prstGeom>
          <a:noFill/>
        </p:spPr>
        <p:txBody>
          <a:bodyPr wrap="square" rtlCol="0">
            <a:spAutoFit/>
          </a:bodyPr>
          <a:lstStyle/>
          <a:p>
            <a:r>
              <a:rPr lang="en-US" altLang="zh-CN" sz="2800" b="1" dirty="0" smtClean="0"/>
              <a:t>DNA</a:t>
            </a:r>
            <a:r>
              <a:rPr lang="zh-CN" altLang="en-US" sz="2800" b="1" dirty="0" smtClean="0"/>
              <a:t>重组过程</a:t>
            </a:r>
            <a:endParaRPr lang="zh-CN" altLang="en-US" sz="2800" b="1" dirty="0"/>
          </a:p>
        </p:txBody>
      </p:sp>
      <p:sp>
        <p:nvSpPr>
          <p:cNvPr id="60" name="椭圆 59"/>
          <p:cNvSpPr/>
          <p:nvPr/>
        </p:nvSpPr>
        <p:spPr bwMode="auto">
          <a:xfrm>
            <a:off x="3683000" y="3708400"/>
            <a:ext cx="215900" cy="965200"/>
          </a:xfrm>
          <a:prstGeom prst="ellipse">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a:innerShdw blurRad="63500" dist="50800" dir="10800000">
              <a:prstClr val="black">
                <a:alpha val="50000"/>
              </a:prstClr>
            </a:inn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ndParaRPr>
          </a:p>
        </p:txBody>
      </p:sp>
      <p:sp>
        <p:nvSpPr>
          <p:cNvPr id="61" name="椭圆 60"/>
          <p:cNvSpPr/>
          <p:nvPr/>
        </p:nvSpPr>
        <p:spPr bwMode="auto">
          <a:xfrm>
            <a:off x="3657600" y="1333500"/>
            <a:ext cx="215900" cy="965200"/>
          </a:xfrm>
          <a:prstGeom prst="ellipse">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a:innerShdw blurRad="63500" dist="50800" dir="10800000">
              <a:prstClr val="black">
                <a:alpha val="50000"/>
              </a:prstClr>
            </a:inn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ndParaRPr>
          </a:p>
        </p:txBody>
      </p:sp>
      <p:sp>
        <p:nvSpPr>
          <p:cNvPr id="62" name="矩形标注 61"/>
          <p:cNvSpPr/>
          <p:nvPr/>
        </p:nvSpPr>
        <p:spPr bwMode="auto">
          <a:xfrm>
            <a:off x="3441700" y="749300"/>
            <a:ext cx="1524000" cy="393700"/>
          </a:xfrm>
          <a:prstGeom prst="wedgeRectCallout">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ndParaRPr>
          </a:p>
        </p:txBody>
      </p:sp>
      <p:sp>
        <p:nvSpPr>
          <p:cNvPr id="64" name="TextBox 63"/>
          <p:cNvSpPr txBox="1"/>
          <p:nvPr/>
        </p:nvSpPr>
        <p:spPr>
          <a:xfrm>
            <a:off x="3479800" y="787400"/>
            <a:ext cx="1447800" cy="369332"/>
          </a:xfrm>
          <a:prstGeom prst="rect">
            <a:avLst/>
          </a:prstGeom>
          <a:noFill/>
        </p:spPr>
        <p:txBody>
          <a:bodyPr wrap="square" rtlCol="0">
            <a:spAutoFit/>
          </a:bodyPr>
          <a:lstStyle/>
          <a:p>
            <a:r>
              <a:rPr lang="en-US" altLang="zh-CN" b="1" dirty="0" smtClean="0"/>
              <a:t>DNA</a:t>
            </a:r>
            <a:r>
              <a:rPr lang="zh-CN" altLang="en-US" b="1" dirty="0" smtClean="0"/>
              <a:t>聚合酶</a:t>
            </a:r>
            <a:endParaRPr lang="zh-CN" altLang="en-US" b="1" dirty="0"/>
          </a:p>
        </p:txBody>
      </p:sp>
      <p:pic>
        <p:nvPicPr>
          <p:cNvPr id="65" name="Picture 9" descr="DNA连接酶的连接作用"/>
          <p:cNvPicPr>
            <a:picLocks noChangeAspect="1"/>
          </p:cNvPicPr>
          <p:nvPr/>
        </p:nvPicPr>
        <p:blipFill>
          <a:blip r:embed="rId3" cstate="print"/>
          <a:stretch>
            <a:fillRect/>
          </a:stretch>
        </p:blipFill>
        <p:spPr>
          <a:xfrm>
            <a:off x="6361113" y="2057400"/>
            <a:ext cx="5256212" cy="1382713"/>
          </a:xfrm>
          <a:prstGeom prst="rect">
            <a:avLst/>
          </a:prstGeom>
          <a:noFill/>
          <a:ln w="9525">
            <a:noFill/>
          </a:ln>
        </p:spPr>
      </p:pic>
      <p:sp>
        <p:nvSpPr>
          <p:cNvPr id="66" name="Oval 10"/>
          <p:cNvSpPr/>
          <p:nvPr/>
        </p:nvSpPr>
        <p:spPr>
          <a:xfrm>
            <a:off x="7785100" y="1747719"/>
            <a:ext cx="568325" cy="519351"/>
          </a:xfrm>
          <a:prstGeom prst="ellipse">
            <a:avLst/>
          </a:prstGeom>
          <a:noFill/>
          <a:ln w="76200" cap="flat" cmpd="sng">
            <a:solidFill>
              <a:srgbClr val="FF0000"/>
            </a:solidFill>
            <a:prstDash val="solid"/>
            <a:round/>
            <a:headEnd type="none" w="med" len="med"/>
            <a:tailEnd type="none" w="med" len="med"/>
          </a:ln>
        </p:spPr>
        <p:txBody>
          <a:bodyPr wrap="square" anchor="ctr">
            <a:spAutoFit/>
          </a:bodyPr>
          <a:lstStyle/>
          <a:p>
            <a:endParaRPr lang="zh-CN" altLang="en-US" dirty="0">
              <a:latin typeface="宋体" panose="02010600030101010101" pitchFamily="2" charset="-122"/>
              <a:ea typeface="宋体" panose="02010600030101010101" pitchFamily="2" charset="-122"/>
            </a:endParaRPr>
          </a:p>
        </p:txBody>
      </p:sp>
      <p:sp>
        <p:nvSpPr>
          <p:cNvPr id="67" name="Oval 11"/>
          <p:cNvSpPr/>
          <p:nvPr/>
        </p:nvSpPr>
        <p:spPr>
          <a:xfrm>
            <a:off x="9731375" y="3265488"/>
            <a:ext cx="566738" cy="555625"/>
          </a:xfrm>
          <a:prstGeom prst="ellipse">
            <a:avLst/>
          </a:prstGeom>
          <a:noFill/>
          <a:ln w="76200" cap="flat" cmpd="sng">
            <a:solidFill>
              <a:srgbClr val="FF0000"/>
            </a:solidFill>
            <a:prstDash val="solid"/>
            <a:round/>
            <a:headEnd type="none" w="med" len="med"/>
            <a:tailEnd type="none" w="med" len="med"/>
          </a:ln>
        </p:spPr>
        <p:txBody>
          <a:bodyPr anchor="ctr">
            <a:spAutoFit/>
          </a:bodyPr>
          <a:lstStyle/>
          <a:p>
            <a:endParaRPr lang="zh-CN" alt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linds(horizontal)">
                                      <p:cBhvr>
                                        <p:cTn id="7" dur="500"/>
                                        <p:tgtEl>
                                          <p:spTgt spid="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blinds(horizontal)">
                                      <p:cBhvr>
                                        <p:cTn id="10" dur="500"/>
                                        <p:tgtEl>
                                          <p:spTgt spid="6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6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p:nvPr/>
        </p:nvSpPr>
        <p:spPr>
          <a:xfrm>
            <a:off x="2797175" y="401638"/>
            <a:ext cx="7527925" cy="614362"/>
          </a:xfrm>
          <a:prstGeom prst="rect">
            <a:avLst/>
          </a:prstGeom>
          <a:noFill/>
          <a:ln w="9525">
            <a:noFill/>
          </a:ln>
        </p:spPr>
        <p:txBody>
          <a:bodyPr wrap="square" anchor="t">
            <a:spAutoFit/>
          </a:bodyPr>
          <a:lstStyle/>
          <a:p>
            <a:pPr>
              <a:spcBef>
                <a:spcPct val="50000"/>
              </a:spcBef>
            </a:pPr>
            <a:r>
              <a:rPr lang="en-US" altLang="zh-CN" sz="3200" dirty="0">
                <a:solidFill>
                  <a:srgbClr val="FC3722"/>
                </a:solidFill>
                <a:latin typeface="微软雅黑" panose="020B0503020204020204" charset="-122"/>
                <a:ea typeface="微软雅黑" panose="020B0503020204020204" charset="-122"/>
              </a:rPr>
              <a:t>DNA</a:t>
            </a:r>
            <a:r>
              <a:rPr lang="zh-CN" altLang="en-US" sz="3200" dirty="0">
                <a:solidFill>
                  <a:srgbClr val="FC3722"/>
                </a:solidFill>
                <a:latin typeface="微软雅黑" panose="020B0503020204020204" charset="-122"/>
                <a:ea typeface="微软雅黑" panose="020B0503020204020204" charset="-122"/>
              </a:rPr>
              <a:t>聚合酶和</a:t>
            </a:r>
            <a:r>
              <a:rPr lang="en-US" altLang="zh-CN" sz="3200" dirty="0">
                <a:solidFill>
                  <a:srgbClr val="FC3722"/>
                </a:solidFill>
                <a:latin typeface="微软雅黑" panose="020B0503020204020204" charset="-122"/>
                <a:ea typeface="微软雅黑" panose="020B0503020204020204" charset="-122"/>
              </a:rPr>
              <a:t>DNA</a:t>
            </a:r>
            <a:r>
              <a:rPr lang="zh-CN" altLang="en-US" sz="3200" dirty="0">
                <a:solidFill>
                  <a:srgbClr val="FC3722"/>
                </a:solidFill>
                <a:latin typeface="微软雅黑" panose="020B0503020204020204" charset="-122"/>
                <a:ea typeface="微软雅黑" panose="020B0503020204020204" charset="-122"/>
              </a:rPr>
              <a:t>连接酶的比较</a:t>
            </a:r>
          </a:p>
        </p:txBody>
      </p:sp>
      <p:graphicFrame>
        <p:nvGraphicFramePr>
          <p:cNvPr id="64579" name="Group 67"/>
          <p:cNvGraphicFramePr>
            <a:graphicFrameLocks noGrp="1"/>
          </p:cNvGraphicFramePr>
          <p:nvPr/>
        </p:nvGraphicFramePr>
        <p:xfrm>
          <a:off x="868363" y="1231900"/>
          <a:ext cx="10541635" cy="3992245"/>
        </p:xfrm>
        <a:graphic>
          <a:graphicData uri="http://schemas.openxmlformats.org/drawingml/2006/table">
            <a:tbl>
              <a:tblPr>
                <a:tableStyleId>{BDBED569-4797-4DF1-A0F4-6AAB3CD982D8}</a:tableStyleId>
              </a:tblPr>
              <a:tblGrid>
                <a:gridCol w="2585085"/>
                <a:gridCol w="3589655"/>
                <a:gridCol w="4366895"/>
              </a:tblGrid>
              <a:tr h="103378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r>
              <a:tr h="803275">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rgbClr val="0000FF"/>
                        </a:solidFill>
                        <a:effectLst/>
                        <a:latin typeface="微软雅黑" panose="020B0503020204020204" charset="-122"/>
                        <a:ea typeface="微软雅黑" panose="020B0503020204020204" charset="-122"/>
                      </a:endParaRPr>
                    </a:p>
                  </a:txBody>
                  <a:tcPr marL="91439" marR="91439" marT="45723" marB="45723" horzOverflow="overflow"/>
                </a:tc>
              </a:tr>
              <a:tr h="215519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u="none" strike="noStrike" cap="none" normalizeH="0" baseline="0" dirty="0" smtClean="0">
                        <a:ln>
                          <a:noFill/>
                        </a:ln>
                        <a:effectLst/>
                        <a:latin typeface="微软雅黑" panose="020B0503020204020204" charset="-122"/>
                        <a:ea typeface="微软雅黑" panose="020B0503020204020204"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rgbClr val="000000"/>
                        </a:solidFill>
                        <a:effectLst/>
                        <a:latin typeface="微软雅黑" panose="020B0503020204020204" charset="-122"/>
                        <a:ea typeface="微软雅黑" panose="020B0503020204020204" charset="-122"/>
                      </a:endParaRPr>
                    </a:p>
                  </a:txBody>
                  <a:tcPr marL="91439" marR="91439" marT="45723" marB="45723" horzOverflow="overflow"/>
                </a:tc>
              </a:tr>
            </a:tbl>
          </a:graphicData>
        </a:graphic>
      </p:graphicFrame>
      <p:sp>
        <p:nvSpPr>
          <p:cNvPr id="64567" name="Text Box 55"/>
          <p:cNvSpPr txBox="1"/>
          <p:nvPr/>
        </p:nvSpPr>
        <p:spPr>
          <a:xfrm>
            <a:off x="4592638" y="1422400"/>
            <a:ext cx="2374900" cy="612775"/>
          </a:xfrm>
          <a:prstGeom prst="rect">
            <a:avLst/>
          </a:prstGeom>
          <a:noFill/>
          <a:ln w="9525">
            <a:noFill/>
          </a:ln>
        </p:spPr>
        <p:txBody>
          <a:bodyPr wrap="none" anchor="t">
            <a:spAutoFit/>
          </a:bodyPr>
          <a:lstStyle/>
          <a:p>
            <a:r>
              <a:rPr lang="en-US" altLang="zh-CN" sz="3200" b="1" dirty="0">
                <a:solidFill>
                  <a:srgbClr val="0000FF"/>
                </a:solidFill>
                <a:latin typeface="微软雅黑" panose="020B0503020204020204" charset="-122"/>
                <a:ea typeface="微软雅黑" panose="020B0503020204020204" charset="-122"/>
              </a:rPr>
              <a:t>DNA</a:t>
            </a:r>
            <a:r>
              <a:rPr lang="zh-CN" altLang="en-US" sz="3200" b="1" dirty="0">
                <a:solidFill>
                  <a:srgbClr val="0000FF"/>
                </a:solidFill>
                <a:latin typeface="微软雅黑" panose="020B0503020204020204" charset="-122"/>
                <a:ea typeface="微软雅黑" panose="020B0503020204020204" charset="-122"/>
              </a:rPr>
              <a:t>连接酶</a:t>
            </a:r>
          </a:p>
        </p:txBody>
      </p:sp>
      <p:sp>
        <p:nvSpPr>
          <p:cNvPr id="64568" name="Text Box 56"/>
          <p:cNvSpPr txBox="1"/>
          <p:nvPr/>
        </p:nvSpPr>
        <p:spPr>
          <a:xfrm>
            <a:off x="7648575" y="1422400"/>
            <a:ext cx="2374900" cy="612775"/>
          </a:xfrm>
          <a:prstGeom prst="rect">
            <a:avLst/>
          </a:prstGeom>
          <a:noFill/>
          <a:ln w="9525">
            <a:noFill/>
          </a:ln>
        </p:spPr>
        <p:txBody>
          <a:bodyPr wrap="none" anchor="t">
            <a:spAutoFit/>
          </a:bodyPr>
          <a:lstStyle/>
          <a:p>
            <a:r>
              <a:rPr lang="en-US" altLang="zh-CN" sz="3200" b="1" dirty="0">
                <a:solidFill>
                  <a:srgbClr val="0000FF"/>
                </a:solidFill>
                <a:latin typeface="微软雅黑" panose="020B0503020204020204" charset="-122"/>
                <a:ea typeface="微软雅黑" panose="020B0503020204020204" charset="-122"/>
              </a:rPr>
              <a:t>DNA</a:t>
            </a:r>
            <a:r>
              <a:rPr lang="zh-CN" altLang="en-US" sz="3200" b="1" dirty="0">
                <a:solidFill>
                  <a:srgbClr val="0000FF"/>
                </a:solidFill>
                <a:latin typeface="微软雅黑" panose="020B0503020204020204" charset="-122"/>
                <a:ea typeface="微软雅黑" panose="020B0503020204020204" charset="-122"/>
              </a:rPr>
              <a:t>聚合酶</a:t>
            </a:r>
          </a:p>
        </p:txBody>
      </p:sp>
      <p:sp>
        <p:nvSpPr>
          <p:cNvPr id="64569" name="Text Box 57"/>
          <p:cNvSpPr txBox="1"/>
          <p:nvPr/>
        </p:nvSpPr>
        <p:spPr>
          <a:xfrm>
            <a:off x="1060450" y="2451100"/>
            <a:ext cx="2374900" cy="612775"/>
          </a:xfrm>
          <a:prstGeom prst="rect">
            <a:avLst/>
          </a:prstGeom>
          <a:noFill/>
          <a:ln w="9525">
            <a:noFill/>
          </a:ln>
        </p:spPr>
        <p:txBody>
          <a:bodyPr wrap="none" anchor="t">
            <a:spAutoFit/>
          </a:bodyPr>
          <a:lstStyle/>
          <a:p>
            <a:r>
              <a:rPr lang="zh-CN" altLang="en-US" sz="3200" b="1" dirty="0">
                <a:solidFill>
                  <a:srgbClr val="0000FF"/>
                </a:solidFill>
                <a:latin typeface="微软雅黑" panose="020B0503020204020204" charset="-122"/>
                <a:ea typeface="微软雅黑" panose="020B0503020204020204" charset="-122"/>
              </a:rPr>
              <a:t>连接</a:t>
            </a:r>
            <a:r>
              <a:rPr lang="en-US" altLang="zh-CN" sz="3200" b="1" dirty="0">
                <a:solidFill>
                  <a:srgbClr val="0000FF"/>
                </a:solidFill>
                <a:latin typeface="微软雅黑" panose="020B0503020204020204" charset="-122"/>
                <a:ea typeface="微软雅黑" panose="020B0503020204020204" charset="-122"/>
              </a:rPr>
              <a:t>DNA</a:t>
            </a:r>
            <a:r>
              <a:rPr lang="zh-CN" altLang="en-US" sz="3200" b="1" dirty="0">
                <a:solidFill>
                  <a:srgbClr val="0000FF"/>
                </a:solidFill>
                <a:latin typeface="微软雅黑" panose="020B0503020204020204" charset="-122"/>
                <a:ea typeface="微软雅黑" panose="020B0503020204020204" charset="-122"/>
              </a:rPr>
              <a:t>链</a:t>
            </a:r>
          </a:p>
        </p:txBody>
      </p:sp>
      <p:sp>
        <p:nvSpPr>
          <p:cNvPr id="64570" name="Text Box 58"/>
          <p:cNvSpPr txBox="1"/>
          <p:nvPr/>
        </p:nvSpPr>
        <p:spPr>
          <a:xfrm>
            <a:off x="1162050" y="3729038"/>
            <a:ext cx="1808163" cy="612775"/>
          </a:xfrm>
          <a:prstGeom prst="rect">
            <a:avLst/>
          </a:prstGeom>
          <a:solidFill>
            <a:schemeClr val="bg1"/>
          </a:solidFill>
          <a:ln w="9525">
            <a:noFill/>
          </a:ln>
        </p:spPr>
        <p:txBody>
          <a:bodyPr wrap="none" anchor="t">
            <a:spAutoFit/>
          </a:bodyPr>
          <a:lstStyle/>
          <a:p>
            <a:r>
              <a:rPr lang="zh-CN" altLang="en-US" sz="3200" b="1" dirty="0">
                <a:solidFill>
                  <a:srgbClr val="0000FF"/>
                </a:solidFill>
                <a:latin typeface="微软雅黑" panose="020B0503020204020204" charset="-122"/>
                <a:ea typeface="微软雅黑" panose="020B0503020204020204" charset="-122"/>
              </a:rPr>
              <a:t>连接部位</a:t>
            </a:r>
          </a:p>
        </p:txBody>
      </p:sp>
      <p:sp>
        <p:nvSpPr>
          <p:cNvPr id="64571" name="Text Box 59"/>
          <p:cNvSpPr txBox="1"/>
          <p:nvPr/>
        </p:nvSpPr>
        <p:spPr>
          <a:xfrm>
            <a:off x="4932363" y="2451100"/>
            <a:ext cx="995362" cy="612775"/>
          </a:xfrm>
          <a:prstGeom prst="rect">
            <a:avLst/>
          </a:prstGeom>
          <a:noFill/>
          <a:ln w="9525">
            <a:noFill/>
          </a:ln>
        </p:spPr>
        <p:txBody>
          <a:bodyPr wrap="none" anchor="t">
            <a:spAutoFit/>
          </a:bodyPr>
          <a:lstStyle/>
          <a:p>
            <a:r>
              <a:rPr lang="zh-CN" altLang="en-US" sz="3200" b="1" dirty="0">
                <a:solidFill>
                  <a:srgbClr val="0000FF"/>
                </a:solidFill>
                <a:latin typeface="微软雅黑" panose="020B0503020204020204" charset="-122"/>
                <a:ea typeface="微软雅黑" panose="020B0503020204020204" charset="-122"/>
              </a:rPr>
              <a:t>双链</a:t>
            </a:r>
          </a:p>
        </p:txBody>
      </p:sp>
      <p:sp>
        <p:nvSpPr>
          <p:cNvPr id="64572" name="Text Box 60"/>
          <p:cNvSpPr txBox="1"/>
          <p:nvPr/>
        </p:nvSpPr>
        <p:spPr>
          <a:xfrm>
            <a:off x="4119563" y="3397250"/>
            <a:ext cx="2620962" cy="1589088"/>
          </a:xfrm>
          <a:prstGeom prst="rect">
            <a:avLst/>
          </a:prstGeom>
          <a:noFill/>
          <a:ln w="9525">
            <a:noFill/>
          </a:ln>
        </p:spPr>
        <p:txBody>
          <a:bodyPr anchor="t">
            <a:spAutoFit/>
          </a:bodyPr>
          <a:lstStyle/>
          <a:p>
            <a:r>
              <a:rPr lang="zh-CN" altLang="en-US" sz="3200" b="1" dirty="0">
                <a:solidFill>
                  <a:srgbClr val="0000FF"/>
                </a:solidFill>
                <a:latin typeface="微软雅黑" panose="020B0503020204020204" charset="-122"/>
                <a:ea typeface="微软雅黑" panose="020B0503020204020204" charset="-122"/>
              </a:rPr>
              <a:t>在两</a:t>
            </a:r>
            <a:r>
              <a:rPr lang="en-US" altLang="zh-CN" sz="3200" b="1" dirty="0">
                <a:solidFill>
                  <a:srgbClr val="0000FF"/>
                </a:solidFill>
                <a:latin typeface="微软雅黑" panose="020B0503020204020204" charset="-122"/>
                <a:ea typeface="微软雅黑" panose="020B0503020204020204" charset="-122"/>
              </a:rPr>
              <a:t>DNA</a:t>
            </a:r>
            <a:r>
              <a:rPr lang="zh-CN" altLang="en-US" sz="3200" b="1" dirty="0">
                <a:solidFill>
                  <a:srgbClr val="FF0000"/>
                </a:solidFill>
                <a:latin typeface="微软雅黑" panose="020B0503020204020204" charset="-122"/>
                <a:ea typeface="微软雅黑" panose="020B0503020204020204" charset="-122"/>
              </a:rPr>
              <a:t>片断</a:t>
            </a:r>
            <a:r>
              <a:rPr lang="zh-CN" altLang="en-US" sz="3200" b="1" dirty="0">
                <a:solidFill>
                  <a:srgbClr val="0000FF"/>
                </a:solidFill>
                <a:latin typeface="微软雅黑" panose="020B0503020204020204" charset="-122"/>
                <a:ea typeface="微软雅黑" panose="020B0503020204020204" charset="-122"/>
              </a:rPr>
              <a:t>之间形成</a:t>
            </a:r>
            <a:r>
              <a:rPr lang="zh-CN" altLang="en-US" sz="3200" b="1" dirty="0">
                <a:solidFill>
                  <a:srgbClr val="FF0000"/>
                </a:solidFill>
                <a:latin typeface="微软雅黑" panose="020B0503020204020204" charset="-122"/>
                <a:ea typeface="微软雅黑" panose="020B0503020204020204" charset="-122"/>
              </a:rPr>
              <a:t>磷酸二脂键</a:t>
            </a:r>
          </a:p>
        </p:txBody>
      </p:sp>
      <p:sp>
        <p:nvSpPr>
          <p:cNvPr id="64573" name="Text Box 61"/>
          <p:cNvSpPr txBox="1"/>
          <p:nvPr/>
        </p:nvSpPr>
        <p:spPr>
          <a:xfrm>
            <a:off x="7945438" y="2451100"/>
            <a:ext cx="995362" cy="612775"/>
          </a:xfrm>
          <a:prstGeom prst="rect">
            <a:avLst/>
          </a:prstGeom>
          <a:noFill/>
          <a:ln w="9525">
            <a:noFill/>
          </a:ln>
        </p:spPr>
        <p:txBody>
          <a:bodyPr wrap="none" anchor="t">
            <a:spAutoFit/>
          </a:bodyPr>
          <a:lstStyle/>
          <a:p>
            <a:r>
              <a:rPr lang="zh-CN" altLang="en-US" sz="3200" b="1" dirty="0">
                <a:solidFill>
                  <a:srgbClr val="0000FF"/>
                </a:solidFill>
                <a:latin typeface="微软雅黑" panose="020B0503020204020204" charset="-122"/>
                <a:ea typeface="微软雅黑" panose="020B0503020204020204" charset="-122"/>
              </a:rPr>
              <a:t>单链</a:t>
            </a:r>
          </a:p>
        </p:txBody>
      </p:sp>
      <p:sp>
        <p:nvSpPr>
          <p:cNvPr id="64574" name="Text Box 62"/>
          <p:cNvSpPr txBox="1"/>
          <p:nvPr/>
        </p:nvSpPr>
        <p:spPr>
          <a:xfrm>
            <a:off x="7189788" y="3397250"/>
            <a:ext cx="4437062" cy="1589088"/>
          </a:xfrm>
          <a:prstGeom prst="rect">
            <a:avLst/>
          </a:prstGeom>
          <a:noFill/>
          <a:ln w="9525">
            <a:noFill/>
          </a:ln>
        </p:spPr>
        <p:txBody>
          <a:bodyPr wrap="square" anchor="t">
            <a:spAutoFit/>
          </a:bodyPr>
          <a:lstStyle/>
          <a:p>
            <a:r>
              <a:rPr lang="zh-CN" altLang="en-US" sz="3200" b="1" dirty="0">
                <a:solidFill>
                  <a:srgbClr val="0000FF"/>
                </a:solidFill>
                <a:latin typeface="微软雅黑" panose="020B0503020204020204" charset="-122"/>
                <a:ea typeface="微软雅黑" panose="020B0503020204020204" charset="-122"/>
              </a:rPr>
              <a:t>将</a:t>
            </a:r>
            <a:r>
              <a:rPr lang="zh-CN" altLang="en-US" sz="3200" b="1" dirty="0">
                <a:solidFill>
                  <a:srgbClr val="FF0000"/>
                </a:solidFill>
                <a:latin typeface="微软雅黑" panose="020B0503020204020204" charset="-122"/>
                <a:ea typeface="微软雅黑" panose="020B0503020204020204" charset="-122"/>
              </a:rPr>
              <a:t>单个</a:t>
            </a:r>
            <a:r>
              <a:rPr lang="zh-CN" altLang="en-US" sz="3200" b="1" dirty="0">
                <a:solidFill>
                  <a:srgbClr val="0000FF"/>
                </a:solidFill>
                <a:latin typeface="微软雅黑" panose="020B0503020204020204" charset="-122"/>
                <a:ea typeface="微软雅黑" panose="020B0503020204020204" charset="-122"/>
              </a:rPr>
              <a:t>核苷酸加到已存在的核酸片断</a:t>
            </a:r>
            <a:r>
              <a:rPr lang="en-US" altLang="zh-CN" sz="3200" b="1" dirty="0">
                <a:solidFill>
                  <a:srgbClr val="0000FF"/>
                </a:solidFill>
                <a:latin typeface="微软雅黑" panose="020B0503020204020204" charset="-122"/>
                <a:ea typeface="微软雅黑" panose="020B0503020204020204" charset="-122"/>
              </a:rPr>
              <a:t>3’</a:t>
            </a:r>
            <a:r>
              <a:rPr lang="zh-CN" altLang="en-US" sz="3200" b="1" dirty="0">
                <a:solidFill>
                  <a:srgbClr val="0000FF"/>
                </a:solidFill>
                <a:latin typeface="微软雅黑" panose="020B0503020204020204" charset="-122"/>
                <a:ea typeface="微软雅黑" panose="020B0503020204020204" charset="-122"/>
              </a:rPr>
              <a:t>末端形成</a:t>
            </a:r>
            <a:r>
              <a:rPr lang="zh-CN" altLang="en-US" sz="3200" b="1" dirty="0">
                <a:solidFill>
                  <a:srgbClr val="FF0000"/>
                </a:solidFill>
                <a:latin typeface="微软雅黑" panose="020B0503020204020204" charset="-122"/>
                <a:ea typeface="微软雅黑" panose="020B0503020204020204" charset="-122"/>
              </a:rPr>
              <a:t>磷酸二脂键</a:t>
            </a:r>
          </a:p>
        </p:txBody>
      </p:sp>
      <p:pic>
        <p:nvPicPr>
          <p:cNvPr id="34844" name="图片 1">
            <a:hlinkClick r:id="rId2" action="ppaction://hlinksldjump"/>
          </p:cNvPr>
          <p:cNvPicPr>
            <a:picLocks noChangeAspect="1"/>
          </p:cNvPicPr>
          <p:nvPr/>
        </p:nvPicPr>
        <p:blipFill>
          <a:blip r:embed="rId3" cstate="print"/>
          <a:stretch>
            <a:fillRect/>
          </a:stretch>
        </p:blipFill>
        <p:spPr>
          <a:xfrm>
            <a:off x="711200" y="301625"/>
            <a:ext cx="1230313" cy="614363"/>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5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67" grpId="0"/>
      <p:bldP spid="64568" grpId="0"/>
      <p:bldP spid="64569" grpId="0"/>
      <p:bldP spid="64570" grpId="0" bldLvl="0" animBg="1"/>
      <p:bldP spid="64571" grpId="0"/>
      <p:bldP spid="64572" grpId="0"/>
      <p:bldP spid="645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4"/>
          <p:cNvSpPr txBox="1"/>
          <p:nvPr/>
        </p:nvSpPr>
        <p:spPr>
          <a:xfrm>
            <a:off x="568325" y="727075"/>
            <a:ext cx="10725150" cy="1569660"/>
          </a:xfrm>
          <a:prstGeom prst="rect">
            <a:avLst/>
          </a:prstGeom>
          <a:noFill/>
          <a:ln w="9525">
            <a:noFill/>
          </a:ln>
        </p:spPr>
        <p:txBody>
          <a:bodyPr wrap="square" anchor="t">
            <a:spAutoFit/>
          </a:bodyPr>
          <a:lstStyle/>
          <a:p>
            <a:r>
              <a:rPr lang="zh-CN" altLang="zh-CN" sz="3200" dirty="0">
                <a:solidFill>
                  <a:schemeClr val="tx2"/>
                </a:solidFill>
                <a:latin typeface="微软雅黑" panose="020B0503020204020204" charset="-122"/>
                <a:ea typeface="微软雅黑" panose="020B0503020204020204" charset="-122"/>
              </a:rPr>
              <a:t>下图为</a:t>
            </a:r>
            <a:r>
              <a:rPr lang="zh-CN" altLang="en-US" sz="3200" dirty="0">
                <a:solidFill>
                  <a:schemeClr val="tx2"/>
                </a:solidFill>
                <a:latin typeface="微软雅黑" panose="020B0503020204020204" charset="-122"/>
                <a:ea typeface="微软雅黑" panose="020B0503020204020204" charset="-122"/>
              </a:rPr>
              <a:t>三</a:t>
            </a:r>
            <a:r>
              <a:rPr lang="zh-CN" altLang="zh-CN" sz="3200" dirty="0">
                <a:solidFill>
                  <a:schemeClr val="tx2"/>
                </a:solidFill>
                <a:latin typeface="微软雅黑" panose="020B0503020204020204" charset="-122"/>
                <a:ea typeface="微软雅黑" panose="020B0503020204020204" charset="-122"/>
              </a:rPr>
              <a:t>种限制酶</a:t>
            </a:r>
            <a:r>
              <a:rPr lang="en-US" altLang="zh-CN" sz="3200" i="1" dirty="0">
                <a:solidFill>
                  <a:schemeClr val="tx2"/>
                </a:solidFill>
                <a:latin typeface="微软雅黑" panose="020B0503020204020204" charset="-122"/>
                <a:ea typeface="微软雅黑" panose="020B0503020204020204" charset="-122"/>
              </a:rPr>
              <a:t>Bam</a:t>
            </a:r>
            <a:r>
              <a:rPr lang="en-US" altLang="zh-CN" sz="3200" dirty="0">
                <a:solidFill>
                  <a:schemeClr val="tx2"/>
                </a:solidFill>
                <a:latin typeface="微软雅黑" panose="020B0503020204020204" charset="-122"/>
                <a:ea typeface="微软雅黑" panose="020B0503020204020204" charset="-122"/>
              </a:rPr>
              <a:t>H Ⅰ</a:t>
            </a:r>
            <a:r>
              <a:rPr lang="zh-CN" altLang="zh-CN" sz="3200" dirty="0">
                <a:solidFill>
                  <a:schemeClr val="tx2"/>
                </a:solidFill>
                <a:latin typeface="微软雅黑" panose="020B0503020204020204" charset="-122"/>
                <a:ea typeface="微软雅黑" panose="020B0503020204020204" charset="-122"/>
              </a:rPr>
              <a:t>、</a:t>
            </a:r>
            <a:r>
              <a:rPr lang="en-US" altLang="zh-CN" sz="3200" i="1" dirty="0">
                <a:solidFill>
                  <a:schemeClr val="tx2"/>
                </a:solidFill>
                <a:latin typeface="微软雅黑" panose="020B0503020204020204" charset="-122"/>
                <a:ea typeface="微软雅黑" panose="020B0503020204020204" charset="-122"/>
              </a:rPr>
              <a:t>Hin</a:t>
            </a:r>
            <a:r>
              <a:rPr lang="en-US" altLang="zh-CN" sz="3200" dirty="0">
                <a:solidFill>
                  <a:schemeClr val="tx2"/>
                </a:solidFill>
                <a:latin typeface="微软雅黑" panose="020B0503020204020204" charset="-122"/>
                <a:ea typeface="微软雅黑" panose="020B0503020204020204" charset="-122"/>
              </a:rPr>
              <a:t>d</a:t>
            </a:r>
            <a:r>
              <a:rPr lang="en-US" altLang="zh-CN" sz="3200" i="1" dirty="0">
                <a:solidFill>
                  <a:schemeClr val="tx2"/>
                </a:solidFill>
                <a:latin typeface="微软雅黑" panose="020B0503020204020204" charset="-122"/>
                <a:ea typeface="微软雅黑" panose="020B0503020204020204" charset="-122"/>
              </a:rPr>
              <a:t> </a:t>
            </a:r>
            <a:r>
              <a:rPr lang="en-US" altLang="zh-CN" sz="3200" dirty="0">
                <a:solidFill>
                  <a:schemeClr val="tx2"/>
                </a:solidFill>
                <a:latin typeface="微软雅黑" panose="020B0503020204020204" charset="-122"/>
                <a:ea typeface="微软雅黑" panose="020B0503020204020204" charset="-122"/>
              </a:rPr>
              <a:t>Ⅲ</a:t>
            </a:r>
            <a:r>
              <a:rPr lang="zh-CN" altLang="zh-CN" sz="3200" dirty="0">
                <a:solidFill>
                  <a:schemeClr val="tx2"/>
                </a:solidFill>
                <a:latin typeface="微软雅黑" panose="020B0503020204020204" charset="-122"/>
                <a:ea typeface="微软雅黑" panose="020B0503020204020204" charset="-122"/>
              </a:rPr>
              <a:t>和</a:t>
            </a:r>
            <a:r>
              <a:rPr lang="en-US" altLang="zh-CN" sz="3200" i="1" dirty="0">
                <a:solidFill>
                  <a:schemeClr val="tx2"/>
                </a:solidFill>
                <a:latin typeface="微软雅黑" panose="020B0503020204020204" charset="-122"/>
                <a:ea typeface="微软雅黑" panose="020B0503020204020204" charset="-122"/>
              </a:rPr>
              <a:t>Bgl</a:t>
            </a:r>
            <a:r>
              <a:rPr lang="zh-CN" altLang="zh-CN" sz="3200" dirty="0">
                <a:solidFill>
                  <a:schemeClr val="tx2"/>
                </a:solidFill>
                <a:latin typeface="微软雅黑" panose="020B0503020204020204" charset="-122"/>
                <a:ea typeface="微软雅黑" panose="020B0503020204020204" charset="-122"/>
              </a:rPr>
              <a:t>Ⅱ的识别序列</a:t>
            </a:r>
            <a:r>
              <a:rPr lang="zh-CN" altLang="en-US" sz="3200" dirty="0">
                <a:solidFill>
                  <a:schemeClr val="tx2"/>
                </a:solidFill>
                <a:latin typeface="微软雅黑" panose="020B0503020204020204" charset="-122"/>
                <a:ea typeface="微软雅黑" panose="020B0503020204020204" charset="-122"/>
              </a:rPr>
              <a:t>及切点</a:t>
            </a:r>
            <a:r>
              <a:rPr lang="zh-CN" altLang="zh-CN" sz="3200" dirty="0">
                <a:solidFill>
                  <a:schemeClr val="tx2"/>
                </a:solidFill>
                <a:latin typeface="微软雅黑" panose="020B0503020204020204" charset="-122"/>
                <a:ea typeface="微软雅黑" panose="020B0503020204020204" charset="-122"/>
              </a:rPr>
              <a:t>。它们切割出来的黏性末端可</a:t>
            </a:r>
            <a:r>
              <a:rPr lang="zh-CN" altLang="zh-CN" sz="3200" dirty="0" smtClean="0">
                <a:solidFill>
                  <a:schemeClr val="tx2"/>
                </a:solidFill>
                <a:latin typeface="微软雅黑" panose="020B0503020204020204" charset="-122"/>
                <a:ea typeface="微软雅黑" panose="020B0503020204020204" charset="-122"/>
              </a:rPr>
              <a:t>以</a:t>
            </a:r>
            <a:r>
              <a:rPr lang="zh-CN" altLang="en-US" sz="3200" dirty="0" smtClean="0">
                <a:solidFill>
                  <a:schemeClr val="tx2"/>
                </a:solidFill>
                <a:latin typeface="微软雅黑" panose="020B0503020204020204" charset="-122"/>
                <a:ea typeface="微软雅黑" panose="020B0503020204020204" charset="-122"/>
              </a:rPr>
              <a:t>用</a:t>
            </a:r>
            <a:r>
              <a:rPr lang="en-US" altLang="zh-CN" sz="3200" dirty="0" smtClean="0">
                <a:solidFill>
                  <a:schemeClr val="tx2"/>
                </a:solidFill>
                <a:latin typeface="微软雅黑" panose="020B0503020204020204" charset="-122"/>
                <a:ea typeface="微软雅黑" panose="020B0503020204020204" charset="-122"/>
              </a:rPr>
              <a:t>DNA</a:t>
            </a:r>
            <a:r>
              <a:rPr lang="zh-CN" altLang="en-US" sz="3200" dirty="0" smtClean="0">
                <a:solidFill>
                  <a:schemeClr val="tx2"/>
                </a:solidFill>
                <a:latin typeface="微软雅黑" panose="020B0503020204020204" charset="-122"/>
                <a:ea typeface="微软雅黑" panose="020B0503020204020204" charset="-122"/>
              </a:rPr>
              <a:t>连接酶连接的是：</a:t>
            </a:r>
            <a:endParaRPr lang="zh-CN" altLang="en-US" sz="3200" dirty="0">
              <a:solidFill>
                <a:schemeClr val="tx2"/>
              </a:solidFill>
              <a:latin typeface="微软雅黑" panose="020B0503020204020204" charset="-122"/>
              <a:ea typeface="微软雅黑" panose="020B0503020204020204" charset="-122"/>
            </a:endParaRPr>
          </a:p>
        </p:txBody>
      </p:sp>
      <p:sp>
        <p:nvSpPr>
          <p:cNvPr id="39938" name="TextBox 5"/>
          <p:cNvSpPr txBox="1"/>
          <p:nvPr/>
        </p:nvSpPr>
        <p:spPr>
          <a:xfrm>
            <a:off x="3584575" y="2730500"/>
            <a:ext cx="1676400" cy="944563"/>
          </a:xfrm>
          <a:prstGeom prst="rect">
            <a:avLst/>
          </a:prstGeom>
          <a:noFill/>
          <a:ln w="9525">
            <a:noFill/>
          </a:ln>
        </p:spPr>
        <p:txBody>
          <a:bodyPr wrap="none" anchor="t">
            <a:spAutoFit/>
          </a:bodyPr>
          <a:lstStyle/>
          <a:p>
            <a:pPr algn="ctr"/>
            <a:r>
              <a:rPr lang="en-US" altLang="zh-CN" sz="2800" dirty="0">
                <a:solidFill>
                  <a:schemeClr val="tx2"/>
                </a:solidFill>
                <a:latin typeface="Arial" panose="020B0604020202020204" pitchFamily="34" charset="0"/>
                <a:ea typeface="宋体" panose="02010600030101010101" pitchFamily="2" charset="-122"/>
              </a:rPr>
              <a:t>GGATCC</a:t>
            </a:r>
          </a:p>
          <a:p>
            <a:pPr algn="ctr"/>
            <a:r>
              <a:rPr lang="en-US" altLang="zh-CN" sz="2800" dirty="0">
                <a:solidFill>
                  <a:schemeClr val="tx2"/>
                </a:solidFill>
                <a:latin typeface="Arial" panose="020B0604020202020204" pitchFamily="34" charset="0"/>
                <a:ea typeface="宋体" panose="02010600030101010101" pitchFamily="2" charset="-122"/>
              </a:rPr>
              <a:t>CCTAGG</a:t>
            </a:r>
            <a:endParaRPr lang="zh-CN" altLang="en-US" sz="2800" dirty="0">
              <a:solidFill>
                <a:schemeClr val="tx2"/>
              </a:solidFill>
              <a:latin typeface="Arial" panose="020B0604020202020204" pitchFamily="34" charset="0"/>
              <a:ea typeface="宋体" panose="02010600030101010101" pitchFamily="2" charset="-122"/>
            </a:endParaRPr>
          </a:p>
        </p:txBody>
      </p:sp>
      <p:cxnSp>
        <p:nvCxnSpPr>
          <p:cNvPr id="39939" name="直接箭头连接符 9"/>
          <p:cNvCxnSpPr/>
          <p:nvPr/>
        </p:nvCxnSpPr>
        <p:spPr>
          <a:xfrm>
            <a:off x="3937000" y="2565400"/>
            <a:ext cx="0" cy="304800"/>
          </a:xfrm>
          <a:prstGeom prst="straightConnector1">
            <a:avLst/>
          </a:prstGeom>
          <a:ln w="28575" cap="flat" cmpd="sng">
            <a:solidFill>
              <a:srgbClr val="C00000"/>
            </a:solidFill>
            <a:prstDash val="solid"/>
            <a:round/>
            <a:headEnd type="none" w="med" len="med"/>
            <a:tailEnd type="arrow" w="med" len="med"/>
          </a:ln>
        </p:spPr>
      </p:cxnSp>
      <p:cxnSp>
        <p:nvCxnSpPr>
          <p:cNvPr id="39940" name="直接箭头连接符 15"/>
          <p:cNvCxnSpPr/>
          <p:nvPr/>
        </p:nvCxnSpPr>
        <p:spPr>
          <a:xfrm flipV="1">
            <a:off x="4902200" y="3492500"/>
            <a:ext cx="0" cy="292100"/>
          </a:xfrm>
          <a:prstGeom prst="straightConnector1">
            <a:avLst/>
          </a:prstGeom>
          <a:ln w="28575" cap="flat" cmpd="sng">
            <a:solidFill>
              <a:srgbClr val="C00000"/>
            </a:solidFill>
            <a:prstDash val="solid"/>
            <a:round/>
            <a:headEnd type="none" w="med" len="med"/>
            <a:tailEnd type="arrow" w="med" len="med"/>
          </a:ln>
        </p:spPr>
      </p:cxnSp>
      <p:sp>
        <p:nvSpPr>
          <p:cNvPr id="39941" name="TextBox 23"/>
          <p:cNvSpPr txBox="1"/>
          <p:nvPr/>
        </p:nvSpPr>
        <p:spPr>
          <a:xfrm>
            <a:off x="5603875" y="2743200"/>
            <a:ext cx="1625600" cy="944563"/>
          </a:xfrm>
          <a:prstGeom prst="rect">
            <a:avLst/>
          </a:prstGeom>
          <a:noFill/>
          <a:ln w="9525">
            <a:noFill/>
          </a:ln>
        </p:spPr>
        <p:txBody>
          <a:bodyPr wrap="none" anchor="t">
            <a:spAutoFit/>
          </a:bodyPr>
          <a:lstStyle/>
          <a:p>
            <a:pPr algn="ctr"/>
            <a:r>
              <a:rPr lang="en-US" altLang="zh-CN" sz="2800" dirty="0">
                <a:solidFill>
                  <a:schemeClr val="tx2"/>
                </a:solidFill>
                <a:latin typeface="Arial" panose="020B0604020202020204" pitchFamily="34" charset="0"/>
                <a:ea typeface="宋体" panose="02010600030101010101" pitchFamily="2" charset="-122"/>
              </a:rPr>
              <a:t>AAGCTT</a:t>
            </a:r>
          </a:p>
          <a:p>
            <a:pPr algn="ctr"/>
            <a:r>
              <a:rPr lang="en-US" altLang="zh-CN" sz="2800" dirty="0">
                <a:solidFill>
                  <a:schemeClr val="tx2"/>
                </a:solidFill>
                <a:latin typeface="Arial" panose="020B0604020202020204" pitchFamily="34" charset="0"/>
                <a:ea typeface="宋体" panose="02010600030101010101" pitchFamily="2" charset="-122"/>
              </a:rPr>
              <a:t>TTCGAA</a:t>
            </a:r>
            <a:endParaRPr lang="zh-CN" altLang="en-US" sz="2800" dirty="0">
              <a:solidFill>
                <a:schemeClr val="tx2"/>
              </a:solidFill>
              <a:latin typeface="Arial" panose="020B0604020202020204" pitchFamily="34" charset="0"/>
              <a:ea typeface="宋体" panose="02010600030101010101" pitchFamily="2" charset="-122"/>
            </a:endParaRPr>
          </a:p>
        </p:txBody>
      </p:sp>
      <p:cxnSp>
        <p:nvCxnSpPr>
          <p:cNvPr id="39942" name="直接箭头连接符 24"/>
          <p:cNvCxnSpPr/>
          <p:nvPr/>
        </p:nvCxnSpPr>
        <p:spPr>
          <a:xfrm>
            <a:off x="5930900" y="2578100"/>
            <a:ext cx="0" cy="304800"/>
          </a:xfrm>
          <a:prstGeom prst="straightConnector1">
            <a:avLst/>
          </a:prstGeom>
          <a:ln w="28575" cap="flat" cmpd="sng">
            <a:solidFill>
              <a:srgbClr val="C00000"/>
            </a:solidFill>
            <a:prstDash val="solid"/>
            <a:round/>
            <a:headEnd type="none" w="med" len="med"/>
            <a:tailEnd type="arrow" w="med" len="med"/>
          </a:ln>
        </p:spPr>
      </p:cxnSp>
      <p:cxnSp>
        <p:nvCxnSpPr>
          <p:cNvPr id="39943" name="直接箭头连接符 25"/>
          <p:cNvCxnSpPr/>
          <p:nvPr/>
        </p:nvCxnSpPr>
        <p:spPr>
          <a:xfrm flipV="1">
            <a:off x="6908800" y="3556000"/>
            <a:ext cx="0" cy="292100"/>
          </a:xfrm>
          <a:prstGeom prst="straightConnector1">
            <a:avLst/>
          </a:prstGeom>
          <a:ln w="28575" cap="flat" cmpd="sng">
            <a:solidFill>
              <a:srgbClr val="C00000"/>
            </a:solidFill>
            <a:prstDash val="solid"/>
            <a:round/>
            <a:headEnd type="none" w="med" len="med"/>
            <a:tailEnd type="arrow" w="med" len="med"/>
          </a:ln>
        </p:spPr>
      </p:cxnSp>
      <p:sp>
        <p:nvSpPr>
          <p:cNvPr id="39944" name="TextBox 29"/>
          <p:cNvSpPr txBox="1"/>
          <p:nvPr/>
        </p:nvSpPr>
        <p:spPr>
          <a:xfrm>
            <a:off x="7673975" y="2730500"/>
            <a:ext cx="1600200" cy="944563"/>
          </a:xfrm>
          <a:prstGeom prst="rect">
            <a:avLst/>
          </a:prstGeom>
          <a:noFill/>
          <a:ln w="9525">
            <a:noFill/>
          </a:ln>
        </p:spPr>
        <p:txBody>
          <a:bodyPr wrap="none" anchor="t">
            <a:spAutoFit/>
          </a:bodyPr>
          <a:lstStyle/>
          <a:p>
            <a:pPr algn="ctr"/>
            <a:r>
              <a:rPr lang="en-US" altLang="zh-CN" sz="2800" dirty="0">
                <a:solidFill>
                  <a:schemeClr val="tx2"/>
                </a:solidFill>
                <a:latin typeface="Arial" panose="020B0604020202020204" pitchFamily="34" charset="0"/>
                <a:ea typeface="宋体" panose="02010600030101010101" pitchFamily="2" charset="-122"/>
              </a:rPr>
              <a:t>AGATCT</a:t>
            </a:r>
          </a:p>
          <a:p>
            <a:pPr algn="ctr"/>
            <a:r>
              <a:rPr lang="en-US" altLang="zh-CN" sz="2800" dirty="0">
                <a:solidFill>
                  <a:schemeClr val="tx2"/>
                </a:solidFill>
                <a:latin typeface="Arial" panose="020B0604020202020204" pitchFamily="34" charset="0"/>
                <a:ea typeface="宋体" panose="02010600030101010101" pitchFamily="2" charset="-122"/>
              </a:rPr>
              <a:t>TCTAGA</a:t>
            </a:r>
            <a:endParaRPr lang="zh-CN" altLang="en-US" sz="2800" dirty="0">
              <a:solidFill>
                <a:schemeClr val="tx2"/>
              </a:solidFill>
              <a:latin typeface="Arial" panose="020B0604020202020204" pitchFamily="34" charset="0"/>
              <a:ea typeface="宋体" panose="02010600030101010101" pitchFamily="2" charset="-122"/>
            </a:endParaRPr>
          </a:p>
        </p:txBody>
      </p:sp>
      <p:cxnSp>
        <p:nvCxnSpPr>
          <p:cNvPr id="39945" name="直接箭头连接符 30"/>
          <p:cNvCxnSpPr/>
          <p:nvPr/>
        </p:nvCxnSpPr>
        <p:spPr>
          <a:xfrm>
            <a:off x="7975600" y="2565400"/>
            <a:ext cx="0" cy="304800"/>
          </a:xfrm>
          <a:prstGeom prst="straightConnector1">
            <a:avLst/>
          </a:prstGeom>
          <a:ln w="28575" cap="flat" cmpd="sng">
            <a:solidFill>
              <a:srgbClr val="C00000"/>
            </a:solidFill>
            <a:prstDash val="solid"/>
            <a:round/>
            <a:headEnd type="none" w="med" len="med"/>
            <a:tailEnd type="arrow" w="med" len="med"/>
          </a:ln>
        </p:spPr>
      </p:cxnSp>
      <p:cxnSp>
        <p:nvCxnSpPr>
          <p:cNvPr id="39946" name="直接箭头连接符 31"/>
          <p:cNvCxnSpPr/>
          <p:nvPr/>
        </p:nvCxnSpPr>
        <p:spPr>
          <a:xfrm flipV="1">
            <a:off x="8940800" y="3505200"/>
            <a:ext cx="0" cy="292100"/>
          </a:xfrm>
          <a:prstGeom prst="straightConnector1">
            <a:avLst/>
          </a:prstGeom>
          <a:ln w="28575" cap="flat" cmpd="sng">
            <a:solidFill>
              <a:srgbClr val="C00000"/>
            </a:solidFill>
            <a:prstDash val="solid"/>
            <a:round/>
            <a:headEnd type="none" w="med" len="med"/>
            <a:tailEnd type="arrow" w="med" len="med"/>
          </a:ln>
        </p:spPr>
      </p:cxnSp>
      <p:sp>
        <p:nvSpPr>
          <p:cNvPr id="39947" name="矩形 32"/>
          <p:cNvSpPr/>
          <p:nvPr/>
        </p:nvSpPr>
        <p:spPr>
          <a:xfrm>
            <a:off x="3657600" y="2000250"/>
            <a:ext cx="1625600" cy="517525"/>
          </a:xfrm>
          <a:prstGeom prst="rect">
            <a:avLst/>
          </a:prstGeom>
          <a:noFill/>
          <a:ln w="9525">
            <a:noFill/>
          </a:ln>
        </p:spPr>
        <p:txBody>
          <a:bodyPr wrap="none" anchor="t">
            <a:spAutoFit/>
          </a:bodyPr>
          <a:lstStyle/>
          <a:p>
            <a:pPr algn="ctr"/>
            <a:r>
              <a:rPr lang="en-US" altLang="zh-CN" sz="2800" i="1" dirty="0">
                <a:solidFill>
                  <a:schemeClr val="tx2"/>
                </a:solidFill>
                <a:latin typeface="Arial" panose="020B0604020202020204" pitchFamily="34" charset="0"/>
                <a:ea typeface="AVGmdBU" pitchFamily="2" charset="-122"/>
              </a:rPr>
              <a:t>Bam</a:t>
            </a:r>
            <a:r>
              <a:rPr lang="en-US" altLang="zh-CN" sz="2800" dirty="0">
                <a:solidFill>
                  <a:schemeClr val="tx2"/>
                </a:solidFill>
                <a:latin typeface="Arial" panose="020B0604020202020204" pitchFamily="34" charset="0"/>
                <a:ea typeface="AVGmdBU" pitchFamily="2" charset="-122"/>
              </a:rPr>
              <a:t>H Ⅰ</a:t>
            </a:r>
            <a:endParaRPr lang="zh-CN" altLang="en-US" sz="2800" dirty="0">
              <a:latin typeface="Arial" panose="020B0604020202020204" pitchFamily="34" charset="0"/>
              <a:ea typeface="AVGmdBU" pitchFamily="2" charset="-122"/>
            </a:endParaRPr>
          </a:p>
        </p:txBody>
      </p:sp>
      <p:sp>
        <p:nvSpPr>
          <p:cNvPr id="39948" name="矩形 34"/>
          <p:cNvSpPr/>
          <p:nvPr/>
        </p:nvSpPr>
        <p:spPr>
          <a:xfrm>
            <a:off x="5780088" y="2000250"/>
            <a:ext cx="1368425" cy="517525"/>
          </a:xfrm>
          <a:prstGeom prst="rect">
            <a:avLst/>
          </a:prstGeom>
          <a:noFill/>
          <a:ln w="9525">
            <a:noFill/>
          </a:ln>
        </p:spPr>
        <p:txBody>
          <a:bodyPr wrap="none" anchor="t">
            <a:spAutoFit/>
          </a:bodyPr>
          <a:lstStyle/>
          <a:p>
            <a:pPr algn="ctr"/>
            <a:r>
              <a:rPr lang="en-US" altLang="zh-CN" sz="2800" i="1" dirty="0">
                <a:solidFill>
                  <a:schemeClr val="tx2"/>
                </a:solidFill>
                <a:latin typeface="Arial" panose="020B0604020202020204" pitchFamily="34" charset="0"/>
                <a:ea typeface="AVGmdBU" pitchFamily="2" charset="-122"/>
              </a:rPr>
              <a:t>Hin</a:t>
            </a:r>
            <a:r>
              <a:rPr lang="en-US" altLang="zh-CN" sz="2800" dirty="0">
                <a:solidFill>
                  <a:schemeClr val="tx2"/>
                </a:solidFill>
                <a:latin typeface="Arial" panose="020B0604020202020204" pitchFamily="34" charset="0"/>
                <a:ea typeface="AVGmdBU" pitchFamily="2" charset="-122"/>
              </a:rPr>
              <a:t>d</a:t>
            </a:r>
            <a:r>
              <a:rPr lang="en-US" altLang="zh-CN" sz="2800" i="1" dirty="0">
                <a:solidFill>
                  <a:schemeClr val="tx2"/>
                </a:solidFill>
                <a:latin typeface="Arial" panose="020B0604020202020204" pitchFamily="34" charset="0"/>
                <a:ea typeface="AVGmdBU" pitchFamily="2" charset="-122"/>
              </a:rPr>
              <a:t> </a:t>
            </a:r>
            <a:r>
              <a:rPr lang="en-US" altLang="zh-CN" sz="2800" dirty="0">
                <a:solidFill>
                  <a:schemeClr val="tx2"/>
                </a:solidFill>
                <a:latin typeface="Arial" panose="020B0604020202020204" pitchFamily="34" charset="0"/>
                <a:ea typeface="AVGmdBU" pitchFamily="2" charset="-122"/>
              </a:rPr>
              <a:t>Ⅲ</a:t>
            </a:r>
            <a:endParaRPr lang="zh-CN" altLang="en-US" sz="2800" dirty="0">
              <a:latin typeface="Arial" panose="020B0604020202020204" pitchFamily="34" charset="0"/>
              <a:ea typeface="AVGmdBU" pitchFamily="2" charset="-122"/>
            </a:endParaRPr>
          </a:p>
        </p:txBody>
      </p:sp>
      <p:sp>
        <p:nvSpPr>
          <p:cNvPr id="39949" name="矩形 35"/>
          <p:cNvSpPr/>
          <p:nvPr/>
        </p:nvSpPr>
        <p:spPr>
          <a:xfrm>
            <a:off x="7845425" y="2000250"/>
            <a:ext cx="1250950" cy="517525"/>
          </a:xfrm>
          <a:prstGeom prst="rect">
            <a:avLst/>
          </a:prstGeom>
          <a:noFill/>
          <a:ln w="9525">
            <a:noFill/>
          </a:ln>
        </p:spPr>
        <p:txBody>
          <a:bodyPr wrap="none" anchor="t">
            <a:spAutoFit/>
          </a:bodyPr>
          <a:lstStyle/>
          <a:p>
            <a:pPr algn="ctr"/>
            <a:r>
              <a:rPr lang="en-US" altLang="zh-CN" sz="2800" i="1" dirty="0">
                <a:solidFill>
                  <a:schemeClr val="tx2"/>
                </a:solidFill>
                <a:latin typeface="Arial" panose="020B0604020202020204" pitchFamily="34" charset="0"/>
                <a:ea typeface="AVGmdBU" pitchFamily="2" charset="-122"/>
              </a:rPr>
              <a:t>Bgl  </a:t>
            </a:r>
            <a:r>
              <a:rPr lang="zh-CN" altLang="zh-CN" sz="2800" dirty="0">
                <a:solidFill>
                  <a:schemeClr val="tx2"/>
                </a:solidFill>
                <a:latin typeface="Arial" panose="020B0604020202020204" pitchFamily="34" charset="0"/>
                <a:ea typeface="AVGmdBU" pitchFamily="2" charset="-122"/>
              </a:rPr>
              <a:t>Ⅱ</a:t>
            </a:r>
            <a:endParaRPr lang="zh-CN" altLang="en-US" sz="2800" dirty="0">
              <a:latin typeface="Arial" panose="020B0604020202020204" pitchFamily="34" charset="0"/>
              <a:ea typeface="AVGmdBU" pitchFamily="2" charset="-122"/>
            </a:endParaRPr>
          </a:p>
        </p:txBody>
      </p:sp>
      <p:sp>
        <p:nvSpPr>
          <p:cNvPr id="37" name="TextBox 36"/>
          <p:cNvSpPr txBox="1"/>
          <p:nvPr/>
        </p:nvSpPr>
        <p:spPr>
          <a:xfrm>
            <a:off x="2463800" y="4495800"/>
            <a:ext cx="2019300" cy="944563"/>
          </a:xfrm>
          <a:prstGeom prst="rect">
            <a:avLst/>
          </a:prstGeom>
          <a:noFill/>
          <a:ln w="9525">
            <a:noFill/>
          </a:ln>
        </p:spPr>
        <p:txBody>
          <a:bodyPr anchor="t">
            <a:spAutoFit/>
          </a:bodyPr>
          <a:lstStyle/>
          <a:p>
            <a:r>
              <a:rPr lang="en-US" altLang="zh-CN" sz="2800" dirty="0">
                <a:solidFill>
                  <a:schemeClr val="tx2"/>
                </a:solidFill>
                <a:latin typeface="Arial" panose="020B0604020202020204" pitchFamily="34" charset="0"/>
                <a:ea typeface="宋体" panose="02010600030101010101" pitchFamily="2" charset="-122"/>
              </a:rPr>
              <a:t>      G             </a:t>
            </a:r>
          </a:p>
          <a:p>
            <a:r>
              <a:rPr lang="en-US" altLang="zh-CN" sz="2800" dirty="0">
                <a:solidFill>
                  <a:schemeClr val="tx2"/>
                </a:solidFill>
                <a:latin typeface="Arial" panose="020B0604020202020204" pitchFamily="34" charset="0"/>
                <a:ea typeface="宋体" panose="02010600030101010101" pitchFamily="2" charset="-122"/>
              </a:rPr>
              <a:t>      CCTAG   </a:t>
            </a:r>
            <a:endParaRPr lang="zh-CN" altLang="en-US" sz="2800" dirty="0">
              <a:solidFill>
                <a:schemeClr val="tx2"/>
              </a:solidFill>
              <a:latin typeface="Arial" panose="020B0604020202020204" pitchFamily="34" charset="0"/>
              <a:ea typeface="宋体" panose="02010600030101010101" pitchFamily="2" charset="-122"/>
            </a:endParaRPr>
          </a:p>
        </p:txBody>
      </p:sp>
      <p:sp>
        <p:nvSpPr>
          <p:cNvPr id="39" name="TextBox 38"/>
          <p:cNvSpPr txBox="1"/>
          <p:nvPr/>
        </p:nvSpPr>
        <p:spPr>
          <a:xfrm>
            <a:off x="8705850" y="4495800"/>
            <a:ext cx="1962150" cy="944563"/>
          </a:xfrm>
          <a:prstGeom prst="rect">
            <a:avLst/>
          </a:prstGeom>
          <a:noFill/>
          <a:ln w="9525">
            <a:noFill/>
          </a:ln>
        </p:spPr>
        <p:txBody>
          <a:bodyPr anchor="t">
            <a:spAutoFit/>
          </a:bodyPr>
          <a:lstStyle/>
          <a:p>
            <a:r>
              <a:rPr lang="en-US" altLang="zh-CN" sz="2800" dirty="0">
                <a:solidFill>
                  <a:schemeClr val="tx2"/>
                </a:solidFill>
                <a:latin typeface="Arial" panose="020B0604020202020204" pitchFamily="34" charset="0"/>
                <a:ea typeface="宋体" panose="02010600030101010101" pitchFamily="2" charset="-122"/>
              </a:rPr>
              <a:t>   GATCT</a:t>
            </a:r>
          </a:p>
          <a:p>
            <a:pPr algn="ctr"/>
            <a:r>
              <a:rPr lang="en-US" altLang="zh-CN" sz="2800" dirty="0">
                <a:solidFill>
                  <a:schemeClr val="tx2"/>
                </a:solidFill>
                <a:latin typeface="Arial" panose="020B0604020202020204" pitchFamily="34" charset="0"/>
                <a:ea typeface="宋体" panose="02010600030101010101" pitchFamily="2" charset="-122"/>
              </a:rPr>
              <a:t>          A</a:t>
            </a:r>
            <a:endParaRPr lang="zh-CN" altLang="en-US" sz="2800" dirty="0">
              <a:solidFill>
                <a:schemeClr val="tx2"/>
              </a:solidFill>
              <a:latin typeface="Arial" panose="020B0604020202020204" pitchFamily="34" charset="0"/>
              <a:ea typeface="宋体" panose="02010600030101010101" pitchFamily="2" charset="-122"/>
            </a:endParaRPr>
          </a:p>
        </p:txBody>
      </p:sp>
      <p:sp>
        <p:nvSpPr>
          <p:cNvPr id="40" name="TextBox 39"/>
          <p:cNvSpPr txBox="1"/>
          <p:nvPr/>
        </p:nvSpPr>
        <p:spPr>
          <a:xfrm>
            <a:off x="4522788" y="4495800"/>
            <a:ext cx="1789112" cy="944563"/>
          </a:xfrm>
          <a:prstGeom prst="rect">
            <a:avLst/>
          </a:prstGeom>
          <a:noFill/>
          <a:ln w="9525">
            <a:noFill/>
          </a:ln>
        </p:spPr>
        <p:txBody>
          <a:bodyPr anchor="t">
            <a:spAutoFit/>
          </a:bodyPr>
          <a:lstStyle/>
          <a:p>
            <a:r>
              <a:rPr lang="en-US" altLang="zh-CN" sz="2800" dirty="0">
                <a:solidFill>
                  <a:schemeClr val="tx2"/>
                </a:solidFill>
                <a:latin typeface="Arial" panose="020B0604020202020204" pitchFamily="34" charset="0"/>
                <a:ea typeface="宋体" panose="02010600030101010101" pitchFamily="2" charset="-122"/>
              </a:rPr>
              <a:t>GATCC</a:t>
            </a:r>
          </a:p>
          <a:p>
            <a:r>
              <a:rPr lang="en-US" altLang="zh-CN" sz="2800" dirty="0">
                <a:solidFill>
                  <a:schemeClr val="tx2"/>
                </a:solidFill>
                <a:latin typeface="Arial" panose="020B0604020202020204" pitchFamily="34" charset="0"/>
                <a:ea typeface="宋体" panose="02010600030101010101" pitchFamily="2" charset="-122"/>
              </a:rPr>
              <a:t>          G</a:t>
            </a:r>
            <a:endParaRPr lang="zh-CN" altLang="en-US" sz="2800" dirty="0">
              <a:solidFill>
                <a:schemeClr val="tx2"/>
              </a:solidFill>
              <a:latin typeface="Arial" panose="020B0604020202020204" pitchFamily="34" charset="0"/>
              <a:ea typeface="宋体" panose="02010600030101010101" pitchFamily="2" charset="-122"/>
            </a:endParaRPr>
          </a:p>
        </p:txBody>
      </p:sp>
      <p:sp>
        <p:nvSpPr>
          <p:cNvPr id="42" name="TextBox 41"/>
          <p:cNvSpPr txBox="1"/>
          <p:nvPr/>
        </p:nvSpPr>
        <p:spPr>
          <a:xfrm>
            <a:off x="6756400" y="4495800"/>
            <a:ext cx="2159000" cy="944563"/>
          </a:xfrm>
          <a:prstGeom prst="rect">
            <a:avLst/>
          </a:prstGeom>
          <a:noFill/>
          <a:ln w="9525">
            <a:noFill/>
          </a:ln>
        </p:spPr>
        <p:txBody>
          <a:bodyPr anchor="t">
            <a:spAutoFit/>
          </a:bodyPr>
          <a:lstStyle/>
          <a:p>
            <a:r>
              <a:rPr lang="en-US" altLang="zh-CN" sz="2800" dirty="0">
                <a:solidFill>
                  <a:schemeClr val="tx2"/>
                </a:solidFill>
                <a:latin typeface="Arial" panose="020B0604020202020204" pitchFamily="34" charset="0"/>
                <a:ea typeface="宋体" panose="02010600030101010101" pitchFamily="2" charset="-122"/>
              </a:rPr>
              <a:t>     A            </a:t>
            </a:r>
          </a:p>
          <a:p>
            <a:r>
              <a:rPr lang="en-US" altLang="zh-CN" sz="2800" dirty="0">
                <a:solidFill>
                  <a:schemeClr val="tx2"/>
                </a:solidFill>
                <a:latin typeface="Arial" panose="020B0604020202020204" pitchFamily="34" charset="0"/>
                <a:ea typeface="宋体" panose="02010600030101010101" pitchFamily="2" charset="-122"/>
              </a:rPr>
              <a:t>     TCTAG  </a:t>
            </a:r>
            <a:endParaRPr lang="zh-CN" altLang="en-US" sz="2800" dirty="0">
              <a:solidFill>
                <a:schemeClr val="tx2"/>
              </a:solidFill>
              <a:latin typeface="Arial" panose="020B0604020202020204" pitchFamily="34" charset="0"/>
              <a:ea typeface="宋体" panose="02010600030101010101" pitchFamily="2" charset="-122"/>
            </a:endParaRPr>
          </a:p>
        </p:txBody>
      </p:sp>
      <p:sp>
        <p:nvSpPr>
          <p:cNvPr id="43" name="TextBox 42"/>
          <p:cNvSpPr txBox="1"/>
          <p:nvPr/>
        </p:nvSpPr>
        <p:spPr>
          <a:xfrm>
            <a:off x="4389438" y="2057400"/>
            <a:ext cx="1541462" cy="874713"/>
          </a:xfrm>
          <a:prstGeom prst="rect">
            <a:avLst/>
          </a:prstGeom>
          <a:noFill/>
          <a:ln w="9525">
            <a:noFill/>
          </a:ln>
        </p:spPr>
        <p:txBody>
          <a:bodyPr anchor="t">
            <a:spAutoFit/>
          </a:bodyPr>
          <a:lstStyle/>
          <a:p>
            <a:pPr algn="ctr"/>
            <a:r>
              <a:rPr lang="zh-CN" altLang="en-US" sz="4800" dirty="0">
                <a:solidFill>
                  <a:srgbClr val="C00000"/>
                </a:solidFill>
                <a:latin typeface="微软雅黑" panose="020B0503020204020204" charset="-122"/>
                <a:ea typeface="微软雅黑" panose="020B0503020204020204" charset="-122"/>
              </a:rPr>
              <a:t>√</a:t>
            </a:r>
          </a:p>
        </p:txBody>
      </p:sp>
      <p:cxnSp>
        <p:nvCxnSpPr>
          <p:cNvPr id="23" name="直接箭头连接符 22"/>
          <p:cNvCxnSpPr/>
          <p:nvPr/>
        </p:nvCxnSpPr>
        <p:spPr>
          <a:xfrm flipH="1">
            <a:off x="4381500" y="3765550"/>
            <a:ext cx="12700" cy="768350"/>
          </a:xfrm>
          <a:prstGeom prst="straightConnector1">
            <a:avLst/>
          </a:prstGeom>
          <a:ln w="28575" cap="flat" cmpd="sng">
            <a:solidFill>
              <a:srgbClr val="C00000"/>
            </a:solidFill>
            <a:prstDash val="solid"/>
            <a:round/>
            <a:headEnd type="none" w="med" len="med"/>
            <a:tailEnd type="arrow" w="med" len="med"/>
          </a:ln>
        </p:spPr>
      </p:cxnSp>
      <p:cxnSp>
        <p:nvCxnSpPr>
          <p:cNvPr id="24" name="直接箭头连接符 23"/>
          <p:cNvCxnSpPr/>
          <p:nvPr/>
        </p:nvCxnSpPr>
        <p:spPr>
          <a:xfrm>
            <a:off x="8534400" y="3765550"/>
            <a:ext cx="0" cy="768350"/>
          </a:xfrm>
          <a:prstGeom prst="straightConnector1">
            <a:avLst/>
          </a:prstGeom>
          <a:ln w="28575" cap="flat" cmpd="sng">
            <a:solidFill>
              <a:srgbClr val="C00000"/>
            </a:solidFill>
            <a:prstDash val="solid"/>
            <a:round/>
            <a:headEnd type="none" w="med" len="med"/>
            <a:tailEnd type="arrow" w="med" len="med"/>
          </a:ln>
        </p:spPr>
      </p:cxnSp>
      <p:sp>
        <p:nvSpPr>
          <p:cNvPr id="25" name="TextBox 24"/>
          <p:cNvSpPr txBox="1"/>
          <p:nvPr/>
        </p:nvSpPr>
        <p:spPr>
          <a:xfrm>
            <a:off x="8237538" y="2044700"/>
            <a:ext cx="1541462" cy="874713"/>
          </a:xfrm>
          <a:prstGeom prst="rect">
            <a:avLst/>
          </a:prstGeom>
          <a:noFill/>
          <a:ln w="9525">
            <a:noFill/>
          </a:ln>
        </p:spPr>
        <p:txBody>
          <a:bodyPr anchor="t">
            <a:spAutoFit/>
          </a:bodyPr>
          <a:lstStyle/>
          <a:p>
            <a:pPr algn="ctr"/>
            <a:r>
              <a:rPr lang="zh-CN" altLang="en-US" sz="4800" dirty="0">
                <a:solidFill>
                  <a:srgbClr val="C00000"/>
                </a:solidFill>
                <a:latin typeface="微软雅黑" panose="020B0503020204020204" charset="-122"/>
                <a:ea typeface="微软雅黑" panose="020B0503020204020204" charset="-122"/>
              </a:rPr>
              <a:t>√</a:t>
            </a:r>
          </a:p>
        </p:txBody>
      </p:sp>
      <p:sp>
        <p:nvSpPr>
          <p:cNvPr id="39958" name="TextBox 27"/>
          <p:cNvSpPr txBox="1"/>
          <p:nvPr/>
        </p:nvSpPr>
        <p:spPr>
          <a:xfrm>
            <a:off x="5301198" y="114300"/>
            <a:ext cx="1826142" cy="584775"/>
          </a:xfrm>
          <a:prstGeom prst="rect">
            <a:avLst/>
          </a:prstGeom>
          <a:noFill/>
          <a:ln w="9525">
            <a:noFill/>
          </a:ln>
        </p:spPr>
        <p:txBody>
          <a:bodyPr wrap="none" anchor="t">
            <a:spAutoFit/>
          </a:bodyPr>
          <a:lstStyle/>
          <a:p>
            <a:pPr algn="ctr" defTabSz="914400"/>
            <a:r>
              <a:rPr lang="zh-CN" altLang="en-US" sz="3200" b="1" baseline="0" dirty="0" smtClean="0">
                <a:solidFill>
                  <a:srgbClr val="D0990C"/>
                </a:solidFill>
                <a:latin typeface="微软雅黑" panose="020B0503020204020204" charset="-122"/>
                <a:ea typeface="微软雅黑" panose="020B0503020204020204" charset="-122"/>
              </a:rPr>
              <a:t>小试牛刀</a:t>
            </a:r>
            <a:endParaRPr lang="zh-CN" altLang="en-US" sz="3200" b="1" baseline="0" dirty="0">
              <a:solidFill>
                <a:srgbClr val="D0990C"/>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1"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500"/>
                                        <p:tgtEl>
                                          <p:spTgt spid="42"/>
                                        </p:tgtEl>
                                      </p:cBhvr>
                                    </p:animEffect>
                                  </p:childTnLst>
                                </p:cTn>
                              </p:par>
                              <p:par>
                                <p:cTn id="34" presetID="22" presetClass="entr" presetSubtype="4" fill="hold" grpId="1"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0.000052 0.000000 L 0.239792 0.122963 " pathEditMode="relative" rAng="0" ptsTypes="">
                                      <p:cBhvr>
                                        <p:cTn id="40" dur="2000" fill="hold"/>
                                        <p:tgtEl>
                                          <p:spTgt spid="37"/>
                                        </p:tgtEl>
                                        <p:attrNameLst>
                                          <p:attrName>ppt_x</p:attrName>
                                          <p:attrName>ppt_y</p:attrName>
                                        </p:attrNameLst>
                                      </p:cBhvr>
                                      <p:rCtr x="100" y="0"/>
                                    </p:animMotion>
                                  </p:childTnLst>
                                </p:cTn>
                              </p:par>
                              <p:par>
                                <p:cTn id="41" presetID="0" presetClass="path" presetSubtype="0" accel="50000" decel="50000" fill="hold" grpId="0" nodeType="withEffect">
                                  <p:stCondLst>
                                    <p:cond delay="0"/>
                                  </p:stCondLst>
                                  <p:childTnLst>
                                    <p:animMotion origin="layout" path="M 0.000000 0.000000 L -0.224531 0.122963 " pathEditMode="relative" rAng="0" ptsTypes="">
                                      <p:cBhvr>
                                        <p:cTn id="42" dur="2000" fill="hold"/>
                                        <p:tgtEl>
                                          <p:spTgt spid="39"/>
                                        </p:tgtEl>
                                        <p:attrNameLst>
                                          <p:attrName>ppt_x</p:attrName>
                                          <p:attrName>ppt_y</p:attrName>
                                        </p:attrNameLst>
                                      </p:cBhvr>
                                      <p:rCtr x="-1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9" grpId="0"/>
      <p:bldP spid="39" grpId="1"/>
      <p:bldP spid="40" grpId="0"/>
      <p:bldP spid="42" grpId="0"/>
      <p:bldP spid="4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文本框 26627"/>
          <p:cNvSpPr txBox="1"/>
          <p:nvPr/>
        </p:nvSpPr>
        <p:spPr>
          <a:xfrm>
            <a:off x="2819401" y="3825875"/>
            <a:ext cx="7626351" cy="369332"/>
          </a:xfrm>
          <a:prstGeom prst="rect">
            <a:avLst/>
          </a:prstGeom>
          <a:noFill/>
          <a:ln w="9525">
            <a:noFill/>
          </a:ln>
        </p:spPr>
        <p:txBody>
          <a:bodyPr>
            <a:spAutoFit/>
          </a:bodyPr>
          <a:lstStyle/>
          <a:p>
            <a:r>
              <a:rPr lang="zh-CN" altLang="en-US" noProof="1">
                <a:solidFill>
                  <a:srgbClr val="003300"/>
                </a:solidFill>
                <a:effectLst>
                  <a:outerShdw blurRad="38100" dist="38100" dir="2700000">
                    <a:srgbClr val="000000"/>
                  </a:outerShdw>
                </a:effectLst>
                <a:latin typeface="Times New Roman" panose="02020603050405020304" pitchFamily="18" charset="0"/>
              </a:rPr>
              <a:t>。</a:t>
            </a:r>
          </a:p>
        </p:txBody>
      </p:sp>
      <p:sp>
        <p:nvSpPr>
          <p:cNvPr id="26631" name="前凸弯带形 26630"/>
          <p:cNvSpPr>
            <a:spLocks noChangeArrowheads="1"/>
          </p:cNvSpPr>
          <p:nvPr/>
        </p:nvSpPr>
        <p:spPr bwMode="auto">
          <a:xfrm>
            <a:off x="304800" y="228600"/>
            <a:ext cx="11480800" cy="1143000"/>
          </a:xfrm>
          <a:prstGeom prst="ellipseRibbon">
            <a:avLst>
              <a:gd name="adj1" fmla="val 25000"/>
              <a:gd name="adj2" fmla="val 50000"/>
              <a:gd name="adj3" fmla="val 12500"/>
            </a:avLst>
          </a:prstGeom>
          <a:solidFill>
            <a:srgbClr val="006600"/>
          </a:solidFill>
          <a:ln w="25400">
            <a:solidFill>
              <a:srgbClr val="003300"/>
            </a:solidFill>
            <a:round/>
            <a:headEnd/>
            <a:tailEnd/>
          </a:ln>
        </p:spPr>
        <p:txBody>
          <a:bodyPr wrap="none" anchor="ctr"/>
          <a:lstStyle/>
          <a:p>
            <a:pPr algn="ctr"/>
            <a:r>
              <a:rPr lang="zh-CN" altLang="en-US" sz="3600">
                <a:solidFill>
                  <a:srgbClr val="FFCC00"/>
                </a:solidFill>
                <a:latin typeface="Times New Roman" pitchFamily="18" charset="0"/>
                <a:ea typeface="隶书" pitchFamily="49" charset="-122"/>
              </a:rPr>
              <a:t>基因工程正式问世</a:t>
            </a:r>
          </a:p>
        </p:txBody>
      </p:sp>
      <p:sp>
        <p:nvSpPr>
          <p:cNvPr id="26632" name="矩形 26631"/>
          <p:cNvSpPr/>
          <p:nvPr/>
        </p:nvSpPr>
        <p:spPr>
          <a:xfrm>
            <a:off x="996951" y="1776414"/>
            <a:ext cx="9448800" cy="1569660"/>
          </a:xfrm>
          <a:prstGeom prst="rect">
            <a:avLst/>
          </a:prstGeom>
          <a:noFill/>
          <a:ln w="9525">
            <a:noFill/>
          </a:ln>
        </p:spPr>
        <p:txBody>
          <a:bodyPr>
            <a:spAutoFit/>
          </a:bodyPr>
          <a:lstStyle/>
          <a:p>
            <a:r>
              <a:rPr lang="en-US" altLang="zh-CN" sz="3200" b="1" noProof="1">
                <a:solidFill>
                  <a:srgbClr val="003300"/>
                </a:solidFill>
                <a:latin typeface="Times New Roman" panose="02020603050405020304" pitchFamily="18" charset="0"/>
              </a:rPr>
              <a:t>        1973</a:t>
            </a:r>
            <a:r>
              <a:rPr lang="zh-CN" altLang="en-US" sz="3200" b="1" noProof="1">
                <a:solidFill>
                  <a:srgbClr val="003300"/>
                </a:solidFill>
                <a:latin typeface="Times New Roman" panose="02020603050405020304" pitchFamily="18" charset="0"/>
              </a:rPr>
              <a:t>年，博耶和科恩</a:t>
            </a:r>
            <a:r>
              <a:rPr lang="zh-CN" altLang="en-US" sz="3200" b="1" noProof="1" smtClean="0">
                <a:solidFill>
                  <a:srgbClr val="003300"/>
                </a:solidFill>
                <a:latin typeface="Times New Roman" panose="02020603050405020304" pitchFamily="18" charset="0"/>
              </a:rPr>
              <a:t>将质粒和非洲爪蟾的核糖体蛋白的</a:t>
            </a:r>
            <a:r>
              <a:rPr lang="en-US" altLang="zh-CN" sz="3200" b="1" noProof="1" smtClean="0">
                <a:solidFill>
                  <a:srgbClr val="003300"/>
                </a:solidFill>
                <a:latin typeface="Times New Roman" panose="02020603050405020304" pitchFamily="18" charset="0"/>
              </a:rPr>
              <a:t>DNA</a:t>
            </a:r>
            <a:r>
              <a:rPr lang="zh-CN" altLang="en-US" sz="3200" b="1" noProof="1" smtClean="0">
                <a:solidFill>
                  <a:srgbClr val="003300"/>
                </a:solidFill>
                <a:latin typeface="Times New Roman" panose="02020603050405020304" pitchFamily="18" charset="0"/>
              </a:rPr>
              <a:t>进行重组，导</a:t>
            </a:r>
            <a:r>
              <a:rPr lang="zh-CN" altLang="en-US" sz="3200" b="1" noProof="1">
                <a:solidFill>
                  <a:srgbClr val="003300"/>
                </a:solidFill>
                <a:latin typeface="Times New Roman" panose="02020603050405020304" pitchFamily="18" charset="0"/>
              </a:rPr>
              <a:t>入大肠杆菌的</a:t>
            </a:r>
            <a:r>
              <a:rPr lang="en-US" altLang="zh-CN" sz="3200" b="1" noProof="1">
                <a:solidFill>
                  <a:srgbClr val="003300"/>
                </a:solidFill>
                <a:latin typeface="Times New Roman" panose="02020603050405020304" pitchFamily="18" charset="0"/>
              </a:rPr>
              <a:t>DNA</a:t>
            </a:r>
            <a:r>
              <a:rPr lang="zh-CN" altLang="en-US" sz="3200" b="1" noProof="1">
                <a:solidFill>
                  <a:srgbClr val="003300"/>
                </a:solidFill>
                <a:latin typeface="Times New Roman" panose="02020603050405020304" pitchFamily="18" charset="0"/>
              </a:rPr>
              <a:t>中</a:t>
            </a:r>
            <a:r>
              <a:rPr lang="zh-CN" altLang="en-US" sz="3200" b="1" noProof="1" smtClean="0">
                <a:solidFill>
                  <a:srgbClr val="003300"/>
                </a:solidFill>
                <a:latin typeface="Times New Roman" panose="02020603050405020304" pitchFamily="18" charset="0"/>
              </a:rPr>
              <a:t>，培育出转基因大肠杆菌</a:t>
            </a:r>
            <a:r>
              <a:rPr lang="en-US" altLang="zh-CN" sz="3200" b="1" noProof="1" smtClean="0">
                <a:solidFill>
                  <a:srgbClr val="003300"/>
                </a:solidFill>
                <a:latin typeface="Times New Roman" panose="02020603050405020304" pitchFamily="18" charset="0"/>
              </a:rPr>
              <a:t>.</a:t>
            </a:r>
            <a:r>
              <a:rPr lang="zh-CN" altLang="en-US" sz="3200" b="1" noProof="1" smtClean="0">
                <a:solidFill>
                  <a:schemeClr val="tx1"/>
                </a:solidFill>
                <a:sym typeface="+mn-ea"/>
              </a:rPr>
              <a:t> </a:t>
            </a:r>
            <a:r>
              <a:rPr lang="zh-CN" altLang="en-US" sz="3200" b="1" noProof="1" smtClean="0">
                <a:solidFill>
                  <a:srgbClr val="003300"/>
                </a:solidFill>
                <a:latin typeface="Times New Roman" panose="02020603050405020304" pitchFamily="18" charset="0"/>
                <a:sym typeface="+mn-ea"/>
              </a:rPr>
              <a:t>实</a:t>
            </a:r>
            <a:r>
              <a:rPr lang="zh-CN" altLang="en-US" sz="3200" b="1" noProof="1">
                <a:solidFill>
                  <a:srgbClr val="003300"/>
                </a:solidFill>
                <a:latin typeface="Times New Roman" panose="02020603050405020304" pitchFamily="18" charset="0"/>
                <a:sym typeface="+mn-ea"/>
              </a:rPr>
              <a:t>现物种之间的基因交流</a:t>
            </a:r>
            <a:endParaRPr lang="en-US" altLang="zh-CN" sz="3200" b="1" noProof="1">
              <a:solidFill>
                <a:srgbClr val="003300"/>
              </a:solidFill>
              <a:latin typeface="Times New Roman" panose="02020603050405020304" pitchFamily="18" charset="0"/>
            </a:endParaRPr>
          </a:p>
        </p:txBody>
      </p:sp>
      <p:pic>
        <p:nvPicPr>
          <p:cNvPr id="2" name="图片 26632" descr="9"/>
          <p:cNvPicPr>
            <a:picLocks noChangeAspect="1" noChangeArrowheads="1"/>
          </p:cNvPicPr>
          <p:nvPr/>
        </p:nvPicPr>
        <p:blipFill>
          <a:blip r:embed="rId2" cstate="print"/>
          <a:srcRect/>
          <a:stretch>
            <a:fillRect/>
          </a:stretch>
        </p:blipFill>
        <p:spPr bwMode="auto">
          <a:xfrm>
            <a:off x="-281517" y="4795838"/>
            <a:ext cx="3617384" cy="2144712"/>
          </a:xfrm>
          <a:prstGeom prst="rect">
            <a:avLst/>
          </a:prstGeom>
          <a:noFill/>
          <a:ln w="9525">
            <a:noFill/>
            <a:miter lim="800000"/>
            <a:headEnd/>
            <a:tailEnd/>
          </a:ln>
        </p:spPr>
      </p:pic>
      <p:sp>
        <p:nvSpPr>
          <p:cNvPr id="6" name="文本框 27651"/>
          <p:cNvSpPr txBox="1">
            <a:spLocks noChangeArrowheads="1"/>
          </p:cNvSpPr>
          <p:nvPr/>
        </p:nvSpPr>
        <p:spPr bwMode="auto">
          <a:xfrm>
            <a:off x="1168400" y="3403600"/>
            <a:ext cx="9232900" cy="1077218"/>
          </a:xfrm>
          <a:prstGeom prst="rect">
            <a:avLst/>
          </a:prstGeom>
          <a:noFill/>
          <a:ln w="9525">
            <a:noFill/>
            <a:miter lim="800000"/>
            <a:headEnd/>
            <a:tailEnd/>
          </a:ln>
        </p:spPr>
        <p:txBody>
          <a:bodyPr wrap="square">
            <a:spAutoFit/>
          </a:bodyPr>
          <a:lstStyle/>
          <a:p>
            <a:pPr algn="ctr"/>
            <a:r>
              <a:rPr lang="en-US" altLang="zh-CN" sz="3200" b="1" dirty="0" smtClean="0">
                <a:latin typeface="Times New Roman" pitchFamily="18" charset="0"/>
                <a:ea typeface="楷体_GB2312" pitchFamily="49" charset="-122"/>
              </a:rPr>
              <a:t>   1980</a:t>
            </a:r>
            <a:r>
              <a:rPr lang="zh-CN" altLang="en-US" sz="3200" b="1" dirty="0">
                <a:latin typeface="Times New Roman" pitchFamily="18" charset="0"/>
                <a:ea typeface="楷体_GB2312" pitchFamily="49" charset="-122"/>
              </a:rPr>
              <a:t>年，科学家首次通过显微注射培育出世</a:t>
            </a:r>
            <a:r>
              <a:rPr lang="zh-CN" altLang="en-US" sz="3200" b="1" dirty="0" smtClean="0">
                <a:latin typeface="Times New Roman" pitchFamily="18" charset="0"/>
                <a:ea typeface="楷体_GB2312" pitchFamily="49" charset="-122"/>
              </a:rPr>
              <a:t>界上第</a:t>
            </a:r>
            <a:r>
              <a:rPr lang="zh-CN" altLang="en-US" sz="3200" b="1" dirty="0">
                <a:latin typeface="Times New Roman" pitchFamily="18" charset="0"/>
                <a:ea typeface="楷体_GB2312" pitchFamily="49" charset="-122"/>
              </a:rPr>
              <a:t>一个转基因小鼠。</a:t>
            </a:r>
          </a:p>
        </p:txBody>
      </p:sp>
      <p:sp>
        <p:nvSpPr>
          <p:cNvPr id="7" name="文本框 27652"/>
          <p:cNvSpPr txBox="1"/>
          <p:nvPr/>
        </p:nvSpPr>
        <p:spPr>
          <a:xfrm>
            <a:off x="2019300" y="4622800"/>
            <a:ext cx="8826500" cy="1077218"/>
          </a:xfrm>
          <a:prstGeom prst="rect">
            <a:avLst/>
          </a:prstGeom>
          <a:noFill/>
          <a:ln w="9525">
            <a:noFill/>
          </a:ln>
        </p:spPr>
        <p:txBody>
          <a:bodyPr wrap="square">
            <a:spAutoFit/>
          </a:bodyPr>
          <a:lstStyle/>
          <a:p>
            <a:pPr algn="ctr"/>
            <a:r>
              <a:rPr lang="en-US" altLang="zh-CN" sz="3200" b="1" noProof="1">
                <a:solidFill>
                  <a:srgbClr val="003300"/>
                </a:solidFill>
                <a:latin typeface="Times New Roman" panose="02020603050405020304" pitchFamily="18" charset="0"/>
              </a:rPr>
              <a:t>1983</a:t>
            </a:r>
            <a:r>
              <a:rPr lang="zh-CN" altLang="en-US" sz="3200" b="1" noProof="1">
                <a:solidFill>
                  <a:srgbClr val="003300"/>
                </a:solidFill>
                <a:latin typeface="Times New Roman" panose="02020603050405020304" pitchFamily="18" charset="0"/>
              </a:rPr>
              <a:t>年，科学家用农杆菌转化法，培育出世界上第一例转基因烟草。</a:t>
            </a:r>
          </a:p>
        </p:txBody>
      </p:sp>
      <p:sp>
        <p:nvSpPr>
          <p:cNvPr id="8" name="文本框 1"/>
          <p:cNvSpPr txBox="1"/>
          <p:nvPr/>
        </p:nvSpPr>
        <p:spPr>
          <a:xfrm>
            <a:off x="3308350" y="5848350"/>
            <a:ext cx="5724644" cy="584775"/>
          </a:xfrm>
          <a:prstGeom prst="rect">
            <a:avLst/>
          </a:prstGeom>
          <a:noFill/>
        </p:spPr>
        <p:txBody>
          <a:bodyPr wrap="none">
            <a:spAutoFit/>
          </a:bodyPr>
          <a:lstStyle/>
          <a:p>
            <a:r>
              <a:rPr lang="zh-CN" altLang="en-US" sz="3200" b="1" noProof="1">
                <a:solidFill>
                  <a:srgbClr val="C00000"/>
                </a:solidFill>
                <a:effectLst>
                  <a:outerShdw blurRad="38100" dist="19050" dir="2700000" algn="tl" rotWithShape="0">
                    <a:schemeClr val="dk1">
                      <a:alpha val="40000"/>
                    </a:schemeClr>
                  </a:outerShdw>
                </a:effectLst>
              </a:rPr>
              <a:t>基因工程进入了迅速发展阶段</a:t>
            </a:r>
            <a:r>
              <a:rPr lang="en-US" altLang="zh-CN" sz="3200" b="1" noProof="1"/>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circle(in)">
                                      <p:cBhvr>
                                        <p:cTn id="7" dur="500"/>
                                        <p:tgtEl>
                                          <p:spTgt spid="2663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6628"/>
                                        </p:tgtEl>
                                        <p:attrNameLst>
                                          <p:attrName>style.visibility</p:attrName>
                                        </p:attrNameLst>
                                      </p:cBhvr>
                                      <p:to>
                                        <p:strVal val="visible"/>
                                      </p:to>
                                    </p:set>
                                    <p:anim calcmode="discrete" valueType="clr">
                                      <p:cBhvr override="childStyle">
                                        <p:cTn id="12" dur="80"/>
                                        <p:tgtEl>
                                          <p:spTgt spid="2662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6628"/>
                                        </p:tgtEl>
                                        <p:attrNameLst>
                                          <p:attrName>fillcolor</p:attrName>
                                        </p:attrNameLst>
                                      </p:cBhvr>
                                      <p:tavLst>
                                        <p:tav tm="0">
                                          <p:val>
                                            <p:clrVal>
                                              <a:schemeClr val="accent2"/>
                                            </p:clrVal>
                                          </p:val>
                                        </p:tav>
                                        <p:tav tm="50000">
                                          <p:val>
                                            <p:clrVal>
                                              <a:schemeClr val="hlink"/>
                                            </p:clrVal>
                                          </p:val>
                                        </p:tav>
                                      </p:tavLst>
                                    </p:anim>
                                    <p:set>
                                      <p:cBhvr>
                                        <p:cTn id="14" dur="80"/>
                                        <p:tgtEl>
                                          <p:spTgt spid="2662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6631"/>
                                        </p:tgtEl>
                                        <p:attrNameLst>
                                          <p:attrName>style.visibility</p:attrName>
                                        </p:attrNameLst>
                                      </p:cBhvr>
                                      <p:to>
                                        <p:strVal val="visible"/>
                                      </p:to>
                                    </p:set>
                                    <p:anim calcmode="lin" valueType="num">
                                      <p:cBhvr>
                                        <p:cTn id="19" dur="1000" fill="hold"/>
                                        <p:tgtEl>
                                          <p:spTgt spid="26631"/>
                                        </p:tgtEl>
                                        <p:attrNameLst>
                                          <p:attrName>ppt_w</p:attrName>
                                        </p:attrNameLst>
                                      </p:cBhvr>
                                      <p:tavLst>
                                        <p:tav tm="0">
                                          <p:val>
                                            <p:strVal val="#ppt_w*0.70"/>
                                          </p:val>
                                        </p:tav>
                                        <p:tav tm="100000">
                                          <p:val>
                                            <p:strVal val="#ppt_w"/>
                                          </p:val>
                                        </p:tav>
                                      </p:tavLst>
                                    </p:anim>
                                    <p:anim calcmode="lin" valueType="num">
                                      <p:cBhvr>
                                        <p:cTn id="20" dur="1000" fill="hold"/>
                                        <p:tgtEl>
                                          <p:spTgt spid="26631"/>
                                        </p:tgtEl>
                                        <p:attrNameLst>
                                          <p:attrName>ppt_h</p:attrName>
                                        </p:attrNameLst>
                                      </p:cBhvr>
                                      <p:tavLst>
                                        <p:tav tm="0">
                                          <p:val>
                                            <p:strVal val="#ppt_h"/>
                                          </p:val>
                                        </p:tav>
                                        <p:tav tm="100000">
                                          <p:val>
                                            <p:strVal val="#ppt_h"/>
                                          </p:val>
                                        </p:tav>
                                      </p:tavLst>
                                    </p:anim>
                                    <p:animEffect transition="in" filter="fade">
                                      <p:cBhvr>
                                        <p:cTn id="21" dur="1000"/>
                                        <p:tgtEl>
                                          <p:spTgt spid="2663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1" grpId="0" animBg="1"/>
      <p:bldP spid="26632"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6"/>
          <p:cNvSpPr txBox="1">
            <a:spLocks noChangeArrowheads="1"/>
          </p:cNvSpPr>
          <p:nvPr/>
        </p:nvSpPr>
        <p:spPr bwMode="auto">
          <a:xfrm>
            <a:off x="2639484" y="2492376"/>
            <a:ext cx="7008283" cy="366713"/>
          </a:xfrm>
          <a:prstGeom prst="rect">
            <a:avLst/>
          </a:prstGeom>
          <a:noFill/>
          <a:ln w="9525">
            <a:noFill/>
            <a:miter lim="800000"/>
            <a:headEnd/>
            <a:tailEnd/>
          </a:ln>
          <a:effectLst/>
        </p:spPr>
        <p:txBody>
          <a:bodyPr>
            <a:spAutoFit/>
          </a:bodyPr>
          <a:lstStyle/>
          <a:p>
            <a:pPr>
              <a:spcBef>
                <a:spcPct val="50000"/>
              </a:spcBef>
            </a:pPr>
            <a:endParaRPr lang="zh-CN" altLang="en-US"/>
          </a:p>
        </p:txBody>
      </p:sp>
      <p:sp>
        <p:nvSpPr>
          <p:cNvPr id="58375" name="Text Box 7"/>
          <p:cNvSpPr txBox="1">
            <a:spLocks noChangeArrowheads="1"/>
          </p:cNvSpPr>
          <p:nvPr/>
        </p:nvSpPr>
        <p:spPr bwMode="auto">
          <a:xfrm>
            <a:off x="239184" y="1700214"/>
            <a:ext cx="11616267" cy="3324225"/>
          </a:xfrm>
          <a:prstGeom prst="rect">
            <a:avLst/>
          </a:prstGeom>
          <a:noFill/>
          <a:ln w="9525">
            <a:noFill/>
            <a:miter lim="800000"/>
            <a:headEnd/>
            <a:tailEnd/>
          </a:ln>
          <a:effectLst/>
        </p:spPr>
        <p:txBody>
          <a:bodyPr>
            <a:spAutoFit/>
          </a:bodyPr>
          <a:lstStyle/>
          <a:p>
            <a:pPr algn="ctr">
              <a:spcBef>
                <a:spcPct val="50000"/>
              </a:spcBef>
            </a:pPr>
            <a:r>
              <a:rPr lang="zh-CN" altLang="en-US" sz="10600" b="1">
                <a:solidFill>
                  <a:srgbClr val="0033CC"/>
                </a:solidFill>
              </a:rPr>
              <a:t>模拟重组</a:t>
            </a:r>
            <a:r>
              <a:rPr lang="en-US" altLang="zh-CN" sz="10600" b="1">
                <a:solidFill>
                  <a:srgbClr val="0033CC"/>
                </a:solidFill>
              </a:rPr>
              <a:t>DNA</a:t>
            </a:r>
            <a:r>
              <a:rPr lang="zh-CN" altLang="en-US" sz="10600" b="1">
                <a:solidFill>
                  <a:srgbClr val="0033CC"/>
                </a:solidFill>
              </a:rPr>
              <a:t>的构建过程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u=996779469,430704213&amp;fm=26&amp;gp=0.jpg"/>
          <p:cNvPicPr>
            <a:picLocks noChangeAspect="1"/>
          </p:cNvPicPr>
          <p:nvPr/>
        </p:nvPicPr>
        <p:blipFill>
          <a:blip r:embed="rId2" cstate="print"/>
          <a:stretch>
            <a:fillRect/>
          </a:stretch>
        </p:blipFill>
        <p:spPr>
          <a:xfrm>
            <a:off x="0" y="1"/>
            <a:ext cx="12192000" cy="6858000"/>
          </a:xfrm>
          <a:prstGeom prst="rect">
            <a:avLst/>
          </a:prstGeom>
        </p:spPr>
      </p:pic>
      <p:sp>
        <p:nvSpPr>
          <p:cNvPr id="3" name="椭圆 2"/>
          <p:cNvSpPr/>
          <p:nvPr/>
        </p:nvSpPr>
        <p:spPr bwMode="auto">
          <a:xfrm>
            <a:off x="10655300" y="0"/>
            <a:ext cx="1536700" cy="1041400"/>
          </a:xfrm>
          <a:prstGeom prst="ellipse">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a:grpSpLocks/>
          </p:cNvGrpSpPr>
          <p:nvPr/>
        </p:nvGrpSpPr>
        <p:grpSpPr bwMode="auto">
          <a:xfrm>
            <a:off x="6882168" y="1465263"/>
            <a:ext cx="5070649" cy="5392737"/>
            <a:chOff x="5095323" y="1340768"/>
            <a:chExt cx="3802986" cy="5391611"/>
          </a:xfrm>
        </p:grpSpPr>
        <p:pic>
          <p:nvPicPr>
            <p:cNvPr id="15363" name="Picture 9" descr="shijunti"/>
            <p:cNvPicPr>
              <a:picLocks noChangeAspect="1" noChangeArrowheads="1"/>
            </p:cNvPicPr>
            <p:nvPr/>
          </p:nvPicPr>
          <p:blipFill>
            <a:blip r:embed="rId3" cstate="print"/>
            <a:srcRect/>
            <a:stretch>
              <a:fillRect/>
            </a:stretch>
          </p:blipFill>
          <p:spPr bwMode="auto">
            <a:xfrm>
              <a:off x="5220072" y="1340768"/>
              <a:ext cx="3678237" cy="4797425"/>
            </a:xfrm>
            <a:prstGeom prst="rect">
              <a:avLst/>
            </a:prstGeom>
            <a:noFill/>
            <a:ln w="9525">
              <a:noFill/>
              <a:miter lim="800000"/>
              <a:headEnd/>
              <a:tailEnd/>
            </a:ln>
          </p:spPr>
        </p:pic>
        <p:sp>
          <p:nvSpPr>
            <p:cNvPr id="15364" name="TextBox 4"/>
            <p:cNvSpPr txBox="1">
              <a:spLocks noChangeArrowheads="1"/>
            </p:cNvSpPr>
            <p:nvPr/>
          </p:nvSpPr>
          <p:spPr bwMode="auto">
            <a:xfrm>
              <a:off x="5095323" y="6209159"/>
              <a:ext cx="3168352" cy="523220"/>
            </a:xfrm>
            <a:prstGeom prst="rect">
              <a:avLst/>
            </a:prstGeom>
            <a:noFill/>
            <a:ln w="9525">
              <a:noFill/>
              <a:miter lim="800000"/>
              <a:headEnd/>
              <a:tailEnd/>
            </a:ln>
          </p:spPr>
          <p:txBody>
            <a:bodyPr>
              <a:spAutoFit/>
            </a:bodyPr>
            <a:lstStyle/>
            <a:p>
              <a:pPr algn="ctr"/>
              <a:r>
                <a:rPr lang="zh-CN" altLang="en-US" sz="2800" b="1" dirty="0">
                  <a:solidFill>
                    <a:srgbClr val="0000FF"/>
                  </a:solidFill>
                  <a:latin typeface="黑体" pitchFamily="49" charset="-122"/>
                  <a:ea typeface="黑体" pitchFamily="49" charset="-122"/>
                </a:rPr>
                <a:t>噬菌体侵染细菌</a:t>
              </a:r>
            </a:p>
          </p:txBody>
        </p:sp>
      </p:grpSp>
      <p:sp>
        <p:nvSpPr>
          <p:cNvPr id="7" name="矩形 6"/>
          <p:cNvSpPr>
            <a:spLocks noChangeArrowheads="1"/>
          </p:cNvSpPr>
          <p:nvPr/>
        </p:nvSpPr>
        <p:spPr bwMode="auto">
          <a:xfrm>
            <a:off x="192618" y="1700214"/>
            <a:ext cx="6671733" cy="1643527"/>
          </a:xfrm>
          <a:prstGeom prst="rect">
            <a:avLst/>
          </a:prstGeom>
          <a:noFill/>
          <a:ln w="9525">
            <a:noFill/>
            <a:miter lim="800000"/>
            <a:headEnd/>
            <a:tailEnd/>
          </a:ln>
        </p:spPr>
        <p:txBody>
          <a:bodyPr>
            <a:spAutoFit/>
          </a:bodyPr>
          <a:lstStyle/>
          <a:p>
            <a:pPr>
              <a:lnSpc>
                <a:spcPct val="120000"/>
              </a:lnSpc>
            </a:pPr>
            <a:r>
              <a:rPr lang="en-US" altLang="zh-CN" sz="2800" b="1" dirty="0" smtClean="0">
                <a:latin typeface="黑体" pitchFamily="49" charset="-122"/>
                <a:ea typeface="黑体" pitchFamily="49" charset="-122"/>
              </a:rPr>
              <a:t>   </a:t>
            </a:r>
            <a:r>
              <a:rPr lang="zh-CN" altLang="en-US" sz="2800" b="1" dirty="0" smtClean="0">
                <a:latin typeface="黑体" pitchFamily="49" charset="-122"/>
                <a:ea typeface="黑体" pitchFamily="49" charset="-122"/>
              </a:rPr>
              <a:t>细</a:t>
            </a:r>
            <a:r>
              <a:rPr lang="zh-CN" altLang="en-US" sz="2800" b="1" dirty="0">
                <a:latin typeface="黑体" pitchFamily="49" charset="-122"/>
                <a:ea typeface="黑体" pitchFamily="49" charset="-122"/>
              </a:rPr>
              <a:t>菌等单细胞生物容易受到自然界外源</a:t>
            </a:r>
            <a:r>
              <a:rPr lang="en-US" altLang="zh-CN" sz="2800" b="1" dirty="0">
                <a:latin typeface="黑体" pitchFamily="49" charset="-122"/>
                <a:ea typeface="黑体" pitchFamily="49" charset="-122"/>
              </a:rPr>
              <a:t>DNA</a:t>
            </a:r>
            <a:r>
              <a:rPr lang="zh-CN" altLang="en-US" sz="2800" b="1" dirty="0">
                <a:latin typeface="黑体" pitchFamily="49" charset="-122"/>
                <a:ea typeface="黑体" pitchFamily="49" charset="-122"/>
              </a:rPr>
              <a:t>的入侵，这类原核生物之所以长期进化而不绝灭，有什么保护机制？</a:t>
            </a:r>
          </a:p>
        </p:txBody>
      </p:sp>
      <p:sp>
        <p:nvSpPr>
          <p:cNvPr id="8" name="矩形 7"/>
          <p:cNvSpPr>
            <a:spLocks noChangeArrowheads="1"/>
          </p:cNvSpPr>
          <p:nvPr/>
        </p:nvSpPr>
        <p:spPr bwMode="auto">
          <a:xfrm>
            <a:off x="336551" y="3954463"/>
            <a:ext cx="6385983" cy="1384995"/>
          </a:xfrm>
          <a:prstGeom prst="rect">
            <a:avLst/>
          </a:prstGeom>
          <a:noFill/>
          <a:ln w="9525">
            <a:noFill/>
            <a:miter lim="800000"/>
            <a:headEnd/>
            <a:tailEnd/>
          </a:ln>
        </p:spPr>
        <p:txBody>
          <a:bodyPr>
            <a:spAutoFit/>
          </a:bodyPr>
          <a:lstStyle/>
          <a:p>
            <a:r>
              <a:rPr lang="zh-CN" altLang="en-US" sz="2800" b="1" dirty="0">
                <a:latin typeface="华文新魏" pitchFamily="2" charset="-122"/>
                <a:ea typeface="华文新魏" pitchFamily="2" charset="-122"/>
              </a:rPr>
              <a:t>可能产生了一</a:t>
            </a:r>
            <a:r>
              <a:rPr lang="zh-CN" altLang="en-US" sz="2800" b="1" dirty="0" smtClean="0">
                <a:latin typeface="华文新魏" pitchFamily="2" charset="-122"/>
                <a:ea typeface="华文新魏" pitchFamily="2" charset="-122"/>
              </a:rPr>
              <a:t>种物质，</a:t>
            </a:r>
            <a:r>
              <a:rPr lang="zh-CN" altLang="en-US" sz="2800" b="1" dirty="0">
                <a:latin typeface="华文新魏" pitchFamily="2" charset="-122"/>
                <a:ea typeface="华文新魏" pitchFamily="2" charset="-122"/>
              </a:rPr>
              <a:t>当外源</a:t>
            </a:r>
            <a:r>
              <a:rPr lang="en-US" altLang="zh-CN" sz="2800" b="1" dirty="0">
                <a:latin typeface="华文新魏" pitchFamily="2" charset="-122"/>
                <a:ea typeface="华文新魏" pitchFamily="2" charset="-122"/>
              </a:rPr>
              <a:t>DNA</a:t>
            </a:r>
            <a:r>
              <a:rPr lang="zh-CN" altLang="en-US" sz="2800" b="1" dirty="0">
                <a:latin typeface="华文新魏" pitchFamily="2" charset="-122"/>
                <a:ea typeface="华文新魏" pitchFamily="2" charset="-122"/>
              </a:rPr>
              <a:t>侵入时，会利</a:t>
            </a:r>
            <a:r>
              <a:rPr lang="zh-CN" altLang="en-US" sz="2800" b="1" dirty="0" smtClean="0">
                <a:latin typeface="华文新魏" pitchFamily="2" charset="-122"/>
                <a:ea typeface="华文新魏" pitchFamily="2" charset="-122"/>
              </a:rPr>
              <a:t>用该物质</a:t>
            </a:r>
            <a:r>
              <a:rPr lang="zh-CN" altLang="en-US" sz="2800" b="1" dirty="0" smtClean="0">
                <a:solidFill>
                  <a:srgbClr val="FF3300"/>
                </a:solidFill>
                <a:latin typeface="华文新魏" pitchFamily="2" charset="-122"/>
                <a:ea typeface="华文新魏" pitchFamily="2" charset="-122"/>
              </a:rPr>
              <a:t>将</a:t>
            </a:r>
            <a:r>
              <a:rPr lang="zh-CN" altLang="en-US" sz="2800" b="1" dirty="0">
                <a:solidFill>
                  <a:srgbClr val="FF3300"/>
                </a:solidFill>
                <a:latin typeface="华文新魏" pitchFamily="2" charset="-122"/>
                <a:ea typeface="华文新魏" pitchFamily="2" charset="-122"/>
              </a:rPr>
              <a:t>外源</a:t>
            </a:r>
            <a:r>
              <a:rPr lang="en-US" altLang="zh-CN" sz="2800" b="1" dirty="0">
                <a:solidFill>
                  <a:srgbClr val="FF3300"/>
                </a:solidFill>
                <a:latin typeface="华文新魏" pitchFamily="2" charset="-122"/>
                <a:ea typeface="华文新魏" pitchFamily="2" charset="-122"/>
              </a:rPr>
              <a:t>DNA</a:t>
            </a:r>
            <a:r>
              <a:rPr lang="zh-CN" altLang="en-US" sz="2800" b="1" dirty="0">
                <a:solidFill>
                  <a:srgbClr val="FF3300"/>
                </a:solidFill>
                <a:latin typeface="华文新魏" pitchFamily="2" charset="-122"/>
                <a:ea typeface="华文新魏" pitchFamily="2" charset="-122"/>
              </a:rPr>
              <a:t>切割</a:t>
            </a:r>
            <a:r>
              <a:rPr lang="zh-CN" altLang="en-US" sz="2800" b="1" dirty="0">
                <a:latin typeface="华文新魏" pitchFamily="2" charset="-122"/>
                <a:ea typeface="华文新魏" pitchFamily="2" charset="-122"/>
              </a:rPr>
              <a:t>掉，以保证自身的安全。</a:t>
            </a:r>
          </a:p>
        </p:txBody>
      </p:sp>
      <p:sp>
        <p:nvSpPr>
          <p:cNvPr id="5" name="横卷形 4"/>
          <p:cNvSpPr/>
          <p:nvPr/>
        </p:nvSpPr>
        <p:spPr>
          <a:xfrm>
            <a:off x="67734" y="-46038"/>
            <a:ext cx="12056533" cy="935038"/>
          </a:xfrm>
          <a:prstGeom prst="horizontalScroll">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右箭头 9">
            <a:hlinkClick r:id="rId4" action="ppaction://hlinksldjump"/>
          </p:cNvPr>
          <p:cNvSpPr/>
          <p:nvPr/>
        </p:nvSpPr>
        <p:spPr bwMode="auto">
          <a:xfrm>
            <a:off x="5057192" y="5645020"/>
            <a:ext cx="597159" cy="531845"/>
          </a:xfrm>
          <a:prstGeom prst="rightArrow">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1231900" y="5549900"/>
            <a:ext cx="2273300" cy="646331"/>
          </a:xfrm>
          <a:prstGeom prst="rect">
            <a:avLst/>
          </a:prstGeom>
          <a:noFill/>
        </p:spPr>
        <p:txBody>
          <a:bodyPr wrap="square" rtlCol="0">
            <a:spAutoFit/>
          </a:bodyPr>
          <a:lstStyle/>
          <a:p>
            <a:r>
              <a:rPr lang="zh-CN" altLang="en-US" sz="3600" b="1" dirty="0" smtClean="0">
                <a:solidFill>
                  <a:schemeClr val="accent1"/>
                </a:solidFill>
              </a:rPr>
              <a:t>限制酶</a:t>
            </a:r>
            <a:endParaRPr lang="zh-CN" altLang="en-US" sz="36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p:nvPr/>
        </p:nvSpPr>
        <p:spPr>
          <a:xfrm>
            <a:off x="914400" y="2625408"/>
            <a:ext cx="10380663" cy="1152525"/>
          </a:xfrm>
          <a:prstGeom prst="rect">
            <a:avLst/>
          </a:prstGeom>
          <a:noFill/>
          <a:ln w="9525">
            <a:noFill/>
          </a:ln>
        </p:spPr>
        <p:txBody>
          <a:bodyPr anchor="t"/>
          <a:lstStyle/>
          <a:p>
            <a:pPr marL="342900" indent="-342900">
              <a:buFont typeface="Wingdings" panose="05000000000000000000" pitchFamily="2" charset="2"/>
              <a:buChar char="Ø"/>
            </a:pPr>
            <a:r>
              <a:rPr lang="zh-CN" altLang="en-US" sz="3200" dirty="0">
                <a:latin typeface="微软雅黑" panose="020B0503020204020204" charset="-122"/>
                <a:ea typeface="微软雅黑" panose="020B0503020204020204" charset="-122"/>
              </a:rPr>
              <a:t>要想获得某个特定性状的基因必须用限制性核酸内切酶切几个切口？可产生几个黏性末端？</a:t>
            </a:r>
          </a:p>
        </p:txBody>
      </p:sp>
      <p:sp>
        <p:nvSpPr>
          <p:cNvPr id="4" name="Text Box 6"/>
          <p:cNvSpPr txBox="1"/>
          <p:nvPr/>
        </p:nvSpPr>
        <p:spPr>
          <a:xfrm>
            <a:off x="1437323" y="3777933"/>
            <a:ext cx="7678737" cy="612775"/>
          </a:xfrm>
          <a:prstGeom prst="rect">
            <a:avLst/>
          </a:prstGeom>
          <a:noFill/>
          <a:ln w="76200">
            <a:noFill/>
          </a:ln>
        </p:spPr>
        <p:txBody>
          <a:bodyPr wrap="square" anchor="t">
            <a:spAutoFit/>
          </a:bodyPr>
          <a:lstStyle/>
          <a:p>
            <a:pPr>
              <a:spcBef>
                <a:spcPct val="50000"/>
              </a:spcBef>
            </a:pPr>
            <a:r>
              <a:rPr lang="zh-CN" altLang="en-US" sz="3200" dirty="0">
                <a:solidFill>
                  <a:srgbClr val="FF0000"/>
                </a:solidFill>
                <a:latin typeface="微软雅黑" panose="020B0503020204020204" charset="-122"/>
                <a:ea typeface="微软雅黑" panose="020B0503020204020204" charset="-122"/>
              </a:rPr>
              <a:t>切两个切口，产生四个黏性末端。</a:t>
            </a:r>
          </a:p>
        </p:txBody>
      </p:sp>
      <p:sp>
        <p:nvSpPr>
          <p:cNvPr id="26627" name="Rectangle 7"/>
          <p:cNvSpPr/>
          <p:nvPr/>
        </p:nvSpPr>
        <p:spPr>
          <a:xfrm>
            <a:off x="1005840" y="4556760"/>
            <a:ext cx="9859963" cy="1143000"/>
          </a:xfrm>
          <a:prstGeom prst="rect">
            <a:avLst/>
          </a:prstGeom>
          <a:noFill/>
          <a:ln w="9525">
            <a:noFill/>
          </a:ln>
        </p:spPr>
        <p:txBody>
          <a:bodyPr anchor="t"/>
          <a:lstStyle/>
          <a:p>
            <a:pPr marL="342900" indent="-342900">
              <a:buFont typeface="Wingdings" panose="05000000000000000000" pitchFamily="2" charset="2"/>
              <a:buChar char="Ø"/>
            </a:pPr>
            <a:r>
              <a:rPr lang="zh-CN" altLang="en-US" sz="3200" dirty="0">
                <a:latin typeface="微软雅黑" panose="020B0503020204020204" charset="-122"/>
                <a:ea typeface="微软雅黑" panose="020B0503020204020204" charset="-122"/>
              </a:rPr>
              <a:t>如果把两种来源不同的</a:t>
            </a:r>
            <a:r>
              <a:rPr lang="en-US" altLang="zh-CN" sz="3200" dirty="0">
                <a:latin typeface="微软雅黑" panose="020B0503020204020204" charset="-122"/>
                <a:ea typeface="微软雅黑" panose="020B0503020204020204" charset="-122"/>
              </a:rPr>
              <a:t>DNA</a:t>
            </a:r>
            <a:r>
              <a:rPr lang="zh-CN" altLang="en-US" sz="3200" dirty="0">
                <a:latin typeface="微软雅黑" panose="020B0503020204020204" charset="-122"/>
                <a:ea typeface="微软雅黑" panose="020B0503020204020204" charset="-122"/>
              </a:rPr>
              <a:t>用同一种限制酶来切割，会怎样呢？</a:t>
            </a:r>
          </a:p>
        </p:txBody>
      </p:sp>
      <p:sp>
        <p:nvSpPr>
          <p:cNvPr id="6" name="Text Box 8"/>
          <p:cNvSpPr txBox="1"/>
          <p:nvPr/>
        </p:nvSpPr>
        <p:spPr>
          <a:xfrm>
            <a:off x="1528763" y="5806440"/>
            <a:ext cx="5894387" cy="612775"/>
          </a:xfrm>
          <a:prstGeom prst="rect">
            <a:avLst/>
          </a:prstGeom>
          <a:noFill/>
          <a:ln w="76200">
            <a:noFill/>
          </a:ln>
        </p:spPr>
        <p:txBody>
          <a:bodyPr wrap="square" anchor="t">
            <a:spAutoFit/>
          </a:bodyPr>
          <a:lstStyle/>
          <a:p>
            <a:pPr>
              <a:spcBef>
                <a:spcPct val="50000"/>
              </a:spcBef>
            </a:pPr>
            <a:r>
              <a:rPr lang="zh-CN" altLang="en-US" sz="3200" dirty="0">
                <a:solidFill>
                  <a:srgbClr val="FF0000"/>
                </a:solidFill>
                <a:latin typeface="微软雅黑" panose="020B0503020204020204" charset="-122"/>
                <a:ea typeface="微软雅黑" panose="020B0503020204020204" charset="-122"/>
              </a:rPr>
              <a:t>会产生相同的黏性末端。</a:t>
            </a:r>
          </a:p>
        </p:txBody>
      </p:sp>
      <p:sp>
        <p:nvSpPr>
          <p:cNvPr id="26629" name="Rectangle 2"/>
          <p:cNvSpPr txBox="1"/>
          <p:nvPr/>
        </p:nvSpPr>
        <p:spPr>
          <a:xfrm>
            <a:off x="914400" y="654050"/>
            <a:ext cx="1065213" cy="450850"/>
          </a:xfrm>
          <a:prstGeom prst="rect">
            <a:avLst/>
          </a:prstGeom>
          <a:noFill/>
          <a:ln w="28575" cap="flat" cmpd="sng">
            <a:solidFill>
              <a:srgbClr val="00B050"/>
            </a:solidFill>
            <a:prstDash val="solid"/>
            <a:miter/>
            <a:headEnd type="none" w="med" len="med"/>
            <a:tailEnd type="none" w="med" len="med"/>
          </a:ln>
        </p:spPr>
        <p:txBody>
          <a:bodyPr anchor="t"/>
          <a:lstStyle/>
          <a:p>
            <a:pPr>
              <a:lnSpc>
                <a:spcPct val="90000"/>
              </a:lnSpc>
            </a:pPr>
            <a:r>
              <a:rPr lang="zh-CN" altLang="en-US" sz="2600" dirty="0">
                <a:latin typeface="黑体" panose="02010609060101010101" pitchFamily="49" charset="-122"/>
                <a:ea typeface="黑体" panose="02010609060101010101" pitchFamily="49" charset="-122"/>
              </a:rPr>
              <a:t>思 考</a:t>
            </a:r>
          </a:p>
        </p:txBody>
      </p:sp>
      <p:pic>
        <p:nvPicPr>
          <p:cNvPr id="26630" name="Picture 11" descr="图片2"/>
          <p:cNvPicPr>
            <a:picLocks noChangeAspect="1"/>
          </p:cNvPicPr>
          <p:nvPr/>
        </p:nvPicPr>
        <p:blipFill>
          <a:blip r:embed="rId2" cstate="print"/>
          <a:stretch>
            <a:fillRect/>
          </a:stretch>
        </p:blipFill>
        <p:spPr>
          <a:xfrm>
            <a:off x="2133600" y="468313"/>
            <a:ext cx="720725" cy="720725"/>
          </a:xfrm>
          <a:prstGeom prst="rect">
            <a:avLst/>
          </a:prstGeom>
          <a:noFill/>
          <a:ln w="9525">
            <a:noFill/>
          </a:ln>
        </p:spPr>
      </p:pic>
      <p:sp>
        <p:nvSpPr>
          <p:cNvPr id="35843" name="Text Box 6"/>
          <p:cNvSpPr txBox="1"/>
          <p:nvPr/>
        </p:nvSpPr>
        <p:spPr>
          <a:xfrm>
            <a:off x="1236028" y="1283970"/>
            <a:ext cx="10429875" cy="612775"/>
          </a:xfrm>
          <a:prstGeom prst="rect">
            <a:avLst/>
          </a:prstGeom>
          <a:noFill/>
          <a:ln w="9525">
            <a:noFill/>
          </a:ln>
        </p:spPr>
        <p:txBody>
          <a:bodyPr wrap="square" anchor="t">
            <a:spAutoFit/>
          </a:bodyPr>
          <a:lstStyle/>
          <a:p>
            <a:pPr>
              <a:spcBef>
                <a:spcPct val="50000"/>
              </a:spcBef>
              <a:buClr>
                <a:schemeClr val="tx1"/>
              </a:buClr>
              <a:buFont typeface="Wingdings" panose="05000000000000000000" pitchFamily="2" charset="2"/>
              <a:buChar char="Ø"/>
            </a:pPr>
            <a:r>
              <a:rPr lang="en-US" altLang="zh-CN" sz="3200" dirty="0">
                <a:latin typeface="微软雅黑" panose="020B0503020204020204" charset="-122"/>
                <a:ea typeface="微软雅黑" panose="020B0503020204020204" charset="-122"/>
              </a:rPr>
              <a:t> </a:t>
            </a:r>
            <a:r>
              <a:rPr lang="zh-CN" altLang="en-US" sz="3200" dirty="0">
                <a:latin typeface="微软雅黑" panose="020B0503020204020204" charset="-122"/>
                <a:ea typeface="微软雅黑" panose="020B0503020204020204" charset="-122"/>
              </a:rPr>
              <a:t>用限制酶切一个特定基因要切断几个磷酸二酯键？ </a:t>
            </a:r>
          </a:p>
        </p:txBody>
      </p:sp>
      <p:sp>
        <p:nvSpPr>
          <p:cNvPr id="2" name="Text Box 7"/>
          <p:cNvSpPr txBox="1"/>
          <p:nvPr/>
        </p:nvSpPr>
        <p:spPr>
          <a:xfrm>
            <a:off x="3256915" y="1896428"/>
            <a:ext cx="2138363" cy="614362"/>
          </a:xfrm>
          <a:prstGeom prst="rect">
            <a:avLst/>
          </a:prstGeom>
          <a:noFill/>
          <a:ln w="9525">
            <a:noFill/>
          </a:ln>
        </p:spPr>
        <p:txBody>
          <a:bodyPr wrap="square" anchor="t">
            <a:spAutoFit/>
          </a:bodyPr>
          <a:lstStyle/>
          <a:p>
            <a:pPr>
              <a:spcBef>
                <a:spcPct val="50000"/>
              </a:spcBef>
            </a:pPr>
            <a:r>
              <a:rPr lang="en-US" altLang="zh-CN" sz="3200" dirty="0">
                <a:solidFill>
                  <a:srgbClr val="FF0000"/>
                </a:solidFill>
                <a:latin typeface="微软雅黑" panose="020B0503020204020204" charset="-122"/>
                <a:ea typeface="微软雅黑" panose="020B0503020204020204" charset="-122"/>
              </a:rPr>
              <a:t>4</a:t>
            </a:r>
            <a:r>
              <a:rPr lang="zh-CN" altLang="en-US" sz="3200" dirty="0">
                <a:solidFill>
                  <a:srgbClr val="FF0000"/>
                </a:solidFill>
                <a:latin typeface="微软雅黑" panose="020B0503020204020204" charset="-122"/>
                <a:ea typeface="微软雅黑" panose="020B0503020204020204" charset="-122"/>
              </a:rPr>
              <a:t>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23553"/>
          <p:cNvSpPr>
            <a:spLocks noGrp="1"/>
          </p:cNvSpPr>
          <p:nvPr>
            <p:ph type="title" idx="4294967295"/>
          </p:nvPr>
        </p:nvSpPr>
        <p:spPr>
          <a:xfrm>
            <a:off x="1282065" y="290195"/>
            <a:ext cx="9161145" cy="1600200"/>
          </a:xfrm>
        </p:spPr>
        <p:txBody>
          <a:bodyPr anchor="b"/>
          <a:lstStyle/>
          <a:p>
            <a:r>
              <a:rPr lang="zh-CN" altLang="en-US" b="1" dirty="0">
                <a:solidFill>
                  <a:schemeClr val="tx2"/>
                </a:solidFill>
              </a:rPr>
              <a:t>基因进入受体细胞的载体</a:t>
            </a:r>
          </a:p>
        </p:txBody>
      </p:sp>
      <p:sp>
        <p:nvSpPr>
          <p:cNvPr id="34818" name="文本占位符 23555"/>
          <p:cNvSpPr>
            <a:spLocks noGrp="1"/>
          </p:cNvSpPr>
          <p:nvPr>
            <p:ph idx="4294967295"/>
          </p:nvPr>
        </p:nvSpPr>
        <p:spPr>
          <a:xfrm>
            <a:off x="0" y="2349500"/>
            <a:ext cx="11182985" cy="3657600"/>
          </a:xfrm>
          <a:ln w="63500"/>
        </p:spPr>
        <p:txBody>
          <a:bodyPr vert="horz" wrap="square" lIns="91440" tIns="45720" rIns="91440" bIns="45720" anchor="t"/>
          <a:lstStyle/>
          <a:p>
            <a:pPr>
              <a:spcBef>
                <a:spcPct val="50000"/>
              </a:spcBef>
              <a:buNone/>
            </a:pPr>
            <a:r>
              <a:rPr lang="zh-CN" altLang="en-US" b="1" dirty="0"/>
              <a:t>　　  </a:t>
            </a:r>
            <a:r>
              <a:rPr lang="zh-CN" altLang="en-US" sz="4000" b="1" dirty="0"/>
              <a:t>要让一个从甲生物细胞内取出来的基因在乙生物体内进行表达，首先得将这个基因送到乙生物的细胞内去！能将外源基因送入细胞的工具就是</a:t>
            </a:r>
            <a:r>
              <a:rPr lang="zh-CN" altLang="en-US" sz="4000" b="1" dirty="0">
                <a:solidFill>
                  <a:schemeClr val="tx2"/>
                </a:solidFill>
              </a:rPr>
              <a:t>运载体</a:t>
            </a:r>
            <a:r>
              <a:rPr lang="zh-CN" altLang="en-US" sz="4000" b="1" dirty="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5"/>
          <p:cNvSpPr txBox="1"/>
          <p:nvPr/>
        </p:nvSpPr>
        <p:spPr>
          <a:xfrm>
            <a:off x="511175" y="1141730"/>
            <a:ext cx="11084560" cy="4618990"/>
          </a:xfrm>
          <a:prstGeom prst="rect">
            <a:avLst/>
          </a:prstGeom>
          <a:noFill/>
          <a:ln w="9525">
            <a:noFill/>
          </a:ln>
        </p:spPr>
        <p:txBody>
          <a:bodyPr wrap="square" anchor="t">
            <a:spAutoFit/>
          </a:bodyPr>
          <a:lstStyle/>
          <a:p>
            <a:pPr>
              <a:spcBef>
                <a:spcPct val="20000"/>
              </a:spcBef>
              <a:buFont typeface="Wingdings" panose="05000000000000000000" pitchFamily="2" charset="2"/>
              <a:buChar char="Ø"/>
            </a:pPr>
            <a:r>
              <a:rPr lang="zh-CN" altLang="en-US" sz="3200" dirty="0">
                <a:latin typeface="Calibri" panose="020F0502020204030204" charset="0"/>
                <a:ea typeface="黑体" panose="02010609060101010101" pitchFamily="49" charset="-122"/>
              </a:rPr>
              <a:t>假如外源基因导入受体细胞后不能复制会怎样？</a:t>
            </a:r>
          </a:p>
          <a:p>
            <a:pPr>
              <a:spcBef>
                <a:spcPct val="20000"/>
              </a:spcBef>
              <a:buFont typeface="Wingdings" panose="05000000000000000000" pitchFamily="2" charset="2"/>
              <a:buChar char="Ø"/>
            </a:pPr>
            <a:endParaRPr lang="zh-CN" altLang="en-US" sz="3200" dirty="0">
              <a:latin typeface="Calibri" panose="020F0502020204030204" charset="0"/>
              <a:ea typeface="黑体" panose="02010609060101010101" pitchFamily="49" charset="-122"/>
            </a:endParaRPr>
          </a:p>
          <a:p>
            <a:pPr>
              <a:spcBef>
                <a:spcPct val="20000"/>
              </a:spcBef>
              <a:buFont typeface="Wingdings" panose="05000000000000000000" pitchFamily="2" charset="2"/>
              <a:buChar char="Ø"/>
            </a:pPr>
            <a:r>
              <a:rPr lang="zh-CN" altLang="en-US" sz="3200" dirty="0">
                <a:latin typeface="Calibri" panose="020F0502020204030204" charset="0"/>
                <a:ea typeface="黑体" panose="02010609060101010101" pitchFamily="49" charset="-122"/>
              </a:rPr>
              <a:t>作为载体如果没有限制酶切割位点将怎样？</a:t>
            </a:r>
          </a:p>
          <a:p>
            <a:pPr>
              <a:spcBef>
                <a:spcPct val="20000"/>
              </a:spcBef>
              <a:buFont typeface="Wingdings" panose="05000000000000000000" pitchFamily="2" charset="2"/>
              <a:buChar char="Ø"/>
            </a:pPr>
            <a:endParaRPr lang="zh-CN" altLang="en-US" sz="3200" dirty="0">
              <a:latin typeface="Calibri" panose="020F0502020204030204" charset="0"/>
              <a:ea typeface="黑体" panose="02010609060101010101" pitchFamily="49" charset="-122"/>
            </a:endParaRPr>
          </a:p>
          <a:p>
            <a:pPr>
              <a:spcBef>
                <a:spcPct val="20000"/>
              </a:spcBef>
              <a:buFont typeface="Wingdings" panose="05000000000000000000" pitchFamily="2" charset="2"/>
              <a:buChar char="Ø"/>
            </a:pPr>
            <a:r>
              <a:rPr lang="zh-CN" altLang="en-US" sz="3200" dirty="0">
                <a:latin typeface="Calibri" panose="020F0502020204030204" charset="0"/>
                <a:ea typeface="黑体" panose="02010609060101010101" pitchFamily="49" charset="-122"/>
              </a:rPr>
              <a:t>外源基因是否进入受体细胞，你如何去察觉？</a:t>
            </a:r>
          </a:p>
          <a:p>
            <a:pPr>
              <a:spcBef>
                <a:spcPct val="20000"/>
              </a:spcBef>
              <a:buFont typeface="Wingdings" panose="05000000000000000000" pitchFamily="2" charset="2"/>
              <a:buChar char="Ø"/>
            </a:pPr>
            <a:endParaRPr lang="zh-CN" altLang="en-US" sz="3200" dirty="0">
              <a:latin typeface="Calibri" panose="020F0502020204030204" charset="0"/>
              <a:ea typeface="黑体" panose="02010609060101010101" pitchFamily="49" charset="-122"/>
            </a:endParaRPr>
          </a:p>
          <a:p>
            <a:pPr>
              <a:lnSpc>
                <a:spcPct val="80000"/>
              </a:lnSpc>
              <a:spcBef>
                <a:spcPct val="20000"/>
              </a:spcBef>
              <a:buFont typeface="Wingdings" panose="05000000000000000000" pitchFamily="2" charset="2"/>
              <a:buChar char="Ø"/>
            </a:pPr>
            <a:endParaRPr lang="zh-CN" altLang="en-US" sz="3200" dirty="0">
              <a:latin typeface="Calibri" panose="020F0502020204030204" charset="0"/>
              <a:ea typeface="黑体" panose="02010609060101010101" pitchFamily="49" charset="-122"/>
            </a:endParaRPr>
          </a:p>
          <a:p>
            <a:pPr>
              <a:spcBef>
                <a:spcPct val="20000"/>
              </a:spcBef>
              <a:buFont typeface="Wingdings" panose="05000000000000000000" pitchFamily="2" charset="2"/>
              <a:buChar char="Ø"/>
            </a:pPr>
            <a:r>
              <a:rPr lang="zh-CN" altLang="en-US" sz="3200" dirty="0">
                <a:latin typeface="Calibri" panose="020F0502020204030204" charset="0"/>
                <a:ea typeface="黑体" panose="02010609060101010101" pitchFamily="49" charset="-122"/>
              </a:rPr>
              <a:t>如果载体对受体细胞有害将怎样？</a:t>
            </a:r>
          </a:p>
        </p:txBody>
      </p:sp>
      <p:sp>
        <p:nvSpPr>
          <p:cNvPr id="4" name="Text Box 6"/>
          <p:cNvSpPr txBox="1"/>
          <p:nvPr/>
        </p:nvSpPr>
        <p:spPr>
          <a:xfrm>
            <a:off x="1914525" y="1806575"/>
            <a:ext cx="4399915" cy="583565"/>
          </a:xfrm>
          <a:prstGeom prst="rect">
            <a:avLst/>
          </a:prstGeom>
          <a:noFill/>
          <a:ln w="9525">
            <a:noFill/>
          </a:ln>
        </p:spPr>
        <p:txBody>
          <a:bodyPr wrap="square" anchor="t">
            <a:spAutoFit/>
          </a:bodyPr>
          <a:lstStyle/>
          <a:p>
            <a:pPr>
              <a:spcBef>
                <a:spcPct val="50000"/>
              </a:spcBef>
            </a:pPr>
            <a:r>
              <a:rPr lang="zh-CN" altLang="en-US" sz="3200" dirty="0">
                <a:solidFill>
                  <a:srgbClr val="FF0000"/>
                </a:solidFill>
                <a:latin typeface="Calibri" panose="020F0502020204030204" charset="0"/>
                <a:ea typeface="黑体" panose="02010609060101010101" pitchFamily="49" charset="-122"/>
              </a:rPr>
              <a:t>会在细胞增殖中丢失</a:t>
            </a:r>
            <a:r>
              <a:rPr lang="zh-CN" altLang="en-US" sz="3200" dirty="0">
                <a:latin typeface="Calibri" panose="020F0502020204030204" charset="0"/>
                <a:ea typeface="黑体" panose="02010609060101010101" pitchFamily="49" charset="-122"/>
              </a:rPr>
              <a:t> </a:t>
            </a:r>
          </a:p>
        </p:txBody>
      </p:sp>
      <p:sp>
        <p:nvSpPr>
          <p:cNvPr id="5" name="Text Box 7"/>
          <p:cNvSpPr txBox="1"/>
          <p:nvPr/>
        </p:nvSpPr>
        <p:spPr>
          <a:xfrm>
            <a:off x="1914525" y="2797175"/>
            <a:ext cx="5494338" cy="582613"/>
          </a:xfrm>
          <a:prstGeom prst="rect">
            <a:avLst/>
          </a:prstGeom>
          <a:noFill/>
          <a:ln w="9525">
            <a:noFill/>
          </a:ln>
        </p:spPr>
        <p:txBody>
          <a:bodyPr wrap="square" anchor="t">
            <a:spAutoFit/>
          </a:bodyPr>
          <a:lstStyle/>
          <a:p>
            <a:pPr>
              <a:spcBef>
                <a:spcPct val="50000"/>
              </a:spcBef>
            </a:pPr>
            <a:r>
              <a:rPr lang="zh-CN" altLang="en-US" sz="3200" dirty="0">
                <a:solidFill>
                  <a:srgbClr val="FF0000"/>
                </a:solidFill>
                <a:latin typeface="Calibri" panose="020F0502020204030204" charset="0"/>
                <a:ea typeface="黑体" panose="02010609060101010101" pitchFamily="49" charset="-122"/>
              </a:rPr>
              <a:t>外源的基因不可能插入</a:t>
            </a:r>
            <a:r>
              <a:rPr lang="zh-CN" altLang="en-US" sz="3200" dirty="0">
                <a:latin typeface="Calibri" panose="020F0502020204030204" charset="0"/>
                <a:ea typeface="黑体" panose="02010609060101010101" pitchFamily="49" charset="-122"/>
              </a:rPr>
              <a:t> </a:t>
            </a:r>
          </a:p>
        </p:txBody>
      </p:sp>
      <p:sp>
        <p:nvSpPr>
          <p:cNvPr id="6" name="Text Box 8"/>
          <p:cNvSpPr txBox="1"/>
          <p:nvPr/>
        </p:nvSpPr>
        <p:spPr>
          <a:xfrm>
            <a:off x="1819275" y="3924300"/>
            <a:ext cx="7573963" cy="1066800"/>
          </a:xfrm>
          <a:prstGeom prst="rect">
            <a:avLst/>
          </a:prstGeom>
          <a:noFill/>
          <a:ln w="9525">
            <a:noFill/>
          </a:ln>
        </p:spPr>
        <p:txBody>
          <a:bodyPr wrap="square" anchor="t">
            <a:spAutoFit/>
          </a:bodyPr>
          <a:lstStyle/>
          <a:p>
            <a:pPr>
              <a:spcBef>
                <a:spcPct val="50000"/>
              </a:spcBef>
            </a:pPr>
            <a:r>
              <a:rPr lang="zh-CN" altLang="en-US" sz="3200" dirty="0">
                <a:solidFill>
                  <a:srgbClr val="FF0000"/>
                </a:solidFill>
                <a:latin typeface="Calibri" panose="020F0502020204030204" charset="0"/>
                <a:ea typeface="黑体" panose="02010609060101010101" pitchFamily="49" charset="-122"/>
              </a:rPr>
              <a:t>如果载体上有遗传标记基因，就可通过标记基因的表达来检测。</a:t>
            </a:r>
            <a:r>
              <a:rPr lang="zh-CN" altLang="en-US" sz="3200" dirty="0">
                <a:latin typeface="Calibri" panose="020F0502020204030204" charset="0"/>
                <a:ea typeface="黑体" panose="02010609060101010101" pitchFamily="49" charset="-122"/>
              </a:rPr>
              <a:t> </a:t>
            </a:r>
          </a:p>
        </p:txBody>
      </p:sp>
      <p:sp>
        <p:nvSpPr>
          <p:cNvPr id="7" name="Text Box 9"/>
          <p:cNvSpPr txBox="1"/>
          <p:nvPr/>
        </p:nvSpPr>
        <p:spPr>
          <a:xfrm>
            <a:off x="1819275" y="5588000"/>
            <a:ext cx="7383463" cy="1066800"/>
          </a:xfrm>
          <a:prstGeom prst="rect">
            <a:avLst/>
          </a:prstGeom>
          <a:noFill/>
          <a:ln w="9525">
            <a:noFill/>
          </a:ln>
        </p:spPr>
        <p:txBody>
          <a:bodyPr wrap="square" anchor="t">
            <a:spAutoFit/>
          </a:bodyPr>
          <a:lstStyle/>
          <a:p>
            <a:pPr>
              <a:spcBef>
                <a:spcPct val="50000"/>
              </a:spcBef>
            </a:pPr>
            <a:r>
              <a:rPr lang="zh-CN" altLang="en-US" sz="3200" dirty="0">
                <a:solidFill>
                  <a:srgbClr val="FF0000"/>
                </a:solidFill>
                <a:latin typeface="Calibri" panose="020F0502020204030204" charset="0"/>
                <a:ea typeface="黑体" panose="02010609060101010101" pitchFamily="49" charset="-122"/>
              </a:rPr>
              <a:t>将影响受体细胞新陈代谢，进而使转入的外源基因也可能无法表达。  </a:t>
            </a:r>
          </a:p>
        </p:txBody>
      </p:sp>
      <p:sp>
        <p:nvSpPr>
          <p:cNvPr id="37938" name="矩形 13"/>
          <p:cNvSpPr/>
          <p:nvPr/>
        </p:nvSpPr>
        <p:spPr>
          <a:xfrm>
            <a:off x="1274445" y="363220"/>
            <a:ext cx="4491990" cy="479425"/>
          </a:xfrm>
          <a:prstGeom prst="rect">
            <a:avLst/>
          </a:prstGeom>
          <a:solidFill>
            <a:schemeClr val="accent2">
              <a:lumMod val="40000"/>
              <a:lumOff val="60000"/>
            </a:schemeClr>
          </a:solidFill>
          <a:ln w="9525">
            <a:noFill/>
          </a:ln>
        </p:spPr>
        <p:txBody>
          <a:bodyPr wrap="none" lIns="0" tIns="0" rIns="0" bIns="0" anchor="ctr"/>
          <a:lstStyle/>
          <a:p>
            <a:pPr algn="ctr">
              <a:lnSpc>
                <a:spcPct val="120000"/>
              </a:lnSpc>
            </a:pPr>
            <a:r>
              <a:rPr lang="zh-CN" altLang="en-US" sz="3200" dirty="0">
                <a:latin typeface="黑体" panose="02010609060101010101" pitchFamily="49" charset="-122"/>
                <a:ea typeface="黑体" panose="02010609060101010101" pitchFamily="49" charset="-122"/>
              </a:rPr>
              <a:t>三、基因工程的基本工具</a:t>
            </a:r>
          </a:p>
        </p:txBody>
      </p:sp>
      <p:sp>
        <p:nvSpPr>
          <p:cNvPr id="30723" name="Rectangle 5"/>
          <p:cNvSpPr>
            <a:spLocks noChangeArrowheads="1"/>
          </p:cNvSpPr>
          <p:nvPr/>
        </p:nvSpPr>
        <p:spPr bwMode="auto">
          <a:xfrm>
            <a:off x="6313488" y="310515"/>
            <a:ext cx="5281613" cy="584200"/>
          </a:xfrm>
          <a:prstGeom prst="rect">
            <a:avLst/>
          </a:prstGeom>
          <a:solidFill>
            <a:schemeClr val="accent2">
              <a:lumMod val="40000"/>
              <a:lumOff val="6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3200" b="0" i="0" u="none" strike="noStrike" kern="1200" cap="none" spc="0" normalizeH="0" baseline="0" noProof="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3</a:t>
            </a:r>
            <a:r>
              <a:rPr kumimoji="1" lang="zh-CN" altLang="en-US" sz="3200" b="0" i="0" u="none" strike="noStrike" kern="1200" cap="none" spc="0" normalizeH="0" baseline="0" noProof="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、基因载体（运载体）</a:t>
            </a:r>
            <a:r>
              <a:rPr kumimoji="1" lang="zh-CN" altLang="en-US" sz="3200" b="0" i="0" u="none" strike="noStrike" kern="1200" cap="none" spc="0" normalizeH="0" baseline="0" noProof="0" smtClean="0">
                <a:ln>
                  <a:noFill/>
                </a:ln>
                <a:solidFill>
                  <a:schemeClr val="tx1">
                    <a:lumMod val="95000"/>
                    <a:lumOff val="5000"/>
                  </a:schemeClr>
                </a:solidFill>
                <a:effectLst/>
                <a:uLnTx/>
                <a:uFillTx/>
                <a:latin typeface="Calibri" panose="020F0502020204030204" charset="0"/>
                <a:ea typeface="黑体" panose="02010609060101010101" pitchFamily="49" charset="-122"/>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1524000" y="0"/>
            <a:ext cx="6870700" cy="987425"/>
          </a:xfrm>
        </p:spPr>
        <p:txBody>
          <a:bodyPr wrap="square" lIns="91440" tIns="45720" rIns="91440" bIns="45720" anchor="ctr"/>
          <a:lstStyle/>
          <a:p>
            <a:pPr eaLnBrk="1" hangingPunct="1"/>
            <a:r>
              <a:rPr lang="zh-CN" altLang="en-US" b="1" dirty="0"/>
              <a:t>作为载体的必要条件</a:t>
            </a:r>
          </a:p>
        </p:txBody>
      </p:sp>
      <p:sp>
        <p:nvSpPr>
          <p:cNvPr id="18435" name="Rectangle 3"/>
          <p:cNvSpPr>
            <a:spLocks noGrp="1"/>
          </p:cNvSpPr>
          <p:nvPr>
            <p:ph idx="1"/>
          </p:nvPr>
        </p:nvSpPr>
        <p:spPr>
          <a:xfrm>
            <a:off x="1738313" y="1428750"/>
            <a:ext cx="8929687" cy="4752975"/>
          </a:xfrm>
        </p:spPr>
        <p:txBody>
          <a:bodyPr wrap="square" lIns="91440" tIns="45720" rIns="91440" bIns="45720" anchor="t"/>
          <a:lstStyle/>
          <a:p>
            <a:pPr eaLnBrk="1" hangingPunct="1">
              <a:lnSpc>
                <a:spcPct val="80000"/>
              </a:lnSpc>
            </a:pPr>
            <a:r>
              <a:rPr lang="en-US" altLang="zh-CN" sz="3600" b="1" dirty="0">
                <a:solidFill>
                  <a:srgbClr val="FF0000"/>
                </a:solidFill>
                <a:latin typeface="华文新魏" pitchFamily="2" charset="-122"/>
                <a:ea typeface="华文新魏" pitchFamily="2" charset="-122"/>
              </a:rPr>
              <a:t>1.</a:t>
            </a:r>
            <a:r>
              <a:rPr lang="zh-CN" altLang="en-US" sz="3600" b="1" dirty="0">
                <a:solidFill>
                  <a:srgbClr val="FF0000"/>
                </a:solidFill>
                <a:latin typeface="华文新魏" pitchFamily="2" charset="-122"/>
                <a:ea typeface="华文新魏" pitchFamily="2" charset="-122"/>
              </a:rPr>
              <a:t>能自我复制</a:t>
            </a:r>
          </a:p>
          <a:p>
            <a:pPr eaLnBrk="1" hangingPunct="1">
              <a:lnSpc>
                <a:spcPct val="80000"/>
              </a:lnSpc>
            </a:pPr>
            <a:r>
              <a:rPr lang="zh-CN" altLang="en-US" sz="2800" b="1" dirty="0">
                <a:solidFill>
                  <a:srgbClr val="0000FF"/>
                </a:solidFill>
                <a:latin typeface="楷体" panose="02010609060101010101" pitchFamily="1" charset="-122"/>
                <a:ea typeface="楷体" panose="02010609060101010101" pitchFamily="1" charset="-122"/>
              </a:rPr>
              <a:t>能进入受体生物细胞并在受体生物细胞内复制并表达</a:t>
            </a:r>
            <a:r>
              <a:rPr lang="zh-CN" altLang="en-US" sz="2800" b="1" dirty="0"/>
              <a:t>；</a:t>
            </a:r>
          </a:p>
          <a:p>
            <a:pPr eaLnBrk="1" hangingPunct="1">
              <a:lnSpc>
                <a:spcPct val="80000"/>
              </a:lnSpc>
            </a:pPr>
            <a:r>
              <a:rPr lang="en-US" altLang="zh-CN" sz="3600" b="1" dirty="0">
                <a:solidFill>
                  <a:srgbClr val="FF0000"/>
                </a:solidFill>
                <a:latin typeface="华文新魏" pitchFamily="2" charset="-122"/>
                <a:ea typeface="华文新魏" pitchFamily="2" charset="-122"/>
              </a:rPr>
              <a:t>2.</a:t>
            </a:r>
            <a:r>
              <a:rPr lang="zh-CN" altLang="en-US" sz="3600" b="1" dirty="0">
                <a:solidFill>
                  <a:srgbClr val="FF0000"/>
                </a:solidFill>
                <a:latin typeface="华文新魏" pitchFamily="2" charset="-122"/>
                <a:ea typeface="华文新魏" pitchFamily="2" charset="-122"/>
              </a:rPr>
              <a:t>有一个至多个限制酶切位点</a:t>
            </a:r>
          </a:p>
          <a:p>
            <a:pPr eaLnBrk="1" hangingPunct="1">
              <a:lnSpc>
                <a:spcPct val="80000"/>
              </a:lnSpc>
            </a:pPr>
            <a:r>
              <a:rPr lang="zh-CN" altLang="en-US" sz="2800" b="1" dirty="0">
                <a:solidFill>
                  <a:srgbClr val="0000FF"/>
                </a:solidFill>
                <a:latin typeface="楷体" panose="02010609060101010101" pitchFamily="1" charset="-122"/>
                <a:ea typeface="楷体" panose="02010609060101010101" pitchFamily="1" charset="-122"/>
              </a:rPr>
              <a:t>能与目的基因结合</a:t>
            </a:r>
          </a:p>
          <a:p>
            <a:pPr eaLnBrk="1" hangingPunct="1">
              <a:lnSpc>
                <a:spcPct val="80000"/>
              </a:lnSpc>
            </a:pPr>
            <a:r>
              <a:rPr lang="en-US" altLang="zh-CN" sz="3600" b="1" dirty="0">
                <a:solidFill>
                  <a:srgbClr val="FF0000"/>
                </a:solidFill>
                <a:latin typeface="华文新魏" pitchFamily="2" charset="-122"/>
                <a:ea typeface="华文新魏" pitchFamily="2" charset="-122"/>
              </a:rPr>
              <a:t>3.</a:t>
            </a:r>
            <a:r>
              <a:rPr lang="zh-CN" altLang="en-US" sz="3600" b="1" dirty="0">
                <a:solidFill>
                  <a:srgbClr val="FF0000"/>
                </a:solidFill>
                <a:latin typeface="华文新魏" pitchFamily="2" charset="-122"/>
                <a:ea typeface="华文新魏" pitchFamily="2" charset="-122"/>
              </a:rPr>
              <a:t>有遗传标记基因</a:t>
            </a:r>
          </a:p>
          <a:p>
            <a:pPr eaLnBrk="1" hangingPunct="1">
              <a:lnSpc>
                <a:spcPct val="80000"/>
              </a:lnSpc>
            </a:pPr>
            <a:r>
              <a:rPr lang="zh-CN" altLang="en-US" sz="2800" b="1" dirty="0">
                <a:solidFill>
                  <a:srgbClr val="0000FF"/>
                </a:solidFill>
                <a:latin typeface="楷体" panose="02010609060101010101" pitchFamily="1" charset="-122"/>
                <a:ea typeface="楷体" panose="02010609060101010101" pitchFamily="1" charset="-122"/>
              </a:rPr>
              <a:t>便于观察</a:t>
            </a:r>
          </a:p>
          <a:p>
            <a:pPr eaLnBrk="1" hangingPunct="1">
              <a:lnSpc>
                <a:spcPct val="80000"/>
              </a:lnSpc>
            </a:pPr>
            <a:r>
              <a:rPr lang="en-US" altLang="zh-CN" sz="3600" b="1" dirty="0">
                <a:solidFill>
                  <a:srgbClr val="FF0000"/>
                </a:solidFill>
                <a:latin typeface="华文新魏" pitchFamily="2" charset="-122"/>
                <a:ea typeface="华文新魏" pitchFamily="2" charset="-122"/>
              </a:rPr>
              <a:t>4.</a:t>
            </a:r>
            <a:r>
              <a:rPr lang="zh-CN" altLang="en-US" sz="3600" b="1" dirty="0">
                <a:solidFill>
                  <a:srgbClr val="FF0000"/>
                </a:solidFill>
                <a:latin typeface="华文新魏" pitchFamily="2" charset="-122"/>
                <a:ea typeface="华文新魏" pitchFamily="2" charset="-122"/>
              </a:rPr>
              <a:t>对受体细胞无害、易分离</a:t>
            </a:r>
          </a:p>
          <a:p>
            <a:pPr eaLnBrk="1" hangingPunct="1">
              <a:lnSpc>
                <a:spcPct val="80000"/>
              </a:lnSpc>
            </a:pPr>
            <a:r>
              <a:rPr lang="zh-CN" altLang="en-US" sz="2800" b="1" dirty="0">
                <a:solidFill>
                  <a:srgbClr val="0000FF"/>
                </a:solidFill>
                <a:latin typeface="楷体" panose="02010609060101010101" pitchFamily="1" charset="-122"/>
                <a:ea typeface="楷体" panose="02010609060101010101" pitchFamily="1" charset="-122"/>
              </a:rPr>
              <a:t>安全、比较容易得到</a:t>
            </a:r>
          </a:p>
          <a:p>
            <a:pPr eaLnBrk="1" hangingPunct="1">
              <a:lnSpc>
                <a:spcPct val="80000"/>
              </a:lnSpc>
            </a:pPr>
            <a:endParaRPr lang="en-US" altLang="zh-C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图片 15" descr="大肠杆菌.png"/>
          <p:cNvPicPr>
            <a:picLocks noChangeAspect="1"/>
          </p:cNvPicPr>
          <p:nvPr/>
        </p:nvPicPr>
        <p:blipFill>
          <a:blip r:embed="rId2" cstate="print"/>
          <a:stretch>
            <a:fillRect/>
          </a:stretch>
        </p:blipFill>
        <p:spPr>
          <a:xfrm>
            <a:off x="2276475" y="2416175"/>
            <a:ext cx="3730625" cy="1736725"/>
          </a:xfrm>
          <a:prstGeom prst="rect">
            <a:avLst/>
          </a:prstGeom>
          <a:noFill/>
          <a:ln w="9525">
            <a:noFill/>
          </a:ln>
        </p:spPr>
      </p:pic>
      <p:sp>
        <p:nvSpPr>
          <p:cNvPr id="34821" name="TextBox 17"/>
          <p:cNvSpPr txBox="1"/>
          <p:nvPr/>
        </p:nvSpPr>
        <p:spPr>
          <a:xfrm>
            <a:off x="2493963" y="4356100"/>
            <a:ext cx="3400425" cy="517525"/>
          </a:xfrm>
          <a:prstGeom prst="rect">
            <a:avLst/>
          </a:prstGeom>
          <a:noFill/>
          <a:ln w="9525">
            <a:noFill/>
          </a:ln>
        </p:spPr>
        <p:txBody>
          <a:bodyPr wrap="none" anchor="t">
            <a:spAutoFit/>
          </a:bodyPr>
          <a:lstStyle/>
          <a:p>
            <a:pPr algn="ctr"/>
            <a:r>
              <a:rPr lang="zh-CN" altLang="en-US" sz="2800" b="1" dirty="0">
                <a:solidFill>
                  <a:schemeClr val="tx2"/>
                </a:solidFill>
                <a:latin typeface="Arial" panose="020B0604020202020204" pitchFamily="34" charset="0"/>
                <a:ea typeface="宋体" panose="02010600030101010101" pitchFamily="2" charset="-122"/>
              </a:rPr>
              <a:t>大肠杆菌结构模式图</a:t>
            </a:r>
          </a:p>
        </p:txBody>
      </p:sp>
      <p:cxnSp>
        <p:nvCxnSpPr>
          <p:cNvPr id="34822" name="直接连接符 19"/>
          <p:cNvCxnSpPr/>
          <p:nvPr/>
        </p:nvCxnSpPr>
        <p:spPr>
          <a:xfrm flipV="1">
            <a:off x="4508500" y="1943100"/>
            <a:ext cx="0" cy="774700"/>
          </a:xfrm>
          <a:prstGeom prst="line">
            <a:avLst/>
          </a:prstGeom>
          <a:ln w="19050" cap="flat" cmpd="sng">
            <a:solidFill>
              <a:schemeClr val="tx2"/>
            </a:solidFill>
            <a:prstDash val="solid"/>
            <a:round/>
            <a:headEnd type="none" w="med" len="med"/>
            <a:tailEnd type="none" w="med" len="med"/>
          </a:ln>
        </p:spPr>
      </p:cxnSp>
      <p:sp>
        <p:nvSpPr>
          <p:cNvPr id="34823" name="TextBox 21"/>
          <p:cNvSpPr txBox="1"/>
          <p:nvPr/>
        </p:nvSpPr>
        <p:spPr>
          <a:xfrm>
            <a:off x="4022725" y="1574800"/>
            <a:ext cx="952500" cy="517525"/>
          </a:xfrm>
          <a:prstGeom prst="rect">
            <a:avLst/>
          </a:prstGeom>
          <a:noFill/>
          <a:ln w="9525">
            <a:noFill/>
          </a:ln>
        </p:spPr>
        <p:txBody>
          <a:bodyPr wrap="none" anchor="t">
            <a:spAutoFit/>
          </a:bodyPr>
          <a:lstStyle/>
          <a:p>
            <a:pPr algn="ctr"/>
            <a:r>
              <a:rPr lang="en-US" altLang="zh-CN" sz="2800" b="1" dirty="0">
                <a:solidFill>
                  <a:schemeClr val="tx2"/>
                </a:solidFill>
                <a:latin typeface="Arial" panose="020B0604020202020204" pitchFamily="34" charset="0"/>
                <a:ea typeface="宋体" panose="02010600030101010101" pitchFamily="2" charset="-122"/>
              </a:rPr>
              <a:t>DNA</a:t>
            </a:r>
          </a:p>
        </p:txBody>
      </p:sp>
      <p:sp>
        <p:nvSpPr>
          <p:cNvPr id="34824" name="椭圆 22"/>
          <p:cNvSpPr/>
          <p:nvPr/>
        </p:nvSpPr>
        <p:spPr>
          <a:xfrm>
            <a:off x="4991100" y="2616200"/>
            <a:ext cx="406400" cy="381000"/>
          </a:xfrm>
          <a:prstGeom prst="ellipse">
            <a:avLst/>
          </a:prstGeom>
          <a:noFill/>
          <a:ln w="19050" cap="flat" cmpd="sng">
            <a:solidFill>
              <a:schemeClr val="tx2"/>
            </a:solidFill>
            <a:prstDash val="solid"/>
            <a:round/>
            <a:headEnd type="none" w="med" len="med"/>
            <a:tailEnd type="none" w="med" len="med"/>
          </a:ln>
        </p:spPr>
        <p:txBody>
          <a:bodyPr anchor="t"/>
          <a:lstStyle/>
          <a:p>
            <a:endParaRPr lang="zh-CN" altLang="en-US" sz="2400" b="1" dirty="0">
              <a:latin typeface="Times New Roman" panose="02020603050405020304" pitchFamily="18" charset="0"/>
              <a:ea typeface="宋体" panose="02010600030101010101" pitchFamily="2" charset="-122"/>
            </a:endParaRPr>
          </a:p>
        </p:txBody>
      </p:sp>
      <p:sp>
        <p:nvSpPr>
          <p:cNvPr id="25" name="Freeform 3"/>
          <p:cNvSpPr/>
          <p:nvPr/>
        </p:nvSpPr>
        <p:spPr>
          <a:xfrm rot="-1068588">
            <a:off x="5507038" y="2492375"/>
            <a:ext cx="2012950" cy="806450"/>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0" b="0"/>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rgbClr val="151515"/>
          </a:solidFill>
          <a:ln w="9525" cap="flat" cmpd="sng">
            <a:solidFill>
              <a:schemeClr val="tx2"/>
            </a:solidFill>
            <a:prstDash val="solid"/>
            <a:round/>
            <a:headEnd type="none" w="med" len="med"/>
            <a:tailEnd type="none" w="med" len="med"/>
          </a:ln>
        </p:spPr>
        <p:txBody>
          <a:bodyPr/>
          <a:lstStyle/>
          <a:p>
            <a:endParaRPr lang="zh-CN" altLang="en-US"/>
          </a:p>
        </p:txBody>
      </p:sp>
      <p:grpSp>
        <p:nvGrpSpPr>
          <p:cNvPr id="2" name="组合 55"/>
          <p:cNvGrpSpPr/>
          <p:nvPr/>
        </p:nvGrpSpPr>
        <p:grpSpPr>
          <a:xfrm>
            <a:off x="7192963" y="2095500"/>
            <a:ext cx="3400425" cy="2779713"/>
            <a:chOff x="5670308" y="2451100"/>
            <a:chExt cx="3397734" cy="2778560"/>
          </a:xfrm>
        </p:grpSpPr>
        <p:pic>
          <p:nvPicPr>
            <p:cNvPr id="37896" name="图片 16" descr="质粒.png"/>
            <p:cNvPicPr>
              <a:picLocks noChangeAspect="1"/>
            </p:cNvPicPr>
            <p:nvPr/>
          </p:nvPicPr>
          <p:blipFill>
            <a:blip r:embed="rId3" cstate="print"/>
            <a:stretch>
              <a:fillRect/>
            </a:stretch>
          </p:blipFill>
          <p:spPr>
            <a:xfrm>
              <a:off x="6138863" y="2451100"/>
              <a:ext cx="2446337" cy="2197100"/>
            </a:xfrm>
            <a:prstGeom prst="rect">
              <a:avLst/>
            </a:prstGeom>
            <a:noFill/>
            <a:ln w="9525">
              <a:noFill/>
            </a:ln>
          </p:spPr>
        </p:pic>
        <p:sp>
          <p:nvSpPr>
            <p:cNvPr id="37897" name="TextBox 25"/>
            <p:cNvSpPr txBox="1"/>
            <p:nvPr/>
          </p:nvSpPr>
          <p:spPr>
            <a:xfrm>
              <a:off x="5670308" y="4711700"/>
              <a:ext cx="3397734" cy="517960"/>
            </a:xfrm>
            <a:prstGeom prst="rect">
              <a:avLst/>
            </a:prstGeom>
            <a:noFill/>
            <a:ln w="9525">
              <a:noFill/>
            </a:ln>
          </p:spPr>
          <p:txBody>
            <a:bodyPr wrap="none" anchor="t">
              <a:spAutoFit/>
            </a:bodyPr>
            <a:lstStyle/>
            <a:p>
              <a:pPr algn="ctr"/>
              <a:r>
                <a:rPr lang="zh-CN" altLang="en-US" sz="2800" b="1" dirty="0">
                  <a:solidFill>
                    <a:schemeClr val="tx2"/>
                  </a:solidFill>
                  <a:latin typeface="Arial" panose="020B0604020202020204" pitchFamily="34" charset="0"/>
                  <a:ea typeface="宋体" panose="02010600030101010101" pitchFamily="2" charset="-122"/>
                </a:rPr>
                <a:t>质粒载体结构模式图</a:t>
              </a:r>
            </a:p>
          </p:txBody>
        </p:sp>
      </p:grpSp>
      <p:grpSp>
        <p:nvGrpSpPr>
          <p:cNvPr id="3" name="组合 53"/>
          <p:cNvGrpSpPr/>
          <p:nvPr/>
        </p:nvGrpSpPr>
        <p:grpSpPr>
          <a:xfrm>
            <a:off x="1627188" y="2416175"/>
            <a:ext cx="1169987" cy="639763"/>
            <a:chOff x="6767047" y="2705100"/>
            <a:chExt cx="1170453" cy="640397"/>
          </a:xfrm>
        </p:grpSpPr>
        <p:cxnSp>
          <p:nvCxnSpPr>
            <p:cNvPr id="37899" name="直接连接符 27"/>
            <p:cNvCxnSpPr/>
            <p:nvPr/>
          </p:nvCxnSpPr>
          <p:spPr>
            <a:xfrm flipH="1">
              <a:off x="7810500" y="2806700"/>
              <a:ext cx="127000" cy="165100"/>
            </a:xfrm>
            <a:prstGeom prst="line">
              <a:avLst/>
            </a:prstGeom>
            <a:ln w="19050" cap="flat" cmpd="sng">
              <a:solidFill>
                <a:schemeClr val="tx2"/>
              </a:solidFill>
              <a:prstDash val="solid"/>
              <a:round/>
              <a:headEnd type="none" w="med" len="med"/>
              <a:tailEnd type="none" w="med" len="med"/>
            </a:ln>
          </p:spPr>
        </p:cxnSp>
        <p:sp>
          <p:nvSpPr>
            <p:cNvPr id="37900" name="TextBox 29"/>
            <p:cNvSpPr txBox="1"/>
            <p:nvPr/>
          </p:nvSpPr>
          <p:spPr>
            <a:xfrm>
              <a:off x="6767047" y="2705100"/>
              <a:ext cx="1102659" cy="640397"/>
            </a:xfrm>
            <a:prstGeom prst="rect">
              <a:avLst/>
            </a:prstGeom>
            <a:noFill/>
            <a:ln w="9525">
              <a:noFill/>
            </a:ln>
          </p:spPr>
          <p:txBody>
            <a:bodyPr wrap="none" anchor="t">
              <a:spAutoFit/>
            </a:bodyPr>
            <a:lstStyle/>
            <a:p>
              <a:pPr algn="ctr" defTabSz="914400"/>
              <a:r>
                <a:rPr lang="zh-CN" altLang="en-US" b="1" baseline="0" dirty="0">
                  <a:solidFill>
                    <a:schemeClr val="tx2"/>
                  </a:solidFill>
                  <a:latin typeface="Arial" panose="020B0604020202020204" pitchFamily="34" charset="0"/>
                  <a:ea typeface="+mn-ea"/>
                </a:rPr>
                <a:t>目的基因</a:t>
              </a:r>
              <a:endParaRPr lang="en-US" altLang="zh-CN" b="1" baseline="0" dirty="0">
                <a:solidFill>
                  <a:schemeClr val="tx2"/>
                </a:solidFill>
                <a:latin typeface="Arial" panose="020B0604020202020204" pitchFamily="34" charset="0"/>
                <a:ea typeface="+mn-ea"/>
              </a:endParaRPr>
            </a:p>
            <a:p>
              <a:pPr algn="ctr" defTabSz="914400"/>
              <a:r>
                <a:rPr lang="zh-CN" altLang="en-US" b="1" baseline="0" dirty="0">
                  <a:solidFill>
                    <a:schemeClr val="tx2"/>
                  </a:solidFill>
                  <a:latin typeface="Arial" panose="020B0604020202020204" pitchFamily="34" charset="0"/>
                  <a:ea typeface="+mn-ea"/>
                </a:rPr>
                <a:t>插入位点</a:t>
              </a:r>
            </a:p>
          </p:txBody>
        </p:sp>
      </p:grpSp>
      <p:grpSp>
        <p:nvGrpSpPr>
          <p:cNvPr id="4" name="组合 52"/>
          <p:cNvGrpSpPr/>
          <p:nvPr/>
        </p:nvGrpSpPr>
        <p:grpSpPr>
          <a:xfrm>
            <a:off x="1112838" y="2884488"/>
            <a:ext cx="1698625" cy="703262"/>
            <a:chOff x="6426200" y="3289300"/>
            <a:chExt cx="1697741" cy="703869"/>
          </a:xfrm>
        </p:grpSpPr>
        <p:cxnSp>
          <p:nvCxnSpPr>
            <p:cNvPr id="37902" name="直接连接符 31"/>
            <p:cNvCxnSpPr/>
            <p:nvPr/>
          </p:nvCxnSpPr>
          <p:spPr>
            <a:xfrm>
              <a:off x="6426200" y="3289300"/>
              <a:ext cx="419100" cy="304800"/>
            </a:xfrm>
            <a:prstGeom prst="line">
              <a:avLst/>
            </a:prstGeom>
            <a:ln w="19050" cap="flat" cmpd="sng">
              <a:solidFill>
                <a:schemeClr val="tx2"/>
              </a:solidFill>
              <a:prstDash val="solid"/>
              <a:round/>
              <a:headEnd type="none" w="med" len="med"/>
              <a:tailEnd type="none" w="med" len="med"/>
            </a:ln>
          </p:spPr>
        </p:cxnSp>
        <p:sp>
          <p:nvSpPr>
            <p:cNvPr id="37903" name="TextBox 32"/>
            <p:cNvSpPr txBox="1"/>
            <p:nvPr/>
          </p:nvSpPr>
          <p:spPr>
            <a:xfrm>
              <a:off x="6792209" y="3352800"/>
              <a:ext cx="1331732" cy="640369"/>
            </a:xfrm>
            <a:prstGeom prst="rect">
              <a:avLst/>
            </a:prstGeom>
            <a:noFill/>
            <a:ln w="9525">
              <a:noFill/>
            </a:ln>
          </p:spPr>
          <p:txBody>
            <a:bodyPr wrap="none" anchor="t">
              <a:spAutoFit/>
            </a:bodyPr>
            <a:lstStyle/>
            <a:p>
              <a:pPr algn="ctr" defTabSz="914400"/>
              <a:r>
                <a:rPr lang="zh-CN" altLang="en-US" b="1" baseline="0" dirty="0">
                  <a:solidFill>
                    <a:schemeClr val="tx2"/>
                  </a:solidFill>
                  <a:latin typeface="Arial" panose="020B0604020202020204" pitchFamily="34" charset="0"/>
                  <a:ea typeface="+mn-ea"/>
                </a:rPr>
                <a:t>氨苄青霉素</a:t>
              </a:r>
              <a:endParaRPr lang="en-US" altLang="zh-CN" b="1" baseline="0" dirty="0">
                <a:solidFill>
                  <a:schemeClr val="tx2"/>
                </a:solidFill>
                <a:latin typeface="Arial" panose="020B0604020202020204" pitchFamily="34" charset="0"/>
                <a:ea typeface="+mn-ea"/>
              </a:endParaRPr>
            </a:p>
            <a:p>
              <a:pPr algn="ctr" defTabSz="914400"/>
              <a:r>
                <a:rPr lang="zh-CN" altLang="en-US" b="1" baseline="0" dirty="0">
                  <a:solidFill>
                    <a:schemeClr val="tx2"/>
                  </a:solidFill>
                  <a:latin typeface="Arial" panose="020B0604020202020204" pitchFamily="34" charset="0"/>
                  <a:ea typeface="+mn-ea"/>
                </a:rPr>
                <a:t>抗性基因</a:t>
              </a:r>
            </a:p>
          </p:txBody>
        </p:sp>
      </p:grpSp>
      <p:grpSp>
        <p:nvGrpSpPr>
          <p:cNvPr id="5" name="组合 54"/>
          <p:cNvGrpSpPr/>
          <p:nvPr/>
        </p:nvGrpSpPr>
        <p:grpSpPr>
          <a:xfrm>
            <a:off x="1708150" y="3708400"/>
            <a:ext cx="1169988" cy="365125"/>
            <a:chOff x="6729396" y="4000500"/>
            <a:chExt cx="1170004" cy="366396"/>
          </a:xfrm>
        </p:grpSpPr>
        <p:cxnSp>
          <p:nvCxnSpPr>
            <p:cNvPr id="37905" name="直接连接符 34"/>
            <p:cNvCxnSpPr/>
            <p:nvPr/>
          </p:nvCxnSpPr>
          <p:spPr>
            <a:xfrm>
              <a:off x="7759700" y="4267200"/>
              <a:ext cx="139700" cy="88900"/>
            </a:xfrm>
            <a:prstGeom prst="line">
              <a:avLst/>
            </a:prstGeom>
            <a:ln w="19050" cap="flat" cmpd="sng">
              <a:solidFill>
                <a:schemeClr val="tx2"/>
              </a:solidFill>
              <a:prstDash val="solid"/>
              <a:round/>
              <a:headEnd type="none" w="med" len="med"/>
              <a:tailEnd type="none" w="med" len="med"/>
            </a:ln>
          </p:spPr>
        </p:cxnSp>
        <p:sp>
          <p:nvSpPr>
            <p:cNvPr id="37906" name="TextBox 35"/>
            <p:cNvSpPr txBox="1"/>
            <p:nvPr/>
          </p:nvSpPr>
          <p:spPr>
            <a:xfrm>
              <a:off x="6729396" y="4000500"/>
              <a:ext cx="1101760" cy="366396"/>
            </a:xfrm>
            <a:prstGeom prst="rect">
              <a:avLst/>
            </a:prstGeom>
            <a:noFill/>
            <a:ln w="9525">
              <a:noFill/>
            </a:ln>
          </p:spPr>
          <p:txBody>
            <a:bodyPr wrap="none" anchor="t">
              <a:spAutoFit/>
            </a:bodyPr>
            <a:lstStyle/>
            <a:p>
              <a:pPr algn="ctr"/>
              <a:r>
                <a:rPr lang="zh-CN" altLang="en-US" b="1" dirty="0">
                  <a:solidFill>
                    <a:schemeClr val="tx2"/>
                  </a:solidFill>
                  <a:latin typeface="Arial" panose="020B0604020202020204" pitchFamily="34" charset="0"/>
                  <a:ea typeface="宋体" panose="02010600030101010101" pitchFamily="2" charset="-122"/>
                </a:rPr>
                <a:t>复制原点</a:t>
              </a:r>
            </a:p>
          </p:txBody>
        </p:sp>
      </p:grpSp>
      <p:sp>
        <p:nvSpPr>
          <p:cNvPr id="37907" name="TextBox 16"/>
          <p:cNvSpPr txBox="1"/>
          <p:nvPr/>
        </p:nvSpPr>
        <p:spPr>
          <a:xfrm>
            <a:off x="9067800" y="2754313"/>
            <a:ext cx="685800" cy="365125"/>
          </a:xfrm>
          <a:prstGeom prst="rect">
            <a:avLst/>
          </a:prstGeom>
          <a:noFill/>
          <a:ln w="9525">
            <a:noFill/>
          </a:ln>
        </p:spPr>
        <p:txBody>
          <a:bodyPr anchor="t">
            <a:spAutoFit/>
          </a:bodyPr>
          <a:lstStyle/>
          <a:p>
            <a:pPr algn="ctr"/>
            <a:endParaRPr lang="zh-CN" altLang="en-US" b="1" dirty="0">
              <a:latin typeface="Arial" panose="020B0604020202020204" pitchFamily="34" charset="0"/>
              <a:ea typeface="宋体" panose="02010600030101010101" pitchFamily="2" charset="-122"/>
            </a:endParaRPr>
          </a:p>
        </p:txBody>
      </p:sp>
      <p:grpSp>
        <p:nvGrpSpPr>
          <p:cNvPr id="6" name="组合 56"/>
          <p:cNvGrpSpPr/>
          <p:nvPr/>
        </p:nvGrpSpPr>
        <p:grpSpPr>
          <a:xfrm>
            <a:off x="2878138" y="1905000"/>
            <a:ext cx="7634287" cy="549275"/>
            <a:chOff x="1354455" y="1943102"/>
            <a:chExt cx="7633970" cy="549273"/>
          </a:xfrm>
        </p:grpSpPr>
        <p:grpSp>
          <p:nvGrpSpPr>
            <p:cNvPr id="37909" name="Group 4"/>
            <p:cNvGrpSpPr/>
            <p:nvPr/>
          </p:nvGrpSpPr>
          <p:grpSpPr>
            <a:xfrm>
              <a:off x="4254500" y="1943102"/>
              <a:ext cx="4733925" cy="517525"/>
              <a:chOff x="1632" y="1360"/>
              <a:chExt cx="2982" cy="326"/>
            </a:xfrm>
          </p:grpSpPr>
          <p:sp>
            <p:nvSpPr>
              <p:cNvPr id="37910" name="AutoShape 5"/>
              <p:cNvSpPr/>
              <p:nvPr/>
            </p:nvSpPr>
            <p:spPr>
              <a:xfrm>
                <a:off x="1686" y="1368"/>
                <a:ext cx="2928" cy="288"/>
              </a:xfrm>
              <a:prstGeom prst="roundRect">
                <a:avLst>
                  <a:gd name="adj" fmla="val 50000"/>
                </a:avLst>
              </a:prstGeom>
              <a:noFill/>
              <a:ln w="19050" cap="rnd" cmpd="sng">
                <a:solidFill>
                  <a:schemeClr val="tx2"/>
                </a:solidFill>
                <a:prstDash val="sysDot"/>
                <a:round/>
                <a:headEnd type="none" w="med" len="med"/>
                <a:tailEnd type="none" w="med" len="med"/>
              </a:ln>
              <a:effectLst>
                <a:outerShdw dist="107763" dir="2699999" algn="ctr" rotWithShape="0">
                  <a:schemeClr val="bg1">
                    <a:alpha val="50000"/>
                  </a:schemeClr>
                </a:outerShdw>
              </a:effectLst>
            </p:spPr>
            <p:txBody>
              <a:bodyPr wrap="none" anchor="ctr"/>
              <a:lstStyle/>
              <a:p>
                <a:pPr algn="ctr" defTabSz="914400"/>
                <a:endParaRPr lang="zh-CN" altLang="en-US" b="1" baseline="0">
                  <a:latin typeface="Arial" panose="020B0604020202020204" pitchFamily="34" charset="0"/>
                  <a:ea typeface="+mn-ea"/>
                </a:endParaRPr>
              </a:p>
            </p:txBody>
          </p:sp>
          <p:sp>
            <p:nvSpPr>
              <p:cNvPr id="37911" name="Rectangle 6"/>
              <p:cNvSpPr/>
              <p:nvPr/>
            </p:nvSpPr>
            <p:spPr>
              <a:xfrm>
                <a:off x="1750" y="1360"/>
                <a:ext cx="2818" cy="326"/>
              </a:xfrm>
              <a:prstGeom prst="rect">
                <a:avLst/>
              </a:prstGeom>
              <a:noFill/>
              <a:ln w="9525">
                <a:noFill/>
              </a:ln>
            </p:spPr>
            <p:txBody>
              <a:bodyPr wrap="none" anchor="t">
                <a:spAutoFit/>
              </a:bodyPr>
              <a:lstStyle/>
              <a:p>
                <a:pPr algn="ctr" eaLnBrk="0" hangingPunct="0"/>
                <a:r>
                  <a:rPr lang="zh-CN" altLang="en-US" sz="2800" b="1" dirty="0">
                    <a:solidFill>
                      <a:schemeClr val="tx2"/>
                    </a:solidFill>
                    <a:latin typeface="Arial" panose="020B0604020202020204" pitchFamily="34" charset="0"/>
                    <a:ea typeface="宋体" panose="02010600030101010101" pitchFamily="2" charset="-122"/>
                  </a:rPr>
                  <a:t>一个至多个限制酶切割位点</a:t>
                </a:r>
              </a:p>
            </p:txBody>
          </p:sp>
          <p:sp>
            <p:nvSpPr>
              <p:cNvPr id="37912" name="Oval 7"/>
              <p:cNvSpPr/>
              <p:nvPr/>
            </p:nvSpPr>
            <p:spPr>
              <a:xfrm>
                <a:off x="1632" y="1434"/>
                <a:ext cx="144" cy="144"/>
              </a:xfrm>
              <a:prstGeom prst="ellipse">
                <a:avLst/>
              </a:prstGeom>
              <a:gradFill rotWithShape="1">
                <a:gsLst>
                  <a:gs pos="0">
                    <a:srgbClr val="E96E29"/>
                  </a:gs>
                  <a:gs pos="100000">
                    <a:srgbClr val="9B491B"/>
                  </a:gs>
                </a:gsLst>
                <a:path path="shape">
                  <a:fillToRect l="50000" t="50000" r="50000" b="50000"/>
                </a:path>
                <a:tileRect/>
              </a:gradFill>
              <a:ln w="19050">
                <a:noFill/>
              </a:ln>
              <a:effectLst>
                <a:outerShdw dist="63500" dir="2212193" algn="ctr" rotWithShape="0">
                  <a:schemeClr val="bg1">
                    <a:alpha val="50000"/>
                  </a:schemeClr>
                </a:outerShdw>
              </a:effectLst>
            </p:spPr>
            <p:txBody>
              <a:bodyPr wrap="none" anchor="ctr"/>
              <a:lstStyle/>
              <a:p>
                <a:pPr algn="ctr" defTabSz="914400"/>
                <a:endParaRPr lang="zh-CN" altLang="en-US" b="1" baseline="0">
                  <a:latin typeface="Arial" panose="020B0604020202020204" pitchFamily="34" charset="0"/>
                  <a:ea typeface="+mn-ea"/>
                </a:endParaRPr>
              </a:p>
            </p:txBody>
          </p:sp>
        </p:grpSp>
        <p:sp>
          <p:nvSpPr>
            <p:cNvPr id="37913" name="Line 25"/>
            <p:cNvSpPr/>
            <p:nvPr/>
          </p:nvSpPr>
          <p:spPr>
            <a:xfrm flipV="1">
              <a:off x="1354455" y="2184401"/>
              <a:ext cx="2290445" cy="307974"/>
            </a:xfrm>
            <a:prstGeom prst="line">
              <a:avLst/>
            </a:prstGeom>
            <a:ln w="12700" cap="rnd" cmpd="sng">
              <a:solidFill>
                <a:schemeClr val="tx2"/>
              </a:solidFill>
              <a:prstDash val="sysDot"/>
              <a:round/>
              <a:headEnd type="none" w="med" len="med"/>
              <a:tailEnd type="none" w="med" len="med"/>
            </a:ln>
          </p:spPr>
        </p:sp>
        <p:sp>
          <p:nvSpPr>
            <p:cNvPr id="37914" name="Line 28"/>
            <p:cNvSpPr/>
            <p:nvPr/>
          </p:nvSpPr>
          <p:spPr>
            <a:xfrm>
              <a:off x="3644900" y="2184400"/>
              <a:ext cx="609600" cy="0"/>
            </a:xfrm>
            <a:prstGeom prst="line">
              <a:avLst/>
            </a:prstGeom>
            <a:ln w="12700" cap="rnd" cmpd="sng">
              <a:solidFill>
                <a:schemeClr val="tx2"/>
              </a:solidFill>
              <a:prstDash val="sysDot"/>
              <a:round/>
              <a:headEnd type="none" w="med" len="med"/>
              <a:tailEnd type="none" w="med" len="med"/>
            </a:ln>
          </p:spPr>
        </p:sp>
      </p:grpSp>
      <p:grpSp>
        <p:nvGrpSpPr>
          <p:cNvPr id="8" name="组合 57"/>
          <p:cNvGrpSpPr/>
          <p:nvPr/>
        </p:nvGrpSpPr>
        <p:grpSpPr>
          <a:xfrm>
            <a:off x="2525713" y="2641600"/>
            <a:ext cx="7986712" cy="527050"/>
            <a:chOff x="1002030" y="2679702"/>
            <a:chExt cx="7986395" cy="527050"/>
          </a:xfrm>
        </p:grpSpPr>
        <p:grpSp>
          <p:nvGrpSpPr>
            <p:cNvPr id="37916" name="Group 8"/>
            <p:cNvGrpSpPr/>
            <p:nvPr/>
          </p:nvGrpSpPr>
          <p:grpSpPr>
            <a:xfrm>
              <a:off x="4254500" y="2679702"/>
              <a:ext cx="4733925" cy="527050"/>
              <a:chOff x="1632" y="1800"/>
              <a:chExt cx="2982" cy="332"/>
            </a:xfrm>
          </p:grpSpPr>
          <p:sp>
            <p:nvSpPr>
              <p:cNvPr id="37917" name="AutoShape 9"/>
              <p:cNvSpPr/>
              <p:nvPr/>
            </p:nvSpPr>
            <p:spPr>
              <a:xfrm>
                <a:off x="1686" y="1800"/>
                <a:ext cx="2928" cy="288"/>
              </a:xfrm>
              <a:prstGeom prst="roundRect">
                <a:avLst>
                  <a:gd name="adj" fmla="val 50000"/>
                </a:avLst>
              </a:prstGeom>
              <a:noFill/>
              <a:ln w="19050" cap="rnd" cmpd="sng">
                <a:solidFill>
                  <a:schemeClr val="tx2"/>
                </a:solidFill>
                <a:prstDash val="sysDot"/>
                <a:round/>
                <a:headEnd type="none" w="med" len="med"/>
                <a:tailEnd type="none" w="med" len="med"/>
              </a:ln>
              <a:effectLst>
                <a:outerShdw dist="107763" dir="2699999" algn="ctr" rotWithShape="0">
                  <a:schemeClr val="bg1">
                    <a:alpha val="50000"/>
                  </a:schemeClr>
                </a:outerShdw>
              </a:effectLst>
            </p:spPr>
            <p:txBody>
              <a:bodyPr wrap="none" anchor="ctr"/>
              <a:lstStyle/>
              <a:p>
                <a:pPr algn="ctr" defTabSz="914400"/>
                <a:endParaRPr lang="zh-CN" altLang="en-US" b="1" baseline="0" dirty="0">
                  <a:latin typeface="Arial" panose="020B0604020202020204" pitchFamily="34" charset="0"/>
                  <a:ea typeface="+mn-ea"/>
                </a:endParaRPr>
              </a:p>
            </p:txBody>
          </p:sp>
          <p:sp>
            <p:nvSpPr>
              <p:cNvPr id="37918" name="Rectangle 10"/>
              <p:cNvSpPr/>
              <p:nvPr/>
            </p:nvSpPr>
            <p:spPr>
              <a:xfrm>
                <a:off x="2537" y="1806"/>
                <a:ext cx="1241" cy="326"/>
              </a:xfrm>
              <a:prstGeom prst="rect">
                <a:avLst/>
              </a:prstGeom>
              <a:noFill/>
              <a:ln w="9525">
                <a:noFill/>
              </a:ln>
            </p:spPr>
            <p:txBody>
              <a:bodyPr wrap="none" anchor="t">
                <a:spAutoFit/>
              </a:bodyPr>
              <a:lstStyle/>
              <a:p>
                <a:pPr algn="ctr" eaLnBrk="0" hangingPunct="0"/>
                <a:r>
                  <a:rPr lang="zh-CN" altLang="en-US" sz="2800" b="1" dirty="0">
                    <a:solidFill>
                      <a:schemeClr val="tx2"/>
                    </a:solidFill>
                    <a:latin typeface="Arial" panose="020B0604020202020204" pitchFamily="34" charset="0"/>
                    <a:ea typeface="宋体" panose="02010600030101010101" pitchFamily="2" charset="-122"/>
                  </a:rPr>
                  <a:t>有标记基因</a:t>
                </a:r>
              </a:p>
            </p:txBody>
          </p:sp>
          <p:sp>
            <p:nvSpPr>
              <p:cNvPr id="37919" name="Oval 11"/>
              <p:cNvSpPr/>
              <p:nvPr/>
            </p:nvSpPr>
            <p:spPr>
              <a:xfrm>
                <a:off x="1632" y="1860"/>
                <a:ext cx="144" cy="144"/>
              </a:xfrm>
              <a:prstGeom prst="ellipse">
                <a:avLst/>
              </a:prstGeom>
              <a:gradFill rotWithShape="1">
                <a:gsLst>
                  <a:gs pos="0">
                    <a:srgbClr val="DCDC48"/>
                  </a:gs>
                  <a:gs pos="100000">
                    <a:srgbClr val="939330"/>
                  </a:gs>
                </a:gsLst>
                <a:path path="shape">
                  <a:fillToRect l="50000" t="50000" r="50000" b="50000"/>
                </a:path>
                <a:tileRect/>
              </a:gradFill>
              <a:ln w="19050" cap="flat" cmpd="sng">
                <a:solidFill>
                  <a:schemeClr val="tx1"/>
                </a:solidFill>
                <a:prstDash val="solid"/>
                <a:round/>
                <a:headEnd type="none" w="med" len="med"/>
                <a:tailEnd type="none" w="med" len="med"/>
              </a:ln>
              <a:effectLst>
                <a:outerShdw dist="63500" dir="2212193" algn="ctr" rotWithShape="0">
                  <a:schemeClr val="bg1">
                    <a:alpha val="50000"/>
                  </a:schemeClr>
                </a:outerShdw>
              </a:effectLst>
            </p:spPr>
            <p:txBody>
              <a:bodyPr wrap="none" anchor="ctr"/>
              <a:lstStyle/>
              <a:p>
                <a:pPr algn="ctr" defTabSz="914400"/>
                <a:endParaRPr lang="zh-CN" altLang="en-US" b="1" baseline="0">
                  <a:latin typeface="Arial" panose="020B0604020202020204" pitchFamily="34" charset="0"/>
                  <a:ea typeface="+mn-ea"/>
                </a:endParaRPr>
              </a:p>
            </p:txBody>
          </p:sp>
        </p:grpSp>
        <p:sp>
          <p:nvSpPr>
            <p:cNvPr id="37920" name="Line 30"/>
            <p:cNvSpPr/>
            <p:nvPr/>
          </p:nvSpPr>
          <p:spPr>
            <a:xfrm flipV="1">
              <a:off x="1002030" y="2869567"/>
              <a:ext cx="3252470" cy="337185"/>
            </a:xfrm>
            <a:prstGeom prst="line">
              <a:avLst/>
            </a:prstGeom>
            <a:ln w="12700" cap="rnd" cmpd="sng">
              <a:solidFill>
                <a:schemeClr val="tx2"/>
              </a:solidFill>
              <a:prstDash val="sysDot"/>
              <a:round/>
              <a:headEnd type="none" w="med" len="med"/>
              <a:tailEnd type="none" w="med" len="med"/>
            </a:ln>
          </p:spPr>
        </p:sp>
      </p:grpSp>
      <p:grpSp>
        <p:nvGrpSpPr>
          <p:cNvPr id="10" name="组合 61"/>
          <p:cNvGrpSpPr/>
          <p:nvPr/>
        </p:nvGrpSpPr>
        <p:grpSpPr>
          <a:xfrm>
            <a:off x="2879725" y="3336925"/>
            <a:ext cx="7632700" cy="704850"/>
            <a:chOff x="1355090" y="3692528"/>
            <a:chExt cx="7633335" cy="704849"/>
          </a:xfrm>
        </p:grpSpPr>
        <p:grpSp>
          <p:nvGrpSpPr>
            <p:cNvPr id="37922" name="Group 12"/>
            <p:cNvGrpSpPr/>
            <p:nvPr/>
          </p:nvGrpSpPr>
          <p:grpSpPr>
            <a:xfrm>
              <a:off x="4254500" y="3692528"/>
              <a:ext cx="4733925" cy="519112"/>
              <a:chOff x="1632" y="2238"/>
              <a:chExt cx="2982" cy="327"/>
            </a:xfrm>
          </p:grpSpPr>
          <p:sp>
            <p:nvSpPr>
              <p:cNvPr id="37923" name="AutoShape 13"/>
              <p:cNvSpPr/>
              <p:nvPr/>
            </p:nvSpPr>
            <p:spPr>
              <a:xfrm>
                <a:off x="1686" y="2238"/>
                <a:ext cx="2928" cy="288"/>
              </a:xfrm>
              <a:prstGeom prst="roundRect">
                <a:avLst>
                  <a:gd name="adj" fmla="val 50000"/>
                </a:avLst>
              </a:prstGeom>
              <a:noFill/>
              <a:ln w="19050" cap="rnd" cmpd="sng">
                <a:solidFill>
                  <a:schemeClr val="tx2"/>
                </a:solidFill>
                <a:prstDash val="sysDot"/>
                <a:round/>
                <a:headEnd type="none" w="med" len="med"/>
                <a:tailEnd type="none" w="med" len="med"/>
              </a:ln>
              <a:effectLst>
                <a:outerShdw dist="107763" dir="2699999" algn="ctr" rotWithShape="0">
                  <a:schemeClr val="bg1">
                    <a:alpha val="50000"/>
                  </a:schemeClr>
                </a:outerShdw>
              </a:effectLst>
            </p:spPr>
            <p:txBody>
              <a:bodyPr wrap="none" anchor="ctr"/>
              <a:lstStyle/>
              <a:p>
                <a:pPr algn="ctr" defTabSz="914400"/>
                <a:endParaRPr lang="zh-CN" altLang="en-US" b="1" baseline="0">
                  <a:latin typeface="Arial" panose="020B0604020202020204" pitchFamily="34" charset="0"/>
                  <a:ea typeface="+mn-ea"/>
                </a:endParaRPr>
              </a:p>
            </p:txBody>
          </p:sp>
          <p:sp>
            <p:nvSpPr>
              <p:cNvPr id="37924" name="Rectangle 14"/>
              <p:cNvSpPr/>
              <p:nvPr/>
            </p:nvSpPr>
            <p:spPr>
              <a:xfrm>
                <a:off x="2651" y="2239"/>
                <a:ext cx="1016" cy="326"/>
              </a:xfrm>
              <a:prstGeom prst="rect">
                <a:avLst/>
              </a:prstGeom>
              <a:noFill/>
              <a:ln w="9525">
                <a:noFill/>
              </a:ln>
            </p:spPr>
            <p:txBody>
              <a:bodyPr wrap="none" anchor="t">
                <a:spAutoFit/>
              </a:bodyPr>
              <a:lstStyle/>
              <a:p>
                <a:pPr algn="ctr" eaLnBrk="0" hangingPunct="0"/>
                <a:r>
                  <a:rPr lang="zh-CN" altLang="en-US" sz="2800" b="1" dirty="0">
                    <a:solidFill>
                      <a:schemeClr val="tx2"/>
                    </a:solidFill>
                    <a:latin typeface="Arial" panose="020B0604020202020204" pitchFamily="34" charset="0"/>
                    <a:ea typeface="宋体" panose="02010600030101010101" pitchFamily="2" charset="-122"/>
                  </a:rPr>
                  <a:t>可以复制</a:t>
                </a:r>
              </a:p>
            </p:txBody>
          </p:sp>
          <p:sp>
            <p:nvSpPr>
              <p:cNvPr id="37925" name="Oval 15"/>
              <p:cNvSpPr/>
              <p:nvPr/>
            </p:nvSpPr>
            <p:spPr>
              <a:xfrm>
                <a:off x="1632" y="2304"/>
                <a:ext cx="144" cy="144"/>
              </a:xfrm>
              <a:prstGeom prst="ellipse">
                <a:avLst/>
              </a:prstGeom>
              <a:gradFill rotWithShape="1">
                <a:gsLst>
                  <a:gs pos="0">
                    <a:schemeClr val="accent2"/>
                  </a:gs>
                  <a:gs pos="100000">
                    <a:srgbClr val="A27E22"/>
                  </a:gs>
                </a:gsLst>
                <a:path path="shape">
                  <a:fillToRect l="50000" t="50000" r="50000" b="50000"/>
                </a:path>
                <a:tileRect/>
              </a:gradFill>
              <a:ln w="19050" cap="flat" cmpd="sng">
                <a:solidFill>
                  <a:schemeClr val="tx1"/>
                </a:solidFill>
                <a:prstDash val="solid"/>
                <a:round/>
                <a:headEnd type="none" w="med" len="med"/>
                <a:tailEnd type="none" w="med" len="med"/>
              </a:ln>
              <a:effectLst>
                <a:outerShdw dist="63500" dir="2212193" algn="ctr" rotWithShape="0">
                  <a:schemeClr val="bg1">
                    <a:alpha val="50000"/>
                  </a:schemeClr>
                </a:outerShdw>
              </a:effectLst>
            </p:spPr>
            <p:txBody>
              <a:bodyPr wrap="none" anchor="ctr"/>
              <a:lstStyle/>
              <a:p>
                <a:pPr algn="ctr" defTabSz="914400"/>
                <a:endParaRPr lang="zh-CN" altLang="en-US" b="1" baseline="0">
                  <a:latin typeface="Arial" panose="020B0604020202020204" pitchFamily="34" charset="0"/>
                  <a:ea typeface="+mn-ea"/>
                </a:endParaRPr>
              </a:p>
            </p:txBody>
          </p:sp>
        </p:grpSp>
        <p:sp>
          <p:nvSpPr>
            <p:cNvPr id="37926" name="Line 31"/>
            <p:cNvSpPr/>
            <p:nvPr/>
          </p:nvSpPr>
          <p:spPr>
            <a:xfrm flipV="1">
              <a:off x="1355090" y="3907158"/>
              <a:ext cx="2985135" cy="490219"/>
            </a:xfrm>
            <a:prstGeom prst="line">
              <a:avLst/>
            </a:prstGeom>
            <a:ln w="12700" cap="rnd" cmpd="sng">
              <a:solidFill>
                <a:schemeClr val="tx2"/>
              </a:solidFill>
              <a:prstDash val="sysDot"/>
              <a:round/>
              <a:headEnd type="none" w="med" len="med"/>
              <a:tailEnd type="none" w="med" len="med"/>
            </a:ln>
          </p:spPr>
        </p:sp>
      </p:grpSp>
      <p:grpSp>
        <p:nvGrpSpPr>
          <p:cNvPr id="12" name="组合 60"/>
          <p:cNvGrpSpPr/>
          <p:nvPr/>
        </p:nvGrpSpPr>
        <p:grpSpPr>
          <a:xfrm>
            <a:off x="2525713" y="4025900"/>
            <a:ext cx="7986712" cy="517525"/>
            <a:chOff x="1002030" y="4064000"/>
            <a:chExt cx="7986395" cy="518162"/>
          </a:xfrm>
        </p:grpSpPr>
        <p:sp>
          <p:nvSpPr>
            <p:cNvPr id="37928" name="AutoShape 17"/>
            <p:cNvSpPr/>
            <p:nvPr/>
          </p:nvSpPr>
          <p:spPr>
            <a:xfrm>
              <a:off x="4340225" y="4079840"/>
              <a:ext cx="4648200" cy="456642"/>
            </a:xfrm>
            <a:prstGeom prst="roundRect">
              <a:avLst>
                <a:gd name="adj" fmla="val 50000"/>
              </a:avLst>
            </a:prstGeom>
            <a:noFill/>
            <a:ln w="19050" cap="rnd" cmpd="sng">
              <a:solidFill>
                <a:schemeClr val="tx2"/>
              </a:solidFill>
              <a:prstDash val="sysDot"/>
              <a:round/>
              <a:headEnd type="none" w="med" len="med"/>
              <a:tailEnd type="none" w="med" len="med"/>
            </a:ln>
            <a:effectLst>
              <a:outerShdw dist="107763" dir="2699999" algn="ctr" rotWithShape="0">
                <a:schemeClr val="bg1">
                  <a:alpha val="50000"/>
                </a:schemeClr>
              </a:outerShdw>
            </a:effectLst>
          </p:spPr>
          <p:txBody>
            <a:bodyPr wrap="none" anchor="ctr"/>
            <a:lstStyle/>
            <a:p>
              <a:pPr algn="ctr" defTabSz="914400"/>
              <a:endParaRPr lang="zh-CN" altLang="en-US" b="1" baseline="0">
                <a:latin typeface="Arial" panose="020B0604020202020204" pitchFamily="34" charset="0"/>
                <a:ea typeface="+mn-ea"/>
              </a:endParaRPr>
            </a:p>
          </p:txBody>
        </p:sp>
        <p:sp>
          <p:nvSpPr>
            <p:cNvPr id="37929" name="Rectangle 18"/>
            <p:cNvSpPr/>
            <p:nvPr/>
          </p:nvSpPr>
          <p:spPr>
            <a:xfrm>
              <a:off x="5334320" y="4064000"/>
              <a:ext cx="2685415" cy="518162"/>
            </a:xfrm>
            <a:prstGeom prst="rect">
              <a:avLst/>
            </a:prstGeom>
            <a:noFill/>
            <a:ln w="9525">
              <a:noFill/>
            </a:ln>
          </p:spPr>
          <p:txBody>
            <a:bodyPr wrap="none" anchor="t">
              <a:spAutoFit/>
            </a:bodyPr>
            <a:lstStyle/>
            <a:p>
              <a:pPr algn="ctr" eaLnBrk="0" hangingPunct="0"/>
              <a:r>
                <a:rPr lang="zh-CN" altLang="en-US" sz="2800" b="1" dirty="0">
                  <a:solidFill>
                    <a:schemeClr val="tx2"/>
                  </a:solidFill>
                  <a:latin typeface="Arial" panose="020B0604020202020204" pitchFamily="34" charset="0"/>
                  <a:ea typeface="宋体" panose="02010600030101010101" pitchFamily="2" charset="-122"/>
                </a:rPr>
                <a:t>对受体细胞无害</a:t>
              </a:r>
            </a:p>
          </p:txBody>
        </p:sp>
        <p:sp>
          <p:nvSpPr>
            <p:cNvPr id="37930" name="Oval 19"/>
            <p:cNvSpPr/>
            <p:nvPr/>
          </p:nvSpPr>
          <p:spPr>
            <a:xfrm>
              <a:off x="4254500" y="4189244"/>
              <a:ext cx="228600" cy="228321"/>
            </a:xfrm>
            <a:prstGeom prst="ellipse">
              <a:avLst/>
            </a:prstGeom>
            <a:gradFill rotWithShape="1">
              <a:gsLst>
                <a:gs pos="0">
                  <a:schemeClr val="accent1"/>
                </a:gs>
                <a:gs pos="100000">
                  <a:srgbClr val="9F230F"/>
                </a:gs>
              </a:gsLst>
              <a:path path="shape">
                <a:fillToRect l="50000" t="50000" r="50000" b="50000"/>
              </a:path>
              <a:tileRect/>
            </a:gradFill>
            <a:ln w="19050" cap="flat" cmpd="sng">
              <a:solidFill>
                <a:schemeClr val="tx1"/>
              </a:solidFill>
              <a:prstDash val="solid"/>
              <a:round/>
              <a:headEnd type="none" w="med" len="med"/>
              <a:tailEnd type="none" w="med" len="med"/>
            </a:ln>
            <a:effectLst>
              <a:outerShdw dist="63500" dir="2212193" algn="ctr" rotWithShape="0">
                <a:schemeClr val="bg1">
                  <a:alpha val="50000"/>
                </a:schemeClr>
              </a:outerShdw>
            </a:effectLst>
          </p:spPr>
          <p:txBody>
            <a:bodyPr wrap="none" anchor="ctr"/>
            <a:lstStyle/>
            <a:p>
              <a:pPr algn="ctr" defTabSz="914400"/>
              <a:endParaRPr lang="zh-CN" altLang="en-US" b="1" baseline="0">
                <a:latin typeface="Arial" panose="020B0604020202020204" pitchFamily="34" charset="0"/>
                <a:ea typeface="+mn-ea"/>
              </a:endParaRPr>
            </a:p>
          </p:txBody>
        </p:sp>
        <p:sp>
          <p:nvSpPr>
            <p:cNvPr id="37931" name="Line 26"/>
            <p:cNvSpPr/>
            <p:nvPr/>
          </p:nvSpPr>
          <p:spPr>
            <a:xfrm>
              <a:off x="1002030" y="4173366"/>
              <a:ext cx="2566670" cy="144318"/>
            </a:xfrm>
            <a:prstGeom prst="line">
              <a:avLst/>
            </a:prstGeom>
            <a:ln w="12700" cap="rnd" cmpd="sng">
              <a:solidFill>
                <a:schemeClr val="tx2"/>
              </a:solidFill>
              <a:prstDash val="sysDot"/>
              <a:round/>
              <a:headEnd type="none" w="med" len="med"/>
              <a:tailEnd type="none" w="med" len="med"/>
            </a:ln>
          </p:spPr>
        </p:sp>
        <p:sp>
          <p:nvSpPr>
            <p:cNvPr id="37932" name="Line 32"/>
            <p:cNvSpPr/>
            <p:nvPr/>
          </p:nvSpPr>
          <p:spPr>
            <a:xfrm flipV="1">
              <a:off x="3568700" y="4318000"/>
              <a:ext cx="685800" cy="0"/>
            </a:xfrm>
            <a:prstGeom prst="line">
              <a:avLst/>
            </a:prstGeom>
            <a:ln w="12700" cap="rnd" cmpd="sng">
              <a:solidFill>
                <a:schemeClr val="tx2"/>
              </a:solidFill>
              <a:prstDash val="sysDot"/>
              <a:round/>
              <a:headEnd type="none" w="med" len="med"/>
              <a:tailEnd type="none" w="med" len="med"/>
            </a:ln>
          </p:spPr>
        </p:sp>
      </p:grpSp>
      <p:grpSp>
        <p:nvGrpSpPr>
          <p:cNvPr id="13" name="组合 66"/>
          <p:cNvGrpSpPr/>
          <p:nvPr/>
        </p:nvGrpSpPr>
        <p:grpSpPr>
          <a:xfrm>
            <a:off x="2171700" y="4997450"/>
            <a:ext cx="8255000" cy="631825"/>
            <a:chOff x="1435100" y="5527674"/>
            <a:chExt cx="7099300" cy="631838"/>
          </a:xfrm>
        </p:grpSpPr>
        <p:sp>
          <p:nvSpPr>
            <p:cNvPr id="37934" name="Rectangle 16"/>
            <p:cNvSpPr/>
            <p:nvPr/>
          </p:nvSpPr>
          <p:spPr>
            <a:xfrm>
              <a:off x="1739900" y="5564188"/>
              <a:ext cx="6692900" cy="518171"/>
            </a:xfrm>
            <a:prstGeom prst="rect">
              <a:avLst/>
            </a:prstGeom>
            <a:noFill/>
            <a:ln w="9525">
              <a:noFill/>
            </a:ln>
          </p:spPr>
          <p:txBody>
            <a:bodyPr anchor="t">
              <a:spAutoFit/>
            </a:bodyPr>
            <a:lstStyle/>
            <a:p>
              <a:pPr algn="ctr"/>
              <a:r>
                <a:rPr lang="zh-CN" altLang="en-US" sz="2800" b="1" dirty="0">
                  <a:solidFill>
                    <a:srgbClr val="C00000"/>
                  </a:solidFill>
                  <a:latin typeface="宋体" panose="02010600030101010101" pitchFamily="2" charset="-122"/>
                  <a:ea typeface="宋体" panose="02010600030101010101" pitchFamily="2" charset="-122"/>
                </a:rPr>
                <a:t>真正被用作载体的质粒，都是进行过人工改造的。</a:t>
              </a:r>
            </a:p>
          </p:txBody>
        </p:sp>
        <p:sp>
          <p:nvSpPr>
            <p:cNvPr id="37935" name="AutoShape 17"/>
            <p:cNvSpPr/>
            <p:nvPr/>
          </p:nvSpPr>
          <p:spPr>
            <a:xfrm>
              <a:off x="1435100" y="5527674"/>
              <a:ext cx="7099300" cy="631838"/>
            </a:xfrm>
            <a:prstGeom prst="roundRect">
              <a:avLst>
                <a:gd name="adj" fmla="val 50000"/>
              </a:avLst>
            </a:prstGeom>
            <a:noFill/>
            <a:ln w="28575" cap="rnd" cmpd="sng">
              <a:solidFill>
                <a:schemeClr val="tx2"/>
              </a:solidFill>
              <a:prstDash val="sysDot"/>
              <a:round/>
              <a:headEnd type="none" w="med" len="med"/>
              <a:tailEnd type="none" w="med" len="med"/>
            </a:ln>
            <a:effectLst>
              <a:outerShdw dist="107763" dir="2699999" algn="ctr" rotWithShape="0">
                <a:schemeClr val="bg1">
                  <a:alpha val="50000"/>
                </a:schemeClr>
              </a:outerShdw>
            </a:effectLst>
          </p:spPr>
          <p:txBody>
            <a:bodyPr wrap="none" anchor="ctr"/>
            <a:lstStyle/>
            <a:p>
              <a:pPr algn="ctr" defTabSz="914400"/>
              <a:endParaRPr lang="zh-CN" altLang="en-US" b="1" baseline="0">
                <a:latin typeface="Arial" panose="020B0604020202020204" pitchFamily="34" charset="0"/>
                <a:ea typeface="+mn-ea"/>
              </a:endParaRPr>
            </a:p>
          </p:txBody>
        </p:sp>
      </p:grpSp>
      <p:sp>
        <p:nvSpPr>
          <p:cNvPr id="37936" name="TextBox 18"/>
          <p:cNvSpPr txBox="1"/>
          <p:nvPr/>
        </p:nvSpPr>
        <p:spPr>
          <a:xfrm>
            <a:off x="1562100" y="3708400"/>
            <a:ext cx="639763" cy="219075"/>
          </a:xfrm>
          <a:prstGeom prst="rect">
            <a:avLst/>
          </a:prstGeom>
          <a:noFill/>
          <a:ln w="9525">
            <a:noFill/>
          </a:ln>
        </p:spPr>
        <p:txBody>
          <a:bodyPr vert="eaVert" wrap="none" anchor="t">
            <a:spAutoFit/>
          </a:bodyPr>
          <a:lstStyle/>
          <a:p>
            <a:pPr algn="ctr"/>
            <a:endParaRPr lang="zh-CN" altLang="en-US" sz="2800" b="1" dirty="0">
              <a:solidFill>
                <a:schemeClr val="tx2"/>
              </a:solidFill>
              <a:latin typeface="微软雅黑" panose="020B0503020204020204" charset="-122"/>
              <a:ea typeface="微软雅黑" panose="020B0503020204020204" charset="-122"/>
            </a:endParaRPr>
          </a:p>
        </p:txBody>
      </p:sp>
      <p:sp>
        <p:nvSpPr>
          <p:cNvPr id="7" name="任意多边形 6"/>
          <p:cNvSpPr/>
          <p:nvPr/>
        </p:nvSpPr>
        <p:spPr>
          <a:xfrm>
            <a:off x="4092575" y="833438"/>
            <a:ext cx="3013075" cy="187325"/>
          </a:xfrm>
          <a:custGeom>
            <a:avLst/>
            <a:gdLst>
              <a:gd name="connsiteX0" fmla="*/ 0 w 3556000"/>
              <a:gd name="connsiteY0" fmla="*/ 0 h 220464"/>
              <a:gd name="connsiteX1" fmla="*/ 304800 w 3556000"/>
              <a:gd name="connsiteY1" fmla="*/ 215900 h 220464"/>
              <a:gd name="connsiteX2" fmla="*/ 1168400 w 3556000"/>
              <a:gd name="connsiteY2" fmla="*/ 152400 h 220464"/>
              <a:gd name="connsiteX3" fmla="*/ 2590800 w 3556000"/>
              <a:gd name="connsiteY3" fmla="*/ 38100 h 220464"/>
              <a:gd name="connsiteX4" fmla="*/ 3556000 w 3556000"/>
              <a:gd name="connsiteY4" fmla="*/ 165100 h 2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220464">
                <a:moveTo>
                  <a:pt x="0" y="0"/>
                </a:moveTo>
                <a:cubicBezTo>
                  <a:pt x="55033" y="95250"/>
                  <a:pt x="110067" y="190500"/>
                  <a:pt x="304800" y="215900"/>
                </a:cubicBezTo>
                <a:cubicBezTo>
                  <a:pt x="499533" y="241300"/>
                  <a:pt x="1168400" y="152400"/>
                  <a:pt x="1168400" y="152400"/>
                </a:cubicBezTo>
                <a:cubicBezTo>
                  <a:pt x="1549400" y="122767"/>
                  <a:pt x="2192867" y="35983"/>
                  <a:pt x="2590800" y="38100"/>
                </a:cubicBezTo>
                <a:cubicBezTo>
                  <a:pt x="2988733" y="40217"/>
                  <a:pt x="3272366" y="102658"/>
                  <a:pt x="3556000" y="165100"/>
                </a:cubicBezTo>
              </a:path>
            </a:pathLst>
          </a:cu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7938" name="矩形 13"/>
          <p:cNvSpPr/>
          <p:nvPr/>
        </p:nvSpPr>
        <p:spPr>
          <a:xfrm>
            <a:off x="4659313" y="255588"/>
            <a:ext cx="3378200" cy="479425"/>
          </a:xfrm>
          <a:prstGeom prst="rect">
            <a:avLst/>
          </a:prstGeom>
          <a:noFill/>
          <a:ln w="9525">
            <a:noFill/>
          </a:ln>
        </p:spPr>
        <p:txBody>
          <a:bodyPr wrap="none" lIns="0" tIns="0" rIns="0" bIns="0" anchor="ctr"/>
          <a:lstStyle/>
          <a:p>
            <a:pPr algn="ctr">
              <a:lnSpc>
                <a:spcPct val="120000"/>
              </a:lnSpc>
            </a:pPr>
            <a:r>
              <a:rPr lang="zh-CN" altLang="en-US" sz="3200" dirty="0">
                <a:latin typeface="黑体" panose="02010609060101010101" pitchFamily="49" charset="-122"/>
                <a:ea typeface="黑体" panose="02010609060101010101" pitchFamily="49" charset="-122"/>
              </a:rPr>
              <a:t>三、基因工程的基本工具</a:t>
            </a:r>
          </a:p>
        </p:txBody>
      </p:sp>
      <p:sp>
        <p:nvSpPr>
          <p:cNvPr id="15" name="KSO_Shape"/>
          <p:cNvSpPr/>
          <p:nvPr/>
        </p:nvSpPr>
        <p:spPr bwMode="auto">
          <a:xfrm flipH="1">
            <a:off x="3492500" y="193675"/>
            <a:ext cx="600075" cy="601663"/>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68B7"/>
              </a:solidFill>
              <a:effectLst/>
              <a:uLnTx/>
              <a:uFillTx/>
              <a:latin typeface="黑体" panose="02010609060101010101" pitchFamily="49" charset="-122"/>
              <a:ea typeface="黑体" panose="02010609060101010101" pitchFamily="49" charset="-122"/>
              <a:cs typeface="+mn-cs"/>
            </a:endParaRPr>
          </a:p>
        </p:txBody>
      </p:sp>
      <p:sp>
        <p:nvSpPr>
          <p:cNvPr id="30723" name="Rectangle 5"/>
          <p:cNvSpPr>
            <a:spLocks noChangeArrowheads="1"/>
          </p:cNvSpPr>
          <p:nvPr/>
        </p:nvSpPr>
        <p:spPr bwMode="auto">
          <a:xfrm>
            <a:off x="1598613" y="1063625"/>
            <a:ext cx="5281613"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3200" b="0" i="0" u="none" strike="noStrike" kern="1200" cap="none" spc="0" normalizeH="0" baseline="0" noProof="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3</a:t>
            </a:r>
            <a:r>
              <a:rPr kumimoji="1" lang="zh-CN" altLang="en-US" sz="3200" b="0" i="0" u="none" strike="noStrike" kern="1200" cap="none" spc="0" normalizeH="0" baseline="0" noProof="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、基因载体（运载体）</a:t>
            </a:r>
            <a:r>
              <a:rPr kumimoji="1" lang="zh-CN" altLang="en-US" sz="3200" b="0" i="0" u="none" strike="noStrike" kern="1200" cap="none" spc="0" normalizeH="0" baseline="0" noProof="0" smtClean="0">
                <a:ln>
                  <a:noFill/>
                </a:ln>
                <a:solidFill>
                  <a:schemeClr val="tx1">
                    <a:lumMod val="95000"/>
                    <a:lumOff val="5000"/>
                  </a:schemeClr>
                </a:solidFill>
                <a:effectLst/>
                <a:uLnTx/>
                <a:uFillTx/>
                <a:latin typeface="Calibri" panose="020F0502020204030204" charset="0"/>
                <a:ea typeface="黑体" panose="02010609060101010101" pitchFamily="49" charset="-122"/>
                <a:cs typeface="+mn-cs"/>
              </a:rPr>
              <a:t> </a:t>
            </a:r>
          </a:p>
        </p:txBody>
      </p:sp>
      <p:pic>
        <p:nvPicPr>
          <p:cNvPr id="37941" name="图片 34" descr="20070507152516148.png"/>
          <p:cNvPicPr>
            <a:picLocks noChangeAspect="1"/>
          </p:cNvPicPr>
          <p:nvPr/>
        </p:nvPicPr>
        <p:blipFill>
          <a:blip r:embed="rId4" cstate="print"/>
          <a:stretch>
            <a:fillRect/>
          </a:stretch>
        </p:blipFill>
        <p:spPr>
          <a:xfrm>
            <a:off x="698500" y="1063625"/>
            <a:ext cx="900113" cy="663575"/>
          </a:xfrm>
          <a:prstGeom prst="rect">
            <a:avLst/>
          </a:prstGeom>
          <a:noFill/>
          <a:ln w="9525">
            <a:noFill/>
          </a:ln>
        </p:spPr>
      </p:pic>
      <p:sp>
        <p:nvSpPr>
          <p:cNvPr id="11" name="Text Box 18">
            <a:hlinkClick r:id="rId5" action="ppaction://hlinksldjump"/>
          </p:cNvPr>
          <p:cNvSpPr txBox="1"/>
          <p:nvPr/>
        </p:nvSpPr>
        <p:spPr>
          <a:xfrm>
            <a:off x="2425700" y="5788025"/>
            <a:ext cx="9094788" cy="487363"/>
          </a:xfrm>
          <a:prstGeom prst="rect">
            <a:avLst/>
          </a:prstGeom>
          <a:noFill/>
          <a:ln w="9525">
            <a:noFill/>
          </a:ln>
        </p:spPr>
        <p:txBody>
          <a:bodyPr wrap="square" anchor="t">
            <a:spAutoFit/>
          </a:bodyPr>
          <a:lstStyle/>
          <a:p>
            <a:pPr>
              <a:spcBef>
                <a:spcPct val="50000"/>
              </a:spcBef>
            </a:pPr>
            <a:r>
              <a:rPr lang="zh-CN" altLang="en-US" sz="2600" dirty="0">
                <a:solidFill>
                  <a:srgbClr val="FF0000"/>
                </a:solidFill>
                <a:latin typeface="Arial" panose="020B0604020202020204" pitchFamily="34" charset="0"/>
                <a:ea typeface="黑体" panose="02010609060101010101" pitchFamily="49" charset="-122"/>
              </a:rPr>
              <a:t>质粒</a:t>
            </a:r>
            <a:r>
              <a:rPr lang="zh-CN" altLang="en-US" sz="2600" dirty="0">
                <a:latin typeface="Arial" panose="020B0604020202020204" pitchFamily="34" charset="0"/>
                <a:ea typeface="黑体" panose="02010609060101010101" pitchFamily="49" charset="-122"/>
              </a:rPr>
              <a:t>（最常用）、λ噬菌体的衍生物和某些动植物病毒</a:t>
            </a:r>
          </a:p>
        </p:txBody>
      </p:sp>
      <p:sp>
        <p:nvSpPr>
          <p:cNvPr id="9" name="Text Box 19"/>
          <p:cNvSpPr txBox="1"/>
          <p:nvPr/>
        </p:nvSpPr>
        <p:spPr>
          <a:xfrm>
            <a:off x="1112838" y="5741988"/>
            <a:ext cx="1381125" cy="581025"/>
          </a:xfrm>
          <a:prstGeom prst="rect">
            <a:avLst/>
          </a:prstGeom>
          <a:noFill/>
          <a:ln w="9525">
            <a:noFill/>
          </a:ln>
        </p:spPr>
        <p:txBody>
          <a:bodyPr anchor="t">
            <a:spAutoFit/>
          </a:bodyPr>
          <a:lstStyle/>
          <a:p>
            <a:pPr>
              <a:lnSpc>
                <a:spcPct val="115000"/>
              </a:lnSpc>
              <a:spcBef>
                <a:spcPct val="50000"/>
              </a:spcBef>
              <a:buChar char="•"/>
            </a:pPr>
            <a:r>
              <a:rPr lang="zh-CN" altLang="en-US" sz="2800" dirty="0">
                <a:solidFill>
                  <a:srgbClr val="FF0000"/>
                </a:solidFill>
                <a:latin typeface="Calibri" panose="020F0502020204030204" charset="0"/>
                <a:ea typeface="黑体" panose="02010609060101010101" pitchFamily="49" charset="-122"/>
              </a:rPr>
              <a:t>种类：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4821"/>
                                        </p:tgtEl>
                                        <p:attrNameLst>
                                          <p:attrName>style.visibility</p:attrName>
                                        </p:attrNameLst>
                                      </p:cBhvr>
                                      <p:to>
                                        <p:strVal val="visible"/>
                                      </p:to>
                                    </p:set>
                                    <p:anim calcmode="lin" valueType="num">
                                      <p:cBhvr>
                                        <p:cTn id="11" dur="500" fill="hold"/>
                                        <p:tgtEl>
                                          <p:spTgt spid="34821"/>
                                        </p:tgtEl>
                                        <p:attrNameLst>
                                          <p:attrName>ppt_w</p:attrName>
                                        </p:attrNameLst>
                                      </p:cBhvr>
                                      <p:tavLst>
                                        <p:tav tm="0">
                                          <p:val>
                                            <p:fltVal val="0"/>
                                          </p:val>
                                        </p:tav>
                                        <p:tav tm="100000">
                                          <p:val>
                                            <p:strVal val="#ppt_w"/>
                                          </p:val>
                                        </p:tav>
                                      </p:tavLst>
                                    </p:anim>
                                    <p:anim calcmode="lin" valueType="num">
                                      <p:cBhvr>
                                        <p:cTn id="12" dur="500" fill="hold"/>
                                        <p:tgtEl>
                                          <p:spTgt spid="3482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wipe(up)">
                                      <p:cBhvr>
                                        <p:cTn id="17" dur="500"/>
                                        <p:tgtEl>
                                          <p:spTgt spid="3482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4823"/>
                                        </p:tgtEl>
                                        <p:attrNameLst>
                                          <p:attrName>style.visibility</p:attrName>
                                        </p:attrNameLst>
                                      </p:cBhvr>
                                      <p:to>
                                        <p:strVal val="visible"/>
                                      </p:to>
                                    </p:set>
                                    <p:animEffect transition="in" filter="wipe(up)">
                                      <p:cBhvr>
                                        <p:cTn id="20" dur="500"/>
                                        <p:tgtEl>
                                          <p:spTgt spid="348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824"/>
                                        </p:tgtEl>
                                        <p:attrNameLst>
                                          <p:attrName>style.visibility</p:attrName>
                                        </p:attrNameLst>
                                      </p:cBhvr>
                                      <p:to>
                                        <p:strVal val="visible"/>
                                      </p:to>
                                    </p:set>
                                    <p:animEffect transition="in" filter="wipe(left)">
                                      <p:cBhvr>
                                        <p:cTn id="25" dur="500"/>
                                        <p:tgtEl>
                                          <p:spTgt spid="348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p:cTn id="39" dur="500"/>
                                        <p:tgtEl>
                                          <p:spTgt spid="34819"/>
                                        </p:tgtEl>
                                        <p:attrNameLst>
                                          <p:attrName>ppt_x</p:attrName>
                                        </p:attrNameLst>
                                      </p:cBhvr>
                                      <p:tavLst>
                                        <p:tav tm="0">
                                          <p:val>
                                            <p:strVal val="ppt_x"/>
                                          </p:val>
                                        </p:tav>
                                        <p:tav tm="100000">
                                          <p:val>
                                            <p:strVal val="ppt_x"/>
                                          </p:val>
                                        </p:tav>
                                      </p:tavLst>
                                    </p:anim>
                                    <p:anim calcmode="lin" valueType="num">
                                      <p:cBhvr>
                                        <p:cTn id="40" dur="500"/>
                                        <p:tgtEl>
                                          <p:spTgt spid="34819"/>
                                        </p:tgtEl>
                                        <p:attrNameLst>
                                          <p:attrName>ppt_y</p:attrName>
                                        </p:attrNameLst>
                                      </p:cBhvr>
                                      <p:tavLst>
                                        <p:tav tm="0">
                                          <p:val>
                                            <p:strVal val="ppt_y"/>
                                          </p:val>
                                        </p:tav>
                                        <p:tav tm="100000">
                                          <p:val>
                                            <p:strVal val="1+ppt_h/2"/>
                                          </p:val>
                                        </p:tav>
                                      </p:tavLst>
                                    </p:anim>
                                    <p:set>
                                      <p:cBhvr>
                                        <p:cTn id="41" dur="1" fill="hold">
                                          <p:stCondLst>
                                            <p:cond delay="499"/>
                                          </p:stCondLst>
                                        </p:cTn>
                                        <p:tgtEl>
                                          <p:spTgt spid="34819"/>
                                        </p:tgtEl>
                                        <p:attrNameLst>
                                          <p:attrName>style.visibility</p:attrName>
                                        </p:attrNameLst>
                                      </p:cBhvr>
                                      <p:to>
                                        <p:strVal val="hidden"/>
                                      </p:to>
                                    </p:set>
                                  </p:childTnLst>
                                </p:cTn>
                              </p:par>
                              <p:par>
                                <p:cTn id="42" presetID="2" presetClass="exit" presetSubtype="4" fill="hold" grpId="1" nodeType="withEffect">
                                  <p:stCondLst>
                                    <p:cond delay="0"/>
                                  </p:stCondLst>
                                  <p:childTnLst>
                                    <p:anim calcmode="lin" valueType="num">
                                      <p:cBhvr>
                                        <p:cTn id="43" dur="500"/>
                                        <p:tgtEl>
                                          <p:spTgt spid="34821"/>
                                        </p:tgtEl>
                                        <p:attrNameLst>
                                          <p:attrName>ppt_x</p:attrName>
                                        </p:attrNameLst>
                                      </p:cBhvr>
                                      <p:tavLst>
                                        <p:tav tm="0">
                                          <p:val>
                                            <p:strVal val="ppt_x"/>
                                          </p:val>
                                        </p:tav>
                                        <p:tav tm="100000">
                                          <p:val>
                                            <p:strVal val="ppt_x"/>
                                          </p:val>
                                        </p:tav>
                                      </p:tavLst>
                                    </p:anim>
                                    <p:anim calcmode="lin" valueType="num">
                                      <p:cBhvr>
                                        <p:cTn id="44" dur="500"/>
                                        <p:tgtEl>
                                          <p:spTgt spid="34821"/>
                                        </p:tgtEl>
                                        <p:attrNameLst>
                                          <p:attrName>ppt_y</p:attrName>
                                        </p:attrNameLst>
                                      </p:cBhvr>
                                      <p:tavLst>
                                        <p:tav tm="0">
                                          <p:val>
                                            <p:strVal val="ppt_y"/>
                                          </p:val>
                                        </p:tav>
                                        <p:tav tm="100000">
                                          <p:val>
                                            <p:strVal val="1+ppt_h/2"/>
                                          </p:val>
                                        </p:tav>
                                      </p:tavLst>
                                    </p:anim>
                                    <p:set>
                                      <p:cBhvr>
                                        <p:cTn id="45" dur="1" fill="hold">
                                          <p:stCondLst>
                                            <p:cond delay="499"/>
                                          </p:stCondLst>
                                        </p:cTn>
                                        <p:tgtEl>
                                          <p:spTgt spid="34821"/>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p:cTn id="47" dur="500"/>
                                        <p:tgtEl>
                                          <p:spTgt spid="34822"/>
                                        </p:tgtEl>
                                        <p:attrNameLst>
                                          <p:attrName>ppt_x</p:attrName>
                                        </p:attrNameLst>
                                      </p:cBhvr>
                                      <p:tavLst>
                                        <p:tav tm="0">
                                          <p:val>
                                            <p:strVal val="ppt_x"/>
                                          </p:val>
                                        </p:tav>
                                        <p:tav tm="100000">
                                          <p:val>
                                            <p:strVal val="ppt_x"/>
                                          </p:val>
                                        </p:tav>
                                      </p:tavLst>
                                    </p:anim>
                                    <p:anim calcmode="lin" valueType="num">
                                      <p:cBhvr>
                                        <p:cTn id="48" dur="500"/>
                                        <p:tgtEl>
                                          <p:spTgt spid="34822"/>
                                        </p:tgtEl>
                                        <p:attrNameLst>
                                          <p:attrName>ppt_y</p:attrName>
                                        </p:attrNameLst>
                                      </p:cBhvr>
                                      <p:tavLst>
                                        <p:tav tm="0">
                                          <p:val>
                                            <p:strVal val="ppt_y"/>
                                          </p:val>
                                        </p:tav>
                                        <p:tav tm="100000">
                                          <p:val>
                                            <p:strVal val="1+ppt_h/2"/>
                                          </p:val>
                                        </p:tav>
                                      </p:tavLst>
                                    </p:anim>
                                    <p:set>
                                      <p:cBhvr>
                                        <p:cTn id="49" dur="1" fill="hold">
                                          <p:stCondLst>
                                            <p:cond delay="499"/>
                                          </p:stCondLst>
                                        </p:cTn>
                                        <p:tgtEl>
                                          <p:spTgt spid="34822"/>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p:cTn id="51" dur="500"/>
                                        <p:tgtEl>
                                          <p:spTgt spid="34823"/>
                                        </p:tgtEl>
                                        <p:attrNameLst>
                                          <p:attrName>ppt_x</p:attrName>
                                        </p:attrNameLst>
                                      </p:cBhvr>
                                      <p:tavLst>
                                        <p:tav tm="0">
                                          <p:val>
                                            <p:strVal val="ppt_x"/>
                                          </p:val>
                                        </p:tav>
                                        <p:tav tm="100000">
                                          <p:val>
                                            <p:strVal val="ppt_x"/>
                                          </p:val>
                                        </p:tav>
                                      </p:tavLst>
                                    </p:anim>
                                    <p:anim calcmode="lin" valueType="num">
                                      <p:cBhvr>
                                        <p:cTn id="52" dur="500"/>
                                        <p:tgtEl>
                                          <p:spTgt spid="34823"/>
                                        </p:tgtEl>
                                        <p:attrNameLst>
                                          <p:attrName>ppt_y</p:attrName>
                                        </p:attrNameLst>
                                      </p:cBhvr>
                                      <p:tavLst>
                                        <p:tav tm="0">
                                          <p:val>
                                            <p:strVal val="ppt_y"/>
                                          </p:val>
                                        </p:tav>
                                        <p:tav tm="100000">
                                          <p:val>
                                            <p:strVal val="1+ppt_h/2"/>
                                          </p:val>
                                        </p:tav>
                                      </p:tavLst>
                                    </p:anim>
                                    <p:set>
                                      <p:cBhvr>
                                        <p:cTn id="53" dur="1" fill="hold">
                                          <p:stCondLst>
                                            <p:cond delay="499"/>
                                          </p:stCondLst>
                                        </p:cTn>
                                        <p:tgtEl>
                                          <p:spTgt spid="34823"/>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p:cTn id="55" dur="500"/>
                                        <p:tgtEl>
                                          <p:spTgt spid="34824"/>
                                        </p:tgtEl>
                                        <p:attrNameLst>
                                          <p:attrName>ppt_x</p:attrName>
                                        </p:attrNameLst>
                                      </p:cBhvr>
                                      <p:tavLst>
                                        <p:tav tm="0">
                                          <p:val>
                                            <p:strVal val="ppt_x"/>
                                          </p:val>
                                        </p:tav>
                                        <p:tav tm="100000">
                                          <p:val>
                                            <p:strVal val="ppt_x"/>
                                          </p:val>
                                        </p:tav>
                                      </p:tavLst>
                                    </p:anim>
                                    <p:anim calcmode="lin" valueType="num">
                                      <p:cBhvr>
                                        <p:cTn id="56" dur="500"/>
                                        <p:tgtEl>
                                          <p:spTgt spid="34824"/>
                                        </p:tgtEl>
                                        <p:attrNameLst>
                                          <p:attrName>ppt_y</p:attrName>
                                        </p:attrNameLst>
                                      </p:cBhvr>
                                      <p:tavLst>
                                        <p:tav tm="0">
                                          <p:val>
                                            <p:strVal val="ppt_y"/>
                                          </p:val>
                                        </p:tav>
                                        <p:tav tm="100000">
                                          <p:val>
                                            <p:strVal val="1+ppt_h/2"/>
                                          </p:val>
                                        </p:tav>
                                      </p:tavLst>
                                    </p:anim>
                                    <p:set>
                                      <p:cBhvr>
                                        <p:cTn id="57" dur="1" fill="hold">
                                          <p:stCondLst>
                                            <p:cond delay="499"/>
                                          </p:stCondLst>
                                        </p:cTn>
                                        <p:tgtEl>
                                          <p:spTgt spid="34824"/>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p:cTn id="59" dur="500"/>
                                        <p:tgtEl>
                                          <p:spTgt spid="25"/>
                                        </p:tgtEl>
                                        <p:attrNameLst>
                                          <p:attrName>ppt_x</p:attrName>
                                        </p:attrNameLst>
                                      </p:cBhvr>
                                      <p:tavLst>
                                        <p:tav tm="0">
                                          <p:val>
                                            <p:strVal val="ppt_x"/>
                                          </p:val>
                                        </p:tav>
                                        <p:tav tm="100000">
                                          <p:val>
                                            <p:strVal val="ppt_x"/>
                                          </p:val>
                                        </p:tav>
                                      </p:tavLst>
                                    </p:anim>
                                    <p:anim calcmode="lin" valueType="num">
                                      <p:cBhvr>
                                        <p:cTn id="60" dur="500"/>
                                        <p:tgtEl>
                                          <p:spTgt spid="25"/>
                                        </p:tgtEl>
                                        <p:attrNameLst>
                                          <p:attrName>ppt_y</p:attrName>
                                        </p:attrNameLst>
                                      </p:cBhvr>
                                      <p:tavLst>
                                        <p:tav tm="0">
                                          <p:val>
                                            <p:strVal val="ppt_y"/>
                                          </p:val>
                                        </p:tav>
                                        <p:tav tm="100000">
                                          <p:val>
                                            <p:strVal val="1+ppt_h/2"/>
                                          </p:val>
                                        </p:tav>
                                      </p:tavLst>
                                    </p:anim>
                                    <p:set>
                                      <p:cBhvr>
                                        <p:cTn id="61" dur="1" fill="hold">
                                          <p:stCondLst>
                                            <p:cond delay="499"/>
                                          </p:stCondLst>
                                        </p:cTn>
                                        <p:tgtEl>
                                          <p:spTgt spid="2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2.77778E-6 2.96296E-6 L -0.55555 0.00185 " pathEditMode="relative" rAng="0" ptsTypes="AA">
                                      <p:cBhvr>
                                        <p:cTn id="65" dur="2000" fill="hold"/>
                                        <p:tgtEl>
                                          <p:spTgt spid="2"/>
                                        </p:tgtEl>
                                        <p:attrNameLst>
                                          <p:attrName>ppt_x</p:attrName>
                                          <p:attrName>ppt_y</p:attrName>
                                        </p:attrNameLst>
                                      </p:cBhvr>
                                      <p:rCtr x="-27800" y="100"/>
                                    </p:animMotion>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right)">
                                      <p:cBhvr>
                                        <p:cTn id="80" dur="5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up)">
                                      <p:cBhvr>
                                        <p:cTn id="90" dur="500"/>
                                        <p:tgtEl>
                                          <p:spTgt spid="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left)">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wipe(left)">
                                      <p:cBhvr>
                                        <p:cTn id="111" dur="500"/>
                                        <p:tgtEl>
                                          <p:spTgt spid="9"/>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wipe(left)">
                                      <p:cBhvr>
                                        <p:cTn id="1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1" grpId="1"/>
      <p:bldP spid="34823" grpId="0"/>
      <p:bldP spid="34823" grpId="1"/>
      <p:bldP spid="34824" grpId="0" bldLvl="0" animBg="1"/>
      <p:bldP spid="34824" grpId="1" bldLvl="0" animBg="1"/>
      <p:bldP spid="11"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981200" y="1403350"/>
            <a:ext cx="8077200" cy="3538220"/>
          </a:xfrm>
          <a:prstGeom prst="rect">
            <a:avLst/>
          </a:prstGeom>
          <a:noFill/>
          <a:ln w="12700" cap="sq">
            <a:noFill/>
            <a:miter lim="800000"/>
            <a:headEnd type="none" w="sm" len="sm"/>
            <a:tailEnd type="none" w="sm" len="sm"/>
          </a:ln>
          <a:effectLst/>
        </p:spPr>
        <p:txBody>
          <a:bodyPr>
            <a:spAutoFit/>
          </a:bodyPr>
          <a:lstStyle/>
          <a:p>
            <a:pPr marR="0" algn="just" defTabSz="914400" rtl="0">
              <a:spcBef>
                <a:spcPct val="50000"/>
              </a:spcBef>
              <a:buClrTx/>
              <a:buSzTx/>
              <a:buFontTx/>
              <a:defRPr/>
            </a:pPr>
            <a:r>
              <a:rPr kumimoji="1" lang="zh-CN" altLang="en-US"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不属于质粒被选为基因运载体的理由是</a:t>
            </a:r>
          </a:p>
          <a:p>
            <a:pPr marR="0" algn="just" defTabSz="914400" rtl="0">
              <a:spcBef>
                <a:spcPct val="50000"/>
              </a:spcBef>
              <a:buClrTx/>
              <a:buSzTx/>
              <a:buFontTx/>
              <a:defRPr/>
            </a:pPr>
            <a:r>
              <a:rPr kumimoji="1" lang="zh-CN" altLang="en-US"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   </a:t>
            </a:r>
            <a:r>
              <a:rPr kumimoji="1" lang="en-US" altLang="zh-CN"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A</a:t>
            </a:r>
            <a:r>
              <a:rPr kumimoji="1" lang="zh-CN" altLang="en-US"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、能复制                                        （      ）</a:t>
            </a:r>
          </a:p>
          <a:p>
            <a:pPr marR="0" algn="just" defTabSz="914400" rtl="0">
              <a:spcBef>
                <a:spcPct val="50000"/>
              </a:spcBef>
              <a:buClrTx/>
              <a:buSzTx/>
              <a:buFontTx/>
              <a:defRPr/>
            </a:pPr>
            <a:r>
              <a:rPr kumimoji="1" lang="zh-CN" altLang="en-US"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   </a:t>
            </a:r>
            <a:r>
              <a:rPr kumimoji="1" lang="en-US" altLang="zh-CN"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B</a:t>
            </a:r>
            <a:r>
              <a:rPr kumimoji="1" lang="zh-CN" altLang="en-US"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、有多个限制酶切点 </a:t>
            </a:r>
          </a:p>
          <a:p>
            <a:pPr marR="0" algn="just" defTabSz="914400" rtl="0">
              <a:spcBef>
                <a:spcPct val="50000"/>
              </a:spcBef>
              <a:buClrTx/>
              <a:buSzTx/>
              <a:buFontTx/>
              <a:defRPr/>
            </a:pPr>
            <a:r>
              <a:rPr kumimoji="1" lang="zh-CN" altLang="en-US"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   </a:t>
            </a:r>
            <a:r>
              <a:rPr kumimoji="1" lang="en-US" altLang="zh-CN"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C</a:t>
            </a:r>
            <a:r>
              <a:rPr kumimoji="1" lang="zh-CN" altLang="en-US"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、具有标记基因</a:t>
            </a:r>
          </a:p>
          <a:p>
            <a:pPr marR="0" algn="just" defTabSz="914400" rtl="0">
              <a:spcBef>
                <a:spcPct val="50000"/>
              </a:spcBef>
              <a:buClrTx/>
              <a:buSzTx/>
              <a:buFontTx/>
              <a:defRPr/>
            </a:pPr>
            <a:r>
              <a:rPr kumimoji="1" lang="zh-CN" altLang="en-US"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   </a:t>
            </a:r>
            <a:r>
              <a:rPr kumimoji="1" lang="en-US" altLang="zh-CN"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D</a:t>
            </a:r>
            <a:r>
              <a:rPr kumimoji="1" lang="zh-CN" altLang="en-US"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、它是环状</a:t>
            </a:r>
            <a:r>
              <a:rPr kumimoji="1" lang="en-US" altLang="zh-CN" sz="3200" b="1" kern="1200" cap="none" spc="0" normalizeH="0" baseline="0" noProof="0">
                <a:effectLst>
                  <a:outerShdw blurRad="38100" dist="38100" dir="2700000" algn="tl">
                    <a:srgbClr val="C0C0C0"/>
                  </a:outerShdw>
                </a:effectLst>
                <a:latin typeface="Times New Roman" panose="02020603050405020304" pitchFamily="18" charset="0"/>
                <a:ea typeface="华文中宋" panose="02010600040101010101" pitchFamily="2" charset="-122"/>
                <a:cs typeface="+mn-cs"/>
              </a:rPr>
              <a:t>DNA</a:t>
            </a:r>
          </a:p>
        </p:txBody>
      </p:sp>
      <p:sp>
        <p:nvSpPr>
          <p:cNvPr id="24581" name="Text Box 5"/>
          <p:cNvSpPr txBox="1">
            <a:spLocks noChangeArrowheads="1"/>
          </p:cNvSpPr>
          <p:nvPr/>
        </p:nvSpPr>
        <p:spPr bwMode="auto">
          <a:xfrm>
            <a:off x="8839200" y="1981200"/>
            <a:ext cx="609600" cy="811530"/>
          </a:xfrm>
          <a:prstGeom prst="rect">
            <a:avLst/>
          </a:prstGeom>
          <a:noFill/>
          <a:ln w="9525">
            <a:noFill/>
            <a:miter lim="800000"/>
            <a:headEnd type="none" w="sm" len="sm"/>
            <a:tailEnd type="none" w="sm" len="sm"/>
          </a:ln>
          <a:effectLst/>
        </p:spPr>
        <p:txBody>
          <a:bodyPr>
            <a:spAutoFit/>
          </a:bodyPr>
          <a:lstStyle/>
          <a:p>
            <a:pPr>
              <a:lnSpc>
                <a:spcPct val="130000"/>
              </a:lnSpc>
              <a:spcBef>
                <a:spcPct val="50000"/>
              </a:spcBef>
            </a:pPr>
            <a:r>
              <a:rPr lang="en-US" altLang="zh-CN" sz="3600" b="1" noProof="1">
                <a:solidFill>
                  <a:srgbClr val="FF0000"/>
                </a:solidFill>
                <a:effectLst>
                  <a:outerShdw blurRad="38100" dist="38100" dir="2700000">
                    <a:srgbClr val="C0C0C0"/>
                  </a:outerShdw>
                </a:effectLst>
                <a:latin typeface="Times New Roman" panose="02020603050405020304" pitchFamily="18" charset="0"/>
                <a:ea typeface="华文中宋" panose="02010600040101010101" pitchFamily="2" charset="-122"/>
                <a:cs typeface="+mn-ea"/>
              </a:rPr>
              <a:t>D</a:t>
            </a:r>
            <a:endParaRPr lang="en-US" altLang="zh-CN" sz="3600" b="1" noProof="1">
              <a:solidFill>
                <a:srgbClr val="FF0000"/>
              </a:solidFill>
              <a:effectLst>
                <a:outerShdw blurRad="38100" dist="38100" dir="2700000">
                  <a:srgbClr val="C0C0C0"/>
                </a:outerShdw>
              </a:effectLst>
              <a:latin typeface="Times New Roman" panose="02020603050405020304" pitchFamily="18" charset="0"/>
              <a:ea typeface="华文中宋" panose="02010600040101010101" pitchFamily="2" charset="-122"/>
            </a:endParaRPr>
          </a:p>
        </p:txBody>
      </p:sp>
      <p:sp>
        <p:nvSpPr>
          <p:cNvPr id="24582" name="Rectangle 6"/>
          <p:cNvSpPr>
            <a:spLocks noChangeArrowheads="1"/>
          </p:cNvSpPr>
          <p:nvPr/>
        </p:nvSpPr>
        <p:spPr bwMode="auto">
          <a:xfrm>
            <a:off x="1905000" y="304800"/>
            <a:ext cx="1447800" cy="685800"/>
          </a:xfrm>
          <a:prstGeom prst="rect">
            <a:avLst/>
          </a:prstGeom>
          <a:noFill/>
          <a:ln w="9525">
            <a:noFill/>
            <a:miter lim="800000"/>
          </a:ln>
          <a:effectLst/>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4400" b="1" i="1" u="none" strike="noStrike" kern="1200" cap="none" spc="0" normalizeH="0" baseline="0" noProof="0">
                <a:ln>
                  <a:noFill/>
                </a:ln>
                <a:solidFill>
                  <a:schemeClr val="tx2"/>
                </a:solidFill>
                <a:effectLst>
                  <a:outerShdw blurRad="38100" dist="38100" dir="2700000" algn="tl">
                    <a:srgbClr val="C0C0C0"/>
                  </a:outerShdw>
                </a:effectLst>
                <a:uLnTx/>
                <a:uFillTx/>
                <a:latin typeface="幼圆" pitchFamily="49" charset="-122"/>
                <a:ea typeface="幼圆" pitchFamily="49" charset="-122"/>
                <a:cs typeface="+mn-cs"/>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9288" y="620713"/>
            <a:ext cx="8064500" cy="2676525"/>
          </a:xfrm>
          <a:prstGeom prst="rect">
            <a:avLst/>
          </a:prstGeom>
          <a:noFill/>
        </p:spPr>
        <p:txBody>
          <a:bodyPr wrap="square" rtlCol="0">
            <a:spAutoFit/>
          </a:bodyPr>
          <a:lstStyle/>
          <a:p>
            <a:pPr marR="0" defTabSz="914400" rtl="0">
              <a:buClrTx/>
              <a:buSzTx/>
              <a:defRPr/>
            </a:pPr>
            <a:r>
              <a:rPr kumimoji="0" lang="en-US" altLang="zh-CN" sz="2800" kern="1200" cap="none" spc="0" normalizeH="0" baseline="0" noProof="0" dirty="0" smtClean="0">
                <a:latin typeface="+mn-ea"/>
                <a:ea typeface="+mn-ea"/>
                <a:cs typeface="+mn-cs"/>
              </a:rPr>
              <a:t>4</a:t>
            </a:r>
            <a:r>
              <a:rPr kumimoji="0" lang="zh-CN" altLang="en-US" sz="2800" kern="1200" cap="none" spc="0" normalizeH="0" baseline="0" noProof="0" dirty="0" smtClean="0">
                <a:latin typeface="+mn-ea"/>
                <a:ea typeface="+mn-ea"/>
                <a:cs typeface="+mn-cs"/>
              </a:rPr>
              <a:t>、下面是四种不同质粒的示意图，其中</a:t>
            </a:r>
            <a:r>
              <a:rPr kumimoji="0" lang="en-US" altLang="zh-CN" sz="2800" i="1" kern="1200" cap="none" spc="0" normalizeH="0" baseline="0" noProof="0" dirty="0" err="1" smtClean="0">
                <a:latin typeface="+mn-ea"/>
                <a:ea typeface="+mn-ea"/>
                <a:cs typeface="+mn-cs"/>
              </a:rPr>
              <a:t>ori</a:t>
            </a:r>
            <a:r>
              <a:rPr kumimoji="0" lang="zh-CN" altLang="en-US" sz="2800" kern="1200" cap="none" spc="0" normalizeH="0" baseline="0" noProof="0" dirty="0" smtClean="0">
                <a:latin typeface="+mn-ea"/>
                <a:ea typeface="+mn-ea"/>
                <a:cs typeface="+mn-cs"/>
              </a:rPr>
              <a:t>为复制必需的序列，</a:t>
            </a:r>
            <a:r>
              <a:rPr kumimoji="0" lang="en-US" altLang="zh-CN" sz="2800" i="1" kern="1200" cap="none" spc="0" normalizeH="0" baseline="0" noProof="0" dirty="0" smtClean="0">
                <a:latin typeface="+mn-ea"/>
                <a:ea typeface="+mn-ea"/>
                <a:cs typeface="+mn-cs"/>
              </a:rPr>
              <a:t>amp</a:t>
            </a:r>
            <a:r>
              <a:rPr kumimoji="0" lang="zh-CN" altLang="en-US" sz="2800" kern="1200" cap="none" spc="0" normalizeH="0" baseline="0" noProof="0" dirty="0" smtClean="0">
                <a:latin typeface="+mn-ea"/>
                <a:ea typeface="+mn-ea"/>
                <a:cs typeface="+mn-cs"/>
              </a:rPr>
              <a:t>为氨苄青霉素抗性基因，</a:t>
            </a:r>
            <a:r>
              <a:rPr kumimoji="0" lang="en-US" altLang="zh-CN" sz="2800" i="1" kern="1200" cap="none" spc="0" normalizeH="0" baseline="0" noProof="0" dirty="0" err="1" smtClean="0">
                <a:latin typeface="+mn-ea"/>
                <a:ea typeface="+mn-ea"/>
                <a:cs typeface="+mn-cs"/>
              </a:rPr>
              <a:t>tet</a:t>
            </a:r>
            <a:r>
              <a:rPr kumimoji="0" lang="zh-CN" altLang="en-US" sz="2800" kern="1200" cap="none" spc="0" normalizeH="0" baseline="0" noProof="0" dirty="0" smtClean="0">
                <a:latin typeface="+mn-ea"/>
                <a:ea typeface="+mn-ea"/>
                <a:cs typeface="+mn-cs"/>
              </a:rPr>
              <a:t>为四环素抗性基因，箭头表示一种限制性核酸内切酶的酶切位点。若要得到一个能在四环素培养基上生长而不能在氨苄青霉素培养基上生长的含重组的细胞，应选用的质粒是</a:t>
            </a:r>
            <a:r>
              <a:rPr kumimoji="0" lang="en-US" altLang="zh-CN" sz="2800" kern="1200" cap="none" spc="0" normalizeH="0" baseline="0" noProof="0" dirty="0" smtClean="0">
                <a:latin typeface="+mn-ea"/>
                <a:ea typeface="+mn-ea"/>
                <a:cs typeface="+mn-cs"/>
              </a:rPr>
              <a:t>(    )</a:t>
            </a:r>
            <a:endParaRPr kumimoji="0" lang="zh-CN" altLang="en-US" sz="2800" kern="1200" cap="none" spc="0" normalizeH="0" baseline="0" noProof="0" dirty="0" smtClean="0">
              <a:latin typeface="+mn-ea"/>
              <a:ea typeface="+mn-ea"/>
              <a:cs typeface="+mn-cs"/>
            </a:endParaRPr>
          </a:p>
        </p:txBody>
      </p:sp>
      <p:pic>
        <p:nvPicPr>
          <p:cNvPr id="38914" name="Picture 7" descr="http://static.zujuan.com/Upload/2016-08/08/f11b65ee-f041-416f-b1c6-0a03612b0d9d/paper.files/image026.jpg"/>
          <p:cNvPicPr>
            <a:picLocks noChangeAspect="1"/>
          </p:cNvPicPr>
          <p:nvPr/>
        </p:nvPicPr>
        <p:blipFill>
          <a:blip r:embed="rId2" cstate="print"/>
          <a:stretch>
            <a:fillRect/>
          </a:stretch>
        </p:blipFill>
        <p:spPr>
          <a:xfrm>
            <a:off x="2711450" y="3644900"/>
            <a:ext cx="7129463" cy="2257425"/>
          </a:xfrm>
          <a:prstGeom prst="rect">
            <a:avLst/>
          </a:prstGeom>
          <a:noFill/>
          <a:ln w="9525">
            <a:noFill/>
          </a:ln>
        </p:spPr>
      </p:pic>
      <p:sp>
        <p:nvSpPr>
          <p:cNvPr id="4" name="TextBox 3"/>
          <p:cNvSpPr txBox="1"/>
          <p:nvPr/>
        </p:nvSpPr>
        <p:spPr>
          <a:xfrm>
            <a:off x="4608513" y="2714625"/>
            <a:ext cx="647700" cy="583565"/>
          </a:xfrm>
          <a:prstGeom prst="rect">
            <a:avLst/>
          </a:prstGeom>
          <a:noFill/>
          <a:ln w="9525">
            <a:noFill/>
          </a:ln>
        </p:spPr>
        <p:txBody>
          <a:bodyPr anchor="t">
            <a:spAutoFit/>
          </a:bodyPr>
          <a:lstStyle/>
          <a:p>
            <a:r>
              <a:rPr lang="en-US" altLang="zh-CN" sz="3200" dirty="0">
                <a:solidFill>
                  <a:srgbClr val="FF0000"/>
                </a:solidFill>
                <a:latin typeface="Candara" panose="020E0502030303020204" pitchFamily="34" charset="0"/>
                <a:ea typeface="宋体" panose="02010600030101010101" pitchFamily="2"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3" name="矩形 1"/>
          <p:cNvSpPr/>
          <p:nvPr/>
        </p:nvSpPr>
        <p:spPr>
          <a:xfrm>
            <a:off x="530225" y="1622425"/>
            <a:ext cx="10201275" cy="2462213"/>
          </a:xfrm>
          <a:prstGeom prst="rect">
            <a:avLst/>
          </a:prstGeom>
          <a:noFill/>
          <a:ln w="9525">
            <a:noFill/>
          </a:ln>
        </p:spPr>
        <p:txBody>
          <a:bodyPr wrap="square" anchor="t">
            <a:spAutoFit/>
          </a:bodyPr>
          <a:lstStyle/>
          <a:p>
            <a:pPr>
              <a:lnSpc>
                <a:spcPct val="110000"/>
              </a:lnSpc>
              <a:spcBef>
                <a:spcPct val="20000"/>
              </a:spcBef>
              <a:buFont typeface="Wingdings" panose="05000000000000000000" pitchFamily="2" charset="2"/>
            </a:pPr>
            <a:r>
              <a:rPr lang="zh-CN" altLang="en-US" sz="2800" dirty="0" smtClean="0">
                <a:latin typeface="微软雅黑" panose="020B0503020204020204" charset="-122"/>
                <a:ea typeface="微软雅黑" panose="020B0503020204020204" charset="-122"/>
              </a:rPr>
              <a:t>      指</a:t>
            </a:r>
            <a:r>
              <a:rPr lang="zh-CN" altLang="en-US" sz="2800" dirty="0">
                <a:latin typeface="微软雅黑" panose="020B0503020204020204" charset="-122"/>
                <a:ea typeface="微软雅黑" panose="020B0503020204020204" charset="-122"/>
              </a:rPr>
              <a:t>按照人们的愿望</a:t>
            </a:r>
            <a:r>
              <a:rPr lang="en-US" altLang="zh-CN" sz="2800" dirty="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进行严格的设计并通过</a:t>
            </a:r>
            <a:r>
              <a:rPr lang="zh-CN" altLang="en-US" sz="2800" dirty="0">
                <a:solidFill>
                  <a:srgbClr val="FF0000"/>
                </a:solidFill>
                <a:latin typeface="微软雅黑" panose="020B0503020204020204" charset="-122"/>
                <a:ea typeface="微软雅黑" panose="020B0503020204020204" charset="-122"/>
              </a:rPr>
              <a:t>体外</a:t>
            </a:r>
            <a:r>
              <a:rPr lang="en-US" altLang="zh-CN" sz="2800" dirty="0">
                <a:solidFill>
                  <a:srgbClr val="FF0000"/>
                </a:solidFill>
                <a:latin typeface="微软雅黑" panose="020B0503020204020204" charset="-122"/>
                <a:ea typeface="微软雅黑" panose="020B0503020204020204" charset="-122"/>
              </a:rPr>
              <a:t>DNA</a:t>
            </a:r>
            <a:r>
              <a:rPr lang="zh-CN" altLang="en-US" sz="2800" dirty="0">
                <a:solidFill>
                  <a:srgbClr val="FF0000"/>
                </a:solidFill>
                <a:latin typeface="微软雅黑" panose="020B0503020204020204" charset="-122"/>
                <a:ea typeface="微软雅黑" panose="020B0503020204020204" charset="-122"/>
              </a:rPr>
              <a:t>重组</a:t>
            </a:r>
            <a:r>
              <a:rPr lang="zh-CN" altLang="en-US" sz="2800" dirty="0">
                <a:latin typeface="微软雅黑" panose="020B0503020204020204" charset="-122"/>
                <a:ea typeface="微软雅黑" panose="020B0503020204020204" charset="-122"/>
              </a:rPr>
              <a:t>和</a:t>
            </a:r>
            <a:r>
              <a:rPr lang="zh-CN" altLang="en-US" sz="2800" dirty="0">
                <a:solidFill>
                  <a:srgbClr val="FF0000"/>
                </a:solidFill>
                <a:latin typeface="微软雅黑" panose="020B0503020204020204" charset="-122"/>
                <a:ea typeface="微软雅黑" panose="020B0503020204020204" charset="-122"/>
              </a:rPr>
              <a:t>转基因</a:t>
            </a:r>
            <a:r>
              <a:rPr lang="zh-CN" altLang="en-US" sz="2800" dirty="0">
                <a:latin typeface="微软雅黑" panose="020B0503020204020204" charset="-122"/>
                <a:ea typeface="微软雅黑" panose="020B0503020204020204" charset="-122"/>
              </a:rPr>
              <a:t>等技术，赋予生物以新的遗传特性</a:t>
            </a:r>
            <a:r>
              <a:rPr lang="en-US" altLang="zh-CN" sz="2800" dirty="0">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创造</a:t>
            </a:r>
            <a:r>
              <a:rPr lang="zh-CN" altLang="en-US" sz="2800" dirty="0">
                <a:latin typeface="微软雅黑" panose="020B0503020204020204" charset="-122"/>
                <a:ea typeface="微软雅黑" panose="020B0503020204020204" charset="-122"/>
              </a:rPr>
              <a:t>出更</a:t>
            </a:r>
            <a:r>
              <a:rPr lang="zh-CN" altLang="en-US" sz="2800" dirty="0">
                <a:solidFill>
                  <a:srgbClr val="FF0000"/>
                </a:solidFill>
                <a:latin typeface="微软雅黑" panose="020B0503020204020204" charset="-122"/>
                <a:ea typeface="微软雅黑" panose="020B0503020204020204" charset="-122"/>
              </a:rPr>
              <a:t>符合人们需要</a:t>
            </a:r>
            <a:r>
              <a:rPr lang="zh-CN" altLang="en-US" sz="2800" dirty="0">
                <a:latin typeface="微软雅黑" panose="020B0503020204020204" charset="-122"/>
                <a:ea typeface="微软雅黑" panose="020B0503020204020204" charset="-122"/>
              </a:rPr>
              <a:t>的新的</a:t>
            </a:r>
            <a:r>
              <a:rPr lang="zh-CN" altLang="en-US" sz="2800" dirty="0">
                <a:solidFill>
                  <a:srgbClr val="FF0000"/>
                </a:solidFill>
                <a:latin typeface="微软雅黑" panose="020B0503020204020204" charset="-122"/>
                <a:ea typeface="微软雅黑" panose="020B0503020204020204" charset="-122"/>
              </a:rPr>
              <a:t>生物类型</a:t>
            </a:r>
            <a:r>
              <a:rPr lang="zh-CN" altLang="en-US" sz="2800" dirty="0">
                <a:latin typeface="微软雅黑" panose="020B0503020204020204" charset="-122"/>
                <a:ea typeface="微软雅黑" panose="020B0503020204020204" charset="-122"/>
              </a:rPr>
              <a:t>和</a:t>
            </a:r>
            <a:r>
              <a:rPr lang="zh-CN" altLang="en-US" sz="2800" dirty="0">
                <a:solidFill>
                  <a:srgbClr val="FF0000"/>
                </a:solidFill>
                <a:latin typeface="微软雅黑" panose="020B0503020204020204" charset="-122"/>
                <a:ea typeface="微软雅黑" panose="020B0503020204020204" charset="-122"/>
              </a:rPr>
              <a:t>生物产品</a:t>
            </a:r>
            <a:r>
              <a:rPr lang="zh-CN" altLang="en-US" sz="2800" dirty="0">
                <a:latin typeface="微软雅黑" panose="020B0503020204020204" charset="-122"/>
                <a:ea typeface="微软雅黑" panose="020B0503020204020204" charset="-122"/>
              </a:rPr>
              <a:t>。由于基因工程是在</a:t>
            </a:r>
            <a:r>
              <a:rPr lang="en-US" altLang="zh-CN" sz="2800" dirty="0">
                <a:solidFill>
                  <a:srgbClr val="FF0000"/>
                </a:solidFill>
                <a:latin typeface="微软雅黑" panose="020B0503020204020204" charset="-122"/>
                <a:ea typeface="微软雅黑" panose="020B0503020204020204" charset="-122"/>
              </a:rPr>
              <a:t>DNA</a:t>
            </a:r>
            <a:r>
              <a:rPr lang="zh-CN" altLang="en-US" sz="2800" dirty="0">
                <a:solidFill>
                  <a:srgbClr val="FF0000"/>
                </a:solidFill>
                <a:latin typeface="微软雅黑" panose="020B0503020204020204" charset="-122"/>
                <a:ea typeface="微软雅黑" panose="020B0503020204020204" charset="-122"/>
              </a:rPr>
              <a:t>分子水平</a:t>
            </a:r>
            <a:r>
              <a:rPr lang="zh-CN" altLang="en-US" sz="2800" dirty="0">
                <a:latin typeface="微软雅黑" panose="020B0503020204020204" charset="-122"/>
                <a:ea typeface="微软雅黑" panose="020B0503020204020204" charset="-122"/>
              </a:rPr>
              <a:t>上进行设计和施工的，因此又叫作</a:t>
            </a:r>
            <a:r>
              <a:rPr lang="en-US" altLang="zh-CN" sz="2800" dirty="0">
                <a:solidFill>
                  <a:srgbClr val="FF0000"/>
                </a:solidFill>
                <a:latin typeface="微软雅黑" panose="020B0503020204020204" charset="-122"/>
                <a:ea typeface="微软雅黑" panose="020B0503020204020204" charset="-122"/>
              </a:rPr>
              <a:t>DNA</a:t>
            </a:r>
            <a:r>
              <a:rPr lang="zh-CN" altLang="en-US" sz="2800" dirty="0">
                <a:solidFill>
                  <a:srgbClr val="FF0000"/>
                </a:solidFill>
                <a:latin typeface="微软雅黑" panose="020B0503020204020204" charset="-122"/>
                <a:ea typeface="微软雅黑" panose="020B0503020204020204" charset="-122"/>
              </a:rPr>
              <a:t>重组技术或基因拼接技术。</a:t>
            </a:r>
          </a:p>
        </p:txBody>
      </p:sp>
      <p:sp>
        <p:nvSpPr>
          <p:cNvPr id="21" name="矩形 20"/>
          <p:cNvSpPr/>
          <p:nvPr/>
        </p:nvSpPr>
        <p:spPr>
          <a:xfrm>
            <a:off x="3082925" y="4471988"/>
            <a:ext cx="2863850" cy="566309"/>
          </a:xfrm>
          <a:prstGeom prst="rect">
            <a:avLst/>
          </a:prstGeom>
          <a:noFill/>
          <a:ln w="9525">
            <a:noFill/>
          </a:ln>
        </p:spPr>
        <p:txBody>
          <a:bodyPr wrap="square" anchor="t">
            <a:spAutoFit/>
          </a:bodyPr>
          <a:lstStyle/>
          <a:p>
            <a:pPr>
              <a:lnSpc>
                <a:spcPct val="110000"/>
              </a:lnSpc>
              <a:spcBef>
                <a:spcPct val="20000"/>
              </a:spcBef>
              <a:buFont typeface="Wingdings" panose="05000000000000000000" pitchFamily="2" charset="2"/>
            </a:pPr>
            <a:r>
              <a:rPr lang="zh-CN" altLang="en-US" sz="2800" b="1" dirty="0" smtClean="0">
                <a:solidFill>
                  <a:schemeClr val="accent1"/>
                </a:solidFill>
                <a:latin typeface="微软雅黑" panose="020B0503020204020204" charset="-122"/>
                <a:ea typeface="微软雅黑" panose="020B0503020204020204" charset="-122"/>
              </a:rPr>
              <a:t>原理：基</a:t>
            </a:r>
            <a:r>
              <a:rPr lang="zh-CN" altLang="en-US" sz="2800" b="1" dirty="0">
                <a:solidFill>
                  <a:schemeClr val="accent1"/>
                </a:solidFill>
                <a:latin typeface="微软雅黑" panose="020B0503020204020204" charset="-122"/>
                <a:ea typeface="微软雅黑" panose="020B0503020204020204" charset="-122"/>
              </a:rPr>
              <a:t>因重组</a:t>
            </a:r>
          </a:p>
        </p:txBody>
      </p:sp>
      <p:sp>
        <p:nvSpPr>
          <p:cNvPr id="17446" name="矩形 24"/>
          <p:cNvSpPr/>
          <p:nvPr/>
        </p:nvSpPr>
        <p:spPr>
          <a:xfrm>
            <a:off x="577850" y="808038"/>
            <a:ext cx="3562350" cy="479425"/>
          </a:xfrm>
          <a:prstGeom prst="rect">
            <a:avLst/>
          </a:prstGeom>
          <a:solidFill>
            <a:schemeClr val="accent2">
              <a:lumMod val="40000"/>
              <a:lumOff val="60000"/>
            </a:schemeClr>
          </a:solidFill>
          <a:ln w="9525">
            <a:noFill/>
          </a:ln>
        </p:spPr>
        <p:txBody>
          <a:bodyPr wrap="none" lIns="0" tIns="0" rIns="0" bIns="0" anchor="ctr"/>
          <a:lstStyle/>
          <a:p>
            <a:pPr algn="ctr">
              <a:lnSpc>
                <a:spcPct val="120000"/>
              </a:lnSpc>
            </a:pPr>
            <a:r>
              <a:rPr lang="zh-CN" altLang="en-US" sz="3200" b="1" dirty="0">
                <a:latin typeface="黑体" panose="02010609060101010101" pitchFamily="49" charset="-122"/>
                <a:ea typeface="黑体" panose="02010609060101010101" pitchFamily="49" charset="-122"/>
              </a:rPr>
              <a:t>基因工程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8130"/>
          <p:cNvGrpSpPr/>
          <p:nvPr/>
        </p:nvGrpSpPr>
        <p:grpSpPr>
          <a:xfrm>
            <a:off x="1774825" y="1447800"/>
            <a:ext cx="1800225" cy="3960813"/>
            <a:chOff x="0" y="0"/>
            <a:chExt cx="1134" cy="2495"/>
          </a:xfrm>
        </p:grpSpPr>
        <p:sp>
          <p:nvSpPr>
            <p:cNvPr id="48131" name="文本框 48131"/>
            <p:cNvSpPr txBox="1"/>
            <p:nvPr/>
          </p:nvSpPr>
          <p:spPr>
            <a:xfrm>
              <a:off x="0" y="816"/>
              <a:ext cx="1043" cy="736"/>
            </a:xfrm>
            <a:prstGeom prst="rect">
              <a:avLst/>
            </a:prstGeom>
            <a:noFill/>
            <a:ln w="9525">
              <a:noFill/>
            </a:ln>
          </p:spPr>
          <p:txBody>
            <a:bodyPr anchor="t">
              <a:spAutoFit/>
            </a:bodyPr>
            <a:lstStyle/>
            <a:p>
              <a:pPr algn="ctr">
                <a:spcBef>
                  <a:spcPct val="50000"/>
                </a:spcBef>
              </a:pPr>
              <a:r>
                <a:rPr lang="zh-CN" altLang="en-US" sz="2800" dirty="0">
                  <a:solidFill>
                    <a:schemeClr val="tx1"/>
                  </a:solidFill>
                  <a:latin typeface="Arial" panose="020B0604020202020204" pitchFamily="34" charset="0"/>
                  <a:ea typeface="黑体" panose="02010609060101010101" pitchFamily="49" charset="-122"/>
                </a:rPr>
                <a:t>基因工程</a:t>
              </a:r>
            </a:p>
            <a:p>
              <a:pPr algn="ctr">
                <a:spcBef>
                  <a:spcPct val="50000"/>
                </a:spcBef>
              </a:pPr>
              <a:r>
                <a:rPr lang="zh-CN" altLang="en-US" sz="2800" dirty="0">
                  <a:solidFill>
                    <a:schemeClr val="tx1"/>
                  </a:solidFill>
                  <a:latin typeface="Arial" panose="020B0604020202020204" pitchFamily="34" charset="0"/>
                  <a:ea typeface="黑体" panose="02010609060101010101" pitchFamily="49" charset="-122"/>
                </a:rPr>
                <a:t>的工具</a:t>
              </a:r>
            </a:p>
          </p:txBody>
        </p:sp>
        <p:sp>
          <p:nvSpPr>
            <p:cNvPr id="48132" name="左大括号 48132"/>
            <p:cNvSpPr/>
            <p:nvPr/>
          </p:nvSpPr>
          <p:spPr>
            <a:xfrm>
              <a:off x="998" y="0"/>
              <a:ext cx="136" cy="2495"/>
            </a:xfrm>
            <a:prstGeom prst="leftBrace">
              <a:avLst>
                <a:gd name="adj1" fmla="val 152794"/>
                <a:gd name="adj2" fmla="val 50000"/>
              </a:avLst>
            </a:prstGeom>
            <a:noFill/>
            <a:ln w="38100" cap="flat" cmpd="sng">
              <a:solidFill>
                <a:srgbClr val="FF3300"/>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grpSp>
      <p:sp>
        <p:nvSpPr>
          <p:cNvPr id="48134" name="文本框 48133"/>
          <p:cNvSpPr txBox="1"/>
          <p:nvPr/>
        </p:nvSpPr>
        <p:spPr>
          <a:xfrm>
            <a:off x="3648075" y="1268413"/>
            <a:ext cx="1249680" cy="521970"/>
          </a:xfrm>
          <a:prstGeom prst="rect">
            <a:avLst/>
          </a:prstGeom>
          <a:noFill/>
          <a:ln w="9525">
            <a:noFill/>
          </a:ln>
        </p:spPr>
        <p:txBody>
          <a:bodyPr wrap="none" anchor="t">
            <a:spAutoFit/>
          </a:bodyPr>
          <a:lstStyle/>
          <a:p>
            <a:r>
              <a:rPr lang="zh-CN" altLang="en-US" sz="2800" dirty="0">
                <a:solidFill>
                  <a:schemeClr val="tx1"/>
                </a:solidFill>
                <a:latin typeface="Arial" panose="020B0604020202020204" pitchFamily="34" charset="0"/>
                <a:ea typeface="黑体" panose="02010609060101010101" pitchFamily="49" charset="-122"/>
              </a:rPr>
              <a:t>限制酶</a:t>
            </a:r>
          </a:p>
        </p:txBody>
      </p:sp>
      <p:sp>
        <p:nvSpPr>
          <p:cNvPr id="48135" name="文本框 48134"/>
          <p:cNvSpPr txBox="1"/>
          <p:nvPr/>
        </p:nvSpPr>
        <p:spPr>
          <a:xfrm>
            <a:off x="5232400" y="838200"/>
            <a:ext cx="4489450" cy="1383665"/>
          </a:xfrm>
          <a:prstGeom prst="rect">
            <a:avLst/>
          </a:prstGeom>
          <a:noFill/>
          <a:ln w="9525">
            <a:noFill/>
          </a:ln>
        </p:spPr>
        <p:txBody>
          <a:bodyPr wrap="none" anchor="t">
            <a:spAutoFit/>
          </a:bodyPr>
          <a:lstStyle/>
          <a:p>
            <a:r>
              <a:rPr lang="zh-CN" altLang="en-US" sz="2800" dirty="0">
                <a:solidFill>
                  <a:schemeClr val="tx1"/>
                </a:solidFill>
                <a:latin typeface="Arial" panose="020B0604020202020204" pitchFamily="34" charset="0"/>
                <a:ea typeface="黑体" panose="02010609060101010101" pitchFamily="49" charset="-122"/>
              </a:rPr>
              <a:t>主要存在于原核生物中</a:t>
            </a:r>
          </a:p>
          <a:p>
            <a:r>
              <a:rPr lang="zh-CN" altLang="en-US" sz="2800" dirty="0">
                <a:solidFill>
                  <a:schemeClr val="tx1"/>
                </a:solidFill>
                <a:latin typeface="Arial" panose="020B0604020202020204" pitchFamily="34" charset="0"/>
                <a:ea typeface="黑体" panose="02010609060101010101" pitchFamily="49" charset="-122"/>
              </a:rPr>
              <a:t>具有专一性</a:t>
            </a:r>
            <a:r>
              <a:rPr lang="en-US" altLang="zh-CN" sz="2800" dirty="0">
                <a:solidFill>
                  <a:schemeClr val="tx1"/>
                </a:solidFill>
                <a:latin typeface="Arial" panose="020B0604020202020204" pitchFamily="34" charset="0"/>
                <a:ea typeface="黑体" panose="02010609060101010101" pitchFamily="49" charset="-122"/>
              </a:rPr>
              <a:t>(</a:t>
            </a:r>
            <a:r>
              <a:rPr lang="zh-CN" altLang="en-US" sz="2800" dirty="0">
                <a:solidFill>
                  <a:schemeClr val="tx1"/>
                </a:solidFill>
                <a:latin typeface="Arial" panose="020B0604020202020204" pitchFamily="34" charset="0"/>
                <a:ea typeface="黑体" panose="02010609060101010101" pitchFamily="49" charset="-122"/>
              </a:rPr>
              <a:t>识别序列</a:t>
            </a:r>
            <a:r>
              <a:rPr lang="en-US" altLang="zh-CN" sz="2800" dirty="0">
                <a:solidFill>
                  <a:schemeClr val="tx1"/>
                </a:solidFill>
                <a:latin typeface="Arial" panose="020B0604020202020204" pitchFamily="34" charset="0"/>
                <a:ea typeface="黑体" panose="02010609060101010101" pitchFamily="49" charset="-122"/>
              </a:rPr>
              <a:t>)</a:t>
            </a:r>
          </a:p>
          <a:p>
            <a:r>
              <a:rPr lang="zh-CN" altLang="en-US" sz="2800" dirty="0">
                <a:solidFill>
                  <a:schemeClr val="tx1"/>
                </a:solidFill>
                <a:latin typeface="Arial" panose="020B0604020202020204" pitchFamily="34" charset="0"/>
                <a:ea typeface="黑体" panose="02010609060101010101" pitchFamily="49" charset="-122"/>
              </a:rPr>
              <a:t>切开</a:t>
            </a:r>
            <a:r>
              <a:rPr lang="en-US" altLang="zh-CN" sz="2800" dirty="0">
                <a:solidFill>
                  <a:schemeClr val="tx1"/>
                </a:solidFill>
                <a:latin typeface="Arial" panose="020B0604020202020204" pitchFamily="34" charset="0"/>
                <a:ea typeface="黑体" panose="02010609060101010101" pitchFamily="49" charset="-122"/>
              </a:rPr>
              <a:t>DNA</a:t>
            </a:r>
            <a:r>
              <a:rPr lang="zh-CN" altLang="en-US" sz="2800" dirty="0">
                <a:solidFill>
                  <a:schemeClr val="tx1"/>
                </a:solidFill>
                <a:latin typeface="Arial" panose="020B0604020202020204" pitchFamily="34" charset="0"/>
                <a:ea typeface="黑体" panose="02010609060101010101" pitchFamily="49" charset="-122"/>
              </a:rPr>
              <a:t>分子的磷酸二酯键</a:t>
            </a:r>
          </a:p>
        </p:txBody>
      </p:sp>
      <p:sp>
        <p:nvSpPr>
          <p:cNvPr id="48136" name="左大括号 48135"/>
          <p:cNvSpPr/>
          <p:nvPr/>
        </p:nvSpPr>
        <p:spPr>
          <a:xfrm>
            <a:off x="4872038" y="1054100"/>
            <a:ext cx="215900" cy="1081088"/>
          </a:xfrm>
          <a:prstGeom prst="leftBrace">
            <a:avLst>
              <a:gd name="adj1" fmla="val 41704"/>
              <a:gd name="adj2" fmla="val 50000"/>
            </a:avLst>
          </a:prstGeom>
          <a:noFill/>
          <a:ln w="38100" cap="flat" cmpd="sng">
            <a:solidFill>
              <a:srgbClr val="FF3300"/>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sp>
        <p:nvSpPr>
          <p:cNvPr id="48137" name="文本框 48136"/>
          <p:cNvSpPr txBox="1"/>
          <p:nvPr/>
        </p:nvSpPr>
        <p:spPr>
          <a:xfrm>
            <a:off x="3659982" y="2636838"/>
            <a:ext cx="1289050" cy="953135"/>
          </a:xfrm>
          <a:prstGeom prst="rect">
            <a:avLst/>
          </a:prstGeom>
          <a:noFill/>
          <a:ln w="9525">
            <a:noFill/>
          </a:ln>
        </p:spPr>
        <p:txBody>
          <a:bodyPr wrap="none" anchor="t">
            <a:spAutoFit/>
          </a:bodyPr>
          <a:lstStyle/>
          <a:p>
            <a:pPr algn="ctr"/>
            <a:r>
              <a:rPr lang="en-US" altLang="zh-CN" sz="2800" dirty="0">
                <a:solidFill>
                  <a:schemeClr val="tx1"/>
                </a:solidFill>
                <a:latin typeface="Arial" panose="020B0604020202020204" pitchFamily="34" charset="0"/>
                <a:ea typeface="黑体" panose="02010609060101010101" pitchFamily="49" charset="-122"/>
              </a:rPr>
              <a:t>DNA</a:t>
            </a:r>
            <a:r>
              <a:rPr lang="zh-CN" altLang="en-US" sz="2800" dirty="0">
                <a:solidFill>
                  <a:schemeClr val="tx1"/>
                </a:solidFill>
                <a:latin typeface="Arial" panose="020B0604020202020204" pitchFamily="34" charset="0"/>
                <a:ea typeface="黑体" panose="02010609060101010101" pitchFamily="49" charset="-122"/>
              </a:rPr>
              <a:t>连</a:t>
            </a:r>
          </a:p>
          <a:p>
            <a:pPr algn="ctr"/>
            <a:r>
              <a:rPr lang="zh-CN" altLang="en-US" sz="2800" dirty="0">
                <a:solidFill>
                  <a:schemeClr val="tx1"/>
                </a:solidFill>
                <a:latin typeface="Arial" panose="020B0604020202020204" pitchFamily="34" charset="0"/>
                <a:ea typeface="黑体" panose="02010609060101010101" pitchFamily="49" charset="-122"/>
              </a:rPr>
              <a:t>接酶</a:t>
            </a:r>
          </a:p>
        </p:txBody>
      </p:sp>
      <p:sp>
        <p:nvSpPr>
          <p:cNvPr id="48138" name="文本框 48137"/>
          <p:cNvSpPr txBox="1"/>
          <p:nvPr/>
        </p:nvSpPr>
        <p:spPr>
          <a:xfrm>
            <a:off x="5618163" y="2382838"/>
            <a:ext cx="2771140" cy="521970"/>
          </a:xfrm>
          <a:prstGeom prst="rect">
            <a:avLst/>
          </a:prstGeom>
          <a:noFill/>
          <a:ln w="9525">
            <a:noFill/>
          </a:ln>
        </p:spPr>
        <p:txBody>
          <a:bodyPr wrap="none" anchor="t">
            <a:spAutoFit/>
          </a:bodyPr>
          <a:lstStyle/>
          <a:p>
            <a:r>
              <a:rPr lang="zh-CN" altLang="en-US" sz="2800" dirty="0">
                <a:solidFill>
                  <a:schemeClr val="tx1"/>
                </a:solidFill>
                <a:latin typeface="Arial" panose="020B0604020202020204" pitchFamily="34" charset="0"/>
                <a:ea typeface="黑体" panose="02010609060101010101" pitchFamily="49" charset="-122"/>
              </a:rPr>
              <a:t>连接磷酸二酯键 </a:t>
            </a:r>
          </a:p>
        </p:txBody>
      </p:sp>
      <p:sp>
        <p:nvSpPr>
          <p:cNvPr id="48139" name="文本框 48138"/>
          <p:cNvSpPr txBox="1"/>
          <p:nvPr/>
        </p:nvSpPr>
        <p:spPr>
          <a:xfrm>
            <a:off x="5618163" y="3154363"/>
            <a:ext cx="894080" cy="521970"/>
          </a:xfrm>
          <a:prstGeom prst="rect">
            <a:avLst/>
          </a:prstGeom>
          <a:noFill/>
          <a:ln w="9525">
            <a:noFill/>
          </a:ln>
        </p:spPr>
        <p:txBody>
          <a:bodyPr wrap="none" anchor="t">
            <a:spAutoFit/>
          </a:bodyPr>
          <a:lstStyle/>
          <a:p>
            <a:r>
              <a:rPr lang="zh-CN" altLang="en-US" sz="2800" dirty="0">
                <a:solidFill>
                  <a:schemeClr val="tx1"/>
                </a:solidFill>
                <a:latin typeface="Arial" panose="020B0604020202020204" pitchFamily="34" charset="0"/>
                <a:ea typeface="黑体" panose="02010609060101010101" pitchFamily="49" charset="-122"/>
              </a:rPr>
              <a:t>种类</a:t>
            </a:r>
          </a:p>
        </p:txBody>
      </p:sp>
      <p:sp>
        <p:nvSpPr>
          <p:cNvPr id="48140" name="文本框 48139"/>
          <p:cNvSpPr txBox="1"/>
          <p:nvPr/>
        </p:nvSpPr>
        <p:spPr>
          <a:xfrm>
            <a:off x="6697663" y="2938463"/>
            <a:ext cx="2869565" cy="953135"/>
          </a:xfrm>
          <a:prstGeom prst="rect">
            <a:avLst/>
          </a:prstGeom>
          <a:noFill/>
          <a:ln w="9525">
            <a:noFill/>
          </a:ln>
        </p:spPr>
        <p:txBody>
          <a:bodyPr wrap="none" anchor="t">
            <a:spAutoFit/>
          </a:bodyPr>
          <a:lstStyle/>
          <a:p>
            <a:r>
              <a:rPr lang="en-US" altLang="zh-CN" sz="2800" dirty="0">
                <a:solidFill>
                  <a:schemeClr val="tx1"/>
                </a:solidFill>
                <a:latin typeface="Arial" panose="020B0604020202020204" pitchFamily="34" charset="0"/>
                <a:ea typeface="黑体" panose="02010609060101010101" pitchFamily="49" charset="-122"/>
              </a:rPr>
              <a:t>E.coliDNA</a:t>
            </a:r>
            <a:r>
              <a:rPr lang="zh-CN" altLang="en-US" sz="2800" dirty="0">
                <a:solidFill>
                  <a:schemeClr val="tx1"/>
                </a:solidFill>
                <a:latin typeface="Arial" panose="020B0604020202020204" pitchFamily="34" charset="0"/>
                <a:ea typeface="黑体" panose="02010609060101010101" pitchFamily="49" charset="-122"/>
              </a:rPr>
              <a:t>连接酶</a:t>
            </a:r>
          </a:p>
          <a:p>
            <a:r>
              <a:rPr lang="en-US" altLang="zh-CN" sz="2800" dirty="0">
                <a:solidFill>
                  <a:schemeClr val="tx1"/>
                </a:solidFill>
                <a:latin typeface="Arial" panose="020B0604020202020204" pitchFamily="34" charset="0"/>
                <a:ea typeface="黑体" panose="02010609060101010101" pitchFamily="49" charset="-122"/>
              </a:rPr>
              <a:t>T</a:t>
            </a:r>
            <a:r>
              <a:rPr lang="en-US" altLang="zh-CN" sz="2800" baseline="-25000" dirty="0">
                <a:solidFill>
                  <a:schemeClr val="tx1"/>
                </a:solidFill>
                <a:latin typeface="Arial" panose="020B0604020202020204" pitchFamily="34" charset="0"/>
                <a:ea typeface="黑体" panose="02010609060101010101" pitchFamily="49" charset="-122"/>
              </a:rPr>
              <a:t>4</a:t>
            </a:r>
            <a:r>
              <a:rPr lang="en-US" altLang="zh-CN" sz="2800" dirty="0">
                <a:solidFill>
                  <a:schemeClr val="tx1"/>
                </a:solidFill>
                <a:latin typeface="Arial" panose="020B0604020202020204" pitchFamily="34" charset="0"/>
                <a:ea typeface="黑体" panose="02010609060101010101" pitchFamily="49" charset="-122"/>
              </a:rPr>
              <a:t> </a:t>
            </a:r>
            <a:r>
              <a:rPr lang="en-US" altLang="zh-CN" sz="2800" dirty="0">
                <a:solidFill>
                  <a:schemeClr val="tx1"/>
                </a:solidFill>
                <a:latin typeface="黑体" panose="02010609060101010101" pitchFamily="49" charset="-122"/>
                <a:ea typeface="黑体" panose="02010609060101010101" pitchFamily="49" charset="-122"/>
              </a:rPr>
              <a:t>DNA</a:t>
            </a:r>
            <a:r>
              <a:rPr lang="zh-CN" altLang="en-US" sz="2800" dirty="0">
                <a:solidFill>
                  <a:schemeClr val="tx1"/>
                </a:solidFill>
                <a:latin typeface="黑体" panose="02010609060101010101" pitchFamily="49" charset="-122"/>
                <a:ea typeface="黑体" panose="02010609060101010101" pitchFamily="49" charset="-122"/>
              </a:rPr>
              <a:t>连接酶</a:t>
            </a:r>
          </a:p>
        </p:txBody>
      </p:sp>
      <p:sp>
        <p:nvSpPr>
          <p:cNvPr id="48141" name="左大括号 48140"/>
          <p:cNvSpPr/>
          <p:nvPr/>
        </p:nvSpPr>
        <p:spPr>
          <a:xfrm>
            <a:off x="5329238" y="2722563"/>
            <a:ext cx="288925" cy="935037"/>
          </a:xfrm>
          <a:prstGeom prst="leftBrace">
            <a:avLst>
              <a:gd name="adj1" fmla="val 26953"/>
              <a:gd name="adj2" fmla="val 50000"/>
            </a:avLst>
          </a:prstGeom>
          <a:noFill/>
          <a:ln w="38100" cap="flat" cmpd="sng">
            <a:solidFill>
              <a:srgbClr val="FF3300"/>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sp>
        <p:nvSpPr>
          <p:cNvPr id="48142" name="左大括号 48141"/>
          <p:cNvSpPr/>
          <p:nvPr/>
        </p:nvSpPr>
        <p:spPr>
          <a:xfrm>
            <a:off x="6481763" y="3081338"/>
            <a:ext cx="215900" cy="649287"/>
          </a:xfrm>
          <a:prstGeom prst="leftBrace">
            <a:avLst>
              <a:gd name="adj1" fmla="val 25047"/>
              <a:gd name="adj2" fmla="val 50000"/>
            </a:avLst>
          </a:prstGeom>
          <a:noFill/>
          <a:ln w="38100" cap="flat" cmpd="sng">
            <a:solidFill>
              <a:srgbClr val="FF3300"/>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sp>
        <p:nvSpPr>
          <p:cNvPr id="48143" name="文本框 48142"/>
          <p:cNvSpPr txBox="1"/>
          <p:nvPr/>
        </p:nvSpPr>
        <p:spPr>
          <a:xfrm>
            <a:off x="3575050" y="4873625"/>
            <a:ext cx="993140" cy="953135"/>
          </a:xfrm>
          <a:prstGeom prst="rect">
            <a:avLst/>
          </a:prstGeom>
          <a:noFill/>
          <a:ln w="9525">
            <a:noFill/>
          </a:ln>
        </p:spPr>
        <p:txBody>
          <a:bodyPr wrap="none" anchor="t">
            <a:spAutoFit/>
          </a:bodyPr>
          <a:lstStyle/>
          <a:p>
            <a:r>
              <a:rPr lang="zh-CN" altLang="en-US" sz="2800" dirty="0">
                <a:solidFill>
                  <a:schemeClr val="tx1"/>
                </a:solidFill>
                <a:latin typeface="Arial" panose="020B0604020202020204" pitchFamily="34" charset="0"/>
                <a:ea typeface="黑体" panose="02010609060101010101" pitchFamily="49" charset="-122"/>
              </a:rPr>
              <a:t>运载</a:t>
            </a:r>
          </a:p>
          <a:p>
            <a:r>
              <a:rPr lang="zh-CN" altLang="en-US" sz="2800" dirty="0">
                <a:solidFill>
                  <a:schemeClr val="tx1"/>
                </a:solidFill>
                <a:latin typeface="Arial" panose="020B0604020202020204" pitchFamily="34" charset="0"/>
                <a:ea typeface="黑体" panose="02010609060101010101" pitchFamily="49" charset="-122"/>
              </a:rPr>
              <a:t>工 具</a:t>
            </a:r>
          </a:p>
        </p:txBody>
      </p:sp>
      <p:sp>
        <p:nvSpPr>
          <p:cNvPr id="48144" name="文本框 48143"/>
          <p:cNvSpPr txBox="1"/>
          <p:nvPr/>
        </p:nvSpPr>
        <p:spPr>
          <a:xfrm>
            <a:off x="4731385" y="4657725"/>
            <a:ext cx="1249680" cy="953135"/>
          </a:xfrm>
          <a:prstGeom prst="rect">
            <a:avLst/>
          </a:prstGeom>
          <a:noFill/>
          <a:ln w="9525">
            <a:noFill/>
          </a:ln>
        </p:spPr>
        <p:txBody>
          <a:bodyPr wrap="none" anchor="t">
            <a:spAutoFit/>
          </a:bodyPr>
          <a:lstStyle/>
          <a:p>
            <a:pPr algn="ctr"/>
            <a:r>
              <a:rPr lang="zh-CN" altLang="en-US" sz="2800" dirty="0">
                <a:solidFill>
                  <a:schemeClr val="tx1"/>
                </a:solidFill>
                <a:latin typeface="Arial" panose="020B0604020202020204" pitchFamily="34" charset="0"/>
                <a:ea typeface="黑体" panose="02010609060101010101" pitchFamily="49" charset="-122"/>
              </a:rPr>
              <a:t>具备的</a:t>
            </a:r>
          </a:p>
          <a:p>
            <a:pPr algn="ctr"/>
            <a:r>
              <a:rPr lang="zh-CN" altLang="en-US" sz="2800" dirty="0">
                <a:solidFill>
                  <a:schemeClr val="tx1"/>
                </a:solidFill>
                <a:latin typeface="Arial" panose="020B0604020202020204" pitchFamily="34" charset="0"/>
                <a:ea typeface="黑体" panose="02010609060101010101" pitchFamily="49" charset="-122"/>
              </a:rPr>
              <a:t>条件</a:t>
            </a:r>
          </a:p>
        </p:txBody>
      </p:sp>
      <p:sp>
        <p:nvSpPr>
          <p:cNvPr id="48145" name="文本框 48144"/>
          <p:cNvSpPr txBox="1"/>
          <p:nvPr/>
        </p:nvSpPr>
        <p:spPr>
          <a:xfrm>
            <a:off x="6169025" y="3886200"/>
            <a:ext cx="4450080" cy="2245360"/>
          </a:xfrm>
          <a:prstGeom prst="rect">
            <a:avLst/>
          </a:prstGeom>
          <a:noFill/>
          <a:ln w="9525">
            <a:noFill/>
          </a:ln>
          <a:extLst>
            <a:ext uri="{909E8E84-426E-40DD-AFC4-6F175D3DCCD1}">
              <a14:hiddenFill xmlns="" xmlns:a14="http://schemas.microsoft.com/office/drawing/2010/main">
                <a:solidFill>
                  <a:schemeClr val="bg1"/>
                </a:solidFill>
              </a14:hiddenFill>
            </a:ext>
          </a:extLst>
        </p:spPr>
        <p:txBody>
          <a:bodyPr wrap="none" anchor="t">
            <a:spAutoFit/>
          </a:bodyPr>
          <a:lstStyle/>
          <a:p>
            <a:r>
              <a:rPr lang="zh-CN" altLang="en-US" sz="2800" dirty="0">
                <a:solidFill>
                  <a:schemeClr val="tx1"/>
                </a:solidFill>
                <a:latin typeface="Arial" panose="020B0604020202020204" pitchFamily="34" charset="0"/>
                <a:ea typeface="黑体" panose="02010609060101010101" pitchFamily="49" charset="-122"/>
              </a:rPr>
              <a:t>结构简单,大小适中</a:t>
            </a:r>
          </a:p>
          <a:p>
            <a:r>
              <a:rPr lang="zh-CN" altLang="en-US" sz="2800" dirty="0">
                <a:solidFill>
                  <a:schemeClr val="tx1"/>
                </a:solidFill>
                <a:latin typeface="Arial" panose="020B0604020202020204" pitchFamily="34" charset="0"/>
                <a:ea typeface="黑体" panose="02010609060101010101" pitchFamily="49" charset="-122"/>
              </a:rPr>
              <a:t>能在宿主细胞中自</a:t>
            </a:r>
          </a:p>
          <a:p>
            <a:r>
              <a:rPr lang="zh-CN" altLang="en-US" sz="2800" dirty="0">
                <a:solidFill>
                  <a:schemeClr val="tx1"/>
                </a:solidFill>
                <a:latin typeface="Arial" panose="020B0604020202020204" pitchFamily="34" charset="0"/>
                <a:ea typeface="黑体" panose="02010609060101010101" pitchFamily="49" charset="-122"/>
              </a:rPr>
              <a:t>我复制并稳定存在</a:t>
            </a:r>
          </a:p>
          <a:p>
            <a:r>
              <a:rPr lang="zh-CN" altLang="en-US" sz="2800" dirty="0">
                <a:solidFill>
                  <a:schemeClr val="tx1"/>
                </a:solidFill>
                <a:latin typeface="Arial" panose="020B0604020202020204" pitchFamily="34" charset="0"/>
                <a:ea typeface="黑体" panose="02010609060101010101" pitchFamily="49" charset="-122"/>
              </a:rPr>
              <a:t>具一个或多个限制酶切位点</a:t>
            </a:r>
          </a:p>
          <a:p>
            <a:r>
              <a:rPr lang="zh-CN" altLang="en-US" sz="2800" dirty="0">
                <a:solidFill>
                  <a:schemeClr val="tx1"/>
                </a:solidFill>
                <a:latin typeface="Arial" panose="020B0604020202020204" pitchFamily="34" charset="0"/>
                <a:ea typeface="黑体" panose="02010609060101010101" pitchFamily="49" charset="-122"/>
              </a:rPr>
              <a:t>具标记基因</a:t>
            </a:r>
          </a:p>
        </p:txBody>
      </p:sp>
      <p:sp>
        <p:nvSpPr>
          <p:cNvPr id="48146" name="左大括号 48145"/>
          <p:cNvSpPr/>
          <p:nvPr/>
        </p:nvSpPr>
        <p:spPr>
          <a:xfrm>
            <a:off x="4511675" y="4873625"/>
            <a:ext cx="288925" cy="1368425"/>
          </a:xfrm>
          <a:prstGeom prst="leftBrace">
            <a:avLst>
              <a:gd name="adj1" fmla="val 39446"/>
              <a:gd name="adj2" fmla="val 50000"/>
            </a:avLst>
          </a:prstGeom>
          <a:noFill/>
          <a:ln w="38100" cap="flat" cmpd="sng">
            <a:solidFill>
              <a:srgbClr val="FF3300"/>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sp>
        <p:nvSpPr>
          <p:cNvPr id="48147" name="左大括号 48146"/>
          <p:cNvSpPr/>
          <p:nvPr/>
        </p:nvSpPr>
        <p:spPr>
          <a:xfrm>
            <a:off x="5953125" y="4154488"/>
            <a:ext cx="215900" cy="1727200"/>
          </a:xfrm>
          <a:prstGeom prst="leftBrace">
            <a:avLst>
              <a:gd name="adj1" fmla="val 66629"/>
              <a:gd name="adj2" fmla="val 50000"/>
            </a:avLst>
          </a:prstGeom>
          <a:noFill/>
          <a:ln w="38100" cap="flat" cmpd="sng">
            <a:solidFill>
              <a:srgbClr val="FF3300"/>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sp>
        <p:nvSpPr>
          <p:cNvPr id="48148" name="文本框 48147"/>
          <p:cNvSpPr txBox="1"/>
          <p:nvPr/>
        </p:nvSpPr>
        <p:spPr>
          <a:xfrm>
            <a:off x="4873625" y="6026150"/>
            <a:ext cx="5689600" cy="460375"/>
          </a:xfrm>
          <a:prstGeom prst="rect">
            <a:avLst/>
          </a:prstGeom>
          <a:noFill/>
          <a:ln w="9525">
            <a:noFill/>
          </a:ln>
          <a:extLst>
            <a:ext uri="{909E8E84-426E-40DD-AFC4-6F175D3DCCD1}">
              <a14:hiddenFill xmlns="" xmlns:a14="http://schemas.microsoft.com/office/drawing/2010/main">
                <a:solidFill>
                  <a:schemeClr val="bg1"/>
                </a:solidFill>
              </a14:hiddenFill>
            </a:ext>
          </a:extLst>
        </p:spPr>
        <p:txBody>
          <a:bodyPr anchor="t">
            <a:spAutoFit/>
          </a:bodyPr>
          <a:lstStyle/>
          <a:p>
            <a:pPr>
              <a:spcBef>
                <a:spcPct val="50000"/>
              </a:spcBef>
            </a:pPr>
            <a:r>
              <a:rPr lang="zh-CN" altLang="en-US" sz="2400" dirty="0">
                <a:solidFill>
                  <a:schemeClr val="tx1"/>
                </a:solidFill>
                <a:latin typeface="Arial" panose="020B0604020202020204" pitchFamily="34" charset="0"/>
                <a:ea typeface="黑体" panose="02010609060101010101" pitchFamily="49" charset="-122"/>
              </a:rPr>
              <a:t>质粒、 </a:t>
            </a:r>
            <a:r>
              <a:rPr lang="el-GR" altLang="en-US" sz="2400" dirty="0">
                <a:solidFill>
                  <a:schemeClr val="tx1"/>
                </a:solidFill>
                <a:latin typeface="Arial" panose="020B0604020202020204" pitchFamily="34" charset="0"/>
                <a:ea typeface="黑体" panose="02010609060101010101" pitchFamily="49" charset="-122"/>
              </a:rPr>
              <a:t>λ</a:t>
            </a:r>
            <a:r>
              <a:rPr lang="zh-CN" altLang="en-US" sz="2400" dirty="0">
                <a:solidFill>
                  <a:schemeClr val="tx1"/>
                </a:solidFill>
                <a:latin typeface="Arial" panose="020B0604020202020204" pitchFamily="34" charset="0"/>
                <a:ea typeface="黑体" panose="02010609060101010101" pitchFamily="49" charset="-122"/>
              </a:rPr>
              <a:t>噬菌体衍生物</a:t>
            </a:r>
            <a:r>
              <a:rPr lang="zh-CN" altLang="en-US" b="0" dirty="0">
                <a:solidFill>
                  <a:schemeClr val="tx1"/>
                </a:solidFill>
                <a:latin typeface="Arial" panose="020B0604020202020204" pitchFamily="34" charset="0"/>
                <a:ea typeface="宋体" panose="02010600030101010101" pitchFamily="2" charset="-122"/>
              </a:rPr>
              <a:t> </a:t>
            </a:r>
            <a:r>
              <a:rPr lang="zh-CN" altLang="en-US" sz="2400" dirty="0">
                <a:solidFill>
                  <a:schemeClr val="tx1"/>
                </a:solidFill>
                <a:latin typeface="黑体" panose="02010609060101010101" pitchFamily="49" charset="-122"/>
                <a:ea typeface="黑体" panose="02010609060101010101" pitchFamily="49" charset="-122"/>
              </a:rPr>
              <a:t>、动植物病毒</a:t>
            </a:r>
          </a:p>
        </p:txBody>
      </p:sp>
      <p:pic>
        <p:nvPicPr>
          <p:cNvPr id="72708" name="Picture 7" descr="book3"/>
          <p:cNvPicPr>
            <a:picLocks noChangeAspect="1"/>
          </p:cNvPicPr>
          <p:nvPr/>
        </p:nvPicPr>
        <p:blipFill>
          <a:blip r:embed="rId4" cstate="print">
            <a:clrChange>
              <a:clrFrom>
                <a:srgbClr val="FFFFFF"/>
              </a:clrFrom>
              <a:clrTo>
                <a:srgbClr val="FFFFFF">
                  <a:alpha val="0"/>
                </a:srgbClr>
              </a:clrTo>
            </a:clrChange>
          </a:blip>
          <a:stretch>
            <a:fillRect/>
          </a:stretch>
        </p:blipFill>
        <p:spPr>
          <a:xfrm>
            <a:off x="520700" y="271780"/>
            <a:ext cx="1254125" cy="1176020"/>
          </a:xfrm>
          <a:prstGeom prst="rect">
            <a:avLst/>
          </a:prstGeom>
          <a:noFill/>
          <a:ln w="9525">
            <a:noFill/>
          </a:ln>
        </p:spPr>
      </p:pic>
      <p:sp>
        <p:nvSpPr>
          <p:cNvPr id="72715" name="TextBox 2"/>
          <p:cNvSpPr txBox="1"/>
          <p:nvPr/>
        </p:nvSpPr>
        <p:spPr>
          <a:xfrm>
            <a:off x="1774825" y="623570"/>
            <a:ext cx="3834130" cy="645160"/>
          </a:xfrm>
          <a:prstGeom prst="rect">
            <a:avLst/>
          </a:prstGeom>
          <a:noFill/>
          <a:ln w="9525">
            <a:noFill/>
          </a:ln>
        </p:spPr>
        <p:txBody>
          <a:bodyPr wrap="square" anchor="t">
            <a:spAutoFit/>
          </a:bodyPr>
          <a:lstStyle/>
          <a:p>
            <a:r>
              <a:rPr lang="zh-CN" altLang="en-US" sz="3600" b="1" dirty="0">
                <a:solidFill>
                  <a:srgbClr val="C00000"/>
                </a:solidFill>
                <a:latin typeface="幼圆" pitchFamily="49" charset="-122"/>
                <a:ea typeface="幼圆" pitchFamily="49" charset="-122"/>
              </a:rPr>
              <a:t>课堂小结：</a:t>
            </a:r>
          </a:p>
        </p:txBody>
      </p:sp>
      <p:grpSp>
        <p:nvGrpSpPr>
          <p:cNvPr id="72709" name="Group 8"/>
          <p:cNvGrpSpPr/>
          <p:nvPr/>
        </p:nvGrpSpPr>
        <p:grpSpPr>
          <a:xfrm>
            <a:off x="361315" y="6486525"/>
            <a:ext cx="11468735" cy="321945"/>
            <a:chOff x="624" y="2429"/>
            <a:chExt cx="4464" cy="547"/>
          </a:xfrm>
        </p:grpSpPr>
        <p:grpSp>
          <p:nvGrpSpPr>
            <p:cNvPr id="72710" name="Group 9"/>
            <p:cNvGrpSpPr/>
            <p:nvPr/>
          </p:nvGrpSpPr>
          <p:grpSpPr>
            <a:xfrm>
              <a:off x="624" y="2430"/>
              <a:ext cx="2112" cy="546"/>
              <a:chOff x="768" y="2304"/>
              <a:chExt cx="2112" cy="546"/>
            </a:xfrm>
          </p:grpSpPr>
          <p:pic>
            <p:nvPicPr>
              <p:cNvPr id="72711" name="Picture 10" descr="0015.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68" y="2304"/>
                <a:ext cx="814" cy="546"/>
              </a:xfrm>
              <a:prstGeom prst="rect">
                <a:avLst/>
              </a:prstGeom>
              <a:noFill/>
              <a:ln w="9525">
                <a:noFill/>
              </a:ln>
            </p:spPr>
          </p:pic>
          <p:pic>
            <p:nvPicPr>
              <p:cNvPr id="72712" name="Picture 11" descr="0016.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550" y="2422"/>
                <a:ext cx="610" cy="410"/>
              </a:xfrm>
              <a:prstGeom prst="rect">
                <a:avLst/>
              </a:prstGeom>
              <a:noFill/>
              <a:ln w="9525">
                <a:noFill/>
              </a:ln>
            </p:spPr>
          </p:pic>
          <p:pic>
            <p:nvPicPr>
              <p:cNvPr id="72713" name="Picture 12" descr="0015.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066" y="2304"/>
                <a:ext cx="814" cy="546"/>
              </a:xfrm>
              <a:prstGeom prst="rect">
                <a:avLst/>
              </a:prstGeom>
              <a:noFill/>
              <a:ln w="9525">
                <a:noFill/>
              </a:ln>
            </p:spPr>
          </p:pic>
        </p:grpSp>
        <p:graphicFrame>
          <p:nvGraphicFramePr>
            <p:cNvPr id="72714" name="Object 13"/>
            <p:cNvGraphicFramePr>
              <a:graphicFrameLocks/>
            </p:cNvGraphicFramePr>
            <p:nvPr/>
          </p:nvGraphicFramePr>
          <p:xfrm>
            <a:off x="2991" y="2429"/>
            <a:ext cx="2097" cy="547"/>
          </p:xfrm>
          <a:graphic>
            <a:graphicData uri="http://schemas.openxmlformats.org/presentationml/2006/ole">
              <p:oleObj spid="_x0000_s30721" r:id="rId7" imgW="2847619" imgH="743054" progId="PBrush">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blinds(horizontal)">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7"/>
                                        </p:tgtEl>
                                        <p:attrNameLst>
                                          <p:attrName>style.visibility</p:attrName>
                                        </p:attrNameLst>
                                      </p:cBhvr>
                                      <p:to>
                                        <p:strVal val="visible"/>
                                      </p:to>
                                    </p:set>
                                    <p:animEffect transition="in" filter="blinds(horizontal)">
                                      <p:cBhvr>
                                        <p:cTn id="12" dur="500"/>
                                        <p:tgtEl>
                                          <p:spTgt spid="481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143"/>
                                        </p:tgtEl>
                                        <p:attrNameLst>
                                          <p:attrName>style.visibility</p:attrName>
                                        </p:attrNameLst>
                                      </p:cBhvr>
                                      <p:to>
                                        <p:strVal val="visible"/>
                                      </p:to>
                                    </p:set>
                                    <p:animEffect transition="in" filter="blinds(horizontal)">
                                      <p:cBhvr>
                                        <p:cTn id="17" dur="500"/>
                                        <p:tgtEl>
                                          <p:spTgt spid="481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135"/>
                                        </p:tgtEl>
                                        <p:attrNameLst>
                                          <p:attrName>style.visibility</p:attrName>
                                        </p:attrNameLst>
                                      </p:cBhvr>
                                      <p:to>
                                        <p:strVal val="visible"/>
                                      </p:to>
                                    </p:set>
                                    <p:animEffect transition="in" filter="blinds(horizontal)">
                                      <p:cBhvr>
                                        <p:cTn id="22" dur="500"/>
                                        <p:tgtEl>
                                          <p:spTgt spid="48135"/>
                                        </p:tgtEl>
                                      </p:cBhvr>
                                    </p:animEffect>
                                  </p:childTnLst>
                                </p:cTn>
                              </p:par>
                              <p:par>
                                <p:cTn id="23" presetID="3" presetClass="entr" presetSubtype="10" fill="hold" nodeType="withEffect">
                                  <p:stCondLst>
                                    <p:cond delay="0"/>
                                  </p:stCondLst>
                                  <p:childTnLst>
                                    <p:set>
                                      <p:cBhvr>
                                        <p:cTn id="24" dur="1" fill="hold">
                                          <p:stCondLst>
                                            <p:cond delay="0"/>
                                          </p:stCondLst>
                                        </p:cTn>
                                        <p:tgtEl>
                                          <p:spTgt spid="48136"/>
                                        </p:tgtEl>
                                        <p:attrNameLst>
                                          <p:attrName>style.visibility</p:attrName>
                                        </p:attrNameLst>
                                      </p:cBhvr>
                                      <p:to>
                                        <p:strVal val="visible"/>
                                      </p:to>
                                    </p:set>
                                    <p:animEffect transition="in" filter="blinds(horizontal)">
                                      <p:cBhvr>
                                        <p:cTn id="25" dur="500"/>
                                        <p:tgtEl>
                                          <p:spTgt spid="4813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8141"/>
                                        </p:tgtEl>
                                        <p:attrNameLst>
                                          <p:attrName>style.visibility</p:attrName>
                                        </p:attrNameLst>
                                      </p:cBhvr>
                                      <p:to>
                                        <p:strVal val="visible"/>
                                      </p:to>
                                    </p:set>
                                    <p:animEffect transition="in" filter="blinds(horizontal)">
                                      <p:cBhvr>
                                        <p:cTn id="30" dur="500"/>
                                        <p:tgtEl>
                                          <p:spTgt spid="4814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8138"/>
                                        </p:tgtEl>
                                        <p:attrNameLst>
                                          <p:attrName>style.visibility</p:attrName>
                                        </p:attrNameLst>
                                      </p:cBhvr>
                                      <p:to>
                                        <p:strVal val="visible"/>
                                      </p:to>
                                    </p:set>
                                    <p:animEffect transition="in" filter="blinds(horizontal)">
                                      <p:cBhvr>
                                        <p:cTn id="33" dur="500"/>
                                        <p:tgtEl>
                                          <p:spTgt spid="4813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8139"/>
                                        </p:tgtEl>
                                        <p:attrNameLst>
                                          <p:attrName>style.visibility</p:attrName>
                                        </p:attrNameLst>
                                      </p:cBhvr>
                                      <p:to>
                                        <p:strVal val="visible"/>
                                      </p:to>
                                    </p:set>
                                    <p:animEffect transition="in" filter="blinds(horizontal)">
                                      <p:cBhvr>
                                        <p:cTn id="36" dur="500"/>
                                        <p:tgtEl>
                                          <p:spTgt spid="48139"/>
                                        </p:tgtEl>
                                      </p:cBhvr>
                                    </p:animEffect>
                                  </p:childTnLst>
                                </p:cTn>
                              </p:par>
                              <p:par>
                                <p:cTn id="37" presetID="3" presetClass="entr" presetSubtype="10" fill="hold" nodeType="withEffect">
                                  <p:stCondLst>
                                    <p:cond delay="0"/>
                                  </p:stCondLst>
                                  <p:childTnLst>
                                    <p:set>
                                      <p:cBhvr>
                                        <p:cTn id="38" dur="1" fill="hold">
                                          <p:stCondLst>
                                            <p:cond delay="0"/>
                                          </p:stCondLst>
                                        </p:cTn>
                                        <p:tgtEl>
                                          <p:spTgt spid="48142"/>
                                        </p:tgtEl>
                                        <p:attrNameLst>
                                          <p:attrName>style.visibility</p:attrName>
                                        </p:attrNameLst>
                                      </p:cBhvr>
                                      <p:to>
                                        <p:strVal val="visible"/>
                                      </p:to>
                                    </p:set>
                                    <p:animEffect transition="in" filter="blinds(horizontal)">
                                      <p:cBhvr>
                                        <p:cTn id="39" dur="500"/>
                                        <p:tgtEl>
                                          <p:spTgt spid="4814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8140"/>
                                        </p:tgtEl>
                                        <p:attrNameLst>
                                          <p:attrName>style.visibility</p:attrName>
                                        </p:attrNameLst>
                                      </p:cBhvr>
                                      <p:to>
                                        <p:strVal val="visible"/>
                                      </p:to>
                                    </p:set>
                                    <p:animEffect transition="in" filter="blinds(horizontal)">
                                      <p:cBhvr>
                                        <p:cTn id="42" dur="500"/>
                                        <p:tgtEl>
                                          <p:spTgt spid="481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8144"/>
                                        </p:tgtEl>
                                        <p:attrNameLst>
                                          <p:attrName>style.visibility</p:attrName>
                                        </p:attrNameLst>
                                      </p:cBhvr>
                                      <p:to>
                                        <p:strVal val="visible"/>
                                      </p:to>
                                    </p:set>
                                    <p:animEffect transition="in" filter="blinds(horizontal)">
                                      <p:cBhvr>
                                        <p:cTn id="47" dur="500"/>
                                        <p:tgtEl>
                                          <p:spTgt spid="48144"/>
                                        </p:tgtEl>
                                      </p:cBhvr>
                                    </p:animEffect>
                                  </p:childTnLst>
                                </p:cTn>
                              </p:par>
                              <p:par>
                                <p:cTn id="48" presetID="3" presetClass="entr" presetSubtype="10" fill="hold" nodeType="withEffect">
                                  <p:stCondLst>
                                    <p:cond delay="0"/>
                                  </p:stCondLst>
                                  <p:childTnLst>
                                    <p:set>
                                      <p:cBhvr>
                                        <p:cTn id="49" dur="1" fill="hold">
                                          <p:stCondLst>
                                            <p:cond delay="0"/>
                                          </p:stCondLst>
                                        </p:cTn>
                                        <p:tgtEl>
                                          <p:spTgt spid="48146"/>
                                        </p:tgtEl>
                                        <p:attrNameLst>
                                          <p:attrName>style.visibility</p:attrName>
                                        </p:attrNameLst>
                                      </p:cBhvr>
                                      <p:to>
                                        <p:strVal val="visible"/>
                                      </p:to>
                                    </p:set>
                                    <p:animEffect transition="in" filter="blinds(horizontal)">
                                      <p:cBhvr>
                                        <p:cTn id="50" dur="500"/>
                                        <p:tgtEl>
                                          <p:spTgt spid="4814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8145"/>
                                        </p:tgtEl>
                                        <p:attrNameLst>
                                          <p:attrName>style.visibility</p:attrName>
                                        </p:attrNameLst>
                                      </p:cBhvr>
                                      <p:to>
                                        <p:strVal val="visible"/>
                                      </p:to>
                                    </p:set>
                                    <p:animEffect transition="in" filter="blinds(horizontal)">
                                      <p:cBhvr>
                                        <p:cTn id="55" dur="500"/>
                                        <p:tgtEl>
                                          <p:spTgt spid="48145"/>
                                        </p:tgtEl>
                                      </p:cBhvr>
                                    </p:animEffect>
                                  </p:childTnLst>
                                </p:cTn>
                              </p:par>
                              <p:par>
                                <p:cTn id="56" presetID="3" presetClass="entr" presetSubtype="10" fill="hold" nodeType="withEffect">
                                  <p:stCondLst>
                                    <p:cond delay="0"/>
                                  </p:stCondLst>
                                  <p:childTnLst>
                                    <p:set>
                                      <p:cBhvr>
                                        <p:cTn id="57" dur="1" fill="hold">
                                          <p:stCondLst>
                                            <p:cond delay="0"/>
                                          </p:stCondLst>
                                        </p:cTn>
                                        <p:tgtEl>
                                          <p:spTgt spid="48147"/>
                                        </p:tgtEl>
                                        <p:attrNameLst>
                                          <p:attrName>style.visibility</p:attrName>
                                        </p:attrNameLst>
                                      </p:cBhvr>
                                      <p:to>
                                        <p:strVal val="visible"/>
                                      </p:to>
                                    </p:set>
                                    <p:animEffect transition="in" filter="blinds(horizontal)">
                                      <p:cBhvr>
                                        <p:cTn id="58" dur="500"/>
                                        <p:tgtEl>
                                          <p:spTgt spid="4814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8148"/>
                                        </p:tgtEl>
                                        <p:attrNameLst>
                                          <p:attrName>style.visibility</p:attrName>
                                        </p:attrNameLst>
                                      </p:cBhvr>
                                      <p:to>
                                        <p:strVal val="visible"/>
                                      </p:to>
                                    </p:set>
                                    <p:animEffect transition="in" filter="blinds(horizontal)">
                                      <p:cBhvr>
                                        <p:cTn id="63" dur="500"/>
                                        <p:tgtEl>
                                          <p:spTgt spid="48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p:bldP spid="48137" grpId="0"/>
      <p:bldP spid="48138" grpId="0"/>
      <p:bldP spid="48139" grpId="0"/>
      <p:bldP spid="48140" grpId="0"/>
      <p:bldP spid="48143" grpId="0"/>
      <p:bldP spid="48144" grpId="0"/>
      <p:bldP spid="48145" grpId="0" bldLvl="0" animBg="1"/>
      <p:bldP spid="4814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p:nvPr/>
        </p:nvSpPr>
        <p:spPr>
          <a:xfrm>
            <a:off x="1162050" y="1052513"/>
            <a:ext cx="8083550" cy="487362"/>
          </a:xfrm>
          <a:prstGeom prst="rect">
            <a:avLst/>
          </a:prstGeom>
          <a:noFill/>
          <a:ln w="9525">
            <a:noFill/>
          </a:ln>
        </p:spPr>
        <p:txBody>
          <a:bodyPr wrap="square" lIns="0" tIns="0" rIns="0" bIns="0" anchor="t">
            <a:spAutoFit/>
          </a:bodyPr>
          <a:lstStyle/>
          <a:p>
            <a:r>
              <a:rPr lang="zh-CN" altLang="en-US" sz="3200" dirty="0">
                <a:solidFill>
                  <a:srgbClr val="FF0000"/>
                </a:solidFill>
                <a:latin typeface="Arial" panose="020B0604020202020204" pitchFamily="34" charset="0"/>
                <a:ea typeface="黑体" panose="02010609060101010101" pitchFamily="49" charset="-122"/>
              </a:rPr>
              <a:t>到哪里去找限制酶呢？</a:t>
            </a:r>
          </a:p>
        </p:txBody>
      </p:sp>
      <p:sp>
        <p:nvSpPr>
          <p:cNvPr id="37893" name="Text Box 5"/>
          <p:cNvSpPr txBox="1"/>
          <p:nvPr/>
        </p:nvSpPr>
        <p:spPr>
          <a:xfrm>
            <a:off x="1162050" y="2133600"/>
            <a:ext cx="9136063" cy="3413125"/>
          </a:xfrm>
          <a:prstGeom prst="rect">
            <a:avLst/>
          </a:prstGeom>
          <a:noFill/>
          <a:ln w="9525">
            <a:noFill/>
          </a:ln>
        </p:spPr>
        <p:txBody>
          <a:bodyPr wrap="square" lIns="0" tIns="0" rIns="0" bIns="0" anchor="t">
            <a:spAutoFit/>
          </a:bodyPr>
          <a:lstStyle/>
          <a:p>
            <a:r>
              <a:rPr lang="zh-CN" altLang="en-US" sz="3200" dirty="0">
                <a:latin typeface="黑体" panose="02010609060101010101" pitchFamily="49" charset="-122"/>
                <a:ea typeface="黑体" panose="02010609060101010101" pitchFamily="49" charset="-122"/>
              </a:rPr>
              <a:t>    生物易受外来</a:t>
            </a:r>
            <a:r>
              <a:rPr lang="en-US" altLang="zh-CN" sz="3200">
                <a:latin typeface="黑体" panose="02010609060101010101" pitchFamily="49" charset="-122"/>
                <a:ea typeface="黑体" panose="02010609060101010101" pitchFamily="49" charset="-122"/>
              </a:rPr>
              <a:t>DNA</a:t>
            </a:r>
            <a:r>
              <a:rPr lang="zh-CN" altLang="en-US" sz="3200" dirty="0">
                <a:latin typeface="黑体" panose="02010609060101010101" pitchFamily="49" charset="-122"/>
                <a:ea typeface="黑体" panose="02010609060101010101" pitchFamily="49" charset="-122"/>
              </a:rPr>
              <a:t>的入侵，比如病毒的入侵。在长期的进化过程中生物形成了一套完善的防御机制，比如动物有专门的免疫系统。</a:t>
            </a:r>
          </a:p>
          <a:p>
            <a:r>
              <a:rPr lang="zh-CN" altLang="en-US" sz="3200" dirty="0">
                <a:latin typeface="黑体" panose="02010609060101010101" pitchFamily="49" charset="-122"/>
                <a:ea typeface="黑体" panose="02010609060101010101" pitchFamily="49" charset="-122"/>
              </a:rPr>
              <a:t>    而</a:t>
            </a:r>
            <a:r>
              <a:rPr lang="zh-CN" altLang="en-US" sz="3200" dirty="0">
                <a:solidFill>
                  <a:srgbClr val="FF0000"/>
                </a:solidFill>
                <a:latin typeface="黑体" panose="02010609060101010101" pitchFamily="49" charset="-122"/>
                <a:ea typeface="黑体" panose="02010609060101010101" pitchFamily="49" charset="-122"/>
              </a:rPr>
              <a:t>原核生物</a:t>
            </a:r>
            <a:r>
              <a:rPr lang="zh-CN" altLang="en-US" sz="3200" dirty="0">
                <a:latin typeface="黑体" panose="02010609060101010101" pitchFamily="49" charset="-122"/>
                <a:ea typeface="黑体" panose="02010609060101010101" pitchFamily="49" charset="-122"/>
              </a:rPr>
              <a:t>用来防止外来病原物的侵害的防御性工具就是限制酶，当外源</a:t>
            </a:r>
            <a:r>
              <a:rPr lang="en-US" altLang="zh-CN" sz="3200">
                <a:latin typeface="黑体" panose="02010609060101010101" pitchFamily="49" charset="-122"/>
                <a:ea typeface="黑体" panose="02010609060101010101" pitchFamily="49" charset="-122"/>
              </a:rPr>
              <a:t>DNA</a:t>
            </a:r>
            <a:r>
              <a:rPr lang="zh-CN" altLang="en-US" sz="3200" dirty="0">
                <a:latin typeface="黑体" panose="02010609060101010101" pitchFamily="49" charset="-122"/>
                <a:ea typeface="黑体" panose="02010609060101010101" pitchFamily="49" charset="-122"/>
              </a:rPr>
              <a:t>侵入时，会利用限制酶将外源</a:t>
            </a:r>
            <a:r>
              <a:rPr lang="en-US" altLang="zh-CN" sz="3200">
                <a:latin typeface="黑体" panose="02010609060101010101" pitchFamily="49" charset="-122"/>
                <a:ea typeface="黑体" panose="02010609060101010101" pitchFamily="49" charset="-122"/>
              </a:rPr>
              <a:t>DNA</a:t>
            </a:r>
            <a:r>
              <a:rPr lang="zh-CN" altLang="en-US" sz="3200" dirty="0">
                <a:latin typeface="黑体" panose="02010609060101010101" pitchFamily="49" charset="-122"/>
                <a:ea typeface="黑体" panose="02010609060101010101" pitchFamily="49" charset="-122"/>
              </a:rPr>
              <a:t>切割、使之失效，以保证自身的安全。</a:t>
            </a:r>
          </a:p>
        </p:txBody>
      </p:sp>
      <p:sp>
        <p:nvSpPr>
          <p:cNvPr id="7" name="Rectangle 5"/>
          <p:cNvSpPr/>
          <p:nvPr/>
        </p:nvSpPr>
        <p:spPr>
          <a:xfrm>
            <a:off x="1162050" y="1196975"/>
            <a:ext cx="10058400" cy="557213"/>
          </a:xfrm>
          <a:prstGeom prst="rect">
            <a:avLst/>
          </a:prstGeom>
          <a:noFill/>
          <a:ln w="9525">
            <a:noFill/>
          </a:ln>
        </p:spPr>
        <p:txBody>
          <a:bodyPr anchor="t"/>
          <a:lstStyle/>
          <a:p>
            <a:pPr marL="342900" indent="-342900">
              <a:spcBef>
                <a:spcPct val="35000"/>
              </a:spcBef>
            </a:pPr>
            <a:r>
              <a:rPr lang="zh-CN" altLang="en-US" sz="3200" dirty="0">
                <a:solidFill>
                  <a:srgbClr val="FF0000"/>
                </a:solidFill>
                <a:latin typeface="黑体" panose="02010609060101010101" pitchFamily="49" charset="-122"/>
                <a:ea typeface="黑体" panose="02010609060101010101" pitchFamily="49" charset="-122"/>
              </a:rPr>
              <a:t>那限制酶不会剪切细菌本身的</a:t>
            </a:r>
            <a:r>
              <a:rPr lang="zh-CN" altLang="zh-CN" sz="3200" dirty="0">
                <a:solidFill>
                  <a:srgbClr val="FF0000"/>
                </a:solidFill>
                <a:latin typeface="黑体" panose="02010609060101010101" pitchFamily="49" charset="-122"/>
                <a:ea typeface="黑体" panose="02010609060101010101" pitchFamily="49" charset="-122"/>
              </a:rPr>
              <a:t>DNA</a:t>
            </a:r>
            <a:r>
              <a:rPr lang="zh-CN" altLang="en-US" sz="3200" dirty="0">
                <a:solidFill>
                  <a:srgbClr val="FF0000"/>
                </a:solidFill>
                <a:latin typeface="黑体" panose="02010609060101010101" pitchFamily="49" charset="-122"/>
                <a:ea typeface="黑体" panose="02010609060101010101" pitchFamily="49" charset="-122"/>
              </a:rPr>
              <a:t>吗？ </a:t>
            </a:r>
            <a:r>
              <a:rPr lang="en-US" altLang="zh-CN" sz="3600" dirty="0">
                <a:solidFill>
                  <a:srgbClr val="FF0000"/>
                </a:solidFill>
                <a:latin typeface="黑体" panose="02010609060101010101" pitchFamily="49" charset="-122"/>
                <a:ea typeface="黑体" panose="02010609060101010101" pitchFamily="49" charset="-122"/>
              </a:rPr>
              <a:t>P7</a:t>
            </a:r>
            <a:r>
              <a:rPr lang="zh-CN" altLang="en-US" sz="3200" dirty="0">
                <a:solidFill>
                  <a:srgbClr val="FF0000"/>
                </a:solidFill>
                <a:latin typeface="黑体" panose="02010609060101010101" pitchFamily="49" charset="-122"/>
                <a:ea typeface="黑体" panose="02010609060101010101" pitchFamily="49" charset="-122"/>
              </a:rPr>
              <a:t>第</a:t>
            </a:r>
            <a:r>
              <a:rPr lang="en-US" altLang="zh-CN" sz="3200" dirty="0">
                <a:solidFill>
                  <a:srgbClr val="FF0000"/>
                </a:solidFill>
                <a:latin typeface="黑体" panose="02010609060101010101" pitchFamily="49" charset="-122"/>
                <a:ea typeface="黑体" panose="02010609060101010101" pitchFamily="49" charset="-122"/>
              </a:rPr>
              <a:t>2</a:t>
            </a:r>
            <a:r>
              <a:rPr lang="zh-CN" altLang="en-US" sz="3200" dirty="0">
                <a:solidFill>
                  <a:srgbClr val="FF0000"/>
                </a:solidFill>
                <a:latin typeface="黑体" panose="02010609060101010101" pitchFamily="49" charset="-122"/>
                <a:ea typeface="黑体" panose="02010609060101010101" pitchFamily="49" charset="-122"/>
              </a:rPr>
              <a:t>题</a:t>
            </a:r>
          </a:p>
        </p:txBody>
      </p:sp>
      <p:sp>
        <p:nvSpPr>
          <p:cNvPr id="11" name="Text Box 6"/>
          <p:cNvSpPr txBox="1"/>
          <p:nvPr/>
        </p:nvSpPr>
        <p:spPr>
          <a:xfrm>
            <a:off x="985838" y="2244725"/>
            <a:ext cx="9312275" cy="2773363"/>
          </a:xfrm>
          <a:prstGeom prst="rect">
            <a:avLst/>
          </a:prstGeom>
          <a:noFill/>
          <a:ln w="9525">
            <a:noFill/>
          </a:ln>
        </p:spPr>
        <p:txBody>
          <a:bodyPr wrap="square" anchor="t">
            <a:spAutoFit/>
          </a:bodyPr>
          <a:lstStyle/>
          <a:p>
            <a:pPr>
              <a:spcBef>
                <a:spcPct val="50000"/>
              </a:spcBef>
            </a:pPr>
            <a:r>
              <a:rPr lang="zh-CN" altLang="en-US" sz="3200" dirty="0">
                <a:latin typeface="黑体" panose="02010609060101010101" pitchFamily="49" charset="-122"/>
                <a:ea typeface="黑体" panose="02010609060101010101" pitchFamily="49" charset="-122"/>
              </a:rPr>
              <a:t>    通过长期的进化，当细菌中含有某种限制酶时，细菌本身的</a:t>
            </a:r>
            <a:r>
              <a:rPr lang="zh-CN" altLang="zh-CN" sz="3200" dirty="0">
                <a:latin typeface="黑体" panose="02010609060101010101" pitchFamily="49" charset="-122"/>
                <a:ea typeface="黑体" panose="02010609060101010101" pitchFamily="49" charset="-122"/>
              </a:rPr>
              <a:t>DNA</a:t>
            </a:r>
            <a:r>
              <a:rPr lang="zh-CN" altLang="en-US" sz="3200" dirty="0">
                <a:latin typeface="黑体" panose="02010609060101010101" pitchFamily="49" charset="-122"/>
                <a:ea typeface="黑体" panose="02010609060101010101" pitchFamily="49" charset="-122"/>
              </a:rPr>
              <a:t>分子中通常不具备这种限制酶的识别切割序列。</a:t>
            </a:r>
          </a:p>
          <a:p>
            <a:pPr>
              <a:spcBef>
                <a:spcPct val="50000"/>
              </a:spcBef>
            </a:pPr>
            <a:r>
              <a:rPr lang="zh-CN" altLang="en-US" sz="3200" dirty="0">
                <a:latin typeface="黑体" panose="02010609060101010101" pitchFamily="49" charset="-122"/>
                <a:ea typeface="黑体" panose="02010609060101010101" pitchFamily="49" charset="-122"/>
              </a:rPr>
              <a:t>    这样，细菌中含有某种限制酶也不会使自身的</a:t>
            </a:r>
            <a:r>
              <a:rPr lang="zh-CN" altLang="zh-CN" sz="3200" dirty="0">
                <a:latin typeface="黑体" panose="02010609060101010101" pitchFamily="49" charset="-122"/>
                <a:ea typeface="黑体" panose="02010609060101010101" pitchFamily="49" charset="-122"/>
              </a:rPr>
              <a:t>DNA</a:t>
            </a:r>
            <a:r>
              <a:rPr lang="zh-CN" altLang="en-US" sz="3200" dirty="0">
                <a:latin typeface="黑体" panose="02010609060101010101" pitchFamily="49" charset="-122"/>
                <a:ea typeface="黑体" panose="02010609060101010101" pitchFamily="49" charset="-122"/>
              </a:rPr>
              <a:t>被切断，并且可以防止外源</a:t>
            </a:r>
            <a:r>
              <a:rPr lang="zh-CN" altLang="zh-CN" sz="3200" dirty="0">
                <a:latin typeface="黑体" panose="02010609060101010101" pitchFamily="49" charset="-122"/>
                <a:ea typeface="黑体" panose="02010609060101010101" pitchFamily="49" charset="-122"/>
              </a:rPr>
              <a:t>DNA</a:t>
            </a:r>
            <a:r>
              <a:rPr lang="zh-CN" altLang="en-US" sz="3200" dirty="0">
                <a:latin typeface="黑体" panose="02010609060101010101" pitchFamily="49" charset="-122"/>
                <a:ea typeface="黑体" panose="02010609060101010101" pitchFamily="49" charset="-122"/>
              </a:rPr>
              <a:t>的入侵。</a:t>
            </a:r>
            <a:r>
              <a:rPr lang="zh-CN" altLang="en-US" sz="3200" b="1" dirty="0">
                <a:latin typeface="华文仿宋" pitchFamily="2" charset="-122"/>
                <a:ea typeface="华文仿宋"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Abs val="0"/>
                                  </p:iterate>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ppt_x</p:attrName>
                                        </p:attrNameLst>
                                      </p:cBhvr>
                                      <p:tavLst>
                                        <p:tav tm="0">
                                          <p:val>
                                            <p:strVal val="#ppt_x"/>
                                          </p:val>
                                        </p:tav>
                                        <p:tav tm="100000">
                                          <p:val>
                                            <p:strVal val="#ppt_x"/>
                                          </p:val>
                                        </p:tav>
                                      </p:tavLst>
                                    </p:anim>
                                    <p:anim calcmode="lin" valueType="num">
                                      <p:cBhvr>
                                        <p:cTn id="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iterate type="lt">
                                    <p:tmAbs val="0"/>
                                  </p:iterate>
                                  <p:childTnLst>
                                    <p:animEffect transition="out" filter="box(in)">
                                      <p:cBhvr>
                                        <p:cTn id="12" dur="500"/>
                                        <p:tgtEl>
                                          <p:spTgt spid="37891"/>
                                        </p:tgtEl>
                                      </p:cBhvr>
                                    </p:animEffect>
                                    <p:set>
                                      <p:cBhvr>
                                        <p:cTn id="13" dur="1" fill="hold">
                                          <p:stCondLst>
                                            <p:cond delay="499"/>
                                          </p:stCondLst>
                                        </p:cTn>
                                        <p:tgtEl>
                                          <p:spTgt spid="37891"/>
                                        </p:tgtEl>
                                        <p:attrNameLst>
                                          <p:attrName>style.visibility</p:attrName>
                                        </p:attrNameLst>
                                      </p:cBhvr>
                                      <p:to>
                                        <p:strVal val="hidden"/>
                                      </p:to>
                                    </p:set>
                                  </p:childTnLst>
                                </p:cTn>
                              </p:par>
                              <p:par>
                                <p:cTn id="14" presetID="2" presetClass="exit" presetSubtype="4" fill="hold" grpId="1" nodeType="withEffect">
                                  <p:stCondLst>
                                    <p:cond delay="0"/>
                                  </p:stCondLst>
                                  <p:iterate type="lt">
                                    <p:tmAbs val="0"/>
                                  </p:iterate>
                                  <p:childTnLst>
                                    <p:anim calcmode="lin" valueType="num">
                                      <p:cBhvr>
                                        <p:cTn id="15" dur="500"/>
                                        <p:tgtEl>
                                          <p:spTgt spid="37893"/>
                                        </p:tgtEl>
                                        <p:attrNameLst>
                                          <p:attrName>ppt_x</p:attrName>
                                        </p:attrNameLst>
                                      </p:cBhvr>
                                      <p:tavLst>
                                        <p:tav tm="0">
                                          <p:val>
                                            <p:strVal val="ppt_x"/>
                                          </p:val>
                                        </p:tav>
                                        <p:tav tm="100000">
                                          <p:val>
                                            <p:strVal val="ppt_x"/>
                                          </p:val>
                                        </p:tav>
                                      </p:tavLst>
                                    </p:anim>
                                    <p:anim calcmode="lin" valueType="num">
                                      <p:cBhvr>
                                        <p:cTn id="16" dur="500"/>
                                        <p:tgtEl>
                                          <p:spTgt spid="37893"/>
                                        </p:tgtEl>
                                        <p:attrNameLst>
                                          <p:attrName>ppt_y</p:attrName>
                                        </p:attrNameLst>
                                      </p:cBhvr>
                                      <p:tavLst>
                                        <p:tav tm="0">
                                          <p:val>
                                            <p:strVal val="ppt_y"/>
                                          </p:val>
                                        </p:tav>
                                        <p:tav tm="100000">
                                          <p:val>
                                            <p:strVal val="1+ppt_h/2"/>
                                          </p:val>
                                        </p:tav>
                                      </p:tavLst>
                                    </p:anim>
                                    <p:set>
                                      <p:cBhvr>
                                        <p:cTn id="17" dur="1" fill="hold">
                                          <p:stCondLst>
                                            <p:cond delay="499"/>
                                          </p:stCondLst>
                                        </p:cTn>
                                        <p:tgtEl>
                                          <p:spTgt spid="3789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Righ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1"/>
      <p:bldP spid="37893" grpId="0" bldLvl="0"/>
      <p:bldP spid="37893" grpId="1"/>
      <p:bldP spid="7"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50177"/>
          <p:cNvSpPr/>
          <p:nvPr/>
        </p:nvSpPr>
        <p:spPr>
          <a:xfrm>
            <a:off x="4495800" y="2133600"/>
            <a:ext cx="3886200" cy="609600"/>
          </a:xfrm>
          <a:prstGeom prst="rect">
            <a:avLst/>
          </a:prstGeom>
          <a:solidFill>
            <a:srgbClr val="FF0066"/>
          </a:solidFill>
          <a:ln w="9525">
            <a:noFill/>
          </a:ln>
        </p:spPr>
        <p:txBody>
          <a:bodyPr anchor="t"/>
          <a:lstStyle/>
          <a:p>
            <a:endParaRPr lang="zh-CN" altLang="en-US">
              <a:latin typeface="Arial" panose="020B0604020202020204" pitchFamily="34" charset="0"/>
              <a:ea typeface="微软雅黑" panose="020B0503020204020204" charset="-122"/>
            </a:endParaRPr>
          </a:p>
        </p:txBody>
      </p:sp>
      <p:sp>
        <p:nvSpPr>
          <p:cNvPr id="50178" name="矩形 50178"/>
          <p:cNvSpPr/>
          <p:nvPr/>
        </p:nvSpPr>
        <p:spPr>
          <a:xfrm>
            <a:off x="3352800" y="2133600"/>
            <a:ext cx="838200" cy="609600"/>
          </a:xfrm>
          <a:prstGeom prst="rect">
            <a:avLst/>
          </a:prstGeom>
          <a:solidFill>
            <a:srgbClr val="008000"/>
          </a:solidFill>
          <a:ln w="9525">
            <a:noFill/>
          </a:ln>
        </p:spPr>
        <p:txBody>
          <a:bodyPr anchor="t"/>
          <a:lstStyle/>
          <a:p>
            <a:endParaRPr lang="zh-CN" altLang="en-US">
              <a:latin typeface="Arial" panose="020B0604020202020204" pitchFamily="34" charset="0"/>
              <a:ea typeface="微软雅黑" panose="020B0503020204020204" charset="-122"/>
            </a:endParaRPr>
          </a:p>
        </p:txBody>
      </p:sp>
      <p:sp>
        <p:nvSpPr>
          <p:cNvPr id="50179" name="文本框 50179"/>
          <p:cNvSpPr txBox="1"/>
          <p:nvPr/>
        </p:nvSpPr>
        <p:spPr>
          <a:xfrm>
            <a:off x="1524000" y="188913"/>
            <a:ext cx="9144000" cy="706755"/>
          </a:xfrm>
          <a:prstGeom prst="rect">
            <a:avLst/>
          </a:prstGeom>
          <a:noFill/>
          <a:ln w="9525">
            <a:noFill/>
          </a:ln>
        </p:spPr>
        <p:txBody>
          <a:bodyPr anchor="t">
            <a:spAutoFit/>
          </a:bodyPr>
          <a:lstStyle/>
          <a:p>
            <a:r>
              <a:rPr lang="zh-CN" altLang="en-US" sz="4000" dirty="0">
                <a:solidFill>
                  <a:srgbClr val="0066FF"/>
                </a:solidFill>
                <a:latin typeface="黑体" panose="02010609060101010101" pitchFamily="49" charset="-122"/>
                <a:ea typeface="黑体" panose="02010609060101010101" pitchFamily="49" charset="-122"/>
              </a:rPr>
              <a:t>补充</a:t>
            </a:r>
            <a:r>
              <a:rPr lang="zh-CN" altLang="en-US" sz="4000" dirty="0">
                <a:solidFill>
                  <a:srgbClr val="FF0000"/>
                </a:solidFill>
                <a:latin typeface="黑体" panose="02010609060101010101" pitchFamily="49" charset="-122"/>
                <a:ea typeface="黑体" panose="02010609060101010101" pitchFamily="49" charset="-122"/>
              </a:rPr>
              <a:t>知识点：</a:t>
            </a:r>
            <a:r>
              <a:rPr lang="en-US" altLang="zh-CN" sz="4000" dirty="0">
                <a:solidFill>
                  <a:srgbClr val="FF0000"/>
                </a:solidFill>
                <a:latin typeface="黑体" panose="02010609060101010101" pitchFamily="49" charset="-122"/>
                <a:ea typeface="黑体" panose="02010609060101010101" pitchFamily="49" charset="-122"/>
              </a:rPr>
              <a:t>1.</a:t>
            </a:r>
            <a:r>
              <a:rPr lang="zh-CN" altLang="en-US" sz="4000" dirty="0">
                <a:solidFill>
                  <a:srgbClr val="A50021"/>
                </a:solidFill>
                <a:latin typeface="黑体" panose="02010609060101010101" pitchFamily="49" charset="-122"/>
                <a:ea typeface="黑体" panose="02010609060101010101" pitchFamily="49" charset="-122"/>
              </a:rPr>
              <a:t>原核细胞的基因结构</a:t>
            </a:r>
          </a:p>
        </p:txBody>
      </p:sp>
      <p:sp>
        <p:nvSpPr>
          <p:cNvPr id="50180" name="直接连接符 50180"/>
          <p:cNvSpPr/>
          <p:nvPr/>
        </p:nvSpPr>
        <p:spPr>
          <a:xfrm>
            <a:off x="2438400" y="2162175"/>
            <a:ext cx="7543800" cy="0"/>
          </a:xfrm>
          <a:prstGeom prst="line">
            <a:avLst/>
          </a:prstGeom>
          <a:ln w="76200" cap="flat" cmpd="sng">
            <a:solidFill>
              <a:srgbClr val="FF0066"/>
            </a:solidFill>
            <a:prstDash val="solid"/>
            <a:round/>
            <a:headEnd type="none" w="med" len="med"/>
            <a:tailEnd type="none" w="med" len="med"/>
          </a:ln>
        </p:spPr>
      </p:sp>
      <p:sp>
        <p:nvSpPr>
          <p:cNvPr id="50181" name="直接连接符 50181"/>
          <p:cNvSpPr/>
          <p:nvPr/>
        </p:nvSpPr>
        <p:spPr>
          <a:xfrm>
            <a:off x="2438400" y="2743200"/>
            <a:ext cx="7620000" cy="0"/>
          </a:xfrm>
          <a:prstGeom prst="line">
            <a:avLst/>
          </a:prstGeom>
          <a:ln w="76200" cap="flat" cmpd="sng">
            <a:solidFill>
              <a:srgbClr val="FF0066"/>
            </a:solidFill>
            <a:prstDash val="solid"/>
            <a:round/>
            <a:headEnd type="none" w="med" len="med"/>
            <a:tailEnd type="none" w="med" len="med"/>
          </a:ln>
        </p:spPr>
      </p:sp>
      <p:sp>
        <p:nvSpPr>
          <p:cNvPr id="50182" name="直接连接符 50182"/>
          <p:cNvSpPr/>
          <p:nvPr/>
        </p:nvSpPr>
        <p:spPr>
          <a:xfrm>
            <a:off x="4495800" y="1247775"/>
            <a:ext cx="0" cy="2286000"/>
          </a:xfrm>
          <a:prstGeom prst="line">
            <a:avLst/>
          </a:prstGeom>
          <a:ln w="38100" cap="flat" cmpd="sng">
            <a:solidFill>
              <a:schemeClr val="tx1"/>
            </a:solidFill>
            <a:prstDash val="dash"/>
            <a:round/>
            <a:headEnd type="none" w="med" len="med"/>
            <a:tailEnd type="none" w="med" len="med"/>
          </a:ln>
        </p:spPr>
      </p:sp>
      <p:sp>
        <p:nvSpPr>
          <p:cNvPr id="50183" name="直接连接符 50183"/>
          <p:cNvSpPr/>
          <p:nvPr/>
        </p:nvSpPr>
        <p:spPr>
          <a:xfrm>
            <a:off x="8382000" y="1247775"/>
            <a:ext cx="0" cy="2362200"/>
          </a:xfrm>
          <a:prstGeom prst="line">
            <a:avLst/>
          </a:prstGeom>
          <a:ln w="38100" cap="flat" cmpd="sng">
            <a:solidFill>
              <a:schemeClr val="tx1"/>
            </a:solidFill>
            <a:prstDash val="dash"/>
            <a:round/>
            <a:headEnd type="none" w="med" len="med"/>
            <a:tailEnd type="none" w="med" len="med"/>
          </a:ln>
        </p:spPr>
      </p:sp>
      <p:sp>
        <p:nvSpPr>
          <p:cNvPr id="50184" name="直接连接符 50184"/>
          <p:cNvSpPr/>
          <p:nvPr/>
        </p:nvSpPr>
        <p:spPr>
          <a:xfrm>
            <a:off x="4495800" y="1476375"/>
            <a:ext cx="3886200" cy="0"/>
          </a:xfrm>
          <a:prstGeom prst="line">
            <a:avLst/>
          </a:prstGeom>
          <a:ln w="38100" cap="flat" cmpd="sng">
            <a:solidFill>
              <a:schemeClr val="tx1"/>
            </a:solidFill>
            <a:prstDash val="solid"/>
            <a:round/>
            <a:headEnd type="arrow" w="med" len="med"/>
            <a:tailEnd type="arrow" w="med" len="med"/>
          </a:ln>
        </p:spPr>
      </p:sp>
      <p:sp>
        <p:nvSpPr>
          <p:cNvPr id="50185" name="直接连接符 50185"/>
          <p:cNvSpPr/>
          <p:nvPr/>
        </p:nvSpPr>
        <p:spPr>
          <a:xfrm>
            <a:off x="2438400" y="1476375"/>
            <a:ext cx="2057400" cy="0"/>
          </a:xfrm>
          <a:prstGeom prst="line">
            <a:avLst/>
          </a:prstGeom>
          <a:ln w="38100" cap="flat" cmpd="sng">
            <a:solidFill>
              <a:schemeClr val="tx1"/>
            </a:solidFill>
            <a:prstDash val="solid"/>
            <a:round/>
            <a:headEnd type="none" w="med" len="med"/>
            <a:tailEnd type="arrow" w="med" len="med"/>
          </a:ln>
        </p:spPr>
      </p:sp>
      <p:sp>
        <p:nvSpPr>
          <p:cNvPr id="50186" name="文本框 50186"/>
          <p:cNvSpPr txBox="1"/>
          <p:nvPr/>
        </p:nvSpPr>
        <p:spPr>
          <a:xfrm>
            <a:off x="2498725" y="944563"/>
            <a:ext cx="2012950"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非编码区</a:t>
            </a:r>
          </a:p>
        </p:txBody>
      </p:sp>
      <p:sp>
        <p:nvSpPr>
          <p:cNvPr id="50187" name="直接连接符 50187"/>
          <p:cNvSpPr/>
          <p:nvPr/>
        </p:nvSpPr>
        <p:spPr>
          <a:xfrm flipH="1" flipV="1">
            <a:off x="8382000" y="1447800"/>
            <a:ext cx="1905000" cy="0"/>
          </a:xfrm>
          <a:prstGeom prst="line">
            <a:avLst/>
          </a:prstGeom>
          <a:ln w="38100" cap="flat" cmpd="sng">
            <a:solidFill>
              <a:schemeClr val="tx1"/>
            </a:solidFill>
            <a:prstDash val="solid"/>
            <a:round/>
            <a:headEnd type="none" w="med" len="med"/>
            <a:tailEnd type="arrow" w="med" len="med"/>
          </a:ln>
        </p:spPr>
      </p:sp>
      <p:sp>
        <p:nvSpPr>
          <p:cNvPr id="50188" name="文本框 50188"/>
          <p:cNvSpPr txBox="1"/>
          <p:nvPr/>
        </p:nvSpPr>
        <p:spPr>
          <a:xfrm>
            <a:off x="8534400" y="944563"/>
            <a:ext cx="2133600"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非编码区</a:t>
            </a:r>
          </a:p>
        </p:txBody>
      </p:sp>
      <p:sp>
        <p:nvSpPr>
          <p:cNvPr id="50189" name="文本框 50189"/>
          <p:cNvSpPr txBox="1"/>
          <p:nvPr/>
        </p:nvSpPr>
        <p:spPr>
          <a:xfrm>
            <a:off x="5638800" y="966788"/>
            <a:ext cx="1681163"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编码区</a:t>
            </a:r>
          </a:p>
        </p:txBody>
      </p:sp>
      <p:sp>
        <p:nvSpPr>
          <p:cNvPr id="50190" name="文本框 50190"/>
          <p:cNvSpPr txBox="1"/>
          <p:nvPr/>
        </p:nvSpPr>
        <p:spPr>
          <a:xfrm>
            <a:off x="1752600" y="1524000"/>
            <a:ext cx="2214880" cy="583565"/>
          </a:xfrm>
          <a:prstGeom prst="rect">
            <a:avLst/>
          </a:prstGeom>
          <a:noFill/>
          <a:ln w="9525">
            <a:noFill/>
          </a:ln>
        </p:spPr>
        <p:txBody>
          <a:bodyPr wrap="none" anchor="t">
            <a:spAutoFit/>
          </a:bodyPr>
          <a:lstStyle/>
          <a:p>
            <a:r>
              <a:rPr lang="zh-CN" altLang="en-US" sz="3200" dirty="0">
                <a:solidFill>
                  <a:schemeClr val="tx1"/>
                </a:solidFill>
                <a:latin typeface="黑体" panose="02010609060101010101" pitchFamily="49" charset="-122"/>
                <a:ea typeface="黑体" panose="02010609060101010101" pitchFamily="49" charset="-122"/>
              </a:rPr>
              <a:t>编码区上游 </a:t>
            </a:r>
          </a:p>
        </p:txBody>
      </p:sp>
      <p:sp>
        <p:nvSpPr>
          <p:cNvPr id="50191" name="文本框 50191"/>
          <p:cNvSpPr txBox="1"/>
          <p:nvPr/>
        </p:nvSpPr>
        <p:spPr>
          <a:xfrm>
            <a:off x="8391525" y="1554163"/>
            <a:ext cx="2428875"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编码区下游 </a:t>
            </a:r>
          </a:p>
        </p:txBody>
      </p:sp>
      <p:sp>
        <p:nvSpPr>
          <p:cNvPr id="50193" name="文本框 50192"/>
          <p:cNvSpPr txBox="1"/>
          <p:nvPr/>
        </p:nvSpPr>
        <p:spPr>
          <a:xfrm>
            <a:off x="1774825" y="2852738"/>
            <a:ext cx="4244975" cy="583565"/>
          </a:xfrm>
          <a:prstGeom prst="rect">
            <a:avLst/>
          </a:prstGeom>
          <a:solidFill>
            <a:srgbClr val="CCFF99"/>
          </a:solidFill>
          <a:ln w="28575" cap="flat" cmpd="sng">
            <a:solidFill>
              <a:srgbClr val="6600CC"/>
            </a:solidFill>
            <a:prstDash val="solid"/>
            <a:miter/>
            <a:headEnd type="none" w="med" len="med"/>
            <a:tailEnd type="none" w="med" len="med"/>
          </a:ln>
        </p:spPr>
        <p:txBody>
          <a:bodyPr anchor="t">
            <a:spAutoFit/>
          </a:bodyPr>
          <a:lstStyle/>
          <a:p>
            <a:pPr algn="ctr"/>
            <a:r>
              <a:rPr lang="zh-CN" altLang="en-US" sz="3200" dirty="0">
                <a:solidFill>
                  <a:srgbClr val="6600CC"/>
                </a:solidFill>
                <a:latin typeface="黑体" panose="02010609060101010101" pitchFamily="49" charset="-122"/>
                <a:ea typeface="黑体" panose="02010609060101010101" pitchFamily="49" charset="-122"/>
              </a:rPr>
              <a:t>与</a:t>
            </a:r>
            <a:r>
              <a:rPr lang="en-US" altLang="zh-CN" sz="3200" dirty="0">
                <a:solidFill>
                  <a:srgbClr val="6600CC"/>
                </a:solidFill>
                <a:latin typeface="黑体" panose="02010609060101010101" pitchFamily="49" charset="-122"/>
                <a:ea typeface="黑体" panose="02010609060101010101" pitchFamily="49" charset="-122"/>
              </a:rPr>
              <a:t>RNA</a:t>
            </a:r>
            <a:r>
              <a:rPr lang="zh-CN" altLang="en-US" sz="3200" dirty="0">
                <a:solidFill>
                  <a:srgbClr val="6600CC"/>
                </a:solidFill>
                <a:latin typeface="黑体" panose="02010609060101010101" pitchFamily="49" charset="-122"/>
                <a:ea typeface="黑体" panose="02010609060101010101" pitchFamily="49" charset="-122"/>
              </a:rPr>
              <a:t>聚合酶结合位点</a:t>
            </a:r>
          </a:p>
        </p:txBody>
      </p:sp>
      <p:sp>
        <p:nvSpPr>
          <p:cNvPr id="50194" name="文本框 50193"/>
          <p:cNvSpPr txBox="1"/>
          <p:nvPr/>
        </p:nvSpPr>
        <p:spPr>
          <a:xfrm>
            <a:off x="1981200" y="2057400"/>
            <a:ext cx="1593850"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启动子</a:t>
            </a:r>
          </a:p>
        </p:txBody>
      </p:sp>
      <p:sp>
        <p:nvSpPr>
          <p:cNvPr id="2" name="文本框 50194"/>
          <p:cNvSpPr txBox="1"/>
          <p:nvPr/>
        </p:nvSpPr>
        <p:spPr>
          <a:xfrm>
            <a:off x="8839200" y="2057400"/>
            <a:ext cx="1828800"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终止子</a:t>
            </a:r>
          </a:p>
        </p:txBody>
      </p:sp>
      <p:sp>
        <p:nvSpPr>
          <p:cNvPr id="50196" name="直接连接符 50195"/>
          <p:cNvSpPr/>
          <p:nvPr/>
        </p:nvSpPr>
        <p:spPr>
          <a:xfrm>
            <a:off x="3810000" y="2695575"/>
            <a:ext cx="0" cy="228600"/>
          </a:xfrm>
          <a:prstGeom prst="line">
            <a:avLst/>
          </a:prstGeom>
          <a:ln w="57150" cap="flat" cmpd="sng">
            <a:solidFill>
              <a:schemeClr val="tx1"/>
            </a:solidFill>
            <a:prstDash val="solid"/>
            <a:round/>
            <a:headEnd type="none" w="med" len="med"/>
            <a:tailEnd type="triangle" w="med" len="med"/>
          </a:ln>
        </p:spPr>
      </p:sp>
      <p:sp>
        <p:nvSpPr>
          <p:cNvPr id="50197" name="矩形 50196"/>
          <p:cNvSpPr/>
          <p:nvPr/>
        </p:nvSpPr>
        <p:spPr>
          <a:xfrm>
            <a:off x="1774825" y="3429000"/>
            <a:ext cx="8893175" cy="2461260"/>
          </a:xfrm>
          <a:prstGeom prst="rect">
            <a:avLst/>
          </a:prstGeom>
          <a:noFill/>
          <a:ln w="9525">
            <a:noFill/>
          </a:ln>
        </p:spPr>
        <p:txBody>
          <a:bodyPr anchor="t">
            <a:spAutoFit/>
          </a:bodyPr>
          <a:lstStyle/>
          <a:p>
            <a:pPr>
              <a:spcBef>
                <a:spcPct val="50000"/>
              </a:spcBef>
            </a:pPr>
            <a:r>
              <a:rPr lang="zh-CN" altLang="en-US" sz="2800" dirty="0">
                <a:solidFill>
                  <a:srgbClr val="FF0000"/>
                </a:solidFill>
                <a:latin typeface="楷体_GB2312" panose="02010609030101010101" pitchFamily="1" charset="-122"/>
                <a:ea typeface="楷体_GB2312" panose="02010609030101010101" pitchFamily="1" charset="-122"/>
              </a:rPr>
              <a:t>启动子：</a:t>
            </a:r>
            <a:r>
              <a:rPr lang="zh-CN" altLang="en-US" sz="2800" dirty="0">
                <a:solidFill>
                  <a:schemeClr val="tx1"/>
                </a:solidFill>
                <a:latin typeface="楷体_GB2312" panose="02010609030101010101" pitchFamily="1" charset="-122"/>
                <a:ea typeface="楷体_GB2312" panose="02010609030101010101" pitchFamily="1" charset="-122"/>
              </a:rPr>
              <a:t>位于基因首端一段能与</a:t>
            </a:r>
            <a:r>
              <a:rPr lang="en-US" altLang="zh-CN" sz="2800" dirty="0">
                <a:solidFill>
                  <a:schemeClr val="tx1"/>
                </a:solidFill>
                <a:latin typeface="楷体_GB2312" panose="02010609030101010101" pitchFamily="1" charset="-122"/>
                <a:ea typeface="楷体_GB2312" panose="02010609030101010101" pitchFamily="1" charset="-122"/>
              </a:rPr>
              <a:t>RNA</a:t>
            </a:r>
            <a:r>
              <a:rPr lang="zh-CN" altLang="en-US" sz="2800" dirty="0">
                <a:solidFill>
                  <a:schemeClr val="tx1"/>
                </a:solidFill>
                <a:latin typeface="楷体_GB2312" panose="02010609030101010101" pitchFamily="1" charset="-122"/>
                <a:ea typeface="楷体_GB2312" panose="02010609030101010101" pitchFamily="1" charset="-122"/>
              </a:rPr>
              <a:t>聚合酶结合并能起始</a:t>
            </a:r>
            <a:r>
              <a:rPr lang="en-US" altLang="zh-CN" sz="2800" dirty="0">
                <a:solidFill>
                  <a:schemeClr val="tx1"/>
                </a:solidFill>
                <a:latin typeface="楷体_GB2312" panose="02010609030101010101" pitchFamily="1" charset="-122"/>
                <a:ea typeface="楷体_GB2312" panose="02010609030101010101" pitchFamily="1" charset="-122"/>
              </a:rPr>
              <a:t>mRNA</a:t>
            </a:r>
            <a:r>
              <a:rPr lang="zh-CN" altLang="en-US" sz="2800" dirty="0">
                <a:solidFill>
                  <a:schemeClr val="tx1"/>
                </a:solidFill>
                <a:latin typeface="楷体_GB2312" panose="02010609030101010101" pitchFamily="1" charset="-122"/>
                <a:ea typeface="楷体_GB2312" panose="02010609030101010101" pitchFamily="1" charset="-122"/>
              </a:rPr>
              <a:t>合成的序列。没有启动子，基因就不能转录。</a:t>
            </a:r>
          </a:p>
          <a:p>
            <a:pPr>
              <a:spcBef>
                <a:spcPct val="50000"/>
              </a:spcBef>
            </a:pPr>
            <a:r>
              <a:rPr lang="zh-CN" altLang="en-US" sz="2800" dirty="0">
                <a:solidFill>
                  <a:srgbClr val="FF0000"/>
                </a:solidFill>
                <a:latin typeface="楷体_GB2312" panose="02010609030101010101" pitchFamily="1" charset="-122"/>
                <a:ea typeface="楷体_GB2312" panose="02010609030101010101" pitchFamily="1" charset="-122"/>
              </a:rPr>
              <a:t>终止子：</a:t>
            </a:r>
            <a:r>
              <a:rPr lang="zh-CN" altLang="en-US" sz="2800" dirty="0">
                <a:solidFill>
                  <a:schemeClr val="tx1"/>
                </a:solidFill>
                <a:latin typeface="楷体_GB2312" panose="02010609030101010101" pitchFamily="1" charset="-122"/>
                <a:ea typeface="楷体_GB2312" panose="02010609030101010101" pitchFamily="1" charset="-122"/>
              </a:rPr>
              <a:t>位于基因的尾端的一段特殊的</a:t>
            </a:r>
            <a:r>
              <a:rPr lang="en-US" altLang="zh-CN" sz="2800" dirty="0">
                <a:solidFill>
                  <a:schemeClr val="tx1"/>
                </a:solidFill>
                <a:latin typeface="楷体_GB2312" panose="02010609030101010101" pitchFamily="1" charset="-122"/>
                <a:ea typeface="楷体_GB2312" panose="02010609030101010101" pitchFamily="1" charset="-122"/>
              </a:rPr>
              <a:t>DNA</a:t>
            </a:r>
            <a:r>
              <a:rPr lang="zh-CN" altLang="en-US" sz="2800" dirty="0">
                <a:solidFill>
                  <a:schemeClr val="tx1"/>
                </a:solidFill>
                <a:latin typeface="楷体_GB2312" panose="02010609030101010101" pitchFamily="1" charset="-122"/>
                <a:ea typeface="楷体_GB2312" panose="02010609030101010101" pitchFamily="1" charset="-122"/>
              </a:rPr>
              <a:t>片断，它能阻碍</a:t>
            </a:r>
            <a:r>
              <a:rPr lang="en-US" altLang="zh-CN" sz="2800" dirty="0">
                <a:solidFill>
                  <a:schemeClr val="tx1"/>
                </a:solidFill>
                <a:latin typeface="楷体_GB2312" panose="02010609030101010101" pitchFamily="1" charset="-122"/>
                <a:ea typeface="楷体_GB2312" panose="02010609030101010101" pitchFamily="1" charset="-122"/>
              </a:rPr>
              <a:t>RNA</a:t>
            </a:r>
            <a:r>
              <a:rPr lang="zh-CN" altLang="en-US" sz="2800" dirty="0">
                <a:solidFill>
                  <a:schemeClr val="tx1"/>
                </a:solidFill>
                <a:latin typeface="楷体_GB2312" panose="02010609030101010101" pitchFamily="1" charset="-122"/>
                <a:ea typeface="楷体_GB2312" panose="02010609030101010101" pitchFamily="1" charset="-122"/>
              </a:rPr>
              <a:t>聚合酶的移动，并使其从</a:t>
            </a:r>
            <a:r>
              <a:rPr lang="en-US" altLang="zh-CN" sz="2800" dirty="0">
                <a:solidFill>
                  <a:schemeClr val="tx1"/>
                </a:solidFill>
                <a:latin typeface="楷体_GB2312" panose="02010609030101010101" pitchFamily="1" charset="-122"/>
                <a:ea typeface="楷体_GB2312" panose="02010609030101010101" pitchFamily="1" charset="-122"/>
              </a:rPr>
              <a:t>DNA</a:t>
            </a:r>
            <a:r>
              <a:rPr lang="zh-CN" altLang="en-US" sz="2800" dirty="0">
                <a:solidFill>
                  <a:schemeClr val="tx1"/>
                </a:solidFill>
                <a:latin typeface="楷体_GB2312" panose="02010609030101010101" pitchFamily="1" charset="-122"/>
                <a:ea typeface="楷体_GB2312" panose="02010609030101010101" pitchFamily="1" charset="-122"/>
              </a:rPr>
              <a:t>模板链上脱离下来，使转录终止。</a:t>
            </a:r>
          </a:p>
        </p:txBody>
      </p:sp>
      <p:sp>
        <p:nvSpPr>
          <p:cNvPr id="50198" name="文本框 50197"/>
          <p:cNvSpPr txBox="1"/>
          <p:nvPr/>
        </p:nvSpPr>
        <p:spPr>
          <a:xfrm>
            <a:off x="1703388" y="5791200"/>
            <a:ext cx="8415337" cy="953135"/>
          </a:xfrm>
          <a:prstGeom prst="rect">
            <a:avLst/>
          </a:prstGeom>
          <a:noFill/>
          <a:ln w="9525">
            <a:noFill/>
          </a:ln>
        </p:spPr>
        <p:txBody>
          <a:bodyPr anchor="t">
            <a:spAutoFit/>
          </a:bodyPr>
          <a:lstStyle/>
          <a:p>
            <a:r>
              <a:rPr lang="en-US" altLang="zh-CN" sz="2800" dirty="0">
                <a:solidFill>
                  <a:srgbClr val="FF0000"/>
                </a:solidFill>
                <a:latin typeface="楷体_GB2312" panose="02010609030101010101" pitchFamily="1" charset="-122"/>
                <a:ea typeface="楷体_GB2312" panose="02010609030101010101" pitchFamily="1" charset="-122"/>
              </a:rPr>
              <a:t>RNA</a:t>
            </a:r>
            <a:r>
              <a:rPr lang="zh-CN" altLang="en-US" sz="2800" dirty="0">
                <a:solidFill>
                  <a:srgbClr val="FF0000"/>
                </a:solidFill>
                <a:latin typeface="楷体_GB2312" panose="02010609030101010101" pitchFamily="1" charset="-122"/>
                <a:ea typeface="楷体_GB2312" panose="02010609030101010101" pitchFamily="1" charset="-122"/>
              </a:rPr>
              <a:t>聚合酶</a:t>
            </a:r>
            <a:r>
              <a:rPr lang="en-US" altLang="zh-CN" sz="2800" dirty="0">
                <a:solidFill>
                  <a:srgbClr val="FF0000"/>
                </a:solidFill>
                <a:latin typeface="楷体_GB2312" panose="02010609030101010101" pitchFamily="1" charset="-122"/>
                <a:ea typeface="楷体_GB2312" panose="02010609030101010101" pitchFamily="1" charset="-122"/>
              </a:rPr>
              <a:t>:</a:t>
            </a:r>
            <a:r>
              <a:rPr lang="zh-CN" altLang="en-US" sz="2800" dirty="0">
                <a:solidFill>
                  <a:schemeClr val="tx1"/>
                </a:solidFill>
                <a:latin typeface="楷体_GB2312" panose="02010609030101010101" pitchFamily="1" charset="-122"/>
                <a:ea typeface="楷体_GB2312" panose="02010609030101010101" pitchFamily="1" charset="-122"/>
              </a:rPr>
              <a:t>能够识别启动子上的结合位点并与其结合的一种蛋白质</a:t>
            </a:r>
            <a:r>
              <a:rPr lang="en-US" altLang="zh-CN" sz="2800" dirty="0">
                <a:solidFill>
                  <a:srgbClr val="0000FF"/>
                </a:solidFill>
                <a:latin typeface="楷体_GB2312" panose="02010609030101010101" pitchFamily="1" charset="-122"/>
                <a:ea typeface="楷体_GB2312" panose="02010609030101010101" pitchFamily="1" charset="-122"/>
              </a:rPr>
              <a:t>.(</a:t>
            </a:r>
            <a:r>
              <a:rPr lang="zh-CN" altLang="en-US" sz="2800" dirty="0">
                <a:solidFill>
                  <a:srgbClr val="0000FF"/>
                </a:solidFill>
                <a:latin typeface="楷体_GB2312" panose="02010609030101010101" pitchFamily="1" charset="-122"/>
                <a:ea typeface="楷体_GB2312" panose="02010609030101010101" pitchFamily="1" charset="-122"/>
              </a:rPr>
              <a:t>以模板转录然后脱落</a:t>
            </a:r>
            <a:r>
              <a:rPr lang="en-US" altLang="zh-CN" sz="2800" dirty="0">
                <a:solidFill>
                  <a:srgbClr val="0000FF"/>
                </a:solidFill>
                <a:latin typeface="楷体_GB2312" panose="02010609030101010101" pitchFamily="1" charset="-122"/>
                <a:ea typeface="楷体_GB2312" panose="02010609030101010101" pitchFamily="1" charset="-122"/>
              </a:rPr>
              <a:t>)</a:t>
            </a:r>
          </a:p>
        </p:txBody>
      </p:sp>
      <p:sp>
        <p:nvSpPr>
          <p:cNvPr id="3" name="灯片编号占位符 1"/>
          <p:cNvSpPr>
            <a:spLocks noGrp="1"/>
          </p:cNvSpPr>
          <p:nvPr>
            <p:ph type="sldNum" sz="quarter" idx="12"/>
          </p:nvPr>
        </p:nvSpPr>
        <p:spPr/>
        <p:txBody>
          <a:bodyPr anchor="t"/>
          <a:lstStyle>
            <a:lvl1pPr marL="0" lvl="0" indent="0" algn="l" defTabSz="914400" rtl="0" eaLnBrk="1" fontAlgn="base" latinLnBrk="0" hangingPunct="1">
              <a:lnSpc>
                <a:spcPct val="100000"/>
              </a:lnSpc>
              <a:spcBef>
                <a:spcPct val="0"/>
              </a:spcBef>
              <a:spcAft>
                <a:spcPct val="0"/>
              </a:spcAft>
              <a:buFontTx/>
              <a:buNone/>
              <a:defRPr sz="1800" b="1" i="0" u="none" kern="1200" baseline="0">
                <a:solidFill>
                  <a:srgbClr val="292929"/>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5pPr>
          </a:lstStyle>
          <a:p>
            <a:pPr lvl="0" indent="0" algn="r"/>
            <a:fld id="{9A0DB2DC-4C9A-4742-B13C-FB6460FD3503}" type="slidenum">
              <a:rPr lang="zh-CN" altLang="en-US" sz="1400" b="0" dirty="0">
                <a:ea typeface="宋体" panose="02010600030101010101" pitchFamily="2" charset="-122"/>
              </a:rPr>
              <a:pPr lvl="0" indent="0" algn="r"/>
              <a:t>32</a:t>
            </a:fld>
            <a:endParaRPr lang="zh-CN" altLang="en-US" sz="1400" b="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94"/>
                                        </p:tgtEl>
                                        <p:attrNameLst>
                                          <p:attrName>style.visibility</p:attrName>
                                        </p:attrNameLst>
                                      </p:cBhvr>
                                      <p:to>
                                        <p:strVal val="visible"/>
                                      </p:to>
                                    </p:set>
                                    <p:anim calcmode="lin" valueType="num">
                                      <p:cBhvr additive="base">
                                        <p:cTn id="7" dur="500" fill="hold"/>
                                        <p:tgtEl>
                                          <p:spTgt spid="50194"/>
                                        </p:tgtEl>
                                        <p:attrNameLst>
                                          <p:attrName>ppt_x</p:attrName>
                                        </p:attrNameLst>
                                      </p:cBhvr>
                                      <p:tavLst>
                                        <p:tav tm="0">
                                          <p:val>
                                            <p:strVal val="0-#ppt_w/2"/>
                                          </p:val>
                                        </p:tav>
                                        <p:tav tm="100000">
                                          <p:val>
                                            <p:strVal val="#ppt_x"/>
                                          </p:val>
                                        </p:tav>
                                      </p:tavLst>
                                    </p:anim>
                                    <p:anim calcmode="lin" valueType="num">
                                      <p:cBhvr additive="base">
                                        <p:cTn id="8" dur="500" fill="hold"/>
                                        <p:tgtEl>
                                          <p:spTgt spid="50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501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193"/>
                                        </p:tgtEl>
                                        <p:attrNameLst>
                                          <p:attrName>style.visibility</p:attrName>
                                        </p:attrNameLst>
                                      </p:cBhvr>
                                      <p:to>
                                        <p:strVal val="visible"/>
                                      </p:to>
                                    </p:set>
                                    <p:anim calcmode="lin" valueType="num">
                                      <p:cBhvr additive="base">
                                        <p:cTn id="17" dur="500" fill="hold"/>
                                        <p:tgtEl>
                                          <p:spTgt spid="50193"/>
                                        </p:tgtEl>
                                        <p:attrNameLst>
                                          <p:attrName>ppt_x</p:attrName>
                                        </p:attrNameLst>
                                      </p:cBhvr>
                                      <p:tavLst>
                                        <p:tav tm="0">
                                          <p:val>
                                            <p:strVal val="0-#ppt_w/2"/>
                                          </p:val>
                                        </p:tav>
                                        <p:tav tm="100000">
                                          <p:val>
                                            <p:strVal val="#ppt_x"/>
                                          </p:val>
                                        </p:tav>
                                      </p:tavLst>
                                    </p:anim>
                                    <p:anim calcmode="lin" valueType="num">
                                      <p:cBhvr additive="base">
                                        <p:cTn id="18" dur="500" fill="hold"/>
                                        <p:tgtEl>
                                          <p:spTgt spid="5019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0197"/>
                                        </p:tgtEl>
                                        <p:attrNameLst>
                                          <p:attrName>style.visibility</p:attrName>
                                        </p:attrNameLst>
                                      </p:cBhvr>
                                      <p:to>
                                        <p:strVal val="visible"/>
                                      </p:to>
                                    </p:set>
                                    <p:animEffect transition="in" filter="box(in)">
                                      <p:cBhvr>
                                        <p:cTn id="23" dur="500"/>
                                        <p:tgtEl>
                                          <p:spTgt spid="5019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0198"/>
                                        </p:tgtEl>
                                        <p:attrNameLst>
                                          <p:attrName>style.visibility</p:attrName>
                                        </p:attrNameLst>
                                      </p:cBhvr>
                                      <p:to>
                                        <p:strVal val="visible"/>
                                      </p:to>
                                    </p:set>
                                    <p:animEffect transition="in" filter="diamond(in)">
                                      <p:cBhvr>
                                        <p:cTn id="28" dur="2000"/>
                                        <p:tgtEl>
                                          <p:spTgt spid="5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3" grpId="0" bldLvl="0" animBg="1"/>
      <p:bldP spid="50194" grpId="0"/>
      <p:bldP spid="50197" grpId="0"/>
      <p:bldP spid="501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51201"/>
          <p:cNvSpPr txBox="1"/>
          <p:nvPr/>
        </p:nvSpPr>
        <p:spPr>
          <a:xfrm>
            <a:off x="4876800" y="3284538"/>
            <a:ext cx="4603750" cy="1076325"/>
          </a:xfrm>
          <a:prstGeom prst="rect">
            <a:avLst/>
          </a:prstGeom>
          <a:solidFill>
            <a:schemeClr val="bg1"/>
          </a:solidFill>
          <a:ln w="9525">
            <a:noFill/>
          </a:ln>
        </p:spPr>
        <p:txBody>
          <a:bodyPr anchor="t">
            <a:spAutoFit/>
          </a:bodyPr>
          <a:lstStyle/>
          <a:p>
            <a:r>
              <a:rPr lang="zh-CN" altLang="en-US" sz="3200" dirty="0">
                <a:solidFill>
                  <a:srgbClr val="0000FF"/>
                </a:solidFill>
                <a:latin typeface="黑体" panose="02010609060101010101" pitchFamily="49" charset="-122"/>
                <a:ea typeface="黑体" panose="02010609060101010101" pitchFamily="49" charset="-122"/>
              </a:rPr>
              <a:t>①不能转录为信使</a:t>
            </a:r>
            <a:r>
              <a:rPr lang="en-US" altLang="zh-CN" sz="3200" dirty="0">
                <a:solidFill>
                  <a:srgbClr val="0000FF"/>
                </a:solidFill>
                <a:latin typeface="黑体" panose="02010609060101010101" pitchFamily="49" charset="-122"/>
                <a:ea typeface="黑体" panose="02010609060101010101" pitchFamily="49" charset="-122"/>
              </a:rPr>
              <a:t>RNA</a:t>
            </a:r>
            <a:r>
              <a:rPr lang="zh-CN" altLang="en-US" sz="3200" dirty="0">
                <a:solidFill>
                  <a:srgbClr val="0000FF"/>
                </a:solidFill>
                <a:latin typeface="黑体" panose="02010609060101010101" pitchFamily="49" charset="-122"/>
                <a:ea typeface="黑体" panose="02010609060101010101" pitchFamily="49" charset="-122"/>
              </a:rPr>
              <a:t>，不能编码蛋白质。</a:t>
            </a:r>
          </a:p>
        </p:txBody>
      </p:sp>
      <p:sp>
        <p:nvSpPr>
          <p:cNvPr id="51203" name="文本框 51202"/>
          <p:cNvSpPr txBox="1"/>
          <p:nvPr/>
        </p:nvSpPr>
        <p:spPr>
          <a:xfrm>
            <a:off x="4267200" y="2065338"/>
            <a:ext cx="5213350" cy="1076325"/>
          </a:xfrm>
          <a:prstGeom prst="rect">
            <a:avLst/>
          </a:prstGeom>
          <a:solidFill>
            <a:schemeClr val="bg1"/>
          </a:solidFill>
          <a:ln w="9525">
            <a:noFill/>
          </a:ln>
        </p:spPr>
        <p:txBody>
          <a:bodyPr anchor="t">
            <a:spAutoFit/>
          </a:bodyPr>
          <a:lstStyle/>
          <a:p>
            <a:r>
              <a:rPr lang="zh-CN" altLang="en-US" sz="3200" dirty="0">
                <a:solidFill>
                  <a:srgbClr val="0000FF"/>
                </a:solidFill>
                <a:latin typeface="黑体" panose="02010609060101010101" pitchFamily="49" charset="-122"/>
                <a:ea typeface="黑体" panose="02010609060101010101" pitchFamily="49" charset="-122"/>
              </a:rPr>
              <a:t>：能转录相应的信使</a:t>
            </a:r>
            <a:r>
              <a:rPr lang="en-US" altLang="zh-CN" sz="3200" dirty="0">
                <a:solidFill>
                  <a:srgbClr val="0000FF"/>
                </a:solidFill>
                <a:latin typeface="黑体" panose="02010609060101010101" pitchFamily="49" charset="-122"/>
                <a:ea typeface="黑体" panose="02010609060101010101" pitchFamily="49" charset="-122"/>
              </a:rPr>
              <a:t>RNA</a:t>
            </a:r>
            <a:r>
              <a:rPr lang="zh-CN" altLang="en-US" sz="3200" dirty="0">
                <a:solidFill>
                  <a:srgbClr val="0000FF"/>
                </a:solidFill>
                <a:latin typeface="黑体" panose="02010609060101010101" pitchFamily="49" charset="-122"/>
                <a:ea typeface="黑体" panose="02010609060101010101" pitchFamily="49" charset="-122"/>
              </a:rPr>
              <a:t>，能编码蛋白质 </a:t>
            </a:r>
          </a:p>
        </p:txBody>
      </p:sp>
      <p:sp>
        <p:nvSpPr>
          <p:cNvPr id="51204" name="矩形 51203"/>
          <p:cNvSpPr/>
          <p:nvPr/>
        </p:nvSpPr>
        <p:spPr>
          <a:xfrm>
            <a:off x="2927350" y="2060575"/>
            <a:ext cx="1789113"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编码区</a:t>
            </a:r>
          </a:p>
        </p:txBody>
      </p:sp>
      <p:sp>
        <p:nvSpPr>
          <p:cNvPr id="51205" name="矩形 51204"/>
          <p:cNvSpPr/>
          <p:nvPr/>
        </p:nvSpPr>
        <p:spPr>
          <a:xfrm>
            <a:off x="2782888" y="5013325"/>
            <a:ext cx="1944687"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非编码区</a:t>
            </a:r>
          </a:p>
        </p:txBody>
      </p:sp>
      <p:sp>
        <p:nvSpPr>
          <p:cNvPr id="2" name="文本框 51205"/>
          <p:cNvSpPr txBox="1"/>
          <p:nvPr/>
        </p:nvSpPr>
        <p:spPr>
          <a:xfrm>
            <a:off x="1524000" y="2852738"/>
            <a:ext cx="1066800" cy="2553335"/>
          </a:xfrm>
          <a:prstGeom prst="rect">
            <a:avLst/>
          </a:prstGeom>
          <a:noFill/>
          <a:ln w="9525">
            <a:noFill/>
          </a:ln>
        </p:spPr>
        <p:txBody>
          <a:bodyPr anchor="t">
            <a:spAutoFit/>
          </a:bodyPr>
          <a:lstStyle/>
          <a:p>
            <a:pPr algn="ctr">
              <a:spcBef>
                <a:spcPct val="50000"/>
              </a:spcBef>
            </a:pPr>
            <a:r>
              <a:rPr lang="zh-CN" altLang="en-US" sz="3200" dirty="0">
                <a:solidFill>
                  <a:schemeClr val="tx1"/>
                </a:solidFill>
                <a:latin typeface="黑体" panose="02010609060101010101" pitchFamily="49" charset="-122"/>
                <a:ea typeface="黑体" panose="02010609060101010101" pitchFamily="49" charset="-122"/>
              </a:rPr>
              <a:t>原核细胞的 基因结构</a:t>
            </a:r>
          </a:p>
        </p:txBody>
      </p:sp>
      <p:sp>
        <p:nvSpPr>
          <p:cNvPr id="51207" name="左大括号 51206"/>
          <p:cNvSpPr/>
          <p:nvPr/>
        </p:nvSpPr>
        <p:spPr>
          <a:xfrm>
            <a:off x="2566988" y="2349500"/>
            <a:ext cx="304800" cy="3074988"/>
          </a:xfrm>
          <a:prstGeom prst="leftBrace">
            <a:avLst>
              <a:gd name="adj1" fmla="val 84024"/>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sp>
        <p:nvSpPr>
          <p:cNvPr id="51208" name="左大括号 51207"/>
          <p:cNvSpPr/>
          <p:nvPr/>
        </p:nvSpPr>
        <p:spPr>
          <a:xfrm>
            <a:off x="4572000" y="3589338"/>
            <a:ext cx="304800" cy="2863850"/>
          </a:xfrm>
          <a:prstGeom prst="leftBrace">
            <a:avLst>
              <a:gd name="adj1" fmla="val 78255"/>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sp>
        <p:nvSpPr>
          <p:cNvPr id="51209" name="矩形 51208"/>
          <p:cNvSpPr/>
          <p:nvPr/>
        </p:nvSpPr>
        <p:spPr>
          <a:xfrm>
            <a:off x="4876800" y="4519613"/>
            <a:ext cx="5334000" cy="2061210"/>
          </a:xfrm>
          <a:prstGeom prst="rect">
            <a:avLst/>
          </a:prstGeom>
          <a:solidFill>
            <a:schemeClr val="bg1"/>
          </a:solidFill>
          <a:ln w="9525">
            <a:noFill/>
          </a:ln>
        </p:spPr>
        <p:txBody>
          <a:bodyPr anchor="t">
            <a:spAutoFit/>
          </a:bodyPr>
          <a:lstStyle/>
          <a:p>
            <a:r>
              <a:rPr lang="zh-CN" altLang="en-US" sz="3200" dirty="0">
                <a:solidFill>
                  <a:srgbClr val="0000FF"/>
                </a:solidFill>
                <a:latin typeface="黑体" panose="02010609060101010101" pitchFamily="49" charset="-122"/>
                <a:ea typeface="黑体" panose="02010609060101010101" pitchFamily="49" charset="-122"/>
              </a:rPr>
              <a:t>②有调控遗传信息表达的核</a:t>
            </a:r>
          </a:p>
          <a:p>
            <a:r>
              <a:rPr lang="zh-CN" altLang="en-US" sz="3200" dirty="0">
                <a:solidFill>
                  <a:srgbClr val="0000FF"/>
                </a:solidFill>
                <a:latin typeface="黑体" panose="02010609060101010101" pitchFamily="49" charset="-122"/>
                <a:ea typeface="黑体" panose="02010609060101010101" pitchFamily="49" charset="-122"/>
              </a:rPr>
              <a:t>  苷酸序列，在该序列中，</a:t>
            </a:r>
          </a:p>
          <a:p>
            <a:r>
              <a:rPr lang="zh-CN" altLang="en-US" sz="3200" dirty="0">
                <a:solidFill>
                  <a:srgbClr val="0000FF"/>
                </a:solidFill>
                <a:latin typeface="黑体" panose="02010609060101010101" pitchFamily="49" charset="-122"/>
                <a:ea typeface="黑体" panose="02010609060101010101" pitchFamily="49" charset="-122"/>
              </a:rPr>
              <a:t>  最重要的是位于编码区上</a:t>
            </a:r>
          </a:p>
          <a:p>
            <a:r>
              <a:rPr lang="zh-CN" altLang="en-US" sz="3200" dirty="0">
                <a:solidFill>
                  <a:srgbClr val="0000FF"/>
                </a:solidFill>
                <a:latin typeface="黑体" panose="02010609060101010101" pitchFamily="49" charset="-122"/>
                <a:ea typeface="黑体" panose="02010609060101010101" pitchFamily="49" charset="-122"/>
              </a:rPr>
              <a:t>  游的</a:t>
            </a:r>
            <a:r>
              <a:rPr lang="en-US" altLang="zh-CN" sz="3200" dirty="0">
                <a:solidFill>
                  <a:srgbClr val="0000FF"/>
                </a:solidFill>
                <a:latin typeface="黑体" panose="02010609060101010101" pitchFamily="49" charset="-122"/>
                <a:ea typeface="黑体" panose="02010609060101010101" pitchFamily="49" charset="-122"/>
              </a:rPr>
              <a:t>RNA</a:t>
            </a:r>
            <a:r>
              <a:rPr lang="zh-CN" altLang="en-US" sz="3200" dirty="0">
                <a:solidFill>
                  <a:srgbClr val="0000FF"/>
                </a:solidFill>
                <a:latin typeface="黑体" panose="02010609060101010101" pitchFamily="49" charset="-122"/>
                <a:ea typeface="黑体" panose="02010609060101010101" pitchFamily="49" charset="-122"/>
              </a:rPr>
              <a:t>聚合酶结合位点。</a:t>
            </a:r>
          </a:p>
        </p:txBody>
      </p:sp>
      <p:sp>
        <p:nvSpPr>
          <p:cNvPr id="3" name="矩形 51209"/>
          <p:cNvSpPr/>
          <p:nvPr/>
        </p:nvSpPr>
        <p:spPr>
          <a:xfrm>
            <a:off x="4495800" y="1160463"/>
            <a:ext cx="3886200" cy="609600"/>
          </a:xfrm>
          <a:prstGeom prst="rect">
            <a:avLst/>
          </a:prstGeom>
          <a:solidFill>
            <a:srgbClr val="FF0066"/>
          </a:solidFill>
          <a:ln w="9525">
            <a:noFill/>
          </a:ln>
        </p:spPr>
        <p:txBody>
          <a:bodyPr anchor="t"/>
          <a:lstStyle/>
          <a:p>
            <a:endParaRPr lang="zh-CN" altLang="en-US">
              <a:latin typeface="Arial" panose="020B0604020202020204" pitchFamily="34" charset="0"/>
              <a:ea typeface="微软雅黑" panose="020B0503020204020204" charset="-122"/>
            </a:endParaRPr>
          </a:p>
        </p:txBody>
      </p:sp>
      <p:sp>
        <p:nvSpPr>
          <p:cNvPr id="51210" name="矩形 51210"/>
          <p:cNvSpPr/>
          <p:nvPr/>
        </p:nvSpPr>
        <p:spPr>
          <a:xfrm>
            <a:off x="3352800" y="1160463"/>
            <a:ext cx="838200" cy="609600"/>
          </a:xfrm>
          <a:prstGeom prst="rect">
            <a:avLst/>
          </a:prstGeom>
          <a:solidFill>
            <a:srgbClr val="008000"/>
          </a:solidFill>
          <a:ln w="9525">
            <a:noFill/>
          </a:ln>
        </p:spPr>
        <p:txBody>
          <a:bodyPr anchor="t"/>
          <a:lstStyle/>
          <a:p>
            <a:endParaRPr lang="zh-CN" altLang="en-US">
              <a:latin typeface="Arial" panose="020B0604020202020204" pitchFamily="34" charset="0"/>
              <a:ea typeface="微软雅黑" panose="020B0503020204020204" charset="-122"/>
            </a:endParaRPr>
          </a:p>
        </p:txBody>
      </p:sp>
      <p:sp>
        <p:nvSpPr>
          <p:cNvPr id="51211" name="直接连接符 51211"/>
          <p:cNvSpPr/>
          <p:nvPr/>
        </p:nvSpPr>
        <p:spPr>
          <a:xfrm>
            <a:off x="2438400" y="1189038"/>
            <a:ext cx="7543800" cy="0"/>
          </a:xfrm>
          <a:prstGeom prst="line">
            <a:avLst/>
          </a:prstGeom>
          <a:ln w="76200" cap="flat" cmpd="sng">
            <a:solidFill>
              <a:srgbClr val="FF0066"/>
            </a:solidFill>
            <a:prstDash val="solid"/>
            <a:round/>
            <a:headEnd type="none" w="med" len="med"/>
            <a:tailEnd type="none" w="med" len="med"/>
          </a:ln>
        </p:spPr>
      </p:sp>
      <p:sp>
        <p:nvSpPr>
          <p:cNvPr id="51212" name="直接连接符 51212"/>
          <p:cNvSpPr/>
          <p:nvPr/>
        </p:nvSpPr>
        <p:spPr>
          <a:xfrm>
            <a:off x="2438400" y="1770063"/>
            <a:ext cx="7620000" cy="0"/>
          </a:xfrm>
          <a:prstGeom prst="line">
            <a:avLst/>
          </a:prstGeom>
          <a:ln w="76200" cap="flat" cmpd="sng">
            <a:solidFill>
              <a:srgbClr val="FF0066"/>
            </a:solidFill>
            <a:prstDash val="solid"/>
            <a:round/>
            <a:headEnd type="none" w="med" len="med"/>
            <a:tailEnd type="none" w="med" len="med"/>
          </a:ln>
        </p:spPr>
      </p:sp>
      <p:sp>
        <p:nvSpPr>
          <p:cNvPr id="51213" name="直接连接符 51213"/>
          <p:cNvSpPr/>
          <p:nvPr/>
        </p:nvSpPr>
        <p:spPr>
          <a:xfrm>
            <a:off x="4495800" y="274638"/>
            <a:ext cx="15875" cy="1930400"/>
          </a:xfrm>
          <a:prstGeom prst="line">
            <a:avLst/>
          </a:prstGeom>
          <a:ln w="38100" cap="flat" cmpd="sng">
            <a:solidFill>
              <a:schemeClr val="tx1"/>
            </a:solidFill>
            <a:prstDash val="dash"/>
            <a:round/>
            <a:headEnd type="none" w="med" len="med"/>
            <a:tailEnd type="none" w="med" len="med"/>
          </a:ln>
        </p:spPr>
      </p:sp>
      <p:sp>
        <p:nvSpPr>
          <p:cNvPr id="51214" name="直接连接符 51214"/>
          <p:cNvSpPr/>
          <p:nvPr/>
        </p:nvSpPr>
        <p:spPr>
          <a:xfrm>
            <a:off x="8382000" y="274638"/>
            <a:ext cx="19050" cy="1714500"/>
          </a:xfrm>
          <a:prstGeom prst="line">
            <a:avLst/>
          </a:prstGeom>
          <a:ln w="38100" cap="flat" cmpd="sng">
            <a:solidFill>
              <a:schemeClr val="tx1"/>
            </a:solidFill>
            <a:prstDash val="dash"/>
            <a:round/>
            <a:headEnd type="none" w="med" len="med"/>
            <a:tailEnd type="none" w="med" len="med"/>
          </a:ln>
        </p:spPr>
      </p:sp>
      <p:sp>
        <p:nvSpPr>
          <p:cNvPr id="51215" name="直接连接符 51215"/>
          <p:cNvSpPr/>
          <p:nvPr/>
        </p:nvSpPr>
        <p:spPr>
          <a:xfrm>
            <a:off x="4495800" y="503238"/>
            <a:ext cx="3886200" cy="0"/>
          </a:xfrm>
          <a:prstGeom prst="line">
            <a:avLst/>
          </a:prstGeom>
          <a:ln w="38100" cap="flat" cmpd="sng">
            <a:solidFill>
              <a:schemeClr val="tx1"/>
            </a:solidFill>
            <a:prstDash val="solid"/>
            <a:round/>
            <a:headEnd type="arrow" w="med" len="med"/>
            <a:tailEnd type="arrow" w="med" len="med"/>
          </a:ln>
        </p:spPr>
      </p:sp>
      <p:sp>
        <p:nvSpPr>
          <p:cNvPr id="51216" name="直接连接符 51216"/>
          <p:cNvSpPr/>
          <p:nvPr/>
        </p:nvSpPr>
        <p:spPr>
          <a:xfrm>
            <a:off x="2438400" y="503238"/>
            <a:ext cx="2057400" cy="0"/>
          </a:xfrm>
          <a:prstGeom prst="line">
            <a:avLst/>
          </a:prstGeom>
          <a:ln w="38100" cap="flat" cmpd="sng">
            <a:solidFill>
              <a:schemeClr val="tx1"/>
            </a:solidFill>
            <a:prstDash val="solid"/>
            <a:round/>
            <a:headEnd type="none" w="med" len="med"/>
            <a:tailEnd type="arrow" w="med" len="med"/>
          </a:ln>
        </p:spPr>
      </p:sp>
      <p:sp>
        <p:nvSpPr>
          <p:cNvPr id="51217" name="文本框 51217"/>
          <p:cNvSpPr txBox="1"/>
          <p:nvPr/>
        </p:nvSpPr>
        <p:spPr>
          <a:xfrm>
            <a:off x="2498725" y="-22225"/>
            <a:ext cx="2012950"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非编码区</a:t>
            </a:r>
          </a:p>
        </p:txBody>
      </p:sp>
      <p:sp>
        <p:nvSpPr>
          <p:cNvPr id="51218" name="直接连接符 51218"/>
          <p:cNvSpPr/>
          <p:nvPr/>
        </p:nvSpPr>
        <p:spPr>
          <a:xfrm flipH="1" flipV="1">
            <a:off x="8382000" y="474663"/>
            <a:ext cx="1905000" cy="0"/>
          </a:xfrm>
          <a:prstGeom prst="line">
            <a:avLst/>
          </a:prstGeom>
          <a:ln w="38100" cap="flat" cmpd="sng">
            <a:solidFill>
              <a:schemeClr val="tx1"/>
            </a:solidFill>
            <a:prstDash val="solid"/>
            <a:round/>
            <a:headEnd type="none" w="med" len="med"/>
            <a:tailEnd type="arrow" w="med" len="med"/>
          </a:ln>
        </p:spPr>
      </p:sp>
      <p:sp>
        <p:nvSpPr>
          <p:cNvPr id="51219" name="文本框 51219"/>
          <p:cNvSpPr txBox="1"/>
          <p:nvPr/>
        </p:nvSpPr>
        <p:spPr>
          <a:xfrm>
            <a:off x="8534400" y="-22225"/>
            <a:ext cx="2133600"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非编码区</a:t>
            </a:r>
          </a:p>
        </p:txBody>
      </p:sp>
      <p:sp>
        <p:nvSpPr>
          <p:cNvPr id="51220" name="文本框 51220"/>
          <p:cNvSpPr txBox="1"/>
          <p:nvPr/>
        </p:nvSpPr>
        <p:spPr>
          <a:xfrm>
            <a:off x="5638800" y="0"/>
            <a:ext cx="1681163"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编码区</a:t>
            </a:r>
          </a:p>
        </p:txBody>
      </p:sp>
      <p:sp>
        <p:nvSpPr>
          <p:cNvPr id="51221" name="文本框 51221"/>
          <p:cNvSpPr txBox="1"/>
          <p:nvPr/>
        </p:nvSpPr>
        <p:spPr>
          <a:xfrm>
            <a:off x="1752600" y="550863"/>
            <a:ext cx="2214880" cy="583565"/>
          </a:xfrm>
          <a:prstGeom prst="rect">
            <a:avLst/>
          </a:prstGeom>
          <a:noFill/>
          <a:ln w="9525">
            <a:noFill/>
          </a:ln>
        </p:spPr>
        <p:txBody>
          <a:bodyPr wrap="none" anchor="t">
            <a:spAutoFit/>
          </a:bodyPr>
          <a:lstStyle/>
          <a:p>
            <a:r>
              <a:rPr lang="zh-CN" altLang="en-US" sz="3200" dirty="0">
                <a:solidFill>
                  <a:schemeClr val="tx1"/>
                </a:solidFill>
                <a:latin typeface="黑体" panose="02010609060101010101" pitchFamily="49" charset="-122"/>
                <a:ea typeface="黑体" panose="02010609060101010101" pitchFamily="49" charset="-122"/>
              </a:rPr>
              <a:t>编码区上游 </a:t>
            </a:r>
          </a:p>
        </p:txBody>
      </p:sp>
      <p:sp>
        <p:nvSpPr>
          <p:cNvPr id="51222" name="文本框 51222"/>
          <p:cNvSpPr txBox="1"/>
          <p:nvPr/>
        </p:nvSpPr>
        <p:spPr>
          <a:xfrm>
            <a:off x="8391525" y="581025"/>
            <a:ext cx="2428875"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编码区下游 </a:t>
            </a:r>
          </a:p>
        </p:txBody>
      </p:sp>
      <p:sp>
        <p:nvSpPr>
          <p:cNvPr id="51223" name="文本框 51223"/>
          <p:cNvSpPr txBox="1"/>
          <p:nvPr/>
        </p:nvSpPr>
        <p:spPr>
          <a:xfrm>
            <a:off x="1981200" y="1084263"/>
            <a:ext cx="1593850"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启动子</a:t>
            </a:r>
          </a:p>
        </p:txBody>
      </p:sp>
      <p:sp>
        <p:nvSpPr>
          <p:cNvPr id="51224" name="文本框 51224"/>
          <p:cNvSpPr txBox="1"/>
          <p:nvPr/>
        </p:nvSpPr>
        <p:spPr>
          <a:xfrm>
            <a:off x="8839200" y="1084263"/>
            <a:ext cx="1828800" cy="583565"/>
          </a:xfrm>
          <a:prstGeom prst="rect">
            <a:avLst/>
          </a:prstGeom>
          <a:noFill/>
          <a:ln w="9525">
            <a:noFill/>
          </a:ln>
        </p:spPr>
        <p:txBody>
          <a:bodyPr anchor="t">
            <a:spAutoFit/>
          </a:bodyPr>
          <a:lstStyle/>
          <a:p>
            <a:r>
              <a:rPr lang="zh-CN" altLang="en-US" sz="3200" dirty="0">
                <a:solidFill>
                  <a:schemeClr val="tx1"/>
                </a:solidFill>
                <a:latin typeface="黑体" panose="02010609060101010101" pitchFamily="49" charset="-122"/>
                <a:ea typeface="黑体" panose="02010609060101010101" pitchFamily="49" charset="-122"/>
              </a:rPr>
              <a:t>终止子</a:t>
            </a:r>
          </a:p>
        </p:txBody>
      </p:sp>
      <p:sp>
        <p:nvSpPr>
          <p:cNvPr id="51225" name="灯片编号占位符 1"/>
          <p:cNvSpPr>
            <a:spLocks noGrp="1"/>
          </p:cNvSpPr>
          <p:nvPr>
            <p:ph type="sldNum" sz="quarter" idx="12"/>
          </p:nvPr>
        </p:nvSpPr>
        <p:spPr/>
        <p:txBody>
          <a:bodyPr anchor="t"/>
          <a:lstStyle>
            <a:lvl1pPr marL="0" lvl="0" indent="0" algn="l" defTabSz="914400" rtl="0" eaLnBrk="1" fontAlgn="base" latinLnBrk="0" hangingPunct="1">
              <a:lnSpc>
                <a:spcPct val="100000"/>
              </a:lnSpc>
              <a:spcBef>
                <a:spcPct val="0"/>
              </a:spcBef>
              <a:spcAft>
                <a:spcPct val="0"/>
              </a:spcAft>
              <a:buFontTx/>
              <a:buNone/>
              <a:defRPr sz="1800" b="1" i="0" u="none" kern="1200" baseline="0">
                <a:solidFill>
                  <a:srgbClr val="292929"/>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5pPr>
          </a:lstStyle>
          <a:p>
            <a:pPr lvl="0" indent="0" algn="r"/>
            <a:fld id="{9A0DB2DC-4C9A-4742-B13C-FB6460FD3503}" type="slidenum">
              <a:rPr lang="zh-CN" altLang="en-US" sz="1400" b="0" dirty="0">
                <a:ea typeface="宋体" panose="02010600030101010101" pitchFamily="2" charset="-122"/>
              </a:rPr>
              <a:pPr lvl="0" indent="0" algn="r"/>
              <a:t>33</a:t>
            </a:fld>
            <a:endParaRPr lang="zh-CN" altLang="en-US" sz="1400" b="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p:cTn id="7" dur="500" fill="hold"/>
                                        <p:tgtEl>
                                          <p:spTgt spid="51207"/>
                                        </p:tgtEl>
                                        <p:attrNameLst>
                                          <p:attrName>ppt_w</p:attrName>
                                        </p:attrNameLst>
                                      </p:cBhvr>
                                      <p:tavLst>
                                        <p:tav tm="0">
                                          <p:val>
                                            <p:fltVal val="0"/>
                                          </p:val>
                                        </p:tav>
                                        <p:tav tm="100000">
                                          <p:val>
                                            <p:strVal val="#ppt_w"/>
                                          </p:val>
                                        </p:tav>
                                      </p:tavLst>
                                    </p:anim>
                                    <p:anim calcmode="lin" valueType="num">
                                      <p:cBhvr>
                                        <p:cTn id="8" dur="500" fill="hold"/>
                                        <p:tgtEl>
                                          <p:spTgt spid="5120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04"/>
                                        </p:tgtEl>
                                        <p:attrNameLst>
                                          <p:attrName>style.visibility</p:attrName>
                                        </p:attrNameLst>
                                      </p:cBhvr>
                                      <p:to>
                                        <p:strVal val="visible"/>
                                      </p:to>
                                    </p:set>
                                    <p:anim calcmode="lin" valueType="num">
                                      <p:cBhvr>
                                        <p:cTn id="13" dur="500" fill="hold"/>
                                        <p:tgtEl>
                                          <p:spTgt spid="51204"/>
                                        </p:tgtEl>
                                        <p:attrNameLst>
                                          <p:attrName>ppt_w</p:attrName>
                                        </p:attrNameLst>
                                      </p:cBhvr>
                                      <p:tavLst>
                                        <p:tav tm="0">
                                          <p:val>
                                            <p:fltVal val="0"/>
                                          </p:val>
                                        </p:tav>
                                        <p:tav tm="100000">
                                          <p:val>
                                            <p:strVal val="#ppt_w"/>
                                          </p:val>
                                        </p:tav>
                                      </p:tavLst>
                                    </p:anim>
                                    <p:anim calcmode="lin" valueType="num">
                                      <p:cBhvr>
                                        <p:cTn id="14" dur="500" fill="hold"/>
                                        <p:tgtEl>
                                          <p:spTgt spid="5120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p:cTn id="19" dur="500" fill="hold"/>
                                        <p:tgtEl>
                                          <p:spTgt spid="51205"/>
                                        </p:tgtEl>
                                        <p:attrNameLst>
                                          <p:attrName>ppt_w</p:attrName>
                                        </p:attrNameLst>
                                      </p:cBhvr>
                                      <p:tavLst>
                                        <p:tav tm="0">
                                          <p:val>
                                            <p:fltVal val="0"/>
                                          </p:val>
                                        </p:tav>
                                        <p:tav tm="100000">
                                          <p:val>
                                            <p:strVal val="#ppt_w"/>
                                          </p:val>
                                        </p:tav>
                                      </p:tavLst>
                                    </p:anim>
                                    <p:anim calcmode="lin" valueType="num">
                                      <p:cBhvr>
                                        <p:cTn id="20" dur="500" fill="hold"/>
                                        <p:tgtEl>
                                          <p:spTgt spid="5120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51203"/>
                                        </p:tgtEl>
                                        <p:attrNameLst>
                                          <p:attrName>style.visibility</p:attrName>
                                        </p:attrNameLst>
                                      </p:cBhvr>
                                      <p:to>
                                        <p:strVal val="visible"/>
                                      </p:to>
                                    </p:set>
                                    <p:animEffect transition="in" filter="strips(downRight)">
                                      <p:cBhvr>
                                        <p:cTn id="25" dur="500"/>
                                        <p:tgtEl>
                                          <p:spTgt spid="51203"/>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51208"/>
                                        </p:tgtEl>
                                        <p:attrNameLst>
                                          <p:attrName>style.visibility</p:attrName>
                                        </p:attrNameLst>
                                      </p:cBhvr>
                                      <p:to>
                                        <p:strVal val="visible"/>
                                      </p:to>
                                    </p:set>
                                    <p:anim calcmode="lin" valueType="num">
                                      <p:cBhvr>
                                        <p:cTn id="30" dur="500" fill="hold"/>
                                        <p:tgtEl>
                                          <p:spTgt spid="51208"/>
                                        </p:tgtEl>
                                        <p:attrNameLst>
                                          <p:attrName>ppt_w</p:attrName>
                                        </p:attrNameLst>
                                      </p:cBhvr>
                                      <p:tavLst>
                                        <p:tav tm="0">
                                          <p:val>
                                            <p:fltVal val="0"/>
                                          </p:val>
                                        </p:tav>
                                        <p:tav tm="100000">
                                          <p:val>
                                            <p:strVal val="#ppt_w"/>
                                          </p:val>
                                        </p:tav>
                                      </p:tavLst>
                                    </p:anim>
                                    <p:anim calcmode="lin" valueType="num">
                                      <p:cBhvr>
                                        <p:cTn id="31" dur="500" fill="hold"/>
                                        <p:tgtEl>
                                          <p:spTgt spid="5120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51202"/>
                                        </p:tgtEl>
                                        <p:attrNameLst>
                                          <p:attrName>style.visibility</p:attrName>
                                        </p:attrNameLst>
                                      </p:cBhvr>
                                      <p:to>
                                        <p:strVal val="visible"/>
                                      </p:to>
                                    </p:set>
                                    <p:animEffect transition="in" filter="strips(downRight)">
                                      <p:cBhvr>
                                        <p:cTn id="36" dur="500"/>
                                        <p:tgtEl>
                                          <p:spTgt spid="51202"/>
                                        </p:tgtEl>
                                      </p:cBhvr>
                                    </p:animEffect>
                                  </p:childTnLst>
                                  <p:subTnLst>
                                    <p:audio>
                                      <p:cMediaNode>
                                        <p:cTn display="0" masterRel="sameClick">
                                          <p:stCondLst>
                                            <p:cond evt="begin" delay="0">
                                              <p:tn val="34"/>
                                            </p:cond>
                                          </p:stCondLst>
                                          <p:endCondLst>
                                            <p:cond evt="onStopAudio" delay="0">
                                              <p:tgtEl>
                                                <p:sldTgt/>
                                              </p:tgtEl>
                                            </p:cond>
                                          </p:endCondLst>
                                        </p:cTn>
                                        <p:tgtEl>
                                          <p:sndTgt r:embed="rId2" name="type.wav"/>
                                        </p:tgtEl>
                                      </p:cMediaNode>
                                    </p:audio>
                                  </p:sub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51209"/>
                                        </p:tgtEl>
                                        <p:attrNameLst>
                                          <p:attrName>style.visibility</p:attrName>
                                        </p:attrNameLst>
                                      </p:cBhvr>
                                      <p:to>
                                        <p:strVal val="visible"/>
                                      </p:to>
                                    </p:set>
                                    <p:anim calcmode="lin" valueType="num">
                                      <p:cBhvr>
                                        <p:cTn id="41" dur="500" fill="hold"/>
                                        <p:tgtEl>
                                          <p:spTgt spid="51209"/>
                                        </p:tgtEl>
                                        <p:attrNameLst>
                                          <p:attrName>ppt_w</p:attrName>
                                        </p:attrNameLst>
                                      </p:cBhvr>
                                      <p:tavLst>
                                        <p:tav tm="0">
                                          <p:val>
                                            <p:fltVal val="0"/>
                                          </p:val>
                                        </p:tav>
                                        <p:tav tm="100000">
                                          <p:val>
                                            <p:strVal val="#ppt_w"/>
                                          </p:val>
                                        </p:tav>
                                      </p:tavLst>
                                    </p:anim>
                                    <p:anim calcmode="lin" valueType="num">
                                      <p:cBhvr>
                                        <p:cTn id="42" dur="500" fill="hold"/>
                                        <p:tgtEl>
                                          <p:spTgt spid="512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ldLvl="0" animBg="1"/>
      <p:bldP spid="51203" grpId="0" bldLvl="0" animBg="1"/>
      <p:bldP spid="51204" grpId="0"/>
      <p:bldP spid="51205" grpId="0"/>
      <p:bldP spid="5120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文本框 53249"/>
          <p:cNvSpPr txBox="1"/>
          <p:nvPr/>
        </p:nvSpPr>
        <p:spPr>
          <a:xfrm>
            <a:off x="1676400" y="1295400"/>
            <a:ext cx="1219200" cy="2553335"/>
          </a:xfrm>
          <a:prstGeom prst="rect">
            <a:avLst/>
          </a:prstGeom>
          <a:noFill/>
          <a:ln w="9525">
            <a:noFill/>
          </a:ln>
        </p:spPr>
        <p:txBody>
          <a:bodyPr anchor="t">
            <a:spAutoFit/>
          </a:bodyPr>
          <a:lstStyle/>
          <a:p>
            <a:pPr algn="ctr">
              <a:spcBef>
                <a:spcPct val="50000"/>
              </a:spcBef>
            </a:pPr>
            <a:r>
              <a:rPr lang="zh-CN" altLang="en-US" sz="3200" dirty="0">
                <a:solidFill>
                  <a:schemeClr val="tx1"/>
                </a:solidFill>
                <a:latin typeface="黑体" panose="02010609060101010101" pitchFamily="49" charset="-122"/>
                <a:ea typeface="黑体" panose="02010609060101010101" pitchFamily="49" charset="-122"/>
              </a:rPr>
              <a:t>真核细胞的  基因结构</a:t>
            </a:r>
          </a:p>
        </p:txBody>
      </p:sp>
      <p:sp>
        <p:nvSpPr>
          <p:cNvPr id="53251" name="左大括号 53250"/>
          <p:cNvSpPr/>
          <p:nvPr/>
        </p:nvSpPr>
        <p:spPr>
          <a:xfrm>
            <a:off x="2743200" y="2057400"/>
            <a:ext cx="228600" cy="1219200"/>
          </a:xfrm>
          <a:prstGeom prst="leftBrace">
            <a:avLst>
              <a:gd name="adj1" fmla="val 44419"/>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sp>
        <p:nvSpPr>
          <p:cNvPr id="53252" name="文本框 53251"/>
          <p:cNvSpPr txBox="1"/>
          <p:nvPr/>
        </p:nvSpPr>
        <p:spPr>
          <a:xfrm>
            <a:off x="3048000" y="1752600"/>
            <a:ext cx="2057400" cy="583565"/>
          </a:xfrm>
          <a:prstGeom prst="rect">
            <a:avLst/>
          </a:prstGeom>
          <a:noFill/>
          <a:ln w="9525">
            <a:noFill/>
          </a:ln>
        </p:spPr>
        <p:txBody>
          <a:bodyPr anchor="t">
            <a:spAutoFit/>
          </a:bodyPr>
          <a:lstStyle/>
          <a:p>
            <a:pPr>
              <a:spcBef>
                <a:spcPct val="50000"/>
              </a:spcBef>
            </a:pPr>
            <a:r>
              <a:rPr lang="zh-CN" altLang="en-US" sz="3200" dirty="0">
                <a:solidFill>
                  <a:schemeClr val="tx1"/>
                </a:solidFill>
                <a:latin typeface="黑体" panose="02010609060101010101" pitchFamily="49" charset="-122"/>
                <a:ea typeface="黑体" panose="02010609060101010101" pitchFamily="49" charset="-122"/>
              </a:rPr>
              <a:t>编码区</a:t>
            </a:r>
          </a:p>
        </p:txBody>
      </p:sp>
      <p:sp>
        <p:nvSpPr>
          <p:cNvPr id="53253" name="文本框 53252"/>
          <p:cNvSpPr txBox="1"/>
          <p:nvPr/>
        </p:nvSpPr>
        <p:spPr>
          <a:xfrm>
            <a:off x="3048000" y="2895600"/>
            <a:ext cx="2209800" cy="583565"/>
          </a:xfrm>
          <a:prstGeom prst="rect">
            <a:avLst/>
          </a:prstGeom>
          <a:noFill/>
          <a:ln w="9525">
            <a:noFill/>
          </a:ln>
        </p:spPr>
        <p:txBody>
          <a:bodyPr anchor="t">
            <a:spAutoFit/>
          </a:bodyPr>
          <a:lstStyle/>
          <a:p>
            <a:pPr>
              <a:spcBef>
                <a:spcPct val="50000"/>
              </a:spcBef>
            </a:pPr>
            <a:r>
              <a:rPr lang="zh-CN" altLang="en-US" sz="3200" dirty="0">
                <a:solidFill>
                  <a:schemeClr val="tx1"/>
                </a:solidFill>
                <a:latin typeface="黑体" panose="02010609060101010101" pitchFamily="49" charset="-122"/>
                <a:ea typeface="黑体" panose="02010609060101010101" pitchFamily="49" charset="-122"/>
              </a:rPr>
              <a:t>非编码区</a:t>
            </a:r>
          </a:p>
        </p:txBody>
      </p:sp>
      <p:sp>
        <p:nvSpPr>
          <p:cNvPr id="53254" name="左大括号 53253"/>
          <p:cNvSpPr/>
          <p:nvPr/>
        </p:nvSpPr>
        <p:spPr>
          <a:xfrm>
            <a:off x="4343400" y="1600200"/>
            <a:ext cx="228600" cy="838200"/>
          </a:xfrm>
          <a:prstGeom prst="leftBrace">
            <a:avLst>
              <a:gd name="adj1" fmla="val 30538"/>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微软雅黑" panose="020B0503020204020204" charset="-122"/>
            </a:endParaRPr>
          </a:p>
        </p:txBody>
      </p:sp>
      <p:sp>
        <p:nvSpPr>
          <p:cNvPr id="53255" name="文本框 53254"/>
          <p:cNvSpPr txBox="1"/>
          <p:nvPr/>
        </p:nvSpPr>
        <p:spPr>
          <a:xfrm>
            <a:off x="4572000" y="1371600"/>
            <a:ext cx="6096000" cy="1322070"/>
          </a:xfrm>
          <a:prstGeom prst="rect">
            <a:avLst/>
          </a:prstGeom>
          <a:noFill/>
          <a:ln w="9525">
            <a:noFill/>
          </a:ln>
        </p:spPr>
        <p:txBody>
          <a:bodyPr anchor="t">
            <a:spAutoFit/>
          </a:bodyPr>
          <a:lstStyle/>
          <a:p>
            <a:pPr>
              <a:spcBef>
                <a:spcPct val="50000"/>
              </a:spcBef>
            </a:pPr>
            <a:r>
              <a:rPr lang="zh-CN" altLang="en-US" sz="3200" dirty="0">
                <a:solidFill>
                  <a:srgbClr val="A50021"/>
                </a:solidFill>
                <a:latin typeface="黑体" panose="02010609060101010101" pitchFamily="49" charset="-122"/>
                <a:ea typeface="黑体" panose="02010609060101010101" pitchFamily="49" charset="-122"/>
              </a:rPr>
              <a:t>外显子：能编码蛋白质的序列</a:t>
            </a:r>
          </a:p>
          <a:p>
            <a:pPr>
              <a:spcBef>
                <a:spcPct val="50000"/>
              </a:spcBef>
            </a:pPr>
            <a:r>
              <a:rPr lang="zh-CN" altLang="en-US" sz="3200" dirty="0">
                <a:solidFill>
                  <a:srgbClr val="A50021"/>
                </a:solidFill>
                <a:latin typeface="黑体" panose="02010609060101010101" pitchFamily="49" charset="-122"/>
                <a:ea typeface="黑体" panose="02010609060101010101" pitchFamily="49" charset="-122"/>
              </a:rPr>
              <a:t>内含子：不能编码蛋白质的序列</a:t>
            </a:r>
          </a:p>
        </p:txBody>
      </p:sp>
      <p:sp>
        <p:nvSpPr>
          <p:cNvPr id="53256" name="文本框 53255"/>
          <p:cNvSpPr txBox="1"/>
          <p:nvPr/>
        </p:nvSpPr>
        <p:spPr>
          <a:xfrm>
            <a:off x="4656138" y="2924175"/>
            <a:ext cx="5562600" cy="1568450"/>
          </a:xfrm>
          <a:prstGeom prst="rect">
            <a:avLst/>
          </a:prstGeom>
          <a:noFill/>
          <a:ln w="9525">
            <a:noFill/>
          </a:ln>
        </p:spPr>
        <p:txBody>
          <a:bodyPr anchor="t">
            <a:spAutoFit/>
          </a:bodyPr>
          <a:lstStyle/>
          <a:p>
            <a:r>
              <a:rPr lang="zh-CN" altLang="en-US" sz="3200" dirty="0">
                <a:solidFill>
                  <a:srgbClr val="A50021"/>
                </a:solidFill>
                <a:latin typeface="黑体" panose="02010609060101010101" pitchFamily="49" charset="-122"/>
                <a:ea typeface="黑体" panose="02010609060101010101" pitchFamily="49" charset="-122"/>
              </a:rPr>
              <a:t>：有调控作用的核苷酸序列，</a:t>
            </a:r>
          </a:p>
          <a:p>
            <a:r>
              <a:rPr lang="zh-CN" altLang="en-US" sz="3200" dirty="0">
                <a:solidFill>
                  <a:srgbClr val="A50021"/>
                </a:solidFill>
                <a:latin typeface="黑体" panose="02010609060101010101" pitchFamily="49" charset="-122"/>
                <a:ea typeface="黑体" panose="02010609060101010101" pitchFamily="49" charset="-122"/>
              </a:rPr>
              <a:t>  包括位于编码区上游的</a:t>
            </a:r>
            <a:r>
              <a:rPr lang="en-US" altLang="zh-CN" sz="3200" dirty="0">
                <a:solidFill>
                  <a:srgbClr val="A50021"/>
                </a:solidFill>
                <a:latin typeface="黑体" panose="02010609060101010101" pitchFamily="49" charset="-122"/>
                <a:ea typeface="黑体" panose="02010609060101010101" pitchFamily="49" charset="-122"/>
              </a:rPr>
              <a:t>RNA</a:t>
            </a:r>
          </a:p>
          <a:p>
            <a:r>
              <a:rPr lang="en-US" altLang="zh-CN" sz="3200" dirty="0">
                <a:solidFill>
                  <a:srgbClr val="A50021"/>
                </a:solidFill>
                <a:latin typeface="黑体" panose="02010609060101010101" pitchFamily="49" charset="-122"/>
                <a:ea typeface="黑体" panose="02010609060101010101" pitchFamily="49" charset="-122"/>
              </a:rPr>
              <a:t>  </a:t>
            </a:r>
            <a:r>
              <a:rPr lang="zh-CN" altLang="en-US" sz="3200" dirty="0">
                <a:solidFill>
                  <a:srgbClr val="A50021"/>
                </a:solidFill>
                <a:latin typeface="黑体" panose="02010609060101010101" pitchFamily="49" charset="-122"/>
                <a:ea typeface="黑体" panose="02010609060101010101" pitchFamily="49" charset="-122"/>
              </a:rPr>
              <a:t>聚合酶结合位点等。</a:t>
            </a:r>
          </a:p>
        </p:txBody>
      </p:sp>
      <p:sp>
        <p:nvSpPr>
          <p:cNvPr id="53257" name="文本框 53256"/>
          <p:cNvSpPr txBox="1"/>
          <p:nvPr/>
        </p:nvSpPr>
        <p:spPr>
          <a:xfrm>
            <a:off x="2667000" y="4906963"/>
            <a:ext cx="3133725" cy="583565"/>
          </a:xfrm>
          <a:prstGeom prst="rect">
            <a:avLst/>
          </a:prstGeom>
          <a:noFill/>
          <a:ln w="9525">
            <a:noFill/>
          </a:ln>
        </p:spPr>
        <p:txBody>
          <a:bodyPr anchor="t">
            <a:spAutoFit/>
          </a:bodyPr>
          <a:lstStyle/>
          <a:p>
            <a:pPr>
              <a:spcBef>
                <a:spcPct val="50000"/>
              </a:spcBef>
            </a:pPr>
            <a:r>
              <a:rPr lang="zh-CN" altLang="en-US" sz="3200" dirty="0">
                <a:solidFill>
                  <a:srgbClr val="0000FF"/>
                </a:solidFill>
                <a:latin typeface="黑体" panose="02010609060101010101" pitchFamily="49" charset="-122"/>
                <a:ea typeface="黑体" panose="02010609060101010101" pitchFamily="49" charset="-122"/>
              </a:rPr>
              <a:t>非编码序列：</a:t>
            </a:r>
          </a:p>
        </p:txBody>
      </p:sp>
      <p:sp>
        <p:nvSpPr>
          <p:cNvPr id="53258" name="文本框 53257"/>
          <p:cNvSpPr txBox="1"/>
          <p:nvPr/>
        </p:nvSpPr>
        <p:spPr>
          <a:xfrm>
            <a:off x="5029200" y="4906963"/>
            <a:ext cx="4343400" cy="583565"/>
          </a:xfrm>
          <a:prstGeom prst="rect">
            <a:avLst/>
          </a:prstGeom>
          <a:noFill/>
          <a:ln w="9525">
            <a:noFill/>
          </a:ln>
        </p:spPr>
        <p:txBody>
          <a:bodyPr anchor="t">
            <a:spAutoFit/>
          </a:bodyPr>
          <a:lstStyle/>
          <a:p>
            <a:pPr>
              <a:spcBef>
                <a:spcPct val="50000"/>
              </a:spcBef>
            </a:pPr>
            <a:r>
              <a:rPr lang="zh-CN" altLang="en-US" sz="3200" dirty="0">
                <a:solidFill>
                  <a:srgbClr val="FF0000"/>
                </a:solidFill>
                <a:latin typeface="黑体" panose="02010609060101010101" pitchFamily="49" charset="-122"/>
                <a:ea typeface="黑体" panose="02010609060101010101" pitchFamily="49" charset="-122"/>
              </a:rPr>
              <a:t>包括非编码区和内含子</a:t>
            </a:r>
          </a:p>
        </p:txBody>
      </p:sp>
      <p:sp>
        <p:nvSpPr>
          <p:cNvPr id="2" name="灯片编号占位符 1"/>
          <p:cNvSpPr>
            <a:spLocks noGrp="1"/>
          </p:cNvSpPr>
          <p:nvPr>
            <p:ph type="sldNum" sz="quarter" idx="12"/>
          </p:nvPr>
        </p:nvSpPr>
        <p:spPr/>
        <p:txBody>
          <a:bodyPr anchor="t"/>
          <a:lstStyle>
            <a:lvl1pPr marL="0" lvl="0" indent="0" algn="l" defTabSz="914400" rtl="0" eaLnBrk="1" fontAlgn="base" latinLnBrk="0" hangingPunct="1">
              <a:lnSpc>
                <a:spcPct val="100000"/>
              </a:lnSpc>
              <a:spcBef>
                <a:spcPct val="0"/>
              </a:spcBef>
              <a:spcAft>
                <a:spcPct val="0"/>
              </a:spcAft>
              <a:buFontTx/>
              <a:buNone/>
              <a:defRPr sz="1800" b="1" i="0" u="none" kern="1200" baseline="0">
                <a:solidFill>
                  <a:srgbClr val="292929"/>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5pPr>
          </a:lstStyle>
          <a:p>
            <a:pPr lvl="0" indent="0" algn="r"/>
            <a:fld id="{9A0DB2DC-4C9A-4742-B13C-FB6460FD3503}" type="slidenum">
              <a:rPr lang="zh-CN" altLang="en-US" sz="1400" b="0" dirty="0">
                <a:ea typeface="宋体" panose="02010600030101010101" pitchFamily="2" charset="-122"/>
              </a:rPr>
              <a:pPr lvl="0" indent="0" algn="r"/>
              <a:t>34</a:t>
            </a:fld>
            <a:endParaRPr lang="zh-CN" altLang="en-US" sz="1400" b="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500" fill="hold"/>
                                        <p:tgtEl>
                                          <p:spTgt spid="53251"/>
                                        </p:tgtEl>
                                        <p:attrNameLst>
                                          <p:attrName>ppt_w</p:attrName>
                                        </p:attrNameLst>
                                      </p:cBhvr>
                                      <p:tavLst>
                                        <p:tav tm="0">
                                          <p:val>
                                            <p:fltVal val="0"/>
                                          </p:val>
                                        </p:tav>
                                        <p:tav tm="100000">
                                          <p:val>
                                            <p:strVal val="#ppt_w"/>
                                          </p:val>
                                        </p:tav>
                                      </p:tavLst>
                                    </p:anim>
                                    <p:anim calcmode="lin" valueType="num">
                                      <p:cBhvr>
                                        <p:cTn id="8" dur="500" fill="hold"/>
                                        <p:tgtEl>
                                          <p:spTgt spid="532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p:cTn id="13" dur="500" fill="hold"/>
                                        <p:tgtEl>
                                          <p:spTgt spid="53252"/>
                                        </p:tgtEl>
                                        <p:attrNameLst>
                                          <p:attrName>ppt_w</p:attrName>
                                        </p:attrNameLst>
                                      </p:cBhvr>
                                      <p:tavLst>
                                        <p:tav tm="0">
                                          <p:val>
                                            <p:fltVal val="0"/>
                                          </p:val>
                                        </p:tav>
                                        <p:tav tm="100000">
                                          <p:val>
                                            <p:strVal val="#ppt_w"/>
                                          </p:val>
                                        </p:tav>
                                      </p:tavLst>
                                    </p:anim>
                                    <p:anim calcmode="lin" valueType="num">
                                      <p:cBhvr>
                                        <p:cTn id="14" dur="500" fill="hold"/>
                                        <p:tgtEl>
                                          <p:spTgt spid="5325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p:cTn id="19" dur="500" fill="hold"/>
                                        <p:tgtEl>
                                          <p:spTgt spid="53253"/>
                                        </p:tgtEl>
                                        <p:attrNameLst>
                                          <p:attrName>ppt_w</p:attrName>
                                        </p:attrNameLst>
                                      </p:cBhvr>
                                      <p:tavLst>
                                        <p:tav tm="0">
                                          <p:val>
                                            <p:fltVal val="0"/>
                                          </p:val>
                                        </p:tav>
                                        <p:tav tm="100000">
                                          <p:val>
                                            <p:strVal val="#ppt_w"/>
                                          </p:val>
                                        </p:tav>
                                      </p:tavLst>
                                    </p:anim>
                                    <p:anim calcmode="lin" valueType="num">
                                      <p:cBhvr>
                                        <p:cTn id="20" dur="500" fill="hold"/>
                                        <p:tgtEl>
                                          <p:spTgt spid="5325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3254"/>
                                        </p:tgtEl>
                                        <p:attrNameLst>
                                          <p:attrName>style.visibility</p:attrName>
                                        </p:attrNameLst>
                                      </p:cBhvr>
                                      <p:to>
                                        <p:strVal val="visible"/>
                                      </p:to>
                                    </p:set>
                                    <p:anim calcmode="lin" valueType="num">
                                      <p:cBhvr>
                                        <p:cTn id="25" dur="500" fill="hold"/>
                                        <p:tgtEl>
                                          <p:spTgt spid="53254"/>
                                        </p:tgtEl>
                                        <p:attrNameLst>
                                          <p:attrName>ppt_w</p:attrName>
                                        </p:attrNameLst>
                                      </p:cBhvr>
                                      <p:tavLst>
                                        <p:tav tm="0">
                                          <p:val>
                                            <p:fltVal val="0"/>
                                          </p:val>
                                        </p:tav>
                                        <p:tav tm="100000">
                                          <p:val>
                                            <p:strVal val="#ppt_w"/>
                                          </p:val>
                                        </p:tav>
                                      </p:tavLst>
                                    </p:anim>
                                    <p:anim calcmode="lin" valueType="num">
                                      <p:cBhvr>
                                        <p:cTn id="26" dur="500" fill="hold"/>
                                        <p:tgtEl>
                                          <p:spTgt spid="5325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3256"/>
                                        </p:tgtEl>
                                        <p:attrNameLst>
                                          <p:attrName>style.visibility</p:attrName>
                                        </p:attrNameLst>
                                      </p:cBhvr>
                                      <p:to>
                                        <p:strVal val="visible"/>
                                      </p:to>
                                    </p:set>
                                    <p:anim calcmode="lin" valueType="num">
                                      <p:cBhvr>
                                        <p:cTn id="31" dur="500" fill="hold"/>
                                        <p:tgtEl>
                                          <p:spTgt spid="53256"/>
                                        </p:tgtEl>
                                        <p:attrNameLst>
                                          <p:attrName>ppt_w</p:attrName>
                                        </p:attrNameLst>
                                      </p:cBhvr>
                                      <p:tavLst>
                                        <p:tav tm="0">
                                          <p:val>
                                            <p:fltVal val="0"/>
                                          </p:val>
                                        </p:tav>
                                        <p:tav tm="100000">
                                          <p:val>
                                            <p:strVal val="#ppt_w"/>
                                          </p:val>
                                        </p:tav>
                                      </p:tavLst>
                                    </p:anim>
                                    <p:anim calcmode="lin" valueType="num">
                                      <p:cBhvr>
                                        <p:cTn id="32" dur="500" fill="hold"/>
                                        <p:tgtEl>
                                          <p:spTgt spid="5325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3255"/>
                                        </p:tgtEl>
                                        <p:attrNameLst>
                                          <p:attrName>style.visibility</p:attrName>
                                        </p:attrNameLst>
                                      </p:cBhvr>
                                      <p:to>
                                        <p:strVal val="visible"/>
                                      </p:to>
                                    </p:set>
                                    <p:anim calcmode="lin" valueType="num">
                                      <p:cBhvr>
                                        <p:cTn id="37" dur="500" fill="hold"/>
                                        <p:tgtEl>
                                          <p:spTgt spid="53255"/>
                                        </p:tgtEl>
                                        <p:attrNameLst>
                                          <p:attrName>ppt_w</p:attrName>
                                        </p:attrNameLst>
                                      </p:cBhvr>
                                      <p:tavLst>
                                        <p:tav tm="0">
                                          <p:val>
                                            <p:fltVal val="0"/>
                                          </p:val>
                                        </p:tav>
                                        <p:tav tm="100000">
                                          <p:val>
                                            <p:strVal val="#ppt_w"/>
                                          </p:val>
                                        </p:tav>
                                      </p:tavLst>
                                    </p:anim>
                                    <p:anim calcmode="lin" valueType="num">
                                      <p:cBhvr>
                                        <p:cTn id="38" dur="500" fill="hold"/>
                                        <p:tgtEl>
                                          <p:spTgt spid="5325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3257"/>
                                        </p:tgtEl>
                                        <p:attrNameLst>
                                          <p:attrName>style.visibility</p:attrName>
                                        </p:attrNameLst>
                                      </p:cBhvr>
                                      <p:to>
                                        <p:strVal val="visible"/>
                                      </p:to>
                                    </p:set>
                                    <p:anim calcmode="lin" valueType="num">
                                      <p:cBhvr>
                                        <p:cTn id="43" dur="500" fill="hold"/>
                                        <p:tgtEl>
                                          <p:spTgt spid="53257"/>
                                        </p:tgtEl>
                                        <p:attrNameLst>
                                          <p:attrName>ppt_w</p:attrName>
                                        </p:attrNameLst>
                                      </p:cBhvr>
                                      <p:tavLst>
                                        <p:tav tm="0">
                                          <p:val>
                                            <p:fltVal val="0"/>
                                          </p:val>
                                        </p:tav>
                                        <p:tav tm="100000">
                                          <p:val>
                                            <p:strVal val="#ppt_w"/>
                                          </p:val>
                                        </p:tav>
                                      </p:tavLst>
                                    </p:anim>
                                    <p:anim calcmode="lin" valueType="num">
                                      <p:cBhvr>
                                        <p:cTn id="44" dur="500" fill="hold"/>
                                        <p:tgtEl>
                                          <p:spTgt spid="53257"/>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3258"/>
                                        </p:tgtEl>
                                        <p:attrNameLst>
                                          <p:attrName>style.visibility</p:attrName>
                                        </p:attrNameLst>
                                      </p:cBhvr>
                                      <p:to>
                                        <p:strVal val="visible"/>
                                      </p:to>
                                    </p:set>
                                    <p:animEffect transition="in" filter="wipe(left)">
                                      <p:cBhvr>
                                        <p:cTn id="49" dur="5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5" grpId="0"/>
      <p:bldP spid="53256" grpId="0"/>
      <p:bldP spid="53257" grpId="0"/>
      <p:bldP spid="532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表格 54273"/>
          <p:cNvGraphicFramePr/>
          <p:nvPr/>
        </p:nvGraphicFramePr>
        <p:xfrm>
          <a:off x="2057400" y="1066800"/>
          <a:ext cx="8153400" cy="2903220"/>
        </p:xfrm>
        <a:graphic>
          <a:graphicData uri="http://schemas.openxmlformats.org/drawingml/2006/table">
            <a:tbl>
              <a:tblPr/>
              <a:tblGrid>
                <a:gridCol w="1524000"/>
                <a:gridCol w="3478530"/>
                <a:gridCol w="3150870"/>
              </a:tblGrid>
              <a:tr h="579755">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3200" b="1">
                        <a:latin typeface="黑体" panose="02010609060101010101" pitchFamily="49" charset="-122"/>
                        <a:ea typeface="黑体" panose="02010609060101010101" pitchFamily="49" charset="-122"/>
                      </a:endParaRPr>
                    </a:p>
                  </a:txBody>
                  <a:tcPr anchor="ctr">
                    <a:lnL w="28575" cap="flat" cmpd="sng">
                      <a:solidFill>
                        <a:srgbClr val="6600CC"/>
                      </a:solidFill>
                      <a:prstDash val="solid"/>
                      <a:headEnd type="none" w="med" len="med"/>
                      <a:tailEnd type="none" w="med" len="med"/>
                    </a:lnL>
                    <a:lnR w="28575" cap="flat" cmpd="sng">
                      <a:solidFill>
                        <a:srgbClr val="6600CC"/>
                      </a:solidFill>
                      <a:prstDash val="solid"/>
                      <a:headEnd type="none" w="med" len="med"/>
                      <a:tailEnd type="none" w="med" len="med"/>
                    </a:lnR>
                    <a:lnT w="28575" cap="flat" cmpd="sng">
                      <a:solidFill>
                        <a:srgbClr val="6600CC"/>
                      </a:solidFill>
                      <a:prstDash val="solid"/>
                      <a:headEnd type="none" w="med" len="med"/>
                      <a:tailEnd type="none" w="med" len="med"/>
                    </a:lnT>
                    <a:lnB w="28575" cap="flat" cmpd="sng">
                      <a:solidFill>
                        <a:srgbClr val="66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3200" b="1">
                          <a:latin typeface="黑体" panose="02010609060101010101" pitchFamily="49" charset="-122"/>
                          <a:ea typeface="黑体" panose="02010609060101010101" pitchFamily="49" charset="-122"/>
                        </a:rPr>
                        <a:t>原核细胞</a:t>
                      </a:r>
                    </a:p>
                  </a:txBody>
                  <a:tcPr anchor="ctr">
                    <a:lnL w="28575" cap="flat" cmpd="sng">
                      <a:solidFill>
                        <a:srgbClr val="6600CC"/>
                      </a:solidFill>
                      <a:prstDash val="solid"/>
                      <a:headEnd type="none" w="med" len="med"/>
                      <a:tailEnd type="none" w="med" len="med"/>
                    </a:lnL>
                    <a:lnR w="28575" cap="flat" cmpd="sng">
                      <a:solidFill>
                        <a:srgbClr val="6600CC"/>
                      </a:solidFill>
                      <a:prstDash val="solid"/>
                      <a:headEnd type="none" w="med" len="med"/>
                      <a:tailEnd type="none" w="med" len="med"/>
                    </a:lnR>
                    <a:lnT w="28575" cap="flat" cmpd="sng">
                      <a:solidFill>
                        <a:srgbClr val="6600CC"/>
                      </a:solidFill>
                      <a:prstDash val="solid"/>
                      <a:headEnd type="none" w="med" len="med"/>
                      <a:tailEnd type="none" w="med" len="med"/>
                    </a:lnT>
                    <a:lnB w="28575" cap="flat" cmpd="sng">
                      <a:solidFill>
                        <a:srgbClr val="66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3200" b="1">
                          <a:latin typeface="黑体" panose="02010609060101010101" pitchFamily="49" charset="-122"/>
                          <a:ea typeface="黑体" panose="02010609060101010101" pitchFamily="49" charset="-122"/>
                        </a:rPr>
                        <a:t>真核细胞</a:t>
                      </a:r>
                    </a:p>
                  </a:txBody>
                  <a:tcPr anchor="ctr">
                    <a:lnL w="28575" cap="flat" cmpd="sng">
                      <a:solidFill>
                        <a:srgbClr val="6600CC"/>
                      </a:solidFill>
                      <a:prstDash val="solid"/>
                      <a:headEnd type="none" w="med" len="med"/>
                      <a:tailEnd type="none" w="med" len="med"/>
                    </a:lnL>
                    <a:lnR w="28575" cap="flat" cmpd="sng">
                      <a:solidFill>
                        <a:srgbClr val="6600CC"/>
                      </a:solidFill>
                      <a:prstDash val="solid"/>
                      <a:headEnd type="none" w="med" len="med"/>
                      <a:tailEnd type="none" w="med" len="med"/>
                    </a:lnR>
                    <a:lnT w="28575" cap="flat" cmpd="sng">
                      <a:solidFill>
                        <a:srgbClr val="6600CC"/>
                      </a:solidFill>
                      <a:prstDash val="solid"/>
                      <a:headEnd type="none" w="med" len="med"/>
                      <a:tailEnd type="none" w="med" len="med"/>
                    </a:lnT>
                    <a:lnB w="28575" cap="flat" cmpd="sng">
                      <a:solidFill>
                        <a:srgbClr val="6600CC"/>
                      </a:solidFill>
                      <a:prstDash val="solid"/>
                      <a:headEnd type="none" w="med" len="med"/>
                      <a:tailEnd type="none" w="med" len="med"/>
                    </a:lnB>
                    <a:lnTlToBr>
                      <a:noFill/>
                    </a:lnTlToBr>
                    <a:lnBlToTr>
                      <a:noFill/>
                    </a:lnBlToTr>
                    <a:noFill/>
                  </a:tcPr>
                </a:tc>
              </a:tr>
              <a:tr h="1161415">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3200" b="1">
                          <a:latin typeface="黑体" panose="02010609060101010101" pitchFamily="49" charset="-122"/>
                          <a:ea typeface="黑体" panose="02010609060101010101" pitchFamily="49" charset="-122"/>
                        </a:rPr>
                        <a:t>不同点</a:t>
                      </a:r>
                    </a:p>
                  </a:txBody>
                  <a:tcPr anchor="ctr">
                    <a:lnL w="28575" cap="flat" cmpd="sng">
                      <a:solidFill>
                        <a:srgbClr val="6600CC"/>
                      </a:solidFill>
                      <a:prstDash val="solid"/>
                      <a:headEnd type="none" w="med" len="med"/>
                      <a:tailEnd type="none" w="med" len="med"/>
                    </a:lnL>
                    <a:lnR w="28575" cap="flat" cmpd="sng">
                      <a:solidFill>
                        <a:srgbClr val="6600CC"/>
                      </a:solidFill>
                      <a:prstDash val="solid"/>
                      <a:headEnd type="none" w="med" len="med"/>
                      <a:tailEnd type="none" w="med" len="med"/>
                    </a:lnR>
                    <a:lnT w="28575" cap="flat" cmpd="sng">
                      <a:solidFill>
                        <a:srgbClr val="6600CC"/>
                      </a:solidFill>
                      <a:prstDash val="solid"/>
                      <a:headEnd type="none" w="med" len="med"/>
                      <a:tailEnd type="none" w="med" len="med"/>
                    </a:lnT>
                    <a:lnB w="28575" cap="flat" cmpd="sng">
                      <a:solidFill>
                        <a:srgbClr val="66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3200" b="1" dirty="0">
                          <a:latin typeface="黑体" panose="02010609060101010101" pitchFamily="49" charset="-122"/>
                          <a:ea typeface="黑体" panose="02010609060101010101" pitchFamily="49" charset="-122"/>
                        </a:rPr>
                        <a:t>编码区是</a:t>
                      </a:r>
                    </a:p>
                    <a:p>
                      <a:pPr marL="0" lvl="0" indent="0" algn="ctr">
                        <a:spcBef>
                          <a:spcPct val="0"/>
                        </a:spcBef>
                        <a:buNone/>
                      </a:pPr>
                      <a:r>
                        <a:rPr lang="en-US" altLang="zh-CN" sz="3200" b="1" dirty="0">
                          <a:latin typeface="黑体" panose="02010609060101010101" pitchFamily="49" charset="-122"/>
                          <a:ea typeface="黑体" panose="02010609060101010101" pitchFamily="49" charset="-122"/>
                        </a:rPr>
                        <a:t>_____</a:t>
                      </a:r>
                      <a:r>
                        <a:rPr lang="zh-CN" altLang="en-US" sz="3200" b="1" dirty="0">
                          <a:latin typeface="黑体" panose="02010609060101010101" pitchFamily="49" charset="-122"/>
                          <a:ea typeface="黑体" panose="02010609060101010101" pitchFamily="49" charset="-122"/>
                        </a:rPr>
                        <a:t>的</a:t>
                      </a:r>
                    </a:p>
                  </a:txBody>
                  <a:tcPr anchor="ctr">
                    <a:lnL w="28575" cap="flat" cmpd="sng">
                      <a:solidFill>
                        <a:srgbClr val="6600CC"/>
                      </a:solidFill>
                      <a:prstDash val="solid"/>
                      <a:headEnd type="none" w="med" len="med"/>
                      <a:tailEnd type="none" w="med" len="med"/>
                    </a:lnL>
                    <a:lnR w="28575" cap="flat" cmpd="sng">
                      <a:solidFill>
                        <a:srgbClr val="6600CC"/>
                      </a:solidFill>
                      <a:prstDash val="solid"/>
                      <a:headEnd type="none" w="med" len="med"/>
                      <a:tailEnd type="none" w="med" len="med"/>
                    </a:lnR>
                    <a:lnT w="28575" cap="flat" cmpd="sng">
                      <a:solidFill>
                        <a:srgbClr val="6600CC"/>
                      </a:solidFill>
                      <a:prstDash val="solid"/>
                      <a:headEnd type="none" w="med" len="med"/>
                      <a:tailEnd type="none" w="med" len="med"/>
                    </a:lnT>
                    <a:lnB w="28575" cap="flat" cmpd="sng">
                      <a:solidFill>
                        <a:srgbClr val="6600CC"/>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3200" b="1" dirty="0">
                          <a:latin typeface="黑体" panose="02010609060101010101" pitchFamily="49" charset="-122"/>
                          <a:ea typeface="黑体" panose="02010609060101010101" pitchFamily="49" charset="-122"/>
                        </a:rPr>
                        <a:t>编码区是间隔的、</a:t>
                      </a:r>
                      <a:r>
                        <a:rPr lang="en-US" altLang="zh-CN" sz="3200" b="1" dirty="0">
                          <a:latin typeface="黑体" panose="02010609060101010101" pitchFamily="49" charset="-122"/>
                          <a:ea typeface="黑体" panose="02010609060101010101" pitchFamily="49" charset="-122"/>
                        </a:rPr>
                        <a:t>_____</a:t>
                      </a:r>
                      <a:r>
                        <a:rPr lang="zh-CN" altLang="en-US" sz="3200" b="1" dirty="0">
                          <a:latin typeface="黑体" panose="02010609060101010101" pitchFamily="49" charset="-122"/>
                          <a:ea typeface="黑体" panose="02010609060101010101" pitchFamily="49" charset="-122"/>
                        </a:rPr>
                        <a:t>的</a:t>
                      </a:r>
                    </a:p>
                  </a:txBody>
                  <a:tcPr anchor="ctr">
                    <a:lnL w="28575" cap="flat" cmpd="sng">
                      <a:solidFill>
                        <a:srgbClr val="6600CC"/>
                      </a:solidFill>
                      <a:prstDash val="solid"/>
                      <a:headEnd type="none" w="med" len="med"/>
                      <a:tailEnd type="none" w="med" len="med"/>
                    </a:lnL>
                    <a:lnR w="28575" cap="flat" cmpd="sng">
                      <a:solidFill>
                        <a:srgbClr val="6600CC"/>
                      </a:solidFill>
                      <a:prstDash val="solid"/>
                      <a:headEnd type="none" w="med" len="med"/>
                      <a:tailEnd type="none" w="med" len="med"/>
                    </a:lnR>
                    <a:lnT w="28575" cap="flat" cmpd="sng">
                      <a:solidFill>
                        <a:srgbClr val="6600CC"/>
                      </a:solidFill>
                      <a:prstDash val="solid"/>
                      <a:headEnd type="none" w="med" len="med"/>
                      <a:tailEnd type="none" w="med" len="med"/>
                    </a:lnT>
                    <a:lnB w="28575" cap="flat" cmpd="sng">
                      <a:solidFill>
                        <a:srgbClr val="6600CC"/>
                      </a:solidFill>
                      <a:prstDash val="solid"/>
                      <a:headEnd type="none" w="med" len="med"/>
                      <a:tailEnd type="none" w="med" len="med"/>
                    </a:lnB>
                    <a:lnTlToBr>
                      <a:noFill/>
                    </a:lnTlToBr>
                    <a:lnBlToTr>
                      <a:noFill/>
                    </a:lnBlToTr>
                    <a:noFill/>
                  </a:tcPr>
                </a:tc>
              </a:tr>
              <a:tr h="1162050">
                <a:tc>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endParaRPr lang="en-US" altLang="zh-CN" sz="3200" b="1">
                        <a:latin typeface="黑体" panose="02010609060101010101" pitchFamily="49" charset="-122"/>
                        <a:ea typeface="黑体" panose="02010609060101010101" pitchFamily="49" charset="-122"/>
                      </a:endParaRPr>
                    </a:p>
                    <a:p>
                      <a:pPr marL="0" lvl="0" indent="0" algn="ctr">
                        <a:spcBef>
                          <a:spcPct val="0"/>
                        </a:spcBef>
                        <a:buNone/>
                      </a:pPr>
                      <a:r>
                        <a:rPr lang="zh-CN" altLang="en-US" sz="3200" b="1">
                          <a:latin typeface="黑体" panose="02010609060101010101" pitchFamily="49" charset="-122"/>
                          <a:ea typeface="黑体" panose="02010609060101010101" pitchFamily="49" charset="-122"/>
                        </a:rPr>
                        <a:t>相同点</a:t>
                      </a:r>
                    </a:p>
                  </a:txBody>
                  <a:tcPr anchor="ctr">
                    <a:lnL w="28575" cap="flat" cmpd="sng">
                      <a:solidFill>
                        <a:srgbClr val="6600CC"/>
                      </a:solidFill>
                      <a:prstDash val="solid"/>
                      <a:headEnd type="none" w="med" len="med"/>
                      <a:tailEnd type="none" w="med" len="med"/>
                    </a:lnL>
                    <a:lnR w="28575" cap="flat" cmpd="sng">
                      <a:solidFill>
                        <a:srgbClr val="6600CC"/>
                      </a:solidFill>
                      <a:prstDash val="solid"/>
                      <a:headEnd type="none" w="med" len="med"/>
                      <a:tailEnd type="none" w="med" len="med"/>
                    </a:lnR>
                    <a:lnT w="28575" cap="flat" cmpd="sng">
                      <a:solidFill>
                        <a:srgbClr val="6600CC"/>
                      </a:solidFill>
                      <a:prstDash val="solid"/>
                      <a:headEnd type="none" w="med" len="med"/>
                      <a:tailEnd type="none" w="med" len="med"/>
                    </a:lnT>
                    <a:lnB w="28575" cap="flat" cmpd="sng">
                      <a:solidFill>
                        <a:srgbClr val="6600CC"/>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3200" b="1" dirty="0">
                          <a:latin typeface="黑体" panose="02010609060101010101" pitchFamily="49" charset="-122"/>
                          <a:ea typeface="黑体" panose="02010609060101010101" pitchFamily="49" charset="-122"/>
                        </a:rPr>
                        <a:t>都由能够编码蛋白质的</a:t>
                      </a:r>
                      <a:r>
                        <a:rPr lang="en-US" altLang="zh-CN" sz="3200" b="1" dirty="0">
                          <a:latin typeface="黑体" panose="02010609060101010101" pitchFamily="49" charset="-122"/>
                          <a:ea typeface="黑体" panose="02010609060101010101" pitchFamily="49" charset="-122"/>
                        </a:rPr>
                        <a:t>______</a:t>
                      </a:r>
                      <a:r>
                        <a:rPr lang="zh-CN" altLang="en-US" sz="3200" b="1" dirty="0">
                          <a:latin typeface="黑体" panose="02010609060101010101" pitchFamily="49" charset="-122"/>
                          <a:ea typeface="黑体" panose="02010609060101010101" pitchFamily="49" charset="-122"/>
                        </a:rPr>
                        <a:t>和具有调控作用的</a:t>
                      </a:r>
                      <a:r>
                        <a:rPr lang="en-US" altLang="zh-CN" sz="3200" b="1" dirty="0">
                          <a:latin typeface="黑体" panose="02010609060101010101" pitchFamily="49" charset="-122"/>
                          <a:ea typeface="黑体" panose="02010609060101010101" pitchFamily="49" charset="-122"/>
                        </a:rPr>
                        <a:t>______</a:t>
                      </a:r>
                      <a:r>
                        <a:rPr lang="zh-CN" altLang="en-US" sz="3200" b="1" dirty="0">
                          <a:latin typeface="黑体" panose="02010609060101010101" pitchFamily="49" charset="-122"/>
                          <a:ea typeface="黑体" panose="02010609060101010101" pitchFamily="49" charset="-122"/>
                        </a:rPr>
                        <a:t>区组成的</a:t>
                      </a:r>
                    </a:p>
                  </a:txBody>
                  <a:tcPr anchor="ctr">
                    <a:lnL w="28575" cap="flat" cmpd="sng">
                      <a:solidFill>
                        <a:srgbClr val="6600CC"/>
                      </a:solidFill>
                      <a:prstDash val="solid"/>
                      <a:headEnd type="none" w="med" len="med"/>
                      <a:tailEnd type="none" w="med" len="med"/>
                    </a:lnL>
                    <a:lnR w="28575" cap="flat" cmpd="sng">
                      <a:solidFill>
                        <a:srgbClr val="6600CC"/>
                      </a:solidFill>
                      <a:prstDash val="solid"/>
                      <a:headEnd type="none" w="med" len="med"/>
                      <a:tailEnd type="none" w="med" len="med"/>
                    </a:lnR>
                    <a:lnT w="28575" cap="flat" cmpd="sng">
                      <a:solidFill>
                        <a:srgbClr val="6600CC"/>
                      </a:solidFill>
                      <a:prstDash val="solid"/>
                      <a:headEnd type="none" w="med" len="med"/>
                      <a:tailEnd type="none" w="med" len="med"/>
                    </a:lnT>
                    <a:lnB w="28575" cap="flat" cmpd="sng">
                      <a:solidFill>
                        <a:srgbClr val="6600CC"/>
                      </a:solidFill>
                      <a:prstDash val="solid"/>
                      <a:headEnd type="none" w="med" len="med"/>
                      <a:tailEnd type="none" w="med" len="med"/>
                    </a:lnB>
                    <a:lnTlToBr>
                      <a:noFill/>
                    </a:lnTlToBr>
                    <a:lnBlToTr>
                      <a:noFill/>
                    </a:lnBlToTr>
                    <a:noFill/>
                  </a:tcPr>
                </a:tc>
                <a:tc hMerge="1">
                  <a:txBody>
                    <a:bodyPr/>
                    <a:lstStyle/>
                    <a:p>
                      <a:endParaRPr lang="zh-CN"/>
                    </a:p>
                  </a:txBody>
                  <a:tcPr>
                    <a:lnR w="28575" cap="flat" cmpd="sng">
                      <a:solidFill>
                        <a:srgbClr val="6600CC"/>
                      </a:solidFill>
                      <a:prstDash val="solid"/>
                      <a:headEnd type="none" w="med" len="med"/>
                      <a:tailEnd type="none" w="med" len="med"/>
                    </a:lnR>
                    <a:lnT w="28575" cap="flat" cmpd="sng">
                      <a:solidFill>
                        <a:srgbClr val="6600CC"/>
                      </a:solidFill>
                      <a:prstDash val="solid"/>
                      <a:headEnd type="none" w="med" len="med"/>
                      <a:tailEnd type="none" w="med" len="med"/>
                    </a:lnT>
                    <a:lnB w="28575" cap="flat" cmpd="sng">
                      <a:solidFill>
                        <a:srgbClr val="6600CC"/>
                      </a:solidFill>
                      <a:prstDash val="solid"/>
                      <a:headEnd type="none" w="med" len="med"/>
                      <a:tailEnd type="none" w="med" len="med"/>
                    </a:lnB>
                  </a:tcPr>
                </a:tc>
              </a:tr>
            </a:tbl>
          </a:graphicData>
        </a:graphic>
      </p:graphicFrame>
      <p:sp>
        <p:nvSpPr>
          <p:cNvPr id="54290" name="文本框 54290"/>
          <p:cNvSpPr txBox="1"/>
          <p:nvPr/>
        </p:nvSpPr>
        <p:spPr>
          <a:xfrm>
            <a:off x="2514600" y="152400"/>
            <a:ext cx="7848600" cy="645160"/>
          </a:xfrm>
          <a:prstGeom prst="rect">
            <a:avLst/>
          </a:prstGeom>
          <a:noFill/>
          <a:ln w="9525">
            <a:noFill/>
          </a:ln>
        </p:spPr>
        <p:txBody>
          <a:bodyPr anchor="t">
            <a:spAutoFit/>
          </a:bodyPr>
          <a:lstStyle/>
          <a:p>
            <a:r>
              <a:rPr lang="zh-CN" altLang="en-US" sz="3600" dirty="0">
                <a:solidFill>
                  <a:schemeClr val="tx1"/>
                </a:solidFill>
                <a:latin typeface="黑体" panose="02010609060101010101" pitchFamily="49" charset="-122"/>
                <a:ea typeface="黑体" panose="02010609060101010101" pitchFamily="49" charset="-122"/>
                <a:hlinkClick r:id="rId2" action="ppaction://hlinksldjump"/>
              </a:rPr>
              <a:t>原核细胞与真核细胞的基因结构比较</a:t>
            </a: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54292" name="文本框 54291"/>
          <p:cNvSpPr txBox="1"/>
          <p:nvPr/>
        </p:nvSpPr>
        <p:spPr>
          <a:xfrm>
            <a:off x="2063750" y="4292600"/>
            <a:ext cx="1512888" cy="768350"/>
          </a:xfrm>
          <a:prstGeom prst="rect">
            <a:avLst/>
          </a:prstGeom>
          <a:noFill/>
          <a:ln w="9525">
            <a:noFill/>
          </a:ln>
        </p:spPr>
        <p:txBody>
          <a:bodyPr anchor="t">
            <a:spAutoFit/>
          </a:bodyPr>
          <a:lstStyle/>
          <a:p>
            <a:pPr>
              <a:spcBef>
                <a:spcPct val="50000"/>
              </a:spcBef>
            </a:pPr>
            <a:r>
              <a:rPr lang="zh-CN" altLang="en-US" sz="4400" dirty="0">
                <a:solidFill>
                  <a:srgbClr val="A50021"/>
                </a:solidFill>
                <a:latin typeface="黑体" panose="02010609060101010101" pitchFamily="49" charset="-122"/>
                <a:ea typeface="黑体" panose="02010609060101010101" pitchFamily="49" charset="-122"/>
              </a:rPr>
              <a:t>思考</a:t>
            </a:r>
          </a:p>
        </p:txBody>
      </p:sp>
      <p:sp>
        <p:nvSpPr>
          <p:cNvPr id="54293" name="文本框 54292"/>
          <p:cNvSpPr txBox="1"/>
          <p:nvPr/>
        </p:nvSpPr>
        <p:spPr>
          <a:xfrm>
            <a:off x="2782888" y="5013325"/>
            <a:ext cx="6858000" cy="1076325"/>
          </a:xfrm>
          <a:prstGeom prst="rect">
            <a:avLst/>
          </a:prstGeom>
          <a:noFill/>
          <a:ln w="9525">
            <a:noFill/>
          </a:ln>
        </p:spPr>
        <p:txBody>
          <a:bodyPr anchor="t">
            <a:spAutoFit/>
          </a:bodyPr>
          <a:lstStyle/>
          <a:p>
            <a:pPr>
              <a:spcBef>
                <a:spcPct val="50000"/>
              </a:spcBef>
            </a:pPr>
            <a:r>
              <a:rPr lang="zh-CN" altLang="en-US" sz="3200" dirty="0">
                <a:solidFill>
                  <a:schemeClr val="tx1"/>
                </a:solidFill>
                <a:latin typeface="黑体" panose="02010609060101010101" pitchFamily="49" charset="-122"/>
                <a:ea typeface="黑体" panose="02010609060101010101" pitchFamily="49" charset="-122"/>
              </a:rPr>
              <a:t>编码相同数目氨基酸的蛋白质，原核细胞与真核细胞基因结构一样长吗？</a:t>
            </a:r>
          </a:p>
        </p:txBody>
      </p:sp>
      <p:sp>
        <p:nvSpPr>
          <p:cNvPr id="54294" name="矩形 54293"/>
          <p:cNvSpPr/>
          <p:nvPr/>
        </p:nvSpPr>
        <p:spPr>
          <a:xfrm>
            <a:off x="4511675" y="2133600"/>
            <a:ext cx="1473200" cy="583565"/>
          </a:xfrm>
          <a:prstGeom prst="rect">
            <a:avLst/>
          </a:prstGeom>
          <a:noFill/>
          <a:ln w="9525">
            <a:noFill/>
          </a:ln>
        </p:spPr>
        <p:txBody>
          <a:bodyPr anchor="t">
            <a:spAutoFit/>
          </a:bodyPr>
          <a:lstStyle/>
          <a:p>
            <a:r>
              <a:rPr lang="zh-CN" altLang="en-US" sz="3200" dirty="0">
                <a:solidFill>
                  <a:srgbClr val="FF0000"/>
                </a:solidFill>
                <a:latin typeface="黑体" panose="02010609060101010101" pitchFamily="49" charset="-122"/>
                <a:ea typeface="黑体" panose="02010609060101010101" pitchFamily="49" charset="-122"/>
              </a:rPr>
              <a:t>连续</a:t>
            </a:r>
          </a:p>
        </p:txBody>
      </p:sp>
      <p:sp>
        <p:nvSpPr>
          <p:cNvPr id="54295" name="矩形 54294"/>
          <p:cNvSpPr/>
          <p:nvPr/>
        </p:nvSpPr>
        <p:spPr>
          <a:xfrm>
            <a:off x="7608888" y="2133600"/>
            <a:ext cx="1441450" cy="583565"/>
          </a:xfrm>
          <a:prstGeom prst="rect">
            <a:avLst/>
          </a:prstGeom>
          <a:noFill/>
          <a:ln w="9525">
            <a:noFill/>
          </a:ln>
        </p:spPr>
        <p:txBody>
          <a:bodyPr anchor="t">
            <a:spAutoFit/>
          </a:bodyPr>
          <a:lstStyle/>
          <a:p>
            <a:r>
              <a:rPr lang="zh-CN" altLang="en-US" sz="3200" dirty="0">
                <a:solidFill>
                  <a:srgbClr val="FF0000"/>
                </a:solidFill>
                <a:latin typeface="黑体" panose="02010609060101010101" pitchFamily="49" charset="-122"/>
                <a:ea typeface="黑体" panose="02010609060101010101" pitchFamily="49" charset="-122"/>
              </a:rPr>
              <a:t>不连续</a:t>
            </a:r>
          </a:p>
        </p:txBody>
      </p:sp>
      <p:sp>
        <p:nvSpPr>
          <p:cNvPr id="54296" name="矩形 54295"/>
          <p:cNvSpPr/>
          <p:nvPr/>
        </p:nvSpPr>
        <p:spPr>
          <a:xfrm>
            <a:off x="7848600" y="2849563"/>
            <a:ext cx="1487488" cy="583565"/>
          </a:xfrm>
          <a:prstGeom prst="rect">
            <a:avLst/>
          </a:prstGeom>
          <a:noFill/>
          <a:ln w="9525">
            <a:noFill/>
          </a:ln>
        </p:spPr>
        <p:txBody>
          <a:bodyPr anchor="t">
            <a:spAutoFit/>
          </a:bodyPr>
          <a:lstStyle/>
          <a:p>
            <a:r>
              <a:rPr lang="zh-CN" altLang="en-US" sz="3200" dirty="0">
                <a:solidFill>
                  <a:srgbClr val="FF0000"/>
                </a:solidFill>
                <a:latin typeface="黑体" panose="02010609060101010101" pitchFamily="49" charset="-122"/>
                <a:ea typeface="黑体" panose="02010609060101010101" pitchFamily="49" charset="-122"/>
              </a:rPr>
              <a:t>编码区</a:t>
            </a:r>
          </a:p>
        </p:txBody>
      </p:sp>
      <p:sp>
        <p:nvSpPr>
          <p:cNvPr id="54297" name="矩形 54296"/>
          <p:cNvSpPr/>
          <p:nvPr/>
        </p:nvSpPr>
        <p:spPr>
          <a:xfrm>
            <a:off x="6527800" y="3354388"/>
            <a:ext cx="1800225" cy="583565"/>
          </a:xfrm>
          <a:prstGeom prst="rect">
            <a:avLst/>
          </a:prstGeom>
          <a:noFill/>
          <a:ln w="9525">
            <a:noFill/>
          </a:ln>
        </p:spPr>
        <p:txBody>
          <a:bodyPr anchor="t">
            <a:spAutoFit/>
          </a:bodyPr>
          <a:lstStyle/>
          <a:p>
            <a:r>
              <a:rPr lang="zh-CN" altLang="en-US" sz="3200" dirty="0">
                <a:solidFill>
                  <a:srgbClr val="FF0000"/>
                </a:solidFill>
                <a:latin typeface="黑体" panose="02010609060101010101" pitchFamily="49" charset="-122"/>
                <a:ea typeface="黑体" panose="02010609060101010101" pitchFamily="49" charset="-122"/>
              </a:rPr>
              <a:t>非编码</a:t>
            </a:r>
          </a:p>
        </p:txBody>
      </p:sp>
      <p:sp>
        <p:nvSpPr>
          <p:cNvPr id="2" name="灯片编号占位符 1"/>
          <p:cNvSpPr>
            <a:spLocks noGrp="1"/>
          </p:cNvSpPr>
          <p:nvPr>
            <p:ph type="sldNum" sz="quarter" idx="12"/>
          </p:nvPr>
        </p:nvSpPr>
        <p:spPr/>
        <p:txBody>
          <a:bodyPr anchor="t"/>
          <a:lstStyle>
            <a:lvl1pPr marL="0" lvl="0" indent="0" algn="l" defTabSz="914400" rtl="0" eaLnBrk="1" fontAlgn="base" latinLnBrk="0" hangingPunct="1">
              <a:lnSpc>
                <a:spcPct val="100000"/>
              </a:lnSpc>
              <a:spcBef>
                <a:spcPct val="0"/>
              </a:spcBef>
              <a:spcAft>
                <a:spcPct val="0"/>
              </a:spcAft>
              <a:buFontTx/>
              <a:buNone/>
              <a:defRPr sz="1800" b="1" i="0" u="none" kern="1200" baseline="0">
                <a:solidFill>
                  <a:srgbClr val="292929"/>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FontTx/>
              <a:buNone/>
              <a:defRPr b="1" i="0" u="none" kern="1200" baseline="0">
                <a:solidFill>
                  <a:srgbClr val="292929"/>
                </a:solidFill>
                <a:latin typeface="Arial" panose="020B0604020202020204" pitchFamily="34" charset="0"/>
                <a:ea typeface="微软雅黑" panose="020B0503020204020204" charset="-122"/>
                <a:cs typeface="+mn-cs"/>
              </a:defRPr>
            </a:lvl5pPr>
          </a:lstStyle>
          <a:p>
            <a:pPr lvl="0" indent="0" algn="r"/>
            <a:fld id="{9A0DB2DC-4C9A-4742-B13C-FB6460FD3503}" type="slidenum">
              <a:rPr lang="zh-CN" altLang="en-US" sz="1400" b="0" dirty="0">
                <a:ea typeface="宋体" panose="02010600030101010101" pitchFamily="2" charset="-122"/>
              </a:rPr>
              <a:pPr lvl="0" indent="0" algn="r"/>
              <a:t>35</a:t>
            </a:fld>
            <a:endParaRPr lang="zh-CN" altLang="en-US" sz="1400" b="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54294"/>
                                        </p:tgtEl>
                                        <p:attrNameLst>
                                          <p:attrName>style.visibility</p:attrName>
                                        </p:attrNameLst>
                                      </p:cBhvr>
                                      <p:to>
                                        <p:strVal val="visible"/>
                                      </p:to>
                                    </p:set>
                                    <p:anim calcmode="lin" valueType="num">
                                      <p:cBhvr>
                                        <p:cTn id="11" dur="500" fill="hold"/>
                                        <p:tgtEl>
                                          <p:spTgt spid="54294"/>
                                        </p:tgtEl>
                                        <p:attrNameLst>
                                          <p:attrName>ppt_w</p:attrName>
                                        </p:attrNameLst>
                                      </p:cBhvr>
                                      <p:tavLst>
                                        <p:tav tm="0">
                                          <p:val>
                                            <p:fltVal val="0"/>
                                          </p:val>
                                        </p:tav>
                                        <p:tav tm="100000">
                                          <p:val>
                                            <p:strVal val="#ppt_w"/>
                                          </p:val>
                                        </p:tav>
                                      </p:tavLst>
                                    </p:anim>
                                    <p:anim calcmode="lin" valueType="num">
                                      <p:cBhvr>
                                        <p:cTn id="12" dur="500" fill="hold"/>
                                        <p:tgtEl>
                                          <p:spTgt spid="5429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4295"/>
                                        </p:tgtEl>
                                        <p:attrNameLst>
                                          <p:attrName>style.visibility</p:attrName>
                                        </p:attrNameLst>
                                      </p:cBhvr>
                                      <p:to>
                                        <p:strVal val="visible"/>
                                      </p:to>
                                    </p:set>
                                    <p:anim calcmode="lin" valueType="num">
                                      <p:cBhvr>
                                        <p:cTn id="17" dur="500" fill="hold"/>
                                        <p:tgtEl>
                                          <p:spTgt spid="54295"/>
                                        </p:tgtEl>
                                        <p:attrNameLst>
                                          <p:attrName>ppt_w</p:attrName>
                                        </p:attrNameLst>
                                      </p:cBhvr>
                                      <p:tavLst>
                                        <p:tav tm="0">
                                          <p:val>
                                            <p:fltVal val="0"/>
                                          </p:val>
                                        </p:tav>
                                        <p:tav tm="100000">
                                          <p:val>
                                            <p:strVal val="#ppt_w"/>
                                          </p:val>
                                        </p:tav>
                                      </p:tavLst>
                                    </p:anim>
                                    <p:anim calcmode="lin" valueType="num">
                                      <p:cBhvr>
                                        <p:cTn id="18" dur="500" fill="hold"/>
                                        <p:tgtEl>
                                          <p:spTgt spid="5429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4296"/>
                                        </p:tgtEl>
                                        <p:attrNameLst>
                                          <p:attrName>style.visibility</p:attrName>
                                        </p:attrNameLst>
                                      </p:cBhvr>
                                      <p:to>
                                        <p:strVal val="visible"/>
                                      </p:to>
                                    </p:set>
                                    <p:anim calcmode="lin" valueType="num">
                                      <p:cBhvr>
                                        <p:cTn id="23" dur="500" fill="hold"/>
                                        <p:tgtEl>
                                          <p:spTgt spid="54296"/>
                                        </p:tgtEl>
                                        <p:attrNameLst>
                                          <p:attrName>ppt_w</p:attrName>
                                        </p:attrNameLst>
                                      </p:cBhvr>
                                      <p:tavLst>
                                        <p:tav tm="0">
                                          <p:val>
                                            <p:fltVal val="0"/>
                                          </p:val>
                                        </p:tav>
                                        <p:tav tm="100000">
                                          <p:val>
                                            <p:strVal val="#ppt_w"/>
                                          </p:val>
                                        </p:tav>
                                      </p:tavLst>
                                    </p:anim>
                                    <p:anim calcmode="lin" valueType="num">
                                      <p:cBhvr>
                                        <p:cTn id="24" dur="500" fill="hold"/>
                                        <p:tgtEl>
                                          <p:spTgt spid="5429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4297"/>
                                        </p:tgtEl>
                                        <p:attrNameLst>
                                          <p:attrName>style.visibility</p:attrName>
                                        </p:attrNameLst>
                                      </p:cBhvr>
                                      <p:to>
                                        <p:strVal val="visible"/>
                                      </p:to>
                                    </p:set>
                                    <p:anim calcmode="lin" valueType="num">
                                      <p:cBhvr>
                                        <p:cTn id="29" dur="500" fill="hold"/>
                                        <p:tgtEl>
                                          <p:spTgt spid="54297"/>
                                        </p:tgtEl>
                                        <p:attrNameLst>
                                          <p:attrName>ppt_w</p:attrName>
                                        </p:attrNameLst>
                                      </p:cBhvr>
                                      <p:tavLst>
                                        <p:tav tm="0">
                                          <p:val>
                                            <p:fltVal val="0"/>
                                          </p:val>
                                        </p:tav>
                                        <p:tav tm="100000">
                                          <p:val>
                                            <p:strVal val="#ppt_w"/>
                                          </p:val>
                                        </p:tav>
                                      </p:tavLst>
                                    </p:anim>
                                    <p:anim calcmode="lin" valueType="num">
                                      <p:cBhvr>
                                        <p:cTn id="30" dur="500" fill="hold"/>
                                        <p:tgtEl>
                                          <p:spTgt spid="54297"/>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54292"/>
                                        </p:tgtEl>
                                        <p:attrNameLst>
                                          <p:attrName>style.visibility</p:attrName>
                                        </p:attrNameLst>
                                      </p:cBhvr>
                                      <p:to>
                                        <p:strVal val="visible"/>
                                      </p:to>
                                    </p:set>
                                    <p:animEffect transition="in" filter="strips(downRight)">
                                      <p:cBhvr>
                                        <p:cTn id="35" dur="500"/>
                                        <p:tgtEl>
                                          <p:spTgt spid="54292"/>
                                        </p:tgtEl>
                                      </p:cBhvr>
                                    </p:animEffect>
                                  </p:childTnLst>
                                </p:cTn>
                              </p:par>
                            </p:childTnLst>
                          </p:cTn>
                        </p:par>
                        <p:par>
                          <p:cTn id="36" fill="hold">
                            <p:stCondLst>
                              <p:cond delay="500"/>
                            </p:stCondLst>
                            <p:childTnLst>
                              <p:par>
                                <p:cTn id="37" presetID="18" presetClass="entr" presetSubtype="6" fill="hold" grpId="0" nodeType="afterEffect">
                                  <p:stCondLst>
                                    <p:cond delay="0"/>
                                  </p:stCondLst>
                                  <p:childTnLst>
                                    <p:set>
                                      <p:cBhvr>
                                        <p:cTn id="38" dur="1" fill="hold">
                                          <p:stCondLst>
                                            <p:cond delay="0"/>
                                          </p:stCondLst>
                                        </p:cTn>
                                        <p:tgtEl>
                                          <p:spTgt spid="54293"/>
                                        </p:tgtEl>
                                        <p:attrNameLst>
                                          <p:attrName>style.visibility</p:attrName>
                                        </p:attrNameLst>
                                      </p:cBhvr>
                                      <p:to>
                                        <p:strVal val="visible"/>
                                      </p:to>
                                    </p:set>
                                    <p:animEffect transition="in" filter="strips(downRight)">
                                      <p:cBhvr>
                                        <p:cTn id="39" dur="500"/>
                                        <p:tgtEl>
                                          <p:spTgt spid="5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P spid="54293" grpId="0"/>
      <p:bldP spid="54294" grpId="0"/>
      <p:bldP spid="54295" grpId="0"/>
      <p:bldP spid="54296" grpId="0"/>
      <p:bldP spid="5429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2"/>
          <p:cNvSpPr/>
          <p:nvPr/>
        </p:nvSpPr>
        <p:spPr>
          <a:xfrm>
            <a:off x="2373313" y="15684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54" name="AutoShape 3"/>
          <p:cNvSpPr/>
          <p:nvPr/>
        </p:nvSpPr>
        <p:spPr>
          <a:xfrm>
            <a:off x="3135313" y="17970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55" name="Line 4"/>
          <p:cNvSpPr/>
          <p:nvPr/>
        </p:nvSpPr>
        <p:spPr>
          <a:xfrm>
            <a:off x="2601913" y="1720850"/>
            <a:ext cx="533400" cy="228600"/>
          </a:xfrm>
          <a:prstGeom prst="line">
            <a:avLst/>
          </a:prstGeom>
          <a:ln w="38100" cap="flat" cmpd="sng">
            <a:solidFill>
              <a:schemeClr val="tx1"/>
            </a:solidFill>
            <a:prstDash val="solid"/>
            <a:round/>
            <a:headEnd type="none" w="med" len="med"/>
            <a:tailEnd type="none" w="med" len="med"/>
          </a:ln>
        </p:spPr>
      </p:sp>
      <p:sp>
        <p:nvSpPr>
          <p:cNvPr id="23556" name="Line 5"/>
          <p:cNvSpPr/>
          <p:nvPr/>
        </p:nvSpPr>
        <p:spPr>
          <a:xfrm>
            <a:off x="3668713" y="1949450"/>
            <a:ext cx="609600" cy="0"/>
          </a:xfrm>
          <a:prstGeom prst="line">
            <a:avLst/>
          </a:prstGeom>
          <a:ln w="38100" cap="flat" cmpd="sng">
            <a:solidFill>
              <a:schemeClr val="tx1"/>
            </a:solidFill>
            <a:prstDash val="solid"/>
            <a:round/>
            <a:headEnd type="none" w="med" len="med"/>
            <a:tailEnd type="none" w="med" len="med"/>
          </a:ln>
        </p:spPr>
      </p:sp>
      <p:sp>
        <p:nvSpPr>
          <p:cNvPr id="23557" name="Rectangle 6"/>
          <p:cNvSpPr/>
          <p:nvPr/>
        </p:nvSpPr>
        <p:spPr>
          <a:xfrm>
            <a:off x="4278313" y="17970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A</a:t>
            </a:r>
          </a:p>
        </p:txBody>
      </p:sp>
      <p:sp>
        <p:nvSpPr>
          <p:cNvPr id="23558" name="Oval 7"/>
          <p:cNvSpPr/>
          <p:nvPr/>
        </p:nvSpPr>
        <p:spPr>
          <a:xfrm>
            <a:off x="2373313" y="24828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59" name="AutoShape 8"/>
          <p:cNvSpPr/>
          <p:nvPr/>
        </p:nvSpPr>
        <p:spPr>
          <a:xfrm>
            <a:off x="3135313" y="27114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60" name="Line 9"/>
          <p:cNvSpPr/>
          <p:nvPr/>
        </p:nvSpPr>
        <p:spPr>
          <a:xfrm>
            <a:off x="2617788" y="2668588"/>
            <a:ext cx="533400" cy="228600"/>
          </a:xfrm>
          <a:prstGeom prst="line">
            <a:avLst/>
          </a:prstGeom>
          <a:ln w="38100" cap="flat" cmpd="sng">
            <a:solidFill>
              <a:schemeClr val="tx1"/>
            </a:solidFill>
            <a:prstDash val="solid"/>
            <a:round/>
            <a:headEnd type="none" w="med" len="med"/>
            <a:tailEnd type="none" w="med" len="med"/>
          </a:ln>
        </p:spPr>
      </p:sp>
      <p:sp>
        <p:nvSpPr>
          <p:cNvPr id="23561" name="Line 10"/>
          <p:cNvSpPr/>
          <p:nvPr/>
        </p:nvSpPr>
        <p:spPr>
          <a:xfrm>
            <a:off x="3668713" y="2863850"/>
            <a:ext cx="609600" cy="0"/>
          </a:xfrm>
          <a:prstGeom prst="line">
            <a:avLst/>
          </a:prstGeom>
          <a:ln w="38100" cap="flat" cmpd="sng">
            <a:solidFill>
              <a:schemeClr val="tx1"/>
            </a:solidFill>
            <a:prstDash val="solid"/>
            <a:round/>
            <a:headEnd type="none" w="med" len="med"/>
            <a:tailEnd type="none" w="med" len="med"/>
          </a:ln>
        </p:spPr>
      </p:sp>
      <p:sp>
        <p:nvSpPr>
          <p:cNvPr id="23562" name="Rectangle 11"/>
          <p:cNvSpPr/>
          <p:nvPr/>
        </p:nvSpPr>
        <p:spPr>
          <a:xfrm>
            <a:off x="4278313" y="27114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A</a:t>
            </a:r>
          </a:p>
        </p:txBody>
      </p:sp>
      <p:sp>
        <p:nvSpPr>
          <p:cNvPr id="23563" name="Oval 12"/>
          <p:cNvSpPr/>
          <p:nvPr/>
        </p:nvSpPr>
        <p:spPr>
          <a:xfrm>
            <a:off x="2373313" y="34734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64" name="AutoShape 13"/>
          <p:cNvSpPr/>
          <p:nvPr/>
        </p:nvSpPr>
        <p:spPr>
          <a:xfrm>
            <a:off x="3135313" y="37020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65" name="Line 14"/>
          <p:cNvSpPr/>
          <p:nvPr/>
        </p:nvSpPr>
        <p:spPr>
          <a:xfrm>
            <a:off x="2601913" y="3625850"/>
            <a:ext cx="533400" cy="228600"/>
          </a:xfrm>
          <a:prstGeom prst="line">
            <a:avLst/>
          </a:prstGeom>
          <a:ln w="38100" cap="flat" cmpd="sng">
            <a:solidFill>
              <a:schemeClr val="tx1"/>
            </a:solidFill>
            <a:prstDash val="solid"/>
            <a:round/>
            <a:headEnd type="none" w="med" len="med"/>
            <a:tailEnd type="none" w="med" len="med"/>
          </a:ln>
        </p:spPr>
      </p:sp>
      <p:sp>
        <p:nvSpPr>
          <p:cNvPr id="23566" name="Line 15"/>
          <p:cNvSpPr/>
          <p:nvPr/>
        </p:nvSpPr>
        <p:spPr>
          <a:xfrm>
            <a:off x="3668713" y="3854450"/>
            <a:ext cx="609600" cy="0"/>
          </a:xfrm>
          <a:prstGeom prst="line">
            <a:avLst/>
          </a:prstGeom>
          <a:ln w="38100" cap="flat" cmpd="sng">
            <a:solidFill>
              <a:schemeClr val="tx1"/>
            </a:solidFill>
            <a:prstDash val="solid"/>
            <a:round/>
            <a:headEnd type="none" w="med" len="med"/>
            <a:tailEnd type="none" w="med" len="med"/>
          </a:ln>
        </p:spPr>
      </p:sp>
      <p:sp>
        <p:nvSpPr>
          <p:cNvPr id="23567" name="Rectangle 16"/>
          <p:cNvSpPr/>
          <p:nvPr/>
        </p:nvSpPr>
        <p:spPr>
          <a:xfrm>
            <a:off x="4278313" y="37020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T</a:t>
            </a:r>
          </a:p>
        </p:txBody>
      </p:sp>
      <p:sp>
        <p:nvSpPr>
          <p:cNvPr id="23568" name="Oval 17"/>
          <p:cNvSpPr/>
          <p:nvPr/>
        </p:nvSpPr>
        <p:spPr>
          <a:xfrm>
            <a:off x="2373313" y="44640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69" name="AutoShape 18"/>
          <p:cNvSpPr/>
          <p:nvPr/>
        </p:nvSpPr>
        <p:spPr>
          <a:xfrm>
            <a:off x="3135313" y="46926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70" name="Line 19"/>
          <p:cNvSpPr/>
          <p:nvPr/>
        </p:nvSpPr>
        <p:spPr>
          <a:xfrm>
            <a:off x="2601913" y="4616450"/>
            <a:ext cx="533400" cy="228600"/>
          </a:xfrm>
          <a:prstGeom prst="line">
            <a:avLst/>
          </a:prstGeom>
          <a:ln w="38100" cap="flat" cmpd="sng">
            <a:solidFill>
              <a:schemeClr val="tx1"/>
            </a:solidFill>
            <a:prstDash val="solid"/>
            <a:round/>
            <a:headEnd type="none" w="med" len="med"/>
            <a:tailEnd type="none" w="med" len="med"/>
          </a:ln>
        </p:spPr>
      </p:sp>
      <p:sp>
        <p:nvSpPr>
          <p:cNvPr id="23571" name="Line 20"/>
          <p:cNvSpPr/>
          <p:nvPr/>
        </p:nvSpPr>
        <p:spPr>
          <a:xfrm>
            <a:off x="3668713" y="4845050"/>
            <a:ext cx="609600" cy="0"/>
          </a:xfrm>
          <a:prstGeom prst="line">
            <a:avLst/>
          </a:prstGeom>
          <a:ln w="38100" cap="flat" cmpd="sng">
            <a:solidFill>
              <a:schemeClr val="tx1"/>
            </a:solidFill>
            <a:prstDash val="solid"/>
            <a:round/>
            <a:headEnd type="none" w="med" len="med"/>
            <a:tailEnd type="none" w="med" len="med"/>
          </a:ln>
        </p:spPr>
      </p:sp>
      <p:sp>
        <p:nvSpPr>
          <p:cNvPr id="23572" name="Rectangle 21"/>
          <p:cNvSpPr/>
          <p:nvPr/>
        </p:nvSpPr>
        <p:spPr>
          <a:xfrm>
            <a:off x="4278313" y="46926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T</a:t>
            </a:r>
          </a:p>
        </p:txBody>
      </p:sp>
      <p:sp>
        <p:nvSpPr>
          <p:cNvPr id="23573" name="Oval 22"/>
          <p:cNvSpPr/>
          <p:nvPr/>
        </p:nvSpPr>
        <p:spPr>
          <a:xfrm>
            <a:off x="2373313" y="5778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74" name="AutoShape 23"/>
          <p:cNvSpPr/>
          <p:nvPr/>
        </p:nvSpPr>
        <p:spPr>
          <a:xfrm>
            <a:off x="3121025" y="796925"/>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75" name="Line 24"/>
          <p:cNvSpPr/>
          <p:nvPr/>
        </p:nvSpPr>
        <p:spPr>
          <a:xfrm>
            <a:off x="2617788" y="723900"/>
            <a:ext cx="533400" cy="228600"/>
          </a:xfrm>
          <a:prstGeom prst="line">
            <a:avLst/>
          </a:prstGeom>
          <a:ln w="38100" cap="flat" cmpd="sng">
            <a:solidFill>
              <a:schemeClr val="tx1"/>
            </a:solidFill>
            <a:prstDash val="solid"/>
            <a:round/>
            <a:headEnd type="none" w="med" len="med"/>
            <a:tailEnd type="none" w="med" len="med"/>
          </a:ln>
        </p:spPr>
      </p:sp>
      <p:sp>
        <p:nvSpPr>
          <p:cNvPr id="23576" name="Line 25"/>
          <p:cNvSpPr/>
          <p:nvPr/>
        </p:nvSpPr>
        <p:spPr>
          <a:xfrm>
            <a:off x="3668713" y="958850"/>
            <a:ext cx="609600" cy="0"/>
          </a:xfrm>
          <a:prstGeom prst="line">
            <a:avLst/>
          </a:prstGeom>
          <a:ln w="38100" cap="flat" cmpd="sng">
            <a:solidFill>
              <a:schemeClr val="tx1"/>
            </a:solidFill>
            <a:prstDash val="solid"/>
            <a:round/>
            <a:headEnd type="none" w="med" len="med"/>
            <a:tailEnd type="none" w="med" len="med"/>
          </a:ln>
        </p:spPr>
      </p:sp>
      <p:sp>
        <p:nvSpPr>
          <p:cNvPr id="23577" name="Rectangle 26"/>
          <p:cNvSpPr/>
          <p:nvPr/>
        </p:nvSpPr>
        <p:spPr>
          <a:xfrm>
            <a:off x="4273550" y="796925"/>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G</a:t>
            </a:r>
          </a:p>
        </p:txBody>
      </p:sp>
      <p:sp>
        <p:nvSpPr>
          <p:cNvPr id="23578" name="Oval 27"/>
          <p:cNvSpPr/>
          <p:nvPr/>
        </p:nvSpPr>
        <p:spPr>
          <a:xfrm>
            <a:off x="2373313" y="53784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79" name="AutoShape 28"/>
          <p:cNvSpPr/>
          <p:nvPr/>
        </p:nvSpPr>
        <p:spPr>
          <a:xfrm>
            <a:off x="3135313" y="56070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80" name="Line 29"/>
          <p:cNvSpPr/>
          <p:nvPr/>
        </p:nvSpPr>
        <p:spPr>
          <a:xfrm>
            <a:off x="2601913" y="5530850"/>
            <a:ext cx="533400" cy="228600"/>
          </a:xfrm>
          <a:prstGeom prst="line">
            <a:avLst/>
          </a:prstGeom>
          <a:ln w="38100" cap="flat" cmpd="sng">
            <a:solidFill>
              <a:schemeClr val="tx1"/>
            </a:solidFill>
            <a:prstDash val="solid"/>
            <a:round/>
            <a:headEnd type="none" w="med" len="med"/>
            <a:tailEnd type="none" w="med" len="med"/>
          </a:ln>
        </p:spPr>
      </p:sp>
      <p:sp>
        <p:nvSpPr>
          <p:cNvPr id="23581" name="Line 30"/>
          <p:cNvSpPr/>
          <p:nvPr/>
        </p:nvSpPr>
        <p:spPr>
          <a:xfrm>
            <a:off x="3668713" y="5759450"/>
            <a:ext cx="609600" cy="0"/>
          </a:xfrm>
          <a:prstGeom prst="line">
            <a:avLst/>
          </a:prstGeom>
          <a:ln w="38100" cap="flat" cmpd="sng">
            <a:solidFill>
              <a:schemeClr val="tx1"/>
            </a:solidFill>
            <a:prstDash val="solid"/>
            <a:round/>
            <a:headEnd type="none" w="med" len="med"/>
            <a:tailEnd type="none" w="med" len="med"/>
          </a:ln>
        </p:spPr>
      </p:sp>
      <p:sp>
        <p:nvSpPr>
          <p:cNvPr id="23582" name="Rectangle 31"/>
          <p:cNvSpPr/>
          <p:nvPr/>
        </p:nvSpPr>
        <p:spPr>
          <a:xfrm>
            <a:off x="4354513" y="55308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C</a:t>
            </a:r>
          </a:p>
        </p:txBody>
      </p:sp>
      <p:sp>
        <p:nvSpPr>
          <p:cNvPr id="23583" name="AutoShape 32"/>
          <p:cNvSpPr/>
          <p:nvPr/>
        </p:nvSpPr>
        <p:spPr>
          <a:xfrm flipV="1">
            <a:off x="7631113" y="6540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84" name="Rectangle 33"/>
          <p:cNvSpPr/>
          <p:nvPr/>
        </p:nvSpPr>
        <p:spPr>
          <a:xfrm>
            <a:off x="5878513" y="8064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C</a:t>
            </a:r>
          </a:p>
        </p:txBody>
      </p:sp>
      <p:sp>
        <p:nvSpPr>
          <p:cNvPr id="23585" name="Line 34"/>
          <p:cNvSpPr/>
          <p:nvPr/>
        </p:nvSpPr>
        <p:spPr>
          <a:xfrm>
            <a:off x="7021513" y="958850"/>
            <a:ext cx="609600" cy="0"/>
          </a:xfrm>
          <a:prstGeom prst="line">
            <a:avLst/>
          </a:prstGeom>
          <a:ln w="38100" cap="flat" cmpd="sng">
            <a:solidFill>
              <a:schemeClr val="tx1"/>
            </a:solidFill>
            <a:prstDash val="solid"/>
            <a:round/>
            <a:headEnd type="none" w="med" len="med"/>
            <a:tailEnd type="none" w="med" len="med"/>
          </a:ln>
        </p:spPr>
      </p:sp>
      <p:sp>
        <p:nvSpPr>
          <p:cNvPr id="23586" name="Oval 35"/>
          <p:cNvSpPr/>
          <p:nvPr/>
        </p:nvSpPr>
        <p:spPr>
          <a:xfrm>
            <a:off x="8697913" y="11112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87" name="Line 36"/>
          <p:cNvSpPr/>
          <p:nvPr/>
        </p:nvSpPr>
        <p:spPr>
          <a:xfrm flipV="1">
            <a:off x="8012113" y="1339850"/>
            <a:ext cx="685800" cy="304800"/>
          </a:xfrm>
          <a:prstGeom prst="line">
            <a:avLst/>
          </a:prstGeom>
          <a:ln w="38100" cap="flat" cmpd="sng">
            <a:solidFill>
              <a:schemeClr val="tx1"/>
            </a:solidFill>
            <a:prstDash val="solid"/>
            <a:round/>
            <a:headEnd type="none" w="med" len="med"/>
            <a:tailEnd type="none" w="med" len="med"/>
          </a:ln>
        </p:spPr>
      </p:sp>
      <p:sp>
        <p:nvSpPr>
          <p:cNvPr id="23588" name="AutoShape 37"/>
          <p:cNvSpPr/>
          <p:nvPr/>
        </p:nvSpPr>
        <p:spPr>
          <a:xfrm flipV="1">
            <a:off x="7631113" y="16446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89" name="Rectangle 38"/>
          <p:cNvSpPr/>
          <p:nvPr/>
        </p:nvSpPr>
        <p:spPr>
          <a:xfrm>
            <a:off x="5878513" y="17970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T</a:t>
            </a:r>
          </a:p>
        </p:txBody>
      </p:sp>
      <p:sp>
        <p:nvSpPr>
          <p:cNvPr id="23590" name="Line 39"/>
          <p:cNvSpPr/>
          <p:nvPr/>
        </p:nvSpPr>
        <p:spPr>
          <a:xfrm>
            <a:off x="7021513" y="1949450"/>
            <a:ext cx="609600" cy="0"/>
          </a:xfrm>
          <a:prstGeom prst="line">
            <a:avLst/>
          </a:prstGeom>
          <a:ln w="38100" cap="flat" cmpd="sng">
            <a:solidFill>
              <a:schemeClr val="tx1"/>
            </a:solidFill>
            <a:prstDash val="solid"/>
            <a:round/>
            <a:headEnd type="none" w="med" len="med"/>
            <a:tailEnd type="none" w="med" len="med"/>
          </a:ln>
        </p:spPr>
      </p:sp>
      <p:sp>
        <p:nvSpPr>
          <p:cNvPr id="23591" name="Oval 40"/>
          <p:cNvSpPr/>
          <p:nvPr/>
        </p:nvSpPr>
        <p:spPr>
          <a:xfrm>
            <a:off x="8697913" y="20256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92" name="Line 41"/>
          <p:cNvSpPr/>
          <p:nvPr/>
        </p:nvSpPr>
        <p:spPr>
          <a:xfrm flipV="1">
            <a:off x="8088313" y="2254250"/>
            <a:ext cx="685800" cy="304800"/>
          </a:xfrm>
          <a:prstGeom prst="line">
            <a:avLst/>
          </a:prstGeom>
          <a:ln w="38100" cap="flat" cmpd="sng">
            <a:solidFill>
              <a:schemeClr val="tx1"/>
            </a:solidFill>
            <a:prstDash val="solid"/>
            <a:round/>
            <a:headEnd type="none" w="med" len="med"/>
            <a:tailEnd type="none" w="med" len="med"/>
          </a:ln>
        </p:spPr>
      </p:sp>
      <p:sp>
        <p:nvSpPr>
          <p:cNvPr id="23593" name="AutoShape 42"/>
          <p:cNvSpPr/>
          <p:nvPr/>
        </p:nvSpPr>
        <p:spPr>
          <a:xfrm flipV="1">
            <a:off x="7707313" y="25590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94" name="Rectangle 43"/>
          <p:cNvSpPr/>
          <p:nvPr/>
        </p:nvSpPr>
        <p:spPr>
          <a:xfrm>
            <a:off x="5954713" y="27114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T</a:t>
            </a:r>
          </a:p>
        </p:txBody>
      </p:sp>
      <p:sp>
        <p:nvSpPr>
          <p:cNvPr id="23595" name="Line 44"/>
          <p:cNvSpPr/>
          <p:nvPr/>
        </p:nvSpPr>
        <p:spPr>
          <a:xfrm>
            <a:off x="7097713" y="2863850"/>
            <a:ext cx="609600" cy="0"/>
          </a:xfrm>
          <a:prstGeom prst="line">
            <a:avLst/>
          </a:prstGeom>
          <a:ln w="38100" cap="flat" cmpd="sng">
            <a:solidFill>
              <a:schemeClr val="tx1"/>
            </a:solidFill>
            <a:prstDash val="solid"/>
            <a:round/>
            <a:headEnd type="none" w="med" len="med"/>
            <a:tailEnd type="none" w="med" len="med"/>
          </a:ln>
        </p:spPr>
      </p:sp>
      <p:sp>
        <p:nvSpPr>
          <p:cNvPr id="23596" name="Oval 45"/>
          <p:cNvSpPr/>
          <p:nvPr/>
        </p:nvSpPr>
        <p:spPr>
          <a:xfrm>
            <a:off x="8774113" y="30162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97" name="Line 46"/>
          <p:cNvSpPr/>
          <p:nvPr/>
        </p:nvSpPr>
        <p:spPr>
          <a:xfrm flipV="1">
            <a:off x="8164513" y="3244850"/>
            <a:ext cx="685800" cy="304800"/>
          </a:xfrm>
          <a:prstGeom prst="line">
            <a:avLst/>
          </a:prstGeom>
          <a:ln w="38100" cap="flat" cmpd="sng">
            <a:solidFill>
              <a:schemeClr val="tx1"/>
            </a:solidFill>
            <a:prstDash val="solid"/>
            <a:round/>
            <a:headEnd type="none" w="med" len="med"/>
            <a:tailEnd type="none" w="med" len="med"/>
          </a:ln>
        </p:spPr>
      </p:sp>
      <p:sp>
        <p:nvSpPr>
          <p:cNvPr id="23598" name="AutoShape 47"/>
          <p:cNvSpPr/>
          <p:nvPr/>
        </p:nvSpPr>
        <p:spPr>
          <a:xfrm flipV="1">
            <a:off x="7783513" y="35496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599" name="Rectangle 48"/>
          <p:cNvSpPr/>
          <p:nvPr/>
        </p:nvSpPr>
        <p:spPr>
          <a:xfrm>
            <a:off x="6030913" y="37020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A</a:t>
            </a:r>
          </a:p>
        </p:txBody>
      </p:sp>
      <p:sp>
        <p:nvSpPr>
          <p:cNvPr id="23600" name="Line 49"/>
          <p:cNvSpPr/>
          <p:nvPr/>
        </p:nvSpPr>
        <p:spPr>
          <a:xfrm>
            <a:off x="7173913" y="3854450"/>
            <a:ext cx="609600" cy="0"/>
          </a:xfrm>
          <a:prstGeom prst="line">
            <a:avLst/>
          </a:prstGeom>
          <a:ln w="38100" cap="flat" cmpd="sng">
            <a:solidFill>
              <a:schemeClr val="tx1"/>
            </a:solidFill>
            <a:prstDash val="solid"/>
            <a:round/>
            <a:headEnd type="none" w="med" len="med"/>
            <a:tailEnd type="none" w="med" len="med"/>
          </a:ln>
        </p:spPr>
      </p:sp>
      <p:sp>
        <p:nvSpPr>
          <p:cNvPr id="23601" name="Oval 50"/>
          <p:cNvSpPr/>
          <p:nvPr/>
        </p:nvSpPr>
        <p:spPr>
          <a:xfrm>
            <a:off x="8774113" y="400685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602" name="Line 51"/>
          <p:cNvSpPr/>
          <p:nvPr/>
        </p:nvSpPr>
        <p:spPr>
          <a:xfrm flipV="1">
            <a:off x="8164513" y="4235450"/>
            <a:ext cx="685800" cy="304800"/>
          </a:xfrm>
          <a:prstGeom prst="line">
            <a:avLst/>
          </a:prstGeom>
          <a:ln w="38100" cap="flat" cmpd="sng">
            <a:solidFill>
              <a:schemeClr val="tx1"/>
            </a:solidFill>
            <a:prstDash val="solid"/>
            <a:round/>
            <a:headEnd type="none" w="med" len="med"/>
            <a:tailEnd type="none" w="med" len="med"/>
          </a:ln>
        </p:spPr>
      </p:sp>
      <p:sp>
        <p:nvSpPr>
          <p:cNvPr id="23603" name="AutoShape 52"/>
          <p:cNvSpPr/>
          <p:nvPr/>
        </p:nvSpPr>
        <p:spPr>
          <a:xfrm flipV="1">
            <a:off x="7783513" y="45402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604" name="Rectangle 53"/>
          <p:cNvSpPr/>
          <p:nvPr/>
        </p:nvSpPr>
        <p:spPr>
          <a:xfrm>
            <a:off x="6030913" y="46926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A</a:t>
            </a:r>
          </a:p>
        </p:txBody>
      </p:sp>
      <p:sp>
        <p:nvSpPr>
          <p:cNvPr id="23605" name="Line 54"/>
          <p:cNvSpPr/>
          <p:nvPr/>
        </p:nvSpPr>
        <p:spPr>
          <a:xfrm>
            <a:off x="7173913" y="4845050"/>
            <a:ext cx="609600" cy="0"/>
          </a:xfrm>
          <a:prstGeom prst="line">
            <a:avLst/>
          </a:prstGeom>
          <a:ln w="38100" cap="flat" cmpd="sng">
            <a:solidFill>
              <a:schemeClr val="tx1"/>
            </a:solidFill>
            <a:prstDash val="solid"/>
            <a:round/>
            <a:headEnd type="none" w="med" len="med"/>
            <a:tailEnd type="none" w="med" len="med"/>
          </a:ln>
        </p:spPr>
      </p:sp>
      <p:sp>
        <p:nvSpPr>
          <p:cNvPr id="23606" name="Oval 55"/>
          <p:cNvSpPr/>
          <p:nvPr/>
        </p:nvSpPr>
        <p:spPr>
          <a:xfrm>
            <a:off x="8953500" y="5103813"/>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607" name="Line 56"/>
          <p:cNvSpPr/>
          <p:nvPr/>
        </p:nvSpPr>
        <p:spPr>
          <a:xfrm flipV="1">
            <a:off x="8240713" y="5302250"/>
            <a:ext cx="685800" cy="304800"/>
          </a:xfrm>
          <a:prstGeom prst="line">
            <a:avLst/>
          </a:prstGeom>
          <a:ln w="38100" cap="flat" cmpd="sng">
            <a:solidFill>
              <a:schemeClr val="tx1"/>
            </a:solidFill>
            <a:prstDash val="solid"/>
            <a:round/>
            <a:headEnd type="none" w="med" len="med"/>
            <a:tailEnd type="none" w="med" len="med"/>
          </a:ln>
        </p:spPr>
      </p:sp>
      <p:sp>
        <p:nvSpPr>
          <p:cNvPr id="23608" name="AutoShape 57"/>
          <p:cNvSpPr/>
          <p:nvPr/>
        </p:nvSpPr>
        <p:spPr>
          <a:xfrm flipV="1">
            <a:off x="7783513" y="5530850"/>
            <a:ext cx="533400" cy="457200"/>
          </a:xfrm>
          <a:prstGeom prst="pentagon">
            <a:avLst/>
          </a:prstGeom>
          <a:solidFill>
            <a:schemeClr val="accent1"/>
          </a:solidFill>
          <a:ln w="38100" cap="flat" cmpd="sng">
            <a:solidFill>
              <a:schemeClr val="tx1"/>
            </a:solidFill>
            <a:prstDash val="solid"/>
            <a:miter/>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23609" name="Rectangle 58"/>
          <p:cNvSpPr/>
          <p:nvPr/>
        </p:nvSpPr>
        <p:spPr>
          <a:xfrm>
            <a:off x="6030913" y="5530850"/>
            <a:ext cx="1143000" cy="30480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lstStyle/>
          <a:p>
            <a:pPr algn="ctr"/>
            <a:r>
              <a:rPr lang="en-US" altLang="zh-CN" sz="2400" b="1" dirty="0">
                <a:latin typeface="Times New Roman" panose="02020603050405020304" pitchFamily="18" charset="0"/>
                <a:ea typeface="宋体" panose="02010600030101010101" pitchFamily="2" charset="-122"/>
              </a:rPr>
              <a:t>G</a:t>
            </a:r>
          </a:p>
        </p:txBody>
      </p:sp>
      <p:sp>
        <p:nvSpPr>
          <p:cNvPr id="23610" name="Line 59"/>
          <p:cNvSpPr/>
          <p:nvPr/>
        </p:nvSpPr>
        <p:spPr>
          <a:xfrm>
            <a:off x="7173913" y="5683250"/>
            <a:ext cx="609600" cy="0"/>
          </a:xfrm>
          <a:prstGeom prst="line">
            <a:avLst/>
          </a:prstGeom>
          <a:ln w="38100" cap="flat" cmpd="sng">
            <a:solidFill>
              <a:schemeClr val="tx1"/>
            </a:solidFill>
            <a:prstDash val="solid"/>
            <a:round/>
            <a:headEnd type="none" w="med" len="med"/>
            <a:tailEnd type="none" w="med" len="med"/>
          </a:ln>
        </p:spPr>
      </p:sp>
      <p:sp>
        <p:nvSpPr>
          <p:cNvPr id="23611" name="Line 60"/>
          <p:cNvSpPr/>
          <p:nvPr/>
        </p:nvSpPr>
        <p:spPr>
          <a:xfrm>
            <a:off x="8161338" y="1949450"/>
            <a:ext cx="533400" cy="228600"/>
          </a:xfrm>
          <a:prstGeom prst="line">
            <a:avLst/>
          </a:prstGeom>
          <a:ln w="38100" cap="flat" cmpd="sng">
            <a:solidFill>
              <a:schemeClr val="tx1"/>
            </a:solidFill>
            <a:prstDash val="solid"/>
            <a:round/>
            <a:headEnd type="none" w="med" len="med"/>
            <a:tailEnd type="none" w="med" len="med"/>
          </a:ln>
        </p:spPr>
      </p:sp>
      <p:sp>
        <p:nvSpPr>
          <p:cNvPr id="23612" name="Line 61"/>
          <p:cNvSpPr/>
          <p:nvPr/>
        </p:nvSpPr>
        <p:spPr>
          <a:xfrm>
            <a:off x="8240713" y="2863850"/>
            <a:ext cx="533400" cy="228600"/>
          </a:xfrm>
          <a:prstGeom prst="line">
            <a:avLst/>
          </a:prstGeom>
          <a:ln w="38100" cap="flat" cmpd="sng">
            <a:solidFill>
              <a:schemeClr val="tx1"/>
            </a:solidFill>
            <a:prstDash val="solid"/>
            <a:round/>
            <a:headEnd type="none" w="med" len="med"/>
            <a:tailEnd type="none" w="med" len="med"/>
          </a:ln>
        </p:spPr>
      </p:sp>
      <p:sp>
        <p:nvSpPr>
          <p:cNvPr id="23613" name="Line 62"/>
          <p:cNvSpPr/>
          <p:nvPr/>
        </p:nvSpPr>
        <p:spPr>
          <a:xfrm>
            <a:off x="8240713" y="3854450"/>
            <a:ext cx="533400" cy="228600"/>
          </a:xfrm>
          <a:prstGeom prst="line">
            <a:avLst/>
          </a:prstGeom>
          <a:ln w="38100" cap="flat" cmpd="sng">
            <a:solidFill>
              <a:schemeClr val="tx1"/>
            </a:solidFill>
            <a:prstDash val="solid"/>
            <a:round/>
            <a:headEnd type="none" w="med" len="med"/>
            <a:tailEnd type="none" w="med" len="med"/>
          </a:ln>
        </p:spPr>
      </p:sp>
      <p:sp>
        <p:nvSpPr>
          <p:cNvPr id="23614" name="Line 63"/>
          <p:cNvSpPr/>
          <p:nvPr/>
        </p:nvSpPr>
        <p:spPr>
          <a:xfrm flipV="1">
            <a:off x="2601913" y="2254250"/>
            <a:ext cx="685800" cy="304800"/>
          </a:xfrm>
          <a:prstGeom prst="line">
            <a:avLst/>
          </a:prstGeom>
          <a:ln w="38100" cap="flat" cmpd="sng">
            <a:solidFill>
              <a:schemeClr val="tx1"/>
            </a:solidFill>
            <a:prstDash val="solid"/>
            <a:round/>
            <a:headEnd type="none" w="med" len="med"/>
            <a:tailEnd type="none" w="med" len="med"/>
          </a:ln>
        </p:spPr>
      </p:sp>
      <p:sp>
        <p:nvSpPr>
          <p:cNvPr id="23615" name="Line 64"/>
          <p:cNvSpPr/>
          <p:nvPr/>
        </p:nvSpPr>
        <p:spPr>
          <a:xfrm flipV="1">
            <a:off x="2617788" y="3173413"/>
            <a:ext cx="685800" cy="304800"/>
          </a:xfrm>
          <a:prstGeom prst="line">
            <a:avLst/>
          </a:prstGeom>
          <a:ln w="38100" cap="flat" cmpd="sng">
            <a:solidFill>
              <a:schemeClr val="tx1"/>
            </a:solidFill>
            <a:prstDash val="solid"/>
            <a:round/>
            <a:headEnd type="none" w="med" len="med"/>
            <a:tailEnd type="none" w="med" len="med"/>
          </a:ln>
        </p:spPr>
      </p:sp>
      <p:sp>
        <p:nvSpPr>
          <p:cNvPr id="23616" name="Line 65"/>
          <p:cNvSpPr/>
          <p:nvPr/>
        </p:nvSpPr>
        <p:spPr>
          <a:xfrm flipV="1">
            <a:off x="2601913" y="4159250"/>
            <a:ext cx="685800" cy="304800"/>
          </a:xfrm>
          <a:prstGeom prst="line">
            <a:avLst/>
          </a:prstGeom>
          <a:ln w="38100" cap="flat" cmpd="sng">
            <a:solidFill>
              <a:schemeClr val="tx1"/>
            </a:solidFill>
            <a:prstDash val="solid"/>
            <a:round/>
            <a:headEnd type="none" w="med" len="med"/>
            <a:tailEnd type="none" w="med" len="med"/>
          </a:ln>
        </p:spPr>
      </p:sp>
      <p:sp>
        <p:nvSpPr>
          <p:cNvPr id="23617" name="Line 66"/>
          <p:cNvSpPr/>
          <p:nvPr/>
        </p:nvSpPr>
        <p:spPr>
          <a:xfrm flipV="1">
            <a:off x="2601913" y="5149850"/>
            <a:ext cx="685800" cy="304800"/>
          </a:xfrm>
          <a:prstGeom prst="line">
            <a:avLst/>
          </a:prstGeom>
          <a:ln w="38100" cap="flat" cmpd="sng">
            <a:solidFill>
              <a:schemeClr val="tx1"/>
            </a:solidFill>
            <a:prstDash val="solid"/>
            <a:round/>
            <a:headEnd type="none" w="med" len="med"/>
            <a:tailEnd type="none" w="med" len="med"/>
          </a:ln>
        </p:spPr>
      </p:sp>
      <p:sp>
        <p:nvSpPr>
          <p:cNvPr id="23618" name="Line 67"/>
          <p:cNvSpPr/>
          <p:nvPr/>
        </p:nvSpPr>
        <p:spPr>
          <a:xfrm>
            <a:off x="8164513" y="958850"/>
            <a:ext cx="533400" cy="228600"/>
          </a:xfrm>
          <a:prstGeom prst="line">
            <a:avLst/>
          </a:prstGeom>
          <a:ln w="38100" cap="flat" cmpd="sng">
            <a:solidFill>
              <a:schemeClr val="tx1"/>
            </a:solidFill>
            <a:prstDash val="solid"/>
            <a:round/>
            <a:headEnd type="none" w="med" len="med"/>
            <a:tailEnd type="none" w="med" len="med"/>
          </a:ln>
        </p:spPr>
      </p:sp>
      <p:sp>
        <p:nvSpPr>
          <p:cNvPr id="23619" name="Line 68"/>
          <p:cNvSpPr/>
          <p:nvPr/>
        </p:nvSpPr>
        <p:spPr>
          <a:xfrm>
            <a:off x="5497513" y="806450"/>
            <a:ext cx="381000" cy="0"/>
          </a:xfrm>
          <a:prstGeom prst="line">
            <a:avLst/>
          </a:prstGeom>
          <a:ln w="38100" cap="rnd" cmpd="sng">
            <a:solidFill>
              <a:schemeClr val="tx1"/>
            </a:solidFill>
            <a:prstDash val="sysDot"/>
            <a:round/>
            <a:headEnd type="none" w="med" len="med"/>
            <a:tailEnd type="none" w="med" len="med"/>
          </a:ln>
        </p:spPr>
      </p:sp>
      <p:sp>
        <p:nvSpPr>
          <p:cNvPr id="23620" name="Line 69"/>
          <p:cNvSpPr/>
          <p:nvPr/>
        </p:nvSpPr>
        <p:spPr>
          <a:xfrm>
            <a:off x="5497513" y="958850"/>
            <a:ext cx="381000" cy="0"/>
          </a:xfrm>
          <a:prstGeom prst="line">
            <a:avLst/>
          </a:prstGeom>
          <a:ln w="38100" cap="rnd" cmpd="sng">
            <a:solidFill>
              <a:schemeClr val="tx1"/>
            </a:solidFill>
            <a:prstDash val="sysDot"/>
            <a:round/>
            <a:headEnd type="none" w="med" len="med"/>
            <a:tailEnd type="none" w="med" len="med"/>
          </a:ln>
        </p:spPr>
      </p:sp>
      <p:sp>
        <p:nvSpPr>
          <p:cNvPr id="23621" name="Line 70"/>
          <p:cNvSpPr/>
          <p:nvPr/>
        </p:nvSpPr>
        <p:spPr>
          <a:xfrm>
            <a:off x="5497513" y="1111250"/>
            <a:ext cx="381000" cy="0"/>
          </a:xfrm>
          <a:prstGeom prst="line">
            <a:avLst/>
          </a:prstGeom>
          <a:ln w="38100" cap="rnd" cmpd="sng">
            <a:solidFill>
              <a:schemeClr val="tx1"/>
            </a:solidFill>
            <a:prstDash val="sysDot"/>
            <a:round/>
            <a:headEnd type="none" w="med" len="med"/>
            <a:tailEnd type="none" w="med" len="med"/>
          </a:ln>
        </p:spPr>
      </p:sp>
      <p:sp>
        <p:nvSpPr>
          <p:cNvPr id="23622" name="Line 71"/>
          <p:cNvSpPr/>
          <p:nvPr/>
        </p:nvSpPr>
        <p:spPr>
          <a:xfrm>
            <a:off x="5497513" y="1797050"/>
            <a:ext cx="381000" cy="0"/>
          </a:xfrm>
          <a:prstGeom prst="line">
            <a:avLst/>
          </a:prstGeom>
          <a:ln w="38100" cap="rnd" cmpd="sng">
            <a:solidFill>
              <a:schemeClr val="tx1"/>
            </a:solidFill>
            <a:prstDash val="sysDot"/>
            <a:round/>
            <a:headEnd type="none" w="med" len="med"/>
            <a:tailEnd type="none" w="med" len="med"/>
          </a:ln>
        </p:spPr>
      </p:sp>
      <p:sp>
        <p:nvSpPr>
          <p:cNvPr id="23623" name="Line 72"/>
          <p:cNvSpPr/>
          <p:nvPr/>
        </p:nvSpPr>
        <p:spPr>
          <a:xfrm>
            <a:off x="5497513" y="2101850"/>
            <a:ext cx="381000" cy="0"/>
          </a:xfrm>
          <a:prstGeom prst="line">
            <a:avLst/>
          </a:prstGeom>
          <a:ln w="38100" cap="rnd" cmpd="sng">
            <a:solidFill>
              <a:schemeClr val="tx1"/>
            </a:solidFill>
            <a:prstDash val="sysDot"/>
            <a:round/>
            <a:headEnd type="none" w="med" len="med"/>
            <a:tailEnd type="none" w="med" len="med"/>
          </a:ln>
        </p:spPr>
      </p:sp>
      <p:sp>
        <p:nvSpPr>
          <p:cNvPr id="23624" name="Line 73"/>
          <p:cNvSpPr/>
          <p:nvPr/>
        </p:nvSpPr>
        <p:spPr>
          <a:xfrm>
            <a:off x="5497513" y="2787650"/>
            <a:ext cx="381000" cy="0"/>
          </a:xfrm>
          <a:prstGeom prst="line">
            <a:avLst/>
          </a:prstGeom>
          <a:ln w="38100" cap="rnd" cmpd="sng">
            <a:solidFill>
              <a:schemeClr val="tx1"/>
            </a:solidFill>
            <a:prstDash val="sysDot"/>
            <a:round/>
            <a:headEnd type="none" w="med" len="med"/>
            <a:tailEnd type="none" w="med" len="med"/>
          </a:ln>
        </p:spPr>
      </p:sp>
      <p:sp>
        <p:nvSpPr>
          <p:cNvPr id="23625" name="Line 74"/>
          <p:cNvSpPr/>
          <p:nvPr/>
        </p:nvSpPr>
        <p:spPr>
          <a:xfrm>
            <a:off x="5497513" y="3016250"/>
            <a:ext cx="381000" cy="0"/>
          </a:xfrm>
          <a:prstGeom prst="line">
            <a:avLst/>
          </a:prstGeom>
          <a:ln w="38100" cap="rnd" cmpd="sng">
            <a:solidFill>
              <a:schemeClr val="tx1"/>
            </a:solidFill>
            <a:prstDash val="sysDot"/>
            <a:round/>
            <a:headEnd type="none" w="med" len="med"/>
            <a:tailEnd type="none" w="med" len="med"/>
          </a:ln>
        </p:spPr>
      </p:sp>
      <p:sp>
        <p:nvSpPr>
          <p:cNvPr id="23626" name="Line 75"/>
          <p:cNvSpPr/>
          <p:nvPr/>
        </p:nvSpPr>
        <p:spPr>
          <a:xfrm>
            <a:off x="5497513" y="3778250"/>
            <a:ext cx="381000" cy="0"/>
          </a:xfrm>
          <a:prstGeom prst="line">
            <a:avLst/>
          </a:prstGeom>
          <a:ln w="38100" cap="rnd" cmpd="sng">
            <a:solidFill>
              <a:schemeClr val="tx1"/>
            </a:solidFill>
            <a:prstDash val="sysDot"/>
            <a:round/>
            <a:headEnd type="none" w="med" len="med"/>
            <a:tailEnd type="none" w="med" len="med"/>
          </a:ln>
        </p:spPr>
      </p:sp>
      <p:sp>
        <p:nvSpPr>
          <p:cNvPr id="23627" name="Line 76"/>
          <p:cNvSpPr/>
          <p:nvPr/>
        </p:nvSpPr>
        <p:spPr>
          <a:xfrm>
            <a:off x="5497513" y="3930650"/>
            <a:ext cx="381000" cy="0"/>
          </a:xfrm>
          <a:prstGeom prst="line">
            <a:avLst/>
          </a:prstGeom>
          <a:ln w="38100" cap="rnd" cmpd="sng">
            <a:solidFill>
              <a:schemeClr val="tx1"/>
            </a:solidFill>
            <a:prstDash val="sysDot"/>
            <a:round/>
            <a:headEnd type="none" w="med" len="med"/>
            <a:tailEnd type="none" w="med" len="med"/>
          </a:ln>
        </p:spPr>
      </p:sp>
      <p:sp>
        <p:nvSpPr>
          <p:cNvPr id="23628" name="Line 77"/>
          <p:cNvSpPr/>
          <p:nvPr/>
        </p:nvSpPr>
        <p:spPr>
          <a:xfrm>
            <a:off x="5497513" y="4768850"/>
            <a:ext cx="381000" cy="0"/>
          </a:xfrm>
          <a:prstGeom prst="line">
            <a:avLst/>
          </a:prstGeom>
          <a:ln w="38100" cap="rnd" cmpd="sng">
            <a:solidFill>
              <a:schemeClr val="tx1"/>
            </a:solidFill>
            <a:prstDash val="sysDot"/>
            <a:round/>
            <a:headEnd type="none" w="med" len="med"/>
            <a:tailEnd type="none" w="med" len="med"/>
          </a:ln>
        </p:spPr>
      </p:sp>
      <p:sp>
        <p:nvSpPr>
          <p:cNvPr id="23629" name="Line 78"/>
          <p:cNvSpPr/>
          <p:nvPr/>
        </p:nvSpPr>
        <p:spPr>
          <a:xfrm>
            <a:off x="5497513" y="4921250"/>
            <a:ext cx="381000" cy="0"/>
          </a:xfrm>
          <a:prstGeom prst="line">
            <a:avLst/>
          </a:prstGeom>
          <a:ln w="38100" cap="rnd" cmpd="sng">
            <a:solidFill>
              <a:schemeClr val="tx1"/>
            </a:solidFill>
            <a:prstDash val="sysDot"/>
            <a:round/>
            <a:headEnd type="none" w="med" len="med"/>
            <a:tailEnd type="none" w="med" len="med"/>
          </a:ln>
        </p:spPr>
      </p:sp>
      <p:sp>
        <p:nvSpPr>
          <p:cNvPr id="23630" name="Line 79"/>
          <p:cNvSpPr/>
          <p:nvPr/>
        </p:nvSpPr>
        <p:spPr>
          <a:xfrm>
            <a:off x="5573713" y="5683250"/>
            <a:ext cx="381000" cy="0"/>
          </a:xfrm>
          <a:prstGeom prst="line">
            <a:avLst/>
          </a:prstGeom>
          <a:ln w="38100" cap="rnd" cmpd="sng">
            <a:solidFill>
              <a:schemeClr val="tx1"/>
            </a:solidFill>
            <a:prstDash val="sysDot"/>
            <a:round/>
            <a:headEnd type="none" w="med" len="med"/>
            <a:tailEnd type="none" w="med" len="med"/>
          </a:ln>
        </p:spPr>
      </p:sp>
      <p:sp>
        <p:nvSpPr>
          <p:cNvPr id="23631" name="Line 80"/>
          <p:cNvSpPr/>
          <p:nvPr/>
        </p:nvSpPr>
        <p:spPr>
          <a:xfrm>
            <a:off x="5573713" y="5835650"/>
            <a:ext cx="381000" cy="0"/>
          </a:xfrm>
          <a:prstGeom prst="line">
            <a:avLst/>
          </a:prstGeom>
          <a:ln w="38100" cap="rnd" cmpd="sng">
            <a:solidFill>
              <a:schemeClr val="tx1"/>
            </a:solidFill>
            <a:prstDash val="sysDot"/>
            <a:round/>
            <a:headEnd type="none" w="med" len="med"/>
            <a:tailEnd type="none" w="med" len="med"/>
          </a:ln>
        </p:spPr>
      </p:sp>
      <p:sp>
        <p:nvSpPr>
          <p:cNvPr id="23632" name="Line 81"/>
          <p:cNvSpPr/>
          <p:nvPr/>
        </p:nvSpPr>
        <p:spPr>
          <a:xfrm>
            <a:off x="5573713" y="5530850"/>
            <a:ext cx="381000" cy="0"/>
          </a:xfrm>
          <a:prstGeom prst="line">
            <a:avLst/>
          </a:prstGeom>
          <a:ln w="38100" cap="rnd" cmpd="sng">
            <a:solidFill>
              <a:schemeClr val="tx1"/>
            </a:solidFill>
            <a:prstDash val="sysDot"/>
            <a:round/>
            <a:headEnd type="none" w="med" len="med"/>
            <a:tailEnd type="none" w="med" len="med"/>
          </a:ln>
        </p:spPr>
      </p:sp>
      <p:sp>
        <p:nvSpPr>
          <p:cNvPr id="23633" name="Line 82"/>
          <p:cNvSpPr/>
          <p:nvPr/>
        </p:nvSpPr>
        <p:spPr>
          <a:xfrm>
            <a:off x="3363913" y="6064250"/>
            <a:ext cx="0" cy="609600"/>
          </a:xfrm>
          <a:prstGeom prst="line">
            <a:avLst/>
          </a:prstGeom>
          <a:ln w="38100" cap="flat" cmpd="sng">
            <a:solidFill>
              <a:schemeClr val="tx1"/>
            </a:solidFill>
            <a:prstDash val="sysDot"/>
            <a:round/>
            <a:headEnd type="none" w="med" len="med"/>
            <a:tailEnd type="none" w="med" len="med"/>
          </a:ln>
        </p:spPr>
      </p:sp>
      <p:sp>
        <p:nvSpPr>
          <p:cNvPr id="23634" name="Line 83"/>
          <p:cNvSpPr/>
          <p:nvPr/>
        </p:nvSpPr>
        <p:spPr>
          <a:xfrm>
            <a:off x="8088313" y="6064250"/>
            <a:ext cx="0" cy="609600"/>
          </a:xfrm>
          <a:prstGeom prst="line">
            <a:avLst/>
          </a:prstGeom>
          <a:ln w="38100" cap="flat" cmpd="sng">
            <a:solidFill>
              <a:schemeClr val="tx1"/>
            </a:solidFill>
            <a:prstDash val="sysDot"/>
            <a:round/>
            <a:headEnd type="none" w="med" len="med"/>
            <a:tailEnd type="none" w="med" len="med"/>
          </a:ln>
        </p:spPr>
      </p:sp>
      <p:sp>
        <p:nvSpPr>
          <p:cNvPr id="23635" name="Line 84"/>
          <p:cNvSpPr/>
          <p:nvPr/>
        </p:nvSpPr>
        <p:spPr>
          <a:xfrm>
            <a:off x="3363913" y="196850"/>
            <a:ext cx="0" cy="609600"/>
          </a:xfrm>
          <a:prstGeom prst="line">
            <a:avLst/>
          </a:prstGeom>
          <a:ln w="38100" cap="flat" cmpd="sng">
            <a:solidFill>
              <a:schemeClr val="tx1"/>
            </a:solidFill>
            <a:prstDash val="sysDot"/>
            <a:round/>
            <a:headEnd type="none" w="med" len="med"/>
            <a:tailEnd type="none" w="med" len="med"/>
          </a:ln>
        </p:spPr>
      </p:sp>
      <p:sp>
        <p:nvSpPr>
          <p:cNvPr id="23636" name="Line 85"/>
          <p:cNvSpPr/>
          <p:nvPr/>
        </p:nvSpPr>
        <p:spPr>
          <a:xfrm>
            <a:off x="7935913" y="44450"/>
            <a:ext cx="0" cy="609600"/>
          </a:xfrm>
          <a:prstGeom prst="line">
            <a:avLst/>
          </a:prstGeom>
          <a:ln w="38100" cap="flat" cmpd="sng">
            <a:solidFill>
              <a:schemeClr val="tx1"/>
            </a:solidFill>
            <a:prstDash val="sysDot"/>
            <a:round/>
            <a:headEnd type="none" w="med" len="med"/>
            <a:tailEnd type="none" w="med" len="med"/>
          </a:ln>
        </p:spPr>
      </p:sp>
      <p:sp>
        <p:nvSpPr>
          <p:cNvPr id="23637" name="Line 86"/>
          <p:cNvSpPr/>
          <p:nvPr/>
        </p:nvSpPr>
        <p:spPr>
          <a:xfrm flipV="1">
            <a:off x="2544763" y="1228725"/>
            <a:ext cx="685800" cy="304800"/>
          </a:xfrm>
          <a:prstGeom prst="line">
            <a:avLst/>
          </a:prstGeom>
          <a:ln w="38100" cap="flat" cmpd="sng">
            <a:solidFill>
              <a:schemeClr val="tx1"/>
            </a:solidFill>
            <a:prstDash val="solid"/>
            <a:round/>
            <a:headEnd type="none" w="med" len="med"/>
            <a:tailEnd type="none" w="med" len="med"/>
          </a:ln>
        </p:spPr>
      </p:sp>
      <p:sp>
        <p:nvSpPr>
          <p:cNvPr id="23638" name="Line 87"/>
          <p:cNvSpPr/>
          <p:nvPr/>
        </p:nvSpPr>
        <p:spPr>
          <a:xfrm>
            <a:off x="8305800" y="4829175"/>
            <a:ext cx="647700" cy="360363"/>
          </a:xfrm>
          <a:prstGeom prst="line">
            <a:avLst/>
          </a:prstGeom>
          <a:ln w="38100" cap="flat" cmpd="sng">
            <a:solidFill>
              <a:schemeClr val="tx1"/>
            </a:solidFill>
            <a:prstDash val="solid"/>
            <a:round/>
            <a:headEnd type="none" w="med" len="med"/>
            <a:tailEnd type="none" w="med" len="med"/>
          </a:ln>
        </p:spPr>
      </p:sp>
      <p:pic>
        <p:nvPicPr>
          <p:cNvPr id="88" name="Picture 88"/>
          <p:cNvPicPr>
            <a:picLocks noChangeAspect="1"/>
          </p:cNvPicPr>
          <p:nvPr/>
        </p:nvPicPr>
        <p:blipFill>
          <a:blip r:embed="rId2" cstate="print">
            <a:clrChange>
              <a:clrFrom>
                <a:srgbClr val="FFFFFF"/>
              </a:clrFrom>
              <a:clrTo>
                <a:srgbClr val="FFFFFF">
                  <a:alpha val="0"/>
                </a:srgbClr>
              </a:clrTo>
            </a:clrChange>
            <a:lum bright="-17996"/>
          </a:blip>
          <a:stretch>
            <a:fillRect/>
          </a:stretch>
        </p:blipFill>
        <p:spPr>
          <a:xfrm rot="4100642">
            <a:off x="2524125" y="962025"/>
            <a:ext cx="593725" cy="695325"/>
          </a:xfrm>
          <a:prstGeom prst="rect">
            <a:avLst/>
          </a:prstGeom>
          <a:noFill/>
          <a:ln w="38100">
            <a:noFill/>
          </a:ln>
        </p:spPr>
      </p:pic>
      <p:pic>
        <p:nvPicPr>
          <p:cNvPr id="89" name="Picture 89"/>
          <p:cNvPicPr>
            <a:picLocks noChangeAspect="1"/>
          </p:cNvPicPr>
          <p:nvPr/>
        </p:nvPicPr>
        <p:blipFill>
          <a:blip r:embed="rId2" cstate="print">
            <a:clrChange>
              <a:clrFrom>
                <a:srgbClr val="FFFFFF"/>
              </a:clrFrom>
              <a:clrTo>
                <a:srgbClr val="FFFFFF">
                  <a:alpha val="0"/>
                </a:srgbClr>
              </a:clrTo>
            </a:clrChange>
            <a:lum bright="-17996"/>
          </a:blip>
          <a:stretch>
            <a:fillRect/>
          </a:stretch>
        </p:blipFill>
        <p:spPr>
          <a:xfrm rot="5067902" flipH="1" flipV="1">
            <a:off x="8362950" y="5130800"/>
            <a:ext cx="676275" cy="793750"/>
          </a:xfrm>
          <a:prstGeom prst="rect">
            <a:avLst/>
          </a:prstGeom>
          <a:noFill/>
          <a:ln w="38100">
            <a:noFill/>
          </a:ln>
        </p:spPr>
      </p:pic>
      <p:sp>
        <p:nvSpPr>
          <p:cNvPr id="90" name="Text Box 90"/>
          <p:cNvSpPr txBox="1"/>
          <p:nvPr/>
        </p:nvSpPr>
        <p:spPr>
          <a:xfrm>
            <a:off x="1911350" y="941388"/>
            <a:ext cx="796925" cy="579437"/>
          </a:xfrm>
          <a:prstGeom prst="rect">
            <a:avLst/>
          </a:prstGeom>
          <a:noFill/>
          <a:ln w="9525">
            <a:noFill/>
          </a:ln>
        </p:spPr>
        <p:txBody>
          <a:bodyPr wrap="none" anchor="t">
            <a:spAutoFit/>
          </a:bodyPr>
          <a:lstStyle/>
          <a:p>
            <a:r>
              <a:rPr lang="en-US" altLang="zh-CN" sz="3200" b="1" dirty="0">
                <a:solidFill>
                  <a:srgbClr val="FF0000"/>
                </a:solidFill>
                <a:latin typeface="宋体" panose="02010600030101010101" pitchFamily="2" charset="-122"/>
                <a:ea typeface="宋体" panose="02010600030101010101" pitchFamily="2" charset="-122"/>
              </a:rPr>
              <a:t>3’</a:t>
            </a:r>
          </a:p>
        </p:txBody>
      </p:sp>
      <p:sp>
        <p:nvSpPr>
          <p:cNvPr id="91" name="Text Box 91"/>
          <p:cNvSpPr txBox="1"/>
          <p:nvPr/>
        </p:nvSpPr>
        <p:spPr>
          <a:xfrm>
            <a:off x="1898650" y="1631950"/>
            <a:ext cx="1033463" cy="579438"/>
          </a:xfrm>
          <a:prstGeom prst="rect">
            <a:avLst/>
          </a:prstGeom>
          <a:noFill/>
          <a:ln w="9525">
            <a:noFill/>
          </a:ln>
        </p:spPr>
        <p:txBody>
          <a:bodyPr wrap="square" anchor="t">
            <a:spAutoFit/>
          </a:bodyPr>
          <a:lstStyle/>
          <a:p>
            <a:r>
              <a:rPr lang="en-US" altLang="zh-CN" sz="3200" b="1" dirty="0">
                <a:solidFill>
                  <a:srgbClr val="FF0000"/>
                </a:solidFill>
                <a:latin typeface="宋体" panose="02010600030101010101" pitchFamily="2" charset="-122"/>
                <a:ea typeface="宋体" panose="02010600030101010101" pitchFamily="2" charset="-122"/>
              </a:rPr>
              <a:t>5’</a:t>
            </a:r>
          </a:p>
        </p:txBody>
      </p:sp>
      <p:sp>
        <p:nvSpPr>
          <p:cNvPr id="92" name="Text Box 92"/>
          <p:cNvSpPr txBox="1"/>
          <p:nvPr/>
        </p:nvSpPr>
        <p:spPr>
          <a:xfrm>
            <a:off x="2135188" y="5835650"/>
            <a:ext cx="796925" cy="579438"/>
          </a:xfrm>
          <a:prstGeom prst="rect">
            <a:avLst/>
          </a:prstGeom>
          <a:noFill/>
          <a:ln w="9525">
            <a:noFill/>
          </a:ln>
        </p:spPr>
        <p:txBody>
          <a:bodyPr wrap="none" anchor="t">
            <a:spAutoFit/>
          </a:bodyPr>
          <a:lstStyle/>
          <a:p>
            <a:r>
              <a:rPr lang="en-US" altLang="zh-CN" sz="3200" b="1" dirty="0">
                <a:solidFill>
                  <a:srgbClr val="FF0000"/>
                </a:solidFill>
                <a:latin typeface="宋体" panose="02010600030101010101" pitchFamily="2" charset="-122"/>
                <a:ea typeface="宋体" panose="02010600030101010101" pitchFamily="2" charset="-122"/>
              </a:rPr>
              <a:t>3’</a:t>
            </a:r>
          </a:p>
        </p:txBody>
      </p:sp>
      <p:sp>
        <p:nvSpPr>
          <p:cNvPr id="93" name="Text Box 93"/>
          <p:cNvSpPr txBox="1"/>
          <p:nvPr/>
        </p:nvSpPr>
        <p:spPr>
          <a:xfrm>
            <a:off x="8864600" y="388938"/>
            <a:ext cx="796925" cy="579437"/>
          </a:xfrm>
          <a:prstGeom prst="rect">
            <a:avLst/>
          </a:prstGeom>
          <a:noFill/>
          <a:ln w="9525">
            <a:noFill/>
          </a:ln>
        </p:spPr>
        <p:txBody>
          <a:bodyPr wrap="none" anchor="t">
            <a:spAutoFit/>
          </a:bodyPr>
          <a:lstStyle/>
          <a:p>
            <a:r>
              <a:rPr lang="en-US" altLang="zh-CN" sz="3200" b="1" dirty="0">
                <a:solidFill>
                  <a:srgbClr val="FF0000"/>
                </a:solidFill>
                <a:latin typeface="宋体" panose="02010600030101010101" pitchFamily="2" charset="-122"/>
                <a:ea typeface="宋体" panose="02010600030101010101" pitchFamily="2" charset="-122"/>
              </a:rPr>
              <a:t>3’</a:t>
            </a:r>
          </a:p>
        </p:txBody>
      </p:sp>
      <p:sp>
        <p:nvSpPr>
          <p:cNvPr id="94" name="Text Box 94"/>
          <p:cNvSpPr txBox="1"/>
          <p:nvPr/>
        </p:nvSpPr>
        <p:spPr>
          <a:xfrm>
            <a:off x="1903413" y="371475"/>
            <a:ext cx="796925" cy="579438"/>
          </a:xfrm>
          <a:prstGeom prst="rect">
            <a:avLst/>
          </a:prstGeom>
          <a:noFill/>
          <a:ln w="9525">
            <a:noFill/>
          </a:ln>
        </p:spPr>
        <p:txBody>
          <a:bodyPr wrap="none" anchor="t">
            <a:spAutoFit/>
          </a:bodyPr>
          <a:lstStyle/>
          <a:p>
            <a:r>
              <a:rPr lang="en-US" altLang="zh-CN" sz="3200" b="1" dirty="0">
                <a:solidFill>
                  <a:srgbClr val="FF0000"/>
                </a:solidFill>
                <a:latin typeface="宋体" panose="02010600030101010101" pitchFamily="2" charset="-122"/>
                <a:ea typeface="宋体" panose="02010600030101010101" pitchFamily="2" charset="-122"/>
              </a:rPr>
              <a:t>5’</a:t>
            </a:r>
          </a:p>
        </p:txBody>
      </p:sp>
      <p:sp>
        <p:nvSpPr>
          <p:cNvPr id="95" name="Text Box 95"/>
          <p:cNvSpPr txBox="1"/>
          <p:nvPr/>
        </p:nvSpPr>
        <p:spPr>
          <a:xfrm>
            <a:off x="9139238" y="4654550"/>
            <a:ext cx="796925" cy="579438"/>
          </a:xfrm>
          <a:prstGeom prst="rect">
            <a:avLst/>
          </a:prstGeom>
          <a:noFill/>
          <a:ln w="9525">
            <a:noFill/>
          </a:ln>
        </p:spPr>
        <p:txBody>
          <a:bodyPr wrap="none" anchor="t">
            <a:spAutoFit/>
          </a:bodyPr>
          <a:lstStyle/>
          <a:p>
            <a:r>
              <a:rPr lang="en-US" altLang="zh-CN" sz="3200" b="1" dirty="0">
                <a:solidFill>
                  <a:srgbClr val="FF0000"/>
                </a:solidFill>
                <a:latin typeface="宋体" panose="02010600030101010101" pitchFamily="2" charset="-122"/>
                <a:ea typeface="宋体" panose="02010600030101010101" pitchFamily="2" charset="-122"/>
              </a:rPr>
              <a:t>5’</a:t>
            </a:r>
          </a:p>
        </p:txBody>
      </p:sp>
      <p:sp>
        <p:nvSpPr>
          <p:cNvPr id="96" name="Text Box 96"/>
          <p:cNvSpPr txBox="1"/>
          <p:nvPr/>
        </p:nvSpPr>
        <p:spPr>
          <a:xfrm>
            <a:off x="9153525" y="5899150"/>
            <a:ext cx="796925" cy="579438"/>
          </a:xfrm>
          <a:prstGeom prst="rect">
            <a:avLst/>
          </a:prstGeom>
          <a:noFill/>
          <a:ln w="9525">
            <a:noFill/>
          </a:ln>
        </p:spPr>
        <p:txBody>
          <a:bodyPr wrap="none" anchor="t">
            <a:spAutoFit/>
          </a:bodyPr>
          <a:lstStyle/>
          <a:p>
            <a:r>
              <a:rPr lang="en-US" altLang="zh-CN" sz="3200" b="1" dirty="0">
                <a:solidFill>
                  <a:srgbClr val="FF0000"/>
                </a:solidFill>
                <a:latin typeface="宋体" panose="02010600030101010101" pitchFamily="2" charset="-122"/>
                <a:ea typeface="宋体" panose="02010600030101010101" pitchFamily="2" charset="-122"/>
              </a:rPr>
              <a:t>5’</a:t>
            </a:r>
          </a:p>
        </p:txBody>
      </p:sp>
      <p:sp>
        <p:nvSpPr>
          <p:cNvPr id="23648" name="Line 97"/>
          <p:cNvSpPr/>
          <p:nvPr/>
        </p:nvSpPr>
        <p:spPr>
          <a:xfrm>
            <a:off x="8305800" y="5837238"/>
            <a:ext cx="576263" cy="215900"/>
          </a:xfrm>
          <a:prstGeom prst="line">
            <a:avLst/>
          </a:prstGeom>
          <a:ln w="38100" cap="flat" cmpd="sng">
            <a:solidFill>
              <a:schemeClr val="tx1"/>
            </a:solidFill>
            <a:prstDash val="solid"/>
            <a:round/>
            <a:headEnd type="none" w="med" len="med"/>
            <a:tailEnd type="none" w="med" len="med"/>
          </a:ln>
        </p:spPr>
      </p:sp>
      <p:sp>
        <p:nvSpPr>
          <p:cNvPr id="23649" name="Oval 98"/>
          <p:cNvSpPr/>
          <p:nvPr/>
        </p:nvSpPr>
        <p:spPr>
          <a:xfrm>
            <a:off x="8882063" y="5981700"/>
            <a:ext cx="228600" cy="228600"/>
          </a:xfrm>
          <a:prstGeom prst="ellipse">
            <a:avLst/>
          </a:prstGeom>
          <a:solidFill>
            <a:schemeClr val="accent1"/>
          </a:solidFill>
          <a:ln w="38100" cap="flat" cmpd="sng">
            <a:solidFill>
              <a:schemeClr val="tx1"/>
            </a:solidFill>
            <a:prstDash val="solid"/>
            <a:round/>
            <a:headEnd type="none" w="med" len="med"/>
            <a:tailEnd type="none" w="med" len="med"/>
          </a:ln>
        </p:spPr>
        <p:txBody>
          <a:bodyPr wrap="none" anchor="ctr"/>
          <a:lstStyle/>
          <a:p>
            <a:endParaRPr lang="zh-CN" altLang="en-US" b="1" dirty="0">
              <a:latin typeface="Calibri" panose="020F0502020204030204" charset="0"/>
              <a:ea typeface="宋体" panose="02010600030101010101" pitchFamily="2" charset="-122"/>
            </a:endParaRPr>
          </a:p>
        </p:txBody>
      </p:sp>
      <p:sp>
        <p:nvSpPr>
          <p:cNvPr id="99" name="Text Box 99"/>
          <p:cNvSpPr txBox="1"/>
          <p:nvPr/>
        </p:nvSpPr>
        <p:spPr>
          <a:xfrm>
            <a:off x="9170988" y="5330825"/>
            <a:ext cx="796925" cy="579438"/>
          </a:xfrm>
          <a:prstGeom prst="rect">
            <a:avLst/>
          </a:prstGeom>
          <a:noFill/>
          <a:ln w="9525">
            <a:noFill/>
          </a:ln>
        </p:spPr>
        <p:txBody>
          <a:bodyPr wrap="none" anchor="t">
            <a:spAutoFit/>
          </a:bodyPr>
          <a:lstStyle/>
          <a:p>
            <a:r>
              <a:rPr lang="en-US" altLang="zh-CN" sz="3200" b="1" dirty="0">
                <a:solidFill>
                  <a:srgbClr val="FF0000"/>
                </a:solidFill>
                <a:latin typeface="宋体" panose="02010600030101010101" pitchFamily="2" charset="-122"/>
                <a:ea typeface="宋体" panose="02010600030101010101" pitchFamily="2" charset="-122"/>
              </a:rPr>
              <a:t>3’</a:t>
            </a:r>
          </a:p>
        </p:txBody>
      </p:sp>
      <p:grpSp>
        <p:nvGrpSpPr>
          <p:cNvPr id="2" name="Group 100"/>
          <p:cNvGrpSpPr/>
          <p:nvPr/>
        </p:nvGrpSpPr>
        <p:grpSpPr>
          <a:xfrm>
            <a:off x="2041525" y="1444625"/>
            <a:ext cx="7326313" cy="3960813"/>
            <a:chOff x="612" y="1071"/>
            <a:chExt cx="4615" cy="2450"/>
          </a:xfrm>
        </p:grpSpPr>
        <p:sp>
          <p:nvSpPr>
            <p:cNvPr id="23652" name="Line 101"/>
            <p:cNvSpPr/>
            <p:nvPr/>
          </p:nvSpPr>
          <p:spPr>
            <a:xfrm>
              <a:off x="612" y="1071"/>
              <a:ext cx="2400" cy="0"/>
            </a:xfrm>
            <a:prstGeom prst="line">
              <a:avLst/>
            </a:prstGeom>
            <a:ln w="57150" cap="rnd" cmpd="sng">
              <a:solidFill>
                <a:srgbClr val="00B050"/>
              </a:solidFill>
              <a:prstDash val="sysDot"/>
              <a:round/>
              <a:headEnd type="none" w="med" len="med"/>
              <a:tailEnd type="none" w="med" len="med"/>
            </a:ln>
          </p:spPr>
        </p:sp>
        <p:sp>
          <p:nvSpPr>
            <p:cNvPr id="23653" name="Line 102"/>
            <p:cNvSpPr/>
            <p:nvPr/>
          </p:nvSpPr>
          <p:spPr>
            <a:xfrm>
              <a:off x="2971" y="1071"/>
              <a:ext cx="0" cy="2404"/>
            </a:xfrm>
            <a:prstGeom prst="line">
              <a:avLst/>
            </a:prstGeom>
            <a:ln w="57150" cap="flat" cmpd="sng">
              <a:solidFill>
                <a:srgbClr val="00B050"/>
              </a:solidFill>
              <a:prstDash val="sysDot"/>
              <a:round/>
              <a:headEnd type="none" w="med" len="med"/>
              <a:tailEnd type="none" w="med" len="med"/>
            </a:ln>
          </p:spPr>
        </p:sp>
        <p:sp>
          <p:nvSpPr>
            <p:cNvPr id="23654" name="Line 103"/>
            <p:cNvSpPr/>
            <p:nvPr/>
          </p:nvSpPr>
          <p:spPr>
            <a:xfrm>
              <a:off x="2971" y="3521"/>
              <a:ext cx="2256" cy="0"/>
            </a:xfrm>
            <a:prstGeom prst="line">
              <a:avLst/>
            </a:prstGeom>
            <a:ln w="57150" cap="flat" cmpd="sng">
              <a:solidFill>
                <a:srgbClr val="00B050"/>
              </a:solidFill>
              <a:prstDash val="sysDot"/>
              <a:round/>
              <a:headEnd type="none" w="med" len="med"/>
              <a:tailEnd type="none" w="med" len="med"/>
            </a:ln>
          </p:spPr>
        </p:sp>
      </p:grpSp>
      <p:grpSp>
        <p:nvGrpSpPr>
          <p:cNvPr id="3" name="Group 104"/>
          <p:cNvGrpSpPr/>
          <p:nvPr/>
        </p:nvGrpSpPr>
        <p:grpSpPr bwMode="auto">
          <a:xfrm>
            <a:off x="2373358" y="45085"/>
            <a:ext cx="6808788" cy="6629400"/>
            <a:chOff x="912" y="144"/>
            <a:chExt cx="4289" cy="4176"/>
          </a:xfrm>
          <a:solidFill>
            <a:schemeClr val="accent1">
              <a:lumMod val="40000"/>
              <a:lumOff val="60000"/>
            </a:schemeClr>
          </a:solidFill>
        </p:grpSpPr>
        <p:sp>
          <p:nvSpPr>
            <p:cNvPr id="25702" name="Oval 105"/>
            <p:cNvSpPr>
              <a:spLocks noChangeArrowheads="1"/>
            </p:cNvSpPr>
            <p:nvPr/>
          </p:nvSpPr>
          <p:spPr bwMode="auto">
            <a:xfrm>
              <a:off x="912" y="1104"/>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03" name="AutoShape 106"/>
            <p:cNvSpPr>
              <a:spLocks noChangeArrowheads="1"/>
            </p:cNvSpPr>
            <p:nvPr/>
          </p:nvSpPr>
          <p:spPr bwMode="auto">
            <a:xfrm>
              <a:off x="1392" y="1248"/>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04" name="Line 107"/>
            <p:cNvSpPr>
              <a:spLocks noChangeShapeType="1"/>
            </p:cNvSpPr>
            <p:nvPr/>
          </p:nvSpPr>
          <p:spPr bwMode="auto">
            <a:xfrm>
              <a:off x="1056" y="1200"/>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05" name="Line 108"/>
            <p:cNvSpPr>
              <a:spLocks noChangeShapeType="1"/>
            </p:cNvSpPr>
            <p:nvPr/>
          </p:nvSpPr>
          <p:spPr bwMode="auto">
            <a:xfrm>
              <a:off x="1728" y="1344"/>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06" name="Rectangle 109"/>
            <p:cNvSpPr>
              <a:spLocks noChangeArrowheads="1"/>
            </p:cNvSpPr>
            <p:nvPr/>
          </p:nvSpPr>
          <p:spPr bwMode="auto">
            <a:xfrm>
              <a:off x="2112" y="1248"/>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a:t>
              </a:r>
            </a:p>
          </p:txBody>
        </p:sp>
        <p:sp>
          <p:nvSpPr>
            <p:cNvPr id="25707" name="Oval 110"/>
            <p:cNvSpPr>
              <a:spLocks noChangeArrowheads="1"/>
            </p:cNvSpPr>
            <p:nvPr/>
          </p:nvSpPr>
          <p:spPr bwMode="auto">
            <a:xfrm>
              <a:off x="912" y="1680"/>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08" name="AutoShape 111"/>
            <p:cNvSpPr>
              <a:spLocks noChangeArrowheads="1"/>
            </p:cNvSpPr>
            <p:nvPr/>
          </p:nvSpPr>
          <p:spPr bwMode="auto">
            <a:xfrm>
              <a:off x="1392" y="1824"/>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09" name="Line 112"/>
            <p:cNvSpPr>
              <a:spLocks noChangeShapeType="1"/>
            </p:cNvSpPr>
            <p:nvPr/>
          </p:nvSpPr>
          <p:spPr bwMode="auto">
            <a:xfrm>
              <a:off x="1066" y="1797"/>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10" name="Line 113"/>
            <p:cNvSpPr>
              <a:spLocks noChangeShapeType="1"/>
            </p:cNvSpPr>
            <p:nvPr/>
          </p:nvSpPr>
          <p:spPr bwMode="auto">
            <a:xfrm>
              <a:off x="1728" y="1920"/>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11" name="Rectangle 114"/>
            <p:cNvSpPr>
              <a:spLocks noChangeArrowheads="1"/>
            </p:cNvSpPr>
            <p:nvPr/>
          </p:nvSpPr>
          <p:spPr bwMode="auto">
            <a:xfrm>
              <a:off x="2112" y="1824"/>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a:t>
              </a:r>
            </a:p>
          </p:txBody>
        </p:sp>
        <p:sp>
          <p:nvSpPr>
            <p:cNvPr id="25712" name="Oval 115"/>
            <p:cNvSpPr>
              <a:spLocks noChangeArrowheads="1"/>
            </p:cNvSpPr>
            <p:nvPr/>
          </p:nvSpPr>
          <p:spPr bwMode="auto">
            <a:xfrm>
              <a:off x="912" y="2304"/>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13" name="AutoShape 116"/>
            <p:cNvSpPr>
              <a:spLocks noChangeArrowheads="1"/>
            </p:cNvSpPr>
            <p:nvPr/>
          </p:nvSpPr>
          <p:spPr bwMode="auto">
            <a:xfrm>
              <a:off x="1392" y="2448"/>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14" name="Line 117"/>
            <p:cNvSpPr>
              <a:spLocks noChangeShapeType="1"/>
            </p:cNvSpPr>
            <p:nvPr/>
          </p:nvSpPr>
          <p:spPr bwMode="auto">
            <a:xfrm>
              <a:off x="1056" y="2400"/>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15" name="Line 118"/>
            <p:cNvSpPr>
              <a:spLocks noChangeShapeType="1"/>
            </p:cNvSpPr>
            <p:nvPr/>
          </p:nvSpPr>
          <p:spPr bwMode="auto">
            <a:xfrm>
              <a:off x="1728" y="2544"/>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16" name="Rectangle 119"/>
            <p:cNvSpPr>
              <a:spLocks noChangeArrowheads="1"/>
            </p:cNvSpPr>
            <p:nvPr/>
          </p:nvSpPr>
          <p:spPr bwMode="auto">
            <a:xfrm>
              <a:off x="2112" y="2448"/>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T</a:t>
              </a:r>
            </a:p>
          </p:txBody>
        </p:sp>
        <p:sp>
          <p:nvSpPr>
            <p:cNvPr id="25717" name="Oval 120"/>
            <p:cNvSpPr>
              <a:spLocks noChangeArrowheads="1"/>
            </p:cNvSpPr>
            <p:nvPr/>
          </p:nvSpPr>
          <p:spPr bwMode="auto">
            <a:xfrm>
              <a:off x="912" y="2928"/>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18" name="AutoShape 121"/>
            <p:cNvSpPr>
              <a:spLocks noChangeArrowheads="1"/>
            </p:cNvSpPr>
            <p:nvPr/>
          </p:nvSpPr>
          <p:spPr bwMode="auto">
            <a:xfrm>
              <a:off x="1392" y="3072"/>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19" name="Line 122"/>
            <p:cNvSpPr>
              <a:spLocks noChangeShapeType="1"/>
            </p:cNvSpPr>
            <p:nvPr/>
          </p:nvSpPr>
          <p:spPr bwMode="auto">
            <a:xfrm>
              <a:off x="1056" y="3024"/>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20" name="Line 123"/>
            <p:cNvSpPr>
              <a:spLocks noChangeShapeType="1"/>
            </p:cNvSpPr>
            <p:nvPr/>
          </p:nvSpPr>
          <p:spPr bwMode="auto">
            <a:xfrm>
              <a:off x="1728" y="3168"/>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21" name="Rectangle 124"/>
            <p:cNvSpPr>
              <a:spLocks noChangeArrowheads="1"/>
            </p:cNvSpPr>
            <p:nvPr/>
          </p:nvSpPr>
          <p:spPr bwMode="auto">
            <a:xfrm>
              <a:off x="2112" y="3072"/>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T</a:t>
              </a:r>
            </a:p>
          </p:txBody>
        </p:sp>
        <p:sp>
          <p:nvSpPr>
            <p:cNvPr id="25722" name="Oval 125"/>
            <p:cNvSpPr>
              <a:spLocks noChangeArrowheads="1"/>
            </p:cNvSpPr>
            <p:nvPr/>
          </p:nvSpPr>
          <p:spPr bwMode="auto">
            <a:xfrm>
              <a:off x="912" y="480"/>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23" name="AutoShape 126"/>
            <p:cNvSpPr>
              <a:spLocks noChangeArrowheads="1"/>
            </p:cNvSpPr>
            <p:nvPr/>
          </p:nvSpPr>
          <p:spPr bwMode="auto">
            <a:xfrm>
              <a:off x="1383" y="618"/>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24" name="Line 127"/>
            <p:cNvSpPr>
              <a:spLocks noChangeShapeType="1"/>
            </p:cNvSpPr>
            <p:nvPr/>
          </p:nvSpPr>
          <p:spPr bwMode="auto">
            <a:xfrm>
              <a:off x="1066" y="572"/>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25" name="Line 128"/>
            <p:cNvSpPr>
              <a:spLocks noChangeShapeType="1"/>
            </p:cNvSpPr>
            <p:nvPr/>
          </p:nvSpPr>
          <p:spPr bwMode="auto">
            <a:xfrm>
              <a:off x="1728" y="720"/>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26" name="Rectangle 129"/>
            <p:cNvSpPr>
              <a:spLocks noChangeArrowheads="1"/>
            </p:cNvSpPr>
            <p:nvPr/>
          </p:nvSpPr>
          <p:spPr bwMode="auto">
            <a:xfrm>
              <a:off x="2109" y="618"/>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a:t>
              </a:r>
            </a:p>
          </p:txBody>
        </p:sp>
        <p:sp>
          <p:nvSpPr>
            <p:cNvPr id="25727" name="Oval 130"/>
            <p:cNvSpPr>
              <a:spLocks noChangeArrowheads="1"/>
            </p:cNvSpPr>
            <p:nvPr/>
          </p:nvSpPr>
          <p:spPr bwMode="auto">
            <a:xfrm>
              <a:off x="912" y="3504"/>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28" name="AutoShape 131"/>
            <p:cNvSpPr>
              <a:spLocks noChangeArrowheads="1"/>
            </p:cNvSpPr>
            <p:nvPr/>
          </p:nvSpPr>
          <p:spPr bwMode="auto">
            <a:xfrm>
              <a:off x="1392" y="3648"/>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29" name="Line 132"/>
            <p:cNvSpPr>
              <a:spLocks noChangeShapeType="1"/>
            </p:cNvSpPr>
            <p:nvPr/>
          </p:nvSpPr>
          <p:spPr bwMode="auto">
            <a:xfrm>
              <a:off x="1056" y="3600"/>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30" name="Line 133"/>
            <p:cNvSpPr>
              <a:spLocks noChangeShapeType="1"/>
            </p:cNvSpPr>
            <p:nvPr/>
          </p:nvSpPr>
          <p:spPr bwMode="auto">
            <a:xfrm>
              <a:off x="1728" y="3744"/>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31" name="Rectangle 134"/>
            <p:cNvSpPr>
              <a:spLocks noChangeArrowheads="1"/>
            </p:cNvSpPr>
            <p:nvPr/>
          </p:nvSpPr>
          <p:spPr bwMode="auto">
            <a:xfrm>
              <a:off x="2160" y="3600"/>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C</a:t>
              </a:r>
            </a:p>
          </p:txBody>
        </p:sp>
        <p:sp>
          <p:nvSpPr>
            <p:cNvPr id="25732" name="AutoShape 135"/>
            <p:cNvSpPr>
              <a:spLocks noChangeArrowheads="1"/>
            </p:cNvSpPr>
            <p:nvPr/>
          </p:nvSpPr>
          <p:spPr bwMode="auto">
            <a:xfrm flipV="1">
              <a:off x="4224" y="528"/>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33" name="Rectangle 136"/>
            <p:cNvSpPr>
              <a:spLocks noChangeArrowheads="1"/>
            </p:cNvSpPr>
            <p:nvPr/>
          </p:nvSpPr>
          <p:spPr bwMode="auto">
            <a:xfrm>
              <a:off x="3120" y="624"/>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C</a:t>
              </a:r>
            </a:p>
          </p:txBody>
        </p:sp>
        <p:sp>
          <p:nvSpPr>
            <p:cNvPr id="25734" name="Line 137"/>
            <p:cNvSpPr>
              <a:spLocks noChangeShapeType="1"/>
            </p:cNvSpPr>
            <p:nvPr/>
          </p:nvSpPr>
          <p:spPr bwMode="auto">
            <a:xfrm>
              <a:off x="3840" y="720"/>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35" name="Oval 138"/>
            <p:cNvSpPr>
              <a:spLocks noChangeArrowheads="1"/>
            </p:cNvSpPr>
            <p:nvPr/>
          </p:nvSpPr>
          <p:spPr bwMode="auto">
            <a:xfrm>
              <a:off x="4896" y="816"/>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36" name="Line 139"/>
            <p:cNvSpPr>
              <a:spLocks noChangeShapeType="1"/>
            </p:cNvSpPr>
            <p:nvPr/>
          </p:nvSpPr>
          <p:spPr bwMode="auto">
            <a:xfrm flipV="1">
              <a:off x="4464" y="960"/>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37" name="AutoShape 140"/>
            <p:cNvSpPr>
              <a:spLocks noChangeArrowheads="1"/>
            </p:cNvSpPr>
            <p:nvPr/>
          </p:nvSpPr>
          <p:spPr bwMode="auto">
            <a:xfrm flipV="1">
              <a:off x="4224" y="1152"/>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38" name="Rectangle 141"/>
            <p:cNvSpPr>
              <a:spLocks noChangeArrowheads="1"/>
            </p:cNvSpPr>
            <p:nvPr/>
          </p:nvSpPr>
          <p:spPr bwMode="auto">
            <a:xfrm>
              <a:off x="3120" y="1248"/>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T</a:t>
              </a:r>
            </a:p>
          </p:txBody>
        </p:sp>
        <p:sp>
          <p:nvSpPr>
            <p:cNvPr id="25739" name="Line 142"/>
            <p:cNvSpPr>
              <a:spLocks noChangeShapeType="1"/>
            </p:cNvSpPr>
            <p:nvPr/>
          </p:nvSpPr>
          <p:spPr bwMode="auto">
            <a:xfrm>
              <a:off x="3840" y="1344"/>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40" name="Oval 143"/>
            <p:cNvSpPr>
              <a:spLocks noChangeArrowheads="1"/>
            </p:cNvSpPr>
            <p:nvPr/>
          </p:nvSpPr>
          <p:spPr bwMode="auto">
            <a:xfrm>
              <a:off x="4896" y="1392"/>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41" name="Line 144"/>
            <p:cNvSpPr>
              <a:spLocks noChangeShapeType="1"/>
            </p:cNvSpPr>
            <p:nvPr/>
          </p:nvSpPr>
          <p:spPr bwMode="auto">
            <a:xfrm flipV="1">
              <a:off x="4512" y="1536"/>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42" name="AutoShape 145"/>
            <p:cNvSpPr>
              <a:spLocks noChangeArrowheads="1"/>
            </p:cNvSpPr>
            <p:nvPr/>
          </p:nvSpPr>
          <p:spPr bwMode="auto">
            <a:xfrm flipV="1">
              <a:off x="4272" y="1728"/>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43" name="Rectangle 146"/>
            <p:cNvSpPr>
              <a:spLocks noChangeArrowheads="1"/>
            </p:cNvSpPr>
            <p:nvPr/>
          </p:nvSpPr>
          <p:spPr bwMode="auto">
            <a:xfrm>
              <a:off x="3168" y="1824"/>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T</a:t>
              </a:r>
            </a:p>
          </p:txBody>
        </p:sp>
        <p:sp>
          <p:nvSpPr>
            <p:cNvPr id="25744" name="Line 147"/>
            <p:cNvSpPr>
              <a:spLocks noChangeShapeType="1"/>
            </p:cNvSpPr>
            <p:nvPr/>
          </p:nvSpPr>
          <p:spPr bwMode="auto">
            <a:xfrm>
              <a:off x="3888" y="1920"/>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45" name="Oval 148"/>
            <p:cNvSpPr>
              <a:spLocks noChangeArrowheads="1"/>
            </p:cNvSpPr>
            <p:nvPr/>
          </p:nvSpPr>
          <p:spPr bwMode="auto">
            <a:xfrm>
              <a:off x="4944" y="2016"/>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46" name="Line 149"/>
            <p:cNvSpPr>
              <a:spLocks noChangeShapeType="1"/>
            </p:cNvSpPr>
            <p:nvPr/>
          </p:nvSpPr>
          <p:spPr bwMode="auto">
            <a:xfrm flipV="1">
              <a:off x="4560" y="2160"/>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47" name="AutoShape 150"/>
            <p:cNvSpPr>
              <a:spLocks noChangeArrowheads="1"/>
            </p:cNvSpPr>
            <p:nvPr/>
          </p:nvSpPr>
          <p:spPr bwMode="auto">
            <a:xfrm flipV="1">
              <a:off x="4320" y="2352"/>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48" name="Rectangle 151"/>
            <p:cNvSpPr>
              <a:spLocks noChangeArrowheads="1"/>
            </p:cNvSpPr>
            <p:nvPr/>
          </p:nvSpPr>
          <p:spPr bwMode="auto">
            <a:xfrm>
              <a:off x="3216" y="2448"/>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a:t>
              </a:r>
            </a:p>
          </p:txBody>
        </p:sp>
        <p:sp>
          <p:nvSpPr>
            <p:cNvPr id="25749" name="Line 152"/>
            <p:cNvSpPr>
              <a:spLocks noChangeShapeType="1"/>
            </p:cNvSpPr>
            <p:nvPr/>
          </p:nvSpPr>
          <p:spPr bwMode="auto">
            <a:xfrm>
              <a:off x="3936" y="2544"/>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50" name="Oval 153"/>
            <p:cNvSpPr>
              <a:spLocks noChangeArrowheads="1"/>
            </p:cNvSpPr>
            <p:nvPr/>
          </p:nvSpPr>
          <p:spPr bwMode="auto">
            <a:xfrm>
              <a:off x="4944" y="2640"/>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51" name="Line 154"/>
            <p:cNvSpPr>
              <a:spLocks noChangeShapeType="1"/>
            </p:cNvSpPr>
            <p:nvPr/>
          </p:nvSpPr>
          <p:spPr bwMode="auto">
            <a:xfrm flipV="1">
              <a:off x="4560" y="2784"/>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52" name="AutoShape 155"/>
            <p:cNvSpPr>
              <a:spLocks noChangeArrowheads="1"/>
            </p:cNvSpPr>
            <p:nvPr/>
          </p:nvSpPr>
          <p:spPr bwMode="auto">
            <a:xfrm flipV="1">
              <a:off x="4320" y="2976"/>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53" name="Rectangle 156"/>
            <p:cNvSpPr>
              <a:spLocks noChangeArrowheads="1"/>
            </p:cNvSpPr>
            <p:nvPr/>
          </p:nvSpPr>
          <p:spPr bwMode="auto">
            <a:xfrm>
              <a:off x="3216" y="3072"/>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a:t>
              </a:r>
            </a:p>
          </p:txBody>
        </p:sp>
        <p:sp>
          <p:nvSpPr>
            <p:cNvPr id="25754" name="Line 157"/>
            <p:cNvSpPr>
              <a:spLocks noChangeShapeType="1"/>
            </p:cNvSpPr>
            <p:nvPr/>
          </p:nvSpPr>
          <p:spPr bwMode="auto">
            <a:xfrm>
              <a:off x="3936" y="3168"/>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55" name="Oval 158"/>
            <p:cNvSpPr>
              <a:spLocks noChangeArrowheads="1"/>
            </p:cNvSpPr>
            <p:nvPr/>
          </p:nvSpPr>
          <p:spPr bwMode="auto">
            <a:xfrm>
              <a:off x="5057" y="3331"/>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56" name="Line 159"/>
            <p:cNvSpPr>
              <a:spLocks noChangeShapeType="1"/>
            </p:cNvSpPr>
            <p:nvPr/>
          </p:nvSpPr>
          <p:spPr bwMode="auto">
            <a:xfrm flipV="1">
              <a:off x="4608" y="3456"/>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57" name="AutoShape 160"/>
            <p:cNvSpPr>
              <a:spLocks noChangeArrowheads="1"/>
            </p:cNvSpPr>
            <p:nvPr/>
          </p:nvSpPr>
          <p:spPr bwMode="auto">
            <a:xfrm flipV="1">
              <a:off x="4320" y="3600"/>
              <a:ext cx="336" cy="288"/>
            </a:xfrm>
            <a:prstGeom prst="pentagon">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58" name="Rectangle 161"/>
            <p:cNvSpPr>
              <a:spLocks noChangeArrowheads="1"/>
            </p:cNvSpPr>
            <p:nvPr/>
          </p:nvSpPr>
          <p:spPr bwMode="auto">
            <a:xfrm>
              <a:off x="3216" y="3600"/>
              <a:ext cx="720" cy="192"/>
            </a:xfrm>
            <a:prstGeom prst="rect">
              <a:avLst/>
            </a:prstGeom>
            <a:grpFill/>
            <a:ln w="190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a:t>
              </a:r>
            </a:p>
          </p:txBody>
        </p:sp>
        <p:sp>
          <p:nvSpPr>
            <p:cNvPr id="25759" name="Line 162"/>
            <p:cNvSpPr>
              <a:spLocks noChangeShapeType="1"/>
            </p:cNvSpPr>
            <p:nvPr/>
          </p:nvSpPr>
          <p:spPr bwMode="auto">
            <a:xfrm>
              <a:off x="3936" y="3696"/>
              <a:ext cx="384" cy="0"/>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0" name="Line 163"/>
            <p:cNvSpPr>
              <a:spLocks noChangeShapeType="1"/>
            </p:cNvSpPr>
            <p:nvPr/>
          </p:nvSpPr>
          <p:spPr bwMode="auto">
            <a:xfrm>
              <a:off x="4558" y="1344"/>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1" name="Line 164"/>
            <p:cNvSpPr>
              <a:spLocks noChangeShapeType="1"/>
            </p:cNvSpPr>
            <p:nvPr/>
          </p:nvSpPr>
          <p:spPr bwMode="auto">
            <a:xfrm>
              <a:off x="4608" y="1920"/>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2" name="Line 165"/>
            <p:cNvSpPr>
              <a:spLocks noChangeShapeType="1"/>
            </p:cNvSpPr>
            <p:nvPr/>
          </p:nvSpPr>
          <p:spPr bwMode="auto">
            <a:xfrm>
              <a:off x="4608" y="2544"/>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3" name="Line 166"/>
            <p:cNvSpPr>
              <a:spLocks noChangeShapeType="1"/>
            </p:cNvSpPr>
            <p:nvPr/>
          </p:nvSpPr>
          <p:spPr bwMode="auto">
            <a:xfrm flipV="1">
              <a:off x="1056" y="1536"/>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4" name="Line 167"/>
            <p:cNvSpPr>
              <a:spLocks noChangeShapeType="1"/>
            </p:cNvSpPr>
            <p:nvPr/>
          </p:nvSpPr>
          <p:spPr bwMode="auto">
            <a:xfrm flipV="1">
              <a:off x="1066" y="2115"/>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5" name="Line 168"/>
            <p:cNvSpPr>
              <a:spLocks noChangeShapeType="1"/>
            </p:cNvSpPr>
            <p:nvPr/>
          </p:nvSpPr>
          <p:spPr bwMode="auto">
            <a:xfrm flipV="1">
              <a:off x="1056" y="2736"/>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6" name="Line 169"/>
            <p:cNvSpPr>
              <a:spLocks noChangeShapeType="1"/>
            </p:cNvSpPr>
            <p:nvPr/>
          </p:nvSpPr>
          <p:spPr bwMode="auto">
            <a:xfrm flipV="1">
              <a:off x="1056" y="3360"/>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7" name="Line 170"/>
            <p:cNvSpPr>
              <a:spLocks noChangeShapeType="1"/>
            </p:cNvSpPr>
            <p:nvPr/>
          </p:nvSpPr>
          <p:spPr bwMode="auto">
            <a:xfrm>
              <a:off x="4560" y="720"/>
              <a:ext cx="336" cy="144"/>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8" name="Line 171"/>
            <p:cNvSpPr>
              <a:spLocks noChangeShapeType="1"/>
            </p:cNvSpPr>
            <p:nvPr/>
          </p:nvSpPr>
          <p:spPr bwMode="auto">
            <a:xfrm>
              <a:off x="2880" y="624"/>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69" name="Line 172"/>
            <p:cNvSpPr>
              <a:spLocks noChangeShapeType="1"/>
            </p:cNvSpPr>
            <p:nvPr/>
          </p:nvSpPr>
          <p:spPr bwMode="auto">
            <a:xfrm>
              <a:off x="2880" y="720"/>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0" name="Line 173"/>
            <p:cNvSpPr>
              <a:spLocks noChangeShapeType="1"/>
            </p:cNvSpPr>
            <p:nvPr/>
          </p:nvSpPr>
          <p:spPr bwMode="auto">
            <a:xfrm>
              <a:off x="2880" y="816"/>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1" name="Line 174"/>
            <p:cNvSpPr>
              <a:spLocks noChangeShapeType="1"/>
            </p:cNvSpPr>
            <p:nvPr/>
          </p:nvSpPr>
          <p:spPr bwMode="auto">
            <a:xfrm>
              <a:off x="2880" y="1248"/>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2" name="Line 175"/>
            <p:cNvSpPr>
              <a:spLocks noChangeShapeType="1"/>
            </p:cNvSpPr>
            <p:nvPr/>
          </p:nvSpPr>
          <p:spPr bwMode="auto">
            <a:xfrm>
              <a:off x="2880" y="1440"/>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3" name="Line 176"/>
            <p:cNvSpPr>
              <a:spLocks noChangeShapeType="1"/>
            </p:cNvSpPr>
            <p:nvPr/>
          </p:nvSpPr>
          <p:spPr bwMode="auto">
            <a:xfrm>
              <a:off x="2880" y="1872"/>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4" name="Line 177"/>
            <p:cNvSpPr>
              <a:spLocks noChangeShapeType="1"/>
            </p:cNvSpPr>
            <p:nvPr/>
          </p:nvSpPr>
          <p:spPr bwMode="auto">
            <a:xfrm>
              <a:off x="2880" y="2016"/>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5" name="Line 178"/>
            <p:cNvSpPr>
              <a:spLocks noChangeShapeType="1"/>
            </p:cNvSpPr>
            <p:nvPr/>
          </p:nvSpPr>
          <p:spPr bwMode="auto">
            <a:xfrm>
              <a:off x="2880" y="2496"/>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6" name="Line 179"/>
            <p:cNvSpPr>
              <a:spLocks noChangeShapeType="1"/>
            </p:cNvSpPr>
            <p:nvPr/>
          </p:nvSpPr>
          <p:spPr bwMode="auto">
            <a:xfrm>
              <a:off x="2880" y="2592"/>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7" name="Line 180"/>
            <p:cNvSpPr>
              <a:spLocks noChangeShapeType="1"/>
            </p:cNvSpPr>
            <p:nvPr/>
          </p:nvSpPr>
          <p:spPr bwMode="auto">
            <a:xfrm>
              <a:off x="2880" y="3120"/>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8" name="Line 181"/>
            <p:cNvSpPr>
              <a:spLocks noChangeShapeType="1"/>
            </p:cNvSpPr>
            <p:nvPr/>
          </p:nvSpPr>
          <p:spPr bwMode="auto">
            <a:xfrm>
              <a:off x="2880" y="3216"/>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79" name="Line 182"/>
            <p:cNvSpPr>
              <a:spLocks noChangeShapeType="1"/>
            </p:cNvSpPr>
            <p:nvPr/>
          </p:nvSpPr>
          <p:spPr bwMode="auto">
            <a:xfrm>
              <a:off x="2928" y="3696"/>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0" name="Line 183"/>
            <p:cNvSpPr>
              <a:spLocks noChangeShapeType="1"/>
            </p:cNvSpPr>
            <p:nvPr/>
          </p:nvSpPr>
          <p:spPr bwMode="auto">
            <a:xfrm>
              <a:off x="2928" y="3792"/>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1" name="Line 184"/>
            <p:cNvSpPr>
              <a:spLocks noChangeShapeType="1"/>
            </p:cNvSpPr>
            <p:nvPr/>
          </p:nvSpPr>
          <p:spPr bwMode="auto">
            <a:xfrm>
              <a:off x="2928" y="3600"/>
              <a:ext cx="240" cy="0"/>
            </a:xfrm>
            <a:prstGeom prst="line">
              <a:avLst/>
            </a:prstGeom>
            <a:grpFill/>
            <a:ln w="19050" cap="rnd">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2" name="Line 185"/>
            <p:cNvSpPr>
              <a:spLocks noChangeShapeType="1"/>
            </p:cNvSpPr>
            <p:nvPr/>
          </p:nvSpPr>
          <p:spPr bwMode="auto">
            <a:xfrm>
              <a:off x="1536" y="3936"/>
              <a:ext cx="0" cy="384"/>
            </a:xfrm>
            <a:prstGeom prst="line">
              <a:avLst/>
            </a:prstGeom>
            <a:grpFill/>
            <a:ln w="19050">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3" name="Line 186"/>
            <p:cNvSpPr>
              <a:spLocks noChangeShapeType="1"/>
            </p:cNvSpPr>
            <p:nvPr/>
          </p:nvSpPr>
          <p:spPr bwMode="auto">
            <a:xfrm>
              <a:off x="4512" y="3936"/>
              <a:ext cx="0" cy="384"/>
            </a:xfrm>
            <a:prstGeom prst="line">
              <a:avLst/>
            </a:prstGeom>
            <a:grpFill/>
            <a:ln w="19050">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4" name="Line 187"/>
            <p:cNvSpPr>
              <a:spLocks noChangeShapeType="1"/>
            </p:cNvSpPr>
            <p:nvPr/>
          </p:nvSpPr>
          <p:spPr bwMode="auto">
            <a:xfrm>
              <a:off x="1536" y="240"/>
              <a:ext cx="0" cy="384"/>
            </a:xfrm>
            <a:prstGeom prst="line">
              <a:avLst/>
            </a:prstGeom>
            <a:grpFill/>
            <a:ln w="19050">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5" name="Line 188"/>
            <p:cNvSpPr>
              <a:spLocks noChangeShapeType="1"/>
            </p:cNvSpPr>
            <p:nvPr/>
          </p:nvSpPr>
          <p:spPr bwMode="auto">
            <a:xfrm>
              <a:off x="4416" y="144"/>
              <a:ext cx="0" cy="384"/>
            </a:xfrm>
            <a:prstGeom prst="line">
              <a:avLst/>
            </a:prstGeom>
            <a:grpFill/>
            <a:ln w="19050">
              <a:solidFill>
                <a:schemeClr val="tx1"/>
              </a:solidFill>
              <a:prstDash val="sysDot"/>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6" name="Line 189"/>
            <p:cNvSpPr>
              <a:spLocks noChangeShapeType="1"/>
            </p:cNvSpPr>
            <p:nvPr/>
          </p:nvSpPr>
          <p:spPr bwMode="auto">
            <a:xfrm flipV="1">
              <a:off x="1020" y="890"/>
              <a:ext cx="432" cy="192"/>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7" name="Line 190"/>
            <p:cNvSpPr>
              <a:spLocks noChangeShapeType="1"/>
            </p:cNvSpPr>
            <p:nvPr/>
          </p:nvSpPr>
          <p:spPr bwMode="auto">
            <a:xfrm>
              <a:off x="4649" y="3158"/>
              <a:ext cx="408" cy="227"/>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8" name="Line 191"/>
            <p:cNvSpPr>
              <a:spLocks noChangeShapeType="1"/>
            </p:cNvSpPr>
            <p:nvPr/>
          </p:nvSpPr>
          <p:spPr bwMode="auto">
            <a:xfrm>
              <a:off x="4649" y="3793"/>
              <a:ext cx="363" cy="136"/>
            </a:xfrm>
            <a:prstGeom prst="lin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789" name="Oval 192"/>
            <p:cNvSpPr>
              <a:spLocks noChangeArrowheads="1"/>
            </p:cNvSpPr>
            <p:nvPr/>
          </p:nvSpPr>
          <p:spPr bwMode="auto">
            <a:xfrm>
              <a:off x="5012" y="3884"/>
              <a:ext cx="144" cy="144"/>
            </a:xfrm>
            <a:prstGeom prst="ellipse">
              <a:avLst/>
            </a:prstGeom>
            <a:grpFill/>
            <a:ln w="19050">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p:cNvPicPr>
          <p:nvPr/>
        </p:nvPicPr>
        <p:blipFill>
          <a:blip r:embed="rId2" cstate="print"/>
          <a:srcRect l="51579"/>
          <a:stretch>
            <a:fillRect/>
          </a:stretch>
        </p:blipFill>
        <p:spPr>
          <a:xfrm>
            <a:off x="7175500" y="2060575"/>
            <a:ext cx="3024188" cy="2092325"/>
          </a:xfrm>
          <a:prstGeom prst="rect">
            <a:avLst/>
          </a:prstGeom>
          <a:noFill/>
          <a:ln w="9525">
            <a:noFill/>
          </a:ln>
        </p:spPr>
      </p:pic>
      <p:sp>
        <p:nvSpPr>
          <p:cNvPr id="49164" name="Text Box 12"/>
          <p:cNvSpPr txBox="1"/>
          <p:nvPr/>
        </p:nvSpPr>
        <p:spPr>
          <a:xfrm>
            <a:off x="2422525" y="908050"/>
            <a:ext cx="7561263" cy="822325"/>
          </a:xfrm>
          <a:prstGeom prst="rect">
            <a:avLst/>
          </a:prstGeom>
          <a:noFill/>
          <a:ln w="9525">
            <a:noFill/>
          </a:ln>
        </p:spPr>
        <p:txBody>
          <a:bodyPr anchor="t">
            <a:spAutoFit/>
          </a:bodyPr>
          <a:lstStyle/>
          <a:p>
            <a:pPr>
              <a:spcBef>
                <a:spcPct val="50000"/>
              </a:spcBef>
            </a:pPr>
            <a:r>
              <a:rPr lang="en-US" altLang="zh-CN" sz="2400">
                <a:latin typeface="黑体" panose="02010609060101010101" pitchFamily="49" charset="-122"/>
                <a:ea typeface="黑体" panose="02010609060101010101" pitchFamily="49" charset="-122"/>
              </a:rPr>
              <a:t>T</a:t>
            </a:r>
            <a:r>
              <a:rPr lang="en-US" altLang="zh-CN" sz="2400" baseline="-25000">
                <a:latin typeface="黑体" panose="02010609060101010101" pitchFamily="49" charset="-122"/>
                <a:ea typeface="黑体" panose="02010609060101010101" pitchFamily="49" charset="-122"/>
              </a:rPr>
              <a:t>4</a:t>
            </a:r>
            <a:r>
              <a:rPr lang="en-US" altLang="zh-CN" sz="2400">
                <a:latin typeface="黑体" panose="02010609060101010101" pitchFamily="49" charset="-122"/>
                <a:ea typeface="黑体" panose="02010609060101010101" pitchFamily="49" charset="-122"/>
              </a:rPr>
              <a:t> DNA</a:t>
            </a:r>
            <a:r>
              <a:rPr lang="zh-CN" altLang="en-US" sz="2400" dirty="0">
                <a:latin typeface="黑体" panose="02010609060101010101" pitchFamily="49" charset="-122"/>
                <a:ea typeface="黑体" panose="02010609060101010101" pitchFamily="49" charset="-122"/>
              </a:rPr>
              <a:t>连接酶还可把平末端之间的缝隙“缝合”起来，但连接平末端的效率较低</a:t>
            </a:r>
          </a:p>
        </p:txBody>
      </p:sp>
      <p:pic>
        <p:nvPicPr>
          <p:cNvPr id="33796" name="Picture 3"/>
          <p:cNvPicPr>
            <a:picLocks noChangeAspect="1"/>
          </p:cNvPicPr>
          <p:nvPr/>
        </p:nvPicPr>
        <p:blipFill>
          <a:blip r:embed="rId2" cstate="print"/>
          <a:srcRect r="50526"/>
          <a:stretch>
            <a:fillRect/>
          </a:stretch>
        </p:blipFill>
        <p:spPr>
          <a:xfrm>
            <a:off x="2640013" y="2057400"/>
            <a:ext cx="3384550" cy="2092325"/>
          </a:xfrm>
          <a:prstGeom prst="rect">
            <a:avLst/>
          </a:prstGeom>
          <a:noFill/>
          <a:ln w="9525">
            <a:noFill/>
          </a:ln>
        </p:spPr>
      </p:pic>
      <p:sp>
        <p:nvSpPr>
          <p:cNvPr id="17" name="椭圆 16"/>
          <p:cNvSpPr/>
          <p:nvPr/>
        </p:nvSpPr>
        <p:spPr>
          <a:xfrm>
            <a:off x="5591175" y="3213100"/>
            <a:ext cx="1296988" cy="10080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5pPr>
          </a:lstStyle>
          <a:p>
            <a:pPr lvl="0" indent="0" algn="ctr" defTabSz="914400" fontAlgn="base">
              <a:spcBef>
                <a:spcPct val="0"/>
              </a:spcBef>
              <a:spcAft>
                <a:spcPct val="0"/>
              </a:spcAft>
            </a:pPr>
            <a:endParaRPr lang="zh-CN" altLang="en-US" u="none" strike="noStrike" baseline="0" noProof="1">
              <a:solidFill>
                <a:srgbClr val="FFFFFF"/>
              </a:solidFill>
              <a:latin typeface="Arial" panose="020B0604020202020204" pitchFamily="34" charset="0"/>
              <a:ea typeface="Arial" panose="020B0604020202020204" pitchFamily="34" charset="0"/>
            </a:endParaRPr>
          </a:p>
        </p:txBody>
      </p:sp>
      <p:sp>
        <p:nvSpPr>
          <p:cNvPr id="18" name="椭圆 17"/>
          <p:cNvSpPr/>
          <p:nvPr/>
        </p:nvSpPr>
        <p:spPr>
          <a:xfrm>
            <a:off x="5664200" y="1844675"/>
            <a:ext cx="1295400" cy="10080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Arial" panose="020B0604020202020204" pitchFamily="34" charset="0"/>
                <a:cs typeface="+mn-cs"/>
              </a:defRPr>
            </a:lvl5pPr>
          </a:lstStyle>
          <a:p>
            <a:pPr lvl="0" indent="0" algn="ctr" defTabSz="914400" fontAlgn="base">
              <a:spcBef>
                <a:spcPct val="0"/>
              </a:spcBef>
              <a:spcAft>
                <a:spcPct val="0"/>
              </a:spcAft>
            </a:pPr>
            <a:endParaRPr lang="zh-CN" altLang="en-US" u="none" strike="noStrike" baseline="0" noProof="1">
              <a:solidFill>
                <a:srgbClr val="FFFFFF"/>
              </a:solidFill>
              <a:latin typeface="Arial" panose="020B0604020202020204" pitchFamily="34" charset="0"/>
              <a:ea typeface="Arial" panose="020B0604020202020204" pitchFamily="34" charset="0"/>
            </a:endParaRPr>
          </a:p>
        </p:txBody>
      </p:sp>
      <p:pic>
        <p:nvPicPr>
          <p:cNvPr id="19" name="Picture 2" descr="C:\Users\王冰\Desktop\图片3.png"/>
          <p:cNvPicPr>
            <a:picLocks noChangeAspect="1"/>
          </p:cNvPicPr>
          <p:nvPr/>
        </p:nvPicPr>
        <p:blipFill>
          <a:blip r:embed="rId3" cstate="print"/>
          <a:srcRect t="6564" r="19554" b="8099"/>
          <a:stretch>
            <a:fillRect/>
          </a:stretch>
        </p:blipFill>
        <p:spPr>
          <a:xfrm>
            <a:off x="8040688" y="3933825"/>
            <a:ext cx="358775" cy="358775"/>
          </a:xfrm>
          <a:prstGeom prst="rect">
            <a:avLst/>
          </a:prstGeom>
          <a:noFill/>
          <a:ln w="9525">
            <a:noFill/>
          </a:ln>
        </p:spPr>
      </p:pic>
      <p:pic>
        <p:nvPicPr>
          <p:cNvPr id="20" name="Picture 2" descr="C:\Users\王冰\Desktop\图片3.png"/>
          <p:cNvPicPr>
            <a:picLocks noChangeAspect="1"/>
          </p:cNvPicPr>
          <p:nvPr/>
        </p:nvPicPr>
        <p:blipFill>
          <a:blip r:embed="rId4" cstate="print"/>
          <a:srcRect t="6564" r="19554" b="8099"/>
          <a:stretch>
            <a:fillRect/>
          </a:stretch>
        </p:blipFill>
        <p:spPr>
          <a:xfrm>
            <a:off x="3432175" y="1700213"/>
            <a:ext cx="360363" cy="360362"/>
          </a:xfrm>
          <a:prstGeom prst="rect">
            <a:avLst/>
          </a:prstGeom>
          <a:noFill/>
          <a:ln w="9525">
            <a:noFill/>
          </a:ln>
        </p:spPr>
      </p:pic>
      <p:cxnSp>
        <p:nvCxnSpPr>
          <p:cNvPr id="21" name="直接连接符 20"/>
          <p:cNvCxnSpPr/>
          <p:nvPr/>
        </p:nvCxnSpPr>
        <p:spPr>
          <a:xfrm>
            <a:off x="5951538" y="2349500"/>
            <a:ext cx="720725" cy="0"/>
          </a:xfrm>
          <a:prstGeom prst="line">
            <a:avLst/>
          </a:prstGeom>
          <a:ln w="889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880100" y="3819525"/>
            <a:ext cx="720725" cy="0"/>
          </a:xfrm>
          <a:prstGeom prst="line">
            <a:avLst/>
          </a:prstGeom>
          <a:ln w="88900">
            <a:solidFill>
              <a:srgbClr val="0033CC"/>
            </a:solidFill>
          </a:ln>
        </p:spPr>
        <p:style>
          <a:lnRef idx="1">
            <a:schemeClr val="accent1"/>
          </a:lnRef>
          <a:fillRef idx="0">
            <a:schemeClr val="accent1"/>
          </a:fillRef>
          <a:effectRef idx="0">
            <a:schemeClr val="accent1"/>
          </a:effectRef>
          <a:fontRef idx="minor">
            <a:schemeClr val="tx1"/>
          </a:fontRef>
        </p:style>
      </p:cxnSp>
      <p:sp>
        <p:nvSpPr>
          <p:cNvPr id="33803" name="TextBox 1"/>
          <p:cNvSpPr txBox="1"/>
          <p:nvPr/>
        </p:nvSpPr>
        <p:spPr>
          <a:xfrm>
            <a:off x="2312988" y="260350"/>
            <a:ext cx="8751887" cy="579438"/>
          </a:xfrm>
          <a:prstGeom prst="rect">
            <a:avLst/>
          </a:prstGeom>
          <a:noFill/>
          <a:ln w="9525">
            <a:noFill/>
          </a:ln>
        </p:spPr>
        <p:txBody>
          <a:bodyPr anchor="t">
            <a:spAutoFit/>
          </a:bodyPr>
          <a:lstStyle/>
          <a:p>
            <a:r>
              <a:rPr lang="zh-CN" altLang="en-US" sz="3200" dirty="0">
                <a:solidFill>
                  <a:srgbClr val="FF0000"/>
                </a:solidFill>
                <a:latin typeface="Arial" panose="020B0604020202020204" pitchFamily="34" charset="0"/>
                <a:ea typeface="黑体" panose="02010609060101010101" pitchFamily="49" charset="-122"/>
              </a:rPr>
              <a:t>DNA连接酶的缝合作用</a:t>
            </a:r>
          </a:p>
        </p:txBody>
      </p:sp>
      <p:sp>
        <p:nvSpPr>
          <p:cNvPr id="35841" name="Text Box 4"/>
          <p:cNvSpPr txBox="1"/>
          <p:nvPr/>
        </p:nvSpPr>
        <p:spPr>
          <a:xfrm>
            <a:off x="1090613" y="4489768"/>
            <a:ext cx="9974262" cy="1173162"/>
          </a:xfrm>
          <a:prstGeom prst="rect">
            <a:avLst/>
          </a:prstGeom>
          <a:noFill/>
          <a:ln w="9525">
            <a:noFill/>
          </a:ln>
        </p:spPr>
        <p:txBody>
          <a:bodyPr wrap="square" anchor="t">
            <a:spAutoFit/>
          </a:bodyPr>
          <a:lstStyle/>
          <a:p>
            <a:pPr>
              <a:spcBef>
                <a:spcPct val="15000"/>
              </a:spcBef>
              <a:buClr>
                <a:schemeClr val="tx1"/>
              </a:buClr>
              <a:buFont typeface="Wingdings" panose="05000000000000000000" pitchFamily="2" charset="2"/>
              <a:buChar char="Ø"/>
            </a:pPr>
            <a:r>
              <a:rPr lang="en-US" altLang="zh-CN" sz="3200" dirty="0">
                <a:latin typeface="微软雅黑" panose="020B0503020204020204" charset="-122"/>
                <a:ea typeface="微软雅黑" panose="020B0503020204020204" charset="-122"/>
              </a:rPr>
              <a:t> </a:t>
            </a:r>
            <a:r>
              <a:rPr lang="zh-CN" altLang="en-US" sz="3200" dirty="0">
                <a:latin typeface="微软雅黑" panose="020B0503020204020204" charset="-122"/>
                <a:ea typeface="微软雅黑" panose="020B0503020204020204" charset="-122"/>
              </a:rPr>
              <a:t>用</a:t>
            </a:r>
            <a:r>
              <a:rPr lang="en-US" altLang="zh-CN" sz="3200" dirty="0">
                <a:latin typeface="微软雅黑" panose="020B0503020204020204" charset="-122"/>
                <a:ea typeface="微软雅黑" panose="020B0503020204020204" charset="-122"/>
              </a:rPr>
              <a:t>DNA</a:t>
            </a:r>
            <a:r>
              <a:rPr lang="zh-CN" altLang="en-US" sz="3200" dirty="0">
                <a:latin typeface="微软雅黑" panose="020B0503020204020204" charset="-122"/>
                <a:ea typeface="微软雅黑" panose="020B0503020204020204" charset="-122"/>
              </a:rPr>
              <a:t>连接酶连接两个相同的黏性未端要形成几</a:t>
            </a:r>
          </a:p>
          <a:p>
            <a:pPr>
              <a:spcBef>
                <a:spcPct val="15000"/>
              </a:spcBef>
              <a:buClr>
                <a:schemeClr val="tx1"/>
              </a:buClr>
              <a:buFont typeface="Wingdings" panose="05000000000000000000" pitchFamily="2" charset="2"/>
            </a:pPr>
            <a:r>
              <a:rPr lang="zh-CN" altLang="en-US" sz="3200" dirty="0">
                <a:latin typeface="微软雅黑" panose="020B0503020204020204" charset="-122"/>
                <a:ea typeface="微软雅黑" panose="020B0503020204020204" charset="-122"/>
              </a:rPr>
              <a:t>    个磷酸二酯键？ </a:t>
            </a:r>
          </a:p>
        </p:txBody>
      </p:sp>
      <p:sp>
        <p:nvSpPr>
          <p:cNvPr id="4" name="Text Box 5"/>
          <p:cNvSpPr txBox="1"/>
          <p:nvPr/>
        </p:nvSpPr>
        <p:spPr>
          <a:xfrm>
            <a:off x="2422525" y="5662930"/>
            <a:ext cx="1909763" cy="614363"/>
          </a:xfrm>
          <a:prstGeom prst="rect">
            <a:avLst/>
          </a:prstGeom>
          <a:noFill/>
          <a:ln w="9525">
            <a:noFill/>
          </a:ln>
        </p:spPr>
        <p:txBody>
          <a:bodyPr wrap="square" anchor="t">
            <a:spAutoFit/>
          </a:bodyPr>
          <a:lstStyle/>
          <a:p>
            <a:pPr>
              <a:spcBef>
                <a:spcPct val="50000"/>
              </a:spcBef>
            </a:pPr>
            <a:r>
              <a:rPr lang="en-US" altLang="zh-CN" sz="3200" dirty="0">
                <a:solidFill>
                  <a:srgbClr val="FF0000"/>
                </a:solidFill>
                <a:latin typeface="微软雅黑" panose="020B0503020204020204" charset="-122"/>
                <a:ea typeface="微软雅黑" panose="020B0503020204020204" charset="-122"/>
              </a:rPr>
              <a:t>2</a:t>
            </a:r>
            <a:r>
              <a:rPr lang="zh-CN" altLang="en-US" sz="3200" dirty="0">
                <a:solidFill>
                  <a:srgbClr val="FF0000"/>
                </a:solidFill>
                <a:latin typeface="微软雅黑" panose="020B0503020204020204" charset="-122"/>
                <a:ea typeface="微软雅黑" panose="020B0503020204020204" charset="-122"/>
              </a:rPr>
              <a:t>个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slide(fromBottom)">
                                      <p:cBhvr>
                                        <p:cTn id="7" dur="500"/>
                                        <p:tgtEl>
                                          <p:spTgt spid="49164"/>
                                        </p:tgtEl>
                                      </p:cBhvr>
                                    </p:animEffect>
                                  </p:childTnLst>
                                </p:cTn>
                              </p:par>
                              <p:par>
                                <p:cTn id="8" presetID="35" presetClass="path" presetSubtype="0" accel="50000" decel="50000" fill="hold" nodeType="withEffect">
                                  <p:stCondLst>
                                    <p:cond delay="0"/>
                                  </p:stCondLst>
                                  <p:childTnLst>
                                    <p:animMotion origin="layout" path="M -1.94444E-6 -1.11111E-6 L -0.08646 -0.00046 " pathEditMode="relative" rAng="0" ptsTypes="AA">
                                      <p:cBhvr>
                                        <p:cTn id="9" dur="2000" fill="hold"/>
                                        <p:tgtEl>
                                          <p:spTgt spid="49155"/>
                                        </p:tgtEl>
                                        <p:attrNameLst>
                                          <p:attrName>ppt_x</p:attrName>
                                          <p:attrName>ppt_y</p:attrName>
                                        </p:attrNameLst>
                                      </p:cBhvr>
                                      <p:rCtr x="-4300" y="0"/>
                                    </p:animMotion>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strVal val="#ppt_w*0.70"/>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Effect transition="in" filter="fade">
                                      <p:cBhvr>
                                        <p:cTn id="16" dur="1000"/>
                                        <p:tgtEl>
                                          <p:spTgt spid="20"/>
                                        </p:tgtEl>
                                      </p:cBhvr>
                                    </p:animEffect>
                                  </p:childTnLst>
                                </p:cTn>
                              </p:par>
                              <p:par>
                                <p:cTn id="17" presetID="55"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0.7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000"/>
                                        <p:tgtEl>
                                          <p:spTgt spid="18"/>
                                        </p:tgtEl>
                                      </p:cBhvr>
                                    </p:animEffect>
                                  </p:childTnLst>
                                </p:cTn>
                              </p:par>
                            </p:childTnLst>
                          </p:cTn>
                        </p:par>
                        <p:par>
                          <p:cTn id="30" fill="hold">
                            <p:stCondLst>
                              <p:cond delay="2000"/>
                            </p:stCondLst>
                            <p:childTnLst>
                              <p:par>
                                <p:cTn id="31" presetID="26" presetClass="emph" presetSubtype="0" repeatCount="3000" fill="hold" grpId="1" nodeType="afterEffect">
                                  <p:stCondLst>
                                    <p:cond delay="0"/>
                                  </p:stCondLst>
                                  <p:childTnLst>
                                    <p:animEffect transition="out" filter="fade">
                                      <p:cBhvr>
                                        <p:cTn id="32" dur="3000" tmFilter="0, 0; .2, .5; .8, .5; 1, 0"/>
                                        <p:tgtEl>
                                          <p:spTgt spid="17"/>
                                        </p:tgtEl>
                                      </p:cBhvr>
                                    </p:animEffect>
                                    <p:animScale>
                                      <p:cBhvr>
                                        <p:cTn id="33" dur="1500" autoRev="1" fill="hold"/>
                                        <p:tgtEl>
                                          <p:spTgt spid="17"/>
                                        </p:tgtEl>
                                      </p:cBhvr>
                                      <p:by x="105000" y="105000"/>
                                    </p:animScale>
                                  </p:childTnLst>
                                </p:cTn>
                              </p:par>
                              <p:par>
                                <p:cTn id="34" presetID="26" presetClass="emph" presetSubtype="0" repeatCount="3000" fill="hold" grpId="1" nodeType="withEffect">
                                  <p:stCondLst>
                                    <p:cond delay="0"/>
                                  </p:stCondLst>
                                  <p:childTnLst>
                                    <p:animEffect transition="out" filter="fade">
                                      <p:cBhvr>
                                        <p:cTn id="35" dur="3000" tmFilter="0, 0; .2, .5; .8, .5; 1, 0"/>
                                        <p:tgtEl>
                                          <p:spTgt spid="18"/>
                                        </p:tgtEl>
                                      </p:cBhvr>
                                    </p:animEffect>
                                    <p:animScale>
                                      <p:cBhvr>
                                        <p:cTn id="36" dur="1500" autoRev="1" fill="hold"/>
                                        <p:tgtEl>
                                          <p:spTgt spid="18"/>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1.66667E-6 -2.59259E-6 L -0.20868 -0.09953 " pathEditMode="relative" rAng="0" ptsTypes="AA">
                                      <p:cBhvr>
                                        <p:cTn id="40" dur="2000" fill="hold"/>
                                        <p:tgtEl>
                                          <p:spTgt spid="19"/>
                                        </p:tgtEl>
                                        <p:attrNameLst>
                                          <p:attrName>ppt_x</p:attrName>
                                          <p:attrName>ppt_y</p:attrName>
                                        </p:attrNameLst>
                                      </p:cBhvr>
                                      <p:rCtr x="-10400" y="-5000"/>
                                    </p:animMotion>
                                  </p:childTnLst>
                                </p:cTn>
                              </p:par>
                              <p:par>
                                <p:cTn id="41" presetID="0" presetClass="path" presetSubtype="0" accel="50000" decel="50000" fill="hold" nodeType="withEffect">
                                  <p:stCondLst>
                                    <p:cond delay="0"/>
                                  </p:stCondLst>
                                  <p:childTnLst>
                                    <p:animMotion origin="layout" path="M -4.16667E-6 -4.44444E-6 L 0.24809 0.05787 " pathEditMode="relative" rAng="0" ptsTypes="AA">
                                      <p:cBhvr>
                                        <p:cTn id="42" dur="2000" fill="hold"/>
                                        <p:tgtEl>
                                          <p:spTgt spid="20"/>
                                        </p:tgtEl>
                                        <p:attrNameLst>
                                          <p:attrName>ppt_x</p:attrName>
                                          <p:attrName>ppt_y</p:attrName>
                                        </p:attrNameLst>
                                      </p:cBhvr>
                                      <p:rCtr x="12400" y="2900"/>
                                    </p:animMotion>
                                  </p:childTnLst>
                                </p:cTn>
                              </p:par>
                            </p:childTnLst>
                          </p:cTn>
                        </p:par>
                        <p:par>
                          <p:cTn id="43" fill="hold">
                            <p:stCondLst>
                              <p:cond delay="2000"/>
                            </p:stCondLst>
                            <p:childTnLst>
                              <p:par>
                                <p:cTn id="44" presetID="47" presetClass="path" presetSubtype="0" accel="50000" decel="50000" fill="hold" nodeType="afterEffect">
                                  <p:stCondLst>
                                    <p:cond delay="0"/>
                                  </p:stCondLst>
                                  <p:childTnLst>
                                    <p:animMotion origin="layout" path="M -0.25781 -0.14375 C -0.25781 -0.09398 -0.25521 -0.05764 -0.2526 -0.05764 C -0.25 -0.05764 -0.24826 -0.09398 -0.24739 -0.14375 C -0.24653 -0.09398 -0.24392 -0.05764 -0.24132 -0.05764 C -0.23958 -0.05764 -0.23698 -0.09398 -0.23611 -0.14375 C -0.23524 -0.09398 -0.23351 -0.05764 -0.2309 -0.05764 C -0.2283 -0.05764 -0.22569 -0.09398 -0.22482 -0.14375 C -0.22396 -0.09398 -0.22222 -0.05764 -0.21962 -0.05764 C -0.21701 -0.05764 -0.21441 -0.09398 -0.21441 -0.14375 C -0.21354 -0.09398 -0.21094 -0.05764 -0.20833 -0.05764 C -0.20573 -0.05764 -0.20399 -0.09398 -0.20312 -0.14375 C -0.20226 -0.09398 -0.19965 -0.05764 -0.19705 -0.05764 C -0.19531 -0.05764 -0.19271 -0.09398 -0.19184 -0.14375 C -0.19097 -0.09398 -0.18923 -0.05764 -0.18663 -0.05764 C -0.18403 -0.05764 -0.18142 -0.09398 -0.18055 -0.14375 C -0.17969 -0.09398 -0.17795 -0.05764 -0.17535 -0.05764 C -0.17274 -0.05764 -0.17014 -0.09398 -0.16927 -0.14375 " pathEditMode="relative" rAng="0" ptsTypes="fffffffffffffffff">
                                      <p:cBhvr>
                                        <p:cTn id="45" dur="3000" fill="hold"/>
                                        <p:tgtEl>
                                          <p:spTgt spid="19"/>
                                        </p:tgtEl>
                                        <p:attrNameLst>
                                          <p:attrName>ppt_x</p:attrName>
                                          <p:attrName>ppt_y</p:attrName>
                                        </p:attrNameLst>
                                      </p:cBhvr>
                                      <p:rCtr x="4400" y="4300"/>
                                    </p:animMotion>
                                  </p:childTnLst>
                                  <p:subTnLst>
                                    <p:set>
                                      <p:cBhvr override="childStyle">
                                        <p:cTn dur="1" fill="hold" display="0" masterRel="sameClick" afterEffect="1">
                                          <p:stCondLst>
                                            <p:cond evt="end" delay="0">
                                              <p:tn val="44"/>
                                            </p:cond>
                                          </p:stCondLst>
                                        </p:cTn>
                                        <p:tgtEl>
                                          <p:spTgt spid="19"/>
                                        </p:tgtEl>
                                        <p:attrNameLst>
                                          <p:attrName>style.visibility</p:attrName>
                                        </p:attrNameLst>
                                      </p:cBhvr>
                                      <p:to>
                                        <p:strVal val="hidden"/>
                                      </p:to>
                                    </p:set>
                                  </p:subTnLst>
                                </p:cTn>
                              </p:par>
                              <p:par>
                                <p:cTn id="46" presetID="47" presetClass="path" presetSubtype="0" accel="50000" decel="50000" fill="hold" nodeType="withEffect">
                                  <p:stCondLst>
                                    <p:cond delay="0"/>
                                  </p:stCondLst>
                                  <p:childTnLst>
                                    <p:animMotion origin="layout" path="M 0.24028 0.04745 C 0.24097 0.12222 0.24375 0.17569 0.24635 0.17569 C 0.24896 0.17569 0.25139 0.12222 0.25226 0.04745 C 0.2533 0.12222 0.25555 0.17569 0.25833 0.17569 C 0.26111 0.17569 0.26337 0.12222 0.26406 0.04745 C 0.26528 0.12222 0.26753 0.17569 0.27031 0.17569 C 0.27309 0.17569 0.27569 0.12222 0.27639 0.04745 C 0.27726 0.12222 0.27969 0.17569 0.28264 0.17569 C 0.28489 0.17569 0.28767 0.12222 0.28854 0.04745 C 0.28923 0.12222 0.29201 0.17569 0.29462 0.17569 C 0.29722 0.17569 0.29965 0.12222 0.30052 0.04745 C 0.30156 0.12222 0.30382 0.17569 0.3066 0.17569 C 0.30937 0.17569 0.31163 0.12222 0.31285 0.04745 C 0.31354 0.12222 0.3158 0.17569 0.31858 0.17569 C 0.32135 0.17569 0.32396 0.12222 0.32465 0.04745 C 0.32552 0.12222 0.32795 0.17569 0.3309 0.17569 C 0.33368 0.17569 0.33594 0.12222 0.3368 0.04745 " pathEditMode="relative" rAng="0" ptsTypes="fffffffffffffffff">
                                      <p:cBhvr>
                                        <p:cTn id="47" dur="3000" fill="hold"/>
                                        <p:tgtEl>
                                          <p:spTgt spid="20"/>
                                        </p:tgtEl>
                                        <p:attrNameLst>
                                          <p:attrName>ppt_x</p:attrName>
                                          <p:attrName>ppt_y</p:attrName>
                                        </p:attrNameLst>
                                      </p:cBhvr>
                                      <p:rCtr x="4800" y="6400"/>
                                    </p:animMotion>
                                  </p:childTnLst>
                                  <p:subTnLst>
                                    <p:set>
                                      <p:cBhvr override="childStyle">
                                        <p:cTn dur="1" fill="hold" display="0" masterRel="sameClick" afterEffect="1">
                                          <p:stCondLst>
                                            <p:cond evt="end" delay="0">
                                              <p:tn val="46"/>
                                            </p:cond>
                                          </p:stCondLst>
                                        </p:cTn>
                                        <p:tgtEl>
                                          <p:spTgt spid="20"/>
                                        </p:tgtEl>
                                        <p:attrNameLst>
                                          <p:attrName>style.visibility</p:attrName>
                                        </p:attrNameLst>
                                      </p:cBhvr>
                                      <p:to>
                                        <p:strVal val="hidden"/>
                                      </p:to>
                                    </p:set>
                                  </p:subTnLst>
                                </p:cTn>
                              </p:par>
                              <p:par>
                                <p:cTn id="48" presetID="13" presetClass="entr" presetSubtype="16"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plus(in)">
                                      <p:cBhvr>
                                        <p:cTn id="50" dur="2000"/>
                                        <p:tgtEl>
                                          <p:spTgt spid="21"/>
                                        </p:tgtEl>
                                      </p:cBhvr>
                                    </p:animEffect>
                                  </p:childTnLst>
                                </p:cTn>
                              </p:par>
                              <p:par>
                                <p:cTn id="51" presetID="1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plus(in)">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5841"/>
                                        </p:tgtEl>
                                        <p:attrNameLst>
                                          <p:attrName>style.visibility</p:attrName>
                                        </p:attrNameLst>
                                      </p:cBhvr>
                                      <p:to>
                                        <p:strVal val="visible"/>
                                      </p:to>
                                    </p:set>
                                    <p:animEffect transition="in" filter="blinds(horizontal)">
                                      <p:cBhvr>
                                        <p:cTn id="58" dur="500"/>
                                        <p:tgtEl>
                                          <p:spTgt spid="358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P spid="17" grpId="0" bldLvl="0" animBg="1"/>
      <p:bldP spid="17" grpId="1" bldLvl="0" animBg="1"/>
      <p:bldP spid="18" grpId="0" bldLvl="0" animBg="1"/>
      <p:bldP spid="18" grpId="1" bldLvl="0" animBg="1"/>
      <p:bldP spid="35841"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p:nvPr/>
        </p:nvSpPr>
        <p:spPr>
          <a:xfrm>
            <a:off x="2797175" y="401638"/>
            <a:ext cx="7527925" cy="614362"/>
          </a:xfrm>
          <a:prstGeom prst="rect">
            <a:avLst/>
          </a:prstGeom>
          <a:noFill/>
          <a:ln w="9525">
            <a:noFill/>
          </a:ln>
        </p:spPr>
        <p:txBody>
          <a:bodyPr wrap="square" anchor="t">
            <a:spAutoFit/>
          </a:bodyPr>
          <a:lstStyle/>
          <a:p>
            <a:pPr>
              <a:spcBef>
                <a:spcPct val="50000"/>
              </a:spcBef>
            </a:pPr>
            <a:r>
              <a:rPr lang="en-US" altLang="zh-CN" sz="3200" dirty="0">
                <a:solidFill>
                  <a:srgbClr val="FC3722"/>
                </a:solidFill>
                <a:latin typeface="微软雅黑" panose="020B0503020204020204" charset="-122"/>
                <a:ea typeface="微软雅黑" panose="020B0503020204020204" charset="-122"/>
              </a:rPr>
              <a:t>DNA</a:t>
            </a:r>
            <a:r>
              <a:rPr lang="zh-CN" altLang="en-US" sz="3200" dirty="0">
                <a:solidFill>
                  <a:srgbClr val="FC3722"/>
                </a:solidFill>
                <a:latin typeface="微软雅黑" panose="020B0503020204020204" charset="-122"/>
                <a:ea typeface="微软雅黑" panose="020B0503020204020204" charset="-122"/>
              </a:rPr>
              <a:t>聚合酶和</a:t>
            </a:r>
            <a:r>
              <a:rPr lang="en-US" altLang="zh-CN" sz="3200" dirty="0">
                <a:solidFill>
                  <a:srgbClr val="FC3722"/>
                </a:solidFill>
                <a:latin typeface="微软雅黑" panose="020B0503020204020204" charset="-122"/>
                <a:ea typeface="微软雅黑" panose="020B0503020204020204" charset="-122"/>
              </a:rPr>
              <a:t>DNA</a:t>
            </a:r>
            <a:r>
              <a:rPr lang="zh-CN" altLang="en-US" sz="3200" dirty="0">
                <a:solidFill>
                  <a:srgbClr val="FC3722"/>
                </a:solidFill>
                <a:latin typeface="微软雅黑" panose="020B0503020204020204" charset="-122"/>
                <a:ea typeface="微软雅黑" panose="020B0503020204020204" charset="-122"/>
              </a:rPr>
              <a:t>连接酶的比较</a:t>
            </a:r>
          </a:p>
        </p:txBody>
      </p:sp>
      <p:graphicFrame>
        <p:nvGraphicFramePr>
          <p:cNvPr id="64579" name="Group 67"/>
          <p:cNvGraphicFramePr>
            <a:graphicFrameLocks noGrp="1"/>
          </p:cNvGraphicFramePr>
          <p:nvPr/>
        </p:nvGraphicFramePr>
        <p:xfrm>
          <a:off x="868363" y="1231900"/>
          <a:ext cx="10541635" cy="3992245"/>
        </p:xfrm>
        <a:graphic>
          <a:graphicData uri="http://schemas.openxmlformats.org/drawingml/2006/table">
            <a:tbl>
              <a:tblPr>
                <a:tableStyleId>{BDBED569-4797-4DF1-A0F4-6AAB3CD982D8}</a:tableStyleId>
              </a:tblPr>
              <a:tblGrid>
                <a:gridCol w="2585085"/>
                <a:gridCol w="3589655"/>
                <a:gridCol w="4366895"/>
              </a:tblGrid>
              <a:tr h="103378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r>
              <a:tr h="803275">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rgbClr val="0000FF"/>
                        </a:solidFill>
                        <a:effectLst/>
                        <a:latin typeface="微软雅黑" panose="020B0503020204020204" charset="-122"/>
                        <a:ea typeface="微软雅黑" panose="020B0503020204020204" charset="-122"/>
                      </a:endParaRPr>
                    </a:p>
                  </a:txBody>
                  <a:tcPr marL="91439" marR="91439" marT="45723" marB="45723" horzOverflow="overflow"/>
                </a:tc>
              </a:tr>
              <a:tr h="215519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chemeClr val="tx1"/>
                        </a:solidFill>
                        <a:effectLst/>
                        <a:latin typeface="微软雅黑" panose="020B0503020204020204" charset="-122"/>
                        <a:ea typeface="微软雅黑" panose="020B0503020204020204" charset="-122"/>
                      </a:endParaRPr>
                    </a:p>
                  </a:txBody>
                  <a:tcPr marL="91439" marR="91439"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u="none" strike="noStrike" cap="none" normalizeH="0" baseline="0" dirty="0" smtClean="0">
                        <a:ln>
                          <a:noFill/>
                        </a:ln>
                        <a:effectLst/>
                        <a:latin typeface="微软雅黑" panose="020B0503020204020204" charset="-122"/>
                        <a:ea typeface="微软雅黑" panose="020B0503020204020204"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1" i="0" u="none" strike="noStrike" cap="none" normalizeH="0" baseline="0" dirty="0" smtClean="0">
                        <a:ln>
                          <a:noFill/>
                        </a:ln>
                        <a:solidFill>
                          <a:srgbClr val="000000"/>
                        </a:solidFill>
                        <a:effectLst/>
                        <a:latin typeface="微软雅黑" panose="020B0503020204020204" charset="-122"/>
                        <a:ea typeface="微软雅黑" panose="020B0503020204020204" charset="-122"/>
                      </a:endParaRPr>
                    </a:p>
                  </a:txBody>
                  <a:tcPr marL="91439" marR="91439" marT="45723" marB="45723" horzOverflow="overflow"/>
                </a:tc>
              </a:tr>
            </a:tbl>
          </a:graphicData>
        </a:graphic>
      </p:graphicFrame>
      <p:sp>
        <p:nvSpPr>
          <p:cNvPr id="64567" name="Text Box 55"/>
          <p:cNvSpPr txBox="1"/>
          <p:nvPr/>
        </p:nvSpPr>
        <p:spPr>
          <a:xfrm>
            <a:off x="4592638" y="1422400"/>
            <a:ext cx="2374900" cy="612775"/>
          </a:xfrm>
          <a:prstGeom prst="rect">
            <a:avLst/>
          </a:prstGeom>
          <a:noFill/>
          <a:ln w="9525">
            <a:noFill/>
          </a:ln>
        </p:spPr>
        <p:txBody>
          <a:bodyPr wrap="none" anchor="t">
            <a:spAutoFit/>
          </a:bodyPr>
          <a:lstStyle/>
          <a:p>
            <a:r>
              <a:rPr lang="en-US" altLang="zh-CN" sz="3200" b="1" dirty="0">
                <a:solidFill>
                  <a:srgbClr val="0000FF"/>
                </a:solidFill>
                <a:latin typeface="微软雅黑" panose="020B0503020204020204" charset="-122"/>
                <a:ea typeface="微软雅黑" panose="020B0503020204020204" charset="-122"/>
              </a:rPr>
              <a:t>DNA</a:t>
            </a:r>
            <a:r>
              <a:rPr lang="zh-CN" altLang="en-US" sz="3200" b="1" dirty="0">
                <a:solidFill>
                  <a:srgbClr val="0000FF"/>
                </a:solidFill>
                <a:latin typeface="微软雅黑" panose="020B0503020204020204" charset="-122"/>
                <a:ea typeface="微软雅黑" panose="020B0503020204020204" charset="-122"/>
              </a:rPr>
              <a:t>连接酶</a:t>
            </a:r>
          </a:p>
        </p:txBody>
      </p:sp>
      <p:sp>
        <p:nvSpPr>
          <p:cNvPr id="64568" name="Text Box 56"/>
          <p:cNvSpPr txBox="1"/>
          <p:nvPr/>
        </p:nvSpPr>
        <p:spPr>
          <a:xfrm>
            <a:off x="7648575" y="1422400"/>
            <a:ext cx="2374900" cy="612775"/>
          </a:xfrm>
          <a:prstGeom prst="rect">
            <a:avLst/>
          </a:prstGeom>
          <a:noFill/>
          <a:ln w="9525">
            <a:noFill/>
          </a:ln>
        </p:spPr>
        <p:txBody>
          <a:bodyPr wrap="none" anchor="t">
            <a:spAutoFit/>
          </a:bodyPr>
          <a:lstStyle/>
          <a:p>
            <a:r>
              <a:rPr lang="en-US" altLang="zh-CN" sz="3200" b="1" dirty="0">
                <a:solidFill>
                  <a:srgbClr val="0000FF"/>
                </a:solidFill>
                <a:latin typeface="微软雅黑" panose="020B0503020204020204" charset="-122"/>
                <a:ea typeface="微软雅黑" panose="020B0503020204020204" charset="-122"/>
              </a:rPr>
              <a:t>DNA</a:t>
            </a:r>
            <a:r>
              <a:rPr lang="zh-CN" altLang="en-US" sz="3200" b="1" dirty="0">
                <a:solidFill>
                  <a:srgbClr val="0000FF"/>
                </a:solidFill>
                <a:latin typeface="微软雅黑" panose="020B0503020204020204" charset="-122"/>
                <a:ea typeface="微软雅黑" panose="020B0503020204020204" charset="-122"/>
              </a:rPr>
              <a:t>聚合酶</a:t>
            </a:r>
          </a:p>
        </p:txBody>
      </p:sp>
      <p:sp>
        <p:nvSpPr>
          <p:cNvPr id="64569" name="Text Box 57"/>
          <p:cNvSpPr txBox="1"/>
          <p:nvPr/>
        </p:nvSpPr>
        <p:spPr>
          <a:xfrm>
            <a:off x="1060450" y="2451100"/>
            <a:ext cx="2374900" cy="612775"/>
          </a:xfrm>
          <a:prstGeom prst="rect">
            <a:avLst/>
          </a:prstGeom>
          <a:noFill/>
          <a:ln w="9525">
            <a:noFill/>
          </a:ln>
        </p:spPr>
        <p:txBody>
          <a:bodyPr wrap="none" anchor="t">
            <a:spAutoFit/>
          </a:bodyPr>
          <a:lstStyle/>
          <a:p>
            <a:r>
              <a:rPr lang="zh-CN" altLang="en-US" sz="3200" b="1" dirty="0">
                <a:solidFill>
                  <a:srgbClr val="0000FF"/>
                </a:solidFill>
                <a:latin typeface="微软雅黑" panose="020B0503020204020204" charset="-122"/>
                <a:ea typeface="微软雅黑" panose="020B0503020204020204" charset="-122"/>
              </a:rPr>
              <a:t>连接</a:t>
            </a:r>
            <a:r>
              <a:rPr lang="en-US" altLang="zh-CN" sz="3200" b="1" dirty="0">
                <a:solidFill>
                  <a:srgbClr val="0000FF"/>
                </a:solidFill>
                <a:latin typeface="微软雅黑" panose="020B0503020204020204" charset="-122"/>
                <a:ea typeface="微软雅黑" panose="020B0503020204020204" charset="-122"/>
              </a:rPr>
              <a:t>DNA</a:t>
            </a:r>
            <a:r>
              <a:rPr lang="zh-CN" altLang="en-US" sz="3200" b="1" dirty="0">
                <a:solidFill>
                  <a:srgbClr val="0000FF"/>
                </a:solidFill>
                <a:latin typeface="微软雅黑" panose="020B0503020204020204" charset="-122"/>
                <a:ea typeface="微软雅黑" panose="020B0503020204020204" charset="-122"/>
              </a:rPr>
              <a:t>链</a:t>
            </a:r>
          </a:p>
        </p:txBody>
      </p:sp>
      <p:sp>
        <p:nvSpPr>
          <p:cNvPr id="64570" name="Text Box 58"/>
          <p:cNvSpPr txBox="1"/>
          <p:nvPr/>
        </p:nvSpPr>
        <p:spPr>
          <a:xfrm>
            <a:off x="1162050" y="3729038"/>
            <a:ext cx="1808163" cy="612775"/>
          </a:xfrm>
          <a:prstGeom prst="rect">
            <a:avLst/>
          </a:prstGeom>
          <a:solidFill>
            <a:schemeClr val="bg1"/>
          </a:solidFill>
          <a:ln w="9525">
            <a:noFill/>
          </a:ln>
        </p:spPr>
        <p:txBody>
          <a:bodyPr wrap="none" anchor="t">
            <a:spAutoFit/>
          </a:bodyPr>
          <a:lstStyle/>
          <a:p>
            <a:r>
              <a:rPr lang="zh-CN" altLang="en-US" sz="3200" b="1" dirty="0">
                <a:solidFill>
                  <a:srgbClr val="0000FF"/>
                </a:solidFill>
                <a:latin typeface="微软雅黑" panose="020B0503020204020204" charset="-122"/>
                <a:ea typeface="微软雅黑" panose="020B0503020204020204" charset="-122"/>
              </a:rPr>
              <a:t>连接部位</a:t>
            </a:r>
          </a:p>
        </p:txBody>
      </p:sp>
      <p:sp>
        <p:nvSpPr>
          <p:cNvPr id="64571" name="Text Box 59"/>
          <p:cNvSpPr txBox="1"/>
          <p:nvPr/>
        </p:nvSpPr>
        <p:spPr>
          <a:xfrm>
            <a:off x="4932363" y="2451100"/>
            <a:ext cx="995362" cy="612775"/>
          </a:xfrm>
          <a:prstGeom prst="rect">
            <a:avLst/>
          </a:prstGeom>
          <a:noFill/>
          <a:ln w="9525">
            <a:noFill/>
          </a:ln>
        </p:spPr>
        <p:txBody>
          <a:bodyPr wrap="none" anchor="t">
            <a:spAutoFit/>
          </a:bodyPr>
          <a:lstStyle/>
          <a:p>
            <a:r>
              <a:rPr lang="zh-CN" altLang="en-US" sz="3200" b="1" dirty="0">
                <a:solidFill>
                  <a:srgbClr val="0000FF"/>
                </a:solidFill>
                <a:latin typeface="微软雅黑" panose="020B0503020204020204" charset="-122"/>
                <a:ea typeface="微软雅黑" panose="020B0503020204020204" charset="-122"/>
              </a:rPr>
              <a:t>双链</a:t>
            </a:r>
          </a:p>
        </p:txBody>
      </p:sp>
      <p:sp>
        <p:nvSpPr>
          <p:cNvPr id="64572" name="Text Box 60"/>
          <p:cNvSpPr txBox="1"/>
          <p:nvPr/>
        </p:nvSpPr>
        <p:spPr>
          <a:xfrm>
            <a:off x="4119563" y="3397250"/>
            <a:ext cx="2620962" cy="1589088"/>
          </a:xfrm>
          <a:prstGeom prst="rect">
            <a:avLst/>
          </a:prstGeom>
          <a:noFill/>
          <a:ln w="9525">
            <a:noFill/>
          </a:ln>
        </p:spPr>
        <p:txBody>
          <a:bodyPr anchor="t">
            <a:spAutoFit/>
          </a:bodyPr>
          <a:lstStyle/>
          <a:p>
            <a:r>
              <a:rPr lang="zh-CN" altLang="en-US" sz="3200" b="1" dirty="0">
                <a:solidFill>
                  <a:srgbClr val="0000FF"/>
                </a:solidFill>
                <a:latin typeface="微软雅黑" panose="020B0503020204020204" charset="-122"/>
                <a:ea typeface="微软雅黑" panose="020B0503020204020204" charset="-122"/>
              </a:rPr>
              <a:t>在两</a:t>
            </a:r>
            <a:r>
              <a:rPr lang="en-US" altLang="zh-CN" sz="3200" b="1" dirty="0">
                <a:solidFill>
                  <a:srgbClr val="0000FF"/>
                </a:solidFill>
                <a:latin typeface="微软雅黑" panose="020B0503020204020204" charset="-122"/>
                <a:ea typeface="微软雅黑" panose="020B0503020204020204" charset="-122"/>
              </a:rPr>
              <a:t>DNA</a:t>
            </a:r>
            <a:r>
              <a:rPr lang="zh-CN" altLang="en-US" sz="3200" b="1" dirty="0">
                <a:solidFill>
                  <a:srgbClr val="FF0000"/>
                </a:solidFill>
                <a:latin typeface="微软雅黑" panose="020B0503020204020204" charset="-122"/>
                <a:ea typeface="微软雅黑" panose="020B0503020204020204" charset="-122"/>
              </a:rPr>
              <a:t>片断</a:t>
            </a:r>
            <a:r>
              <a:rPr lang="zh-CN" altLang="en-US" sz="3200" b="1" dirty="0">
                <a:solidFill>
                  <a:srgbClr val="0000FF"/>
                </a:solidFill>
                <a:latin typeface="微软雅黑" panose="020B0503020204020204" charset="-122"/>
                <a:ea typeface="微软雅黑" panose="020B0503020204020204" charset="-122"/>
              </a:rPr>
              <a:t>之间形成</a:t>
            </a:r>
            <a:r>
              <a:rPr lang="zh-CN" altLang="en-US" sz="3200" b="1" dirty="0">
                <a:solidFill>
                  <a:srgbClr val="FF0000"/>
                </a:solidFill>
                <a:latin typeface="微软雅黑" panose="020B0503020204020204" charset="-122"/>
                <a:ea typeface="微软雅黑" panose="020B0503020204020204" charset="-122"/>
              </a:rPr>
              <a:t>磷酸二脂键</a:t>
            </a:r>
          </a:p>
        </p:txBody>
      </p:sp>
      <p:sp>
        <p:nvSpPr>
          <p:cNvPr id="64573" name="Text Box 61"/>
          <p:cNvSpPr txBox="1"/>
          <p:nvPr/>
        </p:nvSpPr>
        <p:spPr>
          <a:xfrm>
            <a:off x="7945438" y="2451100"/>
            <a:ext cx="995362" cy="612775"/>
          </a:xfrm>
          <a:prstGeom prst="rect">
            <a:avLst/>
          </a:prstGeom>
          <a:noFill/>
          <a:ln w="9525">
            <a:noFill/>
          </a:ln>
        </p:spPr>
        <p:txBody>
          <a:bodyPr wrap="none" anchor="t">
            <a:spAutoFit/>
          </a:bodyPr>
          <a:lstStyle/>
          <a:p>
            <a:r>
              <a:rPr lang="zh-CN" altLang="en-US" sz="3200" b="1" dirty="0">
                <a:solidFill>
                  <a:srgbClr val="0000FF"/>
                </a:solidFill>
                <a:latin typeface="微软雅黑" panose="020B0503020204020204" charset="-122"/>
                <a:ea typeface="微软雅黑" panose="020B0503020204020204" charset="-122"/>
              </a:rPr>
              <a:t>单链</a:t>
            </a:r>
          </a:p>
        </p:txBody>
      </p:sp>
      <p:sp>
        <p:nvSpPr>
          <p:cNvPr id="64574" name="Text Box 62"/>
          <p:cNvSpPr txBox="1"/>
          <p:nvPr/>
        </p:nvSpPr>
        <p:spPr>
          <a:xfrm>
            <a:off x="7189788" y="3397250"/>
            <a:ext cx="4437062" cy="1589088"/>
          </a:xfrm>
          <a:prstGeom prst="rect">
            <a:avLst/>
          </a:prstGeom>
          <a:noFill/>
          <a:ln w="9525">
            <a:noFill/>
          </a:ln>
        </p:spPr>
        <p:txBody>
          <a:bodyPr wrap="square" anchor="t">
            <a:spAutoFit/>
          </a:bodyPr>
          <a:lstStyle/>
          <a:p>
            <a:r>
              <a:rPr lang="zh-CN" altLang="en-US" sz="3200" b="1" dirty="0">
                <a:solidFill>
                  <a:srgbClr val="0000FF"/>
                </a:solidFill>
                <a:latin typeface="微软雅黑" panose="020B0503020204020204" charset="-122"/>
                <a:ea typeface="微软雅黑" panose="020B0503020204020204" charset="-122"/>
              </a:rPr>
              <a:t>将</a:t>
            </a:r>
            <a:r>
              <a:rPr lang="zh-CN" altLang="en-US" sz="3200" b="1" dirty="0">
                <a:solidFill>
                  <a:srgbClr val="FF0000"/>
                </a:solidFill>
                <a:latin typeface="微软雅黑" panose="020B0503020204020204" charset="-122"/>
                <a:ea typeface="微软雅黑" panose="020B0503020204020204" charset="-122"/>
              </a:rPr>
              <a:t>单个</a:t>
            </a:r>
            <a:r>
              <a:rPr lang="zh-CN" altLang="en-US" sz="3200" b="1" dirty="0">
                <a:solidFill>
                  <a:srgbClr val="0000FF"/>
                </a:solidFill>
                <a:latin typeface="微软雅黑" panose="020B0503020204020204" charset="-122"/>
                <a:ea typeface="微软雅黑" panose="020B0503020204020204" charset="-122"/>
              </a:rPr>
              <a:t>核苷酸加到已存在的核酸片断</a:t>
            </a:r>
            <a:r>
              <a:rPr lang="en-US" altLang="zh-CN" sz="3200" b="1" dirty="0">
                <a:solidFill>
                  <a:srgbClr val="0000FF"/>
                </a:solidFill>
                <a:latin typeface="微软雅黑" panose="020B0503020204020204" charset="-122"/>
                <a:ea typeface="微软雅黑" panose="020B0503020204020204" charset="-122"/>
              </a:rPr>
              <a:t>3’</a:t>
            </a:r>
            <a:r>
              <a:rPr lang="zh-CN" altLang="en-US" sz="3200" b="1" dirty="0">
                <a:solidFill>
                  <a:srgbClr val="0000FF"/>
                </a:solidFill>
                <a:latin typeface="微软雅黑" panose="020B0503020204020204" charset="-122"/>
                <a:ea typeface="微软雅黑" panose="020B0503020204020204" charset="-122"/>
              </a:rPr>
              <a:t>末端形成</a:t>
            </a:r>
            <a:r>
              <a:rPr lang="zh-CN" altLang="en-US" sz="3200" b="1" dirty="0">
                <a:solidFill>
                  <a:srgbClr val="FF0000"/>
                </a:solidFill>
                <a:latin typeface="微软雅黑" panose="020B0503020204020204" charset="-122"/>
                <a:ea typeface="微软雅黑" panose="020B0503020204020204" charset="-122"/>
              </a:rPr>
              <a:t>磷酸二脂键</a:t>
            </a:r>
          </a:p>
        </p:txBody>
      </p:sp>
      <p:pic>
        <p:nvPicPr>
          <p:cNvPr id="34844" name="图片 1"/>
          <p:cNvPicPr>
            <a:picLocks noChangeAspect="1"/>
          </p:cNvPicPr>
          <p:nvPr/>
        </p:nvPicPr>
        <p:blipFill>
          <a:blip r:embed="rId2" cstate="print"/>
          <a:stretch>
            <a:fillRect/>
          </a:stretch>
        </p:blipFill>
        <p:spPr>
          <a:xfrm>
            <a:off x="711200" y="301625"/>
            <a:ext cx="1230313" cy="614363"/>
          </a:xfrm>
          <a:prstGeom prst="rect">
            <a:avLst/>
          </a:prstGeom>
          <a:noFill/>
          <a:ln w="9525">
            <a:noFill/>
          </a:ln>
        </p:spPr>
      </p:pic>
      <p:pic>
        <p:nvPicPr>
          <p:cNvPr id="14" name="Picture 9" descr="DNA连接酶的连接作用"/>
          <p:cNvPicPr>
            <a:picLocks noChangeAspect="1"/>
          </p:cNvPicPr>
          <p:nvPr/>
        </p:nvPicPr>
        <p:blipFill>
          <a:blip r:embed="rId3" cstate="print"/>
          <a:stretch>
            <a:fillRect/>
          </a:stretch>
        </p:blipFill>
        <p:spPr>
          <a:xfrm>
            <a:off x="2970213" y="5422900"/>
            <a:ext cx="5256212" cy="1382713"/>
          </a:xfrm>
          <a:prstGeom prst="rect">
            <a:avLst/>
          </a:prstGeom>
          <a:noFill/>
          <a:ln w="9525">
            <a:noFill/>
          </a:ln>
        </p:spPr>
      </p:pic>
      <p:sp>
        <p:nvSpPr>
          <p:cNvPr id="15" name="Oval 10"/>
          <p:cNvSpPr/>
          <p:nvPr/>
        </p:nvSpPr>
        <p:spPr>
          <a:xfrm>
            <a:off x="4470400" y="5338763"/>
            <a:ext cx="568325" cy="555625"/>
          </a:xfrm>
          <a:prstGeom prst="ellipse">
            <a:avLst/>
          </a:prstGeom>
          <a:noFill/>
          <a:ln w="76200" cap="flat" cmpd="sng">
            <a:solidFill>
              <a:srgbClr val="FF0000"/>
            </a:solidFill>
            <a:prstDash val="solid"/>
            <a:round/>
            <a:headEnd type="none" w="med" len="med"/>
            <a:tailEnd type="none" w="med" len="med"/>
          </a:ln>
        </p:spPr>
        <p:txBody>
          <a:bodyPr anchor="ctr">
            <a:spAutoFit/>
          </a:bodyPr>
          <a:lstStyle/>
          <a:p>
            <a:endParaRPr lang="zh-CN" altLang="en-US" dirty="0">
              <a:latin typeface="宋体" panose="02010600030101010101" pitchFamily="2" charset="-122"/>
              <a:ea typeface="宋体" panose="02010600030101010101" pitchFamily="2" charset="-122"/>
            </a:endParaRPr>
          </a:p>
        </p:txBody>
      </p:sp>
      <p:sp>
        <p:nvSpPr>
          <p:cNvPr id="16" name="Oval 11"/>
          <p:cNvSpPr/>
          <p:nvPr/>
        </p:nvSpPr>
        <p:spPr>
          <a:xfrm>
            <a:off x="6276975" y="6249988"/>
            <a:ext cx="566738" cy="555625"/>
          </a:xfrm>
          <a:prstGeom prst="ellipse">
            <a:avLst/>
          </a:prstGeom>
          <a:noFill/>
          <a:ln w="76200" cap="flat" cmpd="sng">
            <a:solidFill>
              <a:srgbClr val="FF0000"/>
            </a:solidFill>
            <a:prstDash val="solid"/>
            <a:round/>
            <a:headEnd type="none" w="med" len="med"/>
            <a:tailEnd type="none" w="med" len="med"/>
          </a:ln>
        </p:spPr>
        <p:txBody>
          <a:bodyPr anchor="ctr">
            <a:spAutoFit/>
          </a:bodyPr>
          <a:lstStyle/>
          <a:p>
            <a:endParaRPr lang="zh-CN" altLang="en-US" dirty="0">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457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4572"/>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45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67" grpId="0"/>
      <p:bldP spid="64568" grpId="0"/>
      <p:bldP spid="64569" grpId="0"/>
      <p:bldP spid="64570" grpId="0" bldLvl="0" animBg="1"/>
      <p:bldP spid="64571" grpId="0"/>
      <p:bldP spid="64572" grpId="0"/>
      <p:bldP spid="64573" grpId="0"/>
      <p:bldP spid="15" grpId="0" bldLvl="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7351" y="1277938"/>
            <a:ext cx="5499100" cy="3710227"/>
            <a:chOff x="126" y="1606"/>
            <a:chExt cx="2700" cy="2102"/>
          </a:xfrm>
        </p:grpSpPr>
        <p:pic>
          <p:nvPicPr>
            <p:cNvPr id="34819" name="Picture 3" descr="转基因鱼"/>
            <p:cNvPicPr>
              <a:picLocks noChangeAspect="1" noChangeArrowheads="1"/>
            </p:cNvPicPr>
            <p:nvPr/>
          </p:nvPicPr>
          <p:blipFill>
            <a:blip r:embed="rId4" cstate="print"/>
            <a:srcRect/>
            <a:stretch>
              <a:fillRect/>
            </a:stretch>
          </p:blipFill>
          <p:spPr bwMode="auto">
            <a:xfrm>
              <a:off x="137" y="1606"/>
              <a:ext cx="2689" cy="1889"/>
            </a:xfrm>
            <a:prstGeom prst="rect">
              <a:avLst/>
            </a:prstGeom>
            <a:noFill/>
          </p:spPr>
        </p:pic>
        <p:sp>
          <p:nvSpPr>
            <p:cNvPr id="34820" name="Text Box 4"/>
            <p:cNvSpPr txBox="1">
              <a:spLocks noChangeArrowheads="1"/>
            </p:cNvSpPr>
            <p:nvPr/>
          </p:nvSpPr>
          <p:spPr bwMode="auto">
            <a:xfrm>
              <a:off x="126" y="3464"/>
              <a:ext cx="2699" cy="244"/>
            </a:xfrm>
            <a:prstGeom prst="rect">
              <a:avLst/>
            </a:prstGeom>
            <a:solidFill>
              <a:srgbClr val="FFCC99"/>
            </a:solidFill>
            <a:ln w="63500">
              <a:noFill/>
              <a:miter lim="800000"/>
              <a:headEnd/>
              <a:tailEnd type="none" w="lg" len="med"/>
            </a:ln>
            <a:effectLst/>
          </p:spPr>
          <p:txBody>
            <a:bodyPr lIns="0" tIns="0" rIns="0" bIns="0">
              <a:spAutoFit/>
            </a:bodyPr>
            <a:lstStyle/>
            <a:p>
              <a:pPr algn="ctr">
                <a:spcBef>
                  <a:spcPct val="50000"/>
                </a:spcBef>
              </a:pPr>
              <a:r>
                <a:rPr lang="zh-CN" altLang="en-US" sz="2800" b="1">
                  <a:solidFill>
                    <a:srgbClr val="008000"/>
                  </a:solidFill>
                  <a:latin typeface="黑体" pitchFamily="49" charset="-122"/>
                  <a:ea typeface="黑体" pitchFamily="49" charset="-122"/>
                </a:rPr>
                <a:t>生长快、肉质好的转基因鱼</a:t>
              </a:r>
              <a:r>
                <a:rPr lang="en-US" altLang="zh-CN" sz="2800" b="1">
                  <a:solidFill>
                    <a:srgbClr val="008000"/>
                  </a:solidFill>
                  <a:latin typeface="黑体" pitchFamily="49" charset="-122"/>
                  <a:ea typeface="黑体" pitchFamily="49" charset="-122"/>
                </a:rPr>
                <a:t>(</a:t>
              </a:r>
              <a:r>
                <a:rPr lang="zh-CN" altLang="en-US" sz="2800" b="1">
                  <a:solidFill>
                    <a:srgbClr val="008000"/>
                  </a:solidFill>
                  <a:latin typeface="黑体" pitchFamily="49" charset="-122"/>
                  <a:ea typeface="黑体" pitchFamily="49" charset="-122"/>
                </a:rPr>
                <a:t>中国</a:t>
              </a:r>
              <a:r>
                <a:rPr lang="en-US" altLang="zh-CN" sz="2800" b="1">
                  <a:solidFill>
                    <a:srgbClr val="008000"/>
                  </a:solidFill>
                  <a:latin typeface="黑体" pitchFamily="49" charset="-122"/>
                  <a:ea typeface="黑体" pitchFamily="49" charset="-122"/>
                </a:rPr>
                <a:t>)</a:t>
              </a:r>
            </a:p>
          </p:txBody>
        </p:sp>
      </p:grpSp>
      <p:grpSp>
        <p:nvGrpSpPr>
          <p:cNvPr id="3" name="Group 5"/>
          <p:cNvGrpSpPr>
            <a:grpSpLocks/>
          </p:cNvGrpSpPr>
          <p:nvPr/>
        </p:nvGrpSpPr>
        <p:grpSpPr bwMode="auto">
          <a:xfrm>
            <a:off x="6000752" y="1268413"/>
            <a:ext cx="5429249" cy="4279900"/>
            <a:chOff x="2851" y="1614"/>
            <a:chExt cx="2751" cy="2312"/>
          </a:xfrm>
        </p:grpSpPr>
        <p:pic>
          <p:nvPicPr>
            <p:cNvPr id="34822" name="Picture 6" descr="NewsMedia_212693"/>
            <p:cNvPicPr>
              <a:picLocks noChangeAspect="1" noChangeArrowheads="1"/>
            </p:cNvPicPr>
            <p:nvPr/>
          </p:nvPicPr>
          <p:blipFill>
            <a:blip r:embed="rId5" cstate="print"/>
            <a:srcRect/>
            <a:stretch>
              <a:fillRect/>
            </a:stretch>
          </p:blipFill>
          <p:spPr bwMode="auto">
            <a:xfrm>
              <a:off x="2851" y="1614"/>
              <a:ext cx="2741" cy="1874"/>
            </a:xfrm>
            <a:prstGeom prst="rect">
              <a:avLst/>
            </a:prstGeom>
            <a:noFill/>
          </p:spPr>
        </p:pic>
        <p:sp>
          <p:nvSpPr>
            <p:cNvPr id="34823" name="Text Box 7"/>
            <p:cNvSpPr txBox="1">
              <a:spLocks noChangeArrowheads="1"/>
            </p:cNvSpPr>
            <p:nvPr/>
          </p:nvSpPr>
          <p:spPr bwMode="auto">
            <a:xfrm>
              <a:off x="2864" y="3464"/>
              <a:ext cx="2738" cy="462"/>
            </a:xfrm>
            <a:prstGeom prst="rect">
              <a:avLst/>
            </a:prstGeom>
            <a:solidFill>
              <a:srgbClr val="FFCC99"/>
            </a:solidFill>
            <a:ln w="63500">
              <a:noFill/>
              <a:miter lim="800000"/>
              <a:headEnd/>
              <a:tailEnd type="none" w="lg" len="med"/>
            </a:ln>
            <a:effectLst/>
          </p:spPr>
          <p:txBody>
            <a:bodyPr lIns="0" tIns="0" rIns="0" bIns="0">
              <a:spAutoFit/>
            </a:bodyPr>
            <a:lstStyle/>
            <a:p>
              <a:pPr algn="ctr">
                <a:spcBef>
                  <a:spcPct val="50000"/>
                </a:spcBef>
              </a:pPr>
              <a:r>
                <a:rPr lang="zh-CN" altLang="en-US" sz="2800" b="1">
                  <a:solidFill>
                    <a:srgbClr val="008000"/>
                  </a:solidFill>
                  <a:latin typeface="黑体" pitchFamily="49" charset="-122"/>
                  <a:ea typeface="黑体" pitchFamily="49" charset="-122"/>
                </a:rPr>
                <a:t>乳汁中含有人生长激素的转基因牛</a:t>
              </a:r>
              <a:r>
                <a:rPr lang="en-US" altLang="zh-CN" sz="2800" b="1">
                  <a:solidFill>
                    <a:srgbClr val="008000"/>
                  </a:solidFill>
                  <a:latin typeface="黑体" pitchFamily="49" charset="-122"/>
                  <a:ea typeface="黑体" pitchFamily="49" charset="-122"/>
                </a:rPr>
                <a:t>(</a:t>
              </a:r>
              <a:r>
                <a:rPr lang="zh-CN" altLang="en-US" sz="2800" b="1">
                  <a:solidFill>
                    <a:srgbClr val="008000"/>
                  </a:solidFill>
                  <a:latin typeface="黑体" pitchFamily="49" charset="-122"/>
                  <a:ea typeface="黑体" pitchFamily="49" charset="-122"/>
                </a:rPr>
                <a:t>阿根廷</a:t>
              </a:r>
              <a:r>
                <a:rPr lang="en-US" altLang="zh-CN" sz="2800" b="1">
                  <a:solidFill>
                    <a:srgbClr val="008000"/>
                  </a:solidFill>
                  <a:latin typeface="黑体" pitchFamily="49" charset="-122"/>
                  <a:ea typeface="黑体" pitchFamily="49" charset="-122"/>
                </a:rPr>
                <a:t>)</a:t>
              </a:r>
            </a:p>
          </p:txBody>
        </p:sp>
      </p:grpSp>
      <p:sp>
        <p:nvSpPr>
          <p:cNvPr id="9" name="Rectangle 2"/>
          <p:cNvSpPr>
            <a:spLocks noChangeArrowheads="1"/>
          </p:cNvSpPr>
          <p:nvPr/>
        </p:nvSpPr>
        <p:spPr bwMode="auto">
          <a:xfrm>
            <a:off x="2892489" y="177281"/>
            <a:ext cx="4358087" cy="769433"/>
          </a:xfrm>
          <a:prstGeom prst="rect">
            <a:avLst/>
          </a:prstGeom>
          <a:noFill/>
          <a:ln w="9525">
            <a:noFill/>
            <a:miter lim="800000"/>
            <a:headEnd/>
            <a:tailEnd/>
          </a:ln>
          <a:effectLst/>
        </p:spPr>
        <p:txBody>
          <a:bodyPr wrap="square" lIns="91433" tIns="45716" rIns="91433" bIns="45716">
            <a:spAutoFit/>
          </a:bodyPr>
          <a:lstStyle/>
          <a:p>
            <a:pPr algn="ctr">
              <a:spcBef>
                <a:spcPct val="50000"/>
              </a:spcBef>
              <a:buSzPct val="100000"/>
              <a:buFont typeface="Times New Roman" pitchFamily="18" charset="0"/>
              <a:buNone/>
            </a:pPr>
            <a:r>
              <a:rPr lang="zh-CN" altLang="en-US" sz="4400" dirty="0">
                <a:solidFill>
                  <a:schemeClr val="tx2"/>
                </a:solidFill>
                <a:latin typeface="Times New Roman" pitchFamily="18" charset="0"/>
                <a:ea typeface="黑体" pitchFamily="49" charset="-122"/>
              </a:rPr>
              <a:t>基因工程产品</a:t>
            </a:r>
          </a:p>
        </p:txBody>
      </p:sp>
      <p:sp>
        <p:nvSpPr>
          <p:cNvPr id="10" name="TextBox 9"/>
          <p:cNvSpPr txBox="1"/>
          <p:nvPr/>
        </p:nvSpPr>
        <p:spPr>
          <a:xfrm>
            <a:off x="317500" y="5651500"/>
            <a:ext cx="7493000" cy="523220"/>
          </a:xfrm>
          <a:prstGeom prst="rect">
            <a:avLst/>
          </a:prstGeom>
          <a:noFill/>
        </p:spPr>
        <p:txBody>
          <a:bodyPr wrap="square" rtlCol="0">
            <a:spAutoFit/>
          </a:bodyPr>
          <a:lstStyle/>
          <a:p>
            <a:r>
              <a:rPr lang="zh-CN" altLang="en-US" sz="2800" dirty="0" smtClean="0">
                <a:solidFill>
                  <a:schemeClr val="accent1"/>
                </a:solidFill>
              </a:rPr>
              <a:t>你还能</a:t>
            </a:r>
            <a:r>
              <a:rPr lang="zh-CN" altLang="en-US" sz="2800" smtClean="0">
                <a:solidFill>
                  <a:schemeClr val="accent1"/>
                </a:solidFill>
              </a:rPr>
              <a:t>说</a:t>
            </a:r>
            <a:r>
              <a:rPr lang="zh-CN" altLang="en-US" sz="2800" smtClean="0">
                <a:solidFill>
                  <a:schemeClr val="accent1"/>
                </a:solidFill>
              </a:rPr>
              <a:t>出了解到</a:t>
            </a:r>
            <a:r>
              <a:rPr lang="zh-CN" altLang="en-US" sz="2800" dirty="0" smtClean="0">
                <a:solidFill>
                  <a:schemeClr val="accent1"/>
                </a:solidFill>
              </a:rPr>
              <a:t>的转基因</a:t>
            </a:r>
            <a:r>
              <a:rPr lang="zh-CN" altLang="en-US" sz="2800" dirty="0" smtClean="0">
                <a:solidFill>
                  <a:schemeClr val="accent1"/>
                </a:solidFill>
              </a:rPr>
              <a:t>有</a:t>
            </a:r>
            <a:r>
              <a:rPr lang="zh-CN" altLang="en-US" sz="2800" dirty="0" smtClean="0">
                <a:solidFill>
                  <a:schemeClr val="accent1"/>
                </a:solidFill>
              </a:rPr>
              <a:t>关</a:t>
            </a:r>
            <a:r>
              <a:rPr lang="zh-CN" altLang="en-US" sz="2800" dirty="0" smtClean="0">
                <a:solidFill>
                  <a:schemeClr val="accent1"/>
                </a:solidFill>
              </a:rPr>
              <a:t>的</a:t>
            </a:r>
            <a:r>
              <a:rPr lang="zh-CN" altLang="en-US" sz="2800" dirty="0" smtClean="0">
                <a:solidFill>
                  <a:schemeClr val="accent1"/>
                </a:solidFill>
              </a:rPr>
              <a:t>产品吗？</a:t>
            </a:r>
            <a:endParaRPr lang="zh-CN" altLang="en-US" sz="2800" dirty="0">
              <a:solidFill>
                <a:schemeClr val="accent1"/>
              </a:solidFill>
            </a:endParaRPr>
          </a:p>
        </p:txBody>
      </p:sp>
    </p:spTree>
  </p:cSld>
  <p:clrMapOvr>
    <a:masterClrMapping/>
  </p:clrMapOvr>
  <p:transition>
    <p:strips dir="rd"/>
    <p:sndAc>
      <p:stSnd>
        <p:snd r:embed="rId3" name="NIGHTBUG.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2351618" y="188914"/>
          <a:ext cx="7818967" cy="3748087"/>
        </p:xfrm>
        <a:graphic>
          <a:graphicData uri="http://schemas.openxmlformats.org/presentationml/2006/ole">
            <p:oleObj spid="_x0000_s146434" name="Photo Editor 照片" r:id="rId3" imgW="2952381" imgH="2133898" progId="">
              <p:embed/>
            </p:oleObj>
          </a:graphicData>
        </a:graphic>
      </p:graphicFrame>
      <p:pic>
        <p:nvPicPr>
          <p:cNvPr id="33795" name="Picture 3" descr="抗虫棉与常规棉受棉铃虫危害比较A"/>
          <p:cNvPicPr>
            <a:picLocks noChangeAspect="1" noChangeArrowheads="1"/>
          </p:cNvPicPr>
          <p:nvPr/>
        </p:nvPicPr>
        <p:blipFill>
          <a:blip r:embed="rId4" cstate="print">
            <a:lum bright="30000" contrast="30000"/>
          </a:blip>
          <a:srcRect/>
          <a:stretch>
            <a:fillRect/>
          </a:stretch>
        </p:blipFill>
        <p:spPr bwMode="auto">
          <a:xfrm>
            <a:off x="0" y="4370388"/>
            <a:ext cx="5232400" cy="2487612"/>
          </a:xfrm>
          <a:prstGeom prst="rect">
            <a:avLst/>
          </a:prstGeom>
          <a:noFill/>
          <a:ln w="9525">
            <a:noFill/>
            <a:miter lim="800000"/>
            <a:headEnd/>
            <a:tailEnd/>
          </a:ln>
        </p:spPr>
      </p:pic>
      <p:pic>
        <p:nvPicPr>
          <p:cNvPr id="33796" name="Picture 4" descr="抗虫棉与常规棉受棉铃虫危害比较B"/>
          <p:cNvPicPr>
            <a:picLocks noChangeAspect="1" noChangeArrowheads="1"/>
          </p:cNvPicPr>
          <p:nvPr/>
        </p:nvPicPr>
        <p:blipFill>
          <a:blip r:embed="rId5" cstate="print">
            <a:lum bright="18000" contrast="30000"/>
          </a:blip>
          <a:srcRect/>
          <a:stretch>
            <a:fillRect/>
          </a:stretch>
        </p:blipFill>
        <p:spPr bwMode="auto">
          <a:xfrm>
            <a:off x="6944784" y="4389438"/>
            <a:ext cx="5247216" cy="2468562"/>
          </a:xfrm>
          <a:prstGeom prst="rect">
            <a:avLst/>
          </a:prstGeom>
          <a:noFill/>
          <a:ln w="9525">
            <a:noFill/>
            <a:miter lim="800000"/>
            <a:headEnd/>
            <a:tailEnd/>
          </a:ln>
        </p:spPr>
      </p:pic>
      <p:pic>
        <p:nvPicPr>
          <p:cNvPr id="33797" name="Picture 5"/>
          <p:cNvPicPr>
            <a:picLocks noChangeAspect="1" noChangeArrowheads="1"/>
          </p:cNvPicPr>
          <p:nvPr/>
        </p:nvPicPr>
        <p:blipFill>
          <a:blip r:embed="rId6" cstate="print">
            <a:lum bright="-12000"/>
          </a:blip>
          <a:srcRect l="3812" t="41823" r="9256" b="13493"/>
          <a:stretch>
            <a:fillRect/>
          </a:stretch>
        </p:blipFill>
        <p:spPr bwMode="auto">
          <a:xfrm>
            <a:off x="0" y="1933576"/>
            <a:ext cx="2692400" cy="2049463"/>
          </a:xfrm>
          <a:prstGeom prst="rect">
            <a:avLst/>
          </a:prstGeom>
          <a:noFill/>
        </p:spPr>
      </p:pic>
      <p:pic>
        <p:nvPicPr>
          <p:cNvPr id="33798" name="Picture 6"/>
          <p:cNvPicPr>
            <a:picLocks noChangeAspect="1" noChangeArrowheads="1"/>
          </p:cNvPicPr>
          <p:nvPr/>
        </p:nvPicPr>
        <p:blipFill>
          <a:blip r:embed="rId6" cstate="print">
            <a:lum bright="-12000"/>
          </a:blip>
          <a:srcRect l="3812" r="9256" b="56601"/>
          <a:stretch>
            <a:fillRect/>
          </a:stretch>
        </p:blipFill>
        <p:spPr bwMode="auto">
          <a:xfrm>
            <a:off x="9497485" y="1901825"/>
            <a:ext cx="2694516" cy="2039938"/>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3"/>
          <p:cNvSpPr txBox="1"/>
          <p:nvPr/>
        </p:nvSpPr>
        <p:spPr>
          <a:xfrm>
            <a:off x="1223963" y="1203325"/>
            <a:ext cx="8972550" cy="974725"/>
          </a:xfrm>
          <a:prstGeom prst="rect">
            <a:avLst/>
          </a:prstGeom>
          <a:noFill/>
          <a:ln w="9525">
            <a:noFill/>
          </a:ln>
        </p:spPr>
        <p:txBody>
          <a:bodyPr wrap="square" anchor="t">
            <a:spAutoFit/>
          </a:bodyPr>
          <a:lstStyle/>
          <a:p>
            <a:pPr>
              <a:spcBef>
                <a:spcPct val="50000"/>
              </a:spcBef>
              <a:buFont typeface="Wingdings" panose="05000000000000000000" pitchFamily="2" charset="2"/>
              <a:buChar char="Ø"/>
            </a:pPr>
            <a:r>
              <a:rPr lang="zh-CN" altLang="en-US" sz="2800" dirty="0">
                <a:latin typeface="微软雅黑" panose="020B0503020204020204" charset="-122"/>
                <a:ea typeface="微软雅黑" panose="020B0503020204020204" charset="-122"/>
              </a:rPr>
              <a:t>如何将苏云金芽孢杆菌细胞内的抗虫基因从它的</a:t>
            </a:r>
            <a:r>
              <a:rPr lang="en-US" altLang="zh-CN" sz="2800" dirty="0">
                <a:latin typeface="微软雅黑" panose="020B0503020204020204" charset="-122"/>
                <a:ea typeface="微软雅黑" panose="020B0503020204020204" charset="-122"/>
              </a:rPr>
              <a:t>DNA</a:t>
            </a:r>
            <a:r>
              <a:rPr lang="zh-CN" altLang="en-US" sz="2800" dirty="0">
                <a:latin typeface="微软雅黑" panose="020B0503020204020204" charset="-122"/>
                <a:ea typeface="微软雅黑" panose="020B0503020204020204" charset="-122"/>
              </a:rPr>
              <a:t>分子中切割下来？ </a:t>
            </a:r>
          </a:p>
        </p:txBody>
      </p:sp>
      <p:sp>
        <p:nvSpPr>
          <p:cNvPr id="19458" name="Text Box 24"/>
          <p:cNvSpPr txBox="1"/>
          <p:nvPr/>
        </p:nvSpPr>
        <p:spPr>
          <a:xfrm>
            <a:off x="1223963" y="3228975"/>
            <a:ext cx="8534400" cy="523220"/>
          </a:xfrm>
          <a:prstGeom prst="rect">
            <a:avLst/>
          </a:prstGeom>
          <a:noFill/>
          <a:ln w="9525">
            <a:noFill/>
          </a:ln>
        </p:spPr>
        <p:txBody>
          <a:bodyPr anchor="t">
            <a:spAutoFit/>
          </a:bodyPr>
          <a:lstStyle/>
          <a:p>
            <a:pPr>
              <a:spcBef>
                <a:spcPct val="50000"/>
              </a:spcBef>
              <a:buFont typeface="Wingdings" panose="05000000000000000000" pitchFamily="2" charset="2"/>
              <a:buChar char="Ø"/>
            </a:pPr>
            <a:r>
              <a:rPr lang="zh-CN" altLang="en-US" sz="2800" dirty="0">
                <a:latin typeface="微软雅黑" panose="020B0503020204020204" charset="-122"/>
                <a:ea typeface="微软雅黑" panose="020B0503020204020204" charset="-122"/>
              </a:rPr>
              <a:t>如何将切下来的抗虫基因</a:t>
            </a:r>
            <a:r>
              <a:rPr lang="zh-CN" altLang="en-US" sz="2800" dirty="0" smtClean="0">
                <a:latin typeface="微软雅黑" panose="020B0503020204020204" charset="-122"/>
                <a:ea typeface="微软雅黑" panose="020B0503020204020204" charset="-122"/>
              </a:rPr>
              <a:t>与其他</a:t>
            </a:r>
            <a:r>
              <a:rPr lang="en-US" altLang="zh-CN" sz="2800" dirty="0" smtClean="0">
                <a:latin typeface="微软雅黑" panose="020B0503020204020204" charset="-122"/>
                <a:ea typeface="微软雅黑" panose="020B0503020204020204" charset="-122"/>
              </a:rPr>
              <a:t>DNA</a:t>
            </a:r>
            <a:r>
              <a:rPr lang="zh-CN" altLang="en-US" sz="2800" dirty="0">
                <a:latin typeface="微软雅黑" panose="020B0503020204020204" charset="-122"/>
                <a:ea typeface="微软雅黑" panose="020B0503020204020204" charset="-122"/>
              </a:rPr>
              <a:t>连接起来？ </a:t>
            </a:r>
          </a:p>
        </p:txBody>
      </p:sp>
      <p:sp>
        <p:nvSpPr>
          <p:cNvPr id="19459" name="Text Box 25"/>
          <p:cNvSpPr txBox="1"/>
          <p:nvPr/>
        </p:nvSpPr>
        <p:spPr>
          <a:xfrm>
            <a:off x="1223963" y="4857750"/>
            <a:ext cx="7315200" cy="549275"/>
          </a:xfrm>
          <a:prstGeom prst="rect">
            <a:avLst/>
          </a:prstGeom>
          <a:noFill/>
          <a:ln w="9525">
            <a:noFill/>
          </a:ln>
        </p:spPr>
        <p:txBody>
          <a:bodyPr wrap="square" anchor="t">
            <a:spAutoFit/>
          </a:bodyPr>
          <a:lstStyle/>
          <a:p>
            <a:pPr>
              <a:spcBef>
                <a:spcPct val="50000"/>
              </a:spcBef>
              <a:buFont typeface="Wingdings" panose="05000000000000000000" pitchFamily="2" charset="2"/>
              <a:buChar char="Ø"/>
            </a:pPr>
            <a:r>
              <a:rPr lang="zh-CN" altLang="en-US" sz="2800" dirty="0">
                <a:latin typeface="微软雅黑" panose="020B0503020204020204" charset="-122"/>
                <a:ea typeface="微软雅黑" panose="020B0503020204020204" charset="-122"/>
              </a:rPr>
              <a:t>如何将重组的</a:t>
            </a:r>
            <a:r>
              <a:rPr lang="en-US" altLang="zh-CN" sz="2800" dirty="0">
                <a:latin typeface="微软雅黑" panose="020B0503020204020204" charset="-122"/>
                <a:ea typeface="微软雅黑" panose="020B0503020204020204" charset="-122"/>
              </a:rPr>
              <a:t>DNA</a:t>
            </a:r>
            <a:r>
              <a:rPr lang="zh-CN" altLang="en-US" sz="2800" dirty="0">
                <a:latin typeface="微软雅黑" panose="020B0503020204020204" charset="-122"/>
                <a:ea typeface="微软雅黑" panose="020B0503020204020204" charset="-122"/>
              </a:rPr>
              <a:t>运送到棉花细胞？ </a:t>
            </a:r>
          </a:p>
        </p:txBody>
      </p:sp>
      <p:sp>
        <p:nvSpPr>
          <p:cNvPr id="7" name="Text Box 26"/>
          <p:cNvSpPr txBox="1"/>
          <p:nvPr/>
        </p:nvSpPr>
        <p:spPr>
          <a:xfrm>
            <a:off x="1727200" y="2178050"/>
            <a:ext cx="6781800" cy="517525"/>
          </a:xfrm>
          <a:prstGeom prst="rect">
            <a:avLst/>
          </a:prstGeom>
          <a:noFill/>
          <a:ln w="9525">
            <a:noFill/>
          </a:ln>
        </p:spPr>
        <p:txBody>
          <a:bodyPr anchor="t">
            <a:spAutoFit/>
          </a:bodyPr>
          <a:lstStyle/>
          <a:p>
            <a:pPr>
              <a:spcBef>
                <a:spcPct val="50000"/>
              </a:spcBef>
            </a:pPr>
            <a:r>
              <a:rPr lang="zh-CN" altLang="en-US" sz="2800" dirty="0">
                <a:solidFill>
                  <a:srgbClr val="0000CC"/>
                </a:solidFill>
                <a:latin typeface="微软雅黑" panose="020B0503020204020204" charset="-122"/>
                <a:ea typeface="微软雅黑" panose="020B0503020204020204" charset="-122"/>
              </a:rPr>
              <a:t>需要切割</a:t>
            </a:r>
            <a:r>
              <a:rPr lang="en-US" altLang="zh-CN" sz="2800" dirty="0">
                <a:solidFill>
                  <a:srgbClr val="0000CC"/>
                </a:solidFill>
                <a:latin typeface="微软雅黑" panose="020B0503020204020204" charset="-122"/>
                <a:ea typeface="微软雅黑" panose="020B0503020204020204" charset="-122"/>
              </a:rPr>
              <a:t>DNA</a:t>
            </a:r>
            <a:r>
              <a:rPr lang="zh-CN" altLang="en-US" sz="2800" dirty="0">
                <a:solidFill>
                  <a:srgbClr val="0000CC"/>
                </a:solidFill>
                <a:latin typeface="微软雅黑" panose="020B0503020204020204" charset="-122"/>
                <a:ea typeface="微软雅黑" panose="020B0503020204020204" charset="-122"/>
              </a:rPr>
              <a:t>的工具（分子手术刀）</a:t>
            </a:r>
          </a:p>
        </p:txBody>
      </p:sp>
      <p:sp>
        <p:nvSpPr>
          <p:cNvPr id="8" name="Text Box 27"/>
          <p:cNvSpPr txBox="1"/>
          <p:nvPr/>
        </p:nvSpPr>
        <p:spPr>
          <a:xfrm>
            <a:off x="1727200" y="3821113"/>
            <a:ext cx="7315200" cy="519112"/>
          </a:xfrm>
          <a:prstGeom prst="rect">
            <a:avLst/>
          </a:prstGeom>
          <a:noFill/>
          <a:ln w="9525">
            <a:noFill/>
          </a:ln>
        </p:spPr>
        <p:txBody>
          <a:bodyPr anchor="t">
            <a:spAutoFit/>
          </a:bodyPr>
          <a:lstStyle/>
          <a:p>
            <a:pPr>
              <a:spcBef>
                <a:spcPct val="50000"/>
              </a:spcBef>
            </a:pPr>
            <a:r>
              <a:rPr lang="zh-CN" altLang="en-US" sz="2800" dirty="0">
                <a:solidFill>
                  <a:srgbClr val="0000CC"/>
                </a:solidFill>
                <a:latin typeface="微软雅黑" panose="020B0503020204020204" charset="-122"/>
                <a:ea typeface="微软雅黑" panose="020B0503020204020204" charset="-122"/>
              </a:rPr>
              <a:t>需要连接</a:t>
            </a:r>
            <a:r>
              <a:rPr lang="en-US" altLang="zh-CN" sz="2800" dirty="0">
                <a:solidFill>
                  <a:srgbClr val="0000CC"/>
                </a:solidFill>
                <a:latin typeface="微软雅黑" panose="020B0503020204020204" charset="-122"/>
                <a:ea typeface="微软雅黑" panose="020B0503020204020204" charset="-122"/>
              </a:rPr>
              <a:t>DNA</a:t>
            </a:r>
            <a:r>
              <a:rPr lang="zh-CN" altLang="en-US" sz="2800" dirty="0">
                <a:solidFill>
                  <a:srgbClr val="0000CC"/>
                </a:solidFill>
                <a:latin typeface="微软雅黑" panose="020B0503020204020204" charset="-122"/>
                <a:ea typeface="微软雅黑" panose="020B0503020204020204" charset="-122"/>
              </a:rPr>
              <a:t>片断的工具</a:t>
            </a:r>
            <a:r>
              <a:rPr lang="zh-CN" altLang="en-US" sz="2800" dirty="0">
                <a:latin typeface="微软雅黑" panose="020B0503020204020204" charset="-122"/>
                <a:ea typeface="微软雅黑" panose="020B0503020204020204" charset="-122"/>
              </a:rPr>
              <a:t> </a:t>
            </a:r>
            <a:r>
              <a:rPr lang="zh-CN" altLang="en-US" sz="2800" dirty="0">
                <a:solidFill>
                  <a:srgbClr val="0000CC"/>
                </a:solidFill>
                <a:latin typeface="微软雅黑" panose="020B0503020204020204" charset="-122"/>
                <a:ea typeface="微软雅黑" panose="020B0503020204020204" charset="-122"/>
              </a:rPr>
              <a:t>（分子缝合针）</a:t>
            </a:r>
          </a:p>
        </p:txBody>
      </p:sp>
      <p:sp>
        <p:nvSpPr>
          <p:cNvPr id="9" name="Text Box 28"/>
          <p:cNvSpPr txBox="1"/>
          <p:nvPr/>
        </p:nvSpPr>
        <p:spPr>
          <a:xfrm>
            <a:off x="1727200" y="5407025"/>
            <a:ext cx="6019800" cy="517525"/>
          </a:xfrm>
          <a:prstGeom prst="rect">
            <a:avLst/>
          </a:prstGeom>
          <a:noFill/>
          <a:ln w="9525">
            <a:noFill/>
          </a:ln>
        </p:spPr>
        <p:txBody>
          <a:bodyPr anchor="t">
            <a:spAutoFit/>
          </a:bodyPr>
          <a:lstStyle/>
          <a:p>
            <a:pPr>
              <a:spcBef>
                <a:spcPct val="50000"/>
              </a:spcBef>
            </a:pPr>
            <a:r>
              <a:rPr lang="zh-CN" altLang="en-US" sz="2800" dirty="0">
                <a:solidFill>
                  <a:srgbClr val="0000CC"/>
                </a:solidFill>
                <a:latin typeface="微软雅黑" panose="020B0503020204020204" charset="-122"/>
                <a:ea typeface="微软雅黑" panose="020B0503020204020204" charset="-122"/>
              </a:rPr>
              <a:t>需要基因转移的工具（分子运输车）</a:t>
            </a:r>
            <a:r>
              <a:rPr lang="zh-CN" altLang="en-US" sz="2800" dirty="0">
                <a:latin typeface="微软雅黑" panose="020B0503020204020204" charset="-122"/>
                <a:ea typeface="微软雅黑" panose="020B0503020204020204" charset="-122"/>
              </a:rPr>
              <a:t> </a:t>
            </a:r>
          </a:p>
        </p:txBody>
      </p:sp>
      <p:sp>
        <p:nvSpPr>
          <p:cNvPr id="10" name="Text Box 29"/>
          <p:cNvSpPr txBox="1"/>
          <p:nvPr/>
        </p:nvSpPr>
        <p:spPr>
          <a:xfrm>
            <a:off x="5694363" y="2711450"/>
            <a:ext cx="3983037" cy="517525"/>
          </a:xfrm>
          <a:prstGeom prst="rect">
            <a:avLst/>
          </a:prstGeom>
          <a:noFill/>
          <a:ln w="9525">
            <a:noFill/>
          </a:ln>
        </p:spPr>
        <p:txBody>
          <a:bodyPr anchor="t">
            <a:spAutoFit/>
          </a:bodyPr>
          <a:lstStyle/>
          <a:p>
            <a:pPr>
              <a:spcBef>
                <a:spcPct val="50000"/>
              </a:spcBef>
            </a:pPr>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限制性核酸内切酶</a:t>
            </a:r>
          </a:p>
        </p:txBody>
      </p:sp>
      <p:sp>
        <p:nvSpPr>
          <p:cNvPr id="11" name="Text Box 30"/>
          <p:cNvSpPr txBox="1"/>
          <p:nvPr/>
        </p:nvSpPr>
        <p:spPr>
          <a:xfrm>
            <a:off x="5694363" y="4340225"/>
            <a:ext cx="3810000" cy="549275"/>
          </a:xfrm>
          <a:prstGeom prst="rect">
            <a:avLst/>
          </a:prstGeom>
          <a:noFill/>
          <a:ln w="9525">
            <a:noFill/>
          </a:ln>
        </p:spPr>
        <p:txBody>
          <a:bodyPr wrap="square" anchor="t">
            <a:spAutoFit/>
          </a:bodyPr>
          <a:lstStyle/>
          <a:p>
            <a:pPr>
              <a:spcBef>
                <a:spcPct val="50000"/>
              </a:spcBef>
            </a:pPr>
            <a:r>
              <a:rPr lang="en-US" altLang="zh-CN" sz="2800" dirty="0">
                <a:solidFill>
                  <a:srgbClr val="FF0000"/>
                </a:solidFill>
                <a:latin typeface="微软雅黑" panose="020B0503020204020204" charset="-122"/>
                <a:ea typeface="微软雅黑" panose="020B0503020204020204" charset="-122"/>
              </a:rPr>
              <a:t>——DNA</a:t>
            </a:r>
            <a:r>
              <a:rPr lang="zh-CN" altLang="en-US" sz="2800" dirty="0">
                <a:solidFill>
                  <a:srgbClr val="FF0000"/>
                </a:solidFill>
                <a:latin typeface="微软雅黑" panose="020B0503020204020204" charset="-122"/>
                <a:ea typeface="微软雅黑" panose="020B0503020204020204" charset="-122"/>
              </a:rPr>
              <a:t>连接酶</a:t>
            </a:r>
          </a:p>
        </p:txBody>
      </p:sp>
      <p:sp>
        <p:nvSpPr>
          <p:cNvPr id="12" name="Text Box 31"/>
          <p:cNvSpPr txBox="1"/>
          <p:nvPr/>
        </p:nvSpPr>
        <p:spPr>
          <a:xfrm>
            <a:off x="7570788" y="5407025"/>
            <a:ext cx="2667000" cy="517525"/>
          </a:xfrm>
          <a:prstGeom prst="rect">
            <a:avLst/>
          </a:prstGeom>
          <a:noFill/>
          <a:ln w="9525">
            <a:noFill/>
          </a:ln>
        </p:spPr>
        <p:txBody>
          <a:bodyPr anchor="t">
            <a:spAutoFit/>
          </a:bodyPr>
          <a:lstStyle/>
          <a:p>
            <a:r>
              <a:rPr lang="en-US" altLang="zh-CN" sz="2800" dirty="0">
                <a:solidFill>
                  <a:srgbClr val="FF0000"/>
                </a:solidFill>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基因载体</a:t>
            </a:r>
          </a:p>
        </p:txBody>
      </p:sp>
      <p:sp>
        <p:nvSpPr>
          <p:cNvPr id="19469" name="Rectangle 2"/>
          <p:cNvSpPr txBox="1"/>
          <p:nvPr/>
        </p:nvSpPr>
        <p:spPr>
          <a:xfrm>
            <a:off x="1223963" y="474663"/>
            <a:ext cx="1065212" cy="450850"/>
          </a:xfrm>
          <a:prstGeom prst="rect">
            <a:avLst/>
          </a:prstGeom>
          <a:noFill/>
          <a:ln w="28575" cap="flat" cmpd="sng">
            <a:solidFill>
              <a:srgbClr val="00B050"/>
            </a:solidFill>
            <a:prstDash val="solid"/>
            <a:miter/>
            <a:headEnd type="none" w="med" len="med"/>
            <a:tailEnd type="none" w="med" len="med"/>
          </a:ln>
        </p:spPr>
        <p:txBody>
          <a:bodyPr anchor="t"/>
          <a:lstStyle/>
          <a:p>
            <a:pPr>
              <a:lnSpc>
                <a:spcPct val="90000"/>
              </a:lnSpc>
            </a:pPr>
            <a:r>
              <a:rPr lang="zh-CN" altLang="en-US" sz="2600" dirty="0">
                <a:latin typeface="黑体" panose="02010609060101010101" pitchFamily="49" charset="-122"/>
                <a:ea typeface="黑体" panose="02010609060101010101" pitchFamily="49" charset="-122"/>
              </a:rPr>
              <a:t>思 考</a:t>
            </a:r>
          </a:p>
        </p:txBody>
      </p:sp>
      <p:pic>
        <p:nvPicPr>
          <p:cNvPr id="19470" name="Picture 11" descr="图片2"/>
          <p:cNvPicPr>
            <a:picLocks noChangeAspect="1"/>
          </p:cNvPicPr>
          <p:nvPr/>
        </p:nvPicPr>
        <p:blipFill>
          <a:blip r:embed="rId2" cstate="print"/>
          <a:stretch>
            <a:fillRect/>
          </a:stretch>
        </p:blipFill>
        <p:spPr>
          <a:xfrm>
            <a:off x="2427288" y="244475"/>
            <a:ext cx="752475" cy="7524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029"/>
          <p:cNvSpPr txBox="1">
            <a:spLocks noChangeArrowheads="1"/>
          </p:cNvSpPr>
          <p:nvPr/>
        </p:nvSpPr>
        <p:spPr bwMode="auto">
          <a:xfrm>
            <a:off x="3599180" y="2974975"/>
            <a:ext cx="8091805" cy="1568450"/>
          </a:xfrm>
          <a:prstGeom prst="rect">
            <a:avLst/>
          </a:prstGeom>
          <a:noFill/>
          <a:ln w="76200">
            <a:noFill/>
            <a:miter lim="800000"/>
          </a:ln>
          <a:effectLst/>
        </p:spPr>
        <p:txBody>
          <a:bodyPr wrap="square">
            <a:spAutoFit/>
          </a:bodyPr>
          <a:lstStyle/>
          <a:p>
            <a:pPr marR="0" defTabSz="914400" rtl="0">
              <a:spcBef>
                <a:spcPct val="50000"/>
              </a:spcBef>
              <a:buClrTx/>
              <a:buSzTx/>
              <a:buFontTx/>
              <a:defRPr/>
            </a:pPr>
            <a:r>
              <a:rPr kumimoji="1" lang="zh-CN" altLang="en-US" sz="3200" b="1" kern="1200" cap="none" spc="0" normalizeH="0" baseline="0" noProof="0" dirty="0">
                <a:solidFill>
                  <a:srgbClr val="0000FF"/>
                </a:solidFill>
                <a:latin typeface="华文新魏" pitchFamily="2" charset="-122"/>
                <a:ea typeface="华文新魏" pitchFamily="2" charset="-122"/>
                <a:cs typeface="+mn-cs"/>
              </a:rPr>
              <a:t>识别双链</a:t>
            </a:r>
            <a:r>
              <a:rPr kumimoji="1" lang="en-US" altLang="zh-CN" sz="3200" b="1" kern="1200" cap="none" spc="0" normalizeH="0" baseline="0" noProof="0" dirty="0">
                <a:solidFill>
                  <a:srgbClr val="0000FF"/>
                </a:solidFill>
                <a:latin typeface="华文新魏" pitchFamily="2" charset="-122"/>
                <a:ea typeface="华文新魏" pitchFamily="2" charset="-122"/>
                <a:cs typeface="+mn-cs"/>
              </a:rPr>
              <a:t>DNA </a:t>
            </a:r>
            <a:r>
              <a:rPr kumimoji="1" lang="zh-CN" altLang="en-US" sz="3200" b="1" kern="1200" cap="none" spc="0" normalizeH="0" baseline="0" noProof="0" dirty="0">
                <a:solidFill>
                  <a:srgbClr val="0000FF"/>
                </a:solidFill>
                <a:latin typeface="华文新魏" pitchFamily="2" charset="-122"/>
                <a:ea typeface="华文新魏" pitchFamily="2" charset="-122"/>
                <a:cs typeface="+mn-cs"/>
              </a:rPr>
              <a:t>分子的某种</a:t>
            </a:r>
            <a:r>
              <a:rPr kumimoji="1" lang="zh-CN" altLang="en-US" sz="3200" b="1" kern="1200" cap="none" spc="0" normalizeH="0" baseline="0" noProof="0" dirty="0">
                <a:solidFill>
                  <a:srgbClr val="FF0000"/>
                </a:solidFill>
                <a:latin typeface="华文新魏" pitchFamily="2" charset="-122"/>
                <a:ea typeface="华文新魏" pitchFamily="2" charset="-122"/>
                <a:cs typeface="+mn-cs"/>
              </a:rPr>
              <a:t>特定的核苷酸序列</a:t>
            </a:r>
            <a:r>
              <a:rPr kumimoji="1" lang="zh-CN" altLang="en-US" sz="3200" b="1" kern="1200" cap="none" spc="0" normalizeH="0" baseline="0" noProof="0" dirty="0">
                <a:solidFill>
                  <a:srgbClr val="0000FF"/>
                </a:solidFill>
                <a:latin typeface="华文新魏" pitchFamily="2" charset="-122"/>
                <a:ea typeface="华文新魏" pitchFamily="2" charset="-122"/>
                <a:cs typeface="+mn-cs"/>
              </a:rPr>
              <a:t>，并且使每一条链中</a:t>
            </a:r>
            <a:r>
              <a:rPr kumimoji="1" lang="zh-CN" altLang="en-US" sz="3200" b="1" kern="1200" cap="none" spc="0" normalizeH="0" baseline="0" noProof="0" dirty="0">
                <a:solidFill>
                  <a:srgbClr val="FF0000"/>
                </a:solidFill>
                <a:latin typeface="华文新魏" pitchFamily="2" charset="-122"/>
                <a:ea typeface="华文新魏" pitchFamily="2" charset="-122"/>
                <a:cs typeface="+mn-cs"/>
              </a:rPr>
              <a:t>特定部位</a:t>
            </a:r>
            <a:r>
              <a:rPr kumimoji="1" lang="zh-CN" altLang="en-US" sz="3200" b="1" kern="1200" cap="none" spc="0" normalizeH="0" baseline="0" noProof="0" dirty="0">
                <a:solidFill>
                  <a:srgbClr val="0000FF"/>
                </a:solidFill>
                <a:latin typeface="华文新魏" pitchFamily="2" charset="-122"/>
                <a:ea typeface="华文新魏" pitchFamily="2" charset="-122"/>
                <a:cs typeface="+mn-cs"/>
              </a:rPr>
              <a:t>的两个核苷酸之间的</a:t>
            </a:r>
            <a:r>
              <a:rPr kumimoji="1" lang="zh-CN" altLang="en-US" sz="3200" b="1" kern="1200" cap="none" spc="0" normalizeH="0" baseline="0" noProof="0" dirty="0">
                <a:solidFill>
                  <a:srgbClr val="FF0000"/>
                </a:solidFill>
                <a:latin typeface="华文新魏" pitchFamily="2" charset="-122"/>
                <a:ea typeface="华文新魏" pitchFamily="2" charset="-122"/>
                <a:cs typeface="+mn-cs"/>
              </a:rPr>
              <a:t>磷酸二酯键</a:t>
            </a:r>
            <a:r>
              <a:rPr kumimoji="1" lang="zh-CN" altLang="en-US" sz="3200" b="1" kern="1200" cap="none" spc="0" normalizeH="0" baseline="0" noProof="0" dirty="0">
                <a:solidFill>
                  <a:srgbClr val="0000FF"/>
                </a:solidFill>
                <a:latin typeface="华文新魏" pitchFamily="2" charset="-122"/>
                <a:ea typeface="华文新魏" pitchFamily="2" charset="-122"/>
                <a:cs typeface="+mn-cs"/>
              </a:rPr>
              <a:t>断开。</a:t>
            </a:r>
          </a:p>
        </p:txBody>
      </p:sp>
      <p:sp>
        <p:nvSpPr>
          <p:cNvPr id="23" name="Text Box 1034">
            <a:hlinkClick r:id="rId3" action="ppaction://hlinksldjump"/>
          </p:cNvPr>
          <p:cNvSpPr txBox="1">
            <a:spLocks noChangeArrowheads="1"/>
          </p:cNvSpPr>
          <p:nvPr/>
        </p:nvSpPr>
        <p:spPr bwMode="auto">
          <a:xfrm>
            <a:off x="3868738" y="1319213"/>
            <a:ext cx="6400800" cy="645160"/>
          </a:xfrm>
          <a:prstGeom prst="rect">
            <a:avLst/>
          </a:prstGeom>
          <a:noFill/>
          <a:ln w="9525">
            <a:noFill/>
            <a:miter lim="800000"/>
          </a:ln>
          <a:effectLst/>
        </p:spPr>
        <p:txBody>
          <a:bodyPr>
            <a:spAutoFit/>
          </a:bodyPr>
          <a:lstStyle/>
          <a:p>
            <a:pPr marR="0" defTabSz="914400" rtl="0">
              <a:spcBef>
                <a:spcPct val="50000"/>
              </a:spcBef>
              <a:buClrTx/>
              <a:buSzTx/>
              <a:buFontTx/>
              <a:defRPr/>
            </a:pPr>
            <a:r>
              <a:rPr kumimoji="1" lang="zh-CN" altLang="en-US" sz="3600" b="1" kern="1200" cap="none" spc="0" normalizeH="0" baseline="0" noProof="0" dirty="0">
                <a:solidFill>
                  <a:srgbClr val="0000FF"/>
                </a:solidFill>
                <a:effectLst>
                  <a:outerShdw blurRad="38100" dist="38100" dir="2700000" algn="tl">
                    <a:srgbClr val="000000"/>
                  </a:outerShdw>
                </a:effectLst>
                <a:latin typeface="华文新魏" pitchFamily="2" charset="-122"/>
                <a:ea typeface="华文新魏" pitchFamily="2" charset="-122"/>
                <a:cs typeface="+mn-cs"/>
              </a:rPr>
              <a:t>主要是原核生物</a:t>
            </a:r>
          </a:p>
        </p:txBody>
      </p:sp>
      <p:sp>
        <p:nvSpPr>
          <p:cNvPr id="24" name="Rectangle 1035"/>
          <p:cNvSpPr>
            <a:spLocks noChangeArrowheads="1"/>
          </p:cNvSpPr>
          <p:nvPr/>
        </p:nvSpPr>
        <p:spPr bwMode="auto">
          <a:xfrm>
            <a:off x="3935413" y="2276475"/>
            <a:ext cx="2247731" cy="58477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smtClean="0">
                <a:ln>
                  <a:noFill/>
                </a:ln>
                <a:solidFill>
                  <a:srgbClr val="0000FF"/>
                </a:solidFill>
                <a:effectLst>
                  <a:outerShdw blurRad="38100" dist="38100" dir="2700000" algn="tl">
                    <a:srgbClr val="000000"/>
                  </a:outerShdw>
                </a:effectLst>
                <a:uLnTx/>
                <a:uFillTx/>
                <a:latin typeface="华文新魏" pitchFamily="2" charset="-122"/>
                <a:ea typeface="华文新魏" pitchFamily="2" charset="-122"/>
                <a:cs typeface="+mn-cs"/>
              </a:rPr>
              <a:t>约</a:t>
            </a:r>
            <a:r>
              <a:rPr kumimoji="1" lang="en-US" altLang="zh-CN" sz="3200" b="1" i="0" u="none" strike="noStrike" kern="1200" cap="none" spc="0" normalizeH="0" baseline="0" noProof="0" dirty="0" smtClean="0">
                <a:ln>
                  <a:noFill/>
                </a:ln>
                <a:solidFill>
                  <a:srgbClr val="0000FF"/>
                </a:solidFill>
                <a:effectLst>
                  <a:outerShdw blurRad="38100" dist="38100" dir="2700000" algn="tl">
                    <a:srgbClr val="000000"/>
                  </a:outerShdw>
                </a:effectLst>
                <a:uLnTx/>
                <a:uFillTx/>
                <a:latin typeface="华文新魏" pitchFamily="2" charset="-122"/>
                <a:ea typeface="华文新魏" pitchFamily="2" charset="-122"/>
                <a:cs typeface="+mn-cs"/>
              </a:rPr>
              <a:t>4000</a:t>
            </a:r>
            <a:r>
              <a:rPr kumimoji="1" lang="zh-CN" altLang="en-US" sz="32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华文新魏" pitchFamily="2" charset="-122"/>
                <a:ea typeface="华文新魏" pitchFamily="2" charset="-122"/>
                <a:cs typeface="+mn-cs"/>
              </a:rPr>
              <a:t>种。</a:t>
            </a:r>
          </a:p>
        </p:txBody>
      </p:sp>
      <p:sp>
        <p:nvSpPr>
          <p:cNvPr id="26" name="Rectangle 1031"/>
          <p:cNvSpPr>
            <a:spLocks noChangeArrowheads="1"/>
          </p:cNvSpPr>
          <p:nvPr/>
        </p:nvSpPr>
        <p:spPr bwMode="auto">
          <a:xfrm>
            <a:off x="1839913" y="1349375"/>
            <a:ext cx="2115820" cy="58356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中宋" panose="02010600040101010101" pitchFamily="2" charset="-122"/>
                <a:cs typeface="+mn-cs"/>
              </a:rPr>
              <a:t> 1</a:t>
            </a:r>
            <a:r>
              <a:rPr kumimoji="1" lang="zh-CN" alt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中宋" panose="02010600040101010101" pitchFamily="2" charset="-122"/>
                <a:cs typeface="+mn-cs"/>
              </a:rPr>
              <a:t>、来源： </a:t>
            </a:r>
          </a:p>
        </p:txBody>
      </p:sp>
      <p:sp>
        <p:nvSpPr>
          <p:cNvPr id="27" name="Rectangle 1032"/>
          <p:cNvSpPr>
            <a:spLocks noChangeArrowheads="1"/>
          </p:cNvSpPr>
          <p:nvPr/>
        </p:nvSpPr>
        <p:spPr bwMode="auto">
          <a:xfrm>
            <a:off x="1919288" y="2276475"/>
            <a:ext cx="2014220" cy="58356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中宋" panose="02010600040101010101" pitchFamily="2" charset="-122"/>
                <a:cs typeface="+mn-cs"/>
              </a:rPr>
              <a:t>2</a:t>
            </a:r>
            <a:r>
              <a:rPr kumimoji="1" lang="zh-CN" alt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中宋" panose="02010600040101010101" pitchFamily="2" charset="-122"/>
                <a:cs typeface="+mn-cs"/>
              </a:rPr>
              <a:t>、种类：</a:t>
            </a:r>
          </a:p>
        </p:txBody>
      </p:sp>
      <p:sp>
        <p:nvSpPr>
          <p:cNvPr id="28" name="Rectangle 1033"/>
          <p:cNvSpPr>
            <a:spLocks noChangeArrowheads="1"/>
          </p:cNvSpPr>
          <p:nvPr/>
        </p:nvSpPr>
        <p:spPr bwMode="auto">
          <a:xfrm>
            <a:off x="1919288" y="3213100"/>
            <a:ext cx="2014220" cy="58356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中宋" panose="02010600040101010101" pitchFamily="2" charset="-122"/>
                <a:cs typeface="+mn-cs"/>
              </a:rPr>
              <a:t>3</a:t>
            </a:r>
            <a:r>
              <a:rPr kumimoji="1" lang="zh-CN" alt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中宋" panose="02010600040101010101" pitchFamily="2" charset="-122"/>
                <a:cs typeface="+mn-cs"/>
              </a:rPr>
              <a:t>、作用：</a:t>
            </a:r>
          </a:p>
        </p:txBody>
      </p:sp>
      <p:sp>
        <p:nvSpPr>
          <p:cNvPr id="29" name="Rectangle 1036"/>
          <p:cNvSpPr>
            <a:spLocks noChangeArrowheads="1"/>
          </p:cNvSpPr>
          <p:nvPr/>
        </p:nvSpPr>
        <p:spPr bwMode="auto">
          <a:xfrm>
            <a:off x="1952625" y="5357813"/>
            <a:ext cx="2014220" cy="58356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中宋" panose="02010600040101010101" pitchFamily="2" charset="-122"/>
                <a:cs typeface="+mn-cs"/>
              </a:rPr>
              <a:t>4</a:t>
            </a:r>
            <a:r>
              <a:rPr kumimoji="1" lang="zh-CN" alt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中宋" panose="02010600040101010101" pitchFamily="2" charset="-122"/>
                <a:cs typeface="+mn-cs"/>
              </a:rPr>
              <a:t>、结果：</a:t>
            </a:r>
          </a:p>
        </p:txBody>
      </p:sp>
      <p:sp>
        <p:nvSpPr>
          <p:cNvPr id="30" name="Text Box 1040">
            <a:hlinkClick r:id="rId4" action="ppaction://hlinksldjump"/>
          </p:cNvPr>
          <p:cNvSpPr txBox="1">
            <a:spLocks noChangeArrowheads="1"/>
          </p:cNvSpPr>
          <p:nvPr/>
        </p:nvSpPr>
        <p:spPr bwMode="auto">
          <a:xfrm>
            <a:off x="3752850" y="5430838"/>
            <a:ext cx="2971800" cy="645160"/>
          </a:xfrm>
          <a:prstGeom prst="rect">
            <a:avLst/>
          </a:prstGeom>
          <a:noFill/>
          <a:ln w="9525">
            <a:noFill/>
            <a:miter lim="800000"/>
          </a:ln>
          <a:effectLst/>
        </p:spPr>
        <p:txBody>
          <a:bodyPr>
            <a:spAutoFit/>
          </a:bodyPr>
          <a:lstStyle/>
          <a:p>
            <a:pPr marR="0" defTabSz="914400" rtl="0">
              <a:spcBef>
                <a:spcPct val="50000"/>
              </a:spcBef>
              <a:buClrTx/>
              <a:buSzTx/>
              <a:buFontTx/>
              <a:defRPr/>
            </a:pPr>
            <a:r>
              <a:rPr kumimoji="0" lang="zh-CN" altLang="en-US" sz="3600" b="1" kern="1200" cap="none" spc="0" normalizeH="0" baseline="0" noProof="0" dirty="0">
                <a:solidFill>
                  <a:srgbClr val="0000FF"/>
                </a:solidFill>
                <a:effectLst>
                  <a:outerShdw blurRad="38100" dist="38100" dir="2700000" algn="tl">
                    <a:srgbClr val="FFFFFF"/>
                  </a:outerShdw>
                </a:effectLst>
                <a:latin typeface="Comic Sans MS" panose="030F0702030302020204" pitchFamily="66" charset="0"/>
                <a:ea typeface="华文新魏" pitchFamily="2" charset="-122"/>
                <a:cs typeface="+mn-cs"/>
              </a:rPr>
              <a:t>形成两种末端</a:t>
            </a:r>
          </a:p>
        </p:txBody>
      </p:sp>
      <p:sp>
        <p:nvSpPr>
          <p:cNvPr id="31" name="Rectangle 1042"/>
          <p:cNvSpPr>
            <a:spLocks noGrp="1" noRot="1" noChangeArrowheads="1"/>
          </p:cNvSpPr>
          <p:nvPr>
            <p:ph type="title" idx="4294967295"/>
          </p:nvPr>
        </p:nvSpPr>
        <p:spPr>
          <a:xfrm>
            <a:off x="1524000" y="304800"/>
            <a:ext cx="9144000" cy="762000"/>
          </a:xfrm>
          <a:solidFill>
            <a:srgbClr val="FFFF00"/>
          </a:solidFill>
        </p:spPr>
        <p:txBody>
          <a:bodyPr vert="horz" wrap="square" lIns="91440" tIns="45720" rIns="91440" bIns="45720" numCol="1" rtlCol="0" anchor="b"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1" lang="zh-CN" altLang="en-US"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j-cs"/>
              </a:rPr>
              <a:t>一</a:t>
            </a:r>
            <a:r>
              <a:rPr kumimoji="1" lang="zh-CN" altLang="en-US" sz="3600" b="1" i="0" u="none" strike="noStrike" kern="1200" cap="none" spc="0" normalizeH="0" baseline="0" noProof="0" dirty="0" smtClean="0">
                <a:ln>
                  <a:noFill/>
                </a:ln>
                <a:solidFill>
                  <a:srgbClr val="C0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j-cs"/>
              </a:rPr>
              <a:t>、“</a:t>
            </a:r>
            <a:r>
              <a:rPr kumimoji="1" lang="zh-CN" altLang="en-US"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j-cs"/>
              </a:rPr>
              <a:t>分子手术刀” </a:t>
            </a:r>
            <a:r>
              <a:rPr kumimoji="1" lang="en-US" altLang="zh-CN"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j-cs"/>
              </a:rPr>
              <a:t>——</a:t>
            </a:r>
            <a:r>
              <a:rPr kumimoji="1" lang="zh-CN" altLang="en-US" sz="36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j-cs"/>
              </a:rPr>
              <a:t>限制性核酸内切酶</a:t>
            </a:r>
            <a:endParaRPr kumimoji="0" lang="zh-CN" altLang="en-US" sz="36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j-cs"/>
            </a:endParaRPr>
          </a:p>
        </p:txBody>
      </p:sp>
      <p:grpSp>
        <p:nvGrpSpPr>
          <p:cNvPr id="2" name="Group 1047"/>
          <p:cNvGrpSpPr/>
          <p:nvPr/>
        </p:nvGrpSpPr>
        <p:grpSpPr>
          <a:xfrm>
            <a:off x="6724650" y="5138738"/>
            <a:ext cx="2681288" cy="1163638"/>
            <a:chOff x="2880" y="3462"/>
            <a:chExt cx="1164" cy="733"/>
          </a:xfrm>
        </p:grpSpPr>
        <p:sp>
          <p:nvSpPr>
            <p:cNvPr id="19467" name="AutoShape 1043"/>
            <p:cNvSpPr/>
            <p:nvPr/>
          </p:nvSpPr>
          <p:spPr>
            <a:xfrm>
              <a:off x="2880" y="3600"/>
              <a:ext cx="96" cy="576"/>
            </a:xfrm>
            <a:prstGeom prst="leftBrace">
              <a:avLst>
                <a:gd name="adj1" fmla="val 50000"/>
                <a:gd name="adj2" fmla="val 51935"/>
              </a:avLst>
            </a:prstGeom>
            <a:noFill/>
            <a:ln w="38100" cap="flat" cmpd="sng">
              <a:solidFill>
                <a:srgbClr val="0000FF"/>
              </a:solidFill>
              <a:prstDash val="solid"/>
              <a:round/>
              <a:headEnd type="none" w="med" len="med"/>
              <a:tailEnd type="none" w="med" len="med"/>
            </a:ln>
          </p:spPr>
          <p:txBody>
            <a:bodyPr wrap="none" anchor="ctr"/>
            <a:lstStyle/>
            <a:p>
              <a:endParaRPr lang="zh-CN" altLang="en-US" sz="2400" dirty="0">
                <a:latin typeface="Comic Sans MS" panose="030F0702030302020204" pitchFamily="66" charset="0"/>
                <a:ea typeface="宋体" panose="02010600030101010101" pitchFamily="2" charset="-122"/>
              </a:endParaRPr>
            </a:p>
          </p:txBody>
        </p:sp>
        <p:sp>
          <p:nvSpPr>
            <p:cNvPr id="19468" name="Text Box 1045"/>
            <p:cNvSpPr txBox="1"/>
            <p:nvPr/>
          </p:nvSpPr>
          <p:spPr>
            <a:xfrm>
              <a:off x="3036" y="3462"/>
              <a:ext cx="1008" cy="368"/>
            </a:xfrm>
            <a:prstGeom prst="rect">
              <a:avLst/>
            </a:prstGeom>
            <a:noFill/>
            <a:ln w="9525">
              <a:noFill/>
            </a:ln>
          </p:spPr>
          <p:txBody>
            <a:bodyPr anchor="t">
              <a:spAutoFit/>
            </a:bodyPr>
            <a:lstStyle/>
            <a:p>
              <a:pPr>
                <a:spcBef>
                  <a:spcPct val="50000"/>
                </a:spcBef>
              </a:pPr>
              <a:r>
                <a:rPr lang="zh-CN" altLang="en-US" sz="3200" b="1" dirty="0">
                  <a:solidFill>
                    <a:srgbClr val="0000FF"/>
                  </a:solidFill>
                  <a:latin typeface="Comic Sans MS" panose="030F0702030302020204" pitchFamily="66" charset="0"/>
                  <a:ea typeface="华文新魏" pitchFamily="2" charset="-122"/>
                </a:rPr>
                <a:t>黏性末端</a:t>
              </a:r>
            </a:p>
          </p:txBody>
        </p:sp>
        <p:sp>
          <p:nvSpPr>
            <p:cNvPr id="19469" name="Text Box 1046"/>
            <p:cNvSpPr txBox="1"/>
            <p:nvPr/>
          </p:nvSpPr>
          <p:spPr>
            <a:xfrm>
              <a:off x="3036" y="3827"/>
              <a:ext cx="1008" cy="368"/>
            </a:xfrm>
            <a:prstGeom prst="rect">
              <a:avLst/>
            </a:prstGeom>
            <a:noFill/>
            <a:ln w="9525">
              <a:noFill/>
            </a:ln>
          </p:spPr>
          <p:txBody>
            <a:bodyPr anchor="t">
              <a:spAutoFit/>
            </a:bodyPr>
            <a:lstStyle/>
            <a:p>
              <a:pPr>
                <a:spcBef>
                  <a:spcPct val="50000"/>
                </a:spcBef>
              </a:pPr>
              <a:r>
                <a:rPr lang="zh-CN" altLang="en-US" sz="3200" b="1" dirty="0">
                  <a:solidFill>
                    <a:srgbClr val="0000FF"/>
                  </a:solidFill>
                  <a:latin typeface="Comic Sans MS" panose="030F0702030302020204" pitchFamily="66" charset="0"/>
                  <a:ea typeface="华文新魏" pitchFamily="2" charset="-122"/>
                </a:rPr>
                <a:t>平末端</a:t>
              </a:r>
            </a:p>
          </p:txBody>
        </p:sp>
      </p:grpSp>
      <p:sp>
        <p:nvSpPr>
          <p:cNvPr id="138251" name="文本框 138250">
            <a:hlinkClick r:id="rId5" action="ppaction://hlinksldjump"/>
          </p:cNvPr>
          <p:cNvSpPr txBox="1"/>
          <p:nvPr/>
        </p:nvSpPr>
        <p:spPr>
          <a:xfrm>
            <a:off x="2075180" y="4054793"/>
            <a:ext cx="1524000" cy="583565"/>
          </a:xfrm>
          <a:prstGeom prst="rect">
            <a:avLst/>
          </a:prstGeom>
          <a:solidFill>
            <a:srgbClr val="000000"/>
          </a:solidFill>
          <a:ln w="76200">
            <a:noFill/>
          </a:ln>
        </p:spPr>
        <p:txBody>
          <a:bodyPr wrap="square">
            <a:spAutoFit/>
          </a:bodyPr>
          <a:lstStyle/>
          <a:p>
            <a:pPr>
              <a:spcBef>
                <a:spcPct val="50000"/>
              </a:spcBef>
            </a:pPr>
            <a:r>
              <a:rPr lang="zh-CN" altLang="en-US" sz="3200" b="1" noProof="1">
                <a:solidFill>
                  <a:srgbClr val="FFFFFF"/>
                </a:solidFill>
                <a:effectLst>
                  <a:outerShdw blurRad="38100" dist="38100" dir="2700000">
                    <a:srgbClr val="000000"/>
                  </a:outerShdw>
                </a:effectLst>
                <a:latin typeface="Times New Roman" panose="02020603050405020304" pitchFamily="18" charset="0"/>
                <a:ea typeface="华文中宋" panose="02010600040101010101" pitchFamily="2" charset="-122"/>
                <a:cs typeface="+mn-ea"/>
              </a:rPr>
              <a:t>专一性</a:t>
            </a:r>
            <a:endParaRPr lang="zh-CN" altLang="en-US" sz="3200" b="1" noProof="1">
              <a:solidFill>
                <a:srgbClr val="FFFFFF"/>
              </a:solidFill>
              <a:effectLst>
                <a:outerShdw blurRad="38100" dist="38100" dir="2700000">
                  <a:srgbClr val="000000"/>
                </a:outerShdw>
              </a:effectLst>
              <a:latin typeface="Times New Roman" panose="02020603050405020304" pitchFamily="18" charset="0"/>
              <a:ea typeface="华文中宋" panose="02010600040101010101" pitchFamily="2" charset="-122"/>
            </a:endParaRPr>
          </a:p>
        </p:txBody>
      </p:sp>
      <p:cxnSp>
        <p:nvCxnSpPr>
          <p:cNvPr id="21" name="直接连接符 20"/>
          <p:cNvCxnSpPr/>
          <p:nvPr/>
        </p:nvCxnSpPr>
        <p:spPr>
          <a:xfrm flipV="1">
            <a:off x="5791200" y="2679700"/>
            <a:ext cx="584200" cy="4191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11900" y="2387600"/>
            <a:ext cx="1092200" cy="523220"/>
          </a:xfrm>
          <a:prstGeom prst="rect">
            <a:avLst/>
          </a:prstGeom>
          <a:noFill/>
        </p:spPr>
        <p:txBody>
          <a:bodyPr wrap="square" rtlCol="0">
            <a:spAutoFit/>
          </a:bodyPr>
          <a:lstStyle/>
          <a:p>
            <a:r>
              <a:rPr lang="zh-CN" altLang="en-US" sz="2800" b="1" dirty="0" smtClean="0">
                <a:solidFill>
                  <a:srgbClr val="FF0000"/>
                </a:solidFill>
              </a:rPr>
              <a:t>对象</a:t>
            </a:r>
            <a:endParaRPr lang="zh-CN" altLang="en-US" sz="2800" b="1" dirty="0">
              <a:solidFill>
                <a:srgbClr val="FF0000"/>
              </a:solidFill>
            </a:endParaRPr>
          </a:p>
        </p:txBody>
      </p:sp>
      <p:grpSp>
        <p:nvGrpSpPr>
          <p:cNvPr id="34" name="组合 33"/>
          <p:cNvGrpSpPr/>
          <p:nvPr/>
        </p:nvGrpSpPr>
        <p:grpSpPr>
          <a:xfrm>
            <a:off x="9105900" y="2260600"/>
            <a:ext cx="3086100" cy="812800"/>
            <a:chOff x="9105900" y="2260600"/>
            <a:chExt cx="3086100" cy="812800"/>
          </a:xfrm>
        </p:grpSpPr>
        <p:sp>
          <p:nvSpPr>
            <p:cNvPr id="32" name="下箭头标注 31"/>
            <p:cNvSpPr/>
            <p:nvPr/>
          </p:nvSpPr>
          <p:spPr>
            <a:xfrm>
              <a:off x="9105900" y="2260600"/>
              <a:ext cx="2590800" cy="812800"/>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TextBox 32"/>
            <p:cNvSpPr txBox="1"/>
            <p:nvPr/>
          </p:nvSpPr>
          <p:spPr>
            <a:xfrm>
              <a:off x="9156700" y="2387600"/>
              <a:ext cx="3035300" cy="369332"/>
            </a:xfrm>
            <a:prstGeom prst="rect">
              <a:avLst/>
            </a:prstGeom>
            <a:noFill/>
          </p:spPr>
          <p:txBody>
            <a:bodyPr wrap="square" rtlCol="0">
              <a:spAutoFit/>
            </a:bodyPr>
            <a:lstStyle/>
            <a:p>
              <a:r>
                <a:rPr lang="zh-CN" altLang="en-US" b="1" dirty="0" smtClean="0">
                  <a:solidFill>
                    <a:srgbClr val="FF0000"/>
                  </a:solidFill>
                </a:rPr>
                <a:t>一般为</a:t>
              </a:r>
              <a:r>
                <a:rPr lang="en-US" altLang="zh-CN" b="1" dirty="0" smtClean="0">
                  <a:solidFill>
                    <a:srgbClr val="FF0000"/>
                  </a:solidFill>
                </a:rPr>
                <a:t>6</a:t>
              </a:r>
              <a:r>
                <a:rPr lang="zh-CN" altLang="en-US" b="1" dirty="0" smtClean="0">
                  <a:solidFill>
                    <a:srgbClr val="FF0000"/>
                  </a:solidFill>
                </a:rPr>
                <a:t>个核苷酸的序列</a:t>
              </a:r>
              <a:endParaRPr lang="zh-CN" altLang="en-US"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8251"/>
                                        </p:tgtEl>
                                        <p:attrNameLst>
                                          <p:attrName>style.visibility</p:attrName>
                                        </p:attrNameLst>
                                      </p:cBhvr>
                                      <p:to>
                                        <p:strVal val="visible"/>
                                      </p:to>
                                    </p:set>
                                    <p:anim calcmode="lin" valueType="num">
                                      <p:cBhvr additive="base">
                                        <p:cTn id="43" dur="500" fill="hold"/>
                                        <p:tgtEl>
                                          <p:spTgt spid="138251"/>
                                        </p:tgtEl>
                                        <p:attrNameLst>
                                          <p:attrName>ppt_x</p:attrName>
                                        </p:attrNameLst>
                                      </p:cBhvr>
                                      <p:tavLst>
                                        <p:tav tm="0">
                                          <p:val>
                                            <p:strVal val="0-#ppt_w/2"/>
                                          </p:val>
                                        </p:tav>
                                        <p:tav tm="100000">
                                          <p:val>
                                            <p:strVal val="#ppt_x"/>
                                          </p:val>
                                        </p:tav>
                                      </p:tavLst>
                                    </p:anim>
                                    <p:anim calcmode="lin" valueType="num">
                                      <p:cBhvr additive="base">
                                        <p:cTn id="44" dur="500" fill="hold"/>
                                        <p:tgtEl>
                                          <p:spTgt spid="13825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0-#ppt_w/2"/>
                                          </p:val>
                                        </p:tav>
                                        <p:tav tm="100000">
                                          <p:val>
                                            <p:strVal val="#ppt_x"/>
                                          </p:val>
                                        </p:tav>
                                      </p:tavLst>
                                    </p:anim>
                                    <p:anim calcmode="lin" valueType="num">
                                      <p:cBhvr additive="base">
                                        <p:cTn id="5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30" grpId="0" bldLvl="0" animBg="1"/>
      <p:bldP spid="138251" grpId="0" bldLvl="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圆角矩形 31"/>
          <p:cNvSpPr>
            <a:spLocks noChangeArrowheads="1"/>
          </p:cNvSpPr>
          <p:nvPr/>
        </p:nvSpPr>
        <p:spPr bwMode="auto">
          <a:xfrm>
            <a:off x="95251" y="1"/>
            <a:ext cx="11952816" cy="6742113"/>
          </a:xfrm>
          <a:prstGeom prst="roundRect">
            <a:avLst>
              <a:gd name="adj" fmla="val 16667"/>
            </a:avLst>
          </a:prstGeom>
          <a:solidFill>
            <a:schemeClr val="accent1">
              <a:alpha val="0"/>
            </a:schemeClr>
          </a:solidFill>
          <a:ln w="25400">
            <a:solidFill>
              <a:srgbClr val="385D8A"/>
            </a:solidFill>
            <a:round/>
            <a:headEnd/>
            <a:tailEnd/>
          </a:ln>
        </p:spPr>
        <p:txBody>
          <a:bodyPr anchor="ctr"/>
          <a:lstStyle/>
          <a:p>
            <a:pPr algn="ctr"/>
            <a:endParaRPr lang="zh-CN" altLang="en-US">
              <a:solidFill>
                <a:srgbClr val="FFFFFF"/>
              </a:solidFill>
              <a:latin typeface="Calibri" pitchFamily="34" charset="0"/>
            </a:endParaRPr>
          </a:p>
        </p:txBody>
      </p:sp>
      <p:pic>
        <p:nvPicPr>
          <p:cNvPr id="12291" name="Picture 3"/>
          <p:cNvPicPr>
            <a:picLocks noChangeAspect="1" noChangeArrowheads="1"/>
          </p:cNvPicPr>
          <p:nvPr/>
        </p:nvPicPr>
        <p:blipFill>
          <a:blip r:embed="rId2" cstate="print"/>
          <a:srcRect t="16400" b="15350"/>
          <a:stretch>
            <a:fillRect/>
          </a:stretch>
        </p:blipFill>
        <p:spPr bwMode="auto">
          <a:xfrm>
            <a:off x="6096001" y="836614"/>
            <a:ext cx="5135033" cy="5545137"/>
          </a:xfrm>
          <a:prstGeom prst="rect">
            <a:avLst/>
          </a:prstGeom>
          <a:noFill/>
          <a:ln w="9525">
            <a:noFill/>
            <a:miter lim="800000"/>
            <a:headEnd/>
            <a:tailEnd/>
          </a:ln>
        </p:spPr>
      </p:pic>
      <p:grpSp>
        <p:nvGrpSpPr>
          <p:cNvPr id="2" name="Group 4"/>
          <p:cNvGrpSpPr>
            <a:grpSpLocks/>
          </p:cNvGrpSpPr>
          <p:nvPr/>
        </p:nvGrpSpPr>
        <p:grpSpPr bwMode="auto">
          <a:xfrm>
            <a:off x="431800" y="3644900"/>
            <a:ext cx="5664200" cy="2819400"/>
            <a:chOff x="0" y="0"/>
            <a:chExt cx="3130" cy="1776"/>
          </a:xfrm>
        </p:grpSpPr>
        <p:pic>
          <p:nvPicPr>
            <p:cNvPr id="7197" name="Picture 3" descr="pic_133241"/>
            <p:cNvPicPr>
              <a:picLocks noChangeAspect="1" noChangeArrowheads="1"/>
            </p:cNvPicPr>
            <p:nvPr/>
          </p:nvPicPr>
          <p:blipFill>
            <a:blip r:embed="rId3" cstate="print"/>
            <a:srcRect t="2634" r="29" b="17"/>
            <a:stretch>
              <a:fillRect/>
            </a:stretch>
          </p:blipFill>
          <p:spPr bwMode="auto">
            <a:xfrm>
              <a:off x="0" y="0"/>
              <a:ext cx="3130" cy="1776"/>
            </a:xfrm>
            <a:prstGeom prst="rect">
              <a:avLst/>
            </a:prstGeom>
            <a:noFill/>
            <a:ln w="9525">
              <a:noFill/>
              <a:miter lim="800000"/>
              <a:headEnd/>
              <a:tailEnd/>
            </a:ln>
          </p:spPr>
        </p:pic>
        <p:sp>
          <p:nvSpPr>
            <p:cNvPr id="7198" name="Text Box 4"/>
            <p:cNvSpPr txBox="1">
              <a:spLocks noChangeArrowheads="1"/>
            </p:cNvSpPr>
            <p:nvPr/>
          </p:nvSpPr>
          <p:spPr bwMode="auto">
            <a:xfrm>
              <a:off x="1963" y="186"/>
              <a:ext cx="581" cy="294"/>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altLang="zh-CN" sz="2400" b="1">
                  <a:latin typeface="Calibri" pitchFamily="34" charset="0"/>
                </a:rPr>
                <a:t>  G</a:t>
              </a:r>
            </a:p>
          </p:txBody>
        </p:sp>
      </p:grpSp>
      <p:pic>
        <p:nvPicPr>
          <p:cNvPr id="12295" name="Picture 6" descr="pic_133241"/>
          <p:cNvPicPr>
            <a:picLocks noChangeAspect="1" noChangeArrowheads="1"/>
          </p:cNvPicPr>
          <p:nvPr/>
        </p:nvPicPr>
        <p:blipFill>
          <a:blip r:embed="rId3" cstate="print"/>
          <a:srcRect r="29" b="2644"/>
          <a:stretch>
            <a:fillRect/>
          </a:stretch>
        </p:blipFill>
        <p:spPr bwMode="auto">
          <a:xfrm>
            <a:off x="431800" y="836613"/>
            <a:ext cx="5664200" cy="2819400"/>
          </a:xfrm>
          <a:prstGeom prst="rect">
            <a:avLst/>
          </a:prstGeom>
          <a:noFill/>
          <a:ln w="9525">
            <a:noFill/>
            <a:miter lim="800000"/>
            <a:headEnd/>
            <a:tailEnd/>
          </a:ln>
        </p:spPr>
      </p:pic>
      <p:sp>
        <p:nvSpPr>
          <p:cNvPr id="12296" name="Line 7"/>
          <p:cNvSpPr>
            <a:spLocks noChangeShapeType="1"/>
          </p:cNvSpPr>
          <p:nvPr/>
        </p:nvSpPr>
        <p:spPr bwMode="auto">
          <a:xfrm flipH="1">
            <a:off x="2256367" y="2708275"/>
            <a:ext cx="1246717" cy="1296988"/>
          </a:xfrm>
          <a:prstGeom prst="line">
            <a:avLst/>
          </a:prstGeom>
          <a:noFill/>
          <a:ln w="38100">
            <a:solidFill>
              <a:srgbClr val="FF0000"/>
            </a:solidFill>
            <a:round/>
            <a:headEnd/>
            <a:tailEnd/>
          </a:ln>
        </p:spPr>
        <p:txBody>
          <a:bodyPr wrap="none"/>
          <a:lstStyle/>
          <a:p>
            <a:endParaRPr lang="zh-CN" altLang="en-US"/>
          </a:p>
        </p:txBody>
      </p:sp>
      <p:grpSp>
        <p:nvGrpSpPr>
          <p:cNvPr id="3" name="Group 9"/>
          <p:cNvGrpSpPr>
            <a:grpSpLocks/>
          </p:cNvGrpSpPr>
          <p:nvPr/>
        </p:nvGrpSpPr>
        <p:grpSpPr bwMode="auto">
          <a:xfrm>
            <a:off x="2762251" y="1357314"/>
            <a:ext cx="2250016" cy="1564380"/>
            <a:chOff x="0" y="0"/>
            <a:chExt cx="1038" cy="1034"/>
          </a:xfrm>
        </p:grpSpPr>
        <p:sp>
          <p:nvSpPr>
            <p:cNvPr id="7192" name="Text Box 9"/>
            <p:cNvSpPr txBox="1">
              <a:spLocks noChangeArrowheads="1"/>
            </p:cNvSpPr>
            <p:nvPr/>
          </p:nvSpPr>
          <p:spPr bwMode="auto">
            <a:xfrm>
              <a:off x="798" y="477"/>
              <a:ext cx="240" cy="224"/>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1’</a:t>
              </a:r>
            </a:p>
          </p:txBody>
        </p:sp>
        <p:sp>
          <p:nvSpPr>
            <p:cNvPr id="7193" name="Text Box 10"/>
            <p:cNvSpPr txBox="1">
              <a:spLocks noChangeArrowheads="1"/>
            </p:cNvSpPr>
            <p:nvPr/>
          </p:nvSpPr>
          <p:spPr bwMode="auto">
            <a:xfrm>
              <a:off x="665" y="810"/>
              <a:ext cx="240" cy="224"/>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2’</a:t>
              </a:r>
            </a:p>
          </p:txBody>
        </p:sp>
        <p:sp>
          <p:nvSpPr>
            <p:cNvPr id="7194" name="Text Box 11"/>
            <p:cNvSpPr txBox="1">
              <a:spLocks noChangeArrowheads="1"/>
            </p:cNvSpPr>
            <p:nvPr/>
          </p:nvSpPr>
          <p:spPr bwMode="auto">
            <a:xfrm>
              <a:off x="159" y="810"/>
              <a:ext cx="240" cy="224"/>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3’</a:t>
              </a:r>
            </a:p>
          </p:txBody>
        </p:sp>
        <p:sp>
          <p:nvSpPr>
            <p:cNvPr id="7195" name="Text Box 12"/>
            <p:cNvSpPr txBox="1">
              <a:spLocks noChangeArrowheads="1"/>
            </p:cNvSpPr>
            <p:nvPr/>
          </p:nvSpPr>
          <p:spPr bwMode="auto">
            <a:xfrm>
              <a:off x="0" y="595"/>
              <a:ext cx="240" cy="224"/>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4’</a:t>
              </a:r>
            </a:p>
          </p:txBody>
        </p:sp>
        <p:sp>
          <p:nvSpPr>
            <p:cNvPr id="7196" name="Text Box 13"/>
            <p:cNvSpPr txBox="1">
              <a:spLocks noChangeArrowheads="1"/>
            </p:cNvSpPr>
            <p:nvPr/>
          </p:nvSpPr>
          <p:spPr bwMode="auto">
            <a:xfrm>
              <a:off x="203" y="0"/>
              <a:ext cx="240" cy="224"/>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5’</a:t>
              </a:r>
            </a:p>
          </p:txBody>
        </p:sp>
      </p:grpSp>
      <p:grpSp>
        <p:nvGrpSpPr>
          <p:cNvPr id="4" name="Group 15"/>
          <p:cNvGrpSpPr>
            <a:grpSpLocks/>
          </p:cNvGrpSpPr>
          <p:nvPr/>
        </p:nvGrpSpPr>
        <p:grpSpPr bwMode="auto">
          <a:xfrm>
            <a:off x="2995084" y="4149725"/>
            <a:ext cx="1879600" cy="1487488"/>
            <a:chOff x="0" y="0"/>
            <a:chExt cx="888" cy="937"/>
          </a:xfrm>
        </p:grpSpPr>
        <p:sp>
          <p:nvSpPr>
            <p:cNvPr id="7187" name="Text Box 15"/>
            <p:cNvSpPr txBox="1">
              <a:spLocks noChangeArrowheads="1"/>
            </p:cNvSpPr>
            <p:nvPr/>
          </p:nvSpPr>
          <p:spPr bwMode="auto">
            <a:xfrm>
              <a:off x="648" y="408"/>
              <a:ext cx="240" cy="212"/>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1’</a:t>
              </a:r>
            </a:p>
          </p:txBody>
        </p:sp>
        <p:sp>
          <p:nvSpPr>
            <p:cNvPr id="7188" name="Text Box 16"/>
            <p:cNvSpPr txBox="1">
              <a:spLocks noChangeArrowheads="1"/>
            </p:cNvSpPr>
            <p:nvPr/>
          </p:nvSpPr>
          <p:spPr bwMode="auto">
            <a:xfrm>
              <a:off x="557" y="725"/>
              <a:ext cx="240" cy="212"/>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2’</a:t>
              </a:r>
            </a:p>
          </p:txBody>
        </p:sp>
        <p:sp>
          <p:nvSpPr>
            <p:cNvPr id="7189" name="Text Box 17"/>
            <p:cNvSpPr txBox="1">
              <a:spLocks noChangeArrowheads="1"/>
            </p:cNvSpPr>
            <p:nvPr/>
          </p:nvSpPr>
          <p:spPr bwMode="auto">
            <a:xfrm>
              <a:off x="45" y="725"/>
              <a:ext cx="240" cy="212"/>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3’</a:t>
              </a:r>
            </a:p>
          </p:txBody>
        </p:sp>
        <p:sp>
          <p:nvSpPr>
            <p:cNvPr id="7190" name="Text Box 18"/>
            <p:cNvSpPr txBox="1">
              <a:spLocks noChangeArrowheads="1"/>
            </p:cNvSpPr>
            <p:nvPr/>
          </p:nvSpPr>
          <p:spPr bwMode="auto">
            <a:xfrm>
              <a:off x="0" y="408"/>
              <a:ext cx="240" cy="212"/>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4’</a:t>
              </a:r>
            </a:p>
          </p:txBody>
        </p:sp>
        <p:sp>
          <p:nvSpPr>
            <p:cNvPr id="7191" name="Text Box 19"/>
            <p:cNvSpPr txBox="1">
              <a:spLocks noChangeArrowheads="1"/>
            </p:cNvSpPr>
            <p:nvPr/>
          </p:nvSpPr>
          <p:spPr bwMode="auto">
            <a:xfrm>
              <a:off x="91" y="0"/>
              <a:ext cx="240" cy="212"/>
            </a:xfrm>
            <a:prstGeom prst="rect">
              <a:avLst/>
            </a:prstGeom>
            <a:noFill/>
            <a:ln w="9525">
              <a:noFill/>
              <a:miter lim="800000"/>
              <a:headEnd/>
              <a:tailEnd/>
            </a:ln>
          </p:spPr>
          <p:txBody>
            <a:bodyPr>
              <a:spAutoFit/>
            </a:bodyPr>
            <a:lstStyle/>
            <a:p>
              <a:pPr>
                <a:spcBef>
                  <a:spcPct val="50000"/>
                </a:spcBef>
              </a:pPr>
              <a:r>
                <a:rPr lang="en-US" altLang="zh-CN" sz="1600" b="1">
                  <a:solidFill>
                    <a:srgbClr val="FF0000"/>
                  </a:solidFill>
                  <a:latin typeface="Calibri" pitchFamily="34" charset="0"/>
                </a:rPr>
                <a:t>5’</a:t>
              </a:r>
            </a:p>
          </p:txBody>
        </p:sp>
      </p:grpSp>
      <p:sp>
        <p:nvSpPr>
          <p:cNvPr id="12309" name="Text Box 20"/>
          <p:cNvSpPr txBox="1">
            <a:spLocks noChangeArrowheads="1"/>
          </p:cNvSpPr>
          <p:nvPr/>
        </p:nvSpPr>
        <p:spPr bwMode="auto">
          <a:xfrm>
            <a:off x="3983568" y="1196976"/>
            <a:ext cx="1056217" cy="46672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altLang="zh-CN" sz="2400" b="1">
                <a:latin typeface="Calibri" pitchFamily="34" charset="0"/>
              </a:rPr>
              <a:t>  A</a:t>
            </a:r>
          </a:p>
        </p:txBody>
      </p:sp>
      <p:sp>
        <p:nvSpPr>
          <p:cNvPr id="12310" name="Text Box 22"/>
          <p:cNvSpPr txBox="1">
            <a:spLocks noChangeArrowheads="1"/>
          </p:cNvSpPr>
          <p:nvPr/>
        </p:nvSpPr>
        <p:spPr bwMode="auto">
          <a:xfrm>
            <a:off x="4464051" y="2852738"/>
            <a:ext cx="1439333" cy="707886"/>
          </a:xfrm>
          <a:prstGeom prst="rect">
            <a:avLst/>
          </a:prstGeom>
          <a:noFill/>
          <a:ln w="9525">
            <a:noFill/>
            <a:miter lim="800000"/>
            <a:headEnd/>
            <a:tailEnd/>
          </a:ln>
        </p:spPr>
        <p:txBody>
          <a:bodyPr>
            <a:spAutoFit/>
          </a:bodyPr>
          <a:lstStyle/>
          <a:p>
            <a:pPr>
              <a:spcBef>
                <a:spcPct val="50000"/>
              </a:spcBef>
            </a:pPr>
            <a:r>
              <a:rPr lang="en-US" altLang="zh-CN" sz="2000" b="1">
                <a:solidFill>
                  <a:schemeClr val="tx2"/>
                </a:solidFill>
                <a:latin typeface="Calibri" pitchFamily="34" charset="0"/>
              </a:rPr>
              <a:t>3’,5’-</a:t>
            </a:r>
            <a:r>
              <a:rPr lang="zh-CN" altLang="en-US" sz="2000" b="1">
                <a:solidFill>
                  <a:schemeClr val="tx2"/>
                </a:solidFill>
                <a:latin typeface="Calibri" pitchFamily="34" charset="0"/>
              </a:rPr>
              <a:t>磷酸二酯键</a:t>
            </a:r>
          </a:p>
        </p:txBody>
      </p:sp>
      <p:sp>
        <p:nvSpPr>
          <p:cNvPr id="12311" name="Text Box 7"/>
          <p:cNvSpPr txBox="1">
            <a:spLocks noChangeArrowheads="1"/>
          </p:cNvSpPr>
          <p:nvPr/>
        </p:nvSpPr>
        <p:spPr bwMode="auto">
          <a:xfrm>
            <a:off x="10416117" y="692150"/>
            <a:ext cx="1151467" cy="523875"/>
          </a:xfrm>
          <a:prstGeom prst="rect">
            <a:avLst/>
          </a:prstGeom>
          <a:noFill/>
          <a:ln w="9525">
            <a:noFill/>
            <a:miter lim="800000"/>
            <a:headEnd/>
            <a:tailEnd/>
          </a:ln>
        </p:spPr>
        <p:txBody>
          <a:bodyPr>
            <a:spAutoFit/>
          </a:bodyPr>
          <a:lstStyle/>
          <a:p>
            <a:pPr>
              <a:spcBef>
                <a:spcPct val="50000"/>
              </a:spcBef>
            </a:pPr>
            <a:r>
              <a:rPr lang="en-US" altLang="zh-CN" sz="2800">
                <a:solidFill>
                  <a:srgbClr val="0033CC"/>
                </a:solidFill>
                <a:latin typeface="Calibri" pitchFamily="34" charset="0"/>
              </a:rPr>
              <a:t>3’</a:t>
            </a:r>
            <a:r>
              <a:rPr lang="zh-CN" altLang="en-US" sz="2800">
                <a:solidFill>
                  <a:srgbClr val="0033CC"/>
                </a:solidFill>
                <a:latin typeface="Calibri" pitchFamily="34" charset="0"/>
              </a:rPr>
              <a:t>端</a:t>
            </a:r>
          </a:p>
        </p:txBody>
      </p:sp>
      <p:sp>
        <p:nvSpPr>
          <p:cNvPr id="12312" name="Text Box 8"/>
          <p:cNvSpPr txBox="1">
            <a:spLocks noChangeArrowheads="1"/>
          </p:cNvSpPr>
          <p:nvPr/>
        </p:nvSpPr>
        <p:spPr bwMode="auto">
          <a:xfrm>
            <a:off x="9935633" y="5661026"/>
            <a:ext cx="1219200" cy="523875"/>
          </a:xfrm>
          <a:prstGeom prst="rect">
            <a:avLst/>
          </a:prstGeom>
          <a:solidFill>
            <a:schemeClr val="bg1"/>
          </a:solidFill>
          <a:ln w="9525">
            <a:noFill/>
            <a:miter lim="800000"/>
            <a:headEnd/>
            <a:tailEnd/>
          </a:ln>
        </p:spPr>
        <p:txBody>
          <a:bodyPr>
            <a:spAutoFit/>
          </a:bodyPr>
          <a:lstStyle/>
          <a:p>
            <a:pPr>
              <a:spcBef>
                <a:spcPct val="50000"/>
              </a:spcBef>
            </a:pPr>
            <a:r>
              <a:rPr lang="en-US" altLang="zh-CN" sz="2800">
                <a:solidFill>
                  <a:srgbClr val="0033CC"/>
                </a:solidFill>
                <a:latin typeface="Calibri" pitchFamily="34" charset="0"/>
              </a:rPr>
              <a:t>5’</a:t>
            </a:r>
            <a:r>
              <a:rPr lang="zh-CN" altLang="en-US" sz="2800">
                <a:solidFill>
                  <a:srgbClr val="0033CC"/>
                </a:solidFill>
                <a:latin typeface="Calibri" pitchFamily="34" charset="0"/>
              </a:rPr>
              <a:t>端</a:t>
            </a:r>
          </a:p>
        </p:txBody>
      </p:sp>
      <p:sp>
        <p:nvSpPr>
          <p:cNvPr id="12313" name="Text Box 5"/>
          <p:cNvSpPr txBox="1">
            <a:spLocks noChangeArrowheads="1"/>
          </p:cNvSpPr>
          <p:nvPr/>
        </p:nvSpPr>
        <p:spPr bwMode="auto">
          <a:xfrm>
            <a:off x="6096000" y="6092826"/>
            <a:ext cx="1219200" cy="523875"/>
          </a:xfrm>
          <a:prstGeom prst="rect">
            <a:avLst/>
          </a:prstGeom>
          <a:noFill/>
          <a:ln w="9525">
            <a:noFill/>
            <a:miter lim="800000"/>
            <a:headEnd/>
            <a:tailEnd/>
          </a:ln>
        </p:spPr>
        <p:txBody>
          <a:bodyPr>
            <a:spAutoFit/>
          </a:bodyPr>
          <a:lstStyle/>
          <a:p>
            <a:pPr>
              <a:spcBef>
                <a:spcPct val="50000"/>
              </a:spcBef>
            </a:pPr>
            <a:r>
              <a:rPr lang="en-US" altLang="zh-CN" sz="2800">
                <a:solidFill>
                  <a:srgbClr val="0033CC"/>
                </a:solidFill>
                <a:latin typeface="Calibri" pitchFamily="34" charset="0"/>
              </a:rPr>
              <a:t>3’</a:t>
            </a:r>
            <a:r>
              <a:rPr lang="zh-CN" altLang="en-US" sz="2800">
                <a:solidFill>
                  <a:srgbClr val="0033CC"/>
                </a:solidFill>
                <a:latin typeface="Calibri" pitchFamily="34" charset="0"/>
              </a:rPr>
              <a:t>端</a:t>
            </a:r>
          </a:p>
        </p:txBody>
      </p:sp>
      <p:sp>
        <p:nvSpPr>
          <p:cNvPr id="12315" name="Text Box 8"/>
          <p:cNvSpPr txBox="1">
            <a:spLocks noChangeArrowheads="1"/>
          </p:cNvSpPr>
          <p:nvPr/>
        </p:nvSpPr>
        <p:spPr bwMode="auto">
          <a:xfrm>
            <a:off x="6701367" y="962025"/>
            <a:ext cx="1219200" cy="522288"/>
          </a:xfrm>
          <a:prstGeom prst="rect">
            <a:avLst/>
          </a:prstGeom>
          <a:solidFill>
            <a:schemeClr val="bg1"/>
          </a:solidFill>
          <a:ln w="9525">
            <a:noFill/>
            <a:miter lim="800000"/>
            <a:headEnd/>
            <a:tailEnd/>
          </a:ln>
        </p:spPr>
        <p:txBody>
          <a:bodyPr>
            <a:spAutoFit/>
          </a:bodyPr>
          <a:lstStyle/>
          <a:p>
            <a:pPr>
              <a:spcBef>
                <a:spcPct val="50000"/>
              </a:spcBef>
            </a:pPr>
            <a:r>
              <a:rPr lang="en-US" altLang="zh-CN" sz="2800">
                <a:solidFill>
                  <a:srgbClr val="0033CC"/>
                </a:solidFill>
                <a:latin typeface="Calibri" pitchFamily="34" charset="0"/>
              </a:rPr>
              <a:t>5’</a:t>
            </a:r>
            <a:r>
              <a:rPr lang="zh-CN" altLang="en-US" sz="2800">
                <a:solidFill>
                  <a:srgbClr val="0033CC"/>
                </a:solidFill>
                <a:latin typeface="Calibri" pitchFamily="34" charset="0"/>
              </a:rPr>
              <a:t>端</a:t>
            </a:r>
          </a:p>
        </p:txBody>
      </p:sp>
      <p:sp>
        <p:nvSpPr>
          <p:cNvPr id="12316" name="矩形 30"/>
          <p:cNvSpPr>
            <a:spLocks noChangeArrowheads="1"/>
          </p:cNvSpPr>
          <p:nvPr/>
        </p:nvSpPr>
        <p:spPr bwMode="auto">
          <a:xfrm>
            <a:off x="6769100" y="3789363"/>
            <a:ext cx="670984" cy="215900"/>
          </a:xfrm>
          <a:prstGeom prst="rect">
            <a:avLst/>
          </a:prstGeom>
          <a:solidFill>
            <a:schemeClr val="bg1"/>
          </a:solidFill>
          <a:ln w="9525">
            <a:noFill/>
            <a:miter lim="800000"/>
            <a:headEnd/>
            <a:tailEnd/>
          </a:ln>
        </p:spPr>
        <p:txBody>
          <a:bodyPr anchor="ctr"/>
          <a:lstStyle/>
          <a:p>
            <a:pPr algn="ctr"/>
            <a:endParaRPr lang="zh-CN" altLang="en-US">
              <a:solidFill>
                <a:srgbClr val="FFFFFF"/>
              </a:solidFill>
              <a:latin typeface="Calibri" pitchFamily="34" charset="0"/>
            </a:endParaRPr>
          </a:p>
        </p:txBody>
      </p:sp>
      <p:sp>
        <p:nvSpPr>
          <p:cNvPr id="12317" name="椭圆 29"/>
          <p:cNvSpPr>
            <a:spLocks noChangeArrowheads="1"/>
          </p:cNvSpPr>
          <p:nvPr/>
        </p:nvSpPr>
        <p:spPr bwMode="auto">
          <a:xfrm>
            <a:off x="6576484" y="3573463"/>
            <a:ext cx="1219200" cy="647700"/>
          </a:xfrm>
          <a:prstGeom prst="ellipse">
            <a:avLst/>
          </a:prstGeom>
          <a:noFill/>
          <a:ln w="25400">
            <a:solidFill>
              <a:srgbClr val="FF0000"/>
            </a:solidFill>
            <a:round/>
            <a:headEnd/>
            <a:tailEnd/>
          </a:ln>
        </p:spPr>
        <p:txBody>
          <a:bodyPr anchor="ctr"/>
          <a:lstStyle/>
          <a:p>
            <a:pPr algn="ctr"/>
            <a:endParaRPr lang="zh-CN" altLang="en-US">
              <a:solidFill>
                <a:srgbClr val="FFFFFF"/>
              </a:solidFill>
              <a:latin typeface="Calibri" pitchFamily="34" charset="0"/>
            </a:endParaRPr>
          </a:p>
        </p:txBody>
      </p:sp>
      <p:cxnSp>
        <p:nvCxnSpPr>
          <p:cNvPr id="12319" name="直接箭头连接符 34"/>
          <p:cNvCxnSpPr>
            <a:cxnSpLocks noChangeShapeType="1"/>
            <a:stCxn id="12316" idx="1"/>
          </p:cNvCxnSpPr>
          <p:nvPr/>
        </p:nvCxnSpPr>
        <p:spPr bwMode="auto">
          <a:xfrm flipH="1" flipV="1">
            <a:off x="5232401" y="3573463"/>
            <a:ext cx="1536700" cy="323850"/>
          </a:xfrm>
          <a:prstGeom prst="straightConnector1">
            <a:avLst/>
          </a:prstGeom>
          <a:noFill/>
          <a:ln w="38100">
            <a:solidFill>
              <a:srgbClr val="0033CC"/>
            </a:solidFill>
            <a:round/>
            <a:headEnd/>
            <a:tailEnd type="arrow" w="med" len="med"/>
          </a:ln>
        </p:spPr>
      </p:cxnSp>
      <p:sp>
        <p:nvSpPr>
          <p:cNvPr id="30" name="右箭头 29">
            <a:hlinkClick r:id="rId4" action="ppaction://hlinksldjump"/>
          </p:cNvPr>
          <p:cNvSpPr/>
          <p:nvPr/>
        </p:nvSpPr>
        <p:spPr>
          <a:xfrm>
            <a:off x="11264900" y="6388100"/>
            <a:ext cx="546100" cy="46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plus(in)">
                                      <p:cBhvr>
                                        <p:cTn id="7" dur="2000"/>
                                        <p:tgtEl>
                                          <p:spTgt spid="122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10"/>
                                        </p:tgtEl>
                                        <p:attrNameLst>
                                          <p:attrName>style.visibility</p:attrName>
                                        </p:attrNameLst>
                                      </p:cBhvr>
                                      <p:to>
                                        <p:strVal val="visible"/>
                                      </p:to>
                                    </p:set>
                                    <p:anim calcmode="lin" valueType="num">
                                      <p:cBhvr additive="base">
                                        <p:cTn id="12" dur="500" fill="hold"/>
                                        <p:tgtEl>
                                          <p:spTgt spid="12310"/>
                                        </p:tgtEl>
                                        <p:attrNameLst>
                                          <p:attrName>ppt_x</p:attrName>
                                        </p:attrNameLst>
                                      </p:cBhvr>
                                      <p:tavLst>
                                        <p:tav tm="0">
                                          <p:val>
                                            <p:strVal val="#ppt_x"/>
                                          </p:val>
                                        </p:tav>
                                        <p:tav tm="100000">
                                          <p:val>
                                            <p:strVal val="#ppt_x"/>
                                          </p:val>
                                        </p:tav>
                                      </p:tavLst>
                                    </p:anim>
                                    <p:anim calcmode="lin" valueType="num">
                                      <p:cBhvr additive="base">
                                        <p:cTn id="13" dur="500" fill="hold"/>
                                        <p:tgtEl>
                                          <p:spTgt spid="123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 calcmode="lin" valueType="num">
                                      <p:cBhvr additive="base">
                                        <p:cTn id="18" dur="500" fill="hold"/>
                                        <p:tgtEl>
                                          <p:spTgt spid="12291"/>
                                        </p:tgtEl>
                                        <p:attrNameLst>
                                          <p:attrName>ppt_x</p:attrName>
                                        </p:attrNameLst>
                                      </p:cBhvr>
                                      <p:tavLst>
                                        <p:tav tm="0">
                                          <p:val>
                                            <p:strVal val="#ppt_x"/>
                                          </p:val>
                                        </p:tav>
                                        <p:tav tm="100000">
                                          <p:val>
                                            <p:strVal val="#ppt_x"/>
                                          </p:val>
                                        </p:tav>
                                      </p:tavLst>
                                    </p:anim>
                                    <p:anim calcmode="lin" valueType="num">
                                      <p:cBhvr additive="base">
                                        <p:cTn id="19" dur="500" fill="hold"/>
                                        <p:tgtEl>
                                          <p:spTgt spid="1229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311"/>
                                        </p:tgtEl>
                                        <p:attrNameLst>
                                          <p:attrName>style.visibility</p:attrName>
                                        </p:attrNameLst>
                                      </p:cBhvr>
                                      <p:to>
                                        <p:strVal val="visible"/>
                                      </p:to>
                                    </p:set>
                                    <p:animEffect transition="in" filter="fade">
                                      <p:cBhvr>
                                        <p:cTn id="23" dur="2000"/>
                                        <p:tgtEl>
                                          <p:spTgt spid="123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315"/>
                                        </p:tgtEl>
                                        <p:attrNameLst>
                                          <p:attrName>style.visibility</p:attrName>
                                        </p:attrNameLst>
                                      </p:cBhvr>
                                      <p:to>
                                        <p:strVal val="visible"/>
                                      </p:to>
                                    </p:set>
                                    <p:animEffect transition="in" filter="fade">
                                      <p:cBhvr>
                                        <p:cTn id="27" dur="2000"/>
                                        <p:tgtEl>
                                          <p:spTgt spid="12315"/>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2313"/>
                                        </p:tgtEl>
                                        <p:attrNameLst>
                                          <p:attrName>style.visibility</p:attrName>
                                        </p:attrNameLst>
                                      </p:cBhvr>
                                      <p:to>
                                        <p:strVal val="visible"/>
                                      </p:to>
                                    </p:set>
                                    <p:animEffect transition="in" filter="fade">
                                      <p:cBhvr>
                                        <p:cTn id="31" dur="2000"/>
                                        <p:tgtEl>
                                          <p:spTgt spid="12313"/>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2312"/>
                                        </p:tgtEl>
                                        <p:attrNameLst>
                                          <p:attrName>style.visibility</p:attrName>
                                        </p:attrNameLst>
                                      </p:cBhvr>
                                      <p:to>
                                        <p:strVal val="visible"/>
                                      </p:to>
                                    </p:set>
                                    <p:animEffect transition="in" filter="fade">
                                      <p:cBhvr>
                                        <p:cTn id="35" dur="2000"/>
                                        <p:tgtEl>
                                          <p:spTgt spid="123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317"/>
                                        </p:tgtEl>
                                        <p:attrNameLst>
                                          <p:attrName>style.visibility</p:attrName>
                                        </p:attrNameLst>
                                      </p:cBhvr>
                                      <p:to>
                                        <p:strVal val="visible"/>
                                      </p:to>
                                    </p:set>
                                    <p:animEffect transition="in" filter="fade">
                                      <p:cBhvr>
                                        <p:cTn id="40" dur="2000"/>
                                        <p:tgtEl>
                                          <p:spTgt spid="12317"/>
                                        </p:tgtEl>
                                      </p:cBhvr>
                                    </p:animEffect>
                                  </p:childTnLst>
                                </p:cTn>
                              </p:par>
                            </p:childTnLst>
                          </p:cTn>
                        </p:par>
                        <p:par>
                          <p:cTn id="41" fill="hold">
                            <p:stCondLst>
                              <p:cond delay="2000"/>
                            </p:stCondLst>
                            <p:childTnLst>
                              <p:par>
                                <p:cTn id="42" presetID="26" presetClass="emph" presetSubtype="0" repeatCount="3000" fill="hold" grpId="1" nodeType="afterEffect">
                                  <p:stCondLst>
                                    <p:cond delay="0"/>
                                  </p:stCondLst>
                                  <p:childTnLst>
                                    <p:animEffect transition="out" filter="fade">
                                      <p:cBhvr>
                                        <p:cTn id="43" dur="1000" tmFilter="0, 0; .2, .5; .8, .5; 1, 0"/>
                                        <p:tgtEl>
                                          <p:spTgt spid="12317"/>
                                        </p:tgtEl>
                                      </p:cBhvr>
                                    </p:animEffect>
                                    <p:animScale>
                                      <p:cBhvr>
                                        <p:cTn id="44" dur="500" autoRev="1" fill="hold"/>
                                        <p:tgtEl>
                                          <p:spTgt spid="12317"/>
                                        </p:tgtEl>
                                      </p:cBhvr>
                                      <p:by x="105000" y="105000"/>
                                    </p:animScale>
                                  </p:childTnLst>
                                </p:cTn>
                              </p:par>
                            </p:childTnLst>
                          </p:cTn>
                        </p:par>
                        <p:par>
                          <p:cTn id="45" fill="hold">
                            <p:stCondLst>
                              <p:cond delay="5000"/>
                            </p:stCondLst>
                            <p:childTnLst>
                              <p:par>
                                <p:cTn id="46" presetID="13" presetClass="entr" presetSubtype="16" fill="hold" nodeType="afterEffect">
                                  <p:stCondLst>
                                    <p:cond delay="0"/>
                                  </p:stCondLst>
                                  <p:childTnLst>
                                    <p:set>
                                      <p:cBhvr>
                                        <p:cTn id="47" dur="1" fill="hold">
                                          <p:stCondLst>
                                            <p:cond delay="0"/>
                                          </p:stCondLst>
                                        </p:cTn>
                                        <p:tgtEl>
                                          <p:spTgt spid="12319"/>
                                        </p:tgtEl>
                                        <p:attrNameLst>
                                          <p:attrName>style.visibility</p:attrName>
                                        </p:attrNameLst>
                                      </p:cBhvr>
                                      <p:to>
                                        <p:strVal val="visible"/>
                                      </p:to>
                                    </p:set>
                                    <p:animEffect transition="in" filter="plus(in)">
                                      <p:cBhvr>
                                        <p:cTn id="48" dur="2000"/>
                                        <p:tgtEl>
                                          <p:spTgt spid="12319"/>
                                        </p:tgtEl>
                                      </p:cBhvr>
                                    </p:animEffect>
                                  </p:childTnLst>
                                </p:cTn>
                              </p:par>
                            </p:childTnLst>
                          </p:cTn>
                        </p:par>
                        <p:par>
                          <p:cTn id="49" fill="hold">
                            <p:stCondLst>
                              <p:cond delay="7000"/>
                            </p:stCondLst>
                            <p:childTnLst>
                              <p:par>
                                <p:cTn id="50" presetID="10" presetClass="entr" presetSubtype="0" fill="hold" grpId="0" nodeType="afterEffect">
                                  <p:stCondLst>
                                    <p:cond delay="0"/>
                                  </p:stCondLst>
                                  <p:childTnLst>
                                    <p:set>
                                      <p:cBhvr>
                                        <p:cTn id="51" dur="1" fill="hold">
                                          <p:stCondLst>
                                            <p:cond delay="0"/>
                                          </p:stCondLst>
                                        </p:cTn>
                                        <p:tgtEl>
                                          <p:spTgt spid="12316"/>
                                        </p:tgtEl>
                                        <p:attrNameLst>
                                          <p:attrName>style.visibility</p:attrName>
                                        </p:attrNameLst>
                                      </p:cBhvr>
                                      <p:to>
                                        <p:strVal val="visible"/>
                                      </p:to>
                                    </p:set>
                                    <p:animEffect transition="in" filter="fade">
                                      <p:cBhvr>
                                        <p:cTn id="52" dur="2000"/>
                                        <p:tgtEl>
                                          <p:spTgt spid="12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10" grpId="0" autoUpdateAnimBg="0"/>
      <p:bldP spid="12311" grpId="0" autoUpdateAnimBg="0"/>
      <p:bldP spid="12312" grpId="0" animBg="1" autoUpdateAnimBg="0"/>
      <p:bldP spid="12313" grpId="0" autoUpdateAnimBg="0"/>
      <p:bldP spid="12315" grpId="0" animBg="1" autoUpdateAnimBg="0"/>
      <p:bldP spid="12316" grpId="0" animBg="1" autoUpdateAnimBg="0"/>
      <p:bldP spid="12317" grpId="0" animBg="1" autoUpdateAnimBg="0"/>
      <p:bldP spid="12317" grpId="1"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
          <p:cNvSpPr/>
          <p:nvPr/>
        </p:nvSpPr>
        <p:spPr>
          <a:xfrm>
            <a:off x="356870" y="1034415"/>
            <a:ext cx="11478260" cy="4036060"/>
          </a:xfrm>
          <a:prstGeom prst="rect">
            <a:avLst/>
          </a:prstGeom>
          <a:noFill/>
          <a:ln w="9525">
            <a:noFill/>
          </a:ln>
        </p:spPr>
        <p:txBody>
          <a:bodyPr wrap="square" anchor="t">
            <a:spAutoFit/>
          </a:bodyPr>
          <a:lstStyle/>
          <a:p>
            <a:r>
              <a:rPr lang="zh-CN" altLang="en-US" sz="5400" b="1" dirty="0">
                <a:solidFill>
                  <a:srgbClr val="E61ABF"/>
                </a:solidFill>
                <a:latin typeface="宋体" panose="02010600030101010101" pitchFamily="2" charset="-122"/>
                <a:ea typeface="宋体" panose="02010600030101010101" pitchFamily="2" charset="-122"/>
              </a:rPr>
              <a:t>    </a:t>
            </a:r>
            <a:r>
              <a:rPr lang="en-US" altLang="zh-CN" sz="4400" b="1" dirty="0">
                <a:latin typeface="宋体" panose="02010600030101010101" pitchFamily="2" charset="-122"/>
                <a:ea typeface="宋体" panose="02010600030101010101" pitchFamily="2" charset="-122"/>
              </a:rPr>
              <a:t>1</a:t>
            </a:r>
            <a:r>
              <a:rPr lang="zh-CN" altLang="en-US" sz="4400" b="1" dirty="0">
                <a:latin typeface="宋体" panose="02010600030101010101" pitchFamily="2" charset="-122"/>
                <a:ea typeface="宋体" panose="02010600030101010101" pitchFamily="2" charset="-122"/>
              </a:rPr>
              <a:t>、</a:t>
            </a:r>
            <a:r>
              <a:rPr lang="zh-CN" altLang="en-US" sz="4400" b="1" dirty="0">
                <a:latin typeface="楷体" panose="02010609060101010101" pitchFamily="1" charset="-122"/>
                <a:ea typeface="楷体" panose="02010609060101010101" pitchFamily="1" charset="-122"/>
              </a:rPr>
              <a:t>大肠杆菌的一种限制酶（</a:t>
            </a:r>
            <a:r>
              <a:rPr lang="en-US" altLang="zh-CN" sz="4400" b="1" dirty="0">
                <a:latin typeface="楷体" panose="02010609060101010101" pitchFamily="1" charset="-122"/>
                <a:ea typeface="楷体" panose="02010609060101010101" pitchFamily="1" charset="-122"/>
              </a:rPr>
              <a:t>EcoRⅠ)</a:t>
            </a:r>
            <a:r>
              <a:rPr lang="zh-CN" altLang="en-US" sz="4400" b="1" dirty="0">
                <a:latin typeface="楷体" panose="02010609060101010101" pitchFamily="1" charset="-122"/>
                <a:ea typeface="楷体" panose="02010609060101010101" pitchFamily="1" charset="-122"/>
              </a:rPr>
              <a:t>能识别</a:t>
            </a:r>
            <a:r>
              <a:rPr lang="en-US" altLang="zh-CN" sz="4400" b="1" dirty="0">
                <a:solidFill>
                  <a:srgbClr val="FF0000"/>
                </a:solidFill>
                <a:latin typeface="楷体" panose="02010609060101010101" pitchFamily="1" charset="-122"/>
                <a:ea typeface="楷体" panose="02010609060101010101" pitchFamily="1" charset="-122"/>
              </a:rPr>
              <a:t>GAATTC</a:t>
            </a:r>
            <a:r>
              <a:rPr lang="zh-CN" altLang="en-US" sz="4400" b="1" dirty="0">
                <a:latin typeface="楷体" panose="02010609060101010101" pitchFamily="1" charset="-122"/>
                <a:ea typeface="楷体" panose="02010609060101010101" pitchFamily="1" charset="-122"/>
              </a:rPr>
              <a:t>序列，并在</a:t>
            </a:r>
            <a:r>
              <a:rPr lang="en-US" altLang="zh-CN" sz="4400" b="1" dirty="0">
                <a:solidFill>
                  <a:srgbClr val="FF0000"/>
                </a:solidFill>
                <a:latin typeface="楷体" panose="02010609060101010101" pitchFamily="1" charset="-122"/>
                <a:ea typeface="楷体" panose="02010609060101010101" pitchFamily="1" charset="-122"/>
              </a:rPr>
              <a:t>G</a:t>
            </a:r>
            <a:r>
              <a:rPr lang="zh-CN" altLang="en-US" sz="4400" b="1" dirty="0">
                <a:solidFill>
                  <a:srgbClr val="FF0000"/>
                </a:solidFill>
                <a:latin typeface="楷体" panose="02010609060101010101" pitchFamily="1" charset="-122"/>
                <a:ea typeface="楷体" panose="02010609060101010101" pitchFamily="1" charset="-122"/>
              </a:rPr>
              <a:t>和</a:t>
            </a:r>
            <a:r>
              <a:rPr lang="en-US" altLang="zh-CN" sz="4400" b="1" dirty="0">
                <a:solidFill>
                  <a:srgbClr val="FF0000"/>
                </a:solidFill>
                <a:latin typeface="楷体" panose="02010609060101010101" pitchFamily="1" charset="-122"/>
                <a:ea typeface="楷体" panose="02010609060101010101" pitchFamily="1" charset="-122"/>
              </a:rPr>
              <a:t>A</a:t>
            </a:r>
            <a:r>
              <a:rPr lang="zh-CN" altLang="en-US" sz="4400" b="1" dirty="0">
                <a:latin typeface="楷体" panose="02010609060101010101" pitchFamily="1" charset="-122"/>
                <a:ea typeface="楷体" panose="02010609060101010101" pitchFamily="1" charset="-122"/>
              </a:rPr>
              <a:t>之间切开形成</a:t>
            </a:r>
            <a:r>
              <a:rPr lang="zh-CN" altLang="en-US" sz="4400" b="1" dirty="0">
                <a:solidFill>
                  <a:srgbClr val="FF0000"/>
                </a:solidFill>
                <a:latin typeface="楷体" panose="02010609060101010101" pitchFamily="1" charset="-122"/>
                <a:ea typeface="楷体" panose="02010609060101010101" pitchFamily="1" charset="-122"/>
              </a:rPr>
              <a:t>黏性</a:t>
            </a:r>
            <a:r>
              <a:rPr lang="zh-CN" altLang="en-US" sz="4400" b="1" dirty="0">
                <a:latin typeface="楷体" panose="02010609060101010101" pitchFamily="1" charset="-122"/>
                <a:ea typeface="楷体" panose="02010609060101010101" pitchFamily="1" charset="-122"/>
              </a:rPr>
              <a:t>末端。</a:t>
            </a:r>
            <a:endParaRPr lang="en-US" altLang="zh-CN" sz="4400" b="1" dirty="0">
              <a:latin typeface="楷体" panose="02010609060101010101" pitchFamily="1" charset="-122"/>
              <a:ea typeface="楷体" panose="02010609060101010101" pitchFamily="1" charset="-122"/>
            </a:endParaRPr>
          </a:p>
          <a:p>
            <a:pPr>
              <a:lnSpc>
                <a:spcPct val="130000"/>
              </a:lnSpc>
            </a:pPr>
            <a:r>
              <a:rPr lang="en-US" altLang="zh-CN" sz="4400" b="1" dirty="0">
                <a:latin typeface="楷体" panose="02010609060101010101" pitchFamily="1" charset="-122"/>
                <a:ea typeface="楷体" panose="02010609060101010101" pitchFamily="1" charset="-122"/>
              </a:rPr>
              <a:t>    2</a:t>
            </a:r>
            <a:r>
              <a:rPr lang="zh-CN" altLang="en-US" sz="4400" b="1" dirty="0">
                <a:latin typeface="楷体" panose="02010609060101010101" pitchFamily="1" charset="-122"/>
                <a:ea typeface="楷体" panose="02010609060101010101" pitchFamily="1" charset="-122"/>
              </a:rPr>
              <a:t>、</a:t>
            </a:r>
            <a:r>
              <a:rPr lang="en-US" altLang="zh-CN" sz="4400" b="1" dirty="0">
                <a:latin typeface="楷体" panose="02010609060101010101" pitchFamily="1" charset="-122"/>
                <a:ea typeface="楷体" panose="02010609060101010101" pitchFamily="1" charset="-122"/>
              </a:rPr>
              <a:t>SmaⅠ</a:t>
            </a:r>
            <a:r>
              <a:rPr lang="zh-CN" altLang="en-US" sz="4400" b="1" dirty="0">
                <a:latin typeface="楷体" panose="02010609060101010101" pitchFamily="1" charset="-122"/>
                <a:ea typeface="楷体" panose="02010609060101010101" pitchFamily="1" charset="-122"/>
              </a:rPr>
              <a:t>能识别</a:t>
            </a:r>
            <a:r>
              <a:rPr lang="en-US" altLang="zh-CN" sz="4400" b="1" dirty="0">
                <a:solidFill>
                  <a:srgbClr val="FF0000"/>
                </a:solidFill>
                <a:latin typeface="楷体" panose="02010609060101010101" pitchFamily="1" charset="-122"/>
                <a:ea typeface="楷体" panose="02010609060101010101" pitchFamily="1" charset="-122"/>
              </a:rPr>
              <a:t>CCCGGG</a:t>
            </a:r>
            <a:r>
              <a:rPr lang="zh-CN" altLang="en-US" sz="4400" b="1" dirty="0">
                <a:latin typeface="楷体" panose="02010609060101010101" pitchFamily="1" charset="-122"/>
                <a:ea typeface="楷体" panose="02010609060101010101" pitchFamily="1" charset="-122"/>
              </a:rPr>
              <a:t>序列，并在</a:t>
            </a:r>
            <a:r>
              <a:rPr lang="en-US" altLang="zh-CN" sz="4400" b="1" dirty="0">
                <a:solidFill>
                  <a:srgbClr val="FF0000"/>
                </a:solidFill>
                <a:latin typeface="楷体" panose="02010609060101010101" pitchFamily="1" charset="-122"/>
                <a:ea typeface="楷体" panose="02010609060101010101" pitchFamily="1" charset="-122"/>
              </a:rPr>
              <a:t>C</a:t>
            </a:r>
            <a:r>
              <a:rPr lang="zh-CN" altLang="en-US" sz="4400" b="1" dirty="0">
                <a:solidFill>
                  <a:srgbClr val="FF0000"/>
                </a:solidFill>
                <a:latin typeface="楷体" panose="02010609060101010101" pitchFamily="1" charset="-122"/>
                <a:ea typeface="楷体" panose="02010609060101010101" pitchFamily="1" charset="-122"/>
              </a:rPr>
              <a:t>和</a:t>
            </a:r>
            <a:r>
              <a:rPr lang="en-US" altLang="zh-CN" sz="4400" b="1" dirty="0">
                <a:solidFill>
                  <a:srgbClr val="FF0000"/>
                </a:solidFill>
                <a:latin typeface="楷体" panose="02010609060101010101" pitchFamily="1" charset="-122"/>
                <a:ea typeface="楷体" panose="02010609060101010101" pitchFamily="1" charset="-122"/>
              </a:rPr>
              <a:t>G</a:t>
            </a:r>
            <a:r>
              <a:rPr lang="zh-CN" altLang="en-US" sz="4400" b="1" dirty="0">
                <a:latin typeface="楷体" panose="02010609060101010101" pitchFamily="1" charset="-122"/>
                <a:ea typeface="楷体" panose="02010609060101010101" pitchFamily="1" charset="-122"/>
              </a:rPr>
              <a:t>之间切割形成</a:t>
            </a:r>
            <a:r>
              <a:rPr lang="zh-CN" altLang="en-US" sz="4400" b="1" dirty="0">
                <a:solidFill>
                  <a:srgbClr val="FF0000"/>
                </a:solidFill>
                <a:latin typeface="楷体" panose="02010609060101010101" pitchFamily="1" charset="-122"/>
                <a:ea typeface="楷体" panose="02010609060101010101" pitchFamily="1" charset="-122"/>
              </a:rPr>
              <a:t>平</a:t>
            </a:r>
            <a:r>
              <a:rPr lang="zh-CN" altLang="en-US" sz="4400" b="1" dirty="0">
                <a:latin typeface="楷体" panose="02010609060101010101" pitchFamily="1" charset="-122"/>
                <a:ea typeface="楷体" panose="02010609060101010101" pitchFamily="1" charset="-122"/>
              </a:rPr>
              <a:t>末端 </a:t>
            </a:r>
            <a:r>
              <a:rPr lang="zh-CN" altLang="en-US" sz="4400" b="1" dirty="0">
                <a:latin typeface="宋体" panose="02010600030101010101" pitchFamily="2" charset="-122"/>
                <a:ea typeface="宋体" panose="02010600030101010101" pitchFamily="2" charset="-122"/>
              </a:rPr>
              <a:t>。</a:t>
            </a:r>
          </a:p>
        </p:txBody>
      </p:sp>
      <p:sp>
        <p:nvSpPr>
          <p:cNvPr id="25602" name="TextBox 2"/>
          <p:cNvSpPr txBox="1"/>
          <p:nvPr/>
        </p:nvSpPr>
        <p:spPr>
          <a:xfrm>
            <a:off x="1524000" y="0"/>
            <a:ext cx="5929313" cy="829945"/>
          </a:xfrm>
          <a:prstGeom prst="rect">
            <a:avLst/>
          </a:prstGeom>
          <a:solidFill>
            <a:srgbClr val="FFC000"/>
          </a:solidFill>
          <a:ln w="9525">
            <a:noFill/>
          </a:ln>
        </p:spPr>
        <p:txBody>
          <a:bodyPr anchor="t">
            <a:spAutoFit/>
          </a:bodyPr>
          <a:lstStyle/>
          <a:p>
            <a:r>
              <a:rPr lang="zh-CN" altLang="en-US" sz="4800" dirty="0">
                <a:solidFill>
                  <a:srgbClr val="0000FF"/>
                </a:solidFill>
                <a:latin typeface="黑体" panose="02010609060101010101" pitchFamily="49" charset="-122"/>
                <a:ea typeface="黑体" panose="02010609060101010101" pitchFamily="49" charset="-122"/>
              </a:rPr>
              <a:t>常见的两种限制酶</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69"/>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69"/>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69"/>
  <p:tag name="KSO_WM_TAG_VERSION" val="1.0"/>
  <p:tag name="KSO_WM_TEMPLATE_THUMBS_INDEX" val="1、4、5、7、8、9、11、16、17、6、18、19、20、22、24、33、34、35"/>
  <p:tag name="KSO_WM_BEAUTIFY_FLAG" val="#wm#"/>
</p:tagLst>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1_Default Design">
  <a:themeElements>
    <a:clrScheme name="1_Default Design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clrMap bg1="lt1" tx1="dk1" bg2="lt2" tx2="dk2" accent1="accent1" accent2="accent2" accent3="accent3" accent4="accent4" accent5="accent5" accent6="accent6" hlink="hlink" folHlink="folHlink"/>
    </a:extraClrScheme>
    <a:extraClrScheme>
      <a:clrScheme name="1_Default Design 2">
        <a:dk1>
          <a:srgbClr val="1C1C1C"/>
        </a:dk1>
        <a:lt1>
          <a:srgbClr val="FFFFFF"/>
        </a:lt1>
        <a:dk2>
          <a:srgbClr val="080808"/>
        </a:dk2>
        <a:lt2>
          <a:srgbClr val="DDDDDD"/>
        </a:lt2>
        <a:accent1>
          <a:srgbClr val="25A757"/>
        </a:accent1>
        <a:accent2>
          <a:srgbClr val="8DA955"/>
        </a:accent2>
        <a:accent3>
          <a:srgbClr val="FFFFFF"/>
        </a:accent3>
        <a:accent4>
          <a:srgbClr val="161616"/>
        </a:accent4>
        <a:accent5>
          <a:srgbClr val="ACD0B4"/>
        </a:accent5>
        <a:accent6>
          <a:srgbClr val="7F994C"/>
        </a:accent6>
        <a:hlink>
          <a:srgbClr val="D5B35D"/>
        </a:hlink>
        <a:folHlink>
          <a:srgbClr val="B86A2A"/>
        </a:folHlink>
      </a:clrScheme>
      <a:clrMap bg1="lt1" tx1="dk1" bg2="lt2" tx2="dk2" accent1="accent1" accent2="accent2" accent3="accent3" accent4="accent4" accent5="accent5" accent6="accent6" hlink="hlink" folHlink="folHlink"/>
    </a:extraClrScheme>
    <a:extraClrScheme>
      <a:clrScheme name="1_Default Design 3">
        <a:dk1>
          <a:srgbClr val="1C1C1C"/>
        </a:dk1>
        <a:lt1>
          <a:srgbClr val="FFFFFF"/>
        </a:lt1>
        <a:dk2>
          <a:srgbClr val="080808"/>
        </a:dk2>
        <a:lt2>
          <a:srgbClr val="DDDDDD"/>
        </a:lt2>
        <a:accent1>
          <a:srgbClr val="EFC119"/>
        </a:accent1>
        <a:accent2>
          <a:srgbClr val="8CCF49"/>
        </a:accent2>
        <a:accent3>
          <a:srgbClr val="FFFFFF"/>
        </a:accent3>
        <a:accent4>
          <a:srgbClr val="161616"/>
        </a:accent4>
        <a:accent5>
          <a:srgbClr val="F6DDAB"/>
        </a:accent5>
        <a:accent6>
          <a:srgbClr val="7EBB41"/>
        </a:accent6>
        <a:hlink>
          <a:srgbClr val="74D3FE"/>
        </a:hlink>
        <a:folHlink>
          <a:srgbClr val="3075A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ample">
  <a:themeElements>
    <a:clrScheme name="sample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fontScheme name="samp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sample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666633"/>
        </a:dk1>
        <a:lt1>
          <a:srgbClr val="FFFFFF"/>
        </a:lt1>
        <a:dk2>
          <a:srgbClr val="000066"/>
        </a:dk2>
        <a:lt2>
          <a:srgbClr val="F7F4D5"/>
        </a:lt2>
        <a:accent1>
          <a:srgbClr val="C86C62"/>
        </a:accent1>
        <a:accent2>
          <a:srgbClr val="D3A5DF"/>
        </a:accent2>
        <a:accent3>
          <a:srgbClr val="FFFFFF"/>
        </a:accent3>
        <a:accent4>
          <a:srgbClr val="56562A"/>
        </a:accent4>
        <a:accent5>
          <a:srgbClr val="E0BAB7"/>
        </a:accent5>
        <a:accent6>
          <a:srgbClr val="BF95CA"/>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siness man">
  <a:themeElements>
    <a:clrScheme name="Business man 1">
      <a:dk1>
        <a:srgbClr val="969696"/>
      </a:dk1>
      <a:lt1>
        <a:srgbClr val="FFFFFF"/>
      </a:lt1>
      <a:dk2>
        <a:srgbClr val="000000"/>
      </a:dk2>
      <a:lt2>
        <a:srgbClr val="DDDDDD"/>
      </a:lt2>
      <a:accent1>
        <a:srgbClr val="1866B4"/>
      </a:accent1>
      <a:accent2>
        <a:srgbClr val="003399"/>
      </a:accent2>
      <a:accent3>
        <a:srgbClr val="FFFFFF"/>
      </a:accent3>
      <a:accent4>
        <a:srgbClr val="7F7F7F"/>
      </a:accent4>
      <a:accent5>
        <a:srgbClr val="ABB8D6"/>
      </a:accent5>
      <a:accent6>
        <a:srgbClr val="002D8A"/>
      </a:accent6>
      <a:hlink>
        <a:srgbClr val="B7D4FF"/>
      </a:hlink>
      <a:folHlink>
        <a:srgbClr val="FBBA6B"/>
      </a:folHlink>
    </a:clrScheme>
    <a:fontScheme name="Business man">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Business man 1">
        <a:dk1>
          <a:srgbClr val="969696"/>
        </a:dk1>
        <a:lt1>
          <a:srgbClr val="FFFFFF"/>
        </a:lt1>
        <a:dk2>
          <a:srgbClr val="000000"/>
        </a:dk2>
        <a:lt2>
          <a:srgbClr val="DDDDDD"/>
        </a:lt2>
        <a:accent1>
          <a:srgbClr val="1866B4"/>
        </a:accent1>
        <a:accent2>
          <a:srgbClr val="003399"/>
        </a:accent2>
        <a:accent3>
          <a:srgbClr val="FFFFFF"/>
        </a:accent3>
        <a:accent4>
          <a:srgbClr val="7F7F7F"/>
        </a:accent4>
        <a:accent5>
          <a:srgbClr val="ABB8D6"/>
        </a:accent5>
        <a:accent6>
          <a:srgbClr val="002D8A"/>
        </a:accent6>
        <a:hlink>
          <a:srgbClr val="B7D4FF"/>
        </a:hlink>
        <a:folHlink>
          <a:srgbClr val="FBBA6B"/>
        </a:folHlink>
      </a:clrScheme>
      <a:clrMap bg1="lt1" tx1="dk1" bg2="lt2" tx2="dk2" accent1="accent1" accent2="accent2" accent3="accent3" accent4="accent4" accent5="accent5" accent6="accent6" hlink="hlink" folHlink="folHlink"/>
    </a:extraClrScheme>
    <a:extraClrScheme>
      <a:clrScheme name="Business man 2">
        <a:dk1>
          <a:srgbClr val="969696"/>
        </a:dk1>
        <a:lt1>
          <a:srgbClr val="FFFFFF"/>
        </a:lt1>
        <a:dk2>
          <a:srgbClr val="000000"/>
        </a:dk2>
        <a:lt2>
          <a:srgbClr val="DDDDDD"/>
        </a:lt2>
        <a:accent1>
          <a:srgbClr val="169266"/>
        </a:accent1>
        <a:accent2>
          <a:srgbClr val="216342"/>
        </a:accent2>
        <a:accent3>
          <a:srgbClr val="FFFFFF"/>
        </a:accent3>
        <a:accent4>
          <a:srgbClr val="7F7F7F"/>
        </a:accent4>
        <a:accent5>
          <a:srgbClr val="ABC7B8"/>
        </a:accent5>
        <a:accent6>
          <a:srgbClr val="1D593B"/>
        </a:accent6>
        <a:hlink>
          <a:srgbClr val="B8E2BC"/>
        </a:hlink>
        <a:folHlink>
          <a:srgbClr val="FBBA6B"/>
        </a:folHlink>
      </a:clrScheme>
      <a:clrMap bg1="lt1" tx1="dk1" bg2="lt2" tx2="dk2" accent1="accent1" accent2="accent2" accent3="accent3" accent4="accent4" accent5="accent5" accent6="accent6" hlink="hlink" folHlink="folHlink"/>
    </a:extraClrScheme>
    <a:extraClrScheme>
      <a:clrScheme name="Business man 3">
        <a:dk1>
          <a:srgbClr val="969696"/>
        </a:dk1>
        <a:lt1>
          <a:srgbClr val="FFFFFF"/>
        </a:lt1>
        <a:dk2>
          <a:srgbClr val="000000"/>
        </a:dk2>
        <a:lt2>
          <a:srgbClr val="DDDDDD"/>
        </a:lt2>
        <a:accent1>
          <a:srgbClr val="915D17"/>
        </a:accent1>
        <a:accent2>
          <a:srgbClr val="624B22"/>
        </a:accent2>
        <a:accent3>
          <a:srgbClr val="FFFFFF"/>
        </a:accent3>
        <a:accent4>
          <a:srgbClr val="7F7F7F"/>
        </a:accent4>
        <a:accent5>
          <a:srgbClr val="C7B6AB"/>
        </a:accent5>
        <a:accent6>
          <a:srgbClr val="58431E"/>
        </a:accent6>
        <a:hlink>
          <a:srgbClr val="DBCEAF"/>
        </a:hlink>
        <a:folHlink>
          <a:srgbClr val="FBBA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Default Design">
  <a:themeElements>
    <a:clrScheme name="1_Default Design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clrMap bg1="lt1" tx1="dk1" bg2="lt2" tx2="dk2" accent1="accent1" accent2="accent2" accent3="accent3" accent4="accent4" accent5="accent5" accent6="accent6" hlink="hlink" folHlink="folHlink"/>
    </a:extraClrScheme>
    <a:extraClrScheme>
      <a:clrScheme name="1_Default Design 2">
        <a:dk1>
          <a:srgbClr val="1C1C1C"/>
        </a:dk1>
        <a:lt1>
          <a:srgbClr val="FFFFFF"/>
        </a:lt1>
        <a:dk2>
          <a:srgbClr val="080808"/>
        </a:dk2>
        <a:lt2>
          <a:srgbClr val="DDDDDD"/>
        </a:lt2>
        <a:accent1>
          <a:srgbClr val="25A757"/>
        </a:accent1>
        <a:accent2>
          <a:srgbClr val="8DA955"/>
        </a:accent2>
        <a:accent3>
          <a:srgbClr val="FFFFFF"/>
        </a:accent3>
        <a:accent4>
          <a:srgbClr val="161616"/>
        </a:accent4>
        <a:accent5>
          <a:srgbClr val="ACD0B4"/>
        </a:accent5>
        <a:accent6>
          <a:srgbClr val="7F994C"/>
        </a:accent6>
        <a:hlink>
          <a:srgbClr val="D5B35D"/>
        </a:hlink>
        <a:folHlink>
          <a:srgbClr val="B86A2A"/>
        </a:folHlink>
      </a:clrScheme>
      <a:clrMap bg1="lt1" tx1="dk1" bg2="lt2" tx2="dk2" accent1="accent1" accent2="accent2" accent3="accent3" accent4="accent4" accent5="accent5" accent6="accent6" hlink="hlink" folHlink="folHlink"/>
    </a:extraClrScheme>
    <a:extraClrScheme>
      <a:clrScheme name="1_Default Design 3">
        <a:dk1>
          <a:srgbClr val="1C1C1C"/>
        </a:dk1>
        <a:lt1>
          <a:srgbClr val="FFFFFF"/>
        </a:lt1>
        <a:dk2>
          <a:srgbClr val="080808"/>
        </a:dk2>
        <a:lt2>
          <a:srgbClr val="DDDDDD"/>
        </a:lt2>
        <a:accent1>
          <a:srgbClr val="EFC119"/>
        </a:accent1>
        <a:accent2>
          <a:srgbClr val="8CCF49"/>
        </a:accent2>
        <a:accent3>
          <a:srgbClr val="FFFFFF"/>
        </a:accent3>
        <a:accent4>
          <a:srgbClr val="161616"/>
        </a:accent4>
        <a:accent5>
          <a:srgbClr val="F6DDAB"/>
        </a:accent5>
        <a:accent6>
          <a:srgbClr val="7EBB41"/>
        </a:accent6>
        <a:hlink>
          <a:srgbClr val="74D3FE"/>
        </a:hlink>
        <a:folHlink>
          <a:srgbClr val="3075A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3410</Words>
  <Application>Microsoft Office PowerPoint</Application>
  <PresentationFormat>自定义</PresentationFormat>
  <Paragraphs>477</Paragraphs>
  <Slides>38</Slides>
  <Notes>6</Notes>
  <HiddenSlides>0</HiddenSlides>
  <MMClips>0</MMClips>
  <ScaleCrop>false</ScaleCrop>
  <HeadingPairs>
    <vt:vector size="6" baseType="variant">
      <vt:variant>
        <vt:lpstr>主题</vt:lpstr>
      </vt:variant>
      <vt:variant>
        <vt:i4>8</vt:i4>
      </vt:variant>
      <vt:variant>
        <vt:lpstr>嵌入 OLE 服务器</vt:lpstr>
      </vt:variant>
      <vt:variant>
        <vt:i4>1</vt:i4>
      </vt:variant>
      <vt:variant>
        <vt:lpstr>幻灯片标题</vt:lpstr>
      </vt:variant>
      <vt:variant>
        <vt:i4>38</vt:i4>
      </vt:variant>
    </vt:vector>
  </HeadingPairs>
  <TitlesOfParts>
    <vt:vector size="47" baseType="lpstr">
      <vt:lpstr>1_Default Design</vt:lpstr>
      <vt:lpstr>上海Nordri专业商务幻灯演示设计</vt:lpstr>
      <vt:lpstr>1_sample</vt:lpstr>
      <vt:lpstr>Business man</vt:lpstr>
      <vt:lpstr>暗香扑面</vt:lpstr>
      <vt:lpstr>1_Office 主题</vt:lpstr>
      <vt:lpstr>1_默认设计模板</vt:lpstr>
      <vt:lpstr>2_Default Design</vt:lpstr>
      <vt:lpstr>Photo Editor 照片</vt:lpstr>
      <vt:lpstr>幻灯片 1</vt:lpstr>
      <vt:lpstr>幻灯片 2</vt:lpstr>
      <vt:lpstr>幻灯片 3</vt:lpstr>
      <vt:lpstr>幻灯片 4</vt:lpstr>
      <vt:lpstr>幻灯片 5</vt:lpstr>
      <vt:lpstr>幻灯片 6</vt:lpstr>
      <vt:lpstr>一、“分子手术刀” ——限制性核酸内切酶</vt:lpstr>
      <vt:lpstr>幻灯片 8</vt:lpstr>
      <vt:lpstr>幻灯片 9</vt:lpstr>
      <vt:lpstr>SmaⅠ</vt:lpstr>
      <vt:lpstr>EcoRI</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基因进入受体细胞的载体</vt:lpstr>
      <vt:lpstr>幻灯片 25</vt:lpstr>
      <vt:lpstr>作为载体的必要条件</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53</cp:revision>
  <dcterms:created xsi:type="dcterms:W3CDTF">2017-03-02T07:14:00Z</dcterms:created>
  <dcterms:modified xsi:type="dcterms:W3CDTF">2019-12-20T01:28:28Z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ies>
</file>