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7" r:id="rId5"/>
    <p:sldId id="258" r:id="rId6"/>
    <p:sldId id="259" r:id="rId7"/>
    <p:sldId id="261" r:id="rId8"/>
    <p:sldId id="262" r:id="rId9"/>
    <p:sldId id="277" r:id="rId10"/>
    <p:sldId id="272" r:id="rId11"/>
    <p:sldId id="278" r:id="rId12"/>
    <p:sldId id="279" r:id="rId13"/>
    <p:sldId id="365" r:id="rId14"/>
    <p:sldId id="360" r:id="rId15"/>
    <p:sldId id="280" r:id="rId16"/>
    <p:sldId id="361" r:id="rId17"/>
    <p:sldId id="366" r:id="rId18"/>
    <p:sldId id="260" r:id="rId19"/>
    <p:sldId id="274" r:id="rId20"/>
    <p:sldId id="275" r:id="rId21"/>
    <p:sldId id="273" r:id="rId22"/>
    <p:sldId id="362" r:id="rId23"/>
    <p:sldId id="363" r:id="rId24"/>
    <p:sldId id="268" r:id="rId25"/>
    <p:sldId id="269" r:id="rId26"/>
    <p:sldId id="270" r:id="rId27"/>
    <p:sldId id="357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82" y="245"/>
      </p:cViewPr>
      <p:guideLst>
        <p:guide orient="horz" pos="220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3DD7-4EB5-4BFD-B1CD-EED8112763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2BD9-4650-4B09-8982-DE7051822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3DD7-4EB5-4BFD-B1CD-EED8112763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2BD9-4650-4B09-8982-DE7051822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3DD7-4EB5-4BFD-B1CD-EED8112763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2BD9-4650-4B09-8982-DE7051822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3DD7-4EB5-4BFD-B1CD-EED8112763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A4902BD9-4650-4B09-8982-DE7051822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3DD7-4EB5-4BFD-B1CD-EED8112763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A4902BD9-4650-4B09-8982-DE7051822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3DD7-4EB5-4BFD-B1CD-EED8112763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2BD9-4650-4B09-8982-DE705182262A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3DD7-4EB5-4BFD-B1CD-EED8112763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2BD9-4650-4B09-8982-DE7051822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3DD7-4EB5-4BFD-B1CD-EED8112763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A4902BD9-4650-4B09-8982-DE705182262A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3DD7-4EB5-4BFD-B1CD-EED8112763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2BD9-4650-4B09-8982-DE7051822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3DD7-4EB5-4BFD-B1CD-EED8112763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2BD9-4650-4B09-8982-DE7051822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3DD7-4EB5-4BFD-B1CD-EED8112763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2BD9-4650-4B09-8982-DE7051822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3DD7-4EB5-4BFD-B1CD-EED8112763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2BD9-4650-4B09-8982-DE7051822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3DD7-4EB5-4BFD-B1CD-EED8112763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2BD9-4650-4B09-8982-DE705182262A}" type="slidenum">
              <a:rPr lang="zh-CN" altLang="en-US" smtClean="0"/>
            </a:fld>
            <a:endParaRPr lang="zh-CN" altLang="en-US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3DD7-4EB5-4BFD-B1CD-EED8112763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2BD9-4650-4B09-8982-DE7051822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  <a:endParaRPr lang="zh-CN" altLang="en-US"/>
          </a:p>
          <a:p>
            <a:pPr lvl="1" eaLnBrk="1" latinLnBrk="0" hangingPunct="1"/>
            <a:r>
              <a:rPr lang="zh-CN" altLang="en-US"/>
              <a:t>第二级</a:t>
            </a:r>
            <a:endParaRPr lang="zh-CN" altLang="en-US"/>
          </a:p>
          <a:p>
            <a:pPr lvl="2" eaLnBrk="1" latinLnBrk="0" hangingPunct="1"/>
            <a:r>
              <a:rPr lang="zh-CN" altLang="en-US"/>
              <a:t>第三级</a:t>
            </a:r>
            <a:endParaRPr lang="zh-CN" altLang="en-US"/>
          </a:p>
          <a:p>
            <a:pPr lvl="3" eaLnBrk="1" latinLnBrk="0" hangingPunct="1"/>
            <a:r>
              <a:rPr lang="zh-CN" altLang="en-US"/>
              <a:t>第四级</a:t>
            </a:r>
            <a:endParaRPr lang="zh-CN" altLang="en-US"/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3DD7-4EB5-4BFD-B1CD-EED8112763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2BD9-4650-4B09-8982-DE7051822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3DD7-4EB5-4BFD-B1CD-EED8112763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2BD9-4650-4B09-8982-DE7051822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3DD7-4EB5-4BFD-B1CD-EED8112763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2BD9-4650-4B09-8982-DE7051822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3DD7-4EB5-4BFD-B1CD-EED8112763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2BD9-4650-4B09-8982-DE7051822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3DD7-4EB5-4BFD-B1CD-EED8112763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2BD9-4650-4B09-8982-DE7051822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3DD7-4EB5-4BFD-B1CD-EED8112763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2BD9-4650-4B09-8982-DE7051822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3DD7-4EB5-4BFD-B1CD-EED8112763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2BD9-4650-4B09-8982-DE7051822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B3DD7-4EB5-4BFD-B1CD-EED8112763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02BD9-4650-4B09-8982-DE70518226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B3DD7-4EB5-4BFD-B1CD-EED8112763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02BD9-4650-4B09-8982-DE705182262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/>
              <a:t>单击此处编辑母版文本样式</a:t>
            </a:r>
            <a:endParaRPr kumimoji="0" lang="zh-CN" altLang="en-US"/>
          </a:p>
          <a:p>
            <a:pPr lvl="1" eaLnBrk="1" latinLnBrk="0" hangingPunct="1"/>
            <a:r>
              <a:rPr kumimoji="0" lang="zh-CN" altLang="en-US"/>
              <a:t>第二级</a:t>
            </a:r>
            <a:endParaRPr kumimoji="0" lang="zh-CN" altLang="en-US"/>
          </a:p>
          <a:p>
            <a:pPr lvl="2" eaLnBrk="1" latinLnBrk="0" hangingPunct="1"/>
            <a:r>
              <a:rPr kumimoji="0" lang="zh-CN" altLang="en-US"/>
              <a:t>第三级</a:t>
            </a:r>
            <a:endParaRPr kumimoji="0" lang="zh-CN" altLang="en-US"/>
          </a:p>
          <a:p>
            <a:pPr lvl="3" eaLnBrk="1" latinLnBrk="0" hangingPunct="1"/>
            <a:r>
              <a:rPr kumimoji="0" lang="zh-CN" altLang="en-US"/>
              <a:t>第四级</a:t>
            </a:r>
            <a:endParaRPr kumimoji="0" lang="zh-CN" altLang="en-US"/>
          </a:p>
          <a:p>
            <a:pPr lvl="4" eaLnBrk="1" latinLnBrk="0" hangingPunct="1"/>
            <a:r>
              <a:rPr kumimoji="0" lang="zh-CN" altLang="en-US"/>
              <a:t>第五级</a:t>
            </a:r>
            <a:endParaRPr kumimoji="0"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AB3DD7-4EB5-4BFD-B1CD-EED811276307}" type="datetimeFigureOut">
              <a:rPr lang="zh-CN" altLang="en-US" smtClean="0"/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902BD9-4650-4B09-8982-DE705182262A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21921" y="2235200"/>
            <a:ext cx="9144000" cy="2387600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农业微专题：农业技术类解题归纳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360395" y="5712963"/>
            <a:ext cx="5447292" cy="461963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3200" b="1" dirty="0">
                <a:solidFill>
                  <a:srgbClr val="00B0F0"/>
                </a:solidFill>
              </a:rPr>
              <a:t>泉州七中   刘永斌    </a:t>
            </a:r>
            <a:r>
              <a:rPr lang="en-US" altLang="zh-CN" sz="3200" b="1" dirty="0">
                <a:solidFill>
                  <a:srgbClr val="00B0F0"/>
                </a:solidFill>
              </a:rPr>
              <a:t>2019.3.27</a:t>
            </a:r>
            <a:endParaRPr lang="zh-CN" altLang="en-US" sz="3200" b="1" dirty="0">
              <a:solidFill>
                <a:srgbClr val="00B0F0"/>
              </a:solidFill>
            </a:endParaRPr>
          </a:p>
        </p:txBody>
      </p:sp>
      <p:pic>
        <p:nvPicPr>
          <p:cNvPr id="4" name="图片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65923" y="230217"/>
            <a:ext cx="116681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 bwMode="auto">
          <a:xfrm>
            <a:off x="482600" y="1402115"/>
            <a:ext cx="11226800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4891" y="1371602"/>
            <a:ext cx="1124222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      </a:t>
            </a:r>
            <a:r>
              <a:rPr lang="zh-CN" altLang="zh-CN" sz="3200" dirty="0"/>
              <a:t>由于土壤夜冻昼消，农作物随表土层上下移动，而被抬出土外遭受灾害的现象称为冻拔。据此完成</a:t>
            </a:r>
            <a:r>
              <a:rPr lang="en-US" altLang="zh-CN" sz="3200" dirty="0"/>
              <a:t>4-5</a:t>
            </a:r>
            <a:r>
              <a:rPr lang="zh-CN" altLang="zh-CN" sz="3200" dirty="0"/>
              <a:t>题。</a:t>
            </a:r>
            <a:endParaRPr lang="zh-CN" altLang="zh-CN" sz="3200" dirty="0"/>
          </a:p>
          <a:p>
            <a:r>
              <a:rPr lang="en-US" altLang="zh-CN" sz="3200" dirty="0"/>
              <a:t>4.</a:t>
            </a:r>
            <a:r>
              <a:rPr lang="zh-CN" altLang="zh-CN" sz="3200" dirty="0"/>
              <a:t>有关冻拔说法不正确的是</a:t>
            </a:r>
            <a:endParaRPr lang="zh-CN" altLang="zh-CN" sz="3200" dirty="0"/>
          </a:p>
          <a:p>
            <a:r>
              <a:rPr lang="en-US" altLang="zh-CN" sz="3200" dirty="0"/>
              <a:t>A.</a:t>
            </a:r>
            <a:r>
              <a:rPr lang="zh-CN" altLang="zh-CN" sz="3200" dirty="0"/>
              <a:t>我国北方地区多发</a:t>
            </a:r>
            <a:r>
              <a:rPr lang="en-US" altLang="zh-CN" sz="3200" dirty="0"/>
              <a:t>		B.</a:t>
            </a:r>
            <a:r>
              <a:rPr lang="zh-CN" altLang="zh-CN" sz="3200" dirty="0"/>
              <a:t>土壤含水量大</a:t>
            </a:r>
            <a:endParaRPr lang="zh-CN" altLang="zh-CN" sz="3200" dirty="0"/>
          </a:p>
          <a:p>
            <a:r>
              <a:rPr lang="en-US" altLang="zh-CN" sz="3200" dirty="0"/>
              <a:t>C.</a:t>
            </a:r>
            <a:r>
              <a:rPr lang="zh-CN" altLang="zh-CN" sz="3200" dirty="0"/>
              <a:t>地温在</a:t>
            </a:r>
            <a:r>
              <a:rPr lang="en-US" altLang="zh-CN" sz="3200" dirty="0"/>
              <a:t>0</a:t>
            </a:r>
            <a:r>
              <a:rPr lang="zh-CN" altLang="zh-CN" sz="3200" dirty="0"/>
              <a:t>℃上下波动</a:t>
            </a:r>
            <a:r>
              <a:rPr lang="en-US" altLang="zh-CN" sz="3200" dirty="0"/>
              <a:t>		D.</a:t>
            </a:r>
            <a:r>
              <a:rPr lang="zh-CN" altLang="zh-CN" sz="3200" dirty="0"/>
              <a:t>我国雨季多发</a:t>
            </a:r>
            <a:endParaRPr lang="zh-CN" altLang="zh-CN" sz="3200" dirty="0"/>
          </a:p>
          <a:p>
            <a:r>
              <a:rPr lang="en-US" altLang="zh-CN" sz="3200" dirty="0"/>
              <a:t>5.</a:t>
            </a:r>
            <a:r>
              <a:rPr lang="zh-CN" altLang="zh-CN" sz="3200" dirty="0"/>
              <a:t>预防冻拔比较合适的措施是</a:t>
            </a:r>
            <a:endParaRPr lang="zh-CN" altLang="zh-CN" sz="3200" dirty="0"/>
          </a:p>
          <a:p>
            <a:r>
              <a:rPr lang="en-US" altLang="zh-CN" sz="3200" dirty="0"/>
              <a:t>A.</a:t>
            </a:r>
            <a:r>
              <a:rPr lang="zh-CN" altLang="zh-CN" sz="3200" dirty="0"/>
              <a:t>覆盖石块</a:t>
            </a:r>
            <a:r>
              <a:rPr lang="en-US" altLang="zh-CN" sz="3200" dirty="0"/>
              <a:t>		B.</a:t>
            </a:r>
            <a:r>
              <a:rPr lang="zh-CN" altLang="zh-CN" sz="3200" dirty="0"/>
              <a:t>覆盖秸秆</a:t>
            </a:r>
            <a:r>
              <a:rPr lang="en-US" altLang="zh-CN" sz="3200" dirty="0"/>
              <a:t>			</a:t>
            </a:r>
            <a:endParaRPr lang="en-US" altLang="zh-CN" sz="3200" dirty="0"/>
          </a:p>
          <a:p>
            <a:r>
              <a:rPr lang="en-US" altLang="zh-CN" sz="3200" dirty="0"/>
              <a:t>C.</a:t>
            </a:r>
            <a:r>
              <a:rPr lang="zh-CN" altLang="zh-CN" sz="3200" dirty="0"/>
              <a:t>补水灌溉</a:t>
            </a:r>
            <a:r>
              <a:rPr lang="en-US" altLang="zh-CN" sz="3200" dirty="0"/>
              <a:t>		D.</a:t>
            </a:r>
            <a:r>
              <a:rPr lang="zh-CN" altLang="zh-CN" sz="3200" dirty="0"/>
              <a:t>种植绿肥</a:t>
            </a:r>
            <a:endParaRPr lang="zh-CN" altLang="zh-CN" sz="3200" dirty="0"/>
          </a:p>
          <a:p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21123" y="0"/>
            <a:ext cx="5724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同类相近技术辨析</a:t>
            </a:r>
            <a:endParaRPr lang="zh-CN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图形 4" descr="选中标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63847" y="3220900"/>
            <a:ext cx="914400" cy="914400"/>
          </a:xfrm>
          <a:prstGeom prst="rect">
            <a:avLst/>
          </a:prstGeom>
        </p:spPr>
      </p:pic>
      <p:pic>
        <p:nvPicPr>
          <p:cNvPr id="6" name="图形 5" descr="选中标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97569" y="4135300"/>
            <a:ext cx="914400" cy="914400"/>
          </a:xfrm>
          <a:prstGeom prst="rect">
            <a:avLst/>
          </a:prstGeom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378867" y="2048481"/>
            <a:ext cx="933796" cy="32824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2413967" y="1421719"/>
            <a:ext cx="2964903" cy="48759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7400" y="4348701"/>
            <a:ext cx="1798320" cy="48759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454769" y="4348701"/>
            <a:ext cx="1798320" cy="48759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47187" y="1167496"/>
            <a:ext cx="738664" cy="386170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/>
              <a:t>寿光温室大棚技术</a:t>
            </a:r>
            <a:endParaRPr lang="zh-CN" alt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4611233"/>
            <a:ext cx="110390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/>
              <a:t>       蔬菜大棚是一种具有出色的</a:t>
            </a:r>
            <a:r>
              <a:rPr lang="zh-CN" altLang="en-US" sz="2800" b="1" dirty="0">
                <a:solidFill>
                  <a:srgbClr val="FF0000"/>
                </a:solidFill>
              </a:rPr>
              <a:t>保温性能</a:t>
            </a:r>
            <a:r>
              <a:rPr lang="zh-CN" altLang="en-US" sz="2800" b="1" dirty="0"/>
              <a:t>的框架覆膜结构，它出现使得人们可以吃到反季节蔬菜。一般蔬菜大棚使用竹结构或者钢结构的骨架，上面覆上一层或多层保温塑料膜，这样就形成了一个温室空间。</a:t>
            </a:r>
            <a:r>
              <a:rPr lang="zh-CN" altLang="en-US" sz="2800" b="1" dirty="0">
                <a:solidFill>
                  <a:srgbClr val="FF0000"/>
                </a:solidFill>
              </a:rPr>
              <a:t>外膜很好地阻止内部蔬菜生长所产生的二氧化碳的流失，使棚内具有良好的保温效果。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http://img6.makepolo.net/images/formals/img/product/645/207/299581b7ba7c78831dba8899d0cfa19d.jpg"/>
          <p:cNvPicPr>
            <a:picLocks noChangeAspect="1" noChangeArrowheads="1"/>
          </p:cNvPicPr>
          <p:nvPr/>
        </p:nvPicPr>
        <p:blipFill rotWithShape="1">
          <a:blip r:embed="rId1" cstate="print"/>
          <a:srcRect/>
          <a:stretch>
            <a:fillRect/>
          </a:stretch>
        </p:blipFill>
        <p:spPr bwMode="auto">
          <a:xfrm>
            <a:off x="1957123" y="279656"/>
            <a:ext cx="8953616" cy="4253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1600" y="415449"/>
            <a:ext cx="123717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latinLnBrk="1" hangingPunct="0"/>
            <a:r>
              <a:rPr lang="en-US" altLang="zh-CN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(2017</a:t>
            </a:r>
            <a:r>
              <a:rPr lang="zh-CN" altLang="en-US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课标</a:t>
            </a:r>
            <a:r>
              <a:rPr lang="en-US" altLang="zh-CN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Ⅲ,36,24</a:t>
            </a:r>
            <a:r>
              <a:rPr lang="zh-CN" altLang="en-US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分</a:t>
            </a:r>
            <a:r>
              <a:rPr lang="en-US" altLang="zh-CN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)</a:t>
            </a:r>
            <a:r>
              <a:rPr lang="zh-CN" altLang="en-US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阅读图文资料</a:t>
            </a:r>
            <a:r>
              <a:rPr lang="en-US" altLang="zh-CN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完成下列要求。</a:t>
            </a:r>
            <a:endParaRPr lang="zh-CN" altLang="en-US" sz="2200" b="1" dirty="0"/>
          </a:p>
          <a:p>
            <a:pPr eaLnBrk="0" latinLnBrk="1" hangingPunct="0"/>
            <a:r>
              <a:rPr lang="zh-CN" altLang="en-US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西班牙是欧洲发达国家中发展水平相对较低的国家。西班牙阿尔梅里亚省</a:t>
            </a:r>
            <a:r>
              <a:rPr lang="en-US" altLang="zh-CN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</a:t>
            </a:r>
            <a:r>
              <a:rPr lang="zh-CN" altLang="en-US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位置见图</a:t>
            </a:r>
            <a:r>
              <a:rPr lang="en-US" altLang="zh-CN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a)</a:t>
            </a:r>
            <a:r>
              <a:rPr lang="zh-CN" altLang="en-US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的甲地附近干旱少雨。</a:t>
            </a:r>
            <a:r>
              <a:rPr lang="en-US" altLang="zh-CN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1956</a:t>
            </a:r>
            <a:r>
              <a:rPr lang="zh-CN" altLang="en-US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年当地勘探到深层地下水后</a:t>
            </a:r>
            <a:r>
              <a:rPr lang="en-US" altLang="zh-CN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灌溉农业得到发展。</a:t>
            </a:r>
            <a:r>
              <a:rPr lang="en-US" altLang="zh-CN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1971</a:t>
            </a:r>
            <a:r>
              <a:rPr lang="zh-CN" altLang="en-US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年引入滴灌技术</a:t>
            </a:r>
            <a:r>
              <a:rPr lang="en-US" altLang="zh-CN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日光温室</a:t>
            </a:r>
            <a:r>
              <a:rPr lang="en-US" altLang="zh-CN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</a:t>
            </a:r>
            <a:r>
              <a:rPr lang="zh-CN" altLang="en-US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不需人工增温</a:t>
            </a:r>
            <a:r>
              <a:rPr lang="en-US" altLang="zh-CN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)</a:t>
            </a:r>
            <a:r>
              <a:rPr lang="zh-CN" altLang="en-US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快速普及</a:t>
            </a:r>
            <a:r>
              <a:rPr lang="en-US" altLang="zh-CN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生产的蔬菜、瓜果等农产品出口量大增</a:t>
            </a:r>
            <a:r>
              <a:rPr lang="en-US" altLang="zh-CN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主要出口西班牙以北的欧洲发达国家。</a:t>
            </a:r>
            <a:r>
              <a:rPr lang="en-US" altLang="zh-CN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20</a:t>
            </a:r>
            <a:r>
              <a:rPr lang="zh-CN" altLang="en-US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世纪</a:t>
            </a:r>
            <a:r>
              <a:rPr lang="en-US" altLang="zh-CN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90</a:t>
            </a:r>
            <a:r>
              <a:rPr lang="zh-CN" altLang="en-US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年代以后</a:t>
            </a:r>
            <a:r>
              <a:rPr lang="en-US" altLang="zh-CN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甲地温室农业进入集温室安装维护、良种培育与供应、产品销售、物流等为一体的集群式发展阶段</a:t>
            </a:r>
            <a:r>
              <a:rPr lang="en-US" altLang="zh-CN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产品出口量加速增长。图</a:t>
            </a:r>
            <a:r>
              <a:rPr lang="en-US" altLang="zh-CN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b</a:t>
            </a:r>
            <a:r>
              <a:rPr lang="zh-CN" altLang="en-US" sz="2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示意甲地最低气温和降水量的年内变化。</a:t>
            </a:r>
            <a:endParaRPr lang="zh-CN" altLang="en-US" sz="2200" b="1" dirty="0"/>
          </a:p>
        </p:txBody>
      </p:sp>
      <p:pic>
        <p:nvPicPr>
          <p:cNvPr id="3" name="图片 3" descr="textimage23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8634" y="2583340"/>
            <a:ext cx="3407535" cy="3004753"/>
          </a:xfrm>
          <a:prstGeom prst="rect">
            <a:avLst/>
          </a:prstGeom>
        </p:spPr>
      </p:pic>
      <p:pic>
        <p:nvPicPr>
          <p:cNvPr id="4" name="图片 3" descr="textimage2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351" y="2707385"/>
            <a:ext cx="4454768" cy="300475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1603" y="5719954"/>
            <a:ext cx="11988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kern="0" dirty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(1)</a:t>
            </a:r>
            <a:r>
              <a:rPr lang="zh-CN" altLang="en-US" sz="2800" b="1" kern="0" dirty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地处地中海沿岸</a:t>
            </a:r>
            <a:r>
              <a:rPr lang="en-US" altLang="zh-CN" sz="2800" b="1" kern="0" dirty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2800" b="1" kern="0" dirty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冬季温和</a:t>
            </a:r>
            <a:r>
              <a:rPr lang="en-US" altLang="zh-CN" sz="2800" b="1" kern="0" dirty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</a:t>
            </a:r>
            <a:r>
              <a:rPr lang="zh-CN" altLang="en-US" sz="2800" b="1" kern="0" dirty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最冷月最低气温为</a:t>
            </a:r>
            <a:r>
              <a:rPr lang="en-US" altLang="zh-CN" sz="2800" b="1" kern="0" dirty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8℃</a:t>
            </a:r>
            <a:r>
              <a:rPr lang="zh-CN" altLang="en-US" sz="2800" b="1" kern="0" dirty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左右</a:t>
            </a:r>
            <a:r>
              <a:rPr lang="en-US" altLang="zh-CN" sz="2800" b="1" kern="0" dirty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),</a:t>
            </a:r>
            <a:r>
              <a:rPr lang="zh-CN" altLang="en-US" sz="2800" b="1" kern="0" dirty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日光温室可满足蔬菜、瓜果生长需要</a:t>
            </a:r>
            <a:r>
              <a:rPr lang="en-US" altLang="zh-CN" sz="2800" b="1" kern="0" dirty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;</a:t>
            </a:r>
            <a:r>
              <a:rPr lang="zh-CN" altLang="en-US" sz="2800" b="1" kern="0" dirty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当地干旱少雨</a:t>
            </a:r>
            <a:r>
              <a:rPr lang="en-US" altLang="zh-CN" sz="2800" b="1" kern="0" dirty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2800" b="1" kern="0" dirty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日光温室可减少蒸发</a:t>
            </a:r>
            <a:r>
              <a:rPr lang="en-US" altLang="zh-CN" sz="2800" b="1" kern="0" dirty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2800" b="1" kern="0" dirty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提高水资源利用效率。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1601" y="2943332"/>
            <a:ext cx="28135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(1)从气候角度分析甲地普及日光温室的原因。(6分)</a:t>
            </a:r>
            <a:endParaRPr lang="en-US" altLang="zh-CN" sz="3200" kern="0" dirty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257907" y="3"/>
            <a:ext cx="3059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温室大棚技术</a:t>
            </a:r>
            <a:endParaRPr lang="zh-CN" altLang="en-US" sz="2400" b="1" dirty="0">
              <a:latin typeface="Calibri" panose="020F0502020204030204" pitchFamily="34" charset="0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994892" y="3473784"/>
            <a:ext cx="881149" cy="5032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3521035" y="4095375"/>
            <a:ext cx="951215" cy="5032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5416333" y="2050444"/>
            <a:ext cx="5573091" cy="5032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7398329" y="4439000"/>
            <a:ext cx="1313411" cy="83127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Oval 6"/>
          <p:cNvSpPr>
            <a:spLocks noChangeArrowheads="1"/>
          </p:cNvSpPr>
          <p:nvPr/>
        </p:nvSpPr>
        <p:spPr bwMode="auto">
          <a:xfrm>
            <a:off x="10878589" y="2596346"/>
            <a:ext cx="1313411" cy="297318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980109" y="2950990"/>
            <a:ext cx="1746467" cy="5032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15" name="直接箭头连接符 14"/>
          <p:cNvCxnSpPr>
            <a:stCxn id="8" idx="5"/>
            <a:endCxn id="9" idx="2"/>
          </p:cNvCxnSpPr>
          <p:nvPr/>
        </p:nvCxnSpPr>
        <p:spPr>
          <a:xfrm>
            <a:off x="1747000" y="3903327"/>
            <a:ext cx="1774035" cy="443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2616933" y="2477197"/>
            <a:ext cx="2703215" cy="5874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endCxn id="4" idx="1"/>
          </p:cNvCxnSpPr>
          <p:nvPr/>
        </p:nvCxnSpPr>
        <p:spPr>
          <a:xfrm>
            <a:off x="2769332" y="3217047"/>
            <a:ext cx="4614021" cy="992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5462" y="0"/>
            <a:ext cx="8494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二轮微专题确立的注意事项</a:t>
            </a:r>
            <a:endParaRPr lang="zh-CN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6139" y="1774094"/>
            <a:ext cx="109986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1.</a:t>
            </a:r>
            <a:r>
              <a:rPr lang="zh-CN" altLang="en-US" sz="2800" dirty="0"/>
              <a:t>学会构建某要素全面的宏观知识体系，培养大格局素养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2.</a:t>
            </a:r>
            <a:r>
              <a:rPr lang="zh-CN" altLang="en-US" sz="2800" dirty="0"/>
              <a:t>结合二轮复习试卷中的易错知识点，建构相关小微专题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3.</a:t>
            </a:r>
            <a:r>
              <a:rPr lang="zh-CN" altLang="en-US" sz="2800" dirty="0"/>
              <a:t>在建构小微专题时注意辩证思维的培养和同类相近概念的辨析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4.</a:t>
            </a:r>
            <a:r>
              <a:rPr lang="zh-CN" altLang="en-US" sz="2800" dirty="0"/>
              <a:t>学生接触较少的相关微专题，尽量配以图片或视频，增强直观认知</a:t>
            </a:r>
            <a:endParaRPr lang="zh-CN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8637" y="704081"/>
            <a:ext cx="11086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我国某地推广面向国内外市场的蔬菜大棚农业。由于高强度的土地利用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大棚内的土壤逐渐退化。下图示意某大棚内不同连作年限的土壤有机质含量和酸碱度变化。据此完成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6-8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题。 </a:t>
            </a:r>
            <a:endParaRPr lang="zh-CN" altLang="en-US" sz="2400" b="1" dirty="0"/>
          </a:p>
        </p:txBody>
      </p:sp>
      <p:pic>
        <p:nvPicPr>
          <p:cNvPr id="3" name="图片 3" descr="textimage39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1702" y="1592899"/>
            <a:ext cx="6432951" cy="517131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8640" y="1739422"/>
            <a:ext cx="606473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en-US" altLang="zh-CN" sz="20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6</a:t>
            </a: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.(2018福建4月质检,9)连作8年时,大棚内表层土壤退化的主要表现为</a:t>
            </a:r>
            <a:r>
              <a:rPr lang="zh-CN" altLang="en-US" sz="1600" b="1" kern="0" spc="333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　　)</a:t>
            </a:r>
            <a:endParaRPr lang="zh-CN" altLang="en-US" sz="2000" b="1" dirty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A.土壤酸化　　    B.土壤沙化</a:t>
            </a:r>
            <a:endParaRPr lang="zh-CN" altLang="en-US" sz="2000" b="1" dirty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C.土壤盐碱化　　D.土壤有机质减少</a:t>
            </a:r>
            <a:endParaRPr lang="zh-CN" altLang="en-US" sz="2000" b="1" dirty="0"/>
          </a:p>
          <a:p>
            <a:pPr eaLnBrk="0" latinLnBrk="1" hangingPunct="0">
              <a:lnSpc>
                <a:spcPct val="150000"/>
              </a:lnSpc>
            </a:pPr>
            <a:r>
              <a:rPr lang="en-US" altLang="zh-CN" sz="20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7</a:t>
            </a: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.(2018福建4月质检,10)为减缓大棚内土壤退化速度,可采取的措施是</a:t>
            </a:r>
            <a:r>
              <a:rPr lang="zh-CN" altLang="en-US" sz="1600" b="1" kern="0" spc="333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　　)</a:t>
            </a:r>
            <a:endParaRPr lang="zh-CN" altLang="en-US" sz="2000" b="1" dirty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A.采用滴灌技术　　B.适量掺沙改造</a:t>
            </a:r>
            <a:endParaRPr lang="zh-CN" altLang="en-US" sz="2000" b="1" dirty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C.增施速效肥料　　D.及时深耕土壤</a:t>
            </a:r>
            <a:endParaRPr lang="zh-CN" altLang="en-US" sz="2000" b="1" dirty="0"/>
          </a:p>
          <a:p>
            <a:pPr eaLnBrk="0" latinLnBrk="1" hangingPunct="0">
              <a:lnSpc>
                <a:spcPct val="150000"/>
              </a:lnSpc>
            </a:pPr>
            <a:r>
              <a:rPr lang="en-US" altLang="zh-CN" sz="20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8</a:t>
            </a: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.(2018福建4月质检,11)该大棚可能位于</a:t>
            </a:r>
            <a:r>
              <a:rPr lang="zh-CN" altLang="en-US" sz="1600" b="1" kern="0" spc="333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　　)</a:t>
            </a:r>
            <a:endParaRPr lang="zh-CN" altLang="en-US" sz="2000" b="1" dirty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A.珠江三角洲　　B.长江三角洲</a:t>
            </a:r>
            <a:endParaRPr lang="zh-CN" altLang="en-US" sz="2000" b="1" dirty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C.黄淮海平原　　D.塔里木盆地</a:t>
            </a:r>
            <a:endParaRPr lang="zh-CN" altLang="en-US" sz="2000" b="1" dirty="0"/>
          </a:p>
        </p:txBody>
      </p:sp>
      <p:sp>
        <p:nvSpPr>
          <p:cNvPr id="6" name="矩形 5"/>
          <p:cNvSpPr/>
          <p:nvPr/>
        </p:nvSpPr>
        <p:spPr>
          <a:xfrm>
            <a:off x="168638" y="-77714"/>
            <a:ext cx="4339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辩证思维训练</a:t>
            </a:r>
            <a:endParaRPr lang="zh-CN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图形 6" descr="选中标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2548"/>
            <a:ext cx="914400" cy="914400"/>
          </a:xfrm>
          <a:prstGeom prst="rect">
            <a:avLst/>
          </a:prstGeom>
        </p:spPr>
      </p:pic>
      <p:pic>
        <p:nvPicPr>
          <p:cNvPr id="8" name="图形 7" descr="选中标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607" y="4760531"/>
            <a:ext cx="914400" cy="914400"/>
          </a:xfrm>
          <a:prstGeom prst="rect">
            <a:avLst/>
          </a:prstGeom>
        </p:spPr>
      </p:pic>
      <p:pic>
        <p:nvPicPr>
          <p:cNvPr id="9" name="图形 8" descr="选中标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53923"/>
            <a:ext cx="914400" cy="914400"/>
          </a:xfrm>
          <a:prstGeom prst="rect">
            <a:avLst/>
          </a:prstGeom>
        </p:spPr>
      </p:pic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3" y="1150050"/>
            <a:ext cx="2493108" cy="32824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" name="Oval 6"/>
          <p:cNvSpPr>
            <a:spLocks noChangeArrowheads="1"/>
          </p:cNvSpPr>
          <p:nvPr/>
        </p:nvSpPr>
        <p:spPr bwMode="auto">
          <a:xfrm>
            <a:off x="2556914" y="1880958"/>
            <a:ext cx="1512276" cy="32824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6963510" y="2045081"/>
            <a:ext cx="3094892" cy="152655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6963510" y="4400062"/>
            <a:ext cx="3176953" cy="163995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 flipH="1" flipV="1">
            <a:off x="1396096" y="3017520"/>
            <a:ext cx="7532081" cy="13825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4650155" y="1865231"/>
            <a:ext cx="1141047" cy="32824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4479" y="4306278"/>
            <a:ext cx="2415551" cy="801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 useBgFill="1">
        <p:nvSpPr>
          <p:cNvPr id="29" name="Rectangl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0" y="2525111"/>
            <a:ext cx="4937760" cy="2397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6000" b="1" dirty="0">
                <a:latin typeface="+mj-lt"/>
                <a:ea typeface="+mj-ea"/>
                <a:cs typeface="+mj-cs"/>
              </a:rPr>
              <a:t>谢谢！欢迎</a:t>
            </a:r>
            <a:endParaRPr lang="en-US" altLang="zh-CN" sz="60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6000" b="1" dirty="0">
                <a:latin typeface="+mj-lt"/>
                <a:ea typeface="+mj-ea"/>
                <a:cs typeface="+mj-cs"/>
              </a:rPr>
              <a:t>莅临指导</a:t>
            </a:r>
            <a:endParaRPr lang="zh-CN" altLang="en-US" sz="6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s://timgsa.baidu.com/timg?image&amp;quality=80&amp;size=b9999_10000&amp;sec=1553615116620&amp;di=beb5fbc4bf2bd6a9767b7f2dd592a735&amp;imgtype=0&amp;src=http%3A%2F%2Fwww.mnw.cn%2Fattachments%2F2014%2F07%2F16%2F312346_201407161637531gggd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240696" y="954159"/>
            <a:ext cx="7608575" cy="44129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104565"/>
            <a:ext cx="12192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2762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</a:rPr>
              <a:t>垄作栽培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阅读图文材料，完成下列要求。</a:t>
            </a:r>
            <a:endParaRPr lang="zh-CN" altLang="en-US" sz="2400" b="1" dirty="0"/>
          </a:p>
          <a:p>
            <a:pPr eaLnBrk="0" hangingPunct="0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黄河下游因黄河多次决口形成泛滥平原（黄泛平原）．沙岗地和洼地广布，冬春季节风沙活动频繁。红薯是地下块茎的高产作物，喜温怕涝，喜疏松土壤。开封市（图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）在沙地采用起垄方式种植红薯，一年两熟，大面积种植红著却加剧了当地的风沙活动。某农业公司采用“冬小麦一红薯”两茬轮作的保护性耕作模式，很好地抑制了风沙活动。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776" y="2055677"/>
            <a:ext cx="7087208" cy="469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11016" y="2639025"/>
            <a:ext cx="46827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(2)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分析开封沙岗地起垄种植有利于红薯生长的原因。（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分） </a:t>
            </a:r>
            <a:endParaRPr lang="zh-CN" altLang="en-US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微信图片_2018011211084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003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微信图片_201801121108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7" y="2781300"/>
            <a:ext cx="6084887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" y="169991"/>
            <a:ext cx="12066955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2762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</a:rPr>
              <a:t>垄作栽培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阅读图文材料，完成下列要求。</a:t>
            </a:r>
            <a:endParaRPr lang="zh-CN" altLang="en-US" sz="2400" b="1" dirty="0"/>
          </a:p>
          <a:p>
            <a:pPr eaLnBrk="0" hangingPunct="0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黄河下游因黄河多次决口形成泛滥平原（黄泛平原）．沙岗地和洼地广布，冬春季节风沙活动频繁。红薯是地下块茎的高产作物，喜温怕涝，喜疏松土壤。开封市（图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）在沙地采用起垄方式种植红薯，一年两熟，大面积种植红著却加剧了当地的风沙活动。某农业公司采用“冬小麦一红薯”两茬轮作的保护性耕作模式，很好地抑制了风沙活动。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5" name="Picture 3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7" y="2349500"/>
            <a:ext cx="6516687" cy="431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09602" y="2748470"/>
            <a:ext cx="25923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(2)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分析开封沙岗地起垄种植有利于红薯生长的原因。（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分） </a:t>
            </a:r>
            <a:endParaRPr lang="zh-CN" altLang="en-US" sz="2400" b="1" dirty="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609600" y="5096723"/>
            <a:ext cx="8964613" cy="13849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沙地土壤疏松、通气性良好；（</a:t>
            </a:r>
            <a:r>
              <a:rPr lang="en-US" altLang="zh-CN" sz="2800" b="1">
                <a:solidFill>
                  <a:srgbClr val="FF0000"/>
                </a:solidFill>
              </a:rPr>
              <a:t>2</a:t>
            </a:r>
            <a:r>
              <a:rPr lang="zh-CN" altLang="en-US" sz="2800" b="1">
                <a:solidFill>
                  <a:srgbClr val="FF0000"/>
                </a:solidFill>
              </a:rPr>
              <a:t>分）岗地利于排水，不易发生涝灾；（</a:t>
            </a:r>
            <a:r>
              <a:rPr lang="en-US" altLang="zh-CN" sz="2800" b="1">
                <a:solidFill>
                  <a:srgbClr val="FF0000"/>
                </a:solidFill>
              </a:rPr>
              <a:t>2</a:t>
            </a:r>
            <a:r>
              <a:rPr lang="zh-CN" altLang="en-US" sz="2800" b="1">
                <a:solidFill>
                  <a:srgbClr val="FF0000"/>
                </a:solidFill>
              </a:rPr>
              <a:t>分）起垄种植可加厚土层，利于块茎生长且更易排水（</a:t>
            </a:r>
            <a:r>
              <a:rPr lang="en-US" altLang="zh-CN" sz="2800" b="1">
                <a:solidFill>
                  <a:srgbClr val="FF0000"/>
                </a:solidFill>
              </a:rPr>
              <a:t>4</a:t>
            </a:r>
            <a:r>
              <a:rPr lang="zh-CN" altLang="en-US" sz="2800" b="1">
                <a:solidFill>
                  <a:srgbClr val="FF0000"/>
                </a:solidFill>
              </a:rPr>
              <a:t>分）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3504408" y="903287"/>
            <a:ext cx="1223963" cy="50323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6347621" y="994572"/>
            <a:ext cx="1655763" cy="3603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zh-CN">
              <a:solidFill>
                <a:srgbClr val="FF0000"/>
              </a:solidFill>
            </a:endParaRPr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8121408" y="931995"/>
            <a:ext cx="1584325" cy="5746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578341" y="831766"/>
            <a:ext cx="11152553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zh-CN" altLang="en-US" sz="3600" b="1" dirty="0">
                <a:solidFill>
                  <a:srgbClr val="0000CC"/>
                </a:solidFill>
              </a:rPr>
              <a:t>垄作栽培：</a:t>
            </a:r>
            <a:r>
              <a:rPr lang="zh-CN" altLang="en-US" sz="2800" b="1" dirty="0">
                <a:solidFill>
                  <a:srgbClr val="FF0000"/>
                </a:solidFill>
              </a:rPr>
              <a:t>土壤不易板结</a:t>
            </a:r>
            <a:r>
              <a:rPr lang="en-US" altLang="zh-CN" sz="2800" b="1" dirty="0"/>
              <a:t>,</a:t>
            </a:r>
            <a:r>
              <a:rPr lang="zh-CN" altLang="en-US" sz="2800" b="1" dirty="0"/>
              <a:t>有利于作物根系生长；地面呈波浪形起伏状，地表面积比平作增加</a:t>
            </a:r>
            <a:r>
              <a:rPr lang="en-US" altLang="zh-CN" sz="2800" b="1" dirty="0"/>
              <a:t>25%~30%</a:t>
            </a:r>
            <a:r>
              <a:rPr lang="zh-CN" altLang="en-US" sz="2800" b="1" dirty="0"/>
              <a:t>，</a:t>
            </a:r>
            <a:r>
              <a:rPr lang="zh-CN" altLang="en-US" sz="2800" b="1" dirty="0">
                <a:solidFill>
                  <a:srgbClr val="FF0000"/>
                </a:solidFill>
              </a:rPr>
              <a:t>增大了接纳太阳辐射量；</a:t>
            </a:r>
            <a:r>
              <a:rPr lang="zh-CN" altLang="en-US" sz="2800" b="1" dirty="0"/>
              <a:t>白天垄上温度比平作高</a:t>
            </a:r>
            <a:r>
              <a:rPr lang="en-US" altLang="zh-CN" sz="2800" b="1" dirty="0"/>
              <a:t>2~3℃</a:t>
            </a:r>
            <a:r>
              <a:rPr lang="zh-CN" altLang="en-US" sz="2800" b="1" dirty="0"/>
              <a:t>，夜间垄作散热面积大，土壤温度比平作低，</a:t>
            </a:r>
            <a:r>
              <a:rPr lang="zh-CN" altLang="en-US" sz="2800" b="1" dirty="0">
                <a:solidFill>
                  <a:srgbClr val="FF0000"/>
                </a:solidFill>
              </a:rPr>
              <a:t>增大了土温日较差，有利于作物生长发育；</a:t>
            </a:r>
            <a:r>
              <a:rPr lang="zh-CN" altLang="en-US" sz="2800" b="1" dirty="0"/>
              <a:t>垄台与垄沟的位差大，</a:t>
            </a:r>
            <a:r>
              <a:rPr lang="zh-CN" altLang="en-US" sz="2800" b="1" dirty="0">
                <a:solidFill>
                  <a:srgbClr val="FF0000"/>
                </a:solidFill>
              </a:rPr>
              <a:t>大雨后有利排水防涝</a:t>
            </a:r>
            <a:r>
              <a:rPr lang="zh-CN" altLang="en-US" sz="2800" b="1" dirty="0"/>
              <a:t>，</a:t>
            </a:r>
            <a:r>
              <a:rPr lang="zh-CN" altLang="en-US" sz="2800" b="1" dirty="0">
                <a:solidFill>
                  <a:srgbClr val="FF0000"/>
                </a:solidFill>
              </a:rPr>
              <a:t>干旱时可顺沟灌溉以免受旱</a:t>
            </a:r>
            <a:r>
              <a:rPr lang="zh-CN" altLang="en-US" sz="2800" b="1" dirty="0"/>
              <a:t>；地势低洼地区，垄作可改善农田生态条件；垄作还因地面呈波状起伏，</a:t>
            </a:r>
            <a:r>
              <a:rPr lang="zh-CN" altLang="en-US" sz="2800" b="1" dirty="0">
                <a:solidFill>
                  <a:srgbClr val="FF0000"/>
                </a:solidFill>
              </a:rPr>
              <a:t>增加了阻力，能降低风速，减少风蚀</a:t>
            </a:r>
            <a:r>
              <a:rPr lang="zh-CN" altLang="en-US" sz="2800" b="1" dirty="0"/>
              <a:t>；</a:t>
            </a:r>
            <a:r>
              <a:rPr lang="zh-CN" altLang="en-US" sz="2800" b="1" dirty="0">
                <a:solidFill>
                  <a:srgbClr val="FF0000"/>
                </a:solidFill>
              </a:rPr>
              <a:t>垄作在作物基部培土，能促进根系生长，</a:t>
            </a:r>
            <a:r>
              <a:rPr lang="zh-CN" altLang="en-US" sz="2800" b="1" dirty="0"/>
              <a:t>提高抗倒伏能力；有利</a:t>
            </a:r>
            <a:r>
              <a:rPr lang="zh-CN" altLang="en-US" sz="2800" b="1" dirty="0">
                <a:solidFill>
                  <a:srgbClr val="FF0000"/>
                </a:solidFill>
              </a:rPr>
              <a:t>集中施肥，</a:t>
            </a:r>
            <a:r>
              <a:rPr lang="zh-CN" altLang="en-US" sz="2800" b="1" dirty="0"/>
              <a:t>可节约肥。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861"/>
            <a:ext cx="12192000" cy="591228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473531" y="2955471"/>
            <a:ext cx="1747157" cy="3184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" y="101600"/>
            <a:ext cx="117074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latinLnBrk="1" hangingPunct="0"/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(2018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厦门单科质检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)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阅读图文资料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完成下列要求。</a:t>
            </a:r>
            <a:endParaRPr lang="zh-CN" altLang="en-US" sz="2400" b="1" dirty="0"/>
          </a:p>
          <a:p>
            <a:pPr eaLnBrk="0" latinLnBrk="1" hangingPunct="0"/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地处内蒙古高原与河北北部山地交界处的塞罕坝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春季多大风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历史上曾是皇家避暑狩猎之所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后因掠夺采伐和连年山火变为荒山秃岭。新中国成立后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党和国家重视国土绿化。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1962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年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塞罕坝林场从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1 000 km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之外的黑龙江孟家岗林场运来树苗栽种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但成活率极低。随后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林场采用高床育苗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下图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),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使树苗成活率明显提高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栽种过程中发现南坡的成活率相对较低。经过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50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多年的发展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塞罕坝的森林覆盖率从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1962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年的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12%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提高到如今的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80%,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当地的小气候得以改善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霜冻发生的频率显著减少。</a:t>
            </a:r>
            <a:endParaRPr lang="zh-CN" altLang="en-US" sz="2400" b="1" dirty="0"/>
          </a:p>
        </p:txBody>
      </p:sp>
      <p:pic>
        <p:nvPicPr>
          <p:cNvPr id="3" name="图片 2" descr="textimage46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407" y="2779256"/>
            <a:ext cx="6572296" cy="316477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43899" y="6105179"/>
            <a:ext cx="10730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(2)说明与平床育苗相比,塞罕坝高床育苗的优点。(6分)</a:t>
            </a:r>
            <a:endParaRPr lang="zh-CN" altLang="en-US" sz="3200" b="1" dirty="0"/>
          </a:p>
        </p:txBody>
      </p:sp>
      <p:sp>
        <p:nvSpPr>
          <p:cNvPr id="5" name="文本框 4"/>
          <p:cNvSpPr txBox="1"/>
          <p:nvPr/>
        </p:nvSpPr>
        <p:spPr>
          <a:xfrm>
            <a:off x="243897" y="3053177"/>
            <a:ext cx="32495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kern="0" dirty="0">
                <a:solidFill>
                  <a:srgbClr val="FF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(2)增加土层厚度;提高土温;便于雨季排水。(每点2分,共6分)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" y="648074"/>
            <a:ext cx="11754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吠亩法是我国最早出现的农业耕作方法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由吠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沟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)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和亩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垄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)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两部分组成。该方法对土地的利用有“上田弃亩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下田弃吠”两种方式。下图示意我国某地区的两种吠亩法。读图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,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完成</a:t>
            </a:r>
            <a:r>
              <a:rPr lang="en-US" altLang="zh-CN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9-11</a:t>
            </a:r>
            <a:r>
              <a:rPr lang="zh-CN" altLang="en-US" sz="2400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题。</a:t>
            </a:r>
            <a:endParaRPr lang="zh-CN" altLang="en-US" sz="2400" b="1" dirty="0"/>
          </a:p>
        </p:txBody>
      </p:sp>
      <p:pic>
        <p:nvPicPr>
          <p:cNvPr id="3" name="图片 3" descr="textimage15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996271" y="1443827"/>
            <a:ext cx="8117660" cy="2209869"/>
          </a:xfrm>
          <a:prstGeom prst="rect">
            <a:avLst/>
          </a:prstGeom>
        </p:spPr>
      </p:pic>
      <p:pic>
        <p:nvPicPr>
          <p:cNvPr id="4" name="图片 3" descr="textimage1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74171" y="3972043"/>
            <a:ext cx="8117660" cy="259853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416803" y="3657602"/>
            <a:ext cx="61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甲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514495" y="6519595"/>
            <a:ext cx="617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乙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5971" y="2166747"/>
            <a:ext cx="39624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latinLnBrk="1" hangingPunct="0">
              <a:lnSpc>
                <a:spcPct val="150000"/>
              </a:lnSpc>
            </a:pPr>
            <a:r>
              <a:rPr lang="en-US" altLang="zh-CN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9</a:t>
            </a:r>
            <a:r>
              <a:rPr lang="zh-CN" altLang="en-US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.</a:t>
            </a:r>
            <a:r>
              <a:rPr lang="zh-CN" altLang="en-US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 图中甲吠亩法有利于</a:t>
            </a:r>
            <a:r>
              <a:rPr lang="zh-CN" altLang="en-US" sz="1400" kern="0" spc="333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　　)</a:t>
            </a:r>
            <a:endParaRPr lang="zh-CN" altLang="en-US" dirty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A.抗风透光　　B.保温通风</a:t>
            </a:r>
            <a:endParaRPr lang="zh-CN" altLang="en-US" dirty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C.抗旱保墒　　D.排水防涝</a:t>
            </a:r>
            <a:endParaRPr lang="zh-CN" altLang="en-US" dirty="0"/>
          </a:p>
          <a:p>
            <a:pPr eaLnBrk="0" latinLnBrk="1" hangingPunct="0">
              <a:lnSpc>
                <a:spcPct val="150000"/>
              </a:lnSpc>
            </a:pPr>
            <a:r>
              <a:rPr lang="en-US" altLang="zh-CN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10</a:t>
            </a:r>
            <a:r>
              <a:rPr lang="zh-CN" altLang="en-US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.</a:t>
            </a:r>
            <a:r>
              <a:rPr lang="zh-CN" altLang="en-US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与图甲相比,乙吠亩法在农作物生长中的主要优势是</a:t>
            </a:r>
            <a:r>
              <a:rPr lang="zh-CN" altLang="en-US" sz="1400" kern="0" spc="333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　　)</a:t>
            </a:r>
            <a:endParaRPr lang="zh-CN" altLang="en-US" dirty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A.土壤水分充足　　B.昼夜温差减小</a:t>
            </a:r>
            <a:endParaRPr lang="zh-CN" altLang="en-US" dirty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C.风力侵蚀降低　　D.通风透光性好</a:t>
            </a:r>
            <a:endParaRPr lang="zh-CN" altLang="en-US" dirty="0"/>
          </a:p>
          <a:p>
            <a:pPr eaLnBrk="0" latinLnBrk="1" hangingPunct="0">
              <a:lnSpc>
                <a:spcPct val="150000"/>
              </a:lnSpc>
            </a:pPr>
            <a:r>
              <a:rPr lang="en-US" altLang="zh-CN" b="1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11.</a:t>
            </a:r>
            <a:r>
              <a:rPr lang="zh-CN" altLang="en-US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影响该地区农业耕作方法的主导因素是</a:t>
            </a:r>
            <a:r>
              <a:rPr lang="zh-CN" altLang="en-US" sz="1400" kern="0" spc="333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 </a:t>
            </a:r>
            <a:r>
              <a:rPr lang="zh-CN" altLang="en-US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(　　)</a:t>
            </a:r>
            <a:endParaRPr lang="zh-CN" altLang="en-US" dirty="0"/>
          </a:p>
          <a:p>
            <a:pPr eaLnBrk="0" latinLnBrk="1" hangingPunct="0">
              <a:lnSpc>
                <a:spcPct val="150000"/>
              </a:lnSpc>
            </a:pPr>
            <a:r>
              <a:rPr lang="zh-CN" altLang="en-US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A.热量　　B.光照　　</a:t>
            </a:r>
            <a:endParaRPr lang="en-US" altLang="zh-CN" kern="0" dirty="0">
              <a:solidFill>
                <a:srgbClr val="000000"/>
              </a:solidFill>
              <a:latin typeface="Times New Roman" panose="02020603050405020304" pitchFamily="65" charset="-122"/>
              <a:ea typeface="宋体" panose="02010600030101010101" pitchFamily="2" charset="-122"/>
            </a:endParaRPr>
          </a:p>
          <a:p>
            <a:pPr eaLnBrk="0" latinLnBrk="1" hangingPunct="0">
              <a:lnSpc>
                <a:spcPct val="150000"/>
              </a:lnSpc>
            </a:pPr>
            <a:r>
              <a:rPr lang="zh-CN" altLang="en-US" kern="0" dirty="0">
                <a:solidFill>
                  <a:srgbClr val="000000"/>
                </a:solidFill>
                <a:latin typeface="Times New Roman" panose="02020603050405020304" pitchFamily="65" charset="-122"/>
                <a:ea typeface="宋体" panose="02010600030101010101" pitchFamily="2" charset="-122"/>
              </a:rPr>
              <a:t>C.土壤　　D.水分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68638" y="-77714"/>
            <a:ext cx="4339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辩证思维训练</a:t>
            </a:r>
            <a:endParaRPr lang="zh-CN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" name="图形 9" descr="选中标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344" y="2837946"/>
            <a:ext cx="914400" cy="914400"/>
          </a:xfrm>
          <a:prstGeom prst="rect">
            <a:avLst/>
          </a:prstGeom>
        </p:spPr>
      </p:pic>
      <p:pic>
        <p:nvPicPr>
          <p:cNvPr id="11" name="图形 10" descr="选中标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261" y="4474718"/>
            <a:ext cx="914400" cy="914400"/>
          </a:xfrm>
          <a:prstGeom prst="rect">
            <a:avLst/>
          </a:prstGeom>
        </p:spPr>
      </p:pic>
      <p:pic>
        <p:nvPicPr>
          <p:cNvPr id="12" name="图形 11" descr="选中标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861" y="6062393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64124" y="169991"/>
            <a:ext cx="12027877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2762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</a:rPr>
              <a:t>保护性耕作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阅读图文材料，完成下列要求。</a:t>
            </a:r>
            <a:endParaRPr lang="zh-CN" altLang="en-US" sz="2400" b="1" dirty="0"/>
          </a:p>
          <a:p>
            <a:pPr eaLnBrk="0" hangingPunct="0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黄河下游因黄河多次决口形成泛滥平原（黄泛平原）．沙岗地和洼地广布，冬春季节风沙活动频繁。红薯是地下块茎的高产作物，喜温怕涝，喜疏松土壤。开封市（图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）在沙地采用起垄方式种植红薯，一年两熟，大面积种植红著却加剧了当地的风沙活动。某农业公司采用“冬小麦一红薯”两茬轮作的保护性耕作模式，很好地抑制了风沙活动。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7" name="Picture 3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6" y="2365375"/>
            <a:ext cx="6156325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89169" y="3037995"/>
            <a:ext cx="395458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(3)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分析红薯种植加剧开封风沙活动的原因，并说明“冬小麦一红薯”模式能抑制风沙的原因。（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分）</a:t>
            </a:r>
            <a:endParaRPr lang="zh-CN" altLang="en-US" sz="2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AutoShape 5" descr="640?wx_fmt=jpeg&amp;tp=webp&amp;wxfrom=5&amp;wx_lazy=1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5" name="AutoShape 7" descr="640?wx_fmt=jpeg&amp;tp=webp&amp;wxfrom=5&amp;wx_lazy=1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2539" name="Picture 11" descr="2e39d0e92e7ea76a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5" y="3357568"/>
            <a:ext cx="6551612" cy="350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1" name="Picture 13" descr="5eab6c8ba29b84f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4" y="260355"/>
            <a:ext cx="4176713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3" name="Picture 15" descr="d449c0d79efdbff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88918"/>
            <a:ext cx="4500563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4708" y="169991"/>
            <a:ext cx="12082584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27622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</a:rPr>
              <a:t>保护性耕作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阅读图文材料，完成下列要求。</a:t>
            </a:r>
            <a:endParaRPr lang="zh-CN" altLang="en-US" sz="2400" b="1" dirty="0"/>
          </a:p>
          <a:p>
            <a:pPr eaLnBrk="0" hangingPunct="0"/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黄河下游因黄河多次决口形成泛滥平原（黄泛平原）．沙岗地和洼地广布，冬春季节风沙活动频繁。红薯是地下块茎的高产作物，喜温怕涝，喜疏松土壤。开封市（图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）在沙地采用起垄方式种植红薯，一年两熟，大面积种植红著却加剧了当地的风沙活动。某农业公司采用“冬小麦一红薯”两茬轮作的保护性耕作模式，很好地抑制了风沙活动。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5" name="Picture 3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6" y="2349500"/>
            <a:ext cx="6156325" cy="36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524002" y="2911426"/>
            <a:ext cx="291623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(3)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分析红薯种植加剧开封风沙活动的原因，并说明“冬小麦一红薯”模式能抑制风沙的原因。（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分）</a:t>
            </a:r>
            <a:endParaRPr lang="zh-CN" altLang="en-US" sz="2400" b="1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524002" y="3779613"/>
            <a:ext cx="8820151" cy="22467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开封冬半年气候寒冷，不适宜喜温的红薯生长，只种植红薯会导致冬春季土地裸露；春季红薯种植前需翻土起垄，导致土层更疏松。（</a:t>
            </a:r>
            <a:r>
              <a:rPr lang="en-US" altLang="zh-CN" sz="2800" b="1">
                <a:solidFill>
                  <a:srgbClr val="FF0000"/>
                </a:solidFill>
              </a:rPr>
              <a:t>4</a:t>
            </a:r>
            <a:r>
              <a:rPr lang="zh-CN" altLang="en-US" sz="2800" b="1">
                <a:solidFill>
                  <a:srgbClr val="FF0000"/>
                </a:solidFill>
              </a:rPr>
              <a:t>分）</a:t>
            </a:r>
            <a:endParaRPr lang="zh-CN" altLang="en-US" sz="2800" b="1">
              <a:solidFill>
                <a:srgbClr val="FF0000"/>
              </a:solidFill>
            </a:endParaRPr>
          </a:p>
          <a:p>
            <a:r>
              <a:rPr lang="zh-CN" altLang="en-US" sz="2800" b="1">
                <a:solidFill>
                  <a:srgbClr val="FF0000"/>
                </a:solidFill>
              </a:rPr>
              <a:t>    两茬作物种植季节相连，可减少地面裸露时间；红薯生长初期可利用小麦秸秆覆盖地表。（</a:t>
            </a:r>
            <a:r>
              <a:rPr lang="en-US" altLang="zh-CN" sz="2800" b="1">
                <a:solidFill>
                  <a:srgbClr val="FF0000"/>
                </a:solidFill>
              </a:rPr>
              <a:t>4</a:t>
            </a:r>
            <a:r>
              <a:rPr lang="zh-CN" altLang="en-US" sz="2800" b="1">
                <a:solidFill>
                  <a:srgbClr val="FF0000"/>
                </a:solidFill>
              </a:rPr>
              <a:t>分）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grpSp>
        <p:nvGrpSpPr>
          <p:cNvPr id="23558" name="Group 6"/>
          <p:cNvGrpSpPr>
            <a:grpSpLocks noChangeAspect="1"/>
          </p:cNvGrpSpPr>
          <p:nvPr/>
        </p:nvGrpSpPr>
        <p:grpSpPr bwMode="auto">
          <a:xfrm>
            <a:off x="1524000" y="2420943"/>
            <a:ext cx="9144000" cy="3889375"/>
            <a:chOff x="2362" y="2563"/>
            <a:chExt cx="7357" cy="2990"/>
          </a:xfrm>
        </p:grpSpPr>
        <p:sp>
          <p:nvSpPr>
            <p:cNvPr id="23559" name="AutoShape 7"/>
            <p:cNvSpPr>
              <a:spLocks noChangeAspect="1" noChangeArrowheads="1"/>
            </p:cNvSpPr>
            <p:nvPr/>
          </p:nvSpPr>
          <p:spPr bwMode="auto">
            <a:xfrm>
              <a:off x="2362" y="2563"/>
              <a:ext cx="7357" cy="2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0" name="Text Box 8"/>
            <p:cNvSpPr txBox="1">
              <a:spLocks noChangeArrowheads="1"/>
            </p:cNvSpPr>
            <p:nvPr/>
          </p:nvSpPr>
          <p:spPr bwMode="auto">
            <a:xfrm>
              <a:off x="2519" y="2699"/>
              <a:ext cx="1250" cy="5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just"/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气候干旱</a:t>
              </a:r>
              <a:endParaRPr lang="zh-CN" alt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23561" name="Text Box 9"/>
            <p:cNvSpPr txBox="1">
              <a:spLocks noChangeArrowheads="1"/>
            </p:cNvSpPr>
            <p:nvPr/>
          </p:nvSpPr>
          <p:spPr bwMode="auto">
            <a:xfrm>
              <a:off x="2519" y="3379"/>
              <a:ext cx="1251" cy="5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just"/>
              <a:r>
                <a: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多大风天气</a:t>
              </a:r>
              <a:endParaRPr lang="zh-CN" altLang="en-US" sz="2000" b="1">
                <a:solidFill>
                  <a:srgbClr val="FF0000"/>
                </a:solidFill>
              </a:endParaRPr>
            </a:p>
          </p:txBody>
        </p:sp>
        <p:sp>
          <p:nvSpPr>
            <p:cNvPr id="23562" name="Text Box 10"/>
            <p:cNvSpPr txBox="1">
              <a:spLocks noChangeArrowheads="1"/>
            </p:cNvSpPr>
            <p:nvPr/>
          </p:nvSpPr>
          <p:spPr bwMode="auto">
            <a:xfrm>
              <a:off x="2519" y="4058"/>
              <a:ext cx="1251" cy="5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just"/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植被稀少</a:t>
              </a:r>
              <a:endPara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r>
                <a:rPr lang="en-US" altLang="zh-CN" sz="2400" b="1">
                  <a:solidFill>
                    <a:srgbClr val="FF0000"/>
                  </a:solidFill>
                </a:rPr>
                <a:t>(</a:t>
              </a:r>
              <a:r>
                <a:rPr lang="zh-CN" altLang="en-US" sz="2400" b="1">
                  <a:solidFill>
                    <a:srgbClr val="FF0000"/>
                  </a:solidFill>
                </a:rPr>
                <a:t>自／人）</a:t>
              </a:r>
              <a:endParaRPr lang="zh-CN" alt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23563" name="Text Box 11"/>
            <p:cNvSpPr txBox="1">
              <a:spLocks noChangeArrowheads="1"/>
            </p:cNvSpPr>
            <p:nvPr/>
          </p:nvSpPr>
          <p:spPr bwMode="auto">
            <a:xfrm>
              <a:off x="4553" y="3786"/>
              <a:ext cx="1096" cy="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just"/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风沙危害加剧</a:t>
              </a:r>
              <a:endParaRPr lang="zh-CN" alt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23564" name="Text Box 12"/>
            <p:cNvSpPr txBox="1">
              <a:spLocks noChangeArrowheads="1"/>
            </p:cNvSpPr>
            <p:nvPr/>
          </p:nvSpPr>
          <p:spPr bwMode="auto">
            <a:xfrm>
              <a:off x="2519" y="4737"/>
              <a:ext cx="1249" cy="5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just"/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土质疏松</a:t>
              </a:r>
              <a:endPara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  <a:p>
              <a:r>
                <a:rPr lang="zh-CN" altLang="en-US" sz="2400" b="1">
                  <a:solidFill>
                    <a:srgbClr val="FF0000"/>
                  </a:solidFill>
                </a:rPr>
                <a:t>（自／人）</a:t>
              </a:r>
              <a:endParaRPr lang="zh-CN" altLang="en-US" sz="2400" b="1">
                <a:solidFill>
                  <a:srgbClr val="FF0000"/>
                </a:solidFill>
              </a:endParaRPr>
            </a:p>
          </p:txBody>
        </p:sp>
        <p:sp>
          <p:nvSpPr>
            <p:cNvPr id="23565" name="Text Box 13"/>
            <p:cNvSpPr txBox="1">
              <a:spLocks noChangeArrowheads="1"/>
            </p:cNvSpPr>
            <p:nvPr/>
          </p:nvSpPr>
          <p:spPr bwMode="auto">
            <a:xfrm>
              <a:off x="5805" y="3650"/>
              <a:ext cx="1099" cy="40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just"/>
              <a:r>
                <a: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解决措施</a:t>
              </a:r>
              <a:endParaRPr lang="zh-CN" altLang="en-US" sz="2000" b="1">
                <a:solidFill>
                  <a:srgbClr val="FF0000"/>
                </a:solidFill>
              </a:endParaRPr>
            </a:p>
          </p:txBody>
        </p:sp>
        <p:sp>
          <p:nvSpPr>
            <p:cNvPr id="23566" name="Text Box 14"/>
            <p:cNvSpPr txBox="1">
              <a:spLocks noChangeArrowheads="1"/>
            </p:cNvSpPr>
            <p:nvPr/>
          </p:nvSpPr>
          <p:spPr bwMode="auto">
            <a:xfrm>
              <a:off x="6901" y="3922"/>
              <a:ext cx="1251" cy="4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just"/>
              <a:r>
                <a: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保护性耕作</a:t>
              </a:r>
              <a:endParaRPr lang="zh-CN" altLang="en-US" sz="2000" b="1">
                <a:solidFill>
                  <a:srgbClr val="FF0000"/>
                </a:solidFill>
              </a:endParaRPr>
            </a:p>
          </p:txBody>
        </p:sp>
        <p:sp>
          <p:nvSpPr>
            <p:cNvPr id="23567" name="AutoShape 15"/>
            <p:cNvSpPr/>
            <p:nvPr/>
          </p:nvSpPr>
          <p:spPr bwMode="auto">
            <a:xfrm>
              <a:off x="3771" y="2971"/>
              <a:ext cx="313" cy="2174"/>
            </a:xfrm>
            <a:prstGeom prst="rightBrace">
              <a:avLst>
                <a:gd name="adj1" fmla="val 57881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8" name="Line 16"/>
            <p:cNvSpPr>
              <a:spLocks noChangeShapeType="1"/>
            </p:cNvSpPr>
            <p:nvPr/>
          </p:nvSpPr>
          <p:spPr bwMode="auto">
            <a:xfrm>
              <a:off x="4084" y="4058"/>
              <a:ext cx="46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>
              <a:off x="5649" y="4194"/>
              <a:ext cx="125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0" name="AutoShape 18"/>
            <p:cNvSpPr/>
            <p:nvPr/>
          </p:nvSpPr>
          <p:spPr bwMode="auto">
            <a:xfrm>
              <a:off x="8154" y="3448"/>
              <a:ext cx="208" cy="1254"/>
            </a:xfrm>
            <a:prstGeom prst="leftBrace">
              <a:avLst>
                <a:gd name="adj1" fmla="val 5024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1" name="Text Box 19"/>
            <p:cNvSpPr txBox="1">
              <a:spLocks noChangeArrowheads="1"/>
            </p:cNvSpPr>
            <p:nvPr/>
          </p:nvSpPr>
          <p:spPr bwMode="auto">
            <a:xfrm>
              <a:off x="8467" y="3243"/>
              <a:ext cx="1252" cy="6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just"/>
              <a:r>
                <a:rPr lang="zh-CN" altLang="en-US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减少裸露时间（植被）</a:t>
              </a:r>
              <a:endParaRPr lang="zh-CN" altLang="en-US" sz="2000" b="1">
                <a:solidFill>
                  <a:srgbClr val="FF0000"/>
                </a:solidFill>
              </a:endParaRPr>
            </a:p>
          </p:txBody>
        </p:sp>
        <p:sp>
          <p:nvSpPr>
            <p:cNvPr id="23572" name="Text Box 20"/>
            <p:cNvSpPr txBox="1">
              <a:spLocks noChangeArrowheads="1"/>
            </p:cNvSpPr>
            <p:nvPr/>
          </p:nvSpPr>
          <p:spPr bwMode="auto">
            <a:xfrm>
              <a:off x="8467" y="4058"/>
              <a:ext cx="1251" cy="5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just"/>
              <a:r>
                <a:rPr lang="zh-CN" altLang="en-US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秸秆覆盖</a:t>
              </a:r>
              <a:endParaRPr lang="zh-CN" altLang="en-US" sz="2400" b="1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 rot="1800000">
            <a:off x="5850939" y="1454608"/>
            <a:ext cx="1579613" cy="2228860"/>
          </a:xfrm>
          <a:custGeom>
            <a:avLst/>
            <a:gdLst>
              <a:gd name="T0" fmla="*/ 2366 w 4733"/>
              <a:gd name="T1" fmla="*/ 0 h 6775"/>
              <a:gd name="T2" fmla="*/ 4733 w 4733"/>
              <a:gd name="T3" fmla="*/ 2366 h 6775"/>
              <a:gd name="T4" fmla="*/ 4375 w 4733"/>
              <a:gd name="T5" fmla="*/ 3618 h 6775"/>
              <a:gd name="T6" fmla="*/ 4375 w 4733"/>
              <a:gd name="T7" fmla="*/ 3618 h 6775"/>
              <a:gd name="T8" fmla="*/ 4364 w 4733"/>
              <a:gd name="T9" fmla="*/ 3635 h 6775"/>
              <a:gd name="T10" fmla="*/ 4358 w 4733"/>
              <a:gd name="T11" fmla="*/ 3645 h 6775"/>
              <a:gd name="T12" fmla="*/ 2366 w 4733"/>
              <a:gd name="T13" fmla="*/ 6775 h 6775"/>
              <a:gd name="T14" fmla="*/ 375 w 4733"/>
              <a:gd name="T15" fmla="*/ 3645 h 6775"/>
              <a:gd name="T16" fmla="*/ 369 w 4733"/>
              <a:gd name="T17" fmla="*/ 3635 h 6775"/>
              <a:gd name="T18" fmla="*/ 357 w 4733"/>
              <a:gd name="T19" fmla="*/ 3618 h 6775"/>
              <a:gd name="T20" fmla="*/ 357 w 4733"/>
              <a:gd name="T21" fmla="*/ 3618 h 6775"/>
              <a:gd name="T22" fmla="*/ 0 w 4733"/>
              <a:gd name="T23" fmla="*/ 2366 h 6775"/>
              <a:gd name="T24" fmla="*/ 2366 w 4733"/>
              <a:gd name="T25" fmla="*/ 0 h 6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33" h="6775">
                <a:moveTo>
                  <a:pt x="2366" y="0"/>
                </a:moveTo>
                <a:cubicBezTo>
                  <a:pt x="3673" y="0"/>
                  <a:pt x="4733" y="1060"/>
                  <a:pt x="4733" y="2366"/>
                </a:cubicBezTo>
                <a:cubicBezTo>
                  <a:pt x="4733" y="2826"/>
                  <a:pt x="4602" y="3255"/>
                  <a:pt x="4375" y="3618"/>
                </a:cubicBezTo>
                <a:lnTo>
                  <a:pt x="4375" y="3618"/>
                </a:lnTo>
                <a:lnTo>
                  <a:pt x="4364" y="3635"/>
                </a:lnTo>
                <a:lnTo>
                  <a:pt x="4358" y="3645"/>
                </a:lnTo>
                <a:lnTo>
                  <a:pt x="2366" y="6775"/>
                </a:lnTo>
                <a:lnTo>
                  <a:pt x="375" y="3645"/>
                </a:lnTo>
                <a:lnTo>
                  <a:pt x="369" y="3635"/>
                </a:lnTo>
                <a:lnTo>
                  <a:pt x="357" y="3618"/>
                </a:lnTo>
                <a:lnTo>
                  <a:pt x="357" y="3618"/>
                </a:lnTo>
                <a:cubicBezTo>
                  <a:pt x="131" y="3255"/>
                  <a:pt x="0" y="2826"/>
                  <a:pt x="0" y="2366"/>
                </a:cubicBezTo>
                <a:cubicBezTo>
                  <a:pt x="0" y="1060"/>
                  <a:pt x="1060" y="0"/>
                  <a:pt x="2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 b="1"/>
          </a:p>
        </p:txBody>
      </p:sp>
      <p:sp>
        <p:nvSpPr>
          <p:cNvPr id="3" name="Freeform 6"/>
          <p:cNvSpPr/>
          <p:nvPr/>
        </p:nvSpPr>
        <p:spPr bwMode="auto">
          <a:xfrm rot="1800000">
            <a:off x="4636491" y="3674598"/>
            <a:ext cx="1579613" cy="2228860"/>
          </a:xfrm>
          <a:custGeom>
            <a:avLst/>
            <a:gdLst>
              <a:gd name="T0" fmla="*/ 2366 w 4733"/>
              <a:gd name="T1" fmla="*/ 6776 h 6776"/>
              <a:gd name="T2" fmla="*/ 4733 w 4733"/>
              <a:gd name="T3" fmla="*/ 4409 h 6776"/>
              <a:gd name="T4" fmla="*/ 4375 w 4733"/>
              <a:gd name="T5" fmla="*/ 3158 h 6776"/>
              <a:gd name="T6" fmla="*/ 4375 w 4733"/>
              <a:gd name="T7" fmla="*/ 3158 h 6776"/>
              <a:gd name="T8" fmla="*/ 4364 w 4733"/>
              <a:gd name="T9" fmla="*/ 3140 h 6776"/>
              <a:gd name="T10" fmla="*/ 4358 w 4733"/>
              <a:gd name="T11" fmla="*/ 3130 h 6776"/>
              <a:gd name="T12" fmla="*/ 2366 w 4733"/>
              <a:gd name="T13" fmla="*/ 0 h 6776"/>
              <a:gd name="T14" fmla="*/ 375 w 4733"/>
              <a:gd name="T15" fmla="*/ 3130 h 6776"/>
              <a:gd name="T16" fmla="*/ 369 w 4733"/>
              <a:gd name="T17" fmla="*/ 3140 h 6776"/>
              <a:gd name="T18" fmla="*/ 357 w 4733"/>
              <a:gd name="T19" fmla="*/ 3158 h 6776"/>
              <a:gd name="T20" fmla="*/ 357 w 4733"/>
              <a:gd name="T21" fmla="*/ 3158 h 6776"/>
              <a:gd name="T22" fmla="*/ 0 w 4733"/>
              <a:gd name="T23" fmla="*/ 4409 h 6776"/>
              <a:gd name="T24" fmla="*/ 2366 w 4733"/>
              <a:gd name="T25" fmla="*/ 6776 h 6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33" h="6776">
                <a:moveTo>
                  <a:pt x="2366" y="6776"/>
                </a:moveTo>
                <a:cubicBezTo>
                  <a:pt x="3673" y="6776"/>
                  <a:pt x="4733" y="5716"/>
                  <a:pt x="4733" y="4409"/>
                </a:cubicBezTo>
                <a:cubicBezTo>
                  <a:pt x="4733" y="3950"/>
                  <a:pt x="4602" y="3521"/>
                  <a:pt x="4375" y="3158"/>
                </a:cubicBezTo>
                <a:lnTo>
                  <a:pt x="4375" y="3158"/>
                </a:lnTo>
                <a:lnTo>
                  <a:pt x="4364" y="3140"/>
                </a:lnTo>
                <a:lnTo>
                  <a:pt x="4358" y="3130"/>
                </a:lnTo>
                <a:lnTo>
                  <a:pt x="2366" y="0"/>
                </a:lnTo>
                <a:lnTo>
                  <a:pt x="375" y="3130"/>
                </a:lnTo>
                <a:lnTo>
                  <a:pt x="369" y="3140"/>
                </a:lnTo>
                <a:lnTo>
                  <a:pt x="357" y="3158"/>
                </a:lnTo>
                <a:lnTo>
                  <a:pt x="357" y="3158"/>
                </a:lnTo>
                <a:cubicBezTo>
                  <a:pt x="131" y="3521"/>
                  <a:pt x="0" y="3950"/>
                  <a:pt x="0" y="4409"/>
                </a:cubicBezTo>
                <a:cubicBezTo>
                  <a:pt x="0" y="5716"/>
                  <a:pt x="1060" y="6776"/>
                  <a:pt x="2366" y="67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 b="1"/>
          </a:p>
        </p:txBody>
      </p:sp>
      <p:sp>
        <p:nvSpPr>
          <p:cNvPr id="4" name="Freeform 7"/>
          <p:cNvSpPr/>
          <p:nvPr/>
        </p:nvSpPr>
        <p:spPr bwMode="auto">
          <a:xfrm rot="1800000">
            <a:off x="4217819" y="1458495"/>
            <a:ext cx="2281296" cy="1671101"/>
          </a:xfrm>
          <a:custGeom>
            <a:avLst/>
            <a:gdLst>
              <a:gd name="T0" fmla="*/ 655 w 6517"/>
              <a:gd name="T1" fmla="*/ 1516 h 5082"/>
              <a:gd name="T2" fmla="*/ 3889 w 6517"/>
              <a:gd name="T3" fmla="*/ 655 h 5082"/>
              <a:gd name="T4" fmla="*/ 4792 w 6517"/>
              <a:gd name="T5" fmla="*/ 1592 h 5082"/>
              <a:gd name="T6" fmla="*/ 4792 w 6517"/>
              <a:gd name="T7" fmla="*/ 1592 h 5082"/>
              <a:gd name="T8" fmla="*/ 4802 w 6517"/>
              <a:gd name="T9" fmla="*/ 1610 h 5082"/>
              <a:gd name="T10" fmla="*/ 4808 w 6517"/>
              <a:gd name="T11" fmla="*/ 1621 h 5082"/>
              <a:gd name="T12" fmla="*/ 6517 w 6517"/>
              <a:gd name="T13" fmla="*/ 4913 h 5082"/>
              <a:gd name="T14" fmla="*/ 2811 w 6517"/>
              <a:gd name="T15" fmla="*/ 5067 h 5082"/>
              <a:gd name="T16" fmla="*/ 2799 w 6517"/>
              <a:gd name="T17" fmla="*/ 5067 h 5082"/>
              <a:gd name="T18" fmla="*/ 2778 w 6517"/>
              <a:gd name="T19" fmla="*/ 5068 h 5082"/>
              <a:gd name="T20" fmla="*/ 2778 w 6517"/>
              <a:gd name="T21" fmla="*/ 5068 h 5082"/>
              <a:gd name="T22" fmla="*/ 1516 w 6517"/>
              <a:gd name="T23" fmla="*/ 4750 h 5082"/>
              <a:gd name="T24" fmla="*/ 655 w 6517"/>
              <a:gd name="T25" fmla="*/ 1516 h 5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17" h="5082">
                <a:moveTo>
                  <a:pt x="655" y="1516"/>
                </a:moveTo>
                <a:cubicBezTo>
                  <a:pt x="1310" y="385"/>
                  <a:pt x="2759" y="0"/>
                  <a:pt x="3889" y="655"/>
                </a:cubicBezTo>
                <a:cubicBezTo>
                  <a:pt x="4287" y="885"/>
                  <a:pt x="4592" y="1214"/>
                  <a:pt x="4792" y="1592"/>
                </a:cubicBezTo>
                <a:lnTo>
                  <a:pt x="4792" y="1592"/>
                </a:lnTo>
                <a:lnTo>
                  <a:pt x="4802" y="1610"/>
                </a:lnTo>
                <a:lnTo>
                  <a:pt x="4808" y="1621"/>
                </a:lnTo>
                <a:lnTo>
                  <a:pt x="6517" y="4913"/>
                </a:lnTo>
                <a:lnTo>
                  <a:pt x="2811" y="5067"/>
                </a:lnTo>
                <a:lnTo>
                  <a:pt x="2799" y="5067"/>
                </a:lnTo>
                <a:lnTo>
                  <a:pt x="2778" y="5068"/>
                </a:lnTo>
                <a:lnTo>
                  <a:pt x="2778" y="5068"/>
                </a:lnTo>
                <a:cubicBezTo>
                  <a:pt x="2350" y="5082"/>
                  <a:pt x="1913" y="4980"/>
                  <a:pt x="1516" y="4750"/>
                </a:cubicBezTo>
                <a:cubicBezTo>
                  <a:pt x="385" y="4095"/>
                  <a:pt x="0" y="2647"/>
                  <a:pt x="655" y="151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/>
          </a:p>
        </p:txBody>
      </p:sp>
      <p:sp>
        <p:nvSpPr>
          <p:cNvPr id="5" name="Freeform 8"/>
          <p:cNvSpPr/>
          <p:nvPr/>
        </p:nvSpPr>
        <p:spPr bwMode="auto">
          <a:xfrm rot="1800000">
            <a:off x="5582243" y="4218073"/>
            <a:ext cx="2175280" cy="1671101"/>
          </a:xfrm>
          <a:custGeom>
            <a:avLst/>
            <a:gdLst>
              <a:gd name="T0" fmla="*/ 5863 w 6518"/>
              <a:gd name="T1" fmla="*/ 3566 h 5082"/>
              <a:gd name="T2" fmla="*/ 5002 w 6518"/>
              <a:gd name="T3" fmla="*/ 332 h 5082"/>
              <a:gd name="T4" fmla="*/ 3740 w 6518"/>
              <a:gd name="T5" fmla="*/ 14 h 5082"/>
              <a:gd name="T6" fmla="*/ 3740 w 6518"/>
              <a:gd name="T7" fmla="*/ 14 h 5082"/>
              <a:gd name="T8" fmla="*/ 3719 w 6518"/>
              <a:gd name="T9" fmla="*/ 14 h 5082"/>
              <a:gd name="T10" fmla="*/ 3707 w 6518"/>
              <a:gd name="T11" fmla="*/ 15 h 5082"/>
              <a:gd name="T12" fmla="*/ 0 w 6518"/>
              <a:gd name="T13" fmla="*/ 168 h 5082"/>
              <a:gd name="T14" fmla="*/ 1710 w 6518"/>
              <a:gd name="T15" fmla="*/ 3461 h 5082"/>
              <a:gd name="T16" fmla="*/ 1715 w 6518"/>
              <a:gd name="T17" fmla="*/ 3471 h 5082"/>
              <a:gd name="T18" fmla="*/ 1725 w 6518"/>
              <a:gd name="T19" fmla="*/ 3490 h 5082"/>
              <a:gd name="T20" fmla="*/ 1725 w 6518"/>
              <a:gd name="T21" fmla="*/ 3490 h 5082"/>
              <a:gd name="T22" fmla="*/ 2628 w 6518"/>
              <a:gd name="T23" fmla="*/ 4427 h 5082"/>
              <a:gd name="T24" fmla="*/ 5863 w 6518"/>
              <a:gd name="T25" fmla="*/ 3566 h 5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18" h="5082">
                <a:moveTo>
                  <a:pt x="5863" y="3566"/>
                </a:moveTo>
                <a:cubicBezTo>
                  <a:pt x="6518" y="2435"/>
                  <a:pt x="6132" y="987"/>
                  <a:pt x="5002" y="332"/>
                </a:cubicBezTo>
                <a:cubicBezTo>
                  <a:pt x="4604" y="101"/>
                  <a:pt x="4168" y="0"/>
                  <a:pt x="3740" y="14"/>
                </a:cubicBezTo>
                <a:lnTo>
                  <a:pt x="3740" y="14"/>
                </a:lnTo>
                <a:lnTo>
                  <a:pt x="3719" y="14"/>
                </a:lnTo>
                <a:lnTo>
                  <a:pt x="3707" y="15"/>
                </a:lnTo>
                <a:lnTo>
                  <a:pt x="0" y="168"/>
                </a:lnTo>
                <a:lnTo>
                  <a:pt x="1710" y="3461"/>
                </a:lnTo>
                <a:lnTo>
                  <a:pt x="1715" y="3471"/>
                </a:lnTo>
                <a:lnTo>
                  <a:pt x="1725" y="3490"/>
                </a:lnTo>
                <a:lnTo>
                  <a:pt x="1725" y="3490"/>
                </a:lnTo>
                <a:cubicBezTo>
                  <a:pt x="1926" y="3868"/>
                  <a:pt x="2231" y="4196"/>
                  <a:pt x="2628" y="4427"/>
                </a:cubicBezTo>
                <a:cubicBezTo>
                  <a:pt x="3759" y="5082"/>
                  <a:pt x="5207" y="4696"/>
                  <a:pt x="5863" y="356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/>
          </a:p>
        </p:txBody>
      </p:sp>
      <p:sp>
        <p:nvSpPr>
          <p:cNvPr id="6" name="Freeform 9"/>
          <p:cNvSpPr/>
          <p:nvPr/>
        </p:nvSpPr>
        <p:spPr bwMode="auto">
          <a:xfrm rot="1800000">
            <a:off x="3510394" y="3004178"/>
            <a:ext cx="2177487" cy="1671101"/>
          </a:xfrm>
          <a:custGeom>
            <a:avLst/>
            <a:gdLst>
              <a:gd name="T0" fmla="*/ 653 w 6523"/>
              <a:gd name="T1" fmla="*/ 3563 h 5083"/>
              <a:gd name="T2" fmla="*/ 1521 w 6523"/>
              <a:gd name="T3" fmla="*/ 331 h 5083"/>
              <a:gd name="T4" fmla="*/ 2783 w 6523"/>
              <a:gd name="T5" fmla="*/ 15 h 5083"/>
              <a:gd name="T6" fmla="*/ 2783 w 6523"/>
              <a:gd name="T7" fmla="*/ 15 h 5083"/>
              <a:gd name="T8" fmla="*/ 2805 w 6523"/>
              <a:gd name="T9" fmla="*/ 16 h 5083"/>
              <a:gd name="T10" fmla="*/ 2816 w 6523"/>
              <a:gd name="T11" fmla="*/ 17 h 5083"/>
              <a:gd name="T12" fmla="*/ 6523 w 6523"/>
              <a:gd name="T13" fmla="*/ 178 h 5083"/>
              <a:gd name="T14" fmla="*/ 4806 w 6523"/>
              <a:gd name="T15" fmla="*/ 3467 h 5083"/>
              <a:gd name="T16" fmla="*/ 4800 w 6523"/>
              <a:gd name="T17" fmla="*/ 3477 h 5083"/>
              <a:gd name="T18" fmla="*/ 4791 w 6523"/>
              <a:gd name="T19" fmla="*/ 3496 h 5083"/>
              <a:gd name="T20" fmla="*/ 4790 w 6523"/>
              <a:gd name="T21" fmla="*/ 3496 h 5083"/>
              <a:gd name="T22" fmla="*/ 3885 w 6523"/>
              <a:gd name="T23" fmla="*/ 4431 h 5083"/>
              <a:gd name="T24" fmla="*/ 653 w 6523"/>
              <a:gd name="T25" fmla="*/ 3563 h 5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23" h="5083">
                <a:moveTo>
                  <a:pt x="653" y="3563"/>
                </a:moveTo>
                <a:cubicBezTo>
                  <a:pt x="0" y="2431"/>
                  <a:pt x="389" y="983"/>
                  <a:pt x="1521" y="331"/>
                </a:cubicBezTo>
                <a:cubicBezTo>
                  <a:pt x="1919" y="101"/>
                  <a:pt x="2356" y="0"/>
                  <a:pt x="2783" y="15"/>
                </a:cubicBezTo>
                <a:lnTo>
                  <a:pt x="2783" y="15"/>
                </a:lnTo>
                <a:lnTo>
                  <a:pt x="2805" y="16"/>
                </a:lnTo>
                <a:lnTo>
                  <a:pt x="2816" y="17"/>
                </a:lnTo>
                <a:lnTo>
                  <a:pt x="6523" y="178"/>
                </a:lnTo>
                <a:lnTo>
                  <a:pt x="4806" y="3467"/>
                </a:lnTo>
                <a:lnTo>
                  <a:pt x="4800" y="3477"/>
                </a:lnTo>
                <a:lnTo>
                  <a:pt x="4791" y="3496"/>
                </a:lnTo>
                <a:lnTo>
                  <a:pt x="4790" y="3496"/>
                </a:lnTo>
                <a:cubicBezTo>
                  <a:pt x="4589" y="3874"/>
                  <a:pt x="4283" y="4201"/>
                  <a:pt x="3885" y="4431"/>
                </a:cubicBezTo>
                <a:cubicBezTo>
                  <a:pt x="2753" y="5083"/>
                  <a:pt x="1306" y="4695"/>
                  <a:pt x="653" y="3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 b="1"/>
          </a:p>
        </p:txBody>
      </p:sp>
      <p:sp>
        <p:nvSpPr>
          <p:cNvPr id="7" name="Freeform 10"/>
          <p:cNvSpPr/>
          <p:nvPr/>
        </p:nvSpPr>
        <p:spPr bwMode="auto">
          <a:xfrm rot="1800000">
            <a:off x="6361247" y="2688342"/>
            <a:ext cx="2177487" cy="1671101"/>
          </a:xfrm>
          <a:custGeom>
            <a:avLst/>
            <a:gdLst>
              <a:gd name="T0" fmla="*/ 5870 w 6522"/>
              <a:gd name="T1" fmla="*/ 1521 h 5083"/>
              <a:gd name="T2" fmla="*/ 2637 w 6522"/>
              <a:gd name="T3" fmla="*/ 653 h 5083"/>
              <a:gd name="T4" fmla="*/ 1732 w 6522"/>
              <a:gd name="T5" fmla="*/ 1588 h 5083"/>
              <a:gd name="T6" fmla="*/ 1732 w 6522"/>
              <a:gd name="T7" fmla="*/ 1588 h 5083"/>
              <a:gd name="T8" fmla="*/ 1722 w 6522"/>
              <a:gd name="T9" fmla="*/ 1606 h 5083"/>
              <a:gd name="T10" fmla="*/ 1717 w 6522"/>
              <a:gd name="T11" fmla="*/ 1617 h 5083"/>
              <a:gd name="T12" fmla="*/ 0 w 6522"/>
              <a:gd name="T13" fmla="*/ 4905 h 5083"/>
              <a:gd name="T14" fmla="*/ 3706 w 6522"/>
              <a:gd name="T15" fmla="*/ 5067 h 5083"/>
              <a:gd name="T16" fmla="*/ 3718 w 6522"/>
              <a:gd name="T17" fmla="*/ 5068 h 5083"/>
              <a:gd name="T18" fmla="*/ 3739 w 6522"/>
              <a:gd name="T19" fmla="*/ 5068 h 5083"/>
              <a:gd name="T20" fmla="*/ 3739 w 6522"/>
              <a:gd name="T21" fmla="*/ 5068 h 5083"/>
              <a:gd name="T22" fmla="*/ 5002 w 6522"/>
              <a:gd name="T23" fmla="*/ 4753 h 5083"/>
              <a:gd name="T24" fmla="*/ 5870 w 6522"/>
              <a:gd name="T25" fmla="*/ 1521 h 5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22" h="5083">
                <a:moveTo>
                  <a:pt x="5870" y="1521"/>
                </a:moveTo>
                <a:cubicBezTo>
                  <a:pt x="5217" y="389"/>
                  <a:pt x="3769" y="0"/>
                  <a:pt x="2637" y="653"/>
                </a:cubicBezTo>
                <a:cubicBezTo>
                  <a:pt x="2239" y="882"/>
                  <a:pt x="1934" y="1210"/>
                  <a:pt x="1732" y="1588"/>
                </a:cubicBezTo>
                <a:lnTo>
                  <a:pt x="1732" y="1588"/>
                </a:lnTo>
                <a:lnTo>
                  <a:pt x="1722" y="1606"/>
                </a:lnTo>
                <a:lnTo>
                  <a:pt x="1717" y="1617"/>
                </a:lnTo>
                <a:lnTo>
                  <a:pt x="0" y="4905"/>
                </a:lnTo>
                <a:lnTo>
                  <a:pt x="3706" y="5067"/>
                </a:lnTo>
                <a:lnTo>
                  <a:pt x="3718" y="5068"/>
                </a:lnTo>
                <a:lnTo>
                  <a:pt x="3739" y="5068"/>
                </a:lnTo>
                <a:lnTo>
                  <a:pt x="3739" y="5068"/>
                </a:lnTo>
                <a:cubicBezTo>
                  <a:pt x="4167" y="5083"/>
                  <a:pt x="4604" y="4983"/>
                  <a:pt x="5002" y="4753"/>
                </a:cubicBezTo>
                <a:cubicBezTo>
                  <a:pt x="6134" y="4100"/>
                  <a:pt x="6522" y="2653"/>
                  <a:pt x="5870" y="15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17" tIns="60958" rIns="121917" bIns="60958" numCol="1" anchor="t" anchorCtr="0" compatLnSpc="1"/>
          <a:lstStyle/>
          <a:p>
            <a:endParaRPr lang="zh-CN" altLang="en-US" b="1"/>
          </a:p>
        </p:txBody>
      </p:sp>
      <p:sp>
        <p:nvSpPr>
          <p:cNvPr id="8" name="TextBox 8"/>
          <p:cNvSpPr txBox="1"/>
          <p:nvPr/>
        </p:nvSpPr>
        <p:spPr>
          <a:xfrm>
            <a:off x="6335338" y="1928802"/>
            <a:ext cx="975111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01</a:t>
            </a:r>
            <a:endParaRPr lang="zh-CN" altLang="en-US" sz="3600" b="1" dirty="0">
              <a:solidFill>
                <a:schemeClr val="accent1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942305" y="3286124"/>
            <a:ext cx="1082523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02</a:t>
            </a:r>
            <a:endParaRPr lang="zh-CN" altLang="en-US" sz="3600" b="1" dirty="0">
              <a:solidFill>
                <a:schemeClr val="accent2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227925" y="4623844"/>
            <a:ext cx="1082523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Kozuka Gothic Pr6N M" pitchFamily="34" charset="-128"/>
                <a:ea typeface="Kozuka Gothic Pr6N M" pitchFamily="34" charset="-128"/>
              </a:rPr>
              <a:t>03</a:t>
            </a:r>
            <a:endParaRPr lang="zh-CN" altLang="en-US" sz="3600" b="1" dirty="0">
              <a:solidFill>
                <a:schemeClr val="bg1"/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810118" y="4609284"/>
            <a:ext cx="1096532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04</a:t>
            </a:r>
            <a:endParaRPr lang="zh-CN" altLang="en-US" sz="3600" b="1" dirty="0">
              <a:solidFill>
                <a:schemeClr val="accent1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024301" y="3357562"/>
            <a:ext cx="1082523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05</a:t>
            </a:r>
            <a:endParaRPr lang="zh-CN" altLang="en-US" sz="3600" b="1" dirty="0">
              <a:solidFill>
                <a:schemeClr val="accent2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656289" y="2000240"/>
            <a:ext cx="1082523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Kozuka Gothic Pr6N M" pitchFamily="34" charset="-128"/>
                <a:ea typeface="Kozuka Gothic Pr6N M" pitchFamily="34" charset="-128"/>
              </a:rPr>
              <a:t>06</a:t>
            </a:r>
            <a:endParaRPr lang="zh-CN" altLang="en-US" sz="3600" b="1" dirty="0">
              <a:solidFill>
                <a:schemeClr val="bg1"/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6399118" y="1202280"/>
            <a:ext cx="355453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r"/>
            <a:r>
              <a:rPr lang="zh-CN" altLang="en-US" sz="2400" dirty="0"/>
              <a:t>保证基础题的正确率</a:t>
            </a:r>
            <a:endParaRPr lang="zh-CN" altLang="en-US" sz="2100" dirty="0">
              <a:solidFill>
                <a:schemeClr val="tx1"/>
              </a:solidFill>
            </a:endParaRPr>
          </a:p>
        </p:txBody>
      </p:sp>
      <p:sp>
        <p:nvSpPr>
          <p:cNvPr id="15" name="TextBox 19"/>
          <p:cNvSpPr txBox="1"/>
          <p:nvPr/>
        </p:nvSpPr>
        <p:spPr>
          <a:xfrm>
            <a:off x="8274350" y="3403308"/>
            <a:ext cx="286535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r"/>
            <a:r>
              <a:rPr lang="zh-CN" altLang="en-US" sz="2400" dirty="0"/>
              <a:t>心中有数，要有计划</a:t>
            </a:r>
            <a:endParaRPr lang="zh-CN" altLang="en-US" sz="2100" dirty="0">
              <a:solidFill>
                <a:schemeClr val="tx1"/>
              </a:solidFill>
            </a:endParaRPr>
          </a:p>
        </p:txBody>
      </p:sp>
      <p:sp>
        <p:nvSpPr>
          <p:cNvPr id="16" name="TextBox 21"/>
          <p:cNvSpPr txBox="1"/>
          <p:nvPr/>
        </p:nvSpPr>
        <p:spPr>
          <a:xfrm>
            <a:off x="6342988" y="5214950"/>
            <a:ext cx="303916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r"/>
            <a:r>
              <a:rPr lang="zh-CN" altLang="en-US" sz="2400" dirty="0"/>
              <a:t>要总结归纳</a:t>
            </a:r>
            <a:endParaRPr lang="zh-CN" altLang="en-US" sz="2100" dirty="0">
              <a:solidFill>
                <a:schemeClr val="tx1"/>
              </a:solidFill>
            </a:endParaRPr>
          </a:p>
        </p:txBody>
      </p:sp>
      <p:sp>
        <p:nvSpPr>
          <p:cNvPr id="17" name="TextBox 23"/>
          <p:cNvSpPr txBox="1"/>
          <p:nvPr/>
        </p:nvSpPr>
        <p:spPr>
          <a:xfrm>
            <a:off x="1809722" y="1345156"/>
            <a:ext cx="251065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r"/>
            <a:r>
              <a:rPr lang="zh-CN" altLang="en-US" sz="2400" dirty="0"/>
              <a:t>不懂就问</a:t>
            </a:r>
            <a:endParaRPr lang="zh-CN" altLang="en-US" sz="2100" dirty="0">
              <a:solidFill>
                <a:schemeClr val="tx1"/>
              </a:solidFill>
            </a:endParaRPr>
          </a:p>
        </p:txBody>
      </p:sp>
      <p:sp>
        <p:nvSpPr>
          <p:cNvPr id="18" name="TextBox 25"/>
          <p:cNvSpPr txBox="1"/>
          <p:nvPr/>
        </p:nvSpPr>
        <p:spPr>
          <a:xfrm>
            <a:off x="309523" y="2714620"/>
            <a:ext cx="38071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r"/>
            <a:r>
              <a:rPr lang="zh-CN" altLang="en-US" sz="2400" dirty="0"/>
              <a:t>要养成改错的习惯</a:t>
            </a:r>
            <a:endParaRPr lang="zh-CN" altLang="en-US" sz="2100" dirty="0">
              <a:solidFill>
                <a:schemeClr val="tx1"/>
              </a:solidFill>
            </a:endParaRPr>
          </a:p>
        </p:txBody>
      </p:sp>
      <p:sp>
        <p:nvSpPr>
          <p:cNvPr id="19" name="TextBox 27"/>
          <p:cNvSpPr txBox="1"/>
          <p:nvPr/>
        </p:nvSpPr>
        <p:spPr>
          <a:xfrm>
            <a:off x="-190544" y="5143512"/>
            <a:ext cx="461965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r"/>
            <a:r>
              <a:rPr lang="zh-CN" altLang="en-US" sz="2400" dirty="0"/>
              <a:t>要形成知识的框架</a:t>
            </a:r>
            <a:endParaRPr lang="zh-CN" altLang="en-US" sz="2100" dirty="0">
              <a:solidFill>
                <a:schemeClr val="tx1"/>
              </a:solidFill>
            </a:endParaRPr>
          </a:p>
        </p:txBody>
      </p:sp>
      <p:grpSp>
        <p:nvGrpSpPr>
          <p:cNvPr id="20" name="组合 15"/>
          <p:cNvGrpSpPr/>
          <p:nvPr/>
        </p:nvGrpSpPr>
        <p:grpSpPr bwMode="auto">
          <a:xfrm>
            <a:off x="164941" y="76900"/>
            <a:ext cx="4519159" cy="594955"/>
            <a:chOff x="6168776" y="1221671"/>
            <a:chExt cx="4455682" cy="686849"/>
          </a:xfrm>
        </p:grpSpPr>
        <p:sp>
          <p:nvSpPr>
            <p:cNvPr id="21" name="圆角矩形 20"/>
            <p:cNvSpPr/>
            <p:nvPr/>
          </p:nvSpPr>
          <p:spPr>
            <a:xfrm>
              <a:off x="6168776" y="1221671"/>
              <a:ext cx="4455682" cy="6066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3200">
                <a:solidFill>
                  <a:srgbClr val="3F7B33"/>
                </a:solidFill>
                <a:latin typeface="隶书" pitchFamily="49" charset="-122"/>
                <a:ea typeface="隶书" pitchFamily="49" charset="-122"/>
              </a:endParaRPr>
            </a:p>
          </p:txBody>
        </p:sp>
        <p:sp>
          <p:nvSpPr>
            <p:cNvPr id="22" name="文本框 13"/>
            <p:cNvSpPr txBox="1">
              <a:spLocks noChangeArrowheads="1"/>
            </p:cNvSpPr>
            <p:nvPr/>
          </p:nvSpPr>
          <p:spPr bwMode="auto">
            <a:xfrm>
              <a:off x="6834600" y="1233423"/>
              <a:ext cx="3431553" cy="6750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200" b="1" dirty="0">
                  <a:solidFill>
                    <a:schemeClr val="accent1">
                      <a:lumMod val="75000"/>
                    </a:schemeClr>
                  </a:solidFill>
                  <a:latin typeface="隶书" pitchFamily="49" charset="-122"/>
                  <a:ea typeface="隶书" pitchFamily="49" charset="-122"/>
                </a:rPr>
                <a:t>二轮六个复习策略</a:t>
              </a:r>
              <a:endParaRPr lang="zh-CN" altLang="en-US" sz="3200" b="1" dirty="0">
                <a:solidFill>
                  <a:schemeClr val="accent1">
                    <a:lumMod val="75000"/>
                  </a:schemeClr>
                </a:solidFill>
                <a:latin typeface="隶书" pitchFamily="49" charset="-122"/>
                <a:ea typeface="隶书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"/>
          <p:cNvSpPr txBox="1"/>
          <p:nvPr/>
        </p:nvSpPr>
        <p:spPr>
          <a:xfrm>
            <a:off x="347187" y="1167492"/>
            <a:ext cx="738664" cy="46502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 dirty="0"/>
              <a:t>双垄三沟覆膜技术</a:t>
            </a:r>
            <a:endParaRPr lang="zh-CN" altLang="en-US" sz="3600" b="1" dirty="0"/>
          </a:p>
        </p:txBody>
      </p:sp>
      <p:pic>
        <p:nvPicPr>
          <p:cNvPr id="5" name="图片 4" descr="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48130" y="19050"/>
            <a:ext cx="9096375" cy="681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3075"/>
          <p:cNvSpPr>
            <a:spLocks noChangeArrowheads="1"/>
          </p:cNvSpPr>
          <p:nvPr/>
        </p:nvSpPr>
        <p:spPr bwMode="auto">
          <a:xfrm>
            <a:off x="1475013" y="176991"/>
            <a:ext cx="9954987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 dirty="0">
                <a:solidFill>
                  <a:srgbClr val="FF0000"/>
                </a:solidFill>
              </a:rPr>
              <a:t>农业技术</a:t>
            </a:r>
            <a:endParaRPr lang="zh-CN" altLang="en-US" sz="4400" b="1" dirty="0">
              <a:solidFill>
                <a:srgbClr val="FF0000"/>
              </a:solidFill>
            </a:endParaRPr>
          </a:p>
          <a:p>
            <a:pPr eaLnBrk="1" hangingPunct="1"/>
            <a:r>
              <a:rPr lang="zh-CN" altLang="en-US" sz="3200" b="1" dirty="0"/>
              <a:t>       是指应用于种植业、林业、畜牧业、渔业的科研成果和实用技术，包括</a:t>
            </a:r>
            <a:r>
              <a:rPr lang="zh-CN" altLang="en-US" sz="3600" b="1" dirty="0">
                <a:solidFill>
                  <a:srgbClr val="FF0000"/>
                </a:solidFill>
              </a:rPr>
              <a:t>良种繁育、施用肥料、病虫害防治、栽培和养殖技术，农副产品加工、保鲜、贮运技术、农业机械技术和农用航空技术，农用水利、土壤改良与水土保持的技术，农村供水、农村能源和农业环境保护技术、农业气象技术以及农业经营管理技术</a:t>
            </a:r>
            <a:r>
              <a:rPr lang="zh-CN" altLang="en-US" sz="3200" b="1" dirty="0"/>
              <a:t>等。</a:t>
            </a:r>
            <a:endParaRPr lang="zh-CN" altLang="en-US" sz="2000" b="1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851027" y="5094200"/>
            <a:ext cx="87137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3600" b="1" dirty="0">
                <a:solidFill>
                  <a:srgbClr val="0000CC"/>
                </a:solidFill>
              </a:rPr>
              <a:t>可见：农业技术普及应用于农业生产产前、产中、产后全过程。</a:t>
            </a:r>
            <a:endParaRPr lang="zh-CN" altLang="en-US" sz="36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"/>
          <p:cNvSpPr>
            <a:spLocks noChangeArrowheads="1"/>
          </p:cNvSpPr>
          <p:nvPr/>
        </p:nvSpPr>
        <p:spPr bwMode="auto">
          <a:xfrm>
            <a:off x="1703388" y="3"/>
            <a:ext cx="3059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覆盖技术</a:t>
            </a:r>
            <a:endParaRPr lang="zh-CN" altLang="en-US" sz="2400" b="1" dirty="0">
              <a:latin typeface="Calibri" panose="020F0502020204030204" pitchFamily="34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524002" y="447004"/>
            <a:ext cx="8942388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FA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</a:rPr>
              <a:t>阅读图文资料，完成下列要求。</a:t>
            </a:r>
            <a:br>
              <a:rPr lang="zh-CN" altLang="en-US" sz="2400" b="1" dirty="0">
                <a:latin typeface="宋体" panose="02010600030101010101" pitchFamily="2" charset="-122"/>
              </a:rPr>
            </a:br>
            <a:r>
              <a:rPr lang="zh-CN" altLang="en-US" sz="2000" b="1" dirty="0">
                <a:latin typeface="宋体" panose="02010600030101010101" pitchFamily="2" charset="-122"/>
              </a:rPr>
              <a:t>材料一：砂田，即于普通旱田之上铺一层砂石，是我国宁夏平原一种特色农田。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eaLnBrk="0" hangingPunct="0"/>
            <a:r>
              <a:rPr lang="zh-CN" altLang="en-US" sz="2000" b="1" dirty="0">
                <a:latin typeface="宋体" panose="02010600030101010101" pitchFamily="2" charset="-122"/>
              </a:rPr>
              <a:t>材料二：西海固位于宁夏南部，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eaLnBrk="0" hangingPunct="0"/>
            <a:r>
              <a:rPr lang="zh-CN" altLang="en-US" sz="2000" b="1" dirty="0">
                <a:latin typeface="宋体" panose="02010600030101010101" pitchFamily="2" charset="-122"/>
              </a:rPr>
              <a:t>是国家级贫困地区，它属于黄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eaLnBrk="0" hangingPunct="0"/>
            <a:r>
              <a:rPr lang="zh-CN" altLang="en-US" sz="2000" b="1" dirty="0">
                <a:latin typeface="宋体" panose="02010600030101010101" pitchFamily="2" charset="-122"/>
              </a:rPr>
              <a:t>土高原的干旱地区，全年无霜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eaLnBrk="0" hangingPunct="0"/>
            <a:r>
              <a:rPr lang="zh-CN" altLang="en-US" sz="2000" b="1" dirty="0">
                <a:latin typeface="宋体" panose="02010600030101010101" pitchFamily="2" charset="-122"/>
              </a:rPr>
              <a:t>期</a:t>
            </a:r>
            <a:r>
              <a:rPr lang="en-US" altLang="zh-CN" sz="2000" b="1" dirty="0">
                <a:latin typeface="宋体" panose="02010600030101010101" pitchFamily="2" charset="-122"/>
              </a:rPr>
              <a:t>90-100</a:t>
            </a:r>
            <a:r>
              <a:rPr lang="zh-CN" altLang="en-US" sz="2000" b="1" dirty="0">
                <a:latin typeface="宋体" panose="02010600030101010101" pitchFamily="2" charset="-122"/>
              </a:rPr>
              <a:t>天</a:t>
            </a:r>
            <a:r>
              <a:rPr lang="en-US" altLang="zh-CN" sz="2000" b="1" dirty="0">
                <a:latin typeface="宋体" panose="02010600030101010101" pitchFamily="2" charset="-122"/>
              </a:rPr>
              <a:t>,</a:t>
            </a:r>
            <a:r>
              <a:rPr lang="zh-CN" altLang="en-US" sz="2000" b="1" dirty="0">
                <a:latin typeface="宋体" panose="02010600030101010101" pitchFamily="2" charset="-122"/>
              </a:rPr>
              <a:t>年降雨量</a:t>
            </a:r>
            <a:r>
              <a:rPr lang="en-US" altLang="zh-CN" sz="2000" b="1" dirty="0">
                <a:latin typeface="宋体" panose="02010600030101010101" pitchFamily="2" charset="-122"/>
              </a:rPr>
              <a:t>200-700</a:t>
            </a:r>
            <a:endParaRPr lang="en-US" altLang="zh-CN" sz="2000" b="1" dirty="0">
              <a:latin typeface="宋体" panose="02010600030101010101" pitchFamily="2" charset="-122"/>
            </a:endParaRPr>
          </a:p>
          <a:p>
            <a:pPr eaLnBrk="0" hangingPunct="0"/>
            <a:r>
              <a:rPr lang="zh-CN" altLang="en-US" sz="2000" b="1" dirty="0">
                <a:latin typeface="宋体" panose="02010600030101010101" pitchFamily="2" charset="-122"/>
              </a:rPr>
              <a:t>毫米之间，大都集中在</a:t>
            </a:r>
            <a:r>
              <a:rPr lang="en-US" altLang="zh-CN" sz="2000" b="1" dirty="0">
                <a:latin typeface="宋体" panose="02010600030101010101" pitchFamily="2" charset="-122"/>
              </a:rPr>
              <a:t>6-9</a:t>
            </a:r>
            <a:r>
              <a:rPr lang="zh-CN" altLang="en-US" sz="2000" b="1" dirty="0">
                <a:latin typeface="宋体" panose="02010600030101010101" pitchFamily="2" charset="-122"/>
              </a:rPr>
              <a:t>月，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eaLnBrk="0" hangingPunct="0"/>
            <a:r>
              <a:rPr lang="zh-CN" altLang="en-US" sz="2000" b="1" dirty="0">
                <a:latin typeface="宋体" panose="02010600030101010101" pitchFamily="2" charset="-122"/>
              </a:rPr>
              <a:t>而年蒸发量</a:t>
            </a:r>
            <a:r>
              <a:rPr lang="en-US" altLang="zh-CN" sz="2000" b="1" dirty="0">
                <a:latin typeface="宋体" panose="02010600030101010101" pitchFamily="2" charset="-122"/>
              </a:rPr>
              <a:t>1000-2400</a:t>
            </a:r>
            <a:r>
              <a:rPr lang="zh-CN" altLang="en-US" sz="2000" b="1" dirty="0">
                <a:latin typeface="宋体" panose="02010600030101010101" pitchFamily="2" charset="-122"/>
              </a:rPr>
              <a:t>毫米之间，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eaLnBrk="0" hangingPunct="0"/>
            <a:r>
              <a:rPr lang="zh-CN" altLang="en-US" sz="2000" b="1" dirty="0">
                <a:latin typeface="宋体" panose="02010600030101010101" pitchFamily="2" charset="-122"/>
              </a:rPr>
              <a:t>水源奇缺。这里由于流水切割及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eaLnBrk="0" hangingPunct="0"/>
            <a:r>
              <a:rPr lang="zh-CN" altLang="en-US" sz="2000" b="1" dirty="0">
                <a:latin typeface="宋体" panose="02010600030101010101" pitchFamily="2" charset="-122"/>
              </a:rPr>
              <a:t>千百年来的盲目垦殖，水土流失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eaLnBrk="0" hangingPunct="0"/>
            <a:r>
              <a:rPr lang="zh-CN" altLang="en-US" sz="2000" b="1" dirty="0">
                <a:latin typeface="宋体" panose="02010600030101010101" pitchFamily="2" charset="-122"/>
              </a:rPr>
              <a:t>严重，除少量河谷川台外、大部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eaLnBrk="0" hangingPunct="0"/>
            <a:r>
              <a:rPr lang="zh-CN" altLang="en-US" sz="2000" b="1" dirty="0">
                <a:latin typeface="宋体" panose="02010600030101010101" pitchFamily="2" charset="-122"/>
              </a:rPr>
              <a:t>分地方生存条件极差，国务院确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eaLnBrk="0" hangingPunct="0"/>
            <a:r>
              <a:rPr lang="zh-CN" altLang="en-US" sz="2000" b="1" dirty="0">
                <a:latin typeface="宋体" panose="02010600030101010101" pitchFamily="2" charset="-122"/>
              </a:rPr>
              <a:t>定为重点扶贫的三西地区之一。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eaLnBrk="0" hangingPunct="0"/>
            <a:r>
              <a:rPr lang="zh-CN" altLang="en-US" sz="2000" b="1" dirty="0">
                <a:latin typeface="宋体" panose="02010600030101010101" pitchFamily="2" charset="-122"/>
              </a:rPr>
              <a:t>材料三：宁夏地形图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eaLnBrk="0" hangingPunct="0"/>
            <a:r>
              <a:rPr lang="zh-CN" altLang="en-US" sz="2000" b="1" dirty="0">
                <a:latin typeface="宋体" panose="02010600030101010101" pitchFamily="2" charset="-122"/>
              </a:rPr>
              <a:t>据以上材料回答下列问题。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eaLnBrk="0" hangingPunct="0"/>
            <a:endParaRPr lang="zh-CN" altLang="en-US" sz="2400" b="1" dirty="0">
              <a:latin typeface="宋体" panose="02010600030101010101" pitchFamily="2" charset="-122"/>
            </a:endParaRPr>
          </a:p>
          <a:p>
            <a:pPr eaLnBrk="0" hangingPunct="0"/>
            <a:r>
              <a:rPr lang="zh-CN" altLang="en-US" sz="2400" b="1" dirty="0">
                <a:latin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宋体" panose="02010600030101010101" pitchFamily="2" charset="-122"/>
              </a:rPr>
              <a:t>）分析宁夏平原在旱田之</a:t>
            </a:r>
            <a:endParaRPr lang="zh-CN" altLang="en-US" sz="2400" b="1" dirty="0">
              <a:latin typeface="宋体" panose="02010600030101010101" pitchFamily="2" charset="-122"/>
            </a:endParaRPr>
          </a:p>
          <a:p>
            <a:pPr eaLnBrk="0" hangingPunct="0"/>
            <a:r>
              <a:rPr lang="zh-CN" altLang="en-US" sz="2400" b="1" dirty="0">
                <a:latin typeface="宋体" panose="02010600030101010101" pitchFamily="2" charset="-122"/>
              </a:rPr>
              <a:t>上铺一层砂石的主要原因。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sp>
        <p:nvSpPr>
          <p:cNvPr id="12295" name="AutoShape 7" descr="640?wx_fmt=png&amp;tp=webp&amp;wxfrom=5&amp;wx_lazy=1"/>
          <p:cNvSpPr>
            <a:spLocks noChangeAspect="1" noChangeArrowheads="1"/>
          </p:cNvSpPr>
          <p:nvPr/>
        </p:nvSpPr>
        <p:spPr bwMode="auto">
          <a:xfrm>
            <a:off x="-4392613" y="3360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2296" name="Picture 8" descr="微信图片_20180120193200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4" y="1212855"/>
            <a:ext cx="5148263" cy="56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微信图片_2018012019382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90" y="0"/>
            <a:ext cx="7632700" cy="645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1"/>
          <p:cNvSpPr>
            <a:spLocks noChangeArrowheads="1"/>
          </p:cNvSpPr>
          <p:nvPr/>
        </p:nvSpPr>
        <p:spPr bwMode="auto">
          <a:xfrm>
            <a:off x="1703388" y="3"/>
            <a:ext cx="3059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覆盖技术</a:t>
            </a:r>
            <a:endParaRPr lang="zh-CN" altLang="en-US" sz="2400" b="1" dirty="0">
              <a:latin typeface="Calibri" panose="020F0502020204030204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524002" y="447004"/>
            <a:ext cx="8942388" cy="578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FA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zh-CN" altLang="en-US" sz="2400" b="1">
                <a:latin typeface="宋体" panose="02010600030101010101" pitchFamily="2" charset="-122"/>
              </a:rPr>
              <a:t>阅读图文资料，完成下列要求。</a:t>
            </a:r>
            <a:br>
              <a:rPr lang="zh-CN" altLang="en-US" sz="2400" b="1">
                <a:latin typeface="宋体" panose="02010600030101010101" pitchFamily="2" charset="-122"/>
              </a:rPr>
            </a:br>
            <a:r>
              <a:rPr lang="zh-CN" altLang="en-US" sz="2000" b="1">
                <a:latin typeface="宋体" panose="02010600030101010101" pitchFamily="2" charset="-122"/>
              </a:rPr>
              <a:t>材料一：砂田，即于普通旱田之上铺一层砂石，是我国宁夏平原一种特色农田。</a:t>
            </a:r>
            <a:endParaRPr lang="zh-CN" altLang="en-US" sz="2000" b="1">
              <a:latin typeface="宋体" panose="02010600030101010101" pitchFamily="2" charset="-122"/>
            </a:endParaRPr>
          </a:p>
          <a:p>
            <a:pPr eaLnBrk="0" hangingPunct="0"/>
            <a:r>
              <a:rPr lang="zh-CN" altLang="en-US" sz="2000" b="1">
                <a:latin typeface="宋体" panose="02010600030101010101" pitchFamily="2" charset="-122"/>
              </a:rPr>
              <a:t>材料二：西海固位于宁夏南部，</a:t>
            </a:r>
            <a:endParaRPr lang="zh-CN" altLang="en-US" sz="2000" b="1">
              <a:latin typeface="宋体" panose="02010600030101010101" pitchFamily="2" charset="-122"/>
            </a:endParaRPr>
          </a:p>
          <a:p>
            <a:pPr eaLnBrk="0" hangingPunct="0"/>
            <a:r>
              <a:rPr lang="zh-CN" altLang="en-US" sz="2000" b="1">
                <a:latin typeface="宋体" panose="02010600030101010101" pitchFamily="2" charset="-122"/>
              </a:rPr>
              <a:t>是国家级贫困地区，它属于黄</a:t>
            </a:r>
            <a:endParaRPr lang="zh-CN" altLang="en-US" sz="2000" b="1">
              <a:latin typeface="宋体" panose="02010600030101010101" pitchFamily="2" charset="-122"/>
            </a:endParaRPr>
          </a:p>
          <a:p>
            <a:pPr eaLnBrk="0" hangingPunct="0"/>
            <a:r>
              <a:rPr lang="zh-CN" altLang="en-US" sz="2000" b="1">
                <a:latin typeface="宋体" panose="02010600030101010101" pitchFamily="2" charset="-122"/>
              </a:rPr>
              <a:t>土高原的干旱地区，全年无霜</a:t>
            </a:r>
            <a:endParaRPr lang="zh-CN" altLang="en-US" sz="2000" b="1">
              <a:latin typeface="宋体" panose="02010600030101010101" pitchFamily="2" charset="-122"/>
            </a:endParaRPr>
          </a:p>
          <a:p>
            <a:pPr eaLnBrk="0" hangingPunct="0"/>
            <a:r>
              <a:rPr lang="zh-CN" altLang="en-US" sz="2000" b="1">
                <a:latin typeface="宋体" panose="02010600030101010101" pitchFamily="2" charset="-122"/>
              </a:rPr>
              <a:t>期</a:t>
            </a:r>
            <a:r>
              <a:rPr lang="en-US" altLang="zh-CN" sz="2000" b="1">
                <a:latin typeface="宋体" panose="02010600030101010101" pitchFamily="2" charset="-122"/>
              </a:rPr>
              <a:t>90-100</a:t>
            </a:r>
            <a:r>
              <a:rPr lang="zh-CN" altLang="en-US" sz="2000" b="1">
                <a:latin typeface="宋体" panose="02010600030101010101" pitchFamily="2" charset="-122"/>
              </a:rPr>
              <a:t>天</a:t>
            </a:r>
            <a:r>
              <a:rPr lang="en-US" altLang="zh-CN" sz="2000" b="1">
                <a:latin typeface="宋体" panose="02010600030101010101" pitchFamily="2" charset="-122"/>
              </a:rPr>
              <a:t>,</a:t>
            </a:r>
            <a:r>
              <a:rPr lang="zh-CN" altLang="en-US" sz="2000" b="1">
                <a:latin typeface="宋体" panose="02010600030101010101" pitchFamily="2" charset="-122"/>
              </a:rPr>
              <a:t>年降雨量</a:t>
            </a:r>
            <a:r>
              <a:rPr lang="en-US" altLang="zh-CN" sz="2000" b="1">
                <a:latin typeface="宋体" panose="02010600030101010101" pitchFamily="2" charset="-122"/>
              </a:rPr>
              <a:t>200-700</a:t>
            </a:r>
            <a:endParaRPr lang="en-US" altLang="zh-CN" sz="2000" b="1">
              <a:latin typeface="宋体" panose="02010600030101010101" pitchFamily="2" charset="-122"/>
            </a:endParaRPr>
          </a:p>
          <a:p>
            <a:pPr eaLnBrk="0" hangingPunct="0"/>
            <a:r>
              <a:rPr lang="zh-CN" altLang="en-US" sz="2000" b="1">
                <a:latin typeface="宋体" panose="02010600030101010101" pitchFamily="2" charset="-122"/>
              </a:rPr>
              <a:t>毫米之间，大都集中在</a:t>
            </a:r>
            <a:r>
              <a:rPr lang="en-US" altLang="zh-CN" sz="2000" b="1">
                <a:latin typeface="宋体" panose="02010600030101010101" pitchFamily="2" charset="-122"/>
              </a:rPr>
              <a:t>6-9</a:t>
            </a:r>
            <a:r>
              <a:rPr lang="zh-CN" altLang="en-US" sz="2000" b="1">
                <a:latin typeface="宋体" panose="02010600030101010101" pitchFamily="2" charset="-122"/>
              </a:rPr>
              <a:t>月，</a:t>
            </a:r>
            <a:endParaRPr lang="zh-CN" altLang="en-US" sz="2000" b="1">
              <a:latin typeface="宋体" panose="02010600030101010101" pitchFamily="2" charset="-122"/>
            </a:endParaRPr>
          </a:p>
          <a:p>
            <a:pPr eaLnBrk="0" hangingPunct="0"/>
            <a:r>
              <a:rPr lang="zh-CN" altLang="en-US" sz="2000" b="1">
                <a:latin typeface="宋体" panose="02010600030101010101" pitchFamily="2" charset="-122"/>
              </a:rPr>
              <a:t>而年蒸发量</a:t>
            </a:r>
            <a:r>
              <a:rPr lang="en-US" altLang="zh-CN" sz="2000" b="1">
                <a:latin typeface="宋体" panose="02010600030101010101" pitchFamily="2" charset="-122"/>
              </a:rPr>
              <a:t>1000-2400</a:t>
            </a:r>
            <a:r>
              <a:rPr lang="zh-CN" altLang="en-US" sz="2000" b="1">
                <a:latin typeface="宋体" panose="02010600030101010101" pitchFamily="2" charset="-122"/>
              </a:rPr>
              <a:t>毫米之间，</a:t>
            </a:r>
            <a:endParaRPr lang="zh-CN" altLang="en-US" sz="2000" b="1">
              <a:latin typeface="宋体" panose="02010600030101010101" pitchFamily="2" charset="-122"/>
            </a:endParaRPr>
          </a:p>
          <a:p>
            <a:pPr eaLnBrk="0" hangingPunct="0"/>
            <a:r>
              <a:rPr lang="zh-CN" altLang="en-US" sz="2000" b="1">
                <a:latin typeface="宋体" panose="02010600030101010101" pitchFamily="2" charset="-122"/>
              </a:rPr>
              <a:t>水源奇缺。这里由于流水切割及</a:t>
            </a:r>
            <a:endParaRPr lang="zh-CN" altLang="en-US" sz="2000" b="1">
              <a:latin typeface="宋体" panose="02010600030101010101" pitchFamily="2" charset="-122"/>
            </a:endParaRPr>
          </a:p>
          <a:p>
            <a:pPr eaLnBrk="0" hangingPunct="0"/>
            <a:r>
              <a:rPr lang="zh-CN" altLang="en-US" sz="2000" b="1">
                <a:latin typeface="宋体" panose="02010600030101010101" pitchFamily="2" charset="-122"/>
              </a:rPr>
              <a:t>千百年来的盲目垦殖，水土流失</a:t>
            </a:r>
            <a:endParaRPr lang="zh-CN" altLang="en-US" sz="2000" b="1">
              <a:latin typeface="宋体" panose="02010600030101010101" pitchFamily="2" charset="-122"/>
            </a:endParaRPr>
          </a:p>
          <a:p>
            <a:pPr eaLnBrk="0" hangingPunct="0"/>
            <a:r>
              <a:rPr lang="zh-CN" altLang="en-US" sz="2000" b="1">
                <a:latin typeface="宋体" panose="02010600030101010101" pitchFamily="2" charset="-122"/>
              </a:rPr>
              <a:t>严重，除少量河谷川台外、大部</a:t>
            </a:r>
            <a:endParaRPr lang="zh-CN" altLang="en-US" sz="2000" b="1">
              <a:latin typeface="宋体" panose="02010600030101010101" pitchFamily="2" charset="-122"/>
            </a:endParaRPr>
          </a:p>
          <a:p>
            <a:pPr eaLnBrk="0" hangingPunct="0"/>
            <a:r>
              <a:rPr lang="zh-CN" altLang="en-US" sz="2000" b="1">
                <a:latin typeface="宋体" panose="02010600030101010101" pitchFamily="2" charset="-122"/>
              </a:rPr>
              <a:t>分地方生存条件极差，国务院确</a:t>
            </a:r>
            <a:endParaRPr lang="zh-CN" altLang="en-US" sz="2000" b="1">
              <a:latin typeface="宋体" panose="02010600030101010101" pitchFamily="2" charset="-122"/>
            </a:endParaRPr>
          </a:p>
          <a:p>
            <a:pPr eaLnBrk="0" hangingPunct="0"/>
            <a:r>
              <a:rPr lang="zh-CN" altLang="en-US" sz="2000" b="1">
                <a:latin typeface="宋体" panose="02010600030101010101" pitchFamily="2" charset="-122"/>
              </a:rPr>
              <a:t>定为重点扶贫的三西地区之一。</a:t>
            </a:r>
            <a:endParaRPr lang="zh-CN" altLang="en-US" sz="2000" b="1">
              <a:latin typeface="宋体" panose="02010600030101010101" pitchFamily="2" charset="-122"/>
            </a:endParaRPr>
          </a:p>
          <a:p>
            <a:pPr eaLnBrk="0" hangingPunct="0"/>
            <a:r>
              <a:rPr lang="zh-CN" altLang="en-US" sz="2000" b="1">
                <a:latin typeface="宋体" panose="02010600030101010101" pitchFamily="2" charset="-122"/>
              </a:rPr>
              <a:t>材料三：宁夏地形图</a:t>
            </a:r>
            <a:endParaRPr lang="zh-CN" altLang="en-US" sz="2000" b="1">
              <a:latin typeface="宋体" panose="02010600030101010101" pitchFamily="2" charset="-122"/>
            </a:endParaRPr>
          </a:p>
          <a:p>
            <a:pPr eaLnBrk="0" hangingPunct="0"/>
            <a:r>
              <a:rPr lang="zh-CN" altLang="en-US" sz="2000" b="1">
                <a:latin typeface="宋体" panose="02010600030101010101" pitchFamily="2" charset="-122"/>
              </a:rPr>
              <a:t>据以上材料回答下列问题。</a:t>
            </a:r>
            <a:endParaRPr lang="zh-CN" altLang="en-US" sz="2000" b="1">
              <a:latin typeface="宋体" panose="02010600030101010101" pitchFamily="2" charset="-122"/>
            </a:endParaRPr>
          </a:p>
          <a:p>
            <a:pPr eaLnBrk="0" hangingPunct="0"/>
            <a:endParaRPr lang="zh-CN" altLang="en-US" sz="2400" b="1">
              <a:latin typeface="宋体" panose="02010600030101010101" pitchFamily="2" charset="-122"/>
            </a:endParaRPr>
          </a:p>
          <a:p>
            <a:pPr eaLnBrk="0" hangingPunct="0"/>
            <a:r>
              <a:rPr lang="zh-CN" altLang="en-US" sz="2400" b="1">
                <a:latin typeface="宋体" panose="02010600030101010101" pitchFamily="2" charset="-122"/>
              </a:rPr>
              <a:t>（</a:t>
            </a:r>
            <a:r>
              <a:rPr lang="en-US" altLang="zh-CN" sz="2400" b="1">
                <a:latin typeface="宋体" panose="02010600030101010101" pitchFamily="2" charset="-122"/>
              </a:rPr>
              <a:t>1</a:t>
            </a:r>
            <a:r>
              <a:rPr lang="zh-CN" altLang="en-US" sz="2400" b="1">
                <a:latin typeface="宋体" panose="02010600030101010101" pitchFamily="2" charset="-122"/>
              </a:rPr>
              <a:t>）分析宁夏平原在旱田之</a:t>
            </a:r>
            <a:endParaRPr lang="zh-CN" altLang="en-US" sz="2400" b="1">
              <a:latin typeface="宋体" panose="02010600030101010101" pitchFamily="2" charset="-122"/>
            </a:endParaRPr>
          </a:p>
          <a:p>
            <a:pPr eaLnBrk="0" hangingPunct="0"/>
            <a:r>
              <a:rPr lang="zh-CN" altLang="en-US" sz="2400" b="1">
                <a:latin typeface="宋体" panose="02010600030101010101" pitchFamily="2" charset="-122"/>
              </a:rPr>
              <a:t>上铺一层砂石的主要原因。（</a:t>
            </a:r>
            <a:r>
              <a:rPr lang="en-US" altLang="zh-CN" sz="2400" b="1">
                <a:latin typeface="宋体" panose="02010600030101010101" pitchFamily="2" charset="-122"/>
              </a:rPr>
              <a:t>8</a:t>
            </a:r>
            <a:r>
              <a:rPr lang="zh-CN" altLang="en-US" sz="2400" b="1">
                <a:latin typeface="宋体" panose="02010600030101010101" pitchFamily="2" charset="-122"/>
              </a:rPr>
              <a:t>分）</a:t>
            </a:r>
            <a:endParaRPr lang="zh-CN" altLang="en-US" sz="2400" b="1">
              <a:latin typeface="宋体" panose="02010600030101010101" pitchFamily="2" charset="-122"/>
            </a:endParaRPr>
          </a:p>
        </p:txBody>
      </p:sp>
      <p:sp>
        <p:nvSpPr>
          <p:cNvPr id="30724" name="AutoShape 4" descr="640?wx_fmt=png&amp;tp=webp&amp;wxfrom=5&amp;wx_lazy=1"/>
          <p:cNvSpPr>
            <a:spLocks noChangeAspect="1" noChangeArrowheads="1"/>
          </p:cNvSpPr>
          <p:nvPr/>
        </p:nvSpPr>
        <p:spPr bwMode="auto">
          <a:xfrm>
            <a:off x="-4392613" y="3360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0725" name="Picture 5" descr="微信图片_20180120193200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531" y="1196979"/>
            <a:ext cx="5148263" cy="56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524004" y="4932144"/>
            <a:ext cx="9214337" cy="12926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（</a:t>
            </a:r>
            <a:r>
              <a:rPr lang="en-US" altLang="zh-CN" sz="2800" b="1" dirty="0">
                <a:solidFill>
                  <a:srgbClr val="FF0000"/>
                </a:solidFill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</a:rPr>
              <a:t>） 截留水分，利于雨水下渗</a:t>
            </a:r>
            <a:r>
              <a:rPr lang="en-US" altLang="zh-CN" sz="2800" b="1" dirty="0">
                <a:solidFill>
                  <a:srgbClr val="FF0000"/>
                </a:solidFill>
              </a:rPr>
              <a:t>;</a:t>
            </a:r>
            <a:r>
              <a:rPr lang="zh-CN" altLang="en-US" sz="2800" b="1" dirty="0">
                <a:solidFill>
                  <a:srgbClr val="FF0000"/>
                </a:solidFill>
              </a:rPr>
              <a:t>减少土壤水分蒸发，减少灌溉，节约水资源；增大昼夜温差，增加有机质的积累，提高产量；利于抑盐，减轻土壤盐碱化；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692050" y="1141046"/>
            <a:ext cx="1419215" cy="32824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2523339" y="1752170"/>
            <a:ext cx="1419215" cy="32824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1563227" y="2632442"/>
            <a:ext cx="3455813" cy="32824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1302851" y="2991478"/>
            <a:ext cx="1419215" cy="32824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AutoShape 10"/>
          <p:cNvSpPr>
            <a:spLocks noChangeArrowheads="1"/>
          </p:cNvSpPr>
          <p:nvPr/>
        </p:nvSpPr>
        <p:spPr bwMode="auto">
          <a:xfrm>
            <a:off x="5519739" y="2060575"/>
            <a:ext cx="914400" cy="3937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400" b="1" dirty="0"/>
              <a:t>地温</a:t>
            </a:r>
            <a:endParaRPr lang="zh-CN" altLang="en-US" sz="2400" b="1" dirty="0"/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3648075" y="2781300"/>
            <a:ext cx="914400" cy="3937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400" b="1" dirty="0"/>
              <a:t>其它</a:t>
            </a:r>
            <a:endParaRPr lang="zh-CN" altLang="en-US" sz="2400" b="1" dirty="0"/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5591175" y="3789363"/>
            <a:ext cx="914400" cy="4318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400" b="1"/>
              <a:t>肥</a:t>
            </a:r>
            <a:endParaRPr lang="zh-CN" altLang="en-US" sz="2400" b="1"/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>
            <a:off x="7464425" y="2781300"/>
            <a:ext cx="914400" cy="465138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400" b="1"/>
              <a:t>水</a:t>
            </a:r>
            <a:endParaRPr lang="zh-CN" altLang="en-US" sz="2400" b="1"/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>
            <a:off x="4583113" y="2492375"/>
            <a:ext cx="2881312" cy="1214438"/>
          </a:xfrm>
          <a:custGeom>
            <a:avLst/>
            <a:gdLst>
              <a:gd name="G0" fmla="+- 5400 0 0"/>
              <a:gd name="G1" fmla="+- 8100 0 0"/>
              <a:gd name="G2" fmla="+- 2700 0 0"/>
              <a:gd name="G3" fmla="+- 9450 0 0"/>
              <a:gd name="G4" fmla="+- 21600 0 8100"/>
              <a:gd name="G5" fmla="+- 21600 0 9450"/>
              <a:gd name="G6" fmla="+- 5400 21600 0"/>
              <a:gd name="G7" fmla="*/ G6 1 2"/>
              <a:gd name="G8" fmla="+- 21600 0 5400"/>
              <a:gd name="G9" fmla="+- 21600 0 2700"/>
              <a:gd name="T0" fmla="*/ G0 w 21600"/>
              <a:gd name="T1" fmla="*/ G0 h 21600"/>
              <a:gd name="T2" fmla="*/ G8 w 21600"/>
              <a:gd name="T3" fmla="*/ G8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800" b="1"/>
              <a:t>覆盖技术</a:t>
            </a:r>
            <a:endParaRPr lang="zh-CN" altLang="en-US" sz="2800" b="1"/>
          </a:p>
        </p:txBody>
      </p:sp>
      <p:sp>
        <p:nvSpPr>
          <p:cNvPr id="25616" name="AutoShape 16"/>
          <p:cNvSpPr/>
          <p:nvPr/>
        </p:nvSpPr>
        <p:spPr bwMode="auto">
          <a:xfrm>
            <a:off x="8401051" y="25654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7" name="AutoShape 17"/>
          <p:cNvSpPr/>
          <p:nvPr/>
        </p:nvSpPr>
        <p:spPr bwMode="auto">
          <a:xfrm>
            <a:off x="3432175" y="2349505"/>
            <a:ext cx="152400" cy="1274763"/>
          </a:xfrm>
          <a:prstGeom prst="rightBrace">
            <a:avLst>
              <a:gd name="adj1" fmla="val 69705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18" name="AutoShape 18"/>
          <p:cNvSpPr>
            <a:spLocks noChangeArrowheads="1"/>
          </p:cNvSpPr>
          <p:nvPr/>
        </p:nvSpPr>
        <p:spPr bwMode="auto">
          <a:xfrm>
            <a:off x="8688389" y="1916118"/>
            <a:ext cx="1655763" cy="1114425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400" b="1"/>
              <a:t>除地膜外：</a:t>
            </a:r>
            <a:endParaRPr lang="zh-CN" altLang="en-US" sz="2400" b="1"/>
          </a:p>
          <a:p>
            <a:pPr algn="ctr"/>
            <a:r>
              <a:rPr lang="zh-CN" altLang="en-US" sz="2400" b="1"/>
              <a:t>截留水分</a:t>
            </a:r>
            <a:endParaRPr lang="zh-CN" altLang="en-US" sz="2400" b="1"/>
          </a:p>
          <a:p>
            <a:pPr algn="ctr"/>
            <a:r>
              <a:rPr lang="zh-CN" altLang="en-US" sz="2400" b="1"/>
              <a:t>利于下渗</a:t>
            </a:r>
            <a:endParaRPr lang="zh-CN" altLang="en-US" sz="2400" b="1"/>
          </a:p>
        </p:txBody>
      </p:sp>
      <p:sp>
        <p:nvSpPr>
          <p:cNvPr id="25619" name="AutoShape 19"/>
          <p:cNvSpPr>
            <a:spLocks noChangeArrowheads="1"/>
          </p:cNvSpPr>
          <p:nvPr/>
        </p:nvSpPr>
        <p:spPr bwMode="auto">
          <a:xfrm>
            <a:off x="8616951" y="3213100"/>
            <a:ext cx="1727200" cy="6096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400" b="1"/>
              <a:t>减少蒸发</a:t>
            </a:r>
            <a:endParaRPr lang="zh-CN" altLang="en-US" sz="2400" b="1"/>
          </a:p>
        </p:txBody>
      </p:sp>
      <p:sp>
        <p:nvSpPr>
          <p:cNvPr id="25620" name="AutoShape 20"/>
          <p:cNvSpPr>
            <a:spLocks noChangeArrowheads="1"/>
          </p:cNvSpPr>
          <p:nvPr/>
        </p:nvSpPr>
        <p:spPr bwMode="auto">
          <a:xfrm>
            <a:off x="848141" y="2708280"/>
            <a:ext cx="2488787" cy="504825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400" b="1" dirty="0"/>
              <a:t>地膜：减少病虫害</a:t>
            </a:r>
            <a:endParaRPr lang="zh-CN" altLang="en-US" sz="2400" b="1" dirty="0"/>
          </a:p>
        </p:txBody>
      </p:sp>
      <p:sp>
        <p:nvSpPr>
          <p:cNvPr id="25621" name="AutoShape 21"/>
          <p:cNvSpPr>
            <a:spLocks noChangeArrowheads="1"/>
          </p:cNvSpPr>
          <p:nvPr/>
        </p:nvSpPr>
        <p:spPr bwMode="auto">
          <a:xfrm>
            <a:off x="1774829" y="1844675"/>
            <a:ext cx="1490663" cy="6096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400" b="1" dirty="0"/>
              <a:t>抑制杂草</a:t>
            </a:r>
            <a:endParaRPr lang="zh-CN" altLang="en-US" sz="2400" b="1" dirty="0"/>
          </a:p>
        </p:txBody>
      </p:sp>
      <p:sp>
        <p:nvSpPr>
          <p:cNvPr id="25622" name="AutoShape 22"/>
          <p:cNvSpPr/>
          <p:nvPr/>
        </p:nvSpPr>
        <p:spPr bwMode="auto">
          <a:xfrm rot="16200000">
            <a:off x="5879310" y="3788571"/>
            <a:ext cx="288925" cy="1296988"/>
          </a:xfrm>
          <a:prstGeom prst="rightBrace">
            <a:avLst>
              <a:gd name="adj1" fmla="val 37408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5625" name="AutoShape 25"/>
          <p:cNvSpPr>
            <a:spLocks noChangeArrowheads="1"/>
          </p:cNvSpPr>
          <p:nvPr/>
        </p:nvSpPr>
        <p:spPr bwMode="auto">
          <a:xfrm>
            <a:off x="3425217" y="475461"/>
            <a:ext cx="4812321" cy="792163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sz="2400" b="1" dirty="0"/>
              <a:t>覆膜：减少地面辐射，提高地温；</a:t>
            </a:r>
            <a:endParaRPr lang="en-US" altLang="zh-CN" sz="2400" b="1" dirty="0"/>
          </a:p>
          <a:p>
            <a:r>
              <a:rPr lang="zh-CN" altLang="en-US" sz="2400" b="1" dirty="0"/>
              <a:t>砂石：增大昼夜温差</a:t>
            </a:r>
            <a:endParaRPr lang="zh-CN" altLang="en-US" sz="2400" b="1" dirty="0"/>
          </a:p>
        </p:txBody>
      </p:sp>
      <p:sp>
        <p:nvSpPr>
          <p:cNvPr id="25626" name="AutoShape 26"/>
          <p:cNvSpPr>
            <a:spLocks noChangeArrowheads="1"/>
          </p:cNvSpPr>
          <p:nvPr/>
        </p:nvSpPr>
        <p:spPr bwMode="auto">
          <a:xfrm>
            <a:off x="3359154" y="4724405"/>
            <a:ext cx="2282825" cy="792163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400" b="1"/>
              <a:t>干：减少风蚀</a:t>
            </a:r>
            <a:endParaRPr lang="zh-CN" altLang="en-US" sz="2400" b="1"/>
          </a:p>
          <a:p>
            <a:pPr algn="ctr"/>
            <a:r>
              <a:rPr lang="zh-CN" altLang="en-US" sz="2400" b="1"/>
              <a:t>湿：减少水蚀</a:t>
            </a:r>
            <a:endParaRPr lang="zh-CN" altLang="en-US" sz="2400" b="1"/>
          </a:p>
        </p:txBody>
      </p:sp>
      <p:sp>
        <p:nvSpPr>
          <p:cNvPr id="25627" name="AutoShape 27"/>
          <p:cNvSpPr>
            <a:spLocks noChangeArrowheads="1"/>
          </p:cNvSpPr>
          <p:nvPr/>
        </p:nvSpPr>
        <p:spPr bwMode="auto">
          <a:xfrm>
            <a:off x="6167442" y="4724400"/>
            <a:ext cx="1944687" cy="609600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400" b="1"/>
              <a:t>秸秆增肥</a:t>
            </a:r>
            <a:endParaRPr lang="zh-CN" altLang="en-US" sz="2400" b="1"/>
          </a:p>
        </p:txBody>
      </p:sp>
      <p:sp>
        <p:nvSpPr>
          <p:cNvPr id="25628" name="AutoShape 28"/>
          <p:cNvSpPr>
            <a:spLocks noChangeArrowheads="1"/>
          </p:cNvSpPr>
          <p:nvPr/>
        </p:nvSpPr>
        <p:spPr bwMode="auto">
          <a:xfrm>
            <a:off x="5880101" y="1341443"/>
            <a:ext cx="196851" cy="688975"/>
          </a:xfrm>
          <a:prstGeom prst="upArrow">
            <a:avLst>
              <a:gd name="adj1" fmla="val 50000"/>
              <a:gd name="adj2" fmla="val 87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25629" name="AutoShape 29"/>
          <p:cNvSpPr>
            <a:spLocks noChangeArrowheads="1"/>
          </p:cNvSpPr>
          <p:nvPr/>
        </p:nvSpPr>
        <p:spPr bwMode="auto">
          <a:xfrm>
            <a:off x="1774828" y="3429005"/>
            <a:ext cx="1584325" cy="792163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CN" altLang="en-US" sz="2400" b="1" dirty="0"/>
              <a:t>地膜：增</a:t>
            </a:r>
            <a:endParaRPr lang="zh-CN" altLang="en-US" sz="2400" b="1" dirty="0"/>
          </a:p>
          <a:p>
            <a:pPr algn="ctr"/>
            <a:r>
              <a:rPr lang="zh-CN" altLang="en-US" sz="2400" b="1" dirty="0"/>
              <a:t>加光效</a:t>
            </a:r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8" grpId="0" animBg="1"/>
      <p:bldP spid="25619" grpId="0" animBg="1"/>
      <p:bldP spid="25620" grpId="0" animBg="1"/>
      <p:bldP spid="25621" grpId="0" animBg="1"/>
      <p:bldP spid="25625" grpId="0" animBg="1"/>
      <p:bldP spid="25626" grpId="0" animBg="1"/>
      <p:bldP spid="25627" grpId="0" animBg="1"/>
      <p:bldP spid="256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1693" y="785126"/>
            <a:ext cx="108421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“</a:t>
            </a:r>
            <a:r>
              <a:rPr lang="zh-CN" altLang="zh-CN" sz="2800" b="1" dirty="0"/>
              <a:t>双高</a:t>
            </a:r>
            <a:r>
              <a:rPr lang="en-US" altLang="zh-CN" sz="2800" b="1" dirty="0"/>
              <a:t>”</a:t>
            </a:r>
            <a:r>
              <a:rPr lang="zh-CN" altLang="zh-CN" sz="2800" b="1" dirty="0"/>
              <a:t>甘蔗</a:t>
            </a:r>
            <a:r>
              <a:rPr lang="en-US" altLang="zh-CN" sz="2800" b="1" dirty="0"/>
              <a:t>(</a:t>
            </a:r>
            <a:r>
              <a:rPr lang="zh-CN" altLang="zh-CN" sz="2800" b="1" dirty="0"/>
              <a:t>指产量高、含糖量高</a:t>
            </a:r>
            <a:r>
              <a:rPr lang="en-US" altLang="zh-CN" sz="2800" b="1" dirty="0"/>
              <a:t>)</a:t>
            </a:r>
            <a:r>
              <a:rPr lang="zh-CN" altLang="zh-CN" sz="2800" b="1" dirty="0"/>
              <a:t>，喜欢生长在热量充足、雨热条件搭配好的地方。一般</a:t>
            </a:r>
            <a:r>
              <a:rPr lang="en-US" altLang="zh-CN" sz="2800" b="1" dirty="0"/>
              <a:t>1</a:t>
            </a:r>
            <a:r>
              <a:rPr lang="zh-CN" altLang="zh-CN" sz="2800" b="1" dirty="0"/>
              <a:t>月份种植，种植时需要覆盖地膜，气温回升达</a:t>
            </a:r>
            <a:r>
              <a:rPr lang="en-US" altLang="zh-CN" sz="2800" b="1" dirty="0"/>
              <a:t>20℃</a:t>
            </a:r>
            <a:r>
              <a:rPr lang="zh-CN" altLang="zh-CN" sz="2800" b="1" dirty="0"/>
              <a:t>以上时揭膜。读我国某双高甘蔗产区气候统计图，回答</a:t>
            </a:r>
            <a:r>
              <a:rPr lang="en-US" altLang="zh-CN" sz="2800" b="1" dirty="0"/>
              <a:t>1</a:t>
            </a:r>
            <a:r>
              <a:rPr lang="zh-CN" altLang="zh-CN" sz="2800" b="1" dirty="0"/>
              <a:t>～</a:t>
            </a:r>
            <a:r>
              <a:rPr lang="en-US" altLang="zh-CN" sz="2800" b="1" dirty="0"/>
              <a:t>3</a:t>
            </a:r>
            <a:r>
              <a:rPr lang="zh-CN" altLang="zh-CN" sz="2800" b="1" dirty="0"/>
              <a:t>题。</a:t>
            </a:r>
            <a:endParaRPr lang="zh-CN" altLang="en-US" sz="2800" b="1" dirty="0"/>
          </a:p>
        </p:txBody>
      </p:sp>
      <p:pic>
        <p:nvPicPr>
          <p:cNvPr id="4" name="图片 3" descr="https://mmbiz.qpic.cn/mmbiz_jpg/RUz8ZURM4wib5YfJiafnzWDzAQJvwOGzopatib8icppNnmnlwwBQr37x42NITyibjviaVc4z3MEEdyDd3o5gCNg1zib2g/640?wx_fmt=jpeg&amp;wxfrom=5&amp;wx_lazy=1&amp;wx_co=1"/>
          <p:cNvPicPr/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116444" y="2682941"/>
            <a:ext cx="4996725" cy="32098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" y="2080415"/>
            <a:ext cx="724746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1.</a:t>
            </a:r>
            <a:r>
              <a:rPr lang="zh-CN" altLang="zh-CN" sz="2800" dirty="0"/>
              <a:t>下列地区可能为我国的“双高”甘蔗产区的是（</a:t>
            </a:r>
            <a:r>
              <a:rPr lang="en-US" altLang="zh-CN" sz="2800" dirty="0"/>
              <a:t>   </a:t>
            </a:r>
            <a:r>
              <a:rPr lang="zh-CN" altLang="zh-CN" sz="2800" dirty="0"/>
              <a:t>）</a:t>
            </a:r>
            <a:endParaRPr lang="zh-CN" altLang="zh-CN" sz="2800" dirty="0"/>
          </a:p>
          <a:p>
            <a:r>
              <a:rPr lang="en-US" altLang="zh-CN" sz="2800" dirty="0"/>
              <a:t>     A.</a:t>
            </a:r>
            <a:r>
              <a:rPr lang="zh-CN" altLang="zh-CN" sz="2800" dirty="0"/>
              <a:t>广西</a:t>
            </a:r>
            <a:r>
              <a:rPr lang="en-US" altLang="zh-CN" sz="2800" dirty="0"/>
              <a:t>   B.</a:t>
            </a:r>
            <a:r>
              <a:rPr lang="zh-CN" altLang="zh-CN" sz="2800" dirty="0"/>
              <a:t>湖北</a:t>
            </a:r>
            <a:r>
              <a:rPr lang="en-US" altLang="zh-CN" sz="2800" dirty="0"/>
              <a:t>   C.</a:t>
            </a:r>
            <a:r>
              <a:rPr lang="zh-CN" altLang="zh-CN" sz="2800" dirty="0"/>
              <a:t>江西</a:t>
            </a:r>
            <a:r>
              <a:rPr lang="en-US" altLang="zh-CN" sz="2800" dirty="0"/>
              <a:t>   D.</a:t>
            </a:r>
            <a:r>
              <a:rPr lang="zh-CN" altLang="zh-CN" sz="2800" dirty="0"/>
              <a:t>江苏</a:t>
            </a:r>
            <a:endParaRPr lang="zh-CN" altLang="zh-CN" sz="2800" dirty="0"/>
          </a:p>
          <a:p>
            <a:r>
              <a:rPr lang="en-US" altLang="zh-CN" sz="2800" dirty="0"/>
              <a:t>2.“</a:t>
            </a:r>
            <a:r>
              <a:rPr lang="zh-CN" altLang="zh-CN" sz="2800" dirty="0"/>
              <a:t>双高</a:t>
            </a:r>
            <a:r>
              <a:rPr lang="en-US" altLang="zh-CN" sz="2800" dirty="0"/>
              <a:t>”</a:t>
            </a:r>
            <a:r>
              <a:rPr lang="zh-CN" altLang="zh-CN" sz="2800" dirty="0"/>
              <a:t>甘蔗覆盖地膜的主要作用及揭膜的时间为（</a:t>
            </a:r>
            <a:r>
              <a:rPr lang="en-US" altLang="zh-CN" sz="2800" dirty="0"/>
              <a:t>   </a:t>
            </a:r>
            <a:r>
              <a:rPr lang="zh-CN" altLang="zh-CN" sz="2800" dirty="0"/>
              <a:t>）</a:t>
            </a:r>
            <a:endParaRPr lang="zh-CN" altLang="zh-CN" sz="2800" dirty="0"/>
          </a:p>
          <a:p>
            <a:r>
              <a:rPr lang="en-US" altLang="zh-CN" sz="2800" dirty="0"/>
              <a:t>  A.</a:t>
            </a:r>
            <a:r>
              <a:rPr lang="zh-CN" altLang="zh-CN" sz="2800" dirty="0"/>
              <a:t>防风、防冻  </a:t>
            </a:r>
            <a:r>
              <a:rPr lang="en-US" altLang="zh-CN" sz="2800" dirty="0"/>
              <a:t>2</a:t>
            </a:r>
            <a:r>
              <a:rPr lang="zh-CN" altLang="zh-CN" sz="2800" dirty="0"/>
              <a:t>月</a:t>
            </a:r>
            <a:r>
              <a:rPr lang="en-US" altLang="zh-CN" sz="2800" dirty="0"/>
              <a:t>  B. </a:t>
            </a:r>
            <a:r>
              <a:rPr lang="zh-CN" altLang="zh-CN" sz="2800" dirty="0"/>
              <a:t>保温、保肥</a:t>
            </a:r>
            <a:r>
              <a:rPr lang="en-US" altLang="zh-CN" sz="2800" dirty="0"/>
              <a:t>  4</a:t>
            </a:r>
            <a:r>
              <a:rPr lang="zh-CN" altLang="zh-CN" sz="2800" dirty="0"/>
              <a:t>月</a:t>
            </a:r>
            <a:endParaRPr lang="zh-CN" altLang="zh-CN" sz="2800" dirty="0"/>
          </a:p>
          <a:p>
            <a:r>
              <a:rPr lang="en-US" altLang="zh-CN" sz="2800" dirty="0"/>
              <a:t>  C.</a:t>
            </a:r>
            <a:r>
              <a:rPr lang="zh-CN" altLang="zh-CN" sz="2800" dirty="0"/>
              <a:t>保土、保苗</a:t>
            </a:r>
            <a:r>
              <a:rPr lang="en-US" altLang="zh-CN" sz="2800" dirty="0"/>
              <a:t>  6</a:t>
            </a:r>
            <a:r>
              <a:rPr lang="zh-CN" altLang="zh-CN" sz="2800" dirty="0"/>
              <a:t>月</a:t>
            </a:r>
            <a:r>
              <a:rPr lang="en-US" altLang="zh-CN" sz="2800" dirty="0"/>
              <a:t>  D. </a:t>
            </a:r>
            <a:r>
              <a:rPr lang="zh-CN" altLang="zh-CN" sz="2800" dirty="0"/>
              <a:t>防沙、防虫</a:t>
            </a:r>
            <a:r>
              <a:rPr lang="en-US" altLang="zh-CN" sz="2800" dirty="0"/>
              <a:t>  8</a:t>
            </a:r>
            <a:r>
              <a:rPr lang="zh-CN" altLang="zh-CN" sz="2800" dirty="0"/>
              <a:t>月</a:t>
            </a:r>
            <a:endParaRPr lang="zh-CN" altLang="zh-CN" sz="2800" dirty="0"/>
          </a:p>
          <a:p>
            <a:r>
              <a:rPr lang="en-US" altLang="zh-CN" sz="2800" dirty="0"/>
              <a:t>3.</a:t>
            </a:r>
            <a:r>
              <a:rPr lang="zh-CN" altLang="zh-CN" sz="2800" dirty="0"/>
              <a:t>残留在土壤中的地膜会（</a:t>
            </a:r>
            <a:r>
              <a:rPr lang="en-US" altLang="zh-CN" sz="2800" dirty="0"/>
              <a:t>   </a:t>
            </a:r>
            <a:r>
              <a:rPr lang="zh-CN" altLang="zh-CN" sz="2800" dirty="0"/>
              <a:t>）</a:t>
            </a:r>
            <a:endParaRPr lang="zh-CN" altLang="zh-CN" sz="2800" dirty="0"/>
          </a:p>
          <a:p>
            <a:r>
              <a:rPr lang="zh-CN" altLang="en-US" sz="2800" dirty="0"/>
              <a:t>①危害作物根系发育  ②阻碍土壤温度提升</a:t>
            </a:r>
            <a:br>
              <a:rPr lang="zh-CN" altLang="en-US" sz="2800" dirty="0"/>
            </a:br>
            <a:r>
              <a:rPr lang="zh-CN" altLang="en-US" sz="2800" dirty="0"/>
              <a:t>③阻碍土壤水肥运移  ④加快表土流失速度</a:t>
            </a:r>
            <a:endParaRPr lang="en-US" altLang="zh-CN" sz="2800" dirty="0"/>
          </a:p>
          <a:p>
            <a:pPr fontAlgn="ctr"/>
            <a:r>
              <a:rPr lang="en-US" altLang="zh-CN" sz="2800" dirty="0"/>
              <a:t>   A.</a:t>
            </a:r>
            <a:r>
              <a:rPr lang="zh-CN" altLang="zh-CN" sz="2800" dirty="0"/>
              <a:t>①③</a:t>
            </a:r>
            <a:r>
              <a:rPr lang="en-US" altLang="zh-CN" sz="2800" dirty="0"/>
              <a:t>    B.</a:t>
            </a:r>
            <a:r>
              <a:rPr lang="zh-CN" altLang="zh-CN" sz="2800" dirty="0"/>
              <a:t>①④</a:t>
            </a:r>
            <a:r>
              <a:rPr lang="en-US" altLang="zh-CN" sz="2800" dirty="0"/>
              <a:t>   C.</a:t>
            </a:r>
            <a:r>
              <a:rPr lang="zh-CN" altLang="zh-CN" sz="2800" dirty="0"/>
              <a:t>②③</a:t>
            </a:r>
            <a:r>
              <a:rPr lang="en-US" altLang="zh-CN" sz="2800" dirty="0"/>
              <a:t>   D.</a:t>
            </a:r>
            <a:r>
              <a:rPr lang="zh-CN" altLang="zh-CN" sz="2800" dirty="0"/>
              <a:t>②④</a:t>
            </a:r>
            <a:endParaRPr lang="zh-CN" altLang="zh-CN" sz="2800" dirty="0"/>
          </a:p>
        </p:txBody>
      </p:sp>
      <p:sp>
        <p:nvSpPr>
          <p:cNvPr id="6" name="矩形 5"/>
          <p:cNvSpPr/>
          <p:nvPr/>
        </p:nvSpPr>
        <p:spPr>
          <a:xfrm>
            <a:off x="168639" y="-54267"/>
            <a:ext cx="4339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辩证思维训练</a:t>
            </a:r>
            <a:endParaRPr lang="zh-CN" alt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图形 6" descr="选中标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253" y="2748015"/>
            <a:ext cx="914400" cy="914400"/>
          </a:xfrm>
          <a:prstGeom prst="rect">
            <a:avLst/>
          </a:prstGeom>
        </p:spPr>
      </p:pic>
      <p:pic>
        <p:nvPicPr>
          <p:cNvPr id="8" name="图形 7" descr="选中标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6556" y="4078403"/>
            <a:ext cx="914400" cy="914400"/>
          </a:xfrm>
          <a:prstGeom prst="rect">
            <a:avLst/>
          </a:prstGeom>
        </p:spPr>
      </p:pic>
      <p:pic>
        <p:nvPicPr>
          <p:cNvPr id="9" name="图形 8" descr="选中标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97" y="6068211"/>
            <a:ext cx="914400" cy="914400"/>
          </a:xfrm>
          <a:prstGeom prst="rect">
            <a:avLst/>
          </a:prstGeom>
        </p:spPr>
      </p:pic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7683715" y="869063"/>
            <a:ext cx="3640151" cy="32824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1396095" y="1197313"/>
            <a:ext cx="7524388" cy="1820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189390" y="1708459"/>
            <a:ext cx="3182951" cy="36435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9753938" y="1322133"/>
            <a:ext cx="1635729" cy="328246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 rot="18423517">
            <a:off x="7605565" y="3888482"/>
            <a:ext cx="1531316" cy="32824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17" name="直接箭头连接符 16"/>
          <p:cNvCxnSpPr/>
          <p:nvPr/>
        </p:nvCxnSpPr>
        <p:spPr>
          <a:xfrm flipH="1">
            <a:off x="6367531" y="3794146"/>
            <a:ext cx="1879599" cy="52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320797" y="5137801"/>
            <a:ext cx="3397763" cy="365759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cxnSp>
        <p:nvCxnSpPr>
          <p:cNvPr id="18" name="直接箭头连接符 17"/>
          <p:cNvCxnSpPr/>
          <p:nvPr/>
        </p:nvCxnSpPr>
        <p:spPr>
          <a:xfrm flipH="1" flipV="1">
            <a:off x="1548495" y="3169924"/>
            <a:ext cx="5962090" cy="4924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REFSHAPE" val="1320906308"/>
  <p:tag name="KSO_WM_UNIT_PLACING_PICTURE_USER_VIEWPORT" val="{&quot;height&quot;:10740,&quot;width&quot;:14325}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质朴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0</TotalTime>
  <Words>4304</Words>
  <Application>WPS 演示</Application>
  <PresentationFormat>宽屏</PresentationFormat>
  <Paragraphs>243</Paragraphs>
  <Slides>25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43" baseType="lpstr">
      <vt:lpstr>Arial</vt:lpstr>
      <vt:lpstr>宋体</vt:lpstr>
      <vt:lpstr>Wingdings</vt:lpstr>
      <vt:lpstr>Wingdings 2</vt:lpstr>
      <vt:lpstr>黑体</vt:lpstr>
      <vt:lpstr>Calibri</vt:lpstr>
      <vt:lpstr>等线</vt:lpstr>
      <vt:lpstr>微软雅黑</vt:lpstr>
      <vt:lpstr>Arial Unicode MS</vt:lpstr>
      <vt:lpstr>等线 Light</vt:lpstr>
      <vt:lpstr>Times New Roman</vt:lpstr>
      <vt:lpstr>Times New Roman</vt:lpstr>
      <vt:lpstr>Kozuka Gothic Pr6N M</vt:lpstr>
      <vt:lpstr>MS Mincho</vt:lpstr>
      <vt:lpstr>隶书</vt:lpstr>
      <vt:lpstr>Wingdings</vt:lpstr>
      <vt:lpstr>Office 主题​​</vt:lpstr>
      <vt:lpstr>跋涉</vt:lpstr>
      <vt:lpstr>农业微专题：农业技术类解题归纳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农业微专题：农业技术类解题归纳</dc:title>
  <dc:creator>永斌 刘</dc:creator>
  <cp:lastModifiedBy>Administrator</cp:lastModifiedBy>
  <cp:revision>98</cp:revision>
  <dcterms:created xsi:type="dcterms:W3CDTF">2019-03-16T15:40:00Z</dcterms:created>
  <dcterms:modified xsi:type="dcterms:W3CDTF">2020-01-03T05:58:06Z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2052-11.1.0.9305</vt:lpwstr>
  </property>
</Properties>
</file>