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bin" ContentType="application/vnd.ms-office.activeX"/>
  <Default Extension="vml" ContentType="application/vnd.openxmlformats-officedocument.vmlDrawing"/>
  <Default Extension="wmf" ContentType="image/x-wmf"/>
  <Default Extension="png" ContentType="image/png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xml" ContentType="application/vnd.ms-office.activeX+xml"/>
  <Override PartName="/ppt/activeX/activeX2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338" r:id="rId5"/>
    <p:sldId id="339" r:id="rId6"/>
    <p:sldId id="271" r:id="rId7"/>
    <p:sldId id="273" r:id="rId8"/>
    <p:sldId id="274" r:id="rId9"/>
    <p:sldId id="283" r:id="rId10"/>
    <p:sldId id="286" r:id="rId11"/>
    <p:sldId id="287" r:id="rId12"/>
    <p:sldId id="288" r:id="rId13"/>
    <p:sldId id="291" r:id="rId14"/>
    <p:sldId id="289" r:id="rId15"/>
    <p:sldId id="293" r:id="rId16"/>
    <p:sldId id="294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06" r:id="rId28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3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activeX/_rels/activeX1.xml.rels>&#65279;<?xml version="1.0" encoding="utf-8" standalone="yes"?><Relationships xmlns="http://schemas.openxmlformats.org/package/2006/relationships"><Relationship Id="rId1" Type="http://schemas.microsoft.com/office/2006/relationships/activeXControlBinary" Target="activeX1.bin" /></Relationships>
</file>

<file path=ppt/activeX/_rels/activeX2.xml.rels>&#65279;<?xml version="1.0" encoding="utf-8" standalone="yes"?><Relationships xmlns="http://schemas.openxmlformats.org/package/2006/relationships"><Relationship Id="rId1" Type="http://schemas.microsoft.com/office/2006/relationships/activeXControlBinary" Target="activeX2.bin" /></Relationships>
</file>

<file path=ppt/activeX/activeX1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activeX/activeX2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891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>
                <a:latin typeface="Arial" pitchFamily="34" charset="0"/>
              </a:rPr>
              <a:t/>
            </a:fld>
            <a:endParaRPr lang="en-US" altLang="zh-CN" sz="12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>
                <a:latin typeface="Arial" pitchFamily="34" charset="0"/>
              </a:rPr>
              <a:t>11</a:t>
            </a:fld>
          </a:p>
        </p:txBody>
      </p:sp>
      <p:sp>
        <p:nvSpPr>
          <p:cNvPr id="39939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9940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itchFamily="34" charset="0"/>
              </a:rPr>
              <a:t>11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25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16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17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18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19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20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itchFamily="34" charset="0"/>
                <a:ea typeface="宋体" pitchFamily="2" charset="-122"/>
              </a:rPr>
              <a:t>21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22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itchFamily="34" charset="0"/>
              </a:rPr>
              <a:t>23</a:t>
            </a:fld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Freeform 7"/>
          <p:cNvSpPr/>
          <p:nvPr/>
        </p:nvSpPr>
        <p:spPr bwMode="gray">
          <a:xfrm>
            <a:off x="0" y="0"/>
            <a:ext cx="9131300" cy="825500"/>
          </a:xfrm>
          <a:custGeom>
            <a:cxnLst>
              <a:cxn ang="0">
                <a:pos x="0" y="432"/>
              </a:cxn>
              <a:cxn ang="0">
                <a:pos x="0" y="0"/>
              </a:cxn>
              <a:cxn ang="0">
                <a:pos x="5752" y="0"/>
              </a:cxn>
              <a:cxn ang="0">
                <a:pos x="5752" y="520"/>
              </a:cxn>
              <a:cxn ang="0">
                <a:pos x="3960" y="520"/>
              </a:cxn>
              <a:cxn ang="0">
                <a:pos x="3672" y="232"/>
              </a:cxn>
              <a:cxn ang="0">
                <a:pos x="80" y="232"/>
              </a:cxn>
              <a:cxn ang="0">
                <a:pos x="80" y="432"/>
              </a:cxn>
              <a:cxn ang="0">
                <a:pos x="0" y="432"/>
              </a:cxn>
            </a:cxnLst>
            <a:rect l="0" t="0" r="r" b="b"/>
            <a:pathLst>
              <a:path w="5752" h="520">
                <a:moveTo>
                  <a:pt x="0" y="432"/>
                </a:moveTo>
                <a:lnTo>
                  <a:pt x="0" y="0"/>
                </a:lnTo>
                <a:lnTo>
                  <a:pt x="5752" y="0"/>
                </a:lnTo>
                <a:lnTo>
                  <a:pt x="5752" y="520"/>
                </a:lnTo>
                <a:lnTo>
                  <a:pt x="3960" y="520"/>
                </a:lnTo>
                <a:lnTo>
                  <a:pt x="3672" y="232"/>
                </a:lnTo>
                <a:lnTo>
                  <a:pt x="80" y="232"/>
                </a:lnTo>
                <a:lnTo>
                  <a:pt x="80" y="432"/>
                </a:lnTo>
                <a:lnTo>
                  <a:pt x="0" y="432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grpSp>
        <p:nvGrpSpPr>
          <p:cNvPr id="4099" name="Group 8"/>
          <p:cNvGrpSpPr/>
          <p:nvPr/>
        </p:nvGrpSpPr>
        <p:grpSpPr>
          <a:xfrm>
            <a:off x="9525" y="3165475"/>
            <a:ext cx="9136063" cy="2705100"/>
            <a:chOff x="5" y="2002"/>
            <a:chExt cx="5755" cy="1704"/>
          </a:xfrm>
        </p:grpSpPr>
        <p:sp>
          <p:nvSpPr>
            <p:cNvPr id="41" name="Rectangle 9"/>
            <p:cNvSpPr>
              <a:spLocks noChangeArrowheads="1"/>
            </p:cNvSpPr>
            <p:nvPr/>
          </p:nvSpPr>
          <p:spPr bwMode="gray">
            <a:xfrm>
              <a:off x="5" y="2002"/>
              <a:ext cx="5755" cy="170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tx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endParaRPr>
            </a:p>
          </p:txBody>
        </p:sp>
        <p:grpSp>
          <p:nvGrpSpPr>
            <p:cNvPr id="4116" name="Group 10"/>
            <p:cNvGrpSpPr/>
            <p:nvPr/>
          </p:nvGrpSpPr>
          <p:grpSpPr>
            <a:xfrm>
              <a:off x="194" y="2003"/>
              <a:ext cx="5305" cy="1703"/>
              <a:chOff x="194" y="2003"/>
              <a:chExt cx="5305" cy="1703"/>
            </a:xfrm>
          </p:grpSpPr>
          <p:sp>
            <p:nvSpPr>
              <p:cNvPr id="43" name="Rectangle 11"/>
              <p:cNvSpPr>
                <a:spLocks noChangeArrowheads="1"/>
              </p:cNvSpPr>
              <p:nvPr/>
            </p:nvSpPr>
            <p:spPr bwMode="gray">
              <a:xfrm>
                <a:off x="194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4" name="Rectangle 12"/>
              <p:cNvSpPr>
                <a:spLocks noChangeArrowheads="1"/>
              </p:cNvSpPr>
              <p:nvPr/>
            </p:nvSpPr>
            <p:spPr bwMode="gray">
              <a:xfrm>
                <a:off x="494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5" name="Rectangle 13"/>
              <p:cNvSpPr>
                <a:spLocks noChangeArrowheads="1"/>
              </p:cNvSpPr>
              <p:nvPr/>
            </p:nvSpPr>
            <p:spPr bwMode="gray">
              <a:xfrm>
                <a:off x="850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6" name="Rectangle 14"/>
              <p:cNvSpPr>
                <a:spLocks noChangeArrowheads="1"/>
              </p:cNvSpPr>
              <p:nvPr/>
            </p:nvSpPr>
            <p:spPr bwMode="gray">
              <a:xfrm>
                <a:off x="1150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gray">
              <a:xfrm>
                <a:off x="1506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8" name="Rectangle 16"/>
              <p:cNvSpPr>
                <a:spLocks noChangeArrowheads="1"/>
              </p:cNvSpPr>
              <p:nvPr/>
            </p:nvSpPr>
            <p:spPr bwMode="gray">
              <a:xfrm>
                <a:off x="1806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9" name="Rectangle 17"/>
              <p:cNvSpPr>
                <a:spLocks noChangeArrowheads="1"/>
              </p:cNvSpPr>
              <p:nvPr/>
            </p:nvSpPr>
            <p:spPr bwMode="gray">
              <a:xfrm>
                <a:off x="2162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gray">
              <a:xfrm>
                <a:off x="2462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gray">
              <a:xfrm>
                <a:off x="2818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gray">
              <a:xfrm>
                <a:off x="3118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3474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4" name="Rectangle 22"/>
              <p:cNvSpPr>
                <a:spLocks noChangeArrowheads="1"/>
              </p:cNvSpPr>
              <p:nvPr/>
            </p:nvSpPr>
            <p:spPr bwMode="gray">
              <a:xfrm>
                <a:off x="3774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5" name="Rectangle 23"/>
              <p:cNvSpPr>
                <a:spLocks noChangeArrowheads="1"/>
              </p:cNvSpPr>
              <p:nvPr/>
            </p:nvSpPr>
            <p:spPr bwMode="gray">
              <a:xfrm>
                <a:off x="4130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6" name="Rectangle 24"/>
              <p:cNvSpPr>
                <a:spLocks noChangeArrowheads="1"/>
              </p:cNvSpPr>
              <p:nvPr/>
            </p:nvSpPr>
            <p:spPr bwMode="gray">
              <a:xfrm>
                <a:off x="4430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7" name="Rectangle 25"/>
              <p:cNvSpPr>
                <a:spLocks noChangeArrowheads="1"/>
              </p:cNvSpPr>
              <p:nvPr/>
            </p:nvSpPr>
            <p:spPr bwMode="gray">
              <a:xfrm>
                <a:off x="4786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gray">
              <a:xfrm>
                <a:off x="5086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9" name="Rectangle 27"/>
              <p:cNvSpPr>
                <a:spLocks noChangeArrowheads="1"/>
              </p:cNvSpPr>
              <p:nvPr/>
            </p:nvSpPr>
            <p:spPr bwMode="gray">
              <a:xfrm>
                <a:off x="5442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4100" name="Group 28"/>
          <p:cNvGrpSpPr/>
          <p:nvPr/>
        </p:nvGrpSpPr>
        <p:grpSpPr>
          <a:xfrm>
            <a:off x="3571875" y="5175250"/>
            <a:ext cx="1365250" cy="1365250"/>
            <a:chOff x="2249" y="3268"/>
            <a:chExt cx="860" cy="860"/>
          </a:xfrm>
        </p:grpSpPr>
        <p:sp>
          <p:nvSpPr>
            <p:cNvPr id="61" name="Oval 29"/>
            <p:cNvSpPr>
              <a:spLocks noChangeArrowheads="1"/>
            </p:cNvSpPr>
            <p:nvPr/>
          </p:nvSpPr>
          <p:spPr bwMode="gray">
            <a:xfrm>
              <a:off x="2249" y="3268"/>
              <a:ext cx="860" cy="860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2" name="Oval 30"/>
            <p:cNvSpPr>
              <a:spLocks noChangeArrowheads="1"/>
            </p:cNvSpPr>
            <p:nvPr/>
          </p:nvSpPr>
          <p:spPr bwMode="gray">
            <a:xfrm>
              <a:off x="2486" y="3545"/>
              <a:ext cx="476" cy="4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gray">
            <a:xfrm rot="-2566439">
              <a:off x="2321" y="3401"/>
              <a:ext cx="362" cy="2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101" name="Group 32"/>
          <p:cNvGrpSpPr/>
          <p:nvPr/>
        </p:nvGrpSpPr>
        <p:grpSpPr>
          <a:xfrm>
            <a:off x="5046663" y="4230688"/>
            <a:ext cx="1949450" cy="1949450"/>
            <a:chOff x="3178" y="2673"/>
            <a:chExt cx="1228" cy="1228"/>
          </a:xfrm>
        </p:grpSpPr>
        <p:sp>
          <p:nvSpPr>
            <p:cNvPr id="65" name="Oval 33"/>
            <p:cNvSpPr>
              <a:spLocks noChangeArrowheads="1"/>
            </p:cNvSpPr>
            <p:nvPr/>
          </p:nvSpPr>
          <p:spPr bwMode="gray">
            <a:xfrm>
              <a:off x="3178" y="2673"/>
              <a:ext cx="1228" cy="12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gray">
            <a:xfrm>
              <a:off x="3517" y="3068"/>
              <a:ext cx="678" cy="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gray">
            <a:xfrm rot="-2566439">
              <a:off x="3282" y="2862"/>
              <a:ext cx="516" cy="28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68" name="Oval 36"/>
          <p:cNvSpPr>
            <a:spLocks noChangeArrowheads="1"/>
          </p:cNvSpPr>
          <p:nvPr/>
        </p:nvSpPr>
        <p:spPr bwMode="gray">
          <a:xfrm>
            <a:off x="7489825" y="3582988"/>
            <a:ext cx="1655763" cy="16557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9" name="Oval 37"/>
          <p:cNvSpPr>
            <a:spLocks noChangeArrowheads="1"/>
          </p:cNvSpPr>
          <p:nvPr/>
        </p:nvSpPr>
        <p:spPr bwMode="black">
          <a:xfrm>
            <a:off x="5643563" y="2386013"/>
            <a:ext cx="1873250" cy="187325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85800" y="1447800"/>
            <a:ext cx="8153400" cy="669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ko-KR" altLang="en-US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22098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单击此处编辑母版副标题样式</a:t>
            </a:r>
          </a:p>
        </p:txBody>
      </p:sp>
      <p:sp>
        <p:nvSpPr>
          <p:cNvPr id="70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7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7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524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ko-KR" altLang="en-US" sz="1400">
                <a:effectLst>
                  <a:outerShdw blurRad="38100" dist="38100" dir="2700000">
                    <a:srgbClr val="C0C0C0"/>
                  </a:outerShdw>
                </a:effectLst>
                <a:ea typeface="Gulim" pitchFamily="34" charset="-127"/>
              </a:rPr>
              <a:t/>
            </a:fld>
            <a:endParaRPr lang="ko-KR" altLang="en-US" sz="1400">
              <a:effectLst>
                <a:outerShdw blurRad="38100" dist="38100" dir="2700000">
                  <a:srgbClr val="C0C0C0"/>
                </a:outerShdw>
              </a:effectLst>
              <a:ea typeface="Gulim" pitchFamily="34" charset="-127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>
                <a:latin typeface="Arial" pitchFamily="34" charset="0"/>
                <a:ea typeface="宋体" pitchFamily="2" charset="-122"/>
                <a:cs typeface="+mn-cs"/>
              </a:rPr>
              <a:t/>
            </a:fld>
            <a:endParaRPr lang="en-US" altLang="en-US" strike="noStrike" noProof="1">
              <a:latin typeface="Arial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AndTx">
  <p:cSld name="标题，内容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2051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/>
            <a:fld id="{9A0DB2DC-4C9A-4742-B13C-FB6460FD3503}" type="slidenum">
              <a:rPr lang="en-US" altLang="en-US" strike="noStrike" noProof="1">
                <a:latin typeface="Arial" pitchFamily="34" charset="0"/>
                <a:ea typeface="宋体" pitchFamily="2" charset="-122"/>
                <a:cs typeface="+mn-cs"/>
              </a:rPr>
              <a:t/>
            </a:fld>
            <a:endParaRPr lang="en-US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Freeform 2"/>
          <p:cNvSpPr/>
          <p:nvPr/>
        </p:nvSpPr>
        <p:spPr bwMode="auto">
          <a:xfrm flipV="1">
            <a:off x="2438400" y="6718300"/>
            <a:ext cx="6705600" cy="139700"/>
          </a:xfrm>
          <a:custGeom>
            <a:cxnLst>
              <a:cxn ang="0">
                <a:pos x="0" y="0"/>
              </a:cxn>
              <a:cxn ang="0">
                <a:pos x="88" y="88"/>
              </a:cxn>
              <a:cxn ang="0">
                <a:pos x="4224" y="88"/>
              </a:cxn>
              <a:cxn ang="0">
                <a:pos x="4224" y="0"/>
              </a:cxn>
              <a:cxn ang="0">
                <a:pos x="0" y="0"/>
              </a:cxn>
            </a:cxnLst>
            <a:rect l="0" t="0" r="r" b="b"/>
            <a:pathLst>
              <a:path w="4224" h="88">
                <a:moveTo>
                  <a:pt x="0" y="0"/>
                </a:moveTo>
                <a:lnTo>
                  <a:pt x="88" y="88"/>
                </a:lnTo>
                <a:lnTo>
                  <a:pt x="4224" y="88"/>
                </a:lnTo>
                <a:lnTo>
                  <a:pt x="42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148" name="Freeform 4"/>
          <p:cNvSpPr/>
          <p:nvPr/>
        </p:nvSpPr>
        <p:spPr bwMode="gray">
          <a:xfrm>
            <a:off x="0" y="0"/>
            <a:ext cx="9144000" cy="1397000"/>
          </a:xfrm>
          <a:custGeom>
            <a:cxnLst>
              <a:cxn ang="0">
                <a:pos x="0" y="856"/>
              </a:cxn>
              <a:cxn ang="0">
                <a:pos x="72" y="856"/>
              </a:cxn>
              <a:cxn ang="0">
                <a:pos x="72" y="576"/>
              </a:cxn>
              <a:cxn ang="0">
                <a:pos x="4584" y="576"/>
              </a:cxn>
              <a:cxn ang="0">
                <a:pos x="4888" y="880"/>
              </a:cxn>
              <a:cxn ang="0">
                <a:pos x="5760" y="880"/>
              </a:cxn>
              <a:cxn ang="0">
                <a:pos x="5760" y="0"/>
              </a:cxn>
              <a:cxn ang="0">
                <a:pos x="0" y="0"/>
              </a:cxn>
              <a:cxn ang="0">
                <a:pos x="0" y="856"/>
              </a:cxn>
            </a:cxnLst>
            <a:rect l="0" t="0" r="r" b="b"/>
            <a:pathLst>
              <a:path w="5760" h="880">
                <a:moveTo>
                  <a:pt x="0" y="856"/>
                </a:moveTo>
                <a:lnTo>
                  <a:pt x="72" y="856"/>
                </a:lnTo>
                <a:lnTo>
                  <a:pt x="72" y="576"/>
                </a:lnTo>
                <a:lnTo>
                  <a:pt x="4584" y="576"/>
                </a:lnTo>
                <a:lnTo>
                  <a:pt x="4888" y="880"/>
                </a:lnTo>
                <a:lnTo>
                  <a:pt x="5760" y="880"/>
                </a:lnTo>
                <a:lnTo>
                  <a:pt x="5760" y="0"/>
                </a:lnTo>
                <a:lnTo>
                  <a:pt x="0" y="0"/>
                </a:lnTo>
                <a:lnTo>
                  <a:pt x="0" y="856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076" name="Rectang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48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/>
              <a:t>单击此处编辑母版标题样式</a:t>
            </a:r>
          </a:p>
        </p:txBody>
      </p:sp>
      <p:sp>
        <p:nvSpPr>
          <p:cNvPr id="3077" name="Rectangle 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/>
              <a:t>单击此处编辑母版文本样式</a:t>
            </a:r>
          </a:p>
          <a:p>
            <a:pPr lvl="1"/>
            <a:r>
              <a:rPr lang="ko-KR" altLang="en-US"/>
              <a:t>第二级</a:t>
            </a:r>
          </a:p>
          <a:p>
            <a:pPr lvl="2"/>
            <a:r>
              <a:rPr lang="ko-KR" altLang="en-US"/>
              <a:t>第三级</a:t>
            </a:r>
          </a:p>
          <a:p>
            <a:pPr lvl="3"/>
            <a:r>
              <a:rPr lang="ko-KR" altLang="en-US"/>
              <a:t>第四级</a:t>
            </a:r>
          </a:p>
          <a:p>
            <a:pPr lvl="4"/>
            <a:r>
              <a:rPr lang="ko-KR" altLang="en-US"/>
              <a:t>第五级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latin typeface="Verdana" pitchFamily="34" charset="0"/>
                <a:ea typeface="Gulim" pitchFamily="34" charset="-127"/>
              </a:defRPr>
            </a:lvl1pPr>
          </a:lstStyle>
          <a:p>
            <a:pPr lvl="0" eaLnBrk="1" hangingPunct="1"/>
            <a:fld id="{9A0DB2DC-4C9A-4742-B13C-FB6460FD3503}" type="slidenum">
              <a:rPr lang="ko-KR" altLang="en-US">
                <a:effectLst>
                  <a:outerShdw blurRad="38100" dist="38100" dir="2700000">
                    <a:srgbClr val="C0C0C0"/>
                  </a:outerShdw>
                </a:effectLst>
              </a:rPr>
              <a:t/>
            </a:fld>
            <a:endParaRPr lang="ko-KR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154" name="Freeform 10"/>
          <p:cNvSpPr/>
          <p:nvPr/>
        </p:nvSpPr>
        <p:spPr bwMode="ltGray">
          <a:xfrm>
            <a:off x="2438400" y="0"/>
            <a:ext cx="6705600" cy="139700"/>
          </a:xfrm>
          <a:custGeom>
            <a:cxnLst>
              <a:cxn ang="0">
                <a:pos x="0" y="0"/>
              </a:cxn>
              <a:cxn ang="0">
                <a:pos x="88" y="88"/>
              </a:cxn>
              <a:cxn ang="0">
                <a:pos x="4224" y="88"/>
              </a:cxn>
              <a:cxn ang="0">
                <a:pos x="4224" y="0"/>
              </a:cxn>
              <a:cxn ang="0">
                <a:pos x="0" y="0"/>
              </a:cxn>
            </a:cxnLst>
            <a:rect l="0" t="0" r="r" b="b"/>
            <a:pathLst>
              <a:path w="4224" h="88">
                <a:moveTo>
                  <a:pt x="0" y="0"/>
                </a:moveTo>
                <a:lnTo>
                  <a:pt x="88" y="88"/>
                </a:lnTo>
                <a:lnTo>
                  <a:pt x="4224" y="88"/>
                </a:lnTo>
                <a:lnTo>
                  <a:pt x="42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grpSp>
        <p:nvGrpSpPr>
          <p:cNvPr id="3080" name="Group 11"/>
          <p:cNvGrpSpPr/>
          <p:nvPr/>
        </p:nvGrpSpPr>
        <p:grpSpPr>
          <a:xfrm>
            <a:off x="2657475" y="4763"/>
            <a:ext cx="6351588" cy="134937"/>
            <a:chOff x="1674" y="3"/>
            <a:chExt cx="4001" cy="85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black">
            <a:xfrm>
              <a:off x="1674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black">
            <a:xfrm>
              <a:off x="1810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black">
            <a:xfrm>
              <a:off x="1946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black">
            <a:xfrm>
              <a:off x="2082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black">
            <a:xfrm>
              <a:off x="2218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black">
            <a:xfrm>
              <a:off x="2354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black">
            <a:xfrm>
              <a:off x="2490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black">
            <a:xfrm>
              <a:off x="2626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black">
            <a:xfrm>
              <a:off x="2762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black">
            <a:xfrm>
              <a:off x="2898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black">
            <a:xfrm>
              <a:off x="3034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black">
            <a:xfrm>
              <a:off x="3170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black">
            <a:xfrm>
              <a:off x="3306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black">
            <a:xfrm>
              <a:off x="3442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black">
            <a:xfrm>
              <a:off x="3578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black">
            <a:xfrm>
              <a:off x="3714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black">
            <a:xfrm>
              <a:off x="3850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black">
            <a:xfrm>
              <a:off x="3986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black">
            <a:xfrm>
              <a:off x="4122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black">
            <a:xfrm>
              <a:off x="4258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black">
            <a:xfrm>
              <a:off x="4394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black">
            <a:xfrm>
              <a:off x="4530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black">
            <a:xfrm>
              <a:off x="4666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black">
            <a:xfrm>
              <a:off x="4802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black">
            <a:xfrm>
              <a:off x="4938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81" name="Rectangle 37"/>
            <p:cNvSpPr>
              <a:spLocks noChangeArrowheads="1"/>
            </p:cNvSpPr>
            <p:nvPr/>
          </p:nvSpPr>
          <p:spPr bwMode="black">
            <a:xfrm>
              <a:off x="5074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82" name="Rectangle 38"/>
            <p:cNvSpPr>
              <a:spLocks noChangeArrowheads="1"/>
            </p:cNvSpPr>
            <p:nvPr/>
          </p:nvSpPr>
          <p:spPr bwMode="black">
            <a:xfrm>
              <a:off x="5210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black">
            <a:xfrm>
              <a:off x="5346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black">
            <a:xfrm>
              <a:off x="5482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 bwMode="black">
            <a:xfrm>
              <a:off x="5618" y="3"/>
              <a:ext cx="57" cy="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ontrol" Target="../activeX/activeX2.xml" /><Relationship Id="rId3" Type="http://schemas.openxmlformats.org/officeDocument/2006/relationships/image" Target="../media/image8.wmf" /><Relationship Id="rId4" Type="http://schemas.openxmlformats.org/officeDocument/2006/relationships/vmlDrawing" Target="../drawings/vmlDrawing2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ontrol" Target="../activeX/activeX1.xml" /><Relationship Id="rId3" Type="http://schemas.openxmlformats.org/officeDocument/2006/relationships/image" Target="../media/image1.wmf" /><Relationship Id="rId4" Type="http://schemas.openxmlformats.org/officeDocument/2006/relationships/tags" Target="../tags/tag1.xml" /><Relationship Id="rId5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9.png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Relationship Id="rId8" Type="http://schemas.openxmlformats.org/officeDocument/2006/relationships/image" Target="../media/image17.png" /><Relationship Id="rId9" Type="http://schemas.openxmlformats.org/officeDocument/2006/relationships/image" Target="../media/image1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audio" Target="../media/media1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/>
          <p:cNvSpPr>
            <a:spLocks noGrp="1"/>
          </p:cNvSpPr>
          <p:nvPr>
            <p:ph type="ctrTitle" sz="quarter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zh-CN" altLang="en-US" sz="4800" kern="1200">
                <a:latin typeface="Times New Roman" pitchFamily="18" charset="0"/>
                <a:ea typeface="黑体" pitchFamily="2" charset="-122"/>
                <a:cs typeface="+mn-cs"/>
                <a:sym typeface="+mn-ea"/>
              </a:rPr>
              <a:t>第</a:t>
            </a:r>
            <a:r>
              <a:rPr lang="en-US" altLang="zh-CN" sz="4800" kern="1200">
                <a:latin typeface="Times New Roman" pitchFamily="18" charset="0"/>
                <a:ea typeface="黑体" pitchFamily="2" charset="-122"/>
                <a:cs typeface="+mn-cs"/>
                <a:sym typeface="+mn-ea"/>
              </a:rPr>
              <a:t>1</a:t>
            </a:r>
            <a:r>
              <a:rPr lang="zh-CN" altLang="en-US" sz="4800" kern="1200">
                <a:latin typeface="Times New Roman" pitchFamily="18" charset="0"/>
                <a:ea typeface="黑体" pitchFamily="2" charset="-122"/>
                <a:cs typeface="+mn-cs"/>
                <a:sym typeface="+mn-ea"/>
              </a:rPr>
              <a:t>节 被动运输</a:t>
            </a:r>
            <a:br>
              <a:rPr lang="zh-CN" altLang="en-US" sz="4800" b="1" kern="1200">
                <a:latin typeface="Times New Roman" pitchFamily="18" charset="0"/>
                <a:ea typeface="黑体" pitchFamily="2" charset="-122"/>
                <a:cs typeface="+mn-cs"/>
              </a:rPr>
            </a:br>
            <a:endParaRPr lang="zh-CN" altLang="en-US" sz="4800">
              <a:solidFill>
                <a:srgbClr val="000000"/>
              </a:solidFill>
              <a:latin typeface="+mj-lt"/>
              <a:ea typeface="黑体" pitchFamily="2" charset="-122"/>
              <a:cs typeface="+mj-cs"/>
            </a:endParaRPr>
          </a:p>
        </p:txBody>
      </p:sp>
      <p:sp>
        <p:nvSpPr>
          <p:cNvPr id="5123" name="Rectangle 4"/>
          <p:cNvSpPr>
            <a:spLocks noGrp="1"/>
          </p:cNvSpPr>
          <p:nvPr>
            <p:ph type="subTitle" sz="quarter"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>
              <a:buSzTx/>
            </a:pPr>
            <a:endParaRPr lang="zh-CN" altLang="zh-CN"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 Box 2"/>
          <p:cNvSpPr txBox="1"/>
          <p:nvPr/>
        </p:nvSpPr>
        <p:spPr>
          <a:xfrm>
            <a:off x="0" y="228600"/>
            <a:ext cx="815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  <a:ea typeface="黑体" pitchFamily="2" charset="-122"/>
              </a:rPr>
              <a:t>探究实验：植物细胞的吸水和失水</a:t>
            </a:r>
          </a:p>
        </p:txBody>
      </p:sp>
      <p:sp>
        <p:nvSpPr>
          <p:cNvPr id="19459" name="Rectangle 3"/>
          <p:cNvSpPr/>
          <p:nvPr/>
        </p:nvSpPr>
        <p:spPr>
          <a:xfrm>
            <a:off x="228600" y="10668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E40B06"/>
                </a:solidFill>
                <a:latin typeface="Times New Roman" pitchFamily="18" charset="0"/>
                <a:ea typeface="黑体" pitchFamily="2" charset="-122"/>
              </a:rPr>
              <a:t>提出问题</a:t>
            </a:r>
          </a:p>
        </p:txBody>
      </p:sp>
      <p:sp>
        <p:nvSpPr>
          <p:cNvPr id="19460" name="Line 4"/>
          <p:cNvSpPr/>
          <p:nvPr/>
        </p:nvSpPr>
        <p:spPr>
          <a:xfrm flipH="1">
            <a:off x="915988" y="1524000"/>
            <a:ext cx="0" cy="2286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9461" name="Rectangle 5"/>
          <p:cNvSpPr/>
          <p:nvPr/>
        </p:nvSpPr>
        <p:spPr>
          <a:xfrm>
            <a:off x="230188" y="1614488"/>
            <a:ext cx="16494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E40B06"/>
                </a:solidFill>
                <a:latin typeface="Times New Roman" pitchFamily="18" charset="0"/>
                <a:ea typeface="黑体" pitchFamily="2" charset="-122"/>
              </a:rPr>
              <a:t>作出假设</a:t>
            </a:r>
          </a:p>
        </p:txBody>
      </p:sp>
      <p:sp>
        <p:nvSpPr>
          <p:cNvPr id="19462" name="Line 6"/>
          <p:cNvSpPr/>
          <p:nvPr/>
        </p:nvSpPr>
        <p:spPr>
          <a:xfrm flipH="1">
            <a:off x="915988" y="2209800"/>
            <a:ext cx="0" cy="9906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9463" name="Rectangle 7"/>
          <p:cNvSpPr/>
          <p:nvPr/>
        </p:nvSpPr>
        <p:spPr>
          <a:xfrm>
            <a:off x="152400" y="3068638"/>
            <a:ext cx="1676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E40B06"/>
                </a:solidFill>
                <a:latin typeface="Times New Roman" pitchFamily="18" charset="0"/>
                <a:ea typeface="黑体" pitchFamily="2" charset="-122"/>
              </a:rPr>
              <a:t>设计实验</a:t>
            </a:r>
          </a:p>
        </p:txBody>
      </p:sp>
      <p:sp>
        <p:nvSpPr>
          <p:cNvPr id="19464" name="Line 8"/>
          <p:cNvSpPr/>
          <p:nvPr/>
        </p:nvSpPr>
        <p:spPr>
          <a:xfrm flipH="1">
            <a:off x="915988" y="3644900"/>
            <a:ext cx="0" cy="13843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9465" name="Rectangle 9"/>
          <p:cNvSpPr/>
          <p:nvPr/>
        </p:nvSpPr>
        <p:spPr>
          <a:xfrm>
            <a:off x="188913" y="5043488"/>
            <a:ext cx="17938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itchFamily="18" charset="0"/>
                <a:ea typeface="黑体" pitchFamily="2" charset="-122"/>
              </a:rPr>
              <a:t>进行实验</a:t>
            </a:r>
          </a:p>
        </p:txBody>
      </p:sp>
      <p:sp>
        <p:nvSpPr>
          <p:cNvPr id="19466" name="Line 10"/>
          <p:cNvSpPr/>
          <p:nvPr/>
        </p:nvSpPr>
        <p:spPr>
          <a:xfrm flipH="1">
            <a:off x="915988" y="5486400"/>
            <a:ext cx="0" cy="2286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9467" name="Rectangle 11"/>
          <p:cNvSpPr/>
          <p:nvPr/>
        </p:nvSpPr>
        <p:spPr>
          <a:xfrm>
            <a:off x="187325" y="5576888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itchFamily="18" charset="0"/>
                <a:ea typeface="黑体" pitchFamily="2" charset="-122"/>
              </a:rPr>
              <a:t>分析结果</a:t>
            </a:r>
          </a:p>
        </p:txBody>
      </p:sp>
      <p:sp>
        <p:nvSpPr>
          <p:cNvPr id="19468" name="Line 12"/>
          <p:cNvSpPr/>
          <p:nvPr/>
        </p:nvSpPr>
        <p:spPr>
          <a:xfrm flipH="1">
            <a:off x="915988" y="6096000"/>
            <a:ext cx="0" cy="2286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9469" name="Rectangle 13"/>
          <p:cNvSpPr/>
          <p:nvPr/>
        </p:nvSpPr>
        <p:spPr>
          <a:xfrm>
            <a:off x="76200" y="61722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Times New Roman" pitchFamily="18" charset="0"/>
                <a:ea typeface="黑体" pitchFamily="2" charset="-122"/>
              </a:rPr>
              <a:t>表达与交流</a:t>
            </a:r>
          </a:p>
        </p:txBody>
      </p:sp>
      <p:sp>
        <p:nvSpPr>
          <p:cNvPr id="19470" name="Rectangle 14"/>
          <p:cNvSpPr/>
          <p:nvPr/>
        </p:nvSpPr>
        <p:spPr>
          <a:xfrm>
            <a:off x="2438400" y="1066800"/>
            <a:ext cx="55229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（原生质层是一层半透膜吗？）</a:t>
            </a:r>
          </a:p>
        </p:txBody>
      </p:sp>
      <p:sp>
        <p:nvSpPr>
          <p:cNvPr id="19472" name="Rectangle 16"/>
          <p:cNvSpPr/>
          <p:nvPr/>
        </p:nvSpPr>
        <p:spPr>
          <a:xfrm>
            <a:off x="1981200" y="2133600"/>
            <a:ext cx="121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设计</a:t>
            </a:r>
          </a:p>
          <a:p>
            <a:pPr eaLnBrk="1" hangingPunct="1"/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方案</a:t>
            </a:r>
          </a:p>
        </p:txBody>
      </p:sp>
      <p:sp>
        <p:nvSpPr>
          <p:cNvPr id="19473" name="Rectangle 17"/>
          <p:cNvSpPr/>
          <p:nvPr/>
        </p:nvSpPr>
        <p:spPr>
          <a:xfrm>
            <a:off x="2438400" y="5043488"/>
            <a:ext cx="4514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（按预定方案进行实验）</a:t>
            </a:r>
          </a:p>
        </p:txBody>
      </p:sp>
      <p:sp>
        <p:nvSpPr>
          <p:cNvPr id="19474" name="Rectangle 18"/>
          <p:cNvSpPr/>
          <p:nvPr/>
        </p:nvSpPr>
        <p:spPr>
          <a:xfrm>
            <a:off x="2438400" y="5638800"/>
            <a:ext cx="640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（分析实验结果，得出结论：</a:t>
            </a: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……</a:t>
            </a:r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）</a:t>
            </a:r>
          </a:p>
        </p:txBody>
      </p:sp>
      <p:sp>
        <p:nvSpPr>
          <p:cNvPr id="19475" name="Rectangle 19"/>
          <p:cNvSpPr/>
          <p:nvPr/>
        </p:nvSpPr>
        <p:spPr>
          <a:xfrm>
            <a:off x="2443163" y="6186488"/>
            <a:ext cx="58324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（总结，写实验报告并适当交流）</a:t>
            </a:r>
          </a:p>
        </p:txBody>
      </p:sp>
      <p:sp>
        <p:nvSpPr>
          <p:cNvPr id="19476" name="AutoShape 20"/>
          <p:cNvSpPr/>
          <p:nvPr/>
        </p:nvSpPr>
        <p:spPr>
          <a:xfrm>
            <a:off x="1754188" y="25908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zh-CN" sz="2800">
              <a:latin typeface="Calibri" pitchFamily="34" charset="0"/>
              <a:ea typeface="黑体" pitchFamily="2" charset="-122"/>
            </a:endParaRPr>
          </a:p>
        </p:txBody>
      </p:sp>
      <p:sp>
        <p:nvSpPr>
          <p:cNvPr id="19477" name="Text Box 21"/>
          <p:cNvSpPr txBox="1"/>
          <p:nvPr/>
        </p:nvSpPr>
        <p:spPr>
          <a:xfrm>
            <a:off x="2009775" y="3810000"/>
            <a:ext cx="1066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预期结果</a:t>
            </a:r>
          </a:p>
        </p:txBody>
      </p:sp>
      <p:sp>
        <p:nvSpPr>
          <p:cNvPr id="19478" name="Text Box 22"/>
          <p:cNvSpPr txBox="1"/>
          <p:nvPr/>
        </p:nvSpPr>
        <p:spPr>
          <a:xfrm>
            <a:off x="3048000" y="2057400"/>
            <a:ext cx="6096000" cy="139858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将植物细胞浸润在高浓度的蔗糖溶液中，观察其大小的变化；再将细胞浸润在清水中，观察其大小的变化。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1"/>
      <p:bldP spid="19463" grpId="2"/>
      <p:bldP spid="19465" grpId="3"/>
      <p:bldP spid="19467" grpId="4"/>
      <p:bldP spid="19469" grpId="5"/>
      <p:bldP spid="19470" grpId="6"/>
      <p:bldP spid="19472" grpId="7"/>
      <p:bldP spid="19473" grpId="8"/>
      <p:bldP spid="19474" grpId="9"/>
      <p:bldP spid="19475" grpId="10"/>
      <p:bldP spid="19476" grpId="11"/>
      <p:bldP spid="19477" grpId="12"/>
      <p:bldP spid="19478" grpId="1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0514" name="Text Box 2"/>
          <p:cNvSpPr txBox="1"/>
          <p:nvPr/>
        </p:nvSpPr>
        <p:spPr>
          <a:xfrm>
            <a:off x="228600" y="914400"/>
            <a:ext cx="8686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材料用具：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刀片，镊子，滴管，盖玻片，吸水纸，显微镜。</a:t>
            </a:r>
          </a:p>
        </p:txBody>
      </p:sp>
      <p:sp>
        <p:nvSpPr>
          <p:cNvPr id="320515" name="Text Box 3"/>
          <p:cNvSpPr txBox="1"/>
          <p:nvPr/>
        </p:nvSpPr>
        <p:spPr>
          <a:xfrm>
            <a:off x="217488" y="2971800"/>
            <a:ext cx="8926512" cy="331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方法步骤：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、制作临时装片。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、用低倍镜观察洋葱鳞片叶处表皮细胞中</a:t>
            </a:r>
          </a:p>
          <a:p>
            <a:pPr eaLnBrk="1" hangingPunct="1">
              <a:lnSpc>
                <a:spcPct val="110000"/>
              </a:lnSpc>
            </a:pPr>
            <a:endParaRPr lang="zh-CN" altLang="en-US" sz="3200" b="1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、引流法，滴入蔗糖溶液，低倍镜下观察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、引流法，滴入清水，低倍镜下观察                               </a:t>
            </a:r>
            <a:endParaRPr lang="zh-CN" altLang="en-US" sz="32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484" name="Rectangle 4"/>
          <p:cNvSpPr/>
          <p:nvPr/>
        </p:nvSpPr>
        <p:spPr>
          <a:xfrm>
            <a:off x="323850" y="142875"/>
            <a:ext cx="20875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latin typeface="Calibri" pitchFamily="34" charset="0"/>
                <a:ea typeface="黑体" pitchFamily="2" charset="-122"/>
              </a:rPr>
              <a:t>进行实验</a:t>
            </a:r>
          </a:p>
        </p:txBody>
      </p:sp>
      <p:sp>
        <p:nvSpPr>
          <p:cNvPr id="20485" name="Rectangle 5"/>
          <p:cNvSpPr/>
          <p:nvPr/>
        </p:nvSpPr>
        <p:spPr>
          <a:xfrm>
            <a:off x="182563" y="2362200"/>
            <a:ext cx="5837237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>
                <a:latin typeface="黑体" pitchFamily="2" charset="-122"/>
                <a:ea typeface="黑体" pitchFamily="2" charset="-122"/>
              </a:rPr>
              <a:t>质量浓度为</a:t>
            </a:r>
            <a:r>
              <a:rPr lang="en-US" altLang="zh-CN" sz="32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0.3g/mL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的蔗糖溶液</a:t>
            </a:r>
          </a:p>
        </p:txBody>
      </p:sp>
      <p:sp>
        <p:nvSpPr>
          <p:cNvPr id="320518" name="Rectangle 6"/>
          <p:cNvSpPr/>
          <p:nvPr/>
        </p:nvSpPr>
        <p:spPr>
          <a:xfrm>
            <a:off x="6107113" y="2362200"/>
            <a:ext cx="1512887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清水</a:t>
            </a:r>
          </a:p>
        </p:txBody>
      </p:sp>
      <p:sp>
        <p:nvSpPr>
          <p:cNvPr id="320519" name="Rectangle 7"/>
          <p:cNvSpPr/>
          <p:nvPr/>
        </p:nvSpPr>
        <p:spPr>
          <a:xfrm>
            <a:off x="2724150" y="914400"/>
            <a:ext cx="3028950" cy="579438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紫色洋葱鳞片叶</a:t>
            </a:r>
          </a:p>
        </p:txBody>
      </p:sp>
      <p:sp>
        <p:nvSpPr>
          <p:cNvPr id="320520" name="Rectangle 8"/>
          <p:cNvSpPr/>
          <p:nvPr/>
        </p:nvSpPr>
        <p:spPr>
          <a:xfrm>
            <a:off x="609600" y="4602163"/>
            <a:ext cx="4238625" cy="5794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紫色中央液泡的大小</a:t>
            </a:r>
          </a:p>
        </p:txBody>
      </p:sp>
      <p:sp>
        <p:nvSpPr>
          <p:cNvPr id="20490" name="矩形 20489"/>
          <p:cNvSpPr/>
          <p:nvPr/>
        </p:nvSpPr>
        <p:spPr>
          <a:xfrm>
            <a:off x="2743200" y="914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/>
      <p:bldP spid="20485" grpId="1"/>
      <p:bldP spid="320518" grpId="2"/>
      <p:bldP spid="320519" grpId="3"/>
      <p:bldP spid="320520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Text Box 2"/>
          <p:cNvSpPr txBox="1"/>
          <p:nvPr/>
        </p:nvSpPr>
        <p:spPr>
          <a:xfrm>
            <a:off x="0" y="214313"/>
            <a:ext cx="9448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分析植物细胞吸水和失水现象及原因</a:t>
            </a:r>
          </a:p>
        </p:txBody>
      </p:sp>
      <p:sp>
        <p:nvSpPr>
          <p:cNvPr id="2052" name="Text Box 14"/>
          <p:cNvSpPr txBox="1"/>
          <p:nvPr/>
        </p:nvSpPr>
        <p:spPr>
          <a:xfrm>
            <a:off x="3794125" y="550862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en-US" altLang="zh-CN">
              <a:latin typeface="Calibri" pitchFamily="34" charset="0"/>
            </a:endParaRPr>
          </a:p>
          <a:p>
            <a:pPr eaLnBrk="1" hangingPunct="1"/>
            <a:endParaRPr lang="en-US" altLang="zh-CN">
              <a:latin typeface="Calibri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9" r:id="rId2" imgW="100241735000" imgH="77378877500"/>
        </mc:Choice>
        <mc:Fallback>
          <p:control r:id="rId2" imgW="7893050" imgH="6092825">
            <p:pic>
              <p:nvPicPr>
                <p:cNvPr id="0" name="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855" y="765175"/>
                  <a:ext cx="7893050" cy="6092825"/>
                </a:xfrm>
                <a:prstGeom prst="rect"/>
                <a:noFill/>
                <a:ln/>
              </p:spPr>
            </p:pic>
          </p:control>
        </mc:Fallback>
      </mc:AlternateContent>
    </p:controls>
  </p:cSld>
  <p:clrMapOvr>
    <a:masterClrMapping/>
  </p:clrMapOvr>
  <p:transition>
    <p:checker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7" name="Picture 6" descr="质壁分离图3"/>
          <p:cNvPicPr>
            <a:picLocks noChangeAspect="1"/>
          </p:cNvPicPr>
          <p:nvPr/>
        </p:nvPicPr>
        <p:blipFill>
          <a:blip r:embed="rId2"/>
          <a:srcRect t="13950" b="5141"/>
          <a:stretch>
            <a:fillRect/>
          </a:stretch>
        </p:blipFill>
        <p:spPr>
          <a:xfrm>
            <a:off x="4648200" y="866775"/>
            <a:ext cx="4276725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 Box 3"/>
          <p:cNvSpPr txBox="1"/>
          <p:nvPr/>
        </p:nvSpPr>
        <p:spPr>
          <a:xfrm>
            <a:off x="5562600" y="2849563"/>
            <a:ext cx="2819400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  <a:ea typeface="黑体" pitchFamily="2" charset="-122"/>
              </a:rPr>
              <a:t>质壁分离复原</a:t>
            </a:r>
          </a:p>
        </p:txBody>
      </p:sp>
      <p:pic>
        <p:nvPicPr>
          <p:cNvPr id="21508" name="Picture 10" descr="质壁分离图4"/>
          <p:cNvPicPr>
            <a:picLocks noChangeAspect="1"/>
          </p:cNvPicPr>
          <p:nvPr/>
        </p:nvPicPr>
        <p:blipFill>
          <a:blip r:embed="rId3"/>
          <a:srcRect l="11945" r="8580"/>
          <a:stretch>
            <a:fillRect/>
          </a:stretch>
        </p:blipFill>
        <p:spPr>
          <a:xfrm>
            <a:off x="152400" y="862013"/>
            <a:ext cx="4278313" cy="2719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14"/>
          <p:cNvSpPr txBox="1"/>
          <p:nvPr/>
        </p:nvSpPr>
        <p:spPr>
          <a:xfrm>
            <a:off x="3794125" y="550862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en-US" altLang="zh-CN">
              <a:latin typeface="Calibri" pitchFamily="34" charset="0"/>
            </a:endParaRPr>
          </a:p>
          <a:p>
            <a:pPr eaLnBrk="1" hangingPunct="1"/>
            <a:endParaRPr lang="en-US" altLang="zh-CN">
              <a:latin typeface="Calibri" pitchFamily="34" charset="0"/>
            </a:endParaRPr>
          </a:p>
        </p:txBody>
      </p:sp>
      <p:sp>
        <p:nvSpPr>
          <p:cNvPr id="21510" name="Rectangle 2"/>
          <p:cNvSpPr txBox="1"/>
          <p:nvPr/>
        </p:nvSpPr>
        <p:spPr>
          <a:xfrm>
            <a:off x="152400" y="228600"/>
            <a:ext cx="34544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3600" b="1">
                <a:latin typeface="黑体" pitchFamily="2" charset="-122"/>
                <a:ea typeface="黑体" pitchFamily="2" charset="-122"/>
              </a:rPr>
              <a:t>实验结果：</a:t>
            </a:r>
          </a:p>
        </p:txBody>
      </p:sp>
      <p:sp>
        <p:nvSpPr>
          <p:cNvPr id="21511" name="Text Box 3"/>
          <p:cNvSpPr txBox="1"/>
          <p:nvPr/>
        </p:nvSpPr>
        <p:spPr>
          <a:xfrm>
            <a:off x="1295400" y="2819400"/>
            <a:ext cx="1981200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  <a:ea typeface="黑体" pitchFamily="2" charset="-122"/>
              </a:rPr>
              <a:t>质壁分离</a:t>
            </a:r>
          </a:p>
        </p:txBody>
      </p:sp>
      <p:grpSp>
        <p:nvGrpSpPr>
          <p:cNvPr id="21513" name="Group 3"/>
          <p:cNvGrpSpPr/>
          <p:nvPr/>
        </p:nvGrpSpPr>
        <p:grpSpPr>
          <a:xfrm>
            <a:off x="228600" y="3733800"/>
            <a:ext cx="8686800" cy="2971800"/>
            <a:chExt cx="3245" cy="1128"/>
          </a:xfrm>
        </p:grpSpPr>
        <p:grpSp>
          <p:nvGrpSpPr>
            <p:cNvPr id="21514" name="Group 4"/>
            <p:cNvGrpSpPr/>
            <p:nvPr/>
          </p:nvGrpSpPr>
          <p:grpSpPr>
            <a:xfrm>
              <a:off x="3" y="3"/>
              <a:ext cx="3239" cy="1122"/>
              <a:chExt cx="3239" cy="1122"/>
            </a:xfrm>
          </p:grpSpPr>
          <p:grpSp>
            <p:nvGrpSpPr>
              <p:cNvPr id="21515" name="Group 5"/>
              <p:cNvGrpSpPr/>
              <p:nvPr/>
            </p:nvGrpSpPr>
            <p:grpSpPr>
              <a:xfrm>
                <a:off x="0" y="0"/>
                <a:ext cx="624" cy="374"/>
                <a:chExt cx="624" cy="374"/>
              </a:xfrm>
            </p:grpSpPr>
            <p:sp>
              <p:nvSpPr>
                <p:cNvPr id="21516" name="Rectangle 6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eaLnBrk="1" hangingPunct="1"/>
                  <a:r>
                    <a:rPr lang="en-US" altLang="zh-CN" sz="3200" b="1">
                      <a:latin typeface="Arial" pitchFamily="34" charset="0"/>
                      <a:ea typeface="黑体" pitchFamily="2" charset="-122"/>
                    </a:rPr>
                    <a:t>   </a:t>
                  </a:r>
                  <a:r>
                    <a:rPr lang="en-US" altLang="zh-CN" sz="3200" b="1">
                      <a:latin typeface="黑体" pitchFamily="2" charset="-122"/>
                      <a:ea typeface="黑体" pitchFamily="2" charset="-122"/>
                    </a:rPr>
                    <a:t> </a:t>
                  </a:r>
                </a:p>
              </p:txBody>
            </p:sp>
            <p:sp>
              <p:nvSpPr>
                <p:cNvPr id="21517" name="Rectangle 7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18" name="Group 8"/>
              <p:cNvGrpSpPr/>
              <p:nvPr/>
            </p:nvGrpSpPr>
            <p:grpSpPr>
              <a:xfrm>
                <a:off x="624" y="0"/>
                <a:ext cx="921" cy="374"/>
                <a:chExt cx="921" cy="374"/>
              </a:xfrm>
            </p:grpSpPr>
            <p:sp>
              <p:nvSpPr>
                <p:cNvPr id="21519" name="Rectangle 9"/>
                <p:cNvSpPr/>
                <p:nvPr/>
              </p:nvSpPr>
              <p:spPr>
                <a:xfrm>
                  <a:off x="0" y="0"/>
                  <a:ext cx="921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中央液</a:t>
                  </a:r>
                </a:p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泡大小</a:t>
                  </a:r>
                </a:p>
              </p:txBody>
            </p:sp>
            <p:sp>
              <p:nvSpPr>
                <p:cNvPr id="21520" name="Rectangle 10"/>
                <p:cNvSpPr/>
                <p:nvPr/>
              </p:nvSpPr>
              <p:spPr>
                <a:xfrm>
                  <a:off x="0" y="0"/>
                  <a:ext cx="921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21" name="Group 11"/>
              <p:cNvGrpSpPr/>
              <p:nvPr/>
            </p:nvGrpSpPr>
            <p:grpSpPr>
              <a:xfrm>
                <a:off x="1545" y="0"/>
                <a:ext cx="1070" cy="374"/>
                <a:chExt cx="1070" cy="374"/>
              </a:xfrm>
            </p:grpSpPr>
            <p:sp>
              <p:nvSpPr>
                <p:cNvPr id="21522" name="Rectangle 12"/>
                <p:cNvSpPr/>
                <p:nvPr/>
              </p:nvSpPr>
              <p:spPr>
                <a:xfrm>
                  <a:off x="0" y="0"/>
                  <a:ext cx="1070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原生质层</a:t>
                  </a:r>
                </a:p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的位置</a:t>
                  </a:r>
                </a:p>
              </p:txBody>
            </p:sp>
            <p:sp>
              <p:nvSpPr>
                <p:cNvPr id="21523" name="Rectangle 13"/>
                <p:cNvSpPr/>
                <p:nvPr/>
              </p:nvSpPr>
              <p:spPr>
                <a:xfrm>
                  <a:off x="0" y="0"/>
                  <a:ext cx="1070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24" name="Group 14"/>
              <p:cNvGrpSpPr/>
              <p:nvPr/>
            </p:nvGrpSpPr>
            <p:grpSpPr>
              <a:xfrm>
                <a:off x="2615" y="0"/>
                <a:ext cx="624" cy="374"/>
                <a:chExt cx="624" cy="374"/>
              </a:xfrm>
            </p:grpSpPr>
            <p:sp>
              <p:nvSpPr>
                <p:cNvPr id="21525" name="Rectangle 15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细胞</a:t>
                  </a:r>
                </a:p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大小</a:t>
                  </a:r>
                </a:p>
              </p:txBody>
            </p:sp>
            <p:sp>
              <p:nvSpPr>
                <p:cNvPr id="21526" name="Rectangle 16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27" name="Group 17"/>
              <p:cNvGrpSpPr/>
              <p:nvPr/>
            </p:nvGrpSpPr>
            <p:grpSpPr>
              <a:xfrm>
                <a:off x="0" y="374"/>
                <a:ext cx="624" cy="374"/>
                <a:chExt cx="624" cy="374"/>
              </a:xfrm>
            </p:grpSpPr>
            <p:sp>
              <p:nvSpPr>
                <p:cNvPr id="21528" name="Rectangle 18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蔗糖</a:t>
                  </a:r>
                </a:p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溶液</a:t>
                  </a:r>
                </a:p>
              </p:txBody>
            </p:sp>
            <p:sp>
              <p:nvSpPr>
                <p:cNvPr id="21529" name="Rectangle 19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30" name="Group 20"/>
              <p:cNvGrpSpPr/>
              <p:nvPr/>
            </p:nvGrpSpPr>
            <p:grpSpPr>
              <a:xfrm>
                <a:off x="624" y="374"/>
                <a:ext cx="921" cy="374"/>
                <a:chExt cx="921" cy="374"/>
              </a:xfrm>
            </p:grpSpPr>
            <p:sp>
              <p:nvSpPr>
                <p:cNvPr id="21531" name="Rectangle 21"/>
                <p:cNvSpPr/>
                <p:nvPr/>
              </p:nvSpPr>
              <p:spPr>
                <a:xfrm>
                  <a:off x="0" y="0"/>
                  <a:ext cx="921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1532" name="Rectangle 22"/>
                <p:cNvSpPr/>
                <p:nvPr/>
              </p:nvSpPr>
              <p:spPr>
                <a:xfrm>
                  <a:off x="0" y="0"/>
                  <a:ext cx="921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33" name="Group 23"/>
              <p:cNvGrpSpPr/>
              <p:nvPr/>
            </p:nvGrpSpPr>
            <p:grpSpPr>
              <a:xfrm>
                <a:off x="1545" y="374"/>
                <a:ext cx="1070" cy="374"/>
                <a:chExt cx="1070" cy="374"/>
              </a:xfrm>
            </p:grpSpPr>
            <p:sp>
              <p:nvSpPr>
                <p:cNvPr id="21534" name="Rectangle 24"/>
                <p:cNvSpPr/>
                <p:nvPr/>
              </p:nvSpPr>
              <p:spPr>
                <a:xfrm>
                  <a:off x="0" y="0"/>
                  <a:ext cx="1070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1535" name="Rectangle 25"/>
                <p:cNvSpPr/>
                <p:nvPr/>
              </p:nvSpPr>
              <p:spPr>
                <a:xfrm>
                  <a:off x="0" y="0"/>
                  <a:ext cx="1070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36" name="Group 26"/>
              <p:cNvGrpSpPr/>
              <p:nvPr/>
            </p:nvGrpSpPr>
            <p:grpSpPr>
              <a:xfrm>
                <a:off x="2615" y="374"/>
                <a:ext cx="624" cy="374"/>
                <a:chExt cx="624" cy="374"/>
              </a:xfrm>
            </p:grpSpPr>
            <p:sp>
              <p:nvSpPr>
                <p:cNvPr id="21537" name="Rectangle 27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1538" name="Rectangle 28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39" name="Group 29"/>
              <p:cNvGrpSpPr/>
              <p:nvPr/>
            </p:nvGrpSpPr>
            <p:grpSpPr>
              <a:xfrm>
                <a:off x="0" y="748"/>
                <a:ext cx="624" cy="374"/>
                <a:chExt cx="624" cy="374"/>
              </a:xfrm>
            </p:grpSpPr>
            <p:sp>
              <p:nvSpPr>
                <p:cNvPr id="21540" name="Rectangle 30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algn="ctr" eaLnBrk="1" hangingPunct="1"/>
                  <a:r>
                    <a:rPr lang="zh-CN" altLang="en-US" sz="3200" b="1">
                      <a:latin typeface="黑体" pitchFamily="2" charset="-122"/>
                      <a:ea typeface="黑体" pitchFamily="2" charset="-122"/>
                    </a:rPr>
                    <a:t>清水</a:t>
                  </a:r>
                </a:p>
              </p:txBody>
            </p:sp>
            <p:sp>
              <p:nvSpPr>
                <p:cNvPr id="21541" name="Rectangle 31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42" name="Group 32"/>
              <p:cNvGrpSpPr/>
              <p:nvPr/>
            </p:nvGrpSpPr>
            <p:grpSpPr>
              <a:xfrm>
                <a:off x="624" y="748"/>
                <a:ext cx="921" cy="374"/>
                <a:chExt cx="921" cy="374"/>
              </a:xfrm>
            </p:grpSpPr>
            <p:sp>
              <p:nvSpPr>
                <p:cNvPr id="21543" name="Rectangle 33"/>
                <p:cNvSpPr/>
                <p:nvPr/>
              </p:nvSpPr>
              <p:spPr>
                <a:xfrm>
                  <a:off x="0" y="0"/>
                  <a:ext cx="921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1544" name="Rectangle 34"/>
                <p:cNvSpPr/>
                <p:nvPr/>
              </p:nvSpPr>
              <p:spPr>
                <a:xfrm>
                  <a:off x="0" y="0"/>
                  <a:ext cx="921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45" name="Group 35"/>
              <p:cNvGrpSpPr/>
              <p:nvPr/>
            </p:nvGrpSpPr>
            <p:grpSpPr>
              <a:xfrm>
                <a:off x="1545" y="748"/>
                <a:ext cx="1070" cy="374"/>
                <a:chExt cx="1070" cy="374"/>
              </a:xfrm>
            </p:grpSpPr>
            <p:sp>
              <p:nvSpPr>
                <p:cNvPr id="21546" name="Rectangle 36"/>
                <p:cNvSpPr/>
                <p:nvPr/>
              </p:nvSpPr>
              <p:spPr>
                <a:xfrm>
                  <a:off x="0" y="0"/>
                  <a:ext cx="1070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1547" name="Rectangle 37"/>
                <p:cNvSpPr/>
                <p:nvPr/>
              </p:nvSpPr>
              <p:spPr>
                <a:xfrm>
                  <a:off x="0" y="0"/>
                  <a:ext cx="1070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21548" name="Group 38"/>
              <p:cNvGrpSpPr/>
              <p:nvPr/>
            </p:nvGrpSpPr>
            <p:grpSpPr>
              <a:xfrm>
                <a:off x="2615" y="748"/>
                <a:ext cx="624" cy="374"/>
                <a:chExt cx="624" cy="374"/>
              </a:xfrm>
            </p:grpSpPr>
            <p:sp>
              <p:nvSpPr>
                <p:cNvPr id="21549" name="Rectangle 39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1550" name="Rectangle 40"/>
                <p:cNvSpPr/>
                <p:nvPr/>
              </p:nvSpPr>
              <p:spPr>
                <a:xfrm>
                  <a:off x="0" y="0"/>
                  <a:ext cx="624" cy="374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1"/>
                <a:lstStyle/>
                <a:p>
                  <a:pPr eaLnBrk="1" hangingPunct="1"/>
                  <a:endParaRPr lang="zh-CN" altLang="zh-CN" sz="3200" b="1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21551" name="Rectangle 41"/>
            <p:cNvSpPr/>
            <p:nvPr/>
          </p:nvSpPr>
          <p:spPr>
            <a:xfrm>
              <a:off x="0" y="0"/>
              <a:ext cx="3245" cy="1128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1"/>
            <a:lstStyle/>
            <a:p>
              <a:pPr eaLnBrk="1" hangingPunct="1"/>
              <a:endParaRPr lang="zh-CN" altLang="zh-CN" sz="3200" b="1"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327722" name="Rectangle 42"/>
          <p:cNvSpPr/>
          <p:nvPr/>
        </p:nvSpPr>
        <p:spPr>
          <a:xfrm>
            <a:off x="2611438" y="4902200"/>
            <a:ext cx="1655762" cy="579438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变小</a:t>
            </a:r>
          </a:p>
        </p:txBody>
      </p:sp>
      <p:sp>
        <p:nvSpPr>
          <p:cNvPr id="327723" name="Rectangle 43"/>
          <p:cNvSpPr/>
          <p:nvPr/>
        </p:nvSpPr>
        <p:spPr>
          <a:xfrm>
            <a:off x="2286000" y="5638800"/>
            <a:ext cx="2133600" cy="106680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逐渐恢复原来大小</a:t>
            </a:r>
          </a:p>
        </p:txBody>
      </p:sp>
      <p:sp>
        <p:nvSpPr>
          <p:cNvPr id="327724" name="Rectangle 44"/>
          <p:cNvSpPr/>
          <p:nvPr/>
        </p:nvSpPr>
        <p:spPr>
          <a:xfrm>
            <a:off x="4432300" y="5638800"/>
            <a:ext cx="2882900" cy="106680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原生质层恢复原来位置</a:t>
            </a:r>
          </a:p>
        </p:txBody>
      </p:sp>
      <p:sp>
        <p:nvSpPr>
          <p:cNvPr id="327725" name="Rectangle 45"/>
          <p:cNvSpPr/>
          <p:nvPr/>
        </p:nvSpPr>
        <p:spPr>
          <a:xfrm>
            <a:off x="4462463" y="4648200"/>
            <a:ext cx="2928937" cy="106680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原生质层脱离细胞壁</a:t>
            </a:r>
          </a:p>
        </p:txBody>
      </p:sp>
      <p:sp>
        <p:nvSpPr>
          <p:cNvPr id="327726" name="Rectangle 46"/>
          <p:cNvSpPr/>
          <p:nvPr/>
        </p:nvSpPr>
        <p:spPr>
          <a:xfrm>
            <a:off x="7620000" y="5638800"/>
            <a:ext cx="1373188" cy="106680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基本</a:t>
            </a:r>
          </a:p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不变</a:t>
            </a:r>
          </a:p>
        </p:txBody>
      </p:sp>
      <p:sp>
        <p:nvSpPr>
          <p:cNvPr id="327727" name="Rectangle 47"/>
          <p:cNvSpPr/>
          <p:nvPr/>
        </p:nvSpPr>
        <p:spPr>
          <a:xfrm>
            <a:off x="7588250" y="4648200"/>
            <a:ext cx="1098550" cy="106680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基本</a:t>
            </a:r>
          </a:p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不变</a:t>
            </a:r>
          </a:p>
        </p:txBody>
      </p:sp>
      <p:sp>
        <p:nvSpPr>
          <p:cNvPr id="21559" name="文本框 21558"/>
          <p:cNvSpPr txBox="1"/>
          <p:nvPr/>
        </p:nvSpPr>
        <p:spPr>
          <a:xfrm>
            <a:off x="6934200" y="4752975"/>
            <a:ext cx="838200" cy="914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>
                <a:latin typeface="黑体" pitchFamily="2" charset="-122"/>
                <a:ea typeface="黑体" pitchFamily="2" charset="-122"/>
              </a:rPr>
              <a:t>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1"/>
      <p:bldP spid="327722" grpId="2"/>
      <p:bldP spid="327723" grpId="3"/>
      <p:bldP spid="327724" grpId="4"/>
      <p:bldP spid="327725" grpId="5"/>
      <p:bldP spid="327726" grpId="6"/>
      <p:bldP spid="327727" grpId="7"/>
      <p:bldP spid="21559" grpId="8"/>
      <p:bldP spid="21559" grpId="9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ext Box 2"/>
          <p:cNvSpPr txBox="1"/>
          <p:nvPr/>
        </p:nvSpPr>
        <p:spPr>
          <a:xfrm>
            <a:off x="-321310" y="936943"/>
            <a:ext cx="8064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eaLnBrk="1" hangingPunct="1"/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能发生质壁分离现象的细胞：</a:t>
            </a:r>
            <a:endParaRPr lang="zh-CN" altLang="en-US" sz="28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6419" name="Text Box 3"/>
          <p:cNvSpPr txBox="1"/>
          <p:nvPr/>
        </p:nvSpPr>
        <p:spPr>
          <a:xfrm>
            <a:off x="-190500" y="2306320"/>
            <a:ext cx="92202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1" eaLnBrk="1" hangingPunct="1"/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质壁分离产生的原因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：</a:t>
            </a:r>
          </a:p>
          <a:p>
            <a:pPr eaLnBrk="1" hangingPunct="1"/>
            <a:r>
              <a:rPr lang="zh-CN" altLang="en-US" sz="2800" b="1"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内因：原生质层伸缩性大于细胞壁伸缩性，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          原生质层相当于一层半透膜           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    外因：外界溶液浓度</a:t>
            </a:r>
            <a:r>
              <a:rPr lang="en-US" altLang="zh-CN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&gt;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细胞液浓度</a:t>
            </a:r>
          </a:p>
        </p:txBody>
      </p:sp>
      <p:sp>
        <p:nvSpPr>
          <p:cNvPr id="24581" name="Text Box 5"/>
          <p:cNvSpPr txBox="1"/>
          <p:nvPr/>
        </p:nvSpPr>
        <p:spPr>
          <a:xfrm>
            <a:off x="0" y="4343400"/>
            <a:ext cx="9448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思考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、植物吸水和失水的方式是渗透作用吗？</a:t>
            </a:r>
          </a:p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、如果换成</a:t>
            </a:r>
            <a:r>
              <a:rPr lang="en-US" altLang="zh-CN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％</a:t>
            </a:r>
            <a:r>
              <a:rPr lang="en-US" altLang="zh-CN" sz="2800" b="1" err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NaCl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或者</a:t>
            </a:r>
            <a:r>
              <a:rPr lang="en-US" altLang="zh-CN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％</a:t>
            </a:r>
            <a:r>
              <a:rPr lang="en-US" altLang="zh-CN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KNO</a:t>
            </a:r>
            <a:r>
              <a:rPr lang="en-US" altLang="zh-CN" sz="2800" b="1" baseline="-250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800" b="1" baseline="-250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会出现什么现象？</a:t>
            </a:r>
            <a:endParaRPr lang="zh-CN" altLang="en-US" sz="2800" b="1" baseline="-2500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6422" name="Text Box 6"/>
          <p:cNvSpPr txBox="1"/>
          <p:nvPr/>
        </p:nvSpPr>
        <p:spPr>
          <a:xfrm>
            <a:off x="0" y="5257800"/>
            <a:ext cx="8839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E40B06"/>
                </a:solidFill>
                <a:latin typeface="黑体" pitchFamily="2" charset="-122"/>
                <a:ea typeface="黑体" pitchFamily="2" charset="-122"/>
              </a:rPr>
              <a:t>会出现质壁分离并自动复原</a:t>
            </a:r>
            <a:r>
              <a:rPr lang="en-US" altLang="zh-CN" sz="2800" b="1">
                <a:solidFill>
                  <a:srgbClr val="E40B06"/>
                </a:solidFill>
                <a:latin typeface="Calibri" pitchFamily="34" charset="0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rgbClr val="E40B06"/>
                </a:solidFill>
                <a:latin typeface="黑体" pitchFamily="2" charset="-122"/>
                <a:ea typeface="黑体" pitchFamily="2" charset="-122"/>
              </a:rPr>
              <a:t>一开始外界溶液浓度高，细胞失水，发生质壁分离；后来细胞膜因吸收钠离子，氯离子而使外界溶液浓度降低出现自动复原。</a:t>
            </a:r>
          </a:p>
        </p:txBody>
      </p:sp>
      <p:sp>
        <p:nvSpPr>
          <p:cNvPr id="24583" name="Text Box 2"/>
          <p:cNvSpPr txBox="1"/>
          <p:nvPr/>
        </p:nvSpPr>
        <p:spPr>
          <a:xfrm>
            <a:off x="0" y="214313"/>
            <a:ext cx="944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分析植物细胞吸水和失水现象及原因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92543"/>
            <a:ext cx="9448800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1" lang="en-US" altLang="zh-CN" sz="2800" b="1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kumimoji="1" lang="zh-CN" altLang="en-US" sz="2800" b="1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、植物细胞是</a:t>
            </a:r>
            <a:r>
              <a:rPr kumimoji="1" lang="zh-CN" altLang="en-US" sz="2800" b="1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活细胞   </a:t>
            </a:r>
            <a:r>
              <a:rPr kumimoji="1" lang="en-US" altLang="zh-CN" sz="2800" b="1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1" lang="zh-CN" altLang="en-US" sz="2800" b="1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、有大的</a:t>
            </a:r>
            <a:r>
              <a:rPr kumimoji="1" lang="zh-CN" altLang="en-US" sz="2800" b="1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液泡（最好有颜色）</a:t>
            </a: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1" lang="en-US" altLang="zh-CN" sz="2800" b="1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kumimoji="1" lang="zh-CN" altLang="en-US" sz="2800" b="1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、细胞液与外界溶液必须有</a:t>
            </a:r>
            <a:r>
              <a:rPr kumimoji="1" lang="zh-CN" altLang="en-US" sz="2800" b="1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anose="02020603050405020304" pitchFamily="18" charset="0"/>
                <a:sym typeface="+mn-ea"/>
              </a:rPr>
              <a:t>浓度差</a:t>
            </a:r>
            <a:endParaRPr lang="zh-CN" altLang="en-US" sz="280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charRg st="1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19">
                                            <p:txEl>
                                              <p:charRg st="1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6419">
                                            <p:txEl>
                                              <p:charRg st="1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64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64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419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6419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316422" grpId="1"/>
      <p:bldP spid="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Text Box 2"/>
          <p:cNvSpPr txBox="1"/>
          <p:nvPr/>
        </p:nvSpPr>
        <p:spPr>
          <a:xfrm>
            <a:off x="152400" y="2514600"/>
            <a:ext cx="868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zh-CN" sz="28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603" name="Text Box 3"/>
          <p:cNvSpPr txBox="1"/>
          <p:nvPr/>
        </p:nvSpPr>
        <p:spPr>
          <a:xfrm>
            <a:off x="-28575" y="35052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、如果没有细胞壁，实验结果会有什么不同？</a:t>
            </a:r>
          </a:p>
        </p:txBody>
      </p:sp>
      <p:sp>
        <p:nvSpPr>
          <p:cNvPr id="25604" name="Text Box 4"/>
          <p:cNvSpPr txBox="1"/>
          <p:nvPr/>
        </p:nvSpPr>
        <p:spPr>
          <a:xfrm>
            <a:off x="0" y="13716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、如果滴加的是</a:t>
            </a:r>
            <a:r>
              <a:rPr lang="en-US" altLang="zh-CN" sz="2800" b="1">
                <a:latin typeface="黑体" pitchFamily="2" charset="-122"/>
                <a:ea typeface="黑体" pitchFamily="2" charset="-122"/>
              </a:rPr>
              <a:t>0.5g/ml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的蔗糖溶液，实验结果会有什么不同？</a:t>
            </a:r>
          </a:p>
        </p:txBody>
      </p:sp>
      <p:sp>
        <p:nvSpPr>
          <p:cNvPr id="243718" name="Text Box 6"/>
          <p:cNvSpPr txBox="1"/>
          <p:nvPr/>
        </p:nvSpPr>
        <p:spPr>
          <a:xfrm>
            <a:off x="228600" y="3930650"/>
            <a:ext cx="8229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E40B06"/>
                </a:solidFill>
                <a:latin typeface="黑体" pitchFamily="2" charset="-122"/>
                <a:ea typeface="黑体" pitchFamily="2" charset="-122"/>
              </a:rPr>
              <a:t>不会发生质壁分离现象，只发生渗透作用，像红细胞一样的吸水涨破或失水皱缩</a:t>
            </a:r>
          </a:p>
        </p:txBody>
      </p:sp>
      <p:sp>
        <p:nvSpPr>
          <p:cNvPr id="243719" name="Text Box 7"/>
          <p:cNvSpPr txBox="1"/>
          <p:nvPr/>
        </p:nvSpPr>
        <p:spPr>
          <a:xfrm>
            <a:off x="228600" y="2209800"/>
            <a:ext cx="820102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E40B06"/>
                </a:solidFill>
                <a:latin typeface="黑体" pitchFamily="2" charset="-122"/>
                <a:ea typeface="黑体" pitchFamily="2" charset="-122"/>
              </a:rPr>
              <a:t>高浓度的蔗糖溶液导致植物细胞严重失水而死亡，重新滴加清水也不可能发生质壁分离复原（如果质壁分离时间过长也会使细胞死亡）</a:t>
            </a:r>
          </a:p>
        </p:txBody>
      </p:sp>
      <p:sp>
        <p:nvSpPr>
          <p:cNvPr id="25610" name="TextBox 9"/>
          <p:cNvSpPr txBox="1"/>
          <p:nvPr/>
        </p:nvSpPr>
        <p:spPr>
          <a:xfrm>
            <a:off x="76200" y="206375"/>
            <a:ext cx="36433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latin typeface="黑体" pitchFamily="2" charset="-122"/>
                <a:ea typeface="黑体" pitchFamily="2" charset="-122"/>
              </a:rPr>
              <a:t>思考与讨论</a:t>
            </a:r>
          </a:p>
        </p:txBody>
      </p:sp>
      <p:grpSp>
        <p:nvGrpSpPr>
          <p:cNvPr id="25619" name="组合 25618"/>
          <p:cNvGrpSpPr/>
          <p:nvPr/>
        </p:nvGrpSpPr>
        <p:grpSpPr>
          <a:xfrm>
            <a:off x="0" y="2286000"/>
            <a:ext cx="8531225" cy="2514600"/>
            <a:chOff x="-5280" y="1440"/>
            <a:chExt cx="5184" cy="1296"/>
          </a:xfrm>
        </p:grpSpPr>
        <p:sp>
          <p:nvSpPr>
            <p:cNvPr id="25620" name="矩形 25619"/>
            <p:cNvSpPr/>
            <p:nvPr/>
          </p:nvSpPr>
          <p:spPr>
            <a:xfrm>
              <a:off x="-5280" y="1440"/>
              <a:ext cx="5184" cy="1296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1" name="文本框 25620"/>
            <p:cNvSpPr txBox="1"/>
            <p:nvPr/>
          </p:nvSpPr>
          <p:spPr>
            <a:xfrm>
              <a:off x="-5255" y="1871"/>
              <a:ext cx="763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1" hangingPunct="1"/>
              <a:r>
                <a:rPr lang="zh-CN" altLang="en-US" sz="2800" b="1">
                  <a:latin typeface="Times New Roman" pitchFamily="18" charset="0"/>
                  <a:ea typeface="黑体" pitchFamily="2" charset="-122"/>
                </a:rPr>
                <a:t>注意：</a:t>
              </a:r>
            </a:p>
          </p:txBody>
        </p:sp>
        <p:sp>
          <p:nvSpPr>
            <p:cNvPr id="25622" name="文本框 25621"/>
            <p:cNvSpPr txBox="1"/>
            <p:nvPr/>
          </p:nvSpPr>
          <p:spPr>
            <a:xfrm>
              <a:off x="-4198" y="1505"/>
              <a:ext cx="4019" cy="9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黑体" pitchFamily="2" charset="-122"/>
                </a:rPr>
                <a:t>紫色洋葱外表皮细胞（液泡大，颜色深）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黑体" pitchFamily="2" charset="-122"/>
                </a:rPr>
                <a:t>蔗糖溶液的浓度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黑体" pitchFamily="2" charset="-122"/>
                </a:rPr>
                <a:t>分离的时间</a:t>
              </a:r>
              <a:endParaRPr lang="zh-CN" altLang="en-US" sz="2800"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25623" name="左大括号 25622"/>
            <p:cNvSpPr/>
            <p:nvPr/>
          </p:nvSpPr>
          <p:spPr>
            <a:xfrm>
              <a:off x="-4516" y="1641"/>
              <a:ext cx="227" cy="817"/>
            </a:xfrm>
            <a:prstGeom prst="leftBrace">
              <a:avLst>
                <a:gd name="adj1" fmla="val 29992"/>
                <a:gd name="adj2" fmla="val 50000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8" grpId="0"/>
      <p:bldP spid="2437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内容占位符 1"/>
          <p:cNvSpPr>
            <a:spLocks noGrp="1"/>
          </p:cNvSpPr>
          <p:nvPr>
            <p:ph/>
          </p:nvPr>
        </p:nvSpPr>
        <p:spPr>
          <a:xfrm>
            <a:off x="250825" y="1436688"/>
            <a:ext cx="8229600" cy="4684712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zh-TW" altLang="zh-CN" sz="2400" b="1">
                <a:solidFill>
                  <a:srgbClr val="000000"/>
                </a:solidFill>
                <a:latin typeface="宋体" pitchFamily="2" charset="-122"/>
              </a:rPr>
              <a:t>1、若将一个成熟的植物细胞浸润在一定浓度的蔗糖溶液中，当平衡后，细胞仍保持活性状态，则下列有关说法正确的是(   )</a:t>
            </a:r>
            <a:endParaRPr lang="zh-CN" altLang="zh-CN" sz="2400" b="1">
              <a:solidFill>
                <a:srgbClr val="000000"/>
              </a:solidFill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TW" altLang="zh-CN" sz="2400" b="1">
                <a:solidFill>
                  <a:srgbClr val="000000"/>
                </a:solidFill>
                <a:latin typeface="宋体" pitchFamily="2" charset="-122"/>
              </a:rPr>
              <a:t>A.细胞可能吸水膨胀，此时细胞液浓度大于外界溶液浓度</a:t>
            </a:r>
            <a:endParaRPr lang="zh-CN" altLang="zh-CN" sz="2400" b="1">
              <a:solidFill>
                <a:srgbClr val="000000"/>
              </a:solidFill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TW" altLang="zh-CN" sz="2400" b="1">
                <a:solidFill>
                  <a:srgbClr val="000000"/>
                </a:solidFill>
                <a:latin typeface="宋体" pitchFamily="2" charset="-122"/>
              </a:rPr>
              <a:t>B.细胞可能吸水膨胀，此时细胞液浓度小于外界溶液浓度</a:t>
            </a:r>
            <a:endParaRPr lang="zh-CN" altLang="zh-CN" sz="2400" b="1">
              <a:solidFill>
                <a:srgbClr val="000000"/>
              </a:solidFill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TW" altLang="zh-CN" sz="2400" b="1">
                <a:solidFill>
                  <a:srgbClr val="000000"/>
                </a:solidFill>
                <a:latin typeface="宋体" pitchFamily="2" charset="-122"/>
              </a:rPr>
              <a:t>C.细胞可能未发生质壁分离，此时细胞液浓度一定等于外界溶液浓度</a:t>
            </a:r>
            <a:endParaRPr lang="zh-CN" altLang="zh-CN" sz="2400" b="1">
              <a:solidFill>
                <a:srgbClr val="000000"/>
              </a:solidFill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</a:rPr>
              <a:t>D.</a:t>
            </a:r>
            <a:r>
              <a:rPr lang="zh-TW" altLang="zh-CN" sz="2400" b="1">
                <a:solidFill>
                  <a:srgbClr val="000000"/>
                </a:solidFill>
                <a:latin typeface="宋体" pitchFamily="2" charset="-122"/>
              </a:rPr>
              <a:t>细胞可能发生生质壁分离，此时细胞液浓度一定小于外界溶液浓度</a:t>
            </a:r>
            <a:endParaRPr lang="zh-CN" altLang="zh-CN"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125" y="463550"/>
            <a:ext cx="17240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练一练</a:t>
            </a:r>
            <a:endParaRPr kumimoji="0" lang="zh-CN" altLang="en-US" sz="4000" b="0" i="0" u="none" strike="noStrike" kern="1200" cap="none" spc="0" normalizeH="0" baseline="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988" y="2232025"/>
            <a:ext cx="37147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A</a:t>
            </a:r>
            <a:endParaRPr lang="zh-CN" altLang="en-US" sz="400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0038" y="654050"/>
            <a:ext cx="9042400" cy="58515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2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、与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质壁分离与复原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实验的实验材料及外界溶液有关的正确叙述分别是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(   )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①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实验材料必须是成熟的植物活组织细胞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②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细胞液最好有颜色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便于观察和判断细胞质壁分离和复原的程度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③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细胞液必须有颜色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否则不能发生质壁分离和复原实验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④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外界溶液的浓度应适中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不能过低或过高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⑤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外界溶液必须对细胞无毒害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⑥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外界溶液的浓度无特殊要求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任何浓度均可以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A.① ② , ④ ⑤     	B.① ③ ,④ ⑤     	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C.① ② ,⑤ ⑥     	D.① ③ , ⑤ ⑥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6925" y="981075"/>
            <a:ext cx="3714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A</a:t>
            </a:r>
            <a:endParaRPr lang="zh-CN" altLang="en-US" sz="400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27063" y="2295525"/>
            <a:ext cx="7904480" cy="20612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像水分子这样，物质</a:t>
            </a:r>
            <a:r>
              <a:rPr kumimoji="0" lang="zh-CN" altLang="en-US" sz="3200" b="0" i="0" u="none" strike="noStrike" kern="1200" cap="none" spc="0" normalizeH="0" baseline="0" noProof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以扩散方式进出细胞</a:t>
            </a:r>
            <a:r>
              <a:rPr kumimoji="0" lang="zh-CN" altLang="en-US" sz="3200" b="0" i="0" u="none" strike="noStrike" kern="1200" cap="none" spc="0" normalizeH="0" baseline="0" noProof="0">
                <a:ln w="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，</a:t>
            </a:r>
            <a:endParaRPr kumimoji="0" lang="en-US" altLang="zh-CN" sz="3200" b="0" i="0" u="none" strike="noStrike" kern="1200" cap="none" spc="0" normalizeH="0" baseline="0" noProof="0">
              <a:ln w="0"/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 w="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不需要消耗细胞内化学反应所释放的能量</a:t>
            </a:r>
            <a:r>
              <a:rPr kumimoji="0" lang="zh-CN" altLang="en-US" sz="3200" b="0" i="0" u="none" strike="noStrike" kern="1200" cap="none" spc="0" normalizeH="0" baseline="0" noProof="0">
                <a:ln w="0"/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，</a:t>
            </a:r>
            <a:endParaRPr kumimoji="0" lang="en-US" altLang="zh-CN" sz="3200" b="0" i="0" u="none" strike="noStrike" kern="1200" cap="none" spc="0" normalizeH="0" baseline="0" noProof="0">
              <a:ln w="0"/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 w="0"/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这种物质运输方式称为被动运输，那么被</a:t>
            </a:r>
            <a:endParaRPr kumimoji="0" lang="en-US" altLang="zh-CN" sz="3200" b="0" i="0" u="none" strike="noStrike" kern="1200" cap="none" spc="0" normalizeH="0" baseline="0" noProof="0">
              <a:ln w="0"/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 w="0"/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动运输的种类又有哪两类呢？</a:t>
            </a:r>
            <a:endParaRPr kumimoji="0" lang="zh-CN" altLang="en-US" sz="3200" b="0" i="0" u="none" strike="noStrike" kern="1200" cap="none" spc="0" normalizeH="0" baseline="0" noProof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3988" y="4959350"/>
            <a:ext cx="46053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自由扩散和协助扩散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文本占位符 24578"/>
          <p:cNvSpPr>
            <a:spLocks noGrp="1"/>
          </p:cNvSpPr>
          <p:nvPr>
            <p:ph idx="1"/>
          </p:nvPr>
        </p:nvSpPr>
        <p:spPr>
          <a:xfrm>
            <a:off x="541338" y="2201863"/>
            <a:ext cx="8497887" cy="1757362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实例：</a:t>
            </a:r>
          </a:p>
          <a:p>
            <a:pPr eaLnBrk="1" hangingPunct="1">
              <a:buNone/>
            </a:pPr>
            <a:r>
              <a:rPr lang="en-US" altLang="zh-CN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、小分子物质：</a:t>
            </a:r>
            <a:r>
              <a:rPr lang="en-US" altLang="zh-CN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氧气，二氧化碳</a:t>
            </a:r>
            <a:r>
              <a:rPr lang="zh-CN" altLang="en-US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，氮气</a:t>
            </a:r>
          </a:p>
          <a:p>
            <a:pPr eaLnBrk="1" hangingPunct="1">
              <a:buNone/>
            </a:pPr>
            <a:r>
              <a:rPr lang="en-US" altLang="zh-CN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、</a:t>
            </a:r>
            <a:r>
              <a:rPr lang="zh-CN" altLang="en-US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  <a:sym typeface="宋体" pitchFamily="2" charset="-122"/>
              </a:rPr>
              <a:t>脂溶性物质：</a:t>
            </a:r>
            <a:r>
              <a:rPr lang="en-US" altLang="zh-CN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苯</a:t>
            </a:r>
            <a:r>
              <a:rPr lang="zh-CN" altLang="en-US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，甘油，</a:t>
            </a:r>
            <a:r>
              <a:rPr lang="en-US" altLang="zh-CN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乙醇</a:t>
            </a:r>
          </a:p>
        </p:txBody>
      </p:sp>
      <p:sp>
        <p:nvSpPr>
          <p:cNvPr id="29698" name="文本框 24581"/>
          <p:cNvSpPr txBox="1"/>
          <p:nvPr/>
        </p:nvSpPr>
        <p:spPr>
          <a:xfrm>
            <a:off x="2513330" y="1335405"/>
            <a:ext cx="52031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>
                <a:solidFill>
                  <a:srgbClr val="0000CC"/>
                </a:solidFill>
                <a:latin typeface="Calibri" pitchFamily="34" charset="0"/>
                <a:ea typeface="方正琥珀简体" pitchFamily="65" charset="-122"/>
              </a:rPr>
              <a:t>自由扩散（简单扩散）</a:t>
            </a:r>
          </a:p>
        </p:txBody>
      </p:sp>
      <p:sp>
        <p:nvSpPr>
          <p:cNvPr id="29699" name="矩形 24582"/>
          <p:cNvSpPr/>
          <p:nvPr/>
        </p:nvSpPr>
        <p:spPr>
          <a:xfrm>
            <a:off x="493713" y="3725863"/>
            <a:ext cx="7920037" cy="26654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特点：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、顺浓度梯度进出细胞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、不需要膜上转运蛋白参与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、不需要消耗能量</a:t>
            </a:r>
          </a:p>
        </p:txBody>
      </p:sp>
      <p:sp>
        <p:nvSpPr>
          <p:cNvPr id="29700" name="文本框 1"/>
          <p:cNvSpPr txBox="1"/>
          <p:nvPr/>
        </p:nvSpPr>
        <p:spPr>
          <a:xfrm>
            <a:off x="823913" y="749300"/>
            <a:ext cx="6005512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>
                <a:latin typeface="Calibri" pitchFamily="34" charset="0"/>
                <a:ea typeface="宋体" pitchFamily="2" charset="-122"/>
              </a:rPr>
              <a:t>四、自由扩散和协助扩散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uiExpand="1" build="p"/>
      <p:bldP spid="29697" grpId="1" build="p"/>
      <p:bldP spid="29699" grpId="2"/>
      <p:bldP spid="2969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0" y="304800"/>
            <a:ext cx="7848600" cy="6096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3600">
                <a:latin typeface="黑体" pitchFamily="2" charset="-122"/>
                <a:ea typeface="黑体" pitchFamily="2" charset="-122"/>
              </a:rPr>
              <a:t>一、水分子进出细胞的方式</a:t>
            </a:r>
          </a:p>
        </p:txBody>
      </p:sp>
      <p:sp>
        <p:nvSpPr>
          <p:cNvPr id="10249" name="Text Box 9"/>
          <p:cNvSpPr txBox="1"/>
          <p:nvPr/>
        </p:nvSpPr>
        <p:spPr>
          <a:xfrm>
            <a:off x="5181600" y="838200"/>
            <a:ext cx="4038600" cy="6427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黑体" pitchFamily="2" charset="-122"/>
                <a:ea typeface="黑体" pitchFamily="2" charset="-122"/>
              </a:rPr>
              <a:t>讨论：</a:t>
            </a:r>
          </a:p>
          <a:p>
            <a:r>
              <a:rPr lang="en-US" altLang="zh-CN" sz="3200" b="1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、漏斗管内的液面为什么会升高？</a:t>
            </a:r>
          </a:p>
          <a:p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由于单位体积内，清水中的水分子数量多，蔗糖溶液中的水分子数量少，所以在单位时间内，由烧杯通过半透膜</a:t>
            </a:r>
            <a:r>
              <a:rPr lang="zh-CN" altLang="en-US" sz="32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进入漏斗的水分子数量多于</a:t>
            </a:r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由漏斗通过半透膜</a:t>
            </a:r>
            <a:r>
              <a:rPr lang="zh-CN" altLang="en-US" sz="32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进入烧杯的水分子数量</a:t>
            </a:r>
            <a:r>
              <a:rPr lang="zh-CN" altLang="en-US" sz="32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200" b="1">
              <a:latin typeface="黑体" pitchFamily="2" charset="-122"/>
              <a:ea typeface="黑体" pitchFamily="2" charset="-122"/>
            </a:endParaRPr>
          </a:p>
          <a:p>
            <a:endParaRPr lang="en-US" altLang="zh-CN" sz="32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5562600" y="1524000"/>
            <a:ext cx="3200400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玻璃纸是一种半透膜，半透膜的特点是孔隙较小，小分子可以自由通过，而大分子不能</a:t>
            </a:r>
          </a:p>
        </p:txBody>
      </p:sp>
    </p:spTree>
    <p:custDataLst>
      <p:tags r:id="rId4"/>
    </p:custDataLst>
    <p:controls>
      <mc:AlternateContent xmlns:mc="http://schemas.openxmlformats.org/markup-compatibility/2006">
        <mc:Choice xmlns:v="urn:schemas-microsoft-com:vml" Requires="v">
          <p:control spid="1038" r:id="rId2" imgW="62903100000" imgH="68709540000"/>
        </mc:Choice>
        <mc:Fallback>
          <p:control r:id="rId2" imgW="4953000" imgH="5410200">
            <p:pic>
              <p:nvPicPr>
                <p:cNvPr id="0" name="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400" y="1219200"/>
                  <a:ext cx="4953000" cy="5410200"/>
                </a:xfrm>
                <a:prstGeom prst="rect"/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5" name="图片 25602" descr="细胞膜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2997200"/>
            <a:ext cx="7127875" cy="1306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5603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038" y="14128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25604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0" y="24209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25605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438" y="2349500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25606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800" y="24209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25607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063" y="22764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25608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738" y="17732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图片 25609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800" y="15573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25610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113" y="2565400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25611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0" y="24209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图片 25612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24209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25613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513" y="18446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25614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191611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8" name="图片 25615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863" y="15573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图片 25616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20605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图片 25617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24923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9" name="图片 25618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170021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2" name="图片 25619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3" y="14128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3" name="文本框 25620"/>
          <p:cNvSpPr txBox="1"/>
          <p:nvPr/>
        </p:nvSpPr>
        <p:spPr>
          <a:xfrm>
            <a:off x="8266113" y="1582738"/>
            <a:ext cx="549275" cy="1073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400" b="1">
                <a:latin typeface="Calibri" pitchFamily="34" charset="0"/>
                <a:ea typeface="华文行楷" pitchFamily="2" charset="-122"/>
              </a:rPr>
              <a:t>细胞外</a:t>
            </a:r>
          </a:p>
        </p:txBody>
      </p:sp>
      <p:sp>
        <p:nvSpPr>
          <p:cNvPr id="31764" name="文本框 25621"/>
          <p:cNvSpPr txBox="1"/>
          <p:nvPr/>
        </p:nvSpPr>
        <p:spPr>
          <a:xfrm>
            <a:off x="8337550" y="4524375"/>
            <a:ext cx="549275" cy="1073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400" b="1">
                <a:latin typeface="Calibri" pitchFamily="34" charset="0"/>
                <a:ea typeface="华文行楷" pitchFamily="2" charset="-122"/>
              </a:rPr>
              <a:t>细胞内</a:t>
            </a:r>
          </a:p>
        </p:txBody>
      </p:sp>
      <p:pic>
        <p:nvPicPr>
          <p:cNvPr id="31765" name="图片 25622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0" y="508476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6" name="图片 25623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4508500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7" name="图片 25624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3663" y="508476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8" name="图片 25625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688" y="2133600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9" name="图片 25626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663" y="508476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70" name="图片 25627"/>
          <p:cNvPicPr>
            <a:picLocks noChangeAspect="1"/>
          </p:cNvPicPr>
          <p:nvPr/>
        </p:nvPicPr>
        <p:blipFill>
          <a:blip r:embed="rId4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438" y="5899150"/>
            <a:ext cx="287337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71" name="直接连接符 25628"/>
          <p:cNvSpPr/>
          <p:nvPr/>
        </p:nvSpPr>
        <p:spPr>
          <a:xfrm>
            <a:off x="2771775" y="6042025"/>
            <a:ext cx="6477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1772" name="文本框 25629"/>
          <p:cNvSpPr txBox="1"/>
          <p:nvPr/>
        </p:nvSpPr>
        <p:spPr>
          <a:xfrm>
            <a:off x="3419475" y="5805488"/>
            <a:ext cx="19621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Calibri" pitchFamily="34" charset="0"/>
                <a:ea typeface="华文行楷" pitchFamily="2" charset="-122"/>
              </a:rPr>
              <a:t>小分子物质</a:t>
            </a:r>
          </a:p>
        </p:txBody>
      </p:sp>
      <p:sp>
        <p:nvSpPr>
          <p:cNvPr id="31773" name="文本框 25630"/>
          <p:cNvSpPr txBox="1"/>
          <p:nvPr/>
        </p:nvSpPr>
        <p:spPr>
          <a:xfrm>
            <a:off x="8316913" y="3068638"/>
            <a:ext cx="549275" cy="10731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r>
              <a:rPr lang="zh-CN" altLang="en-US" sz="2400" b="1">
                <a:latin typeface="Calibri" pitchFamily="34" charset="0"/>
                <a:ea typeface="华文行楷" pitchFamily="2" charset="-122"/>
              </a:rPr>
              <a:t>细胞膜</a:t>
            </a:r>
          </a:p>
        </p:txBody>
      </p:sp>
      <p:sp>
        <p:nvSpPr>
          <p:cNvPr id="31774" name="文本框 24581"/>
          <p:cNvSpPr txBox="1"/>
          <p:nvPr/>
        </p:nvSpPr>
        <p:spPr>
          <a:xfrm>
            <a:off x="2503805" y="638175"/>
            <a:ext cx="50107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>
                <a:solidFill>
                  <a:srgbClr val="0000CC"/>
                </a:solidFill>
                <a:latin typeface="Calibri" pitchFamily="34" charset="0"/>
                <a:ea typeface="方正琥珀简体" pitchFamily="65" charset="-122"/>
              </a:rPr>
              <a:t>自由扩散（简单扩散）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3.4104E-06 C -0.06702 -0.00624 -0.13386 -0.01225 -0.16181 0.03191 C -0.18976 0.07607 -0.16736 0.22058 -0.16823 0.26428 C -0.1691 0.30798 -0.16788 0.30081 -0.16667 0.29387" pathEditMode="fixed" rAng="0" ptsTypes="aaaA">
                                      <p:cBhvr>
                                        <p:cTn id="6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06 -3.12139E-06 C -0.01023 0.01364 -0.0203 0.02728 -0.02378 0.06983 C -0.02725 0.11237 -0.02273 0.21202 -0.02065 0.25572 C -0.01857 0.29942 -0.01492 0.31561 -0.0111 0.33202" pathEditMode="fixed" rAng="0" ptsTypes="aaaA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6 -2.54335E-06 C 0.02501 0.01087 0.05001 0.02174 0.06025 0.05064 C 0.07049 0.07954 0.06094 0.12278 0.06181 0.17341 C 0.06268 0.22405 0.06754 0.31561 0.06511 0.35515 C 0.06268 0.39469 0.05053 0.40139 0.04758 0.41018" pathEditMode="fixed" rAng="0" ptsTypes="aaaaA">
                                      <p:cBhvr>
                                        <p:cTn id="10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06 2.89017E-06 C -0.0026 0.00231 -0.0052 0.00462 -0.00624 0.05295 C -0.00729 0.10127 -0.00624 0.25017 -0.00624 0.28971" pathEditMode="fixed" rAng="0" ptsTypes="aaA">
                                      <p:cBhvr>
                                        <p:cTn id="12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5.89595E-06 C -0.01094 0.05342 -0.02188 0.10706 -0.02535 0.13943 C -0.02882 0.1718 -0.02031 0.15654 -0.02066 0.19446 C -0.02101 0.23238 -0.02778 0.32648 -0.02708 0.36764 C -0.02639 0.40879 -0.02118 0.42521 -0.01597 0.44162" pathEditMode="fixed" rAng="0" ptsTypes="aaaaA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-2.36994E-06 C -0.02535 0.03445 -0.0507 0.06913 -0.05868 0.12046 C -0.06667 0.17179 -0.05417 0.26751 -0.04757 0.30867 C -0.04097 0.34983 -0.03004 0.35884 -0.0191 0.36786" pathEditMode="fixed" rAng="0" ptsTypes="aaaA">
                                      <p:cBhvr>
                                        <p:cTn id="16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3.58382E-06 C -0.01788 0.06636 -0.03576 0.13295 -0.04288 0.19237 C -0.05 0.25179 -0.04288 0.31746 -0.04288 0.35722 C -0.04288 0.39699 -0.04288 0.4185 -0.04288 0.43121" pathEditMode="fixed" rAng="0" ptsTypes="aaaA">
                                      <p:cBhvr>
                                        <p:cTn id="1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标题 27649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>
                <a:solidFill>
                  <a:srgbClr val="0000CC"/>
                </a:solidFill>
                <a:latin typeface="宋体" pitchFamily="2" charset="-122"/>
              </a:rPr>
              <a:t>协助扩散（易化扩散）</a:t>
            </a:r>
          </a:p>
        </p:txBody>
      </p:sp>
      <p:sp>
        <p:nvSpPr>
          <p:cNvPr id="2" name="文本占位符 27651"/>
          <p:cNvSpPr>
            <a:spLocks noGrp="1"/>
          </p:cNvSpPr>
          <p:nvPr>
            <p:ph type="body" sz="half" idx="2"/>
          </p:nvPr>
        </p:nvSpPr>
        <p:spPr>
          <a:xfrm>
            <a:off x="561975" y="1855788"/>
            <a:ext cx="7348538" cy="230505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实例：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一些较大的分子：</a:t>
            </a:r>
            <a:r>
              <a:rPr lang="zh-CN" altLang="en-US" b="1">
                <a:solidFill>
                  <a:srgbClr val="002060"/>
                </a:solidFill>
                <a:latin typeface="宋体" pitchFamily="2" charset="-122"/>
              </a:rPr>
              <a:t>葡萄糖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、氨基酸等</a:t>
            </a:r>
          </a:p>
        </p:txBody>
      </p:sp>
      <p:sp>
        <p:nvSpPr>
          <p:cNvPr id="31748" name="矩形 27654"/>
          <p:cNvSpPr/>
          <p:nvPr/>
        </p:nvSpPr>
        <p:spPr>
          <a:xfrm>
            <a:off x="561975" y="3341688"/>
            <a:ext cx="6337300" cy="2232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特点：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1 .</a:t>
            </a: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顺浓度梯度进出细胞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需要膜上转运蛋白的参与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3.</a:t>
            </a:r>
            <a:r>
              <a:rPr lang="zh-CN" altLang="en-US" sz="28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黑体" panose="02010609060101010101" pitchFamily="2" charset="-122"/>
              </a:rPr>
              <a:t>不需要消耗能量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p"/>
      <p:bldP spid="31748" grpId="2"/>
      <p:bldP spid="31748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2" name="组合 30721"/>
          <p:cNvGrpSpPr>
            <a:grpSpLocks noChangeAspect="1"/>
          </p:cNvGrpSpPr>
          <p:nvPr/>
        </p:nvGrpSpPr>
        <p:grpSpPr>
          <a:xfrm>
            <a:off x="2422525" y="2684463"/>
            <a:ext cx="2005013" cy="1824037"/>
            <a:chExt cx="1263" cy="1149"/>
          </a:xfrm>
        </p:grpSpPr>
        <p:pic>
          <p:nvPicPr>
            <p:cNvPr id="35842" name="图片 30722" descr="载体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5" y="11"/>
              <a:ext cx="628" cy="11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3" name="图片 30723" descr="载体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651" cy="114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25" name="组合 30724"/>
          <p:cNvGrpSpPr>
            <a:grpSpLocks noChangeAspect="1"/>
          </p:cNvGrpSpPr>
          <p:nvPr/>
        </p:nvGrpSpPr>
        <p:grpSpPr>
          <a:xfrm>
            <a:off x="2411413" y="2565400"/>
            <a:ext cx="2005012" cy="1824038"/>
            <a:chExt cx="1263" cy="1149"/>
          </a:xfrm>
        </p:grpSpPr>
        <p:pic>
          <p:nvPicPr>
            <p:cNvPr id="35845" name="图片 30725" descr="载体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00000">
              <a:off x="0" y="0"/>
              <a:ext cx="651" cy="11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6" name="图片 30726" descr="载体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00000">
              <a:off x="635" y="11"/>
              <a:ext cx="628" cy="11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847" name="文本框 30728"/>
          <p:cNvSpPr txBox="1"/>
          <p:nvPr/>
        </p:nvSpPr>
        <p:spPr>
          <a:xfrm>
            <a:off x="8266113" y="1582738"/>
            <a:ext cx="549275" cy="1073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400" b="1">
                <a:latin typeface="Calibri" pitchFamily="34" charset="0"/>
                <a:ea typeface="华文行楷" pitchFamily="2" charset="-122"/>
              </a:rPr>
              <a:t>细胞外</a:t>
            </a:r>
          </a:p>
        </p:txBody>
      </p:sp>
      <p:sp>
        <p:nvSpPr>
          <p:cNvPr id="35848" name="文本框 30729"/>
          <p:cNvSpPr txBox="1"/>
          <p:nvPr/>
        </p:nvSpPr>
        <p:spPr>
          <a:xfrm>
            <a:off x="8193088" y="4524375"/>
            <a:ext cx="549275" cy="1073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400" b="1">
                <a:latin typeface="Calibri" pitchFamily="34" charset="0"/>
                <a:ea typeface="华文行楷" pitchFamily="2" charset="-122"/>
              </a:rPr>
              <a:t>细胞内</a:t>
            </a:r>
          </a:p>
        </p:txBody>
      </p:sp>
      <p:pic>
        <p:nvPicPr>
          <p:cNvPr id="35849" name="图片 30730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713" y="479742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图片 30731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2133600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图片 30732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513" y="148431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图片 30733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213" y="20605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图片 30734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788" y="465296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图片 30735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3" y="4652963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图片 30736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275" y="2133600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8" name="图片 30737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275" y="14128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7" name="图片 30738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825" y="2205038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图片 30739"/>
          <p:cNvPicPr>
            <a:picLocks noChangeAspect="1"/>
          </p:cNvPicPr>
          <p:nvPr/>
        </p:nvPicPr>
        <p:blipFill>
          <a:blip r:embed="rId5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7763" y="1844675"/>
            <a:ext cx="495300" cy="447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859" name="组合 30740"/>
          <p:cNvGrpSpPr>
            <a:grpSpLocks noChangeAspect="1"/>
          </p:cNvGrpSpPr>
          <p:nvPr/>
        </p:nvGrpSpPr>
        <p:grpSpPr>
          <a:xfrm>
            <a:off x="960438" y="2771775"/>
            <a:ext cx="6934200" cy="1558925"/>
            <a:chExt cx="4368" cy="982"/>
          </a:xfrm>
        </p:grpSpPr>
        <p:pic>
          <p:nvPicPr>
            <p:cNvPr id="35860" name="图片 30741" descr="膜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2" y="6"/>
              <a:ext cx="376" cy="9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1" name="图片 30742" descr="膜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6"/>
              <a:ext cx="1077" cy="9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2" name="图片 30743" descr="膜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2" y="0"/>
              <a:ext cx="730" cy="9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3" name="图片 30744" descr="膜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3" y="6"/>
              <a:ext cx="1077" cy="9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4" name="图片 30745" descr="膜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74" y="6"/>
              <a:ext cx="376" cy="9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865" name="文本框 30746"/>
          <p:cNvSpPr txBox="1"/>
          <p:nvPr/>
        </p:nvSpPr>
        <p:spPr>
          <a:xfrm>
            <a:off x="8193088" y="2997200"/>
            <a:ext cx="549275" cy="1073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400" b="1">
                <a:latin typeface="Calibri" pitchFamily="34" charset="0"/>
                <a:ea typeface="华文行楷" pitchFamily="2" charset="-122"/>
              </a:rPr>
              <a:t>细胞膜</a:t>
            </a:r>
          </a:p>
        </p:txBody>
      </p:sp>
      <p:grpSp>
        <p:nvGrpSpPr>
          <p:cNvPr id="35866" name="组合 30747"/>
          <p:cNvGrpSpPr>
            <a:grpSpLocks noChangeAspect="1"/>
          </p:cNvGrpSpPr>
          <p:nvPr/>
        </p:nvGrpSpPr>
        <p:grpSpPr>
          <a:xfrm>
            <a:off x="2051050" y="5373688"/>
            <a:ext cx="1081088" cy="744537"/>
            <a:chExt cx="1263" cy="1149"/>
          </a:xfrm>
        </p:grpSpPr>
        <p:pic>
          <p:nvPicPr>
            <p:cNvPr id="35867" name="图片 30748" descr="载体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00000">
              <a:off x="0" y="0"/>
              <a:ext cx="651" cy="11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8" name="图片 30749" descr="载体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00000">
              <a:off x="635" y="11"/>
              <a:ext cx="628" cy="11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869" name="直接连接符 30750"/>
          <p:cNvSpPr/>
          <p:nvPr/>
        </p:nvSpPr>
        <p:spPr>
          <a:xfrm>
            <a:off x="3276600" y="5805488"/>
            <a:ext cx="11509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5870" name="文本框 30751"/>
          <p:cNvSpPr txBox="1"/>
          <p:nvPr/>
        </p:nvSpPr>
        <p:spPr>
          <a:xfrm>
            <a:off x="4356100" y="55022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Calibri" pitchFamily="34" charset="0"/>
                <a:ea typeface="华文行楷" pitchFamily="2" charset="-122"/>
              </a:rPr>
              <a:t>载体蛋白</a:t>
            </a:r>
          </a:p>
        </p:txBody>
      </p:sp>
      <p:sp>
        <p:nvSpPr>
          <p:cNvPr id="35871" name="标题 27649"/>
          <p:cNvSpPr txBox="1"/>
          <p:nvPr/>
        </p:nvSpPr>
        <p:spPr>
          <a:xfrm>
            <a:off x="855663" y="477838"/>
            <a:ext cx="7886700" cy="9271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zh-CN" altLang="en-US" sz="400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协助扩散（易化扩散）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641 C 0.01701 0.03352 0.02517 0.05086 0.02969 0.07768 C 0.0342 0.10451 0.03507 0.14081 0.03594 0.17711" pathEditMode="fixed" rAng="0" ptsTypes="aaA">
                                      <p:cBhvr>
                                        <p:cTn id="6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childTnLst>
                                    <p:animMotion origin="layout" path="M 0.03438 0.17711 C 0.03281 0.25433 0.03125 0.33179 0.03281 0.36948 C 0.03438 0.40716 0.03906 0.40531 0.04392 0.40346" pathEditMode="fixed" rAng="0" ptsTypes="aaA">
                                      <p:cBhvr>
                                        <p:cTn id="13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childTnLst>
                                    <p:animMotion origin="layout" path="M 1.94444E-06 1.7341E-06 C -0.02708 0.03006 -0.05399 0.06035 -0.0651 0.10358 C -0.07621 0.14682 -0.07153 0.20324 -0.06666 0.25988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childTnLst>
                                    <p:animMotion origin="layout" path="M -0.07431 0.27145 C -0.08177 0.33272 -0.08907 0.39422 -0.07431 0.43445 C -0.05938 0.47445 0.00052 0.50012 0.01545 0.51283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文本框 3"/>
          <p:cNvSpPr txBox="1"/>
          <p:nvPr/>
        </p:nvSpPr>
        <p:spPr>
          <a:xfrm>
            <a:off x="477838" y="2528888"/>
            <a:ext cx="411162" cy="1816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zh-CN" altLang="en-US" sz="2800" b="1">
                <a:solidFill>
                  <a:srgbClr val="3C8C93"/>
                </a:solidFill>
                <a:latin typeface="Arial" pitchFamily="34" charset="0"/>
                <a:ea typeface="宋体" pitchFamily="2" charset="-122"/>
              </a:rPr>
              <a:t>转运蛋白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889000" y="1946275"/>
            <a:ext cx="857250" cy="29813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6250" y="1160463"/>
            <a:ext cx="6013450" cy="1570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宋体" pitchFamily="2" charset="-122"/>
              </a:rPr>
              <a:t>载体蛋白：</a:t>
            </a:r>
            <a:endParaRPr lang="en-US" altLang="zh-CN" sz="2400" b="1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>
                <a:latin typeface="宋体" pitchFamily="2" charset="-122"/>
                <a:ea typeface="宋体" pitchFamily="2" charset="-122"/>
              </a:rPr>
              <a:t>只容许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与自身结合部位相适应的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分子或离子通过，而且每次转运时都会发生自身构象的改变。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89100" y="3960813"/>
            <a:ext cx="5675313" cy="230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zh-CN" altLang="en-US" sz="2400" b="1">
                <a:latin typeface="Arial" pitchFamily="34" charset="0"/>
                <a:ea typeface="宋体" pitchFamily="2" charset="-122"/>
              </a:rPr>
              <a:t>通道蛋白：只容许</a:t>
            </a:r>
            <a:r>
              <a:rPr lang="zh-CN" altLang="en-US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与自身通道的直径和形状相适配、大小和电荷相适宜的</a:t>
            </a:r>
            <a:r>
              <a:rPr lang="zh-CN" altLang="en-US" sz="2400" b="1">
                <a:latin typeface="Arial" pitchFamily="34" charset="0"/>
                <a:ea typeface="宋体" pitchFamily="2" charset="-122"/>
              </a:rPr>
              <a:t>离子通过。分子或离子通过通道蛋白时，不需要与通道蛋白结合。（水分子更多的是</a:t>
            </a:r>
            <a:r>
              <a:rPr lang="zh-CN" altLang="en-US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借助细胞膜上的水通道蛋白以协助扩散的方式</a:t>
            </a:r>
            <a:r>
              <a:rPr lang="zh-CN" altLang="en-US" sz="2400" b="1">
                <a:latin typeface="Arial" pitchFamily="34" charset="0"/>
                <a:ea typeface="宋体" pitchFamily="2" charset="-122"/>
              </a:rPr>
              <a:t>进出细胞）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9" name="文本占位符 4098"/>
          <p:cNvSpPr>
            <a:spLocks noGrp="1"/>
          </p:cNvSpPr>
          <p:nvPr/>
        </p:nvSpPr>
        <p:spPr>
          <a:xfrm>
            <a:off x="869950" y="3667125"/>
            <a:ext cx="7705725" cy="3068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1</a:t>
            </a: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、成熟植物细胞的结构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2</a:t>
            </a: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、植物细胞的吸水和失水实验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    外界溶液浓度 ＞ 细胞液的浓度，细胞失水          质壁分离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    外界溶液浓度 ＜ 细胞液的浓度，细胞吸水          质壁分离复原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</a:t>
            </a:r>
            <a:r>
              <a:rPr lang="en-US" altLang="zh-CN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3</a:t>
            </a: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、质壁分离的原因：①外因；②内因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</a:t>
            </a:r>
            <a:r>
              <a:rPr lang="en-US" altLang="zh-CN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4</a:t>
            </a: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、质壁分离的条件：活细胞、浓度差、大液泡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endParaRPr lang="zh-CN" altLang="en-US" sz="2800" b="1">
              <a:latin typeface="Times New Roman" pitchFamily="18" charset="0"/>
              <a:ea typeface="黑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endParaRPr lang="zh-CN" altLang="en-US" sz="2800" b="1">
              <a:latin typeface="Times New Roman" pitchFamily="18" charset="0"/>
              <a:ea typeface="黑体" pitchFamily="2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800" b="1">
              <a:latin typeface="Times New Roman" pitchFamily="18" charset="0"/>
              <a:ea typeface="黑体" pitchFamily="2" charset="-122"/>
              <a:sym typeface="宋体" pitchFamily="2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738688" y="2006600"/>
            <a:ext cx="330200" cy="1317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738688" y="2508250"/>
            <a:ext cx="330200" cy="1301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738688" y="2974975"/>
            <a:ext cx="330200" cy="1317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424613" y="4786313"/>
            <a:ext cx="331788" cy="1317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6424613" y="5286375"/>
            <a:ext cx="331788" cy="1317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6963" y="479425"/>
            <a:ext cx="7599362" cy="952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1</a:t>
            </a: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、渗透作用的概念：水分子通过半透膜从低浓度到高浓度的扩散</a:t>
            </a:r>
            <a:endParaRPr lang="zh-CN" altLang="en-US" sz="2000" b="1">
              <a:latin typeface="Times New Roman" pitchFamily="18" charset="0"/>
              <a:ea typeface="黑体" pitchFamily="2" charset="-122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2</a:t>
            </a: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、渗透作用发生的条件：①半透膜；②浓度差</a:t>
            </a:r>
          </a:p>
        </p:txBody>
      </p:sp>
      <p:sp>
        <p:nvSpPr>
          <p:cNvPr id="39944" name="文本框 9"/>
          <p:cNvSpPr txBox="1"/>
          <p:nvPr/>
        </p:nvSpPr>
        <p:spPr>
          <a:xfrm>
            <a:off x="298450" y="1568450"/>
            <a:ext cx="736600" cy="29464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课堂小结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5050" y="104775"/>
            <a:ext cx="4716463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一、渗透作用的原理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5050" y="1390650"/>
            <a:ext cx="53086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二、动物细胞的吸水和失水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1063" y="1792288"/>
            <a:ext cx="8075612" cy="1444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  外界溶液浓度 ＞ 细胞质浓度         细胞失水皱缩</a:t>
            </a:r>
            <a:endParaRPr lang="zh-CN" altLang="en-US" sz="2000" b="1">
              <a:latin typeface="Times New Roman" pitchFamily="18" charset="0"/>
              <a:ea typeface="黑体" pitchFamily="2" charset="-122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  外界溶液浓度 ＜ 细胞质浓度         细胞吸水膨胀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     外界溶液浓度 ＝ 细胞质浓度         水分子进出细胞达到动态平衡</a:t>
            </a:r>
            <a:endParaRPr lang="zh-CN" altLang="en-US" sz="2800" b="1">
              <a:latin typeface="Times New Roman" pitchFamily="18" charset="0"/>
              <a:ea typeface="黑体" pitchFamily="2" charset="-122"/>
              <a:sym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5050" y="3165475"/>
            <a:ext cx="53086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黑体" pitchFamily="2" charset="-122"/>
                <a:sym typeface="宋体" pitchFamily="2" charset="-122"/>
              </a:rPr>
              <a:t>三、植物细胞的吸水和失水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charRg st="14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3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charRg st="35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7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99">
                                            <p:txEl>
                                              <p:charRg st="7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21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99">
                                            <p:txEl>
                                              <p:charRg st="121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42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99">
                                            <p:txEl>
                                              <p:charRg st="142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  <p:bldP spid="13" grpId="2"/>
      <p:bldP spid="2" grpId="3"/>
      <p:bldP spid="3" grpId="4"/>
      <p:bldP spid="7" grpId="5"/>
      <p:bldP spid="4" grpId="6"/>
      <p:bldP spid="5" grpId="7"/>
      <p:bldP spid="6" grpId="8"/>
      <p:bldP spid="8" grpId="9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矩形 3"/>
          <p:cNvSpPr/>
          <p:nvPr/>
        </p:nvSpPr>
        <p:spPr>
          <a:xfrm>
            <a:off x="185738" y="1417638"/>
            <a:ext cx="8851900" cy="452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、葡萄糖穿越细胞膜进入红细胞的运输速度存在一个饱和值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该值的大小取决于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(   )</a:t>
            </a:r>
            <a:endParaRPr lang="zh-CN" altLang="zh-CN" sz="2400" b="1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A.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细胞内的氧浓度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			B.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细胞膜外的糖蛋白数量</a:t>
            </a:r>
            <a:b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</a:b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C.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细胞膜上相应载体的数量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	D.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细胞内外葡萄糖浓度差值</a:t>
            </a:r>
            <a:endParaRPr lang="zh-CN" altLang="zh-CN" sz="2400" b="1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、细胞膜的选择透过性保证了细胞内相对稳定的微环境。下列物质中，以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自由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扩散方式通过细胞膜的是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(   )</a:t>
            </a:r>
            <a:endParaRPr lang="zh-CN" altLang="zh-CN" sz="2400" b="1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A.Na</a:t>
            </a:r>
            <a:r>
              <a:rPr lang="en-US" altLang="zh-CN" sz="2400" b="1" baseline="300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+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			B.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二氧化碳</a:t>
            </a: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C.RNA			D.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胰岛素</a:t>
            </a:r>
            <a:endParaRPr lang="zh-CN" altLang="zh-CN" sz="24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800" y="619125"/>
            <a:ext cx="17240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练一练</a:t>
            </a:r>
            <a:endParaRPr kumimoji="0" lang="zh-CN" altLang="en-US" sz="4000" b="0" i="0" u="none" strike="noStrike" kern="1200" cap="none" spc="0" normalizeH="0" baseline="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8888" y="1968500"/>
            <a:ext cx="37147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C</a:t>
            </a:r>
            <a:endParaRPr lang="zh-CN" altLang="en-US" sz="400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9825" y="4119563"/>
            <a:ext cx="369888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B</a:t>
            </a:r>
            <a:endParaRPr lang="zh-CN" altLang="en-US" sz="400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6" name="Text Box 2"/>
          <p:cNvSpPr txBox="1"/>
          <p:nvPr/>
        </p:nvSpPr>
        <p:spPr>
          <a:xfrm>
            <a:off x="304800" y="1524000"/>
            <a:ext cx="8077200" cy="3506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、下列现象中属于渗透作用的是（    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、蔗糖溶液通过细胞壁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B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、水分子通过细胞膜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C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3200" b="1">
                <a:latin typeface="黑体" pitchFamily="2" charset="-122"/>
                <a:ea typeface="黑体" pitchFamily="2" charset="-122"/>
              </a:rPr>
              <a:t>K+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通过细胞膜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D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、蛋白质通过细胞膜</a:t>
            </a:r>
          </a:p>
        </p:txBody>
      </p:sp>
      <p:sp>
        <p:nvSpPr>
          <p:cNvPr id="259075" name="Text Box 3"/>
          <p:cNvSpPr txBox="1"/>
          <p:nvPr/>
        </p:nvSpPr>
        <p:spPr>
          <a:xfrm>
            <a:off x="6858000" y="149225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D0909"/>
                </a:solidFill>
                <a:latin typeface="黑体" pitchFamily="2" charset="-122"/>
                <a:ea typeface="黑体" pitchFamily="2" charset="-122"/>
              </a:rPr>
              <a:t>B</a:t>
            </a:r>
          </a:p>
        </p:txBody>
      </p:sp>
      <p:pic>
        <p:nvPicPr>
          <p:cNvPr id="25907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547600" y="108458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620713" y="4457700"/>
            <a:ext cx="8129588" cy="912813"/>
          </a:xfrm>
          <a:prstGeom prst="rect">
            <a:avLst/>
          </a:prstGeom>
          <a:noFill/>
          <a:ln>
            <a:noFill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3.</a:t>
            </a:r>
            <a:r>
              <a:rPr kumimoji="0" lang="zh-CN" altLang="en-US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如果烧杯中不是清水</a:t>
            </a: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,</a:t>
            </a:r>
            <a:r>
              <a:rPr kumimoji="0" lang="zh-CN" altLang="en-US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而是</a:t>
            </a:r>
            <a:r>
              <a:rPr kumimoji="0" lang="zh-CN" altLang="en-US" sz="267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同样浓度</a:t>
            </a:r>
            <a:r>
              <a:rPr kumimoji="0" lang="zh-CN" altLang="en-US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的蔗糖溶液结果会怎样</a:t>
            </a: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?</a:t>
            </a:r>
            <a:endParaRPr kumimoji="0" lang="en-US" altLang="zh-CN" sz="267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grpSp>
        <p:nvGrpSpPr>
          <p:cNvPr id="9218" name="Diagram 2"/>
          <p:cNvGrpSpPr>
            <a:grpSpLocks noChangeAspect="1"/>
          </p:cNvGrpSpPr>
          <p:nvPr/>
        </p:nvGrpSpPr>
        <p:grpSpPr>
          <a:xfrm>
            <a:off x="0" y="263525"/>
            <a:ext cx="1511300" cy="1393825"/>
            <a:chOff x="1429" y="705"/>
            <a:chExt cx="2858" cy="2858"/>
          </a:xfrm>
        </p:grpSpPr>
        <p:sp>
          <p:nvSpPr>
            <p:cNvPr id="9219" name="AutoShape 3"/>
            <p:cNvSpPr>
              <a:spLocks noChangeAspect="1" noTextEdit="1"/>
            </p:cNvSpPr>
            <p:nvPr/>
          </p:nvSpPr>
          <p:spPr>
            <a:xfrm>
              <a:off x="1429" y="705"/>
              <a:ext cx="2858" cy="28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0" name="_s1028"/>
            <p:cNvSpPr/>
            <p:nvPr/>
          </p:nvSpPr>
          <p:spPr>
            <a:xfrm flipH="1">
              <a:off x="2269" y="2303"/>
              <a:ext cx="296" cy="17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9221" name="_s1029"/>
            <p:cNvSpPr/>
            <p:nvPr/>
          </p:nvSpPr>
          <p:spPr>
            <a:xfrm>
              <a:off x="1637" y="2304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 defTabSz="958850">
                <a:buFont typeface="Arial" pitchFamily="34" charset="0"/>
              </a:pPr>
              <a:endParaRPr lang="zh-CN" sz="3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2" name="_s1030"/>
            <p:cNvSpPr/>
            <p:nvPr/>
          </p:nvSpPr>
          <p:spPr>
            <a:xfrm>
              <a:off x="3151" y="2303"/>
              <a:ext cx="295" cy="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9223" name="_s1031"/>
            <p:cNvSpPr/>
            <p:nvPr/>
          </p:nvSpPr>
          <p:spPr>
            <a:xfrm>
              <a:off x="3401" y="2304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 defTabSz="958850">
                <a:buFont typeface="Arial" pitchFamily="34" charset="0"/>
              </a:pPr>
              <a:endParaRPr lang="zh-CN" sz="3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4" name="_s1032"/>
            <p:cNvSpPr/>
            <p:nvPr/>
          </p:nvSpPr>
          <p:spPr>
            <a:xfrm flipH="1" flipV="1">
              <a:off x="2858" y="1454"/>
              <a:ext cx="0" cy="34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9225" name="_s1033"/>
            <p:cNvSpPr/>
            <p:nvPr/>
          </p:nvSpPr>
          <p:spPr>
            <a:xfrm>
              <a:off x="2519" y="776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 defTabSz="958850">
                <a:buFont typeface="Arial" pitchFamily="34" charset="0"/>
              </a:pPr>
              <a:endParaRPr lang="zh-CN" sz="3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6" name="_s1034"/>
            <p:cNvSpPr/>
            <p:nvPr/>
          </p:nvSpPr>
          <p:spPr>
            <a:xfrm>
              <a:off x="2519" y="1795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 defTabSz="958850">
                <a:buFont typeface="Arial" pitchFamily="34" charset="0"/>
              </a:pPr>
              <a:endParaRPr lang="zh-CN" sz="30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754063" y="1303338"/>
            <a:ext cx="7131050" cy="500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1.</a:t>
            </a:r>
            <a:r>
              <a:rPr kumimoji="0" lang="zh-CN" altLang="en-US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漏斗管内的液面为什么会升高</a:t>
            </a: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?</a:t>
            </a:r>
            <a:endParaRPr kumimoji="0" lang="en-US" altLang="zh-CN" sz="267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684213" y="2697163"/>
            <a:ext cx="8066088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2.</a:t>
            </a:r>
            <a:r>
              <a:rPr kumimoji="0" lang="zh-CN" altLang="en-US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如果用一层纱布代替玻璃纸</a:t>
            </a: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,</a:t>
            </a:r>
            <a:r>
              <a:rPr kumimoji="0" lang="zh-CN" altLang="en-US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漏斗管内的液面还会升高吗</a:t>
            </a:r>
            <a:r>
              <a:rPr kumimoji="0" lang="en-US" altLang="zh-CN" sz="267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?</a:t>
            </a:r>
            <a:endParaRPr kumimoji="0" lang="en-US" altLang="zh-CN" sz="267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9229" name="Rectangle 14"/>
          <p:cNvSpPr/>
          <p:nvPr/>
        </p:nvSpPr>
        <p:spPr>
          <a:xfrm>
            <a:off x="754063" y="2032000"/>
            <a:ext cx="6986587" cy="400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8431" name="Text Box 15"/>
          <p:cNvSpPr txBox="1">
            <a:spLocks noChangeArrowheads="1"/>
          </p:cNvSpPr>
          <p:nvPr/>
        </p:nvSpPr>
        <p:spPr bwMode="auto">
          <a:xfrm>
            <a:off x="827088" y="3629025"/>
            <a:ext cx="7775575" cy="7985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液面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不会升高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，因纱布的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孔隙很大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，蔗糖分子也可以自由通透。</a:t>
            </a:r>
            <a:endParaRPr kumimoji="0" lang="zh-CN" altLang="en-US" sz="2310" b="1" i="0" u="none" strike="noStrike" kern="1200" cap="none" spc="0" normalizeH="0" baseline="0" noProof="0">
              <a:ln>
                <a:noFill/>
              </a:ln>
              <a:solidFill>
                <a:srgbClr val="1616F0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684213" y="5424488"/>
            <a:ext cx="7848600" cy="11557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液面也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不会升高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，半透膜两侧溶液的浓度相等时，单位时间内透过半透膜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进入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长颈漏斗的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水分子数量等于渗出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的水分子数量。</a:t>
            </a:r>
            <a:endParaRPr kumimoji="0" lang="zh-CN" altLang="en-US" sz="2310" b="1" i="0" u="none" strike="noStrike" kern="1200" cap="none" spc="0" normalizeH="0" baseline="0" noProof="0">
              <a:ln>
                <a:noFill/>
              </a:ln>
              <a:solidFill>
                <a:srgbClr val="1616F0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901700" y="969963"/>
            <a:ext cx="7594600" cy="442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阅读课本</a:t>
            </a:r>
            <a:r>
              <a:rPr kumimoji="0" lang="en-US" altLang="zh-CN" sz="231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P62“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问题探究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”，思考、讨论完成下列问题</a:t>
            </a:r>
            <a:endParaRPr kumimoji="0" lang="zh-CN" altLang="en-US" sz="231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1150938" y="436563"/>
            <a:ext cx="6192838" cy="558800"/>
          </a:xfrm>
          <a:prstGeom prst="rect">
            <a:avLst/>
          </a:prstGeom>
          <a:noFill/>
          <a:ln>
            <a:noFill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0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科学探究</a:t>
            </a:r>
            <a:r>
              <a:rPr kumimoji="0" lang="en-US" altLang="zh-CN" sz="30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------------</a:t>
            </a:r>
            <a:r>
              <a:rPr kumimoji="0" lang="zh-CN" altLang="en-US" sz="304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渗透现象</a:t>
            </a:r>
            <a:endParaRPr kumimoji="0" lang="zh-CN" altLang="en-US" sz="304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611188" y="1833563"/>
            <a:ext cx="8281988" cy="7985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</a:ln>
          <a:effectLst/>
        </p:spPr>
        <p:txBody>
          <a:bodyPr lIns="88325" tIns="44163" rIns="88325" bIns="44163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由于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单位时间内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透过半透膜进入长颈漏斗的水分子数量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多于</a:t>
            </a:r>
            <a:r>
              <a:rPr kumimoji="0" lang="zh-CN" altLang="en-US" sz="2310" b="1" i="0" u="none" strike="noStrike" kern="1200" cap="none" spc="0" normalizeH="0" baseline="0" noProof="0">
                <a:ln>
                  <a:noFill/>
                </a:ln>
                <a:solidFill>
                  <a:srgbClr val="1616F0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渗出的的水分子数量。</a:t>
            </a:r>
            <a:endParaRPr kumimoji="0" lang="zh-CN" altLang="en-US" sz="2310" b="1" i="0" u="none" strike="noStrike" kern="1200" cap="none" spc="0" normalizeH="0" baseline="0" noProof="0">
              <a:ln>
                <a:noFill/>
              </a:ln>
              <a:solidFill>
                <a:srgbClr val="1616F0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502275" y="3760788"/>
            <a:ext cx="2968625" cy="488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5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条件一 ：半透膜</a:t>
            </a:r>
            <a:endParaRPr kumimoji="0" lang="zh-CN" altLang="en-US" sz="258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435600" y="5746750"/>
            <a:ext cx="2998788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7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条件二：浓度差</a:t>
            </a:r>
            <a:endParaRPr kumimoji="0" lang="zh-CN" altLang="en-US" sz="277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1" grpId="0"/>
      <p:bldP spid="188432" grpId="1"/>
      <p:bldP spid="188435" grpId="2"/>
      <p:bldP spid="14" grpId="3"/>
      <p:bldP spid="1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240088" y="5227638"/>
            <a:ext cx="2132013" cy="473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低浓度溶液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660400"/>
            <a:ext cx="6010275" cy="588963"/>
          </a:xfrm>
          <a:prstGeom prst="rect">
            <a:avLst/>
          </a:prstGeom>
          <a:noFill/>
          <a:ln>
            <a:noFill/>
          </a:ln>
          <a:effectLst/>
        </p:spPr>
        <p:txBody>
          <a:bodyPr lIns="88257" tIns="44130" rIns="88257" bIns="44130" anchor="ctr"/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4572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9144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3716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18288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341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一、渗透作用的原理</a:t>
            </a:r>
            <a:endParaRPr kumimoji="1" lang="zh-CN" altLang="en-US" sz="341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466725" y="1433513"/>
            <a:ext cx="4610100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渗透作用的概念：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003675" y="4051300"/>
            <a:ext cx="51403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en-US" altLang="zh-CN" sz="249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②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半透膜的两侧的溶液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具有浓度差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。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346075" y="3570288"/>
            <a:ext cx="37592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渗透作用发生的条件：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3975100" y="3309938"/>
            <a:ext cx="2422525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en-US" altLang="zh-CN" sz="249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①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具有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半透膜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。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522288" y="5345113"/>
            <a:ext cx="2249488" cy="47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黑体" pitchFamily="2" charset="-122"/>
                <a:cs typeface="+mn-cs"/>
              </a:rPr>
              <a:t>水分渗透方向：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黑体" pitchFamily="2" charset="-122"/>
              <a:cs typeface="+mn-cs"/>
            </a:endParaRPr>
          </a:p>
        </p:txBody>
      </p:sp>
      <p:sp>
        <p:nvSpPr>
          <p:cNvPr id="10248" name="AutoShape 9"/>
          <p:cNvSpPr/>
          <p:nvPr/>
        </p:nvSpPr>
        <p:spPr>
          <a:xfrm>
            <a:off x="0" y="1433513"/>
            <a:ext cx="466725" cy="4721225"/>
          </a:xfrm>
          <a:prstGeom prst="leftBrace">
            <a:avLst>
              <a:gd name="adj1" fmla="val 8425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39750" y="2219325"/>
            <a:ext cx="8064500" cy="85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水分子（或其他溶剂分子）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透过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半透膜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，从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低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浓度溶液向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高</a:t>
            </a: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浓度溶液的扩散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sp>
        <p:nvSpPr>
          <p:cNvPr id="10250" name="AutoShape 11"/>
          <p:cNvSpPr/>
          <p:nvPr/>
        </p:nvSpPr>
        <p:spPr>
          <a:xfrm>
            <a:off x="3744913" y="3487738"/>
            <a:ext cx="211137" cy="984250"/>
          </a:xfrm>
          <a:prstGeom prst="leftBrace">
            <a:avLst>
              <a:gd name="adj1" fmla="val 38825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6234113" y="5222875"/>
            <a:ext cx="1781175" cy="473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高浓度溶液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189453" name="Line 13"/>
          <p:cNvSpPr/>
          <p:nvPr/>
        </p:nvSpPr>
        <p:spPr>
          <a:xfrm>
            <a:off x="5370513" y="5487988"/>
            <a:ext cx="760412" cy="31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9455" name="AutoShape 15"/>
          <p:cNvSpPr>
            <a:spLocks noChangeArrowheads="1"/>
          </p:cNvSpPr>
          <p:nvPr/>
        </p:nvSpPr>
        <p:spPr bwMode="auto">
          <a:xfrm>
            <a:off x="5494338" y="700088"/>
            <a:ext cx="3398838" cy="1355725"/>
          </a:xfrm>
          <a:prstGeom prst="wedgeRoundRectCallout">
            <a:avLst>
              <a:gd name="adj1" fmla="val -44755"/>
              <a:gd name="adj2" fmla="val 60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112655" tIns="56328" rIns="112655" bIns="56328"/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115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2237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3197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4348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90068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35788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81508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27228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21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让小分子通过而大分子不能通过的一类多孔性薄膜的总称。</a:t>
            </a:r>
            <a:endParaRPr kumimoji="0" lang="zh-CN" altLang="en-US" sz="221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22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38500" y="5783263"/>
            <a:ext cx="2132013" cy="471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水分子数多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230938" y="5778500"/>
            <a:ext cx="1909763" cy="473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lIns="88257" tIns="44130" rIns="88257" bIns="44130">
            <a:spAutoFit/>
          </a:bodyPr>
          <a:lstStyle>
            <a:lvl1pPr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7942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5885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37005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916430" defTabSz="9588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3736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8308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880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4523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1" lang="zh-CN" altLang="en-US" sz="249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水分子水少</a:t>
            </a:r>
            <a:endParaRPr kumimoji="1" lang="zh-CN" altLang="en-US" sz="249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19" name="Line 13"/>
          <p:cNvSpPr/>
          <p:nvPr/>
        </p:nvSpPr>
        <p:spPr>
          <a:xfrm>
            <a:off x="5367338" y="6043613"/>
            <a:ext cx="760412" cy="31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5" grpId="1"/>
      <p:bldP spid="189447" grpId="2"/>
      <p:bldP spid="189450" grpId="3"/>
      <p:bldP spid="189452" grpId="4"/>
      <p:bldP spid="189455" grpId="5"/>
      <p:bldP spid="17" grpId="6"/>
      <p:bldP spid="18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pic>
        <p:nvPicPr>
          <p:cNvPr id="12291" name="Picture 4" descr="pic_2339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3505200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5" descr="pic_233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3505200" cy="262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6"/>
          <p:cNvSpPr txBox="1"/>
          <p:nvPr/>
        </p:nvSpPr>
        <p:spPr>
          <a:xfrm>
            <a:off x="1090930" y="4572000"/>
            <a:ext cx="60718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黑体" pitchFamily="2" charset="-122"/>
              </a:rPr>
              <a:t>动物红细胞置于清水中吸水涨破</a:t>
            </a:r>
          </a:p>
        </p:txBody>
      </p:sp>
      <p:sp>
        <p:nvSpPr>
          <p:cNvPr id="12294" name="Text Box 7"/>
          <p:cNvSpPr txBox="1"/>
          <p:nvPr/>
        </p:nvSpPr>
        <p:spPr>
          <a:xfrm>
            <a:off x="2362200" y="5791200"/>
            <a:ext cx="42148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黑体" pitchFamily="2" charset="-122"/>
              </a:rPr>
              <a:t>渗透作用</a:t>
            </a:r>
          </a:p>
        </p:txBody>
      </p:sp>
      <p:sp>
        <p:nvSpPr>
          <p:cNvPr id="12295" name="AutoShape 8"/>
          <p:cNvSpPr/>
          <p:nvPr/>
        </p:nvSpPr>
        <p:spPr>
          <a:xfrm>
            <a:off x="4191000" y="5105400"/>
            <a:ext cx="412750" cy="762000"/>
          </a:xfrm>
          <a:prstGeom prst="upDownArrow">
            <a:avLst>
              <a:gd name="adj1" fmla="val 50000"/>
              <a:gd name="adj2" fmla="val 3692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12296" name="WordArt 9"/>
          <p:cNvSpPr>
            <a:spLocks noTextEdit="1"/>
          </p:cNvSpPr>
          <p:nvPr/>
        </p:nvSpPr>
        <p:spPr>
          <a:xfrm>
            <a:off x="5257800" y="5105400"/>
            <a:ext cx="754063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540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ext Box 3"/>
          <p:cNvSpPr txBox="1"/>
          <p:nvPr/>
        </p:nvSpPr>
        <p:spPr>
          <a:xfrm>
            <a:off x="411163" y="1271588"/>
            <a:ext cx="504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" pitchFamily="34" charset="0"/>
              </a:rPr>
              <a:t>A</a:t>
            </a:r>
          </a:p>
        </p:txBody>
      </p:sp>
      <p:sp>
        <p:nvSpPr>
          <p:cNvPr id="13315" name="Text Box 4"/>
          <p:cNvSpPr txBox="1"/>
          <p:nvPr/>
        </p:nvSpPr>
        <p:spPr>
          <a:xfrm>
            <a:off x="411163" y="3071813"/>
            <a:ext cx="504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" pitchFamily="34" charset="0"/>
              </a:rPr>
              <a:t>B</a:t>
            </a:r>
          </a:p>
        </p:txBody>
      </p:sp>
      <p:sp>
        <p:nvSpPr>
          <p:cNvPr id="13316" name="Text Box 5"/>
          <p:cNvSpPr txBox="1"/>
          <p:nvPr/>
        </p:nvSpPr>
        <p:spPr>
          <a:xfrm>
            <a:off x="411163" y="4872038"/>
            <a:ext cx="504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" pitchFamily="34" charset="0"/>
              </a:rPr>
              <a:t>C</a:t>
            </a:r>
          </a:p>
        </p:txBody>
      </p:sp>
      <p:sp>
        <p:nvSpPr>
          <p:cNvPr id="31750" name="Text Box 6"/>
          <p:cNvSpPr txBox="1"/>
          <p:nvPr/>
        </p:nvSpPr>
        <p:spPr>
          <a:xfrm>
            <a:off x="3348038" y="1844675"/>
            <a:ext cx="2905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itchFamily="34" charset="0"/>
                <a:ea typeface="黑体" pitchFamily="2" charset="-122"/>
              </a:rPr>
              <a:t>细胞吸水膨胀</a:t>
            </a:r>
          </a:p>
        </p:txBody>
      </p:sp>
      <p:sp>
        <p:nvSpPr>
          <p:cNvPr id="31751" name="Text Box 7"/>
          <p:cNvSpPr txBox="1"/>
          <p:nvPr/>
        </p:nvSpPr>
        <p:spPr>
          <a:xfrm>
            <a:off x="3276600" y="4005263"/>
            <a:ext cx="28082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itchFamily="34" charset="0"/>
                <a:ea typeface="黑体" pitchFamily="2" charset="-122"/>
              </a:rPr>
              <a:t>细胞失水皱缩</a:t>
            </a:r>
          </a:p>
        </p:txBody>
      </p:sp>
      <p:sp>
        <p:nvSpPr>
          <p:cNvPr id="31752" name="Text Box 8"/>
          <p:cNvSpPr txBox="1"/>
          <p:nvPr/>
        </p:nvSpPr>
        <p:spPr>
          <a:xfrm>
            <a:off x="3276600" y="6021388"/>
            <a:ext cx="2952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itchFamily="34" charset="0"/>
                <a:ea typeface="黑体" pitchFamily="2" charset="-122"/>
              </a:rPr>
              <a:t>水分进出平衡</a:t>
            </a:r>
          </a:p>
        </p:txBody>
      </p:sp>
      <p:pic>
        <p:nvPicPr>
          <p:cNvPr id="31753" name="Picture 9" descr="116"/>
          <p:cNvPicPr>
            <a:picLocks noChangeAspect="1"/>
          </p:cNvPicPr>
          <p:nvPr/>
        </p:nvPicPr>
        <p:blipFill>
          <a:blip r:embed="rId2"/>
          <a:srcRect r="48758"/>
          <a:stretch>
            <a:fillRect/>
          </a:stretch>
        </p:blipFill>
        <p:spPr>
          <a:xfrm>
            <a:off x="7164388" y="908050"/>
            <a:ext cx="1436687" cy="188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117"/>
          <p:cNvPicPr>
            <a:picLocks noChangeAspect="1"/>
          </p:cNvPicPr>
          <p:nvPr/>
        </p:nvPicPr>
        <p:blipFill>
          <a:blip r:embed="rId3"/>
          <a:srcRect r="49265"/>
          <a:stretch>
            <a:fillRect/>
          </a:stretch>
        </p:blipFill>
        <p:spPr>
          <a:xfrm>
            <a:off x="7235825" y="2924175"/>
            <a:ext cx="1436688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118"/>
          <p:cNvPicPr>
            <a:picLocks noChangeAspect="1"/>
          </p:cNvPicPr>
          <p:nvPr/>
        </p:nvPicPr>
        <p:blipFill>
          <a:blip r:embed="rId4"/>
          <a:srcRect r="47668"/>
          <a:stretch>
            <a:fillRect/>
          </a:stretch>
        </p:blipFill>
        <p:spPr>
          <a:xfrm>
            <a:off x="7164388" y="5057775"/>
            <a:ext cx="1436687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2" descr="118"/>
          <p:cNvPicPr>
            <a:picLocks noChangeAspect="1"/>
          </p:cNvPicPr>
          <p:nvPr/>
        </p:nvPicPr>
        <p:blipFill>
          <a:blip r:embed="rId4"/>
          <a:srcRect r="47668"/>
          <a:stretch>
            <a:fillRect/>
          </a:stretch>
        </p:blipFill>
        <p:spPr>
          <a:xfrm>
            <a:off x="971550" y="908050"/>
            <a:ext cx="1462088" cy="185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3" descr="118"/>
          <p:cNvPicPr>
            <a:picLocks noChangeAspect="1"/>
          </p:cNvPicPr>
          <p:nvPr/>
        </p:nvPicPr>
        <p:blipFill>
          <a:blip r:embed="rId4"/>
          <a:srcRect r="47668"/>
          <a:stretch>
            <a:fillRect/>
          </a:stretch>
        </p:blipFill>
        <p:spPr>
          <a:xfrm>
            <a:off x="971550" y="2924175"/>
            <a:ext cx="1462088" cy="185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4" descr="118"/>
          <p:cNvPicPr>
            <a:picLocks noChangeAspect="1"/>
          </p:cNvPicPr>
          <p:nvPr/>
        </p:nvPicPr>
        <p:blipFill>
          <a:blip r:embed="rId4"/>
          <a:srcRect r="47668"/>
          <a:stretch>
            <a:fillRect/>
          </a:stretch>
        </p:blipFill>
        <p:spPr>
          <a:xfrm>
            <a:off x="900113" y="5003800"/>
            <a:ext cx="1462087" cy="185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6" name="AutoShape 15"/>
          <p:cNvSpPr/>
          <p:nvPr/>
        </p:nvSpPr>
        <p:spPr>
          <a:xfrm>
            <a:off x="3419475" y="1628775"/>
            <a:ext cx="3024188" cy="288925"/>
          </a:xfrm>
          <a:prstGeom prst="rightArrow">
            <a:avLst>
              <a:gd name="adj1" fmla="val 50000"/>
              <a:gd name="adj2" fmla="val 261675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13327" name="Text Box 16"/>
          <p:cNvSpPr txBox="1"/>
          <p:nvPr/>
        </p:nvSpPr>
        <p:spPr>
          <a:xfrm>
            <a:off x="2555875" y="981075"/>
            <a:ext cx="5064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Arial" pitchFamily="34" charset="0"/>
                <a:ea typeface="黑体" pitchFamily="2" charset="-122"/>
              </a:rPr>
              <a:t>外界溶液浓度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</a:rPr>
              <a:t>﹤</a:t>
            </a:r>
            <a:r>
              <a:rPr lang="zh-CN" altLang="en-US" sz="2800" b="1">
                <a:latin typeface="Arial" pitchFamily="34" charset="0"/>
                <a:ea typeface="黑体" pitchFamily="2" charset="-122"/>
              </a:rPr>
              <a:t>细胞质的浓度</a:t>
            </a:r>
          </a:p>
        </p:txBody>
      </p:sp>
      <p:sp>
        <p:nvSpPr>
          <p:cNvPr id="13328" name="AutoShape 17"/>
          <p:cNvSpPr/>
          <p:nvPr/>
        </p:nvSpPr>
        <p:spPr>
          <a:xfrm>
            <a:off x="3203575" y="3716338"/>
            <a:ext cx="3024188" cy="288925"/>
          </a:xfrm>
          <a:prstGeom prst="rightArrow">
            <a:avLst>
              <a:gd name="adj1" fmla="val 50000"/>
              <a:gd name="adj2" fmla="val 261675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13329" name="AutoShape 18"/>
          <p:cNvSpPr/>
          <p:nvPr/>
        </p:nvSpPr>
        <p:spPr>
          <a:xfrm>
            <a:off x="3348038" y="5805488"/>
            <a:ext cx="3024187" cy="288925"/>
          </a:xfrm>
          <a:prstGeom prst="rightArrow">
            <a:avLst>
              <a:gd name="adj1" fmla="val 50000"/>
              <a:gd name="adj2" fmla="val 261675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13330" name="Text Box 19"/>
          <p:cNvSpPr txBox="1"/>
          <p:nvPr/>
        </p:nvSpPr>
        <p:spPr>
          <a:xfrm>
            <a:off x="2555875" y="2997200"/>
            <a:ext cx="4911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Arial" pitchFamily="34" charset="0"/>
                <a:ea typeface="黑体" pitchFamily="2" charset="-122"/>
              </a:rPr>
              <a:t>外界溶液浓度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</a:rPr>
              <a:t>﹥</a:t>
            </a:r>
            <a:r>
              <a:rPr lang="zh-CN" altLang="en-US" sz="2800" b="1">
                <a:latin typeface="Arial" pitchFamily="34" charset="0"/>
                <a:ea typeface="黑体" pitchFamily="2" charset="-122"/>
              </a:rPr>
              <a:t>细胞质的浓度</a:t>
            </a:r>
          </a:p>
        </p:txBody>
      </p:sp>
      <p:sp>
        <p:nvSpPr>
          <p:cNvPr id="13331" name="Text Box 20"/>
          <p:cNvSpPr txBox="1"/>
          <p:nvPr/>
        </p:nvSpPr>
        <p:spPr>
          <a:xfrm>
            <a:off x="2555875" y="5300663"/>
            <a:ext cx="4835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Arial" pitchFamily="34" charset="0"/>
                <a:ea typeface="黑体" pitchFamily="2" charset="-122"/>
              </a:rPr>
              <a:t>外界溶液浓度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</a:rPr>
              <a:t>﹦</a:t>
            </a:r>
            <a:r>
              <a:rPr lang="zh-CN" altLang="en-US" sz="2800" b="1">
                <a:latin typeface="Arial" pitchFamily="34" charset="0"/>
                <a:ea typeface="黑体" pitchFamily="2" charset="-122"/>
              </a:rPr>
              <a:t>细胞质的浓度</a:t>
            </a:r>
          </a:p>
        </p:txBody>
      </p:sp>
      <p:sp>
        <p:nvSpPr>
          <p:cNvPr id="13332" name="Text Box 21"/>
          <p:cNvSpPr txBox="1"/>
          <p:nvPr/>
        </p:nvSpPr>
        <p:spPr>
          <a:xfrm>
            <a:off x="79375" y="201613"/>
            <a:ext cx="56896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>
                <a:solidFill>
                  <a:schemeClr val="bg2"/>
                </a:solidFill>
                <a:latin typeface="Arial" pitchFamily="34" charset="0"/>
                <a:ea typeface="黑体" pitchFamily="2" charset="-122"/>
              </a:rPr>
              <a:t>二、动物细胞的吸水和失水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1"/>
      <p:bldP spid="3175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3" name="Text Box 5"/>
          <p:cNvSpPr txBox="1"/>
          <p:nvPr/>
        </p:nvSpPr>
        <p:spPr>
          <a:xfrm>
            <a:off x="381000" y="15240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、动物细胞吸水失水的过程是渗透作用，细胞膜是一种</a:t>
            </a: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半透膜</a:t>
            </a:r>
          </a:p>
        </p:txBody>
      </p:sp>
      <p:sp>
        <p:nvSpPr>
          <p:cNvPr id="32774" name="Text Box 6"/>
          <p:cNvSpPr txBox="1"/>
          <p:nvPr/>
        </p:nvSpPr>
        <p:spPr>
          <a:xfrm>
            <a:off x="400050" y="2667000"/>
            <a:ext cx="821055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、当外界溶液浓度</a:t>
            </a: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大于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细胞内浓度时，细胞</a:t>
            </a: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失水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，当外界溶液浓度</a:t>
            </a: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小于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细胞内浓度时，细胞</a:t>
            </a:r>
            <a:r>
              <a:rPr lang="zh-CN" altLang="en-US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吸水</a:t>
            </a:r>
          </a:p>
        </p:txBody>
      </p:sp>
      <p:sp>
        <p:nvSpPr>
          <p:cNvPr id="14341" name="Rectangle 8"/>
          <p:cNvSpPr/>
          <p:nvPr/>
        </p:nvSpPr>
        <p:spPr>
          <a:xfrm>
            <a:off x="228600" y="304800"/>
            <a:ext cx="7848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3600" b="1">
                <a:latin typeface="黑体" pitchFamily="2" charset="-122"/>
                <a:ea typeface="黑体" pitchFamily="2" charset="-122"/>
              </a:rPr>
              <a:t>小结</a:t>
            </a:r>
          </a:p>
        </p:txBody>
      </p:sp>
      <p:sp>
        <p:nvSpPr>
          <p:cNvPr id="32777" name="Text Box 9"/>
          <p:cNvSpPr txBox="1"/>
          <p:nvPr/>
        </p:nvSpPr>
        <p:spPr>
          <a:xfrm>
            <a:off x="400050" y="4343400"/>
            <a:ext cx="85153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、其它动物细胞吸水和失水和原理与红细胞的是一样的</a:t>
            </a:r>
          </a:p>
        </p:txBody>
      </p:sp>
      <p:sp>
        <p:nvSpPr>
          <p:cNvPr id="14344" name="矩形 14343"/>
          <p:cNvSpPr/>
          <p:nvPr/>
        </p:nvSpPr>
        <p:spPr>
          <a:xfrm>
            <a:off x="457200" y="3200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5" name="矩形 14344"/>
          <p:cNvSpPr/>
          <p:nvPr/>
        </p:nvSpPr>
        <p:spPr>
          <a:xfrm>
            <a:off x="1295400" y="3657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0818" name="Text Box 2"/>
          <p:cNvSpPr txBox="1"/>
          <p:nvPr/>
        </p:nvSpPr>
        <p:spPr>
          <a:xfrm>
            <a:off x="304800" y="1371600"/>
            <a:ext cx="8610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、红细胞内的血红蛋白等有机物能够透过细胞膜吗 ？</a:t>
            </a:r>
          </a:p>
        </p:txBody>
      </p:sp>
      <p:sp>
        <p:nvSpPr>
          <p:cNvPr id="290819" name="Text Box 3"/>
          <p:cNvSpPr txBox="1"/>
          <p:nvPr/>
        </p:nvSpPr>
        <p:spPr>
          <a:xfrm>
            <a:off x="381000" y="2505075"/>
            <a:ext cx="8534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E40B06"/>
                </a:solidFill>
                <a:latin typeface="Calibri" pitchFamily="34" charset="0"/>
                <a:ea typeface="黑体" pitchFamily="2" charset="-122"/>
              </a:rPr>
              <a:t>不可以，因为血红蛋白是大分子，不能透过细胞膜。</a:t>
            </a:r>
          </a:p>
        </p:txBody>
      </p:sp>
      <p:sp>
        <p:nvSpPr>
          <p:cNvPr id="290824" name="Text Box 8"/>
          <p:cNvSpPr txBox="1"/>
          <p:nvPr/>
        </p:nvSpPr>
        <p:spPr>
          <a:xfrm>
            <a:off x="0" y="228600"/>
            <a:ext cx="2571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latin typeface="黑体" pitchFamily="2" charset="-122"/>
                <a:ea typeface="黑体" pitchFamily="2" charset="-122"/>
              </a:rPr>
              <a:t>思考与讨论</a:t>
            </a:r>
          </a:p>
        </p:txBody>
      </p:sp>
      <p:sp>
        <p:nvSpPr>
          <p:cNvPr id="290822" name="Text Box 6"/>
          <p:cNvSpPr txBox="1"/>
          <p:nvPr/>
        </p:nvSpPr>
        <p:spPr>
          <a:xfrm>
            <a:off x="376238" y="3886200"/>
            <a:ext cx="86915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、红细胞吸水或失水的多少与什么有关？</a:t>
            </a:r>
          </a:p>
        </p:txBody>
      </p:sp>
      <p:sp>
        <p:nvSpPr>
          <p:cNvPr id="290823" name="Text Box 7"/>
          <p:cNvSpPr txBox="1"/>
          <p:nvPr/>
        </p:nvSpPr>
        <p:spPr>
          <a:xfrm>
            <a:off x="381000" y="4648200"/>
            <a:ext cx="8763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E40B06"/>
                </a:solidFill>
                <a:latin typeface="黑体" pitchFamily="2" charset="-122"/>
                <a:ea typeface="黑体" pitchFamily="2" charset="-122"/>
              </a:rPr>
              <a:t>红细胞吸水或失水的多少主要取决于红细胞内外的浓度差，一般差值越大，吸水或失水越多。</a:t>
            </a:r>
            <a:r>
              <a:rPr lang="zh-CN" altLang="en-US" sz="32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19" grpId="1"/>
      <p:bldP spid="290822" grpId="2"/>
      <p:bldP spid="29082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44675"/>
            <a:ext cx="3527425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Line 4"/>
          <p:cNvSpPr/>
          <p:nvPr/>
        </p:nvSpPr>
        <p:spPr>
          <a:xfrm>
            <a:off x="3348038" y="2276475"/>
            <a:ext cx="2160587" cy="0"/>
          </a:xfrm>
          <a:prstGeom prst="line">
            <a:avLst/>
          </a:prstGeom>
          <a:ln w="9525">
            <a:noFill/>
          </a:ln>
        </p:spPr>
        <p:txBody>
          <a:bodyPr/>
          <a:lstStyle/>
          <a:p/>
        </p:txBody>
      </p:sp>
      <p:sp>
        <p:nvSpPr>
          <p:cNvPr id="18436" name="Line 5"/>
          <p:cNvSpPr/>
          <p:nvPr/>
        </p:nvSpPr>
        <p:spPr>
          <a:xfrm flipV="1">
            <a:off x="3271838" y="2260600"/>
            <a:ext cx="2214562" cy="4603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37" name="Text Box 6"/>
          <p:cNvSpPr txBox="1"/>
          <p:nvPr/>
        </p:nvSpPr>
        <p:spPr>
          <a:xfrm>
            <a:off x="5292725" y="1989138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solidFill>
                  <a:srgbClr val="FF3300"/>
                </a:solidFill>
                <a:latin typeface="Calibri" pitchFamily="34" charset="0"/>
                <a:ea typeface="黑体" pitchFamily="2" charset="-122"/>
              </a:rPr>
              <a:t>细胞壁</a:t>
            </a:r>
          </a:p>
        </p:txBody>
      </p:sp>
      <p:sp>
        <p:nvSpPr>
          <p:cNvPr id="18438" name="Line 7"/>
          <p:cNvSpPr/>
          <p:nvPr/>
        </p:nvSpPr>
        <p:spPr>
          <a:xfrm>
            <a:off x="3478213" y="2924175"/>
            <a:ext cx="1879600" cy="4603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39" name="Text Box 8"/>
          <p:cNvSpPr txBox="1"/>
          <p:nvPr/>
        </p:nvSpPr>
        <p:spPr>
          <a:xfrm>
            <a:off x="5292725" y="2708275"/>
            <a:ext cx="16557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solidFill>
                  <a:srgbClr val="FF3300"/>
                </a:solidFill>
                <a:latin typeface="Calibri" pitchFamily="34" charset="0"/>
                <a:ea typeface="黑体" pitchFamily="2" charset="-122"/>
              </a:rPr>
              <a:t>细胞膜</a:t>
            </a:r>
          </a:p>
        </p:txBody>
      </p:sp>
      <p:sp>
        <p:nvSpPr>
          <p:cNvPr id="18440" name="Line 9"/>
          <p:cNvSpPr/>
          <p:nvPr/>
        </p:nvSpPr>
        <p:spPr>
          <a:xfrm flipH="1">
            <a:off x="2843213" y="4221163"/>
            <a:ext cx="0" cy="0"/>
          </a:xfrm>
          <a:prstGeom prst="line">
            <a:avLst/>
          </a:prstGeom>
          <a:ln w="9525">
            <a:noFill/>
          </a:ln>
        </p:spPr>
        <p:txBody>
          <a:bodyPr/>
          <a:lstStyle/>
          <a:p/>
        </p:txBody>
      </p:sp>
      <p:sp>
        <p:nvSpPr>
          <p:cNvPr id="18441" name="Line 10"/>
          <p:cNvSpPr/>
          <p:nvPr/>
        </p:nvSpPr>
        <p:spPr>
          <a:xfrm>
            <a:off x="2843213" y="4149725"/>
            <a:ext cx="2449512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42" name="Text Box 11"/>
          <p:cNvSpPr txBox="1"/>
          <p:nvPr/>
        </p:nvSpPr>
        <p:spPr>
          <a:xfrm>
            <a:off x="5292725" y="3933825"/>
            <a:ext cx="14414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solidFill>
                  <a:srgbClr val="FF3300"/>
                </a:solidFill>
                <a:latin typeface="Calibri" pitchFamily="34" charset="0"/>
                <a:ea typeface="黑体" pitchFamily="2" charset="-122"/>
              </a:rPr>
              <a:t>液泡膜</a:t>
            </a:r>
          </a:p>
        </p:txBody>
      </p:sp>
      <p:sp>
        <p:nvSpPr>
          <p:cNvPr id="18443" name="Line 12"/>
          <p:cNvSpPr/>
          <p:nvPr/>
        </p:nvSpPr>
        <p:spPr>
          <a:xfrm>
            <a:off x="3492500" y="3644900"/>
            <a:ext cx="1800225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44" name="Text Box 13"/>
          <p:cNvSpPr txBox="1"/>
          <p:nvPr/>
        </p:nvSpPr>
        <p:spPr>
          <a:xfrm>
            <a:off x="5292725" y="3357563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solidFill>
                  <a:srgbClr val="FF3300"/>
                </a:solidFill>
                <a:latin typeface="Calibri" pitchFamily="34" charset="0"/>
                <a:ea typeface="黑体" pitchFamily="2" charset="-122"/>
              </a:rPr>
              <a:t>细胞质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6588125" y="2852738"/>
            <a:ext cx="2303463" cy="1439862"/>
            <a:chExt cx="1451" cy="907"/>
          </a:xfrm>
        </p:grpSpPr>
        <p:sp>
          <p:nvSpPr>
            <p:cNvPr id="18454" name="AutoShape 15"/>
            <p:cNvSpPr/>
            <p:nvPr/>
          </p:nvSpPr>
          <p:spPr>
            <a:xfrm>
              <a:off x="0" y="0"/>
              <a:ext cx="227" cy="907"/>
            </a:xfrm>
            <a:prstGeom prst="rightBrace">
              <a:avLst>
                <a:gd name="adj1" fmla="val 33296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zh-CN" sz="2800" b="1">
                <a:solidFill>
                  <a:srgbClr val="FF3300"/>
                </a:solidFill>
                <a:latin typeface="Calibri" pitchFamily="34" charset="0"/>
                <a:ea typeface="黑体" pitchFamily="2" charset="-122"/>
              </a:endParaRPr>
            </a:p>
          </p:txBody>
        </p:sp>
        <p:sp>
          <p:nvSpPr>
            <p:cNvPr id="18455" name="Text Box 16"/>
            <p:cNvSpPr txBox="1"/>
            <p:nvPr/>
          </p:nvSpPr>
          <p:spPr>
            <a:xfrm>
              <a:off x="272" y="182"/>
              <a:ext cx="117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</a:pPr>
              <a:r>
                <a:rPr lang="zh-CN" altLang="en-US" sz="2800" b="1">
                  <a:solidFill>
                    <a:srgbClr val="FF3300"/>
                  </a:solidFill>
                  <a:latin typeface="Calibri" pitchFamily="34" charset="0"/>
                  <a:ea typeface="黑体" pitchFamily="2" charset="-122"/>
                </a:rPr>
                <a:t>原生质层</a:t>
              </a:r>
            </a:p>
          </p:txBody>
        </p:sp>
      </p:grpSp>
      <p:sp>
        <p:nvSpPr>
          <p:cNvPr id="13329" name="Text Box 17"/>
          <p:cNvSpPr txBox="1"/>
          <p:nvPr/>
        </p:nvSpPr>
        <p:spPr>
          <a:xfrm>
            <a:off x="6300788" y="1989138"/>
            <a:ext cx="25558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latin typeface="Calibri" pitchFamily="34" charset="0"/>
                <a:ea typeface="黑体" pitchFamily="2" charset="-122"/>
              </a:rPr>
              <a:t>（全透性）</a:t>
            </a:r>
          </a:p>
        </p:txBody>
      </p:sp>
      <p:sp>
        <p:nvSpPr>
          <p:cNvPr id="18447" name="Line 18"/>
          <p:cNvSpPr/>
          <p:nvPr/>
        </p:nvSpPr>
        <p:spPr>
          <a:xfrm>
            <a:off x="2268538" y="4868863"/>
            <a:ext cx="3024187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48" name="Text Box 19"/>
          <p:cNvSpPr txBox="1"/>
          <p:nvPr/>
        </p:nvSpPr>
        <p:spPr>
          <a:xfrm>
            <a:off x="5292725" y="4581525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solidFill>
                  <a:srgbClr val="FF3300"/>
                </a:solidFill>
                <a:latin typeface="Calibri" pitchFamily="34" charset="0"/>
                <a:ea typeface="黑体" pitchFamily="2" charset="-122"/>
              </a:rPr>
              <a:t>细胞液</a:t>
            </a:r>
          </a:p>
        </p:txBody>
      </p:sp>
      <p:sp>
        <p:nvSpPr>
          <p:cNvPr id="13332" name="Text Box 20"/>
          <p:cNvSpPr txBox="1"/>
          <p:nvPr/>
        </p:nvSpPr>
        <p:spPr>
          <a:xfrm>
            <a:off x="4038600" y="5084763"/>
            <a:ext cx="3313113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latin typeface="Calibri" pitchFamily="34" charset="0"/>
                <a:ea typeface="黑体" pitchFamily="2" charset="-122"/>
              </a:rPr>
              <a:t>（具有一定的浓度）</a:t>
            </a:r>
          </a:p>
        </p:txBody>
      </p:sp>
      <p:sp>
        <p:nvSpPr>
          <p:cNvPr id="18450" name="Text Box 2"/>
          <p:cNvSpPr txBox="1"/>
          <p:nvPr/>
        </p:nvSpPr>
        <p:spPr>
          <a:xfrm>
            <a:off x="0" y="196850"/>
            <a:ext cx="815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  <a:ea typeface="黑体" pitchFamily="2" charset="-122"/>
              </a:rPr>
              <a:t>三、植物细胞的吸水和失水</a:t>
            </a:r>
          </a:p>
        </p:txBody>
      </p:sp>
      <p:sp>
        <p:nvSpPr>
          <p:cNvPr id="28" name="椭圆形标注 27"/>
          <p:cNvSpPr/>
          <p:nvPr/>
        </p:nvSpPr>
        <p:spPr>
          <a:xfrm>
            <a:off x="7162800" y="3714750"/>
            <a:ext cx="1766888" cy="2305050"/>
          </a:xfrm>
          <a:prstGeom prst="wedgeEllipseCallout">
            <a:avLst>
              <a:gd name="adj1" fmla="val -22505"/>
              <a:gd name="adj2" fmla="val -56764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1" hangingPunct="1"/>
            <a:r>
              <a:rPr lang="zh-CN" altLang="en-US" sz="2800" b="1">
                <a:latin typeface="Calibri" pitchFamily="34" charset="0"/>
                <a:ea typeface="黑体" pitchFamily="2" charset="-122"/>
              </a:rPr>
              <a:t>是否相当于一层半透膜？</a:t>
            </a:r>
          </a:p>
        </p:txBody>
      </p:sp>
      <p:sp>
        <p:nvSpPr>
          <p:cNvPr id="29" name="椭圆形标注 28"/>
          <p:cNvSpPr/>
          <p:nvPr/>
        </p:nvSpPr>
        <p:spPr>
          <a:xfrm>
            <a:off x="5410200" y="762000"/>
            <a:ext cx="3733800" cy="1143000"/>
          </a:xfrm>
          <a:prstGeom prst="wedgeEllipseCallout">
            <a:avLst>
              <a:gd name="adj1" fmla="val -26019"/>
              <a:gd name="adj2" fmla="val 62500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1" hangingPunct="1"/>
            <a:r>
              <a:rPr lang="zh-CN" altLang="en-US" sz="2800" b="1">
                <a:latin typeface="Calibri" pitchFamily="34" charset="0"/>
                <a:ea typeface="黑体" pitchFamily="2" charset="-122"/>
              </a:rPr>
              <a:t>对细胞的吸水和失水有没有影响？</a:t>
            </a:r>
          </a:p>
        </p:txBody>
      </p:sp>
      <p:sp>
        <p:nvSpPr>
          <p:cNvPr id="18453" name="Text Box 24"/>
          <p:cNvSpPr txBox="1"/>
          <p:nvPr/>
        </p:nvSpPr>
        <p:spPr>
          <a:xfrm>
            <a:off x="304800" y="5973763"/>
            <a:ext cx="6019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黑体" pitchFamily="2" charset="-122"/>
              </a:rPr>
              <a:t>成熟植物细胞结构示意图</a:t>
            </a:r>
          </a:p>
        </p:txBody>
      </p:sp>
      <p:sp>
        <p:nvSpPr>
          <p:cNvPr id="18457" name="矩形 18456"/>
          <p:cNvSpPr/>
          <p:nvPr/>
        </p:nvSpPr>
        <p:spPr>
          <a:xfrm>
            <a:off x="304800" y="5867400"/>
            <a:ext cx="2590800" cy="76200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2" grpId="1"/>
      <p:bldP spid="28" grpId="2"/>
      <p:bldP spid="29" grpId="3"/>
    </p:bldLst>
  </p:timing>
</p:sld>
</file>

<file path=ppt/tags/tag1.xml><?xml version="1.0" encoding="utf-8"?>
<p:tagLst xmlns:p="http://schemas.openxmlformats.org/presentationml/2006/main">
  <p:tag name="TIMING" val="|39.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659"/>
</p:tagLst>
</file>

<file path=ppt/tags/tag3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rainsdrops_II">
  <a:themeElements>
    <a:clrScheme name="rainsdrops_II 2">
      <a:dk1>
        <a:srgbClr val="003300"/>
      </a:dk1>
      <a:lt1>
        <a:srgbClr val="FFFFFF"/>
      </a:lt1>
      <a:dk2>
        <a:srgbClr val="507800"/>
      </a:dk2>
      <a:lt2>
        <a:srgbClr val="135113"/>
      </a:lt2>
      <a:accent1>
        <a:srgbClr val="8FAD2F"/>
      </a:accent1>
      <a:accent2>
        <a:srgbClr val="F2EF62"/>
      </a:accent2>
      <a:accent3>
        <a:srgbClr val="FFFFFF"/>
      </a:accent3>
      <a:accent4>
        <a:srgbClr val="002A00"/>
      </a:accent4>
      <a:accent5>
        <a:srgbClr val="C6D3AD"/>
      </a:accent5>
      <a:accent6>
        <a:srgbClr val="DBD958"/>
      </a:accent6>
      <a:hlink>
        <a:srgbClr val="BAD16F"/>
      </a:hlink>
      <a:folHlink>
        <a:srgbClr val="DBE8B2"/>
      </a:folHlink>
    </a:clrScheme>
    <a:fontScheme name="rainsdrops_II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rainsdrops_II 1">
        <a:dk1>
          <a:srgbClr val="142328"/>
        </a:dk1>
        <a:lt1>
          <a:srgbClr val="FFFFFF"/>
        </a:lt1>
        <a:dk2>
          <a:srgbClr val="38629A"/>
        </a:dk2>
        <a:lt2>
          <a:srgbClr val="1E3750"/>
        </a:lt2>
        <a:accent1>
          <a:srgbClr val="8EB7FD"/>
        </a:accent1>
        <a:accent2>
          <a:srgbClr val="F9DDF9"/>
        </a:accent2>
        <a:accent3>
          <a:srgbClr val="FFFFFF"/>
        </a:accent3>
        <a:accent4>
          <a:srgbClr val="0F1C21"/>
        </a:accent4>
        <a:accent5>
          <a:srgbClr val="C6D8FE"/>
        </a:accent5>
        <a:accent6>
          <a:srgbClr val="E2C8E2"/>
        </a:accent6>
        <a:hlink>
          <a:srgbClr val="B6D5F4"/>
        </a:hlink>
        <a:folHlink>
          <a:srgbClr val="DAE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sdrops_II 2">
        <a:dk1>
          <a:srgbClr val="003300"/>
        </a:dk1>
        <a:lt1>
          <a:srgbClr val="FFFFFF"/>
        </a:lt1>
        <a:dk2>
          <a:srgbClr val="507800"/>
        </a:dk2>
        <a:lt2>
          <a:srgbClr val="135113"/>
        </a:lt2>
        <a:accent1>
          <a:srgbClr val="8FAD2F"/>
        </a:accent1>
        <a:accent2>
          <a:srgbClr val="F2EF62"/>
        </a:accent2>
        <a:accent3>
          <a:srgbClr val="FFFFFF"/>
        </a:accent3>
        <a:accent4>
          <a:srgbClr val="002A00"/>
        </a:accent4>
        <a:accent5>
          <a:srgbClr val="C6D3AD"/>
        </a:accent5>
        <a:accent6>
          <a:srgbClr val="DBD958"/>
        </a:accent6>
        <a:hlink>
          <a:srgbClr val="BAD16F"/>
        </a:hlink>
        <a:folHlink>
          <a:srgbClr val="DBE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sdrops_II 3">
        <a:dk1>
          <a:srgbClr val="0B1F27"/>
        </a:dk1>
        <a:lt1>
          <a:srgbClr val="FFFFFF"/>
        </a:lt1>
        <a:dk2>
          <a:srgbClr val="266984"/>
        </a:dk2>
        <a:lt2>
          <a:srgbClr val="1B4A5D"/>
        </a:lt2>
        <a:accent1>
          <a:srgbClr val="389BC2"/>
        </a:accent1>
        <a:accent2>
          <a:srgbClr val="D7D7D7"/>
        </a:accent2>
        <a:accent3>
          <a:srgbClr val="FFFFFF"/>
        </a:accent3>
        <a:accent4>
          <a:srgbClr val="081920"/>
        </a:accent4>
        <a:accent5>
          <a:srgbClr val="AECBDD"/>
        </a:accent5>
        <a:accent6>
          <a:srgbClr val="C3C3C3"/>
        </a:accent6>
        <a:hlink>
          <a:srgbClr val="9ACDE2"/>
        </a:hlink>
        <a:folHlink>
          <a:srgbClr val="C9E4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sdrops_II 4">
        <a:dk1>
          <a:srgbClr val="39340D"/>
        </a:dk1>
        <a:lt1>
          <a:srgbClr val="FFFFFF"/>
        </a:lt1>
        <a:dk2>
          <a:srgbClr val="808000"/>
        </a:dk2>
        <a:lt2>
          <a:srgbClr val="6A6018"/>
        </a:lt2>
        <a:accent1>
          <a:srgbClr val="AD9E2F"/>
        </a:accent1>
        <a:accent2>
          <a:srgbClr val="A6E0B4"/>
        </a:accent2>
        <a:accent3>
          <a:srgbClr val="FFFFFF"/>
        </a:accent3>
        <a:accent4>
          <a:srgbClr val="2F2B09"/>
        </a:accent4>
        <a:accent5>
          <a:srgbClr val="D3CCAD"/>
        </a:accent5>
        <a:accent6>
          <a:srgbClr val="96CBA3"/>
        </a:accent6>
        <a:hlink>
          <a:srgbClr val="DBCF79"/>
        </a:hlink>
        <a:folHlink>
          <a:srgbClr val="ECE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213</Paragraphs>
  <Slides>26</Slides>
  <Notes>10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27">
      <vt:lpstr>rainsdrops_II</vt:lpstr>
      <vt:lpstr>第1节 被动运输</vt:lpstr>
      <vt:lpstr>一、水分子进出细胞的方式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协助扩散（易化扩散）</vt:lpstr>
      <vt:lpstr>Slide 22</vt:lpstr>
      <vt:lpstr>Slide 23</vt:lpstr>
      <vt:lpstr>Slide 24</vt:lpstr>
      <vt:lpstr>Slide 25</vt:lpstr>
      <vt:lpstr>Slide 26</vt:lpstr>
    </vt:vector>
  </TitlesOfParts>
  <LinksUpToDate>0</LinksUpToDate>
  <SharedDoc>0</SharedDoc>
  <HyperlinksChanged>0</HyperlinksChanged>
  <Application>Aspose.Slides for Java</Application>
  <AppVersion>17.0600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2020-09-21T10:11:36.469</cp:lastPrinted>
  <dcterms:created xsi:type="dcterms:W3CDTF">2020-09-21T10:11:36Z</dcterms:created>
  <dcterms:modified xsi:type="dcterms:W3CDTF">2020-09-21T02:11:43Z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