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813" r:id="rId3"/>
    <p:sldId id="1780" r:id="rId4"/>
    <p:sldId id="1828" r:id="rId5"/>
    <p:sldId id="1998" r:id="rId6"/>
    <p:sldId id="1829" r:id="rId7"/>
    <p:sldId id="1999" r:id="rId8"/>
    <p:sldId id="1830" r:id="rId9"/>
    <p:sldId id="2000" r:id="rId10"/>
    <p:sldId id="1961" r:id="rId11"/>
    <p:sldId id="1986" r:id="rId12"/>
    <p:sldId id="1962" r:id="rId13"/>
    <p:sldId id="2005" r:id="rId14"/>
    <p:sldId id="2006" r:id="rId15"/>
    <p:sldId id="2007" r:id="rId16"/>
    <p:sldId id="2008" r:id="rId17"/>
    <p:sldId id="1963" r:id="rId18"/>
    <p:sldId id="2009" r:id="rId19"/>
    <p:sldId id="2010" r:id="rId20"/>
    <p:sldId id="2011" r:id="rId21"/>
    <p:sldId id="2012" r:id="rId22"/>
    <p:sldId id="1964" r:id="rId23"/>
    <p:sldId id="2001" r:id="rId24"/>
    <p:sldId id="2013" r:id="rId25"/>
    <p:sldId id="2014" r:id="rId26"/>
    <p:sldId id="2015" r:id="rId27"/>
    <p:sldId id="2016" r:id="rId28"/>
    <p:sldId id="1932" r:id="rId29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  <a:srgbClr val="00CCFF"/>
    <a:srgbClr val="1481E2"/>
    <a:srgbClr val="044491"/>
    <a:srgbClr val="EAE8ED"/>
    <a:srgbClr val="FFFFFF"/>
    <a:srgbClr val="FFD966"/>
    <a:srgbClr val="EEEFF3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2" autoAdjust="0"/>
    <p:restoredTop sz="95107" autoAdjust="0"/>
  </p:normalViewPr>
  <p:slideViewPr>
    <p:cSldViewPr>
      <p:cViewPr varScale="1">
        <p:scale>
          <a:sx n="109" d="100"/>
          <a:sy n="109" d="100"/>
        </p:scale>
        <p:origin x="708" y="8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55.emf"/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62.emf"/><Relationship Id="rId4" Type="http://schemas.openxmlformats.org/officeDocument/2006/relationships/image" Target="../media/image59.emf"/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9" Type="http://schemas.openxmlformats.org/officeDocument/2006/relationships/package" Target="../embeddings/Document15.docx"/><Relationship Id="rId18" Type="http://schemas.openxmlformats.org/officeDocument/2006/relationships/package" Target="../embeddings/Document14.docx"/><Relationship Id="rId17" Type="http://schemas.openxmlformats.org/officeDocument/2006/relationships/image" Target="../media/image21.emf"/><Relationship Id="rId16" Type="http://schemas.openxmlformats.org/officeDocument/2006/relationships/package" Target="../embeddings/Document13.docx"/><Relationship Id="rId15" Type="http://schemas.openxmlformats.org/officeDocument/2006/relationships/image" Target="../media/image20.emf"/><Relationship Id="rId14" Type="http://schemas.openxmlformats.org/officeDocument/2006/relationships/package" Target="../embeddings/Document12.docx"/><Relationship Id="rId13" Type="http://schemas.openxmlformats.org/officeDocument/2006/relationships/image" Target="../media/image19.emf"/><Relationship Id="rId12" Type="http://schemas.openxmlformats.org/officeDocument/2006/relationships/package" Target="../embeddings/Document11.docx"/><Relationship Id="rId11" Type="http://schemas.openxmlformats.org/officeDocument/2006/relationships/image" Target="../media/image18.emf"/><Relationship Id="rId10" Type="http://schemas.openxmlformats.org/officeDocument/2006/relationships/package" Target="../embeddings/Document10.docx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23.emf"/><Relationship Id="rId2" Type="http://schemas.openxmlformats.org/officeDocument/2006/relationships/package" Target="../embeddings/Document16.docx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10.xml"/><Relationship Id="rId11" Type="http://schemas.openxmlformats.org/officeDocument/2006/relationships/slide" Target="slide21.xml"/><Relationship Id="rId10" Type="http://schemas.openxmlformats.org/officeDocument/2006/relationships/slide" Target="slide16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1" Type="http://schemas.openxmlformats.org/officeDocument/2006/relationships/slideLayout" Target="../slideLayouts/slideLayout6.xml"/><Relationship Id="rId10" Type="http://schemas.openxmlformats.org/officeDocument/2006/relationships/slide" Target="slide21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emf"/><Relationship Id="rId8" Type="http://schemas.openxmlformats.org/officeDocument/2006/relationships/package" Target="../embeddings/Document20.docx"/><Relationship Id="rId7" Type="http://schemas.openxmlformats.org/officeDocument/2006/relationships/image" Target="../media/image29.emf"/><Relationship Id="rId6" Type="http://schemas.openxmlformats.org/officeDocument/2006/relationships/package" Target="../embeddings/Document19.docx"/><Relationship Id="rId5" Type="http://schemas.openxmlformats.org/officeDocument/2006/relationships/image" Target="../media/image28.emf"/><Relationship Id="rId4" Type="http://schemas.openxmlformats.org/officeDocument/2006/relationships/package" Target="../embeddings/Document18.docx"/><Relationship Id="rId3" Type="http://schemas.openxmlformats.org/officeDocument/2006/relationships/image" Target="../media/image27.png"/><Relationship Id="rId21" Type="http://schemas.openxmlformats.org/officeDocument/2006/relationships/vmlDrawing" Target="../drawings/vmlDrawing9.v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19" Type="http://schemas.openxmlformats.org/officeDocument/2006/relationships/slide" Target="slide21.xml"/><Relationship Id="rId18" Type="http://schemas.openxmlformats.org/officeDocument/2006/relationships/slide" Target="slide16.xml"/><Relationship Id="rId17" Type="http://schemas.openxmlformats.org/officeDocument/2006/relationships/slide" Target="slide11.xml"/><Relationship Id="rId16" Type="http://schemas.openxmlformats.org/officeDocument/2006/relationships/slide" Target="slide9.xml"/><Relationship Id="rId15" Type="http://schemas.openxmlformats.org/officeDocument/2006/relationships/slide" Target="slide7.xml"/><Relationship Id="rId14" Type="http://schemas.openxmlformats.org/officeDocument/2006/relationships/slide" Target="slide5.xml"/><Relationship Id="rId13" Type="http://schemas.openxmlformats.org/officeDocument/2006/relationships/slide" Target="slide3.xml"/><Relationship Id="rId12" Type="http://schemas.openxmlformats.org/officeDocument/2006/relationships/slide" Target="slide2.xml"/><Relationship Id="rId11" Type="http://schemas.openxmlformats.org/officeDocument/2006/relationships/image" Target="../media/image31.emf"/><Relationship Id="rId10" Type="http://schemas.openxmlformats.org/officeDocument/2006/relationships/package" Target="../embeddings/Document21.docx"/><Relationship Id="rId1" Type="http://schemas.openxmlformats.org/officeDocument/2006/relationships/package" Target="../embeddings/Document17.docx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2.docx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3.emf"/><Relationship Id="rId11" Type="http://schemas.openxmlformats.org/officeDocument/2006/relationships/package" Target="../embeddings/Document23.docx"/><Relationship Id="rId10" Type="http://schemas.openxmlformats.org/officeDocument/2006/relationships/image" Target="../media/image32.emf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8" Type="http://schemas.openxmlformats.org/officeDocument/2006/relationships/package" Target="../embeddings/Document27.docx"/><Relationship Id="rId7" Type="http://schemas.openxmlformats.org/officeDocument/2006/relationships/image" Target="../media/image37.emf"/><Relationship Id="rId6" Type="http://schemas.openxmlformats.org/officeDocument/2006/relationships/package" Target="../embeddings/Document26.docx"/><Relationship Id="rId5" Type="http://schemas.openxmlformats.org/officeDocument/2006/relationships/image" Target="../media/image36.emf"/><Relationship Id="rId4" Type="http://schemas.openxmlformats.org/officeDocument/2006/relationships/package" Target="../embeddings/Document25.docx"/><Relationship Id="rId3" Type="http://schemas.openxmlformats.org/officeDocument/2006/relationships/image" Target="../media/image35.emf"/><Relationship Id="rId2" Type="http://schemas.openxmlformats.org/officeDocument/2006/relationships/package" Target="../embeddings/Document24.docx"/><Relationship Id="rId19" Type="http://schemas.openxmlformats.org/officeDocument/2006/relationships/vmlDrawing" Target="../drawings/vmlDrawing11.vml"/><Relationship Id="rId18" Type="http://schemas.openxmlformats.org/officeDocument/2006/relationships/slideLayout" Target="../slideLayouts/slideLayout1.xml"/><Relationship Id="rId17" Type="http://schemas.openxmlformats.org/officeDocument/2006/relationships/slide" Target="slide21.xml"/><Relationship Id="rId16" Type="http://schemas.openxmlformats.org/officeDocument/2006/relationships/slide" Target="slide16.xml"/><Relationship Id="rId15" Type="http://schemas.openxmlformats.org/officeDocument/2006/relationships/slide" Target="slide11.xml"/><Relationship Id="rId14" Type="http://schemas.openxmlformats.org/officeDocument/2006/relationships/slide" Target="slide9.xml"/><Relationship Id="rId13" Type="http://schemas.openxmlformats.org/officeDocument/2006/relationships/slide" Target="slide7.xml"/><Relationship Id="rId12" Type="http://schemas.openxmlformats.org/officeDocument/2006/relationships/slide" Target="slide5.xml"/><Relationship Id="rId11" Type="http://schemas.openxmlformats.org/officeDocument/2006/relationships/slide" Target="slide3.xml"/><Relationship Id="rId10" Type="http://schemas.openxmlformats.org/officeDocument/2006/relationships/slide" Target="slide2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openxmlformats.org/officeDocument/2006/relationships/slide" Target="slide16.xml"/><Relationship Id="rId7" Type="http://schemas.openxmlformats.org/officeDocument/2006/relationships/slide" Target="slide1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5.xml"/><Relationship Id="rId7" Type="http://schemas.openxmlformats.org/officeDocument/2006/relationships/slide" Target="slide3.xml"/><Relationship Id="rId6" Type="http://schemas.openxmlformats.org/officeDocument/2006/relationships/slide" Target="slide2.xml"/><Relationship Id="rId5" Type="http://schemas.openxmlformats.org/officeDocument/2006/relationships/image" Target="../media/image41.emf"/><Relationship Id="rId4" Type="http://schemas.openxmlformats.org/officeDocument/2006/relationships/package" Target="../embeddings/Document29.docx"/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5" Type="http://schemas.openxmlformats.org/officeDocument/2006/relationships/vmlDrawing" Target="../drawings/vmlDrawing12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1.xml"/><Relationship Id="rId12" Type="http://schemas.openxmlformats.org/officeDocument/2006/relationships/slide" Target="slide16.xml"/><Relationship Id="rId11" Type="http://schemas.openxmlformats.org/officeDocument/2006/relationships/slide" Target="slide11.xml"/><Relationship Id="rId10" Type="http://schemas.openxmlformats.org/officeDocument/2006/relationships/slide" Target="slide9.xml"/><Relationship Id="rId1" Type="http://schemas.openxmlformats.org/officeDocument/2006/relationships/package" Target="../embeddings/Document28.docx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42.emf"/><Relationship Id="rId2" Type="http://schemas.openxmlformats.org/officeDocument/2006/relationships/package" Target="../embeddings/Document30.docx"/><Relationship Id="rId13" Type="http://schemas.openxmlformats.org/officeDocument/2006/relationships/vmlDrawing" Target="../drawings/vmlDrawing13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1.xml"/><Relationship Id="rId10" Type="http://schemas.openxmlformats.org/officeDocument/2006/relationships/slide" Target="slide16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.docx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.emf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0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slide" Target="slide2.xml"/><Relationship Id="rId7" Type="http://schemas.openxmlformats.org/officeDocument/2006/relationships/image" Target="../media/image46.emf"/><Relationship Id="rId6" Type="http://schemas.openxmlformats.org/officeDocument/2006/relationships/package" Target="../embeddings/Document33.docx"/><Relationship Id="rId5" Type="http://schemas.openxmlformats.org/officeDocument/2006/relationships/image" Target="../media/image45.emf"/><Relationship Id="rId4" Type="http://schemas.openxmlformats.org/officeDocument/2006/relationships/package" Target="../embeddings/Document32.docx"/><Relationship Id="rId3" Type="http://schemas.openxmlformats.org/officeDocument/2006/relationships/image" Target="../media/image44.emf"/><Relationship Id="rId2" Type="http://schemas.openxmlformats.org/officeDocument/2006/relationships/package" Target="../embeddings/Document31.docx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1.xml"/><Relationship Id="rId15" Type="http://schemas.openxmlformats.org/officeDocument/2006/relationships/slide" Target="slide21.xml"/><Relationship Id="rId14" Type="http://schemas.openxmlformats.org/officeDocument/2006/relationships/slide" Target="slide16.xml"/><Relationship Id="rId13" Type="http://schemas.openxmlformats.org/officeDocument/2006/relationships/slide" Target="slide11.xml"/><Relationship Id="rId12" Type="http://schemas.openxmlformats.org/officeDocument/2006/relationships/slide" Target="slide9.xml"/><Relationship Id="rId11" Type="http://schemas.openxmlformats.org/officeDocument/2006/relationships/slide" Target="slide7.xml"/><Relationship Id="rId10" Type="http://schemas.openxmlformats.org/officeDocument/2006/relationships/slide" Target="slide5.xml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5.xml"/><Relationship Id="rId7" Type="http://schemas.openxmlformats.org/officeDocument/2006/relationships/slide" Target="slide3.xml"/><Relationship Id="rId6" Type="http://schemas.openxmlformats.org/officeDocument/2006/relationships/slide" Target="slide2.xml"/><Relationship Id="rId5" Type="http://schemas.openxmlformats.org/officeDocument/2006/relationships/image" Target="../media/image49.emf"/><Relationship Id="rId4" Type="http://schemas.openxmlformats.org/officeDocument/2006/relationships/package" Target="../embeddings/Document35.docx"/><Relationship Id="rId3" Type="http://schemas.openxmlformats.org/officeDocument/2006/relationships/image" Target="../media/image48.emf"/><Relationship Id="rId2" Type="http://schemas.openxmlformats.org/officeDocument/2006/relationships/package" Target="../embeddings/Document34.docx"/><Relationship Id="rId15" Type="http://schemas.openxmlformats.org/officeDocument/2006/relationships/vmlDrawing" Target="../drawings/vmlDrawing15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1.xml"/><Relationship Id="rId12" Type="http://schemas.openxmlformats.org/officeDocument/2006/relationships/slide" Target="slide16.xml"/><Relationship Id="rId11" Type="http://schemas.openxmlformats.org/officeDocument/2006/relationships/slide" Target="slide11.xml"/><Relationship Id="rId10" Type="http://schemas.openxmlformats.org/officeDocument/2006/relationships/slide" Target="slide9.xml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openxmlformats.org/officeDocument/2006/relationships/slide" Target="slide16.xml"/><Relationship Id="rId7" Type="http://schemas.openxmlformats.org/officeDocument/2006/relationships/slide" Target="slide1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emf"/><Relationship Id="rId8" Type="http://schemas.openxmlformats.org/officeDocument/2006/relationships/package" Target="../embeddings/Document39.docx"/><Relationship Id="rId7" Type="http://schemas.openxmlformats.org/officeDocument/2006/relationships/image" Target="../media/image54.png"/><Relationship Id="rId6" Type="http://schemas.openxmlformats.org/officeDocument/2006/relationships/image" Target="../media/image53.emf"/><Relationship Id="rId5" Type="http://schemas.openxmlformats.org/officeDocument/2006/relationships/package" Target="../embeddings/Document38.docx"/><Relationship Id="rId4" Type="http://schemas.openxmlformats.org/officeDocument/2006/relationships/image" Target="../media/image52.emf"/><Relationship Id="rId3" Type="http://schemas.openxmlformats.org/officeDocument/2006/relationships/package" Target="../embeddings/Document37.docx"/><Relationship Id="rId2" Type="http://schemas.openxmlformats.org/officeDocument/2006/relationships/image" Target="../media/image51.emf"/><Relationship Id="rId19" Type="http://schemas.openxmlformats.org/officeDocument/2006/relationships/vmlDrawing" Target="../drawings/vmlDrawing16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21.xml"/><Relationship Id="rId16" Type="http://schemas.openxmlformats.org/officeDocument/2006/relationships/slide" Target="slide16.xml"/><Relationship Id="rId15" Type="http://schemas.openxmlformats.org/officeDocument/2006/relationships/slide" Target="slide11.xml"/><Relationship Id="rId14" Type="http://schemas.openxmlformats.org/officeDocument/2006/relationships/slide" Target="slide9.xml"/><Relationship Id="rId13" Type="http://schemas.openxmlformats.org/officeDocument/2006/relationships/slide" Target="slide7.xml"/><Relationship Id="rId12" Type="http://schemas.openxmlformats.org/officeDocument/2006/relationships/slide" Target="slide5.xml"/><Relationship Id="rId11" Type="http://schemas.openxmlformats.org/officeDocument/2006/relationships/slide" Target="slide3.xml"/><Relationship Id="rId10" Type="http://schemas.openxmlformats.org/officeDocument/2006/relationships/slide" Target="slide2.xml"/><Relationship Id="rId1" Type="http://schemas.openxmlformats.org/officeDocument/2006/relationships/package" Target="../embeddings/Document36.docx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openxmlformats.org/officeDocument/2006/relationships/slide" Target="slide16.xml"/><Relationship Id="rId7" Type="http://schemas.openxmlformats.org/officeDocument/2006/relationships/slide" Target="slide1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0.docx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2" Type="http://schemas.openxmlformats.org/officeDocument/2006/relationships/vmlDrawing" Target="../drawings/vmlDrawing17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62.emf"/><Relationship Id="rId2" Type="http://schemas.openxmlformats.org/officeDocument/2006/relationships/slide" Target="slide3.xml"/><Relationship Id="rId19" Type="http://schemas.openxmlformats.org/officeDocument/2006/relationships/package" Target="../embeddings/Document44.docx"/><Relationship Id="rId18" Type="http://schemas.openxmlformats.org/officeDocument/2006/relationships/image" Target="../media/image61.png"/><Relationship Id="rId17" Type="http://schemas.openxmlformats.org/officeDocument/2006/relationships/image" Target="../media/image60.png"/><Relationship Id="rId16" Type="http://schemas.openxmlformats.org/officeDocument/2006/relationships/image" Target="../media/image59.emf"/><Relationship Id="rId15" Type="http://schemas.openxmlformats.org/officeDocument/2006/relationships/package" Target="../embeddings/Document43.docx"/><Relationship Id="rId14" Type="http://schemas.openxmlformats.org/officeDocument/2006/relationships/image" Target="../media/image58.emf"/><Relationship Id="rId13" Type="http://schemas.openxmlformats.org/officeDocument/2006/relationships/package" Target="../embeddings/Document42.docx"/><Relationship Id="rId12" Type="http://schemas.openxmlformats.org/officeDocument/2006/relationships/image" Target="../media/image57.emf"/><Relationship Id="rId11" Type="http://schemas.openxmlformats.org/officeDocument/2006/relationships/package" Target="../embeddings/Document41.docx"/><Relationship Id="rId10" Type="http://schemas.openxmlformats.org/officeDocument/2006/relationships/image" Target="../media/image56.emf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0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0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8.emf"/><Relationship Id="rId12" Type="http://schemas.openxmlformats.org/officeDocument/2006/relationships/package" Target="../embeddings/Document3.docx"/><Relationship Id="rId11" Type="http://schemas.openxmlformats.org/officeDocument/2006/relationships/image" Target="../media/image7.emf"/><Relationship Id="rId10" Type="http://schemas.openxmlformats.org/officeDocument/2006/relationships/package" Target="../embeddings/Document2.docx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1.emf"/><Relationship Id="rId12" Type="http://schemas.openxmlformats.org/officeDocument/2006/relationships/package" Target="../embeddings/Document5.docx"/><Relationship Id="rId11" Type="http://schemas.openxmlformats.org/officeDocument/2006/relationships/image" Target="../media/image10.emf"/><Relationship Id="rId10" Type="http://schemas.openxmlformats.org/officeDocument/2006/relationships/package" Target="../embeddings/Document4.docx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3.emf"/><Relationship Id="rId10" Type="http://schemas.openxmlformats.org/officeDocument/2006/relationships/package" Target="../embeddings/Document6.docx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7.docx"/><Relationship Id="rId8" Type="http://schemas.openxmlformats.org/officeDocument/2006/relationships/slide" Target="slide21.xml"/><Relationship Id="rId7" Type="http://schemas.openxmlformats.org/officeDocument/2006/relationships/slide" Target="slide1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12" Type="http://schemas.openxmlformats.org/officeDocument/2006/relationships/image" Target="../media/image15.emf"/><Relationship Id="rId11" Type="http://schemas.openxmlformats.org/officeDocument/2006/relationships/package" Target="../embeddings/Document8.docx"/><Relationship Id="rId10" Type="http://schemas.openxmlformats.org/officeDocument/2006/relationships/image" Target="../media/image14.emf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9.xml"/><Relationship Id="rId7" Type="http://schemas.openxmlformats.org/officeDocument/2006/relationships/slide" Target="slide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17.emf"/><Relationship Id="rId2" Type="http://schemas.openxmlformats.org/officeDocument/2006/relationships/package" Target="../embeddings/Document9.docx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1.xml"/><Relationship Id="rId11" Type="http://schemas.openxmlformats.org/officeDocument/2006/relationships/slide" Target="slide21.xml"/><Relationship Id="rId10" Type="http://schemas.openxmlformats.org/officeDocument/2006/relationships/slide" Target="slide16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0" y="0"/>
            <a:ext cx="6880485" cy="6859587"/>
          </a:xfrm>
          <a:prstGeom prst="rtTriangle">
            <a:avLst/>
          </a:prstGeom>
          <a:blipFill dpi="0" rotWithShape="1">
            <a:blip r:embed="rId1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" y="-60498"/>
            <a:ext cx="4711818" cy="47118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59101" y="2772451"/>
            <a:ext cx="5441765" cy="16804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200" b="1" dirty="0" smtClean="0">
              <a:solidFill>
                <a:srgbClr val="0444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zh-CN" altLang="zh-CN" sz="42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章末综合能力滚动练</a:t>
            </a:r>
            <a:endParaRPr lang="zh-CN" altLang="zh-CN" sz="42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0888" y="515720"/>
            <a:ext cx="7506200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若圆环刚开始所受洛伦兹力等于重力，圆环对粗糙细杆压力为零，摩擦力为零，圆环克服摩擦力做的功为零，选项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 descr="9-17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549474"/>
            <a:ext cx="3377970" cy="18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390888" y="2387774"/>
            <a:ext cx="11412000" cy="33239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开始圆环所受洛伦兹力小于重力，则由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μ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mg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知圆环一直减速到速度为零，由动能定理可得圆环克服摩擦力做的功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开始圆环所受洛伦兹力大于重力，则减速到洛伦兹力等于重力时圆环达到稳定，稳定速度</a:t>
            </a:r>
            <a:r>
              <a:rPr lang="en-US" altLang="zh-CN" sz="26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由动能定理可得圆环克服摩擦力做的功为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endParaRPr lang="en-US" altLang="zh-CN" sz="2600" kern="100" baseline="300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140005" y="2997746"/>
          <a:ext cx="7477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1" name="文档" r:id="rId10" imgW="751205" imgH="1144905" progId="Word.Document.12">
                  <p:embed/>
                </p:oleObj>
              </mc:Choice>
              <mc:Fallback>
                <p:oleObj name="文档" r:id="rId10" imgW="751205" imgH="1144905" progId="Word.Document.12">
                  <p:embed/>
                  <p:pic>
                    <p:nvPicPr>
                      <p:cNvPr id="0" name="图片 28276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40005" y="2997746"/>
                        <a:ext cx="747712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11277" y="4168924"/>
          <a:ext cx="10461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2" name="文档" r:id="rId12" imgW="1047115" imgH="1028700" progId="Word.Document.12">
                  <p:embed/>
                </p:oleObj>
              </mc:Choice>
              <mc:Fallback>
                <p:oleObj name="文档" r:id="rId12" imgW="1047115" imgH="1028700" progId="Word.Document.12">
                  <p:embed/>
                  <p:pic>
                    <p:nvPicPr>
                      <p:cNvPr id="0" name="图片 28276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1277" y="4168924"/>
                        <a:ext cx="1046163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278485" y="4912990"/>
          <a:ext cx="19240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3" name="文档" r:id="rId14" imgW="1932940" imgH="1165225" progId="Word.Document.12">
                  <p:embed/>
                </p:oleObj>
              </mc:Choice>
              <mc:Fallback>
                <p:oleObj name="文档" r:id="rId14" imgW="1932940" imgH="1165225" progId="Word.Document.12">
                  <p:embed/>
                  <p:pic>
                    <p:nvPicPr>
                      <p:cNvPr id="0" name="图片 28276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8485" y="4912990"/>
                        <a:ext cx="192405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0647511" y="4173143"/>
          <a:ext cx="7477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4" name="文档" r:id="rId16" imgW="751205" imgH="1144905" progId="Word.Document.12">
                  <p:embed/>
                </p:oleObj>
              </mc:Choice>
              <mc:Fallback>
                <p:oleObj name="文档" r:id="rId16" imgW="751205" imgH="1144905" progId="Word.Document.12">
                  <p:embed/>
                  <p:pic>
                    <p:nvPicPr>
                      <p:cNvPr id="0" name="图片 28276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47511" y="4173143"/>
                        <a:ext cx="747712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848147" y="4941962"/>
          <a:ext cx="7477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5" name="文档" r:id="rId18" imgW="751205" imgH="1144905" progId="Word.Document.12">
                  <p:embed/>
                </p:oleObj>
              </mc:Choice>
              <mc:Fallback>
                <p:oleObj name="文档" r:id="rId18" imgW="751205" imgH="1144905" progId="Word.Document.12">
                  <p:embed/>
                  <p:pic>
                    <p:nvPicPr>
                      <p:cNvPr id="0" name="图片 28276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8147" y="4941962"/>
                        <a:ext cx="747712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1928267" y="4943152"/>
          <a:ext cx="7477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6" name="文档" r:id="rId19" imgW="751205" imgH="1144905" progId="Word.Document.12">
                  <p:embed/>
                </p:oleObj>
              </mc:Choice>
              <mc:Fallback>
                <p:oleObj name="文档" r:id="rId19" imgW="751205" imgH="1144905" progId="Word.Document.12">
                  <p:embed/>
                  <p:pic>
                    <p:nvPicPr>
                      <p:cNvPr id="0" name="图片 28276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28267" y="4943152"/>
                        <a:ext cx="747712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61284"/>
            <a:ext cx="11412000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三、非选择题</a:t>
            </a:r>
            <a:endParaRPr lang="zh-CN" altLang="zh-CN" sz="2600" b="1" kern="100" dirty="0">
              <a:solidFill>
                <a:srgbClr val="0000FF"/>
              </a:solidFill>
              <a:latin typeface="宋体" panose="02010600030101010101" pitchFamily="2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6.(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2019·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江苏通泰扬徐淮宿连七市三模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测定金属丝的电阻率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提供实验器材如下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zh-CN" sz="2600" kern="100" spc="-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待测金属丝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电阻约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 Ω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zh-CN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	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电流表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A(0.6 A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，内阻约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0.6 Ω)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电压表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V(3 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，内阻约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 </a:t>
            </a:r>
            <a:r>
              <a:rPr lang="en-US" altLang="zh-CN" sz="26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kΩ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A)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电源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(6 V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	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开关，导线若干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用螺旋测微器测出金属丝的直径如图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所示，则金属丝的直径为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48597" y="5994165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600" b="1" dirty="0"/>
          </a:p>
        </p:txBody>
      </p:sp>
      <p:pic>
        <p:nvPicPr>
          <p:cNvPr id="312322" name="Picture 2" descr="Y9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63" y="3933850"/>
            <a:ext cx="2281275" cy="2073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004271" y="3287866"/>
            <a:ext cx="934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0.399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9206" y="4028653"/>
            <a:ext cx="85143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螺旋测微器读数为：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 mm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6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39.9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mm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0.399 mm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0.399 mm.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25107" y="4005858"/>
          <a:ext cx="10461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5" name="文档" r:id="rId2" imgW="1047115" imgH="1075690" progId="Word.Document.12">
                  <p:embed/>
                </p:oleObj>
              </mc:Choice>
              <mc:Fallback>
                <p:oleObj name="文档" r:id="rId2" imgW="1047115" imgH="1075690" progId="Word.Document.12">
                  <p:embed/>
                  <p:pic>
                    <p:nvPicPr>
                      <p:cNvPr id="0" name="图片 31233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5107" y="4005858"/>
                        <a:ext cx="1046163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61284"/>
            <a:ext cx="11412000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某同学采用如图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甲所示电路图进行实验，请用笔画线代替导线，在图乙中将实物电路图连接完整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37944" y="3513415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sz="2600" b="1" dirty="0"/>
          </a:p>
        </p:txBody>
      </p:sp>
      <p:sp>
        <p:nvSpPr>
          <p:cNvPr id="4" name="矩形 3"/>
          <p:cNvSpPr/>
          <p:nvPr/>
        </p:nvSpPr>
        <p:spPr>
          <a:xfrm>
            <a:off x="389206" y="1485578"/>
            <a:ext cx="3168352" cy="61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见解析图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2423021"/>
            <a:ext cx="85143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根据电路图连接实物图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</a:t>
            </a:r>
            <a:r>
              <a:rPr lang="zh-CN" altLang="en-US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3346" name="Picture 2" descr="Y9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909514"/>
            <a:ext cx="5019754" cy="2546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7" name="Picture 3" descr="Y1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00" y="3128246"/>
            <a:ext cx="3471989" cy="28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61284"/>
            <a:ext cx="8886472" cy="272379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测得金属丝的直径为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，改变金属夹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的位置，测得多组金属丝接入电路的长度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及相应电压表示数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、电流表示数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作出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图线如图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测得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图斜率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，则该金属丝的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阻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率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ρ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81518" y="1363069"/>
          <a:ext cx="903288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7" name="文档" r:id="rId1" imgW="903605" imgH="1318895" progId="Word.Document.12">
                  <p:embed/>
                </p:oleObj>
              </mc:Choice>
              <mc:Fallback>
                <p:oleObj name="文档" r:id="rId1" imgW="903605" imgH="1318895" progId="Word.Document.12">
                  <p:embed/>
                  <p:pic>
                    <p:nvPicPr>
                      <p:cNvPr id="0" name="图片 3133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1518" y="1363069"/>
                        <a:ext cx="903288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Y1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56" y="189434"/>
            <a:ext cx="2290866" cy="22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10151186" y="2277666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sz="2600" b="1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979241" y="1917626"/>
          <a:ext cx="1163637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8" name="文档" r:id="rId4" imgW="1163955" imgH="1024255" progId="Word.Document.12">
                  <p:embed/>
                </p:oleObj>
              </mc:Choice>
              <mc:Fallback>
                <p:oleObj name="文档" r:id="rId4" imgW="1163955" imgH="1024255" progId="Word.Document.12">
                  <p:embed/>
                  <p:pic>
                    <p:nvPicPr>
                      <p:cNvPr id="0" name="图片 3133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241" y="1917626"/>
                        <a:ext cx="1163637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6870" y="2935238"/>
          <a:ext cx="10414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9" name="文档" r:id="rId6" imgW="10432415" imgH="1795145" progId="Word.Document.12">
                  <p:embed/>
                </p:oleObj>
              </mc:Choice>
              <mc:Fallback>
                <p:oleObj name="文档" r:id="rId6" imgW="10432415" imgH="1795145" progId="Word.Document.12">
                  <p:embed/>
                  <p:pic>
                    <p:nvPicPr>
                      <p:cNvPr id="0" name="图片 3133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870" y="2935238"/>
                        <a:ext cx="104140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6870" y="3884067"/>
          <a:ext cx="960913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0" name="文档" r:id="rId8" imgW="9610090" imgH="952500" progId="Word.Document.12">
                  <p:embed/>
                </p:oleObj>
              </mc:Choice>
              <mc:Fallback>
                <p:oleObj name="文档" r:id="rId8" imgW="9610090" imgH="952500" progId="Word.Document.12">
                  <p:embed/>
                  <p:pic>
                    <p:nvPicPr>
                      <p:cNvPr id="0" name="图片 3133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870" y="3884067"/>
                        <a:ext cx="9609137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96870" y="4788024"/>
          <a:ext cx="68961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1" name="文档" r:id="rId10" imgW="6885940" imgH="1162685" progId="Word.Document.12">
                  <p:embed/>
                </p:oleObj>
              </mc:Choice>
              <mc:Fallback>
                <p:oleObj name="文档" r:id="rId10" imgW="6885940" imgH="1162685" progId="Word.Document.12">
                  <p:embed/>
                  <p:pic>
                    <p:nvPicPr>
                      <p:cNvPr id="0" name="图片 31338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6870" y="4788024"/>
                        <a:ext cx="68961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873594"/>
            <a:ext cx="11394632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(4)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关于电阻率的测量，下列说法中正确的有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开关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闭合前，滑动变阻器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的滑片应置于最左端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实验中，滑动变阻器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的滑片位置确定后不可移动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待测金属丝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长时间通电，会导致电阻率测量结果偏小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该实验方案中电流表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的内阻对电阻率测量结果没有影响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292877" y="324985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292877" y="144965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593625"/>
            <a:ext cx="11394632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为了保护电路，实验开始前应使待测回路电流最小，滑动变阻器滑片处于最左端，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要测量多组电压值、电流值，通过改变滑片位置，改变电压表示数，滑动变阻器滑片需要移动，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待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测金属丝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长时间通电，因为电流热效应存在，温度升高，电阻率变大，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可知，电流表的内阻存在不会改变图象的斜率，对电阻率测量结果没影响，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89128" y="4149874"/>
          <a:ext cx="6667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2" name="文档" r:id="rId9" imgW="664210" imgH="1056640" progId="Word.Document.12">
                  <p:embed/>
                </p:oleObj>
              </mc:Choice>
              <mc:Fallback>
                <p:oleObj name="文档" r:id="rId9" imgW="664210" imgH="1056640" progId="Word.Document.12">
                  <p:embed/>
                  <p:pic>
                    <p:nvPicPr>
                      <p:cNvPr id="0" name="图片 3143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9128" y="4149874"/>
                        <a:ext cx="666750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747294" y="4149874"/>
          <a:ext cx="990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3" name="文档" r:id="rId11" imgW="996950" imgH="1012190" progId="Word.Document.12">
                  <p:embed/>
                </p:oleObj>
              </mc:Choice>
              <mc:Fallback>
                <p:oleObj name="文档" r:id="rId11" imgW="996950" imgH="1012190" progId="Word.Document.12">
                  <p:embed/>
                  <p:pic>
                    <p:nvPicPr>
                      <p:cNvPr id="0" name="图片 31438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47294" y="4149874"/>
                        <a:ext cx="9906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9206" y="593625"/>
            <a:ext cx="11394632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福建厦门市上学期期末质检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为一装放射源氡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       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的盒子，静止的氡核经过一次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衰变成钋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，产生的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粒子速率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m/s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粒子从小孔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射出后，经过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孔进入电场加速区域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Ⅰ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，加速电压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V.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从区域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Ⅰ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射出的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粒子随后又从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点进入半径为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的圆形匀强磁场区域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为圆形匀强磁场的一条直径，该区域磁感应强度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0.2 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，方向垂直纸面向里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圆形磁场右边有一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竖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荧光屏与之相切于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点，粒子重力不计，比荷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C/kg.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4730" name="Picture 58" descr="9-18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2" y="3141762"/>
            <a:ext cx="3805498" cy="19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9520288" y="5032355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8</a:t>
            </a:r>
            <a:endParaRPr lang="zh-CN" altLang="en-US" sz="2600" b="1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929806" y="791786"/>
          <a:ext cx="14859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3" name="文档" r:id="rId2" imgW="1494790" imgH="660400" progId="Word.Document.12">
                  <p:embed/>
                </p:oleObj>
              </mc:Choice>
              <mc:Fallback>
                <p:oleObj name="文档" r:id="rId2" imgW="1494790" imgH="660400" progId="Word.Document.12">
                  <p:embed/>
                  <p:pic>
                    <p:nvPicPr>
                      <p:cNvPr id="0" name="图片 28475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29806" y="791786"/>
                        <a:ext cx="148590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509866" y="1406004"/>
          <a:ext cx="14859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4" name="文档" r:id="rId4" imgW="1494790" imgH="658495" progId="Word.Document.12">
                  <p:embed/>
                </p:oleObj>
              </mc:Choice>
              <mc:Fallback>
                <p:oleObj name="文档" r:id="rId4" imgW="1494790" imgH="658495" progId="Word.Document.12">
                  <p:embed/>
                  <p:pic>
                    <p:nvPicPr>
                      <p:cNvPr id="0" name="图片 2847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9866" y="1406004"/>
                        <a:ext cx="1485900" cy="65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707070" y="2475402"/>
          <a:ext cx="9906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5" name="文档" r:id="rId6" imgW="996950" imgH="845185" progId="Word.Document.12">
                  <p:embed/>
                </p:oleObj>
              </mc:Choice>
              <mc:Fallback>
                <p:oleObj name="文档" r:id="rId6" imgW="996950" imgH="845185" progId="Word.Document.12">
                  <p:embed/>
                  <p:pic>
                    <p:nvPicPr>
                      <p:cNvPr id="0" name="图片 2847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07070" y="2475402"/>
                        <a:ext cx="990600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0611" y="4743003"/>
          <a:ext cx="8540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6" name="文档" r:id="rId8" imgW="857885" imgH="1138555" progId="Word.Document.12">
                  <p:embed/>
                </p:oleObj>
              </mc:Choice>
              <mc:Fallback>
                <p:oleObj name="文档" r:id="rId8" imgW="857885" imgH="1138555" progId="Word.Document.12">
                  <p:embed/>
                  <p:pic>
                    <p:nvPicPr>
                      <p:cNvPr id="0" name="图片 28475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0611" y="4743003"/>
                        <a:ext cx="85407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9206" y="680604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粒子经过圆形磁场后偏转的角度；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4730" name="Picture 58" descr="9-18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693490"/>
            <a:ext cx="3805498" cy="19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1513161"/>
            <a:ext cx="198804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°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9206" y="261442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粒子在区域</a:t>
            </a:r>
            <a:r>
              <a:rPr lang="en-US" altLang="zh-CN" sz="26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中做加速运动，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96870" y="837506"/>
          <a:ext cx="63547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8" name="文档" r:id="rId1" imgW="6365875" imgH="1213485" progId="Word.Document.12">
                  <p:embed/>
                </p:oleObj>
              </mc:Choice>
              <mc:Fallback>
                <p:oleObj name="文档" r:id="rId1" imgW="6365875" imgH="1213485" progId="Word.Document.12">
                  <p:embed/>
                  <p:pic>
                    <p:nvPicPr>
                      <p:cNvPr id="0" name="图片 3164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6870" y="837506"/>
                        <a:ext cx="6354763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389206" y="1557586"/>
            <a:ext cx="11394632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代入数据，解得：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m/s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粒子离开电场区域后，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以速度</a:t>
            </a:r>
            <a:r>
              <a:rPr lang="en-US" altLang="zh-CN" sz="2600" i="1" kern="100" dirty="0" smtClean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点沿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方向进入磁场区域</a:t>
            </a:r>
            <a:r>
              <a:rPr lang="en-US" altLang="zh-CN" sz="26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在磁场中做匀速圆周运动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5394" name="Picture 2" descr="9-18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953959"/>
            <a:ext cx="2695133" cy="312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6870" y="3933850"/>
          <a:ext cx="52959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9" name="文档" r:id="rId4" imgW="5306060" imgH="1289685" progId="Word.Document.12">
                  <p:embed/>
                </p:oleObj>
              </mc:Choice>
              <mc:Fallback>
                <p:oleObj name="文档" r:id="rId4" imgW="5306060" imgH="1289685" progId="Word.Document.12">
                  <p:embed/>
                  <p:pic>
                    <p:nvPicPr>
                      <p:cNvPr id="0" name="图片 3164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870" y="3933850"/>
                        <a:ext cx="5295900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389206" y="4653930"/>
            <a:ext cx="11394632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代入数据，解得：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9-18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1197431"/>
            <a:ext cx="2227383" cy="258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89206" y="981522"/>
            <a:ext cx="11394632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粒子的轨迹如图所示，由几何知识得：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0970" y="1629594"/>
          <a:ext cx="30368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9" name="文档" r:id="rId2" imgW="3049270" imgH="1149985" progId="Word.Document.12">
                  <p:embed/>
                </p:oleObj>
              </mc:Choice>
              <mc:Fallback>
                <p:oleObj name="文档" r:id="rId2" imgW="3049270" imgH="1149985" progId="Word.Document.12">
                  <p:embed/>
                  <p:pic>
                    <p:nvPicPr>
                      <p:cNvPr id="0" name="图片 3174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970" y="1629594"/>
                        <a:ext cx="3036888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389206" y="2542337"/>
            <a:ext cx="11394632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解得：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θ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30°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粒子偏转角度为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β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θ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3846" y="790892"/>
            <a:ext cx="1141200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一</a:t>
            </a:r>
            <a:r>
              <a:rPr lang="zh-CN" altLang="zh-CN" sz="2600" b="1" kern="100" dirty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、单项</a:t>
            </a:r>
            <a:r>
              <a:rPr lang="zh-CN" altLang="zh-CN" sz="26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选择题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3846" y="1602030"/>
            <a:ext cx="11412000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关于磁感应强度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根据磁感应强度的定义式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可知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，磁感应强度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成正比，与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IL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成反比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一小段通电导线放在磁感应强度为零处，它所受的磁场力一定为零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一小段通电导线在某处不受磁场力的作用，则该处的磁感应强度一定为零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磁场中某处磁感应强度的方向，与通电导线在该处所受磁场力的方向相同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26293" y="2197193"/>
          <a:ext cx="91598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3" name="文档" r:id="rId9" imgW="923290" imgH="1024890" progId="Word.Document.12">
                  <p:embed/>
                </p:oleObj>
              </mc:Choice>
              <mc:Fallback>
                <p:oleObj name="文档" r:id="rId9" imgW="923290" imgH="1024890" progId="Word.Document.12">
                  <p:embed/>
                  <p:pic>
                    <p:nvPicPr>
                      <p:cNvPr id="0" name="图片 3072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6293" y="2197193"/>
                        <a:ext cx="91598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4"/>
          <p:cNvSpPr txBox="1"/>
          <p:nvPr/>
        </p:nvSpPr>
        <p:spPr>
          <a:xfrm>
            <a:off x="307673" y="279024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9206" y="680604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</a:rPr>
              <a:t>(2)α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粒子打在荧光屏上的位置离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点的距离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4730" name="Picture 58" descr="9-18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52" y="889132"/>
            <a:ext cx="3805498" cy="194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1550670"/>
            <a:ext cx="3251211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点上方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 m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9206" y="3406433"/>
            <a:ext cx="11394632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由几何知识得：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tan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β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粒子打在荧光屏上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点上方距离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处的位置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7466"/>
            <a:ext cx="11412000" cy="48493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甲所示，有一磁感应强度大小为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、方向垂直纸面向外的匀强磁场，磁场边界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与水平方向夹角为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θ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45°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，紧靠磁场边界放置长为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、间距为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的平行金属板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板与磁场边界的交点为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，磁场边界上的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板在同一水平面上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在两板间存在如图乙所示的交变电场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取竖直向下为正方向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，其周期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某时刻从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点竖直向上以初速度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发射一个电荷量为＋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的粒子，结果粒子恰在图乙中的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时刻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点水平进入板间电场，最后从电场中的右边界射出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不计粒子重力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求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粒子的质量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8586" y="5732030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9</a:t>
            </a:r>
            <a:endParaRPr lang="zh-CN" altLang="en-US" sz="2600" dirty="0"/>
          </a:p>
        </p:txBody>
      </p:sp>
      <p:pic>
        <p:nvPicPr>
          <p:cNvPr id="318466" name="Picture 2" descr="9-18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797" y="4149874"/>
            <a:ext cx="5095985" cy="1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702718" y="2781722"/>
          <a:ext cx="9159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9" name="文档" r:id="rId2" imgW="914400" imgH="1262380" progId="Word.Document.12">
                  <p:embed/>
                </p:oleObj>
              </mc:Choice>
              <mc:Fallback>
                <p:oleObj name="文档" r:id="rId2" imgW="914400" imgH="1262380" progId="Word.Document.12">
                  <p:embed/>
                  <p:pic>
                    <p:nvPicPr>
                      <p:cNvPr id="0" name="图片 3184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02718" y="2781722"/>
                        <a:ext cx="91598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3090987" y="2781722"/>
          <a:ext cx="9159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0" name="文档" r:id="rId4" imgW="914400" imgH="1259205" progId="Word.Document.12">
                  <p:embed/>
                </p:oleObj>
              </mc:Choice>
              <mc:Fallback>
                <p:oleObj name="文档" r:id="rId4" imgW="914400" imgH="1259205" progId="Word.Document.12">
                  <p:embed/>
                  <p:pic>
                    <p:nvPicPr>
                      <p:cNvPr id="0" name="图片 31847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0987" y="2781722"/>
                        <a:ext cx="91598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91150" y="3504534"/>
          <a:ext cx="9159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1" name="文档" r:id="rId6" imgW="914400" imgH="1257935" progId="Word.Document.12">
                  <p:embed/>
                </p:oleObj>
              </mc:Choice>
              <mc:Fallback>
                <p:oleObj name="文档" r:id="rId6" imgW="914400" imgH="1257935" progId="Word.Document.12">
                  <p:embed/>
                  <p:pic>
                    <p:nvPicPr>
                      <p:cNvPr id="0" name="图片 3184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1150" y="3504534"/>
                        <a:ext cx="915987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89206" y="5401593"/>
            <a:ext cx="218521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见解析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149921"/>
            <a:ext cx="7290176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粒子在磁场中的运动轨迹如图，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轨迹半径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由牛顿第二定律得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1097" name="Picture 41" descr="9-18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427" y="1197546"/>
            <a:ext cx="3613931" cy="179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2302" y="2954899"/>
          <a:ext cx="23606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6" name="文档" r:id="rId2" imgW="2354580" imgH="1224280" progId="Word.Document.12">
                  <p:embed/>
                </p:oleObj>
              </mc:Choice>
              <mc:Fallback>
                <p:oleObj name="文档" r:id="rId2" imgW="2354580" imgH="1224280" progId="Word.Document.12">
                  <p:embed/>
                  <p:pic>
                    <p:nvPicPr>
                      <p:cNvPr id="0" name="图片 30110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302" y="2954899"/>
                        <a:ext cx="2360613" cy="1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2302" y="3888110"/>
          <a:ext cx="35782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7" name="文档" r:id="rId4" imgW="3573780" imgH="1485265" progId="Word.Document.12">
                  <p:embed/>
                </p:oleObj>
              </mc:Choice>
              <mc:Fallback>
                <p:oleObj name="文档" r:id="rId4" imgW="3573780" imgH="1485265" progId="Word.Document.12">
                  <p:embed/>
                  <p:pic>
                    <p:nvPicPr>
                      <p:cNvPr id="0" name="图片 30110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302" y="3888110"/>
                        <a:ext cx="357822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0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9206" y="680604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点进入磁场到射出电场运动的总时间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1550670"/>
            <a:ext cx="2185214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见解析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" name="Picture 2" descr="9-18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78" y="1629594"/>
            <a:ext cx="5605584" cy="18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0448" y="544984"/>
          <a:ext cx="68945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6" name="文档" r:id="rId1" imgW="6907530" imgH="1613535" progId="Word.Document.12">
                  <p:embed/>
                </p:oleObj>
              </mc:Choice>
              <mc:Fallback>
                <p:oleObj name="文档" r:id="rId1" imgW="6907530" imgH="1613535" progId="Word.Document.12">
                  <p:embed/>
                  <p:pic>
                    <p:nvPicPr>
                      <p:cNvPr id="0" name="图片 3195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0448" y="544984"/>
                        <a:ext cx="6894513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10448" y="1341562"/>
          <a:ext cx="56435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7" name="文档" r:id="rId3" imgW="5635625" imgH="1633855" progId="Word.Document.12">
                  <p:embed/>
                </p:oleObj>
              </mc:Choice>
              <mc:Fallback>
                <p:oleObj name="文档" r:id="rId3" imgW="5635625" imgH="1633855" progId="Word.Document.12">
                  <p:embed/>
                  <p:pic>
                    <p:nvPicPr>
                      <p:cNvPr id="0" name="图片 3195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448" y="1341562"/>
                        <a:ext cx="5643562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389206" y="2298725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粒子在电场中做曲线运动，与两板平行方向上的分运动为匀速直线运动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510448" y="3048695"/>
          <a:ext cx="56435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8" name="文档" r:id="rId5" imgW="5635625" imgH="1631315" progId="Word.Document.12">
                  <p:embed/>
                </p:oleObj>
              </mc:Choice>
              <mc:Fallback>
                <p:oleObj name="文档" r:id="rId5" imgW="5635625" imgH="1631315" progId="Word.Document.12">
                  <p:embed/>
                  <p:pic>
                    <p:nvPicPr>
                      <p:cNvPr id="0" name="图片 31950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448" y="3048695"/>
                        <a:ext cx="5643562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9-18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47" y="490166"/>
            <a:ext cx="5198414" cy="168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89206" y="4023122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粒子从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点进入磁场到离开电场运动的总时间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10448" y="4755828"/>
          <a:ext cx="35956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9" name="文档" r:id="rId8" imgW="3596640" imgH="1281430" progId="Word.Document.12">
                  <p:embed/>
                </p:oleObj>
              </mc:Choice>
              <mc:Fallback>
                <p:oleObj name="文档" r:id="rId8" imgW="3596640" imgH="1281430" progId="Word.Document.12">
                  <p:embed/>
                  <p:pic>
                    <p:nvPicPr>
                      <p:cNvPr id="0" name="图片 31950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448" y="4755828"/>
                        <a:ext cx="3595688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9206" y="680604"/>
            <a:ext cx="11394632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粒子在电场中的射出点到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点的距离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1550670"/>
            <a:ext cx="2185214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见解析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" name="Picture 2" descr="9-18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78" y="1629594"/>
            <a:ext cx="5605584" cy="18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544984"/>
          <a:ext cx="68945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4" name="文档" r:id="rId9" imgW="6907530" imgH="1610360" progId="Word.Document.12">
                  <p:embed/>
                </p:oleObj>
              </mc:Choice>
              <mc:Fallback>
                <p:oleObj name="文档" r:id="rId9" imgW="6907530" imgH="1610360" progId="Word.Document.12">
                  <p:embed/>
                  <p:pic>
                    <p:nvPicPr>
                      <p:cNvPr id="0" name="图片 3205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544984"/>
                        <a:ext cx="6894513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346200"/>
          <a:ext cx="91313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5" name="文档" r:id="rId11" imgW="9142730" imgH="1665605" progId="Word.Document.12">
                  <p:embed/>
                </p:oleObj>
              </mc:Choice>
              <mc:Fallback>
                <p:oleObj name="文档" r:id="rId11" imgW="9142730" imgH="1665605" progId="Word.Document.12">
                  <p:embed/>
                  <p:pic>
                    <p:nvPicPr>
                      <p:cNvPr id="0" name="图片 3205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000" y="1346200"/>
                        <a:ext cx="91313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389206" y="2298725"/>
            <a:ext cx="11394632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在竖直方向上运动一个周期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的位移为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，对应的速度图象如图所示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508000" y="3048000"/>
          <a:ext cx="82423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6" name="文档" r:id="rId13" imgW="8248015" imgH="1827530" progId="Word.Document.12">
                  <p:embed/>
                </p:oleObj>
              </mc:Choice>
              <mc:Fallback>
                <p:oleObj name="文档" r:id="rId13" imgW="8248015" imgH="1827530" progId="Word.Document.12">
                  <p:embed/>
                  <p:pic>
                    <p:nvPicPr>
                      <p:cNvPr id="0" name="图片 32053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8000" y="3048000"/>
                        <a:ext cx="82423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3950469"/>
          <a:ext cx="35956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7" name="文档" r:id="rId15" imgW="3596640" imgH="1278890" progId="Word.Document.12">
                  <p:embed/>
                </p:oleObj>
              </mc:Choice>
              <mc:Fallback>
                <p:oleObj name="文档" r:id="rId15" imgW="3596640" imgH="1278890" progId="Word.Document.12">
                  <p:embed/>
                  <p:pic>
                    <p:nvPicPr>
                      <p:cNvPr id="0" name="图片 32053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8000" y="3950469"/>
                        <a:ext cx="3595688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0518" name="Picture 6" descr="9-18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3074481"/>
            <a:ext cx="1966324" cy="366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9-183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1"/>
          <a:stretch>
            <a:fillRect/>
          </a:stretch>
        </p:blipFill>
        <p:spPr bwMode="auto">
          <a:xfrm>
            <a:off x="8913443" y="281152"/>
            <a:ext cx="2522538" cy="20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08000" y="4869954"/>
          <a:ext cx="359568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8" name="文档" r:id="rId19" imgW="3596640" imgH="1276985" progId="Word.Document.12">
                  <p:embed/>
                </p:oleObj>
              </mc:Choice>
              <mc:Fallback>
                <p:oleObj name="文档" r:id="rId19" imgW="3596640" imgH="1276985" progId="Word.Document.12">
                  <p:embed/>
                  <p:pic>
                    <p:nvPicPr>
                      <p:cNvPr id="0" name="图片 32053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8000" y="4869954"/>
                        <a:ext cx="3595688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0" y="0"/>
            <a:ext cx="6880485" cy="6859587"/>
          </a:xfrm>
          <a:prstGeom prst="rtTriangle">
            <a:avLst/>
          </a:prstGeom>
          <a:blipFill dpi="0" rotWithShape="1">
            <a:blip r:embed="rId1">
              <a:alphaModFix amt="70000"/>
            </a:blip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" y="-60498"/>
            <a:ext cx="4711818" cy="471181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9101" y="2772451"/>
            <a:ext cx="5441765" cy="16804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200" b="1" dirty="0" smtClean="0">
              <a:solidFill>
                <a:srgbClr val="0444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zh-CN" altLang="zh-CN" sz="42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章末综合能力滚动练</a:t>
            </a:r>
            <a:endParaRPr lang="zh-CN" altLang="zh-CN" sz="42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48493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2.(2020·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江西南昌市模拟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所示，在玻璃皿的中心放一个圆柱形电极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，紧贴边缘内壁放一个圆环形电极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，把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分别与电源的两极相连，然后在玻璃皿中放入导电液体，现把玻璃皿放在如图所示的磁场中，液体就会旋转起来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若从上向下看，下列判断正确的是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接电源正极，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接电源负极，液体顺时针旋转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接电源负极，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接电源正极，液体顺时针旋转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50 Hz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的交流电源相接，液体持续旋转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仅磁场的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极互换后，重做该实验发现液体旋转方向不变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53033" y="286325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06178" name="Picture 2" descr="9-17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2411260"/>
            <a:ext cx="2327617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0372195" y="5085978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12540"/>
            <a:ext cx="8802344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接电源正极，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接电源负极，在电源外部电流由正极流向负极，因此电流由边缘流向中心，玻璃皿所在处的磁场竖直向下，由左手定则可知，导电液体受到的磁场力沿顺时针方向，因此液体沿顺时针方向旋转，故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2" name="Picture 2" descr="9-17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8" y="611060"/>
            <a:ext cx="2327617" cy="267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389206" y="3122712"/>
            <a:ext cx="11412000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同理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接电源负极，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接电源正极，根据左手定则可知，液体沿逆时针方向旋转，故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50 Hz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的交流电源相接，液体不会持续旋转，故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仅磁场的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极互换后，重做该实验发现液体旋转方向改变，故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安徽亳州市第一学期期末质检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是半圆上的三点，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点是圆心，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为直径，</a:t>
            </a:r>
            <a:r>
              <a:rPr lang="zh-CN" altLang="zh-CN" sz="26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∠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NOP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60°.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处各有一条垂直半圆面的长直导线，</a:t>
            </a:r>
            <a:r>
              <a:rPr lang="zh-CN" altLang="zh-CN" sz="26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导线中通有大小相等的恒定电流，方向如图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所示，这时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点的磁感应强度大小为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若将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点的长直导线移至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点的磁感应强度大小变为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	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62558" y="411395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96860" y="4907069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600" dirty="0"/>
          </a:p>
        </p:txBody>
      </p:sp>
      <p:pic>
        <p:nvPicPr>
          <p:cNvPr id="308226" name="Picture 2" descr="9-17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66" y="2853730"/>
            <a:ext cx="3396995" cy="20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558625" y="2924276"/>
          <a:ext cx="10191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9" name="文档" r:id="rId10" imgW="1017905" imgH="665480" progId="Word.Document.12">
                  <p:embed/>
                </p:oleObj>
              </mc:Choice>
              <mc:Fallback>
                <p:oleObj name="文档" r:id="rId10" imgW="1017905" imgH="665480" progId="Word.Document.12">
                  <p:embed/>
                  <p:pic>
                    <p:nvPicPr>
                      <p:cNvPr id="0" name="图片 30824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8625" y="2924276"/>
                        <a:ext cx="1019175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2134766" y="3556719"/>
          <a:ext cx="10191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50" name="文档" r:id="rId12" imgW="1017905" imgH="665480" progId="Word.Document.12">
                  <p:embed/>
                </p:oleObj>
              </mc:Choice>
              <mc:Fallback>
                <p:oleObj name="文档" r:id="rId12" imgW="1017905" imgH="665480" progId="Word.Document.12">
                  <p:embed/>
                  <p:pic>
                    <p:nvPicPr>
                      <p:cNvPr id="0" name="图片 30824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34766" y="3556719"/>
                        <a:ext cx="1019175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765498"/>
            <a:ext cx="7794232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根据安培定则可知，原来位置每根导线在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点产生的磁感应强度方向均向上，大小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9250" name="Picture 2" descr="9-17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788424"/>
            <a:ext cx="3162291" cy="25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15905" y="1360612"/>
          <a:ext cx="8778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3" name="文档" r:id="rId10" imgW="885190" imgH="1015365" progId="Word.Document.12">
                  <p:embed/>
                </p:oleObj>
              </mc:Choice>
              <mc:Fallback>
                <p:oleObj name="文档" r:id="rId10" imgW="885190" imgH="1015365" progId="Word.Document.12">
                  <p:embed/>
                  <p:pic>
                    <p:nvPicPr>
                      <p:cNvPr id="0" name="图片 3092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15905" y="1360612"/>
                        <a:ext cx="877888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89206" y="2133650"/>
            <a:ext cx="7794232" cy="124749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则当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点处导线移至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点时，在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点产生的磁感应强度方向如图所示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9206" y="3378031"/>
            <a:ext cx="11538648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由图可知，两导线形成的磁感应强度方向夹角为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120°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，由几何关系可知，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1065" y="4149874"/>
          <a:ext cx="103092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4" name="文档" r:id="rId12" imgW="10311130" imgH="1132205" progId="Word.Document.12">
                  <p:embed/>
                </p:oleObj>
              </mc:Choice>
              <mc:Fallback>
                <p:oleObj name="文档" r:id="rId12" imgW="10311130" imgH="1132205" progId="Word.Document.12">
                  <p:embed/>
                  <p:pic>
                    <p:nvPicPr>
                      <p:cNvPr id="0" name="图片 30927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1065" y="4149874"/>
                        <a:ext cx="10309225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737641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是质谱仪的工作原理示意图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带电粒子被加速电场加速后，进入速度选择器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速度选择器内相互正交的匀强磁场和匀强电场的强度分别为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上有可让粒子通过的狭缝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和记录粒子位置的胶片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下方有磁感应强度为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的匀强磁场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下列表述正确的是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质谱仪是分析同位素的重要工具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速度选择器中的磁场方向垂直于纸面向外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能通过狭缝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的带电粒子的速率等于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粒子打在胶片上的位置越靠近狭缝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，粒子的比荷越小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033" y="306975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54803" y="5528736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389206" y="76872"/>
            <a:ext cx="11412000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二、多项选择题</a:t>
            </a:r>
            <a:endParaRPr lang="zh-CN" altLang="zh-CN" sz="11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0274" name="Picture 2" descr="9-1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01" y="2637706"/>
            <a:ext cx="2874810" cy="276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05537" y="4318528"/>
          <a:ext cx="59372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6" name="文档" r:id="rId10" imgW="598805" imgH="1033780" progId="Word.Document.12">
                  <p:embed/>
                </p:oleObj>
              </mc:Choice>
              <mc:Fallback>
                <p:oleObj name="文档" r:id="rId10" imgW="598805" imgH="1033780" progId="Word.Document.12">
                  <p:embed/>
                  <p:pic>
                    <p:nvPicPr>
                      <p:cNvPr id="0" name="图片 31028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05537" y="4318528"/>
                        <a:ext cx="593725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4"/>
          <p:cNvSpPr txBox="1"/>
          <p:nvPr/>
        </p:nvSpPr>
        <p:spPr>
          <a:xfrm>
            <a:off x="253033" y="365059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53033" y="432591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50214"/>
            <a:ext cx="11412000" cy="18476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质谱仪是分析同位素的重要工具，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带电粒子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在速度选择器中沿直线运动时，所受电场力和洛伦兹力应等大反向，结合左手定则可知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26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91212" y="2350414"/>
          <a:ext cx="604361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4" name="文档" r:id="rId9" imgW="6045835" imgH="1132205" progId="Word.Document.12">
                  <p:embed/>
                </p:oleObj>
              </mc:Choice>
              <mc:Fallback>
                <p:oleObj name="文档" r:id="rId9" imgW="6045835" imgH="1132205" progId="Word.Document.12">
                  <p:embed/>
                  <p:pic>
                    <p:nvPicPr>
                      <p:cNvPr id="0" name="图片 2980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212" y="2350414"/>
                        <a:ext cx="6043612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379681" y="3123002"/>
            <a:ext cx="11412000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粒子在平板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下方的匀强磁场中做匀速圆周运动，</a:t>
            </a:r>
            <a:endParaRPr lang="zh-CN" altLang="zh-CN" sz="26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91212" y="3718566"/>
          <a:ext cx="733901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5" name="文档" r:id="rId11" imgW="7339330" imgH="1047115" progId="Word.Document.12">
                  <p:embed/>
                </p:oleObj>
              </mc:Choice>
              <mc:Fallback>
                <p:oleObj name="文档" r:id="rId11" imgW="7339330" imgH="1047115" progId="Word.Document.12">
                  <p:embed/>
                  <p:pic>
                    <p:nvPicPr>
                      <p:cNvPr id="0" name="图片 298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212" y="3718566"/>
                        <a:ext cx="7339012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79681" y="4726678"/>
            <a:ext cx="11412000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故粒子越靠近狭缝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，粒子的比荷越大，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" name="Picture 2" descr="9-17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2108180"/>
            <a:ext cx="2874810" cy="276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05458"/>
            <a:ext cx="11412000" cy="24487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所示为一个质量为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、电荷量为＋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的圆环，可在水平放置的粗糙细杆上自由滑动，细杆处在磁感应强度大小为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、方向垂直纸面向里的匀强磁场中，圆环以初速度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向右运动直至处于平衡状态，重力加速度为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，则圆环克服摩擦力做的功可能为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529220" y="4801968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600" dirty="0"/>
          </a:p>
        </p:txBody>
      </p:sp>
      <p:pic>
        <p:nvPicPr>
          <p:cNvPr id="311298" name="Picture 2" descr="9-17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2637706"/>
            <a:ext cx="3377970" cy="18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2675" y="2854181"/>
          <a:ext cx="6588125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2" name="文档" r:id="rId2" imgW="6590030" imgH="2549525" progId="Word.Document.12">
                  <p:embed/>
                </p:oleObj>
              </mc:Choice>
              <mc:Fallback>
                <p:oleObj name="文档" r:id="rId2" imgW="6590030" imgH="2549525" progId="Word.Document.12">
                  <p:embed/>
                  <p:pic>
                    <p:nvPicPr>
                      <p:cNvPr id="0" name="图片 3113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675" y="2854181"/>
                        <a:ext cx="6588125" cy="254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2877" y="285373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149996" y="285373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3149996" y="386559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3543</Words>
  <Application>WPS 演示</Application>
  <PresentationFormat>自定义</PresentationFormat>
  <Paragraphs>587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44</vt:i4>
      </vt:variant>
      <vt:variant>
        <vt:lpstr>幻灯片标题</vt:lpstr>
      </vt:variant>
      <vt:variant>
        <vt:i4>27</vt:i4>
      </vt:variant>
    </vt:vector>
  </HeadingPairs>
  <TitlesOfParts>
    <vt:vector size="91" baseType="lpstr">
      <vt:lpstr>Arial</vt:lpstr>
      <vt:lpstr>宋体</vt:lpstr>
      <vt:lpstr>Wingdings</vt:lpstr>
      <vt:lpstr>迷你简菱心</vt:lpstr>
      <vt:lpstr>微软雅黑</vt:lpstr>
      <vt:lpstr>Times New Roman</vt:lpstr>
      <vt:lpstr>Arial</vt:lpstr>
      <vt:lpstr>Courier New</vt:lpstr>
      <vt:lpstr>Broadway</vt:lpstr>
      <vt:lpstr>Segoe Print</vt:lpstr>
      <vt:lpstr>楷体</vt:lpstr>
      <vt:lpstr>经典繁仿黑</vt:lpstr>
      <vt:lpstr>华文细黑</vt:lpstr>
      <vt:lpstr>楷体_GB2312</vt:lpstr>
      <vt:lpstr>新宋体</vt:lpstr>
      <vt:lpstr>Book Antiqua</vt:lpstr>
      <vt:lpstr>Arial Unicode MS</vt:lpstr>
      <vt:lpstr>Calibri</vt:lpstr>
      <vt:lpstr>黑体</vt:lpstr>
      <vt:lpstr>7_Office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5703</cp:revision>
  <dcterms:created xsi:type="dcterms:W3CDTF">2014-11-27T01:03:00Z</dcterms:created>
  <dcterms:modified xsi:type="dcterms:W3CDTF">2020-11-06T07:14:06Z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