
<file path=[Content_Types].xml><?xml version="1.0" encoding="utf-8"?>
<Types xmlns="http://schemas.openxmlformats.org/package/2006/content-types">
  <Default Extension="vml" ContentType="application/vnd.openxmlformats-officedocument.vmlDrawing"/>
  <Default Extension="docx" ContentType="application/vnd.openxmlformats-officedocument.wordprocessingml.documen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1813" r:id="rId3"/>
    <p:sldId id="1780" r:id="rId4"/>
    <p:sldId id="1828" r:id="rId5"/>
    <p:sldId id="1829" r:id="rId6"/>
    <p:sldId id="1999" r:id="rId7"/>
    <p:sldId id="1830" r:id="rId8"/>
    <p:sldId id="2000" r:id="rId9"/>
    <p:sldId id="1961" r:id="rId10"/>
    <p:sldId id="1986" r:id="rId11"/>
    <p:sldId id="1962" r:id="rId12"/>
    <p:sldId id="1987" r:id="rId13"/>
    <p:sldId id="2005" r:id="rId14"/>
    <p:sldId id="1963" r:id="rId15"/>
    <p:sldId id="2006" r:id="rId16"/>
    <p:sldId id="1964" r:id="rId17"/>
    <p:sldId id="2001" r:id="rId18"/>
    <p:sldId id="2007" r:id="rId19"/>
    <p:sldId id="1989" r:id="rId20"/>
    <p:sldId id="1990" r:id="rId21"/>
    <p:sldId id="2002" r:id="rId22"/>
    <p:sldId id="2008" r:id="rId23"/>
    <p:sldId id="2009" r:id="rId24"/>
    <p:sldId id="1991" r:id="rId25"/>
    <p:sldId id="2010" r:id="rId26"/>
    <p:sldId id="2011" r:id="rId27"/>
    <p:sldId id="1992" r:id="rId28"/>
    <p:sldId id="1932" r:id="rId29"/>
  </p:sldIdLst>
  <p:sldSz cx="12190095" cy="6859270"/>
  <p:notesSz cx="6858000" cy="9144000"/>
  <p:defaultTextStyle>
    <a:defPPr>
      <a:defRPr lang="zh-CN"/>
    </a:defPPr>
    <a:lvl1pPr marL="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F81BD"/>
    <a:srgbClr val="00CCFF"/>
    <a:srgbClr val="1481E2"/>
    <a:srgbClr val="044491"/>
    <a:srgbClr val="EAE8ED"/>
    <a:srgbClr val="FFFFFF"/>
    <a:srgbClr val="FFD966"/>
    <a:srgbClr val="EEEFF3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82" autoAdjust="0"/>
    <p:restoredTop sz="95107" autoAdjust="0"/>
  </p:normalViewPr>
  <p:slideViewPr>
    <p:cSldViewPr>
      <p:cViewPr varScale="1">
        <p:scale>
          <a:sx n="113" d="100"/>
          <a:sy n="113" d="100"/>
        </p:scale>
        <p:origin x="588" y="102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handoutMaster" Target="handoutMasters/handoutMaster1.xml"/><Relationship Id="rId30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8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image" Target="../media/image34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image" Target="../media/image37.emf"/></Relationships>
</file>

<file path=ppt/drawings/_rels/vmlDrawing14.vml.rels><?xml version="1.0" encoding="UTF-8" standalone="yes"?>
<Relationships xmlns="http://schemas.openxmlformats.org/package/2006/relationships"><Relationship Id="rId4" Type="http://schemas.openxmlformats.org/officeDocument/2006/relationships/image" Target="../media/image43.emf"/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image" Target="../media/image4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46.emf"/><Relationship Id="rId1" Type="http://schemas.openxmlformats.org/officeDocument/2006/relationships/image" Target="../media/image4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4.5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3789834"/>
            <a:ext cx="12190413" cy="306975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4149874"/>
            <a:ext cx="12190413" cy="270971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3.5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4509914"/>
            <a:ext cx="12190413" cy="234967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3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4869954"/>
            <a:ext cx="12190413" cy="198963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2.5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5229994"/>
            <a:ext cx="12190413" cy="162959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2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5590034"/>
            <a:ext cx="12190413" cy="126955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1.5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5950074"/>
            <a:ext cx="12190413" cy="90951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8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1269554"/>
            <a:ext cx="12190413" cy="559003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7.5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1629594"/>
            <a:ext cx="12190413" cy="522999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7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1989634"/>
            <a:ext cx="12190413" cy="486995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6.5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2349674"/>
            <a:ext cx="12190413" cy="450991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6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2709714"/>
            <a:ext cx="12190413" cy="414987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5.5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3069754"/>
            <a:ext cx="12190413" cy="378983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5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0" y="3429794"/>
            <a:ext cx="12190413" cy="3429794"/>
          </a:xfrm>
          <a:prstGeom prst="rect">
            <a:avLst/>
          </a:prstGeom>
          <a:solidFill>
            <a:srgbClr val="DBEEF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image" Target="../media/image1.png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19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iming>
    <p:tnLst>
      <p:par>
        <p:cTn id="1" dur="indefinite" restart="never" nodeType="tmRoot"/>
      </p:par>
    </p:tnLst>
  </p:timing>
  <p:txStyles>
    <p:titleStyle>
      <a:lvl1pPr algn="ctr" defTabSz="121856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slide" Target="slide10.xml"/><Relationship Id="rId8" Type="http://schemas.openxmlformats.org/officeDocument/2006/relationships/slide" Target="slide8.xml"/><Relationship Id="rId7" Type="http://schemas.openxmlformats.org/officeDocument/2006/relationships/slide" Target="slide6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slide" Target="slide2.xml"/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5" Type="http://schemas.openxmlformats.org/officeDocument/2006/relationships/vmlDrawing" Target="../drawings/vmlDrawing5.vml"/><Relationship Id="rId14" Type="http://schemas.openxmlformats.org/officeDocument/2006/relationships/slideLayout" Target="../slideLayouts/slideLayout1.xml"/><Relationship Id="rId13" Type="http://schemas.openxmlformats.org/officeDocument/2006/relationships/slide" Target="slide23.xml"/><Relationship Id="rId12" Type="http://schemas.openxmlformats.org/officeDocument/2006/relationships/slide" Target="slide18.xml"/><Relationship Id="rId11" Type="http://schemas.openxmlformats.org/officeDocument/2006/relationships/slide" Target="slide15.xml"/><Relationship Id="rId10" Type="http://schemas.openxmlformats.org/officeDocument/2006/relationships/slide" Target="slide13.xml"/><Relationship Id="rId1" Type="http://schemas.openxmlformats.org/officeDocument/2006/relationships/package" Target="../embeddings/Document8.docx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slide" Target="slide15.xml"/><Relationship Id="rId7" Type="http://schemas.openxmlformats.org/officeDocument/2006/relationships/slide" Target="slide13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6.xml"/><Relationship Id="rId3" Type="http://schemas.openxmlformats.org/officeDocument/2006/relationships/slide" Target="slide4.xml"/><Relationship Id="rId2" Type="http://schemas.openxmlformats.org/officeDocument/2006/relationships/slide" Target="slide3.xml"/><Relationship Id="rId17" Type="http://schemas.openxmlformats.org/officeDocument/2006/relationships/vmlDrawing" Target="../drawings/vmlDrawing6.vml"/><Relationship Id="rId16" Type="http://schemas.openxmlformats.org/officeDocument/2006/relationships/slideLayout" Target="../slideLayouts/slideLayout2.xml"/><Relationship Id="rId15" Type="http://schemas.openxmlformats.org/officeDocument/2006/relationships/image" Target="../media/image21.emf"/><Relationship Id="rId14" Type="http://schemas.openxmlformats.org/officeDocument/2006/relationships/package" Target="../embeddings/Document10.docx"/><Relationship Id="rId13" Type="http://schemas.openxmlformats.org/officeDocument/2006/relationships/image" Target="../media/image20.emf"/><Relationship Id="rId12" Type="http://schemas.openxmlformats.org/officeDocument/2006/relationships/package" Target="../embeddings/Document9.docx"/><Relationship Id="rId11" Type="http://schemas.openxmlformats.org/officeDocument/2006/relationships/image" Target="../media/image19.png"/><Relationship Id="rId10" Type="http://schemas.openxmlformats.org/officeDocument/2006/relationships/slide" Target="slide23.xml"/><Relationship Id="rId1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slide" Target="slide15.xml"/><Relationship Id="rId7" Type="http://schemas.openxmlformats.org/officeDocument/2006/relationships/slide" Target="slide13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6.xml"/><Relationship Id="rId3" Type="http://schemas.openxmlformats.org/officeDocument/2006/relationships/slide" Target="slide4.xml"/><Relationship Id="rId2" Type="http://schemas.openxmlformats.org/officeDocument/2006/relationships/slide" Target="slide3.xml"/><Relationship Id="rId17" Type="http://schemas.openxmlformats.org/officeDocument/2006/relationships/vmlDrawing" Target="../drawings/vmlDrawing7.vml"/><Relationship Id="rId16" Type="http://schemas.openxmlformats.org/officeDocument/2006/relationships/slideLayout" Target="../slideLayouts/slideLayout2.xml"/><Relationship Id="rId15" Type="http://schemas.openxmlformats.org/officeDocument/2006/relationships/image" Target="../media/image23.emf"/><Relationship Id="rId14" Type="http://schemas.openxmlformats.org/officeDocument/2006/relationships/package" Target="../embeddings/Document12.docx"/><Relationship Id="rId13" Type="http://schemas.openxmlformats.org/officeDocument/2006/relationships/image" Target="../media/image22.emf"/><Relationship Id="rId12" Type="http://schemas.openxmlformats.org/officeDocument/2006/relationships/package" Target="../embeddings/Document11.docx"/><Relationship Id="rId11" Type="http://schemas.openxmlformats.org/officeDocument/2006/relationships/image" Target="../media/image19.png"/><Relationship Id="rId10" Type="http://schemas.openxmlformats.org/officeDocument/2006/relationships/slide" Target="slide23.xml"/><Relationship Id="rId1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slide" Target="slide15.xml"/><Relationship Id="rId7" Type="http://schemas.openxmlformats.org/officeDocument/2006/relationships/slide" Target="slide13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6.xml"/><Relationship Id="rId3" Type="http://schemas.openxmlformats.org/officeDocument/2006/relationships/slide" Target="slide4.xml"/><Relationship Id="rId2" Type="http://schemas.openxmlformats.org/officeDocument/2006/relationships/slide" Target="slide3.x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24.png"/><Relationship Id="rId10" Type="http://schemas.openxmlformats.org/officeDocument/2006/relationships/slide" Target="slide23.xml"/><Relationship Id="rId1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slide" Target="slide13.xml"/><Relationship Id="rId8" Type="http://schemas.openxmlformats.org/officeDocument/2006/relationships/slide" Target="slide10.xml"/><Relationship Id="rId7" Type="http://schemas.openxmlformats.org/officeDocument/2006/relationships/slide" Target="slide8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3.xml"/><Relationship Id="rId3" Type="http://schemas.openxmlformats.org/officeDocument/2006/relationships/slide" Target="slide2.xml"/><Relationship Id="rId2" Type="http://schemas.openxmlformats.org/officeDocument/2006/relationships/image" Target="../media/image25.emf"/><Relationship Id="rId15" Type="http://schemas.openxmlformats.org/officeDocument/2006/relationships/vmlDrawing" Target="../drawings/vmlDrawing8.vml"/><Relationship Id="rId14" Type="http://schemas.openxmlformats.org/officeDocument/2006/relationships/slideLayout" Target="../slideLayouts/slideLayout2.xml"/><Relationship Id="rId13" Type="http://schemas.openxmlformats.org/officeDocument/2006/relationships/image" Target="../media/image24.png"/><Relationship Id="rId12" Type="http://schemas.openxmlformats.org/officeDocument/2006/relationships/slide" Target="slide23.xml"/><Relationship Id="rId11" Type="http://schemas.openxmlformats.org/officeDocument/2006/relationships/slide" Target="slide18.xml"/><Relationship Id="rId10" Type="http://schemas.openxmlformats.org/officeDocument/2006/relationships/slide" Target="slide15.xml"/><Relationship Id="rId1" Type="http://schemas.openxmlformats.org/officeDocument/2006/relationships/package" Target="../embeddings/Document13.docx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slide" Target="slide10.xml"/><Relationship Id="rId8" Type="http://schemas.openxmlformats.org/officeDocument/2006/relationships/slide" Target="slide8.xml"/><Relationship Id="rId7" Type="http://schemas.openxmlformats.org/officeDocument/2006/relationships/slide" Target="slide6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slide" Target="slide2.xml"/><Relationship Id="rId3" Type="http://schemas.openxmlformats.org/officeDocument/2006/relationships/image" Target="../media/image27.emf"/><Relationship Id="rId2" Type="http://schemas.openxmlformats.org/officeDocument/2006/relationships/package" Target="../embeddings/Document14.docx"/><Relationship Id="rId15" Type="http://schemas.openxmlformats.org/officeDocument/2006/relationships/vmlDrawing" Target="../drawings/vmlDrawing9.vml"/><Relationship Id="rId14" Type="http://schemas.openxmlformats.org/officeDocument/2006/relationships/slideLayout" Target="../slideLayouts/slideLayout1.xml"/><Relationship Id="rId13" Type="http://schemas.openxmlformats.org/officeDocument/2006/relationships/slide" Target="slide23.xml"/><Relationship Id="rId12" Type="http://schemas.openxmlformats.org/officeDocument/2006/relationships/slide" Target="slide18.xml"/><Relationship Id="rId11" Type="http://schemas.openxmlformats.org/officeDocument/2006/relationships/slide" Target="slide15.xml"/><Relationship Id="rId10" Type="http://schemas.openxmlformats.org/officeDocument/2006/relationships/slide" Target="slide13.xml"/><Relationship Id="rId1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slide" Target="slide6.xml"/><Relationship Id="rId8" Type="http://schemas.openxmlformats.org/officeDocument/2006/relationships/slide" Target="slide4.xml"/><Relationship Id="rId7" Type="http://schemas.openxmlformats.org/officeDocument/2006/relationships/slide" Target="slide3.xml"/><Relationship Id="rId6" Type="http://schemas.openxmlformats.org/officeDocument/2006/relationships/slide" Target="slide2.xml"/><Relationship Id="rId5" Type="http://schemas.openxmlformats.org/officeDocument/2006/relationships/image" Target="../media/image30.emf"/><Relationship Id="rId4" Type="http://schemas.openxmlformats.org/officeDocument/2006/relationships/package" Target="../embeddings/Document16.docx"/><Relationship Id="rId3" Type="http://schemas.openxmlformats.org/officeDocument/2006/relationships/image" Target="../media/image29.png"/><Relationship Id="rId2" Type="http://schemas.openxmlformats.org/officeDocument/2006/relationships/image" Target="../media/image28.emf"/><Relationship Id="rId17" Type="http://schemas.openxmlformats.org/officeDocument/2006/relationships/vmlDrawing" Target="../drawings/vmlDrawing10.vml"/><Relationship Id="rId16" Type="http://schemas.openxmlformats.org/officeDocument/2006/relationships/slideLayout" Target="../slideLayouts/slideLayout2.xml"/><Relationship Id="rId15" Type="http://schemas.openxmlformats.org/officeDocument/2006/relationships/slide" Target="slide23.xml"/><Relationship Id="rId14" Type="http://schemas.openxmlformats.org/officeDocument/2006/relationships/slide" Target="slide18.xml"/><Relationship Id="rId13" Type="http://schemas.openxmlformats.org/officeDocument/2006/relationships/slide" Target="slide15.xml"/><Relationship Id="rId12" Type="http://schemas.openxmlformats.org/officeDocument/2006/relationships/slide" Target="slide13.xml"/><Relationship Id="rId11" Type="http://schemas.openxmlformats.org/officeDocument/2006/relationships/slide" Target="slide10.xml"/><Relationship Id="rId10" Type="http://schemas.openxmlformats.org/officeDocument/2006/relationships/slide" Target="slide8.xml"/><Relationship Id="rId1" Type="http://schemas.openxmlformats.org/officeDocument/2006/relationships/package" Target="../embeddings/Document15.docx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slide" Target="slide15.xml"/><Relationship Id="rId7" Type="http://schemas.openxmlformats.org/officeDocument/2006/relationships/slide" Target="slide13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6.xml"/><Relationship Id="rId3" Type="http://schemas.openxmlformats.org/officeDocument/2006/relationships/slide" Target="slide4.xml"/><Relationship Id="rId2" Type="http://schemas.openxmlformats.org/officeDocument/2006/relationships/slide" Target="slide3.xml"/><Relationship Id="rId12" Type="http://schemas.openxmlformats.org/officeDocument/2006/relationships/slideLayout" Target="../slideLayouts/slideLayout2.xml"/><Relationship Id="rId11" Type="http://schemas.openxmlformats.org/officeDocument/2006/relationships/image" Target="../media/image29.png"/><Relationship Id="rId10" Type="http://schemas.openxmlformats.org/officeDocument/2006/relationships/slide" Target="slide23.xml"/><Relationship Id="rId1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slide" Target="slide15.xml"/><Relationship Id="rId8" Type="http://schemas.openxmlformats.org/officeDocument/2006/relationships/slide" Target="slide13.xml"/><Relationship Id="rId7" Type="http://schemas.openxmlformats.org/officeDocument/2006/relationships/slide" Target="slide10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4.xml"/><Relationship Id="rId3" Type="http://schemas.openxmlformats.org/officeDocument/2006/relationships/slide" Target="slide3.xml"/><Relationship Id="rId2" Type="http://schemas.openxmlformats.org/officeDocument/2006/relationships/slide" Target="slide2.xml"/><Relationship Id="rId12" Type="http://schemas.openxmlformats.org/officeDocument/2006/relationships/slideLayout" Target="../slideLayouts/slideLayout1.xml"/><Relationship Id="rId11" Type="http://schemas.openxmlformats.org/officeDocument/2006/relationships/slide" Target="slide23.xml"/><Relationship Id="rId10" Type="http://schemas.openxmlformats.org/officeDocument/2006/relationships/slide" Target="slide18.xml"/><Relationship Id="rId1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slide" Target="slide6.xml"/><Relationship Id="rId8" Type="http://schemas.openxmlformats.org/officeDocument/2006/relationships/slide" Target="slide4.xml"/><Relationship Id="rId7" Type="http://schemas.openxmlformats.org/officeDocument/2006/relationships/slide" Target="slide3.xml"/><Relationship Id="rId6" Type="http://schemas.openxmlformats.org/officeDocument/2006/relationships/slide" Target="slide2.xml"/><Relationship Id="rId5" Type="http://schemas.openxmlformats.org/officeDocument/2006/relationships/image" Target="../media/image33.emf"/><Relationship Id="rId4" Type="http://schemas.openxmlformats.org/officeDocument/2006/relationships/package" Target="../embeddings/Document18.docx"/><Relationship Id="rId3" Type="http://schemas.openxmlformats.org/officeDocument/2006/relationships/image" Target="../media/image32.emf"/><Relationship Id="rId2" Type="http://schemas.openxmlformats.org/officeDocument/2006/relationships/package" Target="../embeddings/Document17.docx"/><Relationship Id="rId17" Type="http://schemas.openxmlformats.org/officeDocument/2006/relationships/vmlDrawing" Target="../drawings/vmlDrawing11.vml"/><Relationship Id="rId16" Type="http://schemas.openxmlformats.org/officeDocument/2006/relationships/slideLayout" Target="../slideLayouts/slideLayout2.xml"/><Relationship Id="rId15" Type="http://schemas.openxmlformats.org/officeDocument/2006/relationships/slide" Target="slide23.xml"/><Relationship Id="rId14" Type="http://schemas.openxmlformats.org/officeDocument/2006/relationships/slide" Target="slide18.xml"/><Relationship Id="rId13" Type="http://schemas.openxmlformats.org/officeDocument/2006/relationships/slide" Target="slide15.xml"/><Relationship Id="rId12" Type="http://schemas.openxmlformats.org/officeDocument/2006/relationships/slide" Target="slide13.xml"/><Relationship Id="rId11" Type="http://schemas.openxmlformats.org/officeDocument/2006/relationships/slide" Target="slide10.xml"/><Relationship Id="rId10" Type="http://schemas.openxmlformats.org/officeDocument/2006/relationships/slide" Target="slide8.xml"/><Relationship Id="rId1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slide" Target="slide15.xml"/><Relationship Id="rId7" Type="http://schemas.openxmlformats.org/officeDocument/2006/relationships/slide" Target="slide13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6.xml"/><Relationship Id="rId3" Type="http://schemas.openxmlformats.org/officeDocument/2006/relationships/slide" Target="slide4.xml"/><Relationship Id="rId2" Type="http://schemas.openxmlformats.org/officeDocument/2006/relationships/slide" Target="slide3.xml"/><Relationship Id="rId11" Type="http://schemas.openxmlformats.org/officeDocument/2006/relationships/slideLayout" Target="../slideLayouts/slideLayout11.xml"/><Relationship Id="rId10" Type="http://schemas.openxmlformats.org/officeDocument/2006/relationships/slide" Target="slide23.xml"/><Relationship Id="rId1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slide" Target="slide15.xml"/><Relationship Id="rId8" Type="http://schemas.openxmlformats.org/officeDocument/2006/relationships/slide" Target="slide13.xml"/><Relationship Id="rId7" Type="http://schemas.openxmlformats.org/officeDocument/2006/relationships/slide" Target="slide10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4.xml"/><Relationship Id="rId3" Type="http://schemas.openxmlformats.org/officeDocument/2006/relationships/slide" Target="slide3.xml"/><Relationship Id="rId2" Type="http://schemas.openxmlformats.org/officeDocument/2006/relationships/slide" Target="slide2.xml"/><Relationship Id="rId12" Type="http://schemas.openxmlformats.org/officeDocument/2006/relationships/slideLayout" Target="../slideLayouts/slideLayout1.xml"/><Relationship Id="rId11" Type="http://schemas.openxmlformats.org/officeDocument/2006/relationships/slide" Target="slide23.xml"/><Relationship Id="rId10" Type="http://schemas.openxmlformats.org/officeDocument/2006/relationships/slide" Target="slide18.xml"/><Relationship Id="rId1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slide" Target="slide3.xml"/><Relationship Id="rId8" Type="http://schemas.openxmlformats.org/officeDocument/2006/relationships/slide" Target="slide2.xml"/><Relationship Id="rId7" Type="http://schemas.openxmlformats.org/officeDocument/2006/relationships/image" Target="../media/image36.emf"/><Relationship Id="rId6" Type="http://schemas.openxmlformats.org/officeDocument/2006/relationships/package" Target="../embeddings/Document21.docx"/><Relationship Id="rId5" Type="http://schemas.openxmlformats.org/officeDocument/2006/relationships/image" Target="../media/image35.emf"/><Relationship Id="rId4" Type="http://schemas.openxmlformats.org/officeDocument/2006/relationships/package" Target="../embeddings/Document20.docx"/><Relationship Id="rId3" Type="http://schemas.openxmlformats.org/officeDocument/2006/relationships/image" Target="../media/image34.emf"/><Relationship Id="rId2" Type="http://schemas.openxmlformats.org/officeDocument/2006/relationships/package" Target="../embeddings/Document19.docx"/><Relationship Id="rId19" Type="http://schemas.openxmlformats.org/officeDocument/2006/relationships/vmlDrawing" Target="../drawings/vmlDrawing12.vml"/><Relationship Id="rId18" Type="http://schemas.openxmlformats.org/officeDocument/2006/relationships/slideLayout" Target="../slideLayouts/slideLayout2.xml"/><Relationship Id="rId17" Type="http://schemas.openxmlformats.org/officeDocument/2006/relationships/slide" Target="slide23.xml"/><Relationship Id="rId16" Type="http://schemas.openxmlformats.org/officeDocument/2006/relationships/slide" Target="slide18.xml"/><Relationship Id="rId15" Type="http://schemas.openxmlformats.org/officeDocument/2006/relationships/slide" Target="slide15.xml"/><Relationship Id="rId14" Type="http://schemas.openxmlformats.org/officeDocument/2006/relationships/slide" Target="slide13.xml"/><Relationship Id="rId13" Type="http://schemas.openxmlformats.org/officeDocument/2006/relationships/slide" Target="slide10.xml"/><Relationship Id="rId12" Type="http://schemas.openxmlformats.org/officeDocument/2006/relationships/slide" Target="slide8.xml"/><Relationship Id="rId11" Type="http://schemas.openxmlformats.org/officeDocument/2006/relationships/slide" Target="slide6.xml"/><Relationship Id="rId10" Type="http://schemas.openxmlformats.org/officeDocument/2006/relationships/slide" Target="slide4.xml"/><Relationship Id="rId1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slide" Target="slide15.xml"/><Relationship Id="rId7" Type="http://schemas.openxmlformats.org/officeDocument/2006/relationships/slide" Target="slide13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6.xml"/><Relationship Id="rId3" Type="http://schemas.openxmlformats.org/officeDocument/2006/relationships/slide" Target="slide4.xml"/><Relationship Id="rId2" Type="http://schemas.openxmlformats.org/officeDocument/2006/relationships/slide" Target="slide3.xml"/><Relationship Id="rId17" Type="http://schemas.openxmlformats.org/officeDocument/2006/relationships/vmlDrawing" Target="../drawings/vmlDrawing13.vml"/><Relationship Id="rId16" Type="http://schemas.openxmlformats.org/officeDocument/2006/relationships/slideLayout" Target="../slideLayouts/slideLayout2.xml"/><Relationship Id="rId15" Type="http://schemas.openxmlformats.org/officeDocument/2006/relationships/image" Target="../media/image38.emf"/><Relationship Id="rId14" Type="http://schemas.openxmlformats.org/officeDocument/2006/relationships/package" Target="../embeddings/Document23.docx"/><Relationship Id="rId13" Type="http://schemas.openxmlformats.org/officeDocument/2006/relationships/image" Target="../media/image37.emf"/><Relationship Id="rId12" Type="http://schemas.openxmlformats.org/officeDocument/2006/relationships/package" Target="../embeddings/Document22.docx"/><Relationship Id="rId11" Type="http://schemas.openxmlformats.org/officeDocument/2006/relationships/image" Target="../media/image31.png"/><Relationship Id="rId10" Type="http://schemas.openxmlformats.org/officeDocument/2006/relationships/slide" Target="slide23.xml"/><Relationship Id="rId1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slide" Target="slide15.xml"/><Relationship Id="rId8" Type="http://schemas.openxmlformats.org/officeDocument/2006/relationships/slide" Target="slide13.xml"/><Relationship Id="rId7" Type="http://schemas.openxmlformats.org/officeDocument/2006/relationships/slide" Target="slide10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4.xml"/><Relationship Id="rId3" Type="http://schemas.openxmlformats.org/officeDocument/2006/relationships/slide" Target="slide3.xml"/><Relationship Id="rId2" Type="http://schemas.openxmlformats.org/officeDocument/2006/relationships/slide" Target="slide2.xml"/><Relationship Id="rId12" Type="http://schemas.openxmlformats.org/officeDocument/2006/relationships/slideLayout" Target="../slideLayouts/slideLayout1.xml"/><Relationship Id="rId11" Type="http://schemas.openxmlformats.org/officeDocument/2006/relationships/slide" Target="slide23.xml"/><Relationship Id="rId10" Type="http://schemas.openxmlformats.org/officeDocument/2006/relationships/slide" Target="slide18.xml"/><Relationship Id="rId1" Type="http://schemas.openxmlformats.org/officeDocument/2006/relationships/image" Target="../media/image39.png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image" Target="../media/image43.emf"/><Relationship Id="rId8" Type="http://schemas.openxmlformats.org/officeDocument/2006/relationships/package" Target="../embeddings/Document27.docx"/><Relationship Id="rId7" Type="http://schemas.openxmlformats.org/officeDocument/2006/relationships/image" Target="../media/image42.emf"/><Relationship Id="rId6" Type="http://schemas.openxmlformats.org/officeDocument/2006/relationships/package" Target="../embeddings/Document26.docx"/><Relationship Id="rId5" Type="http://schemas.openxmlformats.org/officeDocument/2006/relationships/image" Target="../media/image41.emf"/><Relationship Id="rId4" Type="http://schemas.openxmlformats.org/officeDocument/2006/relationships/package" Target="../embeddings/Document25.docx"/><Relationship Id="rId3" Type="http://schemas.openxmlformats.org/officeDocument/2006/relationships/image" Target="../media/image40.emf"/><Relationship Id="rId21" Type="http://schemas.openxmlformats.org/officeDocument/2006/relationships/vmlDrawing" Target="../drawings/vmlDrawing14.vml"/><Relationship Id="rId20" Type="http://schemas.openxmlformats.org/officeDocument/2006/relationships/slideLayout" Target="../slideLayouts/slideLayout7.xml"/><Relationship Id="rId2" Type="http://schemas.openxmlformats.org/officeDocument/2006/relationships/package" Target="../embeddings/Document24.docx"/><Relationship Id="rId19" Type="http://schemas.openxmlformats.org/officeDocument/2006/relationships/slide" Target="slide23.xml"/><Relationship Id="rId18" Type="http://schemas.openxmlformats.org/officeDocument/2006/relationships/slide" Target="slide18.xml"/><Relationship Id="rId17" Type="http://schemas.openxmlformats.org/officeDocument/2006/relationships/slide" Target="slide15.xml"/><Relationship Id="rId16" Type="http://schemas.openxmlformats.org/officeDocument/2006/relationships/slide" Target="slide13.xml"/><Relationship Id="rId15" Type="http://schemas.openxmlformats.org/officeDocument/2006/relationships/slide" Target="slide10.xml"/><Relationship Id="rId14" Type="http://schemas.openxmlformats.org/officeDocument/2006/relationships/slide" Target="slide8.xml"/><Relationship Id="rId13" Type="http://schemas.openxmlformats.org/officeDocument/2006/relationships/slide" Target="slide6.xml"/><Relationship Id="rId12" Type="http://schemas.openxmlformats.org/officeDocument/2006/relationships/slide" Target="slide4.xml"/><Relationship Id="rId11" Type="http://schemas.openxmlformats.org/officeDocument/2006/relationships/slide" Target="slide3.xml"/><Relationship Id="rId10" Type="http://schemas.openxmlformats.org/officeDocument/2006/relationships/slide" Target="slide2.xml"/><Relationship Id="rId1" Type="http://schemas.openxmlformats.org/officeDocument/2006/relationships/image" Target="../media/image39.png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slide" Target="slide10.xml"/><Relationship Id="rId8" Type="http://schemas.openxmlformats.org/officeDocument/2006/relationships/slide" Target="slide8.xml"/><Relationship Id="rId7" Type="http://schemas.openxmlformats.org/officeDocument/2006/relationships/slide" Target="slide6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slide" Target="slide2.xml"/><Relationship Id="rId3" Type="http://schemas.openxmlformats.org/officeDocument/2006/relationships/image" Target="../media/image44.emf"/><Relationship Id="rId2" Type="http://schemas.openxmlformats.org/officeDocument/2006/relationships/package" Target="../embeddings/Document28.docx"/><Relationship Id="rId15" Type="http://schemas.openxmlformats.org/officeDocument/2006/relationships/vmlDrawing" Target="../drawings/vmlDrawing15.vml"/><Relationship Id="rId14" Type="http://schemas.openxmlformats.org/officeDocument/2006/relationships/slideLayout" Target="../slideLayouts/slideLayout1.xml"/><Relationship Id="rId13" Type="http://schemas.openxmlformats.org/officeDocument/2006/relationships/slide" Target="slide23.xml"/><Relationship Id="rId12" Type="http://schemas.openxmlformats.org/officeDocument/2006/relationships/slide" Target="slide18.xml"/><Relationship Id="rId11" Type="http://schemas.openxmlformats.org/officeDocument/2006/relationships/slide" Target="slide15.xml"/><Relationship Id="rId10" Type="http://schemas.openxmlformats.org/officeDocument/2006/relationships/slide" Target="slide13.xml"/><Relationship Id="rId1" Type="http://schemas.openxmlformats.org/officeDocument/2006/relationships/image" Target="../media/image39.png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slide" Target="slide15.xml"/><Relationship Id="rId7" Type="http://schemas.openxmlformats.org/officeDocument/2006/relationships/slide" Target="slide13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6.xml"/><Relationship Id="rId3" Type="http://schemas.openxmlformats.org/officeDocument/2006/relationships/slide" Target="slide4.xml"/><Relationship Id="rId2" Type="http://schemas.openxmlformats.org/officeDocument/2006/relationships/slide" Target="slide3.xml"/><Relationship Id="rId19" Type="http://schemas.openxmlformats.org/officeDocument/2006/relationships/vmlDrawing" Target="../drawings/vmlDrawing16.vml"/><Relationship Id="rId18" Type="http://schemas.openxmlformats.org/officeDocument/2006/relationships/slideLayout" Target="../slideLayouts/slideLayout2.xml"/><Relationship Id="rId17" Type="http://schemas.openxmlformats.org/officeDocument/2006/relationships/image" Target="../media/image47.emf"/><Relationship Id="rId16" Type="http://schemas.openxmlformats.org/officeDocument/2006/relationships/package" Target="../embeddings/Document31.docx"/><Relationship Id="rId15" Type="http://schemas.openxmlformats.org/officeDocument/2006/relationships/image" Target="../media/image46.emf"/><Relationship Id="rId14" Type="http://schemas.openxmlformats.org/officeDocument/2006/relationships/package" Target="../embeddings/Document30.docx"/><Relationship Id="rId13" Type="http://schemas.openxmlformats.org/officeDocument/2006/relationships/image" Target="../media/image39.png"/><Relationship Id="rId12" Type="http://schemas.openxmlformats.org/officeDocument/2006/relationships/image" Target="../media/image45.emf"/><Relationship Id="rId11" Type="http://schemas.openxmlformats.org/officeDocument/2006/relationships/package" Target="../embeddings/Document29.docx"/><Relationship Id="rId10" Type="http://schemas.openxmlformats.org/officeDocument/2006/relationships/slide" Target="slide23.xml"/><Relationship Id="rId1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slide" Target="slide15.xml"/><Relationship Id="rId7" Type="http://schemas.openxmlformats.org/officeDocument/2006/relationships/slide" Target="slide13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6.xml"/><Relationship Id="rId3" Type="http://schemas.openxmlformats.org/officeDocument/2006/relationships/slide" Target="slide4.xml"/><Relationship Id="rId2" Type="http://schemas.openxmlformats.org/officeDocument/2006/relationships/slide" Target="slide3.xml"/><Relationship Id="rId13" Type="http://schemas.openxmlformats.org/officeDocument/2006/relationships/slideLayout" Target="../slideLayouts/slideLayout11.xml"/><Relationship Id="rId12" Type="http://schemas.openxmlformats.org/officeDocument/2006/relationships/image" Target="../media/image5.png"/><Relationship Id="rId11" Type="http://schemas.openxmlformats.org/officeDocument/2006/relationships/image" Target="../media/image4.png"/><Relationship Id="rId10" Type="http://schemas.openxmlformats.org/officeDocument/2006/relationships/slide" Target="slide23.xml"/><Relationship Id="rId1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slide" Target="slide15.xml"/><Relationship Id="rId7" Type="http://schemas.openxmlformats.org/officeDocument/2006/relationships/slide" Target="slide13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6.xml"/><Relationship Id="rId3" Type="http://schemas.openxmlformats.org/officeDocument/2006/relationships/slide" Target="slide4.xml"/><Relationship Id="rId2" Type="http://schemas.openxmlformats.org/officeDocument/2006/relationships/slide" Target="slide3.xml"/><Relationship Id="rId17" Type="http://schemas.openxmlformats.org/officeDocument/2006/relationships/vmlDrawing" Target="../drawings/vmlDrawing1.vml"/><Relationship Id="rId16" Type="http://schemas.openxmlformats.org/officeDocument/2006/relationships/slideLayout" Target="../slideLayouts/slideLayout1.xml"/><Relationship Id="rId15" Type="http://schemas.openxmlformats.org/officeDocument/2006/relationships/image" Target="../media/image8.emf"/><Relationship Id="rId14" Type="http://schemas.openxmlformats.org/officeDocument/2006/relationships/package" Target="../embeddings/Document2.docx"/><Relationship Id="rId13" Type="http://schemas.openxmlformats.org/officeDocument/2006/relationships/image" Target="../media/image7.emf"/><Relationship Id="rId12" Type="http://schemas.openxmlformats.org/officeDocument/2006/relationships/package" Target="../embeddings/Document1.docx"/><Relationship Id="rId11" Type="http://schemas.openxmlformats.org/officeDocument/2006/relationships/image" Target="../media/image6.png"/><Relationship Id="rId10" Type="http://schemas.openxmlformats.org/officeDocument/2006/relationships/slide" Target="slide23.xml"/><Relationship Id="rId1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slide" Target="slide15.xml"/><Relationship Id="rId7" Type="http://schemas.openxmlformats.org/officeDocument/2006/relationships/slide" Target="slide13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6.xml"/><Relationship Id="rId3" Type="http://schemas.openxmlformats.org/officeDocument/2006/relationships/slide" Target="slide4.xml"/><Relationship Id="rId2" Type="http://schemas.openxmlformats.org/officeDocument/2006/relationships/slide" Target="slide3.xml"/><Relationship Id="rId17" Type="http://schemas.openxmlformats.org/officeDocument/2006/relationships/vmlDrawing" Target="../drawings/vmlDrawing2.vml"/><Relationship Id="rId16" Type="http://schemas.openxmlformats.org/officeDocument/2006/relationships/slideLayout" Target="../slideLayouts/slideLayout2.xml"/><Relationship Id="rId15" Type="http://schemas.openxmlformats.org/officeDocument/2006/relationships/image" Target="../media/image6.png"/><Relationship Id="rId14" Type="http://schemas.openxmlformats.org/officeDocument/2006/relationships/image" Target="../media/image10.emf"/><Relationship Id="rId13" Type="http://schemas.openxmlformats.org/officeDocument/2006/relationships/package" Target="../embeddings/Document4.docx"/><Relationship Id="rId12" Type="http://schemas.openxmlformats.org/officeDocument/2006/relationships/image" Target="../media/image9.emf"/><Relationship Id="rId11" Type="http://schemas.openxmlformats.org/officeDocument/2006/relationships/package" Target="../embeddings/Document3.docx"/><Relationship Id="rId10" Type="http://schemas.openxmlformats.org/officeDocument/2006/relationships/slide" Target="slide23.xml"/><Relationship Id="rId1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slide" Target="slide15.xml"/><Relationship Id="rId7" Type="http://schemas.openxmlformats.org/officeDocument/2006/relationships/slide" Target="slide13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6.xml"/><Relationship Id="rId3" Type="http://schemas.openxmlformats.org/officeDocument/2006/relationships/slide" Target="slide4.xml"/><Relationship Id="rId2" Type="http://schemas.openxmlformats.org/officeDocument/2006/relationships/slide" Target="slide3.x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11.png"/><Relationship Id="rId10" Type="http://schemas.openxmlformats.org/officeDocument/2006/relationships/slide" Target="slide23.xml"/><Relationship Id="rId1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slide" Target="slide13.xml"/><Relationship Id="rId8" Type="http://schemas.openxmlformats.org/officeDocument/2006/relationships/slide" Target="slide10.xml"/><Relationship Id="rId7" Type="http://schemas.openxmlformats.org/officeDocument/2006/relationships/slide" Target="slide8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3.xml"/><Relationship Id="rId3" Type="http://schemas.openxmlformats.org/officeDocument/2006/relationships/slide" Target="slide2.xml"/><Relationship Id="rId2" Type="http://schemas.openxmlformats.org/officeDocument/2006/relationships/image" Target="../media/image12.emf"/><Relationship Id="rId17" Type="http://schemas.openxmlformats.org/officeDocument/2006/relationships/vmlDrawing" Target="../drawings/vmlDrawing3.vml"/><Relationship Id="rId16" Type="http://schemas.openxmlformats.org/officeDocument/2006/relationships/slideLayout" Target="../slideLayouts/slideLayout2.xml"/><Relationship Id="rId15" Type="http://schemas.openxmlformats.org/officeDocument/2006/relationships/image" Target="../media/image13.emf"/><Relationship Id="rId14" Type="http://schemas.openxmlformats.org/officeDocument/2006/relationships/package" Target="../embeddings/Document6.docx"/><Relationship Id="rId13" Type="http://schemas.openxmlformats.org/officeDocument/2006/relationships/image" Target="../media/image11.png"/><Relationship Id="rId12" Type="http://schemas.openxmlformats.org/officeDocument/2006/relationships/slide" Target="slide23.xml"/><Relationship Id="rId11" Type="http://schemas.openxmlformats.org/officeDocument/2006/relationships/slide" Target="slide18.xml"/><Relationship Id="rId10" Type="http://schemas.openxmlformats.org/officeDocument/2006/relationships/slide" Target="slide15.xml"/><Relationship Id="rId1" Type="http://schemas.openxmlformats.org/officeDocument/2006/relationships/package" Target="../embeddings/Document5.docx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slide" Target="slide15.xml"/><Relationship Id="rId7" Type="http://schemas.openxmlformats.org/officeDocument/2006/relationships/slide" Target="slide13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6.xml"/><Relationship Id="rId3" Type="http://schemas.openxmlformats.org/officeDocument/2006/relationships/slide" Target="slide4.xml"/><Relationship Id="rId2" Type="http://schemas.openxmlformats.org/officeDocument/2006/relationships/slide" Target="slide3.xml"/><Relationship Id="rId14" Type="http://schemas.openxmlformats.org/officeDocument/2006/relationships/slideLayout" Target="../slideLayouts/slideLayout1.xml"/><Relationship Id="rId13" Type="http://schemas.openxmlformats.org/officeDocument/2006/relationships/image" Target="../media/image16.png"/><Relationship Id="rId12" Type="http://schemas.openxmlformats.org/officeDocument/2006/relationships/image" Target="../media/image15.png"/><Relationship Id="rId11" Type="http://schemas.openxmlformats.org/officeDocument/2006/relationships/image" Target="../media/image14.png"/><Relationship Id="rId10" Type="http://schemas.openxmlformats.org/officeDocument/2006/relationships/slide" Target="slide23.xml"/><Relationship Id="rId1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package" Target="../embeddings/Document7.docx"/><Relationship Id="rId8" Type="http://schemas.openxmlformats.org/officeDocument/2006/relationships/slide" Target="slide15.xml"/><Relationship Id="rId7" Type="http://schemas.openxmlformats.org/officeDocument/2006/relationships/slide" Target="slide13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6.xml"/><Relationship Id="rId3" Type="http://schemas.openxmlformats.org/officeDocument/2006/relationships/slide" Target="slide4.xml"/><Relationship Id="rId2" Type="http://schemas.openxmlformats.org/officeDocument/2006/relationships/slide" Target="slide3.xml"/><Relationship Id="rId15" Type="http://schemas.openxmlformats.org/officeDocument/2006/relationships/vmlDrawing" Target="../drawings/vmlDrawing4.vml"/><Relationship Id="rId14" Type="http://schemas.openxmlformats.org/officeDocument/2006/relationships/slideLayout" Target="../slideLayouts/slideLayout2.xml"/><Relationship Id="rId13" Type="http://schemas.openxmlformats.org/officeDocument/2006/relationships/image" Target="../media/image14.png"/><Relationship Id="rId12" Type="http://schemas.openxmlformats.org/officeDocument/2006/relationships/slide" Target="slide23.xml"/><Relationship Id="rId11" Type="http://schemas.openxmlformats.org/officeDocument/2006/relationships/slide" Target="slide18.xml"/><Relationship Id="rId10" Type="http://schemas.openxmlformats.org/officeDocument/2006/relationships/image" Target="../media/image17.emf"/><Relationship Id="rId1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38" y="-60498"/>
            <a:ext cx="4711818" cy="4711818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159101" y="2772451"/>
            <a:ext cx="5441765" cy="16435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  <a:tabLst>
                <a:tab pos="2334895" algn="l"/>
              </a:tabLst>
            </a:pPr>
            <a:r>
              <a:rPr lang="en-US" altLang="zh-CN" sz="4200" b="1" dirty="0">
                <a:solidFill>
                  <a:srgbClr val="04449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4200" b="1" dirty="0">
                <a:solidFill>
                  <a:srgbClr val="044491"/>
                </a:solidFill>
                <a:latin typeface="微软雅黑" panose="020B0503020204020204" charset="-122"/>
                <a:ea typeface="微软雅黑" panose="020B0503020204020204" charset="-122"/>
              </a:rPr>
              <a:t>8</a:t>
            </a:r>
            <a:r>
              <a:rPr lang="zh-CN" altLang="zh-CN" sz="4200" b="1" dirty="0">
                <a:solidFill>
                  <a:srgbClr val="044491"/>
                </a:solidFill>
                <a:latin typeface="微软雅黑" panose="020B0503020204020204" charset="-122"/>
                <a:ea typeface="微软雅黑" panose="020B0503020204020204" charset="-122"/>
              </a:rPr>
              <a:t>＋</a:t>
            </a:r>
            <a:r>
              <a:rPr lang="en-US" altLang="zh-CN" sz="4200" b="1" dirty="0" smtClean="0">
                <a:solidFill>
                  <a:srgbClr val="04449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sz="4200" b="1" dirty="0" smtClean="0">
                <a:solidFill>
                  <a:srgbClr val="04449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4200" b="1" dirty="0" smtClean="0">
              <a:solidFill>
                <a:srgbClr val="04449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2334895" algn="l"/>
              </a:tabLst>
            </a:pPr>
            <a:r>
              <a:rPr lang="zh-CN" altLang="zh-CN" sz="4200" b="1" dirty="0" smtClean="0">
                <a:solidFill>
                  <a:srgbClr val="044491"/>
                </a:solidFill>
                <a:latin typeface="微软雅黑" panose="020B0503020204020204" charset="-122"/>
                <a:ea typeface="微软雅黑" panose="020B0503020204020204" charset="-122"/>
              </a:rPr>
              <a:t>章</a:t>
            </a:r>
            <a:r>
              <a:rPr lang="zh-CN" altLang="zh-CN" sz="4200" b="1" dirty="0">
                <a:solidFill>
                  <a:srgbClr val="044491"/>
                </a:solidFill>
                <a:latin typeface="微软雅黑" panose="020B0503020204020204" charset="-122"/>
                <a:ea typeface="微软雅黑" panose="020B0503020204020204" charset="-122"/>
              </a:rPr>
              <a:t>末综合能力滚动练</a:t>
            </a:r>
            <a:endParaRPr lang="zh-CN" altLang="zh-CN" sz="4200" b="1" dirty="0">
              <a:solidFill>
                <a:srgbClr val="04449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直角三角形 8"/>
          <p:cNvSpPr/>
          <p:nvPr/>
        </p:nvSpPr>
        <p:spPr>
          <a:xfrm>
            <a:off x="0" y="-73198"/>
            <a:ext cx="6880485" cy="6932785"/>
          </a:xfrm>
          <a:prstGeom prst="rtTriangle">
            <a:avLst/>
          </a:prstGeom>
          <a:blipFill dpi="0" rotWithShape="1">
            <a:blip r:embed="rId2">
              <a:alphaModFix amt="76000"/>
            </a:blip>
            <a:srcRect/>
            <a:stretch>
              <a:fillRect/>
            </a:stretch>
          </a:blip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zh-CN" altLang="en-US" sz="4800">
              <a:solidFill>
                <a:prstClr val="white"/>
              </a:solidFill>
              <a:latin typeface="迷你简菱心" panose="02010609000101010101" pitchFamily="49" charset="-122"/>
              <a:ea typeface="迷你简菱心" panose="0201060900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94276" y="4917998"/>
          <a:ext cx="2227262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02" name="文档" r:id="rId1" imgW="2229485" imgH="1699260" progId="Word.Document.12">
                  <p:embed/>
                </p:oleObj>
              </mc:Choice>
              <mc:Fallback>
                <p:oleObj name="文档" r:id="rId1" imgW="2229485" imgH="1699260" progId="Word.Document.12">
                  <p:embed/>
                  <p:pic>
                    <p:nvPicPr>
                      <p:cNvPr id="0" name="图片 31130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094276" y="4917998"/>
                        <a:ext cx="2227262" cy="169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389206" y="121618"/>
            <a:ext cx="11412000" cy="621706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6.(2019·</a:t>
            </a:r>
            <a:r>
              <a:rPr lang="zh-CN" altLang="zh-CN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广西钦州市</a:t>
            </a:r>
            <a:r>
              <a:rPr lang="en-US" altLang="zh-CN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4</a:t>
            </a:r>
            <a:r>
              <a:rPr lang="zh-CN" altLang="zh-CN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月综测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如图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5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，两条间距为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L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的平行金属导轨位于同一水平面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(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纸面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内，</a:t>
            </a:r>
            <a:r>
              <a:rPr lang="zh-CN" altLang="zh-CN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其左端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接一阻值为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R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的电阻；一金属棒垂直放置在两导轨上，且始终与导轨接触良好；在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MN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左侧面积为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S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的圆形区域中存在垂直于纸面向里的均匀磁场，磁感应强度大小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随时间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t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的变化关系为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kt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，式中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k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为常量，且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k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&gt;0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；在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MN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右侧区域存在一与导轨垂直、磁感应强度大小为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en-US" altLang="zh-CN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0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、方向垂直纸面向里的匀强磁场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t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0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时刻，金属棒从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MN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处开始，在水平拉力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F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作用下以速度</a:t>
            </a:r>
            <a:r>
              <a:rPr lang="en-US" altLang="zh-CN" i="1" kern="100" dirty="0">
                <a:latin typeface="Book Antiqua" panose="0204060205030503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v</a:t>
            </a:r>
            <a:r>
              <a:rPr lang="en-US" altLang="zh-CN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0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向右匀速运动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金属棒与导轨的电阻及摩擦均可忽略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则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A.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在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t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t</a:t>
            </a:r>
            <a:r>
              <a:rPr lang="en-US" altLang="zh-CN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时刻穿过回路的总磁通量</a:t>
            </a:r>
            <a:r>
              <a:rPr lang="zh-CN" altLang="zh-CN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为</a:t>
            </a:r>
            <a:r>
              <a:rPr lang="en-US" altLang="zh-CN" i="1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kern="1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i="1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i="1" kern="100" dirty="0" smtClean="0">
                <a:latin typeface="Book Antiqua" panose="0204060205030503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v</a:t>
            </a:r>
            <a:r>
              <a:rPr lang="en-US" altLang="zh-CN" kern="100" baseline="-25000" dirty="0" smtClean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0</a:t>
            </a:r>
            <a:r>
              <a:rPr lang="en-US" altLang="zh-CN" i="1" kern="100" dirty="0" smtClean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t</a:t>
            </a:r>
            <a:r>
              <a:rPr lang="en-US" altLang="zh-CN" kern="100" baseline="-25000" dirty="0" smtClean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B.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通过电阻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R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的电流不是恒定电流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C.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在</a:t>
            </a:r>
            <a:r>
              <a:rPr lang="en-US" altLang="zh-CN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Δ</a:t>
            </a:r>
            <a:r>
              <a:rPr lang="en-US" altLang="zh-CN" i="1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t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时间内通过电阻的电荷量</a:t>
            </a:r>
            <a:r>
              <a:rPr lang="zh-CN" altLang="zh-CN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为</a:t>
            </a:r>
            <a:r>
              <a:rPr lang="en-US" altLang="zh-CN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                 </a:t>
            </a:r>
            <a:r>
              <a:rPr lang="en-US" altLang="zh-CN" kern="100" dirty="0" err="1" smtClean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Δ</a:t>
            </a:r>
            <a:r>
              <a:rPr lang="en-US" altLang="zh-CN" i="1" kern="100" dirty="0" err="1" smtClean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t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D.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金属棒所受的水平拉力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F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随时间均匀增大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508" y="4941962"/>
            <a:ext cx="657692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004164" y="6249719"/>
            <a:ext cx="647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图</a:t>
            </a:r>
            <a:r>
              <a:rPr lang="en-US" altLang="zh-CN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</a:rPr>
              <a:t>5</a:t>
            </a:r>
            <a:endParaRPr lang="zh-CN" altLang="en-US" b="1" dirty="0"/>
          </a:p>
        </p:txBody>
      </p:sp>
      <p:pic>
        <p:nvPicPr>
          <p:cNvPr id="311298" name="Picture 2" descr="10-16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106" y="3585423"/>
            <a:ext cx="3280523" cy="2553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89206" y="405458"/>
            <a:ext cx="8010256" cy="252374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根据题意可知，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MN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左边的磁场方向与右边的磁场方向相同，那么总磁通量即为金属棒左侧两种磁通量之和，则在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时刻穿过回路的总磁通量为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Φ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Φ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Φ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kt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2600" i="1" kern="100" dirty="0">
                <a:latin typeface="Book Antiqua" panose="0204060205030503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，故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错误；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6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15" name="Picture 2" descr="10-16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307" y="333450"/>
            <a:ext cx="3280523" cy="2553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491282" y="2637706"/>
          <a:ext cx="94107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52" name="文档" r:id="rId12" imgW="9417050" imgH="1233170" progId="Word.Document.12">
                  <p:embed/>
                </p:oleObj>
              </mc:Choice>
              <mc:Fallback>
                <p:oleObj name="文档" r:id="rId12" imgW="9417050" imgH="1233170" progId="Word.Document.12">
                  <p:embed/>
                  <p:pic>
                    <p:nvPicPr>
                      <p:cNvPr id="0" name="图片 31335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91282" y="2637706"/>
                        <a:ext cx="9410700" cy="123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矩形 16"/>
          <p:cNvSpPr/>
          <p:nvPr/>
        </p:nvSpPr>
        <p:spPr>
          <a:xfrm>
            <a:off x="389206" y="3574550"/>
            <a:ext cx="8010256" cy="64733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故通过电阻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的电流为恒定电流，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错误；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491282" y="4306317"/>
          <a:ext cx="11345863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53" name="文档" r:id="rId14" imgW="11366500" imgH="1360170" progId="Word.Document.12">
                  <p:embed/>
                </p:oleObj>
              </mc:Choice>
              <mc:Fallback>
                <p:oleObj name="文档" r:id="rId14" imgW="11366500" imgH="1360170" progId="Word.Document.12">
                  <p:embed/>
                  <p:pic>
                    <p:nvPicPr>
                      <p:cNvPr id="0" name="图片 313352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91282" y="4306317"/>
                        <a:ext cx="11345863" cy="1355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15" name="Picture 2" descr="10-16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307" y="561901"/>
            <a:ext cx="3280523" cy="2553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491282" y="777925"/>
          <a:ext cx="94107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76" name="文档" r:id="rId12" imgW="9417050" imgH="1230630" progId="Word.Document.12">
                  <p:embed/>
                </p:oleObj>
              </mc:Choice>
              <mc:Fallback>
                <p:oleObj name="文档" r:id="rId12" imgW="9417050" imgH="1230630" progId="Word.Document.12">
                  <p:embed/>
                  <p:pic>
                    <p:nvPicPr>
                      <p:cNvPr id="0" name="图片 31437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91282" y="777925"/>
                        <a:ext cx="9410700" cy="123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矩形 16"/>
          <p:cNvSpPr/>
          <p:nvPr/>
        </p:nvSpPr>
        <p:spPr>
          <a:xfrm>
            <a:off x="389206" y="1930793"/>
            <a:ext cx="8010256" cy="64733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根据平衡条件可知，水平拉力大小等于安培力大小，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491282" y="2794149"/>
          <a:ext cx="11345863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77" name="文档" r:id="rId14" imgW="11366500" imgH="1356995" progId="Word.Document.12">
                  <p:embed/>
                </p:oleObj>
              </mc:Choice>
              <mc:Fallback>
                <p:oleObj name="文档" r:id="rId14" imgW="11366500" imgH="1356995" progId="Word.Document.12">
                  <p:embed/>
                  <p:pic>
                    <p:nvPicPr>
                      <p:cNvPr id="0" name="图片 31437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91282" y="2794149"/>
                        <a:ext cx="11345863" cy="1355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21500" y="333450"/>
            <a:ext cx="114354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二、多项选择题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7.(2019·</a:t>
            </a:r>
            <a:r>
              <a:rPr lang="zh-CN" altLang="zh-CN" sz="26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江苏盐城市第三次模拟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)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劳伦斯制成世界上第一台回旋加速器，其原理如图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6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所示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回旋加速器由两个铜质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D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形盒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D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、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D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2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构成，其间留有空隙，下列说法正确的是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粒子从电场中获得能量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粒子获得的最大速度与回旋加速器半径有关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粒子获得的最大速度与回旋加速器内的电场有关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D.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回旋加速器中的电场和磁场交替对带电粒子做功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84712" name="Picture 40" descr="Y2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8818" y="2308593"/>
            <a:ext cx="2799941" cy="2672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矩形 26"/>
          <p:cNvSpPr/>
          <p:nvPr/>
        </p:nvSpPr>
        <p:spPr>
          <a:xfrm>
            <a:off x="9623598" y="5093499"/>
            <a:ext cx="6864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图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</a:rPr>
              <a:t>6</a:t>
            </a:r>
            <a:endParaRPr lang="zh-CN" altLang="en-US" sz="2600" b="1" dirty="0"/>
          </a:p>
        </p:txBody>
      </p:sp>
      <p:sp>
        <p:nvSpPr>
          <p:cNvPr id="28" name="TextBox 14"/>
          <p:cNvSpPr txBox="1"/>
          <p:nvPr/>
        </p:nvSpPr>
        <p:spPr>
          <a:xfrm>
            <a:off x="337905" y="2745802"/>
            <a:ext cx="644733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9" name="TextBox 14"/>
          <p:cNvSpPr txBox="1"/>
          <p:nvPr/>
        </p:nvSpPr>
        <p:spPr>
          <a:xfrm>
            <a:off x="337905" y="3230449"/>
            <a:ext cx="644733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389206" y="765498"/>
            <a:ext cx="8010256" cy="18476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回旋加速器中的电场对带电粒子做功，粒子在电场中加速，在磁场中偏转，粒子从电场中获得能量，故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正确，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495300" y="2493690"/>
          <a:ext cx="716280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97" name="文档" r:id="rId1" imgW="7269480" imgH="1400810" progId="Word.Document.12">
                  <p:embed/>
                </p:oleObj>
              </mc:Choice>
              <mc:Fallback>
                <p:oleObj name="文档" r:id="rId1" imgW="7269480" imgH="1400810" progId="Word.Document.12">
                  <p:embed/>
                  <p:pic>
                    <p:nvPicPr>
                      <p:cNvPr id="0" name="图片 31539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95300" y="2493690"/>
                        <a:ext cx="7162800" cy="138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8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9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0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1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2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3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4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36" name="Picture 40" descr="Y2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510" y="621482"/>
            <a:ext cx="2799941" cy="2672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矩形 36"/>
          <p:cNvSpPr/>
          <p:nvPr/>
        </p:nvSpPr>
        <p:spPr>
          <a:xfrm>
            <a:off x="389205" y="3429794"/>
            <a:ext cx="11314253" cy="1247497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可知粒子获得的最大速度与回旋加速器半径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R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有关，但是与回旋加速器内的电场无关，故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正确，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9206" y="260405"/>
            <a:ext cx="11412000" cy="6124729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8.(2019·</a:t>
            </a:r>
            <a:r>
              <a:rPr lang="zh-CN" altLang="zh-CN" sz="26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山东泰安市</a:t>
            </a:r>
            <a:r>
              <a:rPr lang="en-US" altLang="zh-CN" sz="26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6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月第一轮模拟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)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如图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7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，倾角为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θ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的光滑斜面上存在着两个磁感应强度大小相同的匀强磁场，其方向一个垂直于斜面向上，一个垂直于斜面向下，它们的宽度均为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L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一个质量为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、边长也为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L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的正方形线框以速度</a:t>
            </a:r>
            <a:r>
              <a:rPr lang="en-US" altLang="zh-CN" sz="2600" i="1" kern="100" dirty="0">
                <a:latin typeface="Book Antiqua" panose="0204060205030503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v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进入上部磁场恰好做匀速运动，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边在下部磁场运动过程中再次出现匀速运动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重力加速度为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g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，则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在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进入上部磁场过程中的电流方向为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adcba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当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边刚越过边界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ff</a:t>
            </a:r>
            <a:r>
              <a:rPr lang="en-US" altLang="zh-CN" sz="26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′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时，线框的加速度大小为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g</a:t>
            </a:r>
            <a:r>
              <a:rPr lang="en-US" altLang="zh-CN" sz="2600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sin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 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θ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C.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边进入下部磁场再次做匀速运动的速度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为</a:t>
            </a:r>
            <a:r>
              <a:rPr lang="en-US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 </a:t>
            </a:r>
            <a:r>
              <a:rPr lang="en-US" altLang="zh-CN" sz="2600" i="1" kern="100" dirty="0" smtClean="0">
                <a:latin typeface="Book Antiqua" panose="0204060205030503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v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D.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从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边进入磁场到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边进入下部磁场再次做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匀速运动</a:t>
            </a:r>
            <a:endParaRPr lang="en-US" altLang="zh-CN" sz="2600" kern="100" dirty="0" smtClean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 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过程中，减少的动能等于线框中产生的焦耳热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3033" y="3213770"/>
            <a:ext cx="657692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883732" y="5457631"/>
            <a:ext cx="6864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图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</a:rPr>
              <a:t>7</a:t>
            </a:r>
            <a:endParaRPr lang="zh-CN" altLang="en-US" sz="2600" dirty="0"/>
          </a:p>
        </p:txBody>
      </p:sp>
      <p:sp>
        <p:nvSpPr>
          <p:cNvPr id="29" name="TextBox 14"/>
          <p:cNvSpPr txBox="1"/>
          <p:nvPr/>
        </p:nvSpPr>
        <p:spPr>
          <a:xfrm>
            <a:off x="262558" y="4365898"/>
            <a:ext cx="657692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pic>
        <p:nvPicPr>
          <p:cNvPr id="312322" name="Picture 2" descr="10-163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225" y="2950302"/>
            <a:ext cx="3115420" cy="247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7138292" y="4396386"/>
          <a:ext cx="973138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27" name="文档" r:id="rId2" imgW="974090" imgH="1116965" progId="Word.Document.12">
                  <p:embed/>
                </p:oleObj>
              </mc:Choice>
              <mc:Fallback>
                <p:oleObj name="文档" r:id="rId2" imgW="974090" imgH="1116965" progId="Word.Document.12">
                  <p:embed/>
                  <p:pic>
                    <p:nvPicPr>
                      <p:cNvPr id="0" name="图片 31232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138292" y="4396386"/>
                        <a:ext cx="973138" cy="1116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8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0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1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2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3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4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9206" y="526113"/>
            <a:ext cx="8226280" cy="1247497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根据楞次定律可知，在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ab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边进入上部磁场过程中的电流方向为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adcba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，选项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正确；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526702" y="1621954"/>
          <a:ext cx="100330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82" name="文档" r:id="rId1" imgW="10035540" imgH="1446530" progId="Word.Document.12">
                  <p:embed/>
                </p:oleObj>
              </mc:Choice>
              <mc:Fallback>
                <p:oleObj name="文档" r:id="rId1" imgW="10035540" imgH="1446530" progId="Word.Document.12">
                  <p:embed/>
                  <p:pic>
                    <p:nvPicPr>
                      <p:cNvPr id="0" name="图片 30108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26702" y="1621954"/>
                        <a:ext cx="10033000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矩形 20"/>
          <p:cNvSpPr/>
          <p:nvPr/>
        </p:nvSpPr>
        <p:spPr>
          <a:xfrm>
            <a:off x="389206" y="2493690"/>
            <a:ext cx="11412000" cy="18476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ab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边刚越过边界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ff</a:t>
            </a:r>
            <a:r>
              <a:rPr lang="en-US" altLang="zh-CN" sz="2600" kern="100" dirty="0">
                <a:latin typeface="宋体" panose="02010600030101010101" pitchFamily="2" charset="-122"/>
                <a:cs typeface="Times New Roman" panose="02020603050405020304" pitchFamily="18" charset="0"/>
              </a:rPr>
              <a:t>′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时，由于线框的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ab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边和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cd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边产生同方向感应电动势，则回路的感应电动势加倍，感应电流加倍，每个边受到的安培力加倍，则此时：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altLang="zh-CN" sz="26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安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mg</a:t>
            </a:r>
            <a:r>
              <a:rPr lang="en-US" altLang="zh-CN" sz="2600" kern="1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sin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θ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ma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，解得线框的加速度大小为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g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sin 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θ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，选项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错误；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2" name="Picture 2" descr="10-16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8879" y="117426"/>
            <a:ext cx="2889127" cy="2292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" name="对象 22"/>
          <p:cNvGraphicFramePr>
            <a:graphicFrameLocks noChangeAspect="1"/>
          </p:cNvGraphicFramePr>
          <p:nvPr/>
        </p:nvGraphicFramePr>
        <p:xfrm>
          <a:off x="533400" y="4375398"/>
          <a:ext cx="11049000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83" name="文档" r:id="rId4" imgW="11205845" imgH="1822450" progId="Word.Document.12">
                  <p:embed/>
                </p:oleObj>
              </mc:Choice>
              <mc:Fallback>
                <p:oleObj name="文档" r:id="rId4" imgW="11205845" imgH="1822450" progId="Word.Document.12">
                  <p:embed/>
                  <p:pic>
                    <p:nvPicPr>
                      <p:cNvPr id="0" name="图片 30108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4375398"/>
                        <a:ext cx="11049000" cy="179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8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9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0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1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2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3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4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5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6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9206" y="814145"/>
            <a:ext cx="8226280" cy="18476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由能量关系可知，从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ab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边进入磁场到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ab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边进入下部磁场再次做匀速运动的过程中，减少的动能与重力势能之和等于线框中产生的焦耳热，选项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22" name="Picture 2" descr="10-16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8879" y="765498"/>
            <a:ext cx="2889127" cy="2292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9206" y="64468"/>
            <a:ext cx="11412000" cy="4249216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三、非选择题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9.(2019·</a:t>
            </a:r>
            <a:r>
              <a:rPr lang="zh-CN" altLang="zh-CN" sz="26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山东济宁市第一次模拟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)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如图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8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所示，有一倾斜的光滑平行金属导轨，导轨平面与水平面的夹角为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θ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30°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，导轨间距为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L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，接在两导轨间的电阻为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R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，在导轨的中间矩形区域内存在垂直斜面向上的匀强磁场，磁感应强度大小为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，磁场区域的长度为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2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L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一质量为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、有效电阻为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0.5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R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的导体棒从距磁场上边缘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2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L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处由静止释放，整个运动过程中，导体棒与导轨接触良好，且始终保持与导轨垂直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不计导轨的电阻，重力加速度为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g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325082" y="6177711"/>
            <a:ext cx="6864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图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</a:rPr>
              <a:t>8</a:t>
            </a:r>
            <a:endParaRPr lang="zh-CN" altLang="en-US" sz="2600" dirty="0"/>
          </a:p>
        </p:txBody>
      </p:sp>
      <p:sp>
        <p:nvSpPr>
          <p:cNvPr id="3" name="矩形 2"/>
          <p:cNvSpPr/>
          <p:nvPr/>
        </p:nvSpPr>
        <p:spPr>
          <a:xfrm>
            <a:off x="389206" y="4368081"/>
            <a:ext cx="714616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(1)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求导体棒刚进入磁场时的速度</a:t>
            </a:r>
            <a:r>
              <a:rPr lang="en-US" altLang="zh-CN" sz="2600" i="1" kern="100" dirty="0">
                <a:latin typeface="Book Antiqua" panose="0204060205030503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v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0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的大小；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89206" y="5057265"/>
            <a:ext cx="2185214" cy="6174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答案　</a:t>
            </a:r>
            <a:r>
              <a:rPr lang="zh-CN" altLang="zh-CN" sz="26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见解析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16418" name="Picture 2" descr="10-164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416" y="3696957"/>
            <a:ext cx="3669738" cy="2509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8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0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1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3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5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6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9206" y="821207"/>
            <a:ext cx="11412000" cy="64823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导体棒由静止到下滑距离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L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的过程中，由动能定理得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4" name="Picture 2" descr="10-164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334" y="1630708"/>
            <a:ext cx="3669738" cy="2509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10084" y="1664070"/>
          <a:ext cx="4170362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72" name="文档" r:id="rId2" imgW="4171315" imgH="1751330" progId="Word.Document.12">
                  <p:embed/>
                </p:oleObj>
              </mc:Choice>
              <mc:Fallback>
                <p:oleObj name="文档" r:id="rId2" imgW="4171315" imgH="1751330" progId="Word.Document.12">
                  <p:embed/>
                  <p:pic>
                    <p:nvPicPr>
                      <p:cNvPr id="0" name="图片 31847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0084" y="1664070"/>
                        <a:ext cx="4170362" cy="174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/>
        </p:nvGraphicFramePr>
        <p:xfrm>
          <a:off x="510084" y="2688481"/>
          <a:ext cx="4170362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73" name="文档" r:id="rId4" imgW="4171315" imgH="1748155" progId="Word.Document.12">
                  <p:embed/>
                </p:oleObj>
              </mc:Choice>
              <mc:Fallback>
                <p:oleObj name="文档" r:id="rId4" imgW="4171315" imgH="1748155" progId="Word.Document.12">
                  <p:embed/>
                  <p:pic>
                    <p:nvPicPr>
                      <p:cNvPr id="0" name="图片 31847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0084" y="2688481"/>
                        <a:ext cx="4170362" cy="174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7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8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9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0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1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2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3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389206" y="261442"/>
            <a:ext cx="11412000" cy="64823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 smtClean="0">
                <a:solidFill>
                  <a:srgbClr val="0000FF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一</a:t>
            </a:r>
            <a:r>
              <a:rPr lang="zh-CN" altLang="zh-CN" sz="2600" b="1" kern="100" dirty="0">
                <a:solidFill>
                  <a:srgbClr val="0000FF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、单项</a:t>
            </a:r>
            <a:r>
              <a:rPr lang="zh-CN" altLang="zh-CN" sz="2600" b="1" kern="100" dirty="0" smtClean="0">
                <a:solidFill>
                  <a:srgbClr val="0000FF"/>
                </a:solidFill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选择题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8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89206" y="948615"/>
            <a:ext cx="11412000" cy="3048887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下列没有利用涡流的是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金属探测器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变压器中用互相绝缘的硅钢片叠成铁芯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用来冶炼合金钢的真空冶炼炉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D.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磁电式仪表的线圈用铝框做骨架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TextBox 14"/>
          <p:cNvSpPr txBox="1"/>
          <p:nvPr/>
        </p:nvSpPr>
        <p:spPr>
          <a:xfrm>
            <a:off x="253033" y="2053286"/>
            <a:ext cx="657692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89206" y="4314527"/>
            <a:ext cx="11412000" cy="1923579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</a:t>
            </a: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金属探测器、真空冶炼炉都是利用涡流现象工作的，磁电式仪表利用涡流能让指针快速稳定，也是利用涡流现象，变压器中的硅钢片是为了防止涡流产生铁损</a:t>
            </a:r>
            <a:r>
              <a:rPr lang="en-US" altLang="zh-CN" sz="26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9206" y="1098267"/>
            <a:ext cx="7434192" cy="132341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(2)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若导体棒离开磁场前已达到匀速，求导体棒通过磁场的过程中，电阻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R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上产生的焦耳热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Q</a:t>
            </a:r>
            <a:r>
              <a:rPr lang="en-US" altLang="zh-CN" sz="2600" i="1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R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7" name="Picture 2" descr="10-164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414" y="919922"/>
            <a:ext cx="3669738" cy="2509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389206" y="2560768"/>
            <a:ext cx="318572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答案　</a:t>
            </a:r>
            <a:r>
              <a:rPr lang="zh-CN" altLang="zh-CN" sz="260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见解析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0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1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2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3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4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5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6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7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8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9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9206" y="162163"/>
            <a:ext cx="7434192" cy="125859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设导体棒在磁场中匀速运动的速度为</a:t>
            </a:r>
            <a:r>
              <a:rPr lang="en-US" altLang="zh-CN" sz="2600" i="1" kern="100" dirty="0">
                <a:latin typeface="Book Antiqua" panose="0204060205030503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，此时导体棒切割磁感线产生的感应电动势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E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BL</a:t>
            </a:r>
            <a:r>
              <a:rPr lang="en-US" altLang="zh-CN" sz="2600" i="1" kern="100" dirty="0" err="1">
                <a:latin typeface="Book Antiqua" panose="0204060205030503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7" name="Picture 2" descr="10-164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422" y="469097"/>
            <a:ext cx="3669738" cy="2509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18996" y="1578645"/>
          <a:ext cx="5681662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99" name="文档" r:id="rId2" imgW="5683250" imgH="1637030" progId="Word.Document.12">
                  <p:embed/>
                </p:oleObj>
              </mc:Choice>
              <mc:Fallback>
                <p:oleObj name="文档" r:id="rId2" imgW="5683250" imgH="1637030" progId="Word.Document.12">
                  <p:embed/>
                  <p:pic>
                    <p:nvPicPr>
                      <p:cNvPr id="0" name="图片 31949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8996" y="1578645"/>
                        <a:ext cx="5681662" cy="163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矩形 16"/>
          <p:cNvSpPr/>
          <p:nvPr/>
        </p:nvSpPr>
        <p:spPr>
          <a:xfrm>
            <a:off x="389206" y="2349674"/>
            <a:ext cx="7434192" cy="125859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产生的安培力为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zh-CN" altLang="zh-CN" sz="26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安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BIL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由平衡条件得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mg</a:t>
            </a:r>
            <a:r>
              <a:rPr lang="en-US" altLang="zh-CN" sz="2600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sin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θ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</a:t>
            </a:r>
            <a:r>
              <a:rPr lang="zh-CN" altLang="zh-CN" sz="26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安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518996" y="3645818"/>
          <a:ext cx="40386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00" name="文档" r:id="rId4" imgW="4043680" imgH="1315085" progId="Word.Document.12">
                  <p:embed/>
                </p:oleObj>
              </mc:Choice>
              <mc:Fallback>
                <p:oleObj name="文档" r:id="rId4" imgW="4043680" imgH="1315085" progId="Word.Document.12">
                  <p:embed/>
                  <p:pic>
                    <p:nvPicPr>
                      <p:cNvPr id="0" name="图片 31949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8996" y="3645818"/>
                        <a:ext cx="4038600" cy="132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矩形 27"/>
          <p:cNvSpPr/>
          <p:nvPr/>
        </p:nvSpPr>
        <p:spPr>
          <a:xfrm>
            <a:off x="389206" y="4365898"/>
            <a:ext cx="11463970" cy="62944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导体棒从开始释放到刚离开磁场的过程中，由能量守恒定律得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29" name="对象 28"/>
          <p:cNvGraphicFramePr>
            <a:graphicFrameLocks noChangeAspect="1"/>
          </p:cNvGraphicFramePr>
          <p:nvPr/>
        </p:nvGraphicFramePr>
        <p:xfrm>
          <a:off x="518996" y="5027414"/>
          <a:ext cx="52070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01" name="文档" r:id="rId6" imgW="5208270" imgH="1288415" progId="Word.Document.12">
                  <p:embed/>
                </p:oleObj>
              </mc:Choice>
              <mc:Fallback>
                <p:oleObj name="文档" r:id="rId6" imgW="5208270" imgH="1288415" progId="Word.Document.12">
                  <p:embed/>
                  <p:pic>
                    <p:nvPicPr>
                      <p:cNvPr id="0" name="图片 31950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8996" y="5027414"/>
                        <a:ext cx="5207000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1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2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3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4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5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6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7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8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9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75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75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27" name="Picture 2" descr="10-16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988" y="703898"/>
            <a:ext cx="3669738" cy="2509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20700" y="909514"/>
          <a:ext cx="697230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20" name="文档" r:id="rId12" imgW="6986905" imgH="1689735" progId="Word.Document.12">
                  <p:embed/>
                </p:oleObj>
              </mc:Choice>
              <mc:Fallback>
                <p:oleObj name="文档" r:id="rId12" imgW="6986905" imgH="1689735" progId="Word.Document.12">
                  <p:embed/>
                  <p:pic>
                    <p:nvPicPr>
                      <p:cNvPr id="0" name="图片 32051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20700" y="909514"/>
                        <a:ext cx="6972300" cy="168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520700" y="2061642"/>
          <a:ext cx="57404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21" name="文档" r:id="rId14" imgW="5748655" imgH="1525270" progId="Word.Document.12">
                  <p:embed/>
                </p:oleObj>
              </mc:Choice>
              <mc:Fallback>
                <p:oleObj name="文档" r:id="rId14" imgW="5748655" imgH="1525270" progId="Word.Document.12">
                  <p:embed/>
                  <p:pic>
                    <p:nvPicPr>
                      <p:cNvPr id="0" name="图片 320520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20700" y="2061642"/>
                        <a:ext cx="574040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9206" y="329694"/>
            <a:ext cx="11412000" cy="4324236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10.(2020·</a:t>
            </a:r>
            <a:r>
              <a:rPr lang="zh-CN" altLang="zh-CN" sz="26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山东淄博市质检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)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如图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9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所示，一个质量为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、电阻不计、足够长的光滑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U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形金属框架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MNQP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，位于光滑绝缘水平桌面上，平行导轨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MN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和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PQ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相距为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L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空间存在着足够大的方向竖直向下的匀强磁场，磁感应强度的大小为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另有质量也为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的金属棒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CD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，垂直于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MN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放置在导轨上，并用一根与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CD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棒垂直的绝缘细线系在定点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已知细线能承受的最大拉力为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F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T0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CD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棒接入导轨间的有效电阻为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R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现从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t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0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时刻开始对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U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形框架施加水平向右的拉力，使其从静止开始做加速度为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的匀加速直线运动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543794" y="5889679"/>
            <a:ext cx="6864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图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</a:rPr>
              <a:t>9</a:t>
            </a:r>
            <a:endParaRPr lang="zh-CN" altLang="en-US" sz="2600" dirty="0"/>
          </a:p>
        </p:txBody>
      </p:sp>
      <p:pic>
        <p:nvPicPr>
          <p:cNvPr id="317442" name="Picture 2" descr="10-165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182" y="4151201"/>
            <a:ext cx="4015631" cy="167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5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7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8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9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0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1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2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3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9206" y="189434"/>
            <a:ext cx="7074152" cy="132341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(1)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求从框架开始运动到细线断裂所需的时间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t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0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及细线断裂时框架的瞬时速度</a:t>
            </a:r>
            <a:r>
              <a:rPr lang="en-US" altLang="zh-CN" sz="2600" i="1" kern="100" dirty="0">
                <a:latin typeface="Book Antiqua" panose="0204060205030503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v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0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大小；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17442" name="Picture 2" descr="10-165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398" y="333450"/>
            <a:ext cx="4015631" cy="167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464983" y="1616745"/>
          <a:ext cx="4543425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46" name="文档" r:id="rId2" imgW="4544695" imgH="1598930" progId="Word.Document.12">
                  <p:embed/>
                </p:oleObj>
              </mc:Choice>
              <mc:Fallback>
                <p:oleObj name="文档" r:id="rId2" imgW="4544695" imgH="1598930" progId="Word.Document.12">
                  <p:embed/>
                  <p:pic>
                    <p:nvPicPr>
                      <p:cNvPr id="0" name="图片 32154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4983" y="1616745"/>
                        <a:ext cx="4543425" cy="159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矩形 22"/>
          <p:cNvSpPr/>
          <p:nvPr/>
        </p:nvSpPr>
        <p:spPr>
          <a:xfrm>
            <a:off x="359966" y="2709556"/>
            <a:ext cx="7074152" cy="64823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细线断裂时，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478582" y="3264545"/>
          <a:ext cx="10275888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47" name="文档" r:id="rId4" imgW="10278110" imgH="1751330" progId="Word.Document.12">
                  <p:embed/>
                </p:oleObj>
              </mc:Choice>
              <mc:Fallback>
                <p:oleObj name="文档" r:id="rId4" imgW="10278110" imgH="1751330" progId="Word.Document.12">
                  <p:embed/>
                  <p:pic>
                    <p:nvPicPr>
                      <p:cNvPr id="0" name="图片 32154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8582" y="3264545"/>
                        <a:ext cx="10275888" cy="174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/>
          <p:cNvGraphicFramePr>
            <a:graphicFrameLocks noChangeAspect="1"/>
          </p:cNvGraphicFramePr>
          <p:nvPr/>
        </p:nvGraphicFramePr>
        <p:xfrm>
          <a:off x="464983" y="4082926"/>
          <a:ext cx="367030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48" name="文档" r:id="rId6" imgW="3671570" imgH="1433830" progId="Word.Document.12">
                  <p:embed/>
                </p:oleObj>
              </mc:Choice>
              <mc:Fallback>
                <p:oleObj name="文档" r:id="rId6" imgW="3671570" imgH="1433830" progId="Word.Document.12">
                  <p:embed/>
                  <p:pic>
                    <p:nvPicPr>
                      <p:cNvPr id="0" name="图片 32154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4983" y="4082926"/>
                        <a:ext cx="3670300" cy="143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对象 25"/>
          <p:cNvGraphicFramePr>
            <a:graphicFrameLocks noChangeAspect="1"/>
          </p:cNvGraphicFramePr>
          <p:nvPr/>
        </p:nvGraphicFramePr>
        <p:xfrm>
          <a:off x="464983" y="4869954"/>
          <a:ext cx="561340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49" name="文档" r:id="rId8" imgW="5612765" imgH="1433830" progId="Word.Document.12">
                  <p:embed/>
                </p:oleObj>
              </mc:Choice>
              <mc:Fallback>
                <p:oleObj name="文档" r:id="rId8" imgW="5612765" imgH="1433830" progId="Word.Document.12">
                  <p:embed/>
                  <p:pic>
                    <p:nvPicPr>
                      <p:cNvPr id="0" name="图片 32154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64983" y="4869954"/>
                        <a:ext cx="5613400" cy="143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8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9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0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1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2" name="Rectangle 2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3" name="Rectangle 2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4" name="Rectangle 2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5" name="Rectangle 21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6" name="Rectangl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9206" y="1053530"/>
            <a:ext cx="7074152" cy="124839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(2)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若在细线断裂时，立即撤去拉力，求此后过程中回路产生的总焦耳热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Q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17442" name="Picture 2" descr="10-165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398" y="1197546"/>
            <a:ext cx="4015631" cy="167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464983" y="2624857"/>
          <a:ext cx="4543425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64" name="文档" r:id="rId2" imgW="4544695" imgH="1595755" progId="Word.Document.12">
                  <p:embed/>
                </p:oleObj>
              </mc:Choice>
              <mc:Fallback>
                <p:oleObj name="文档" r:id="rId2" imgW="4544695" imgH="1595755" progId="Word.Document.12">
                  <p:embed/>
                  <p:pic>
                    <p:nvPicPr>
                      <p:cNvPr id="0" name="图片 32256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4983" y="2624857"/>
                        <a:ext cx="4543425" cy="159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7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8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9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0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1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2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3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4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5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59966" y="549474"/>
            <a:ext cx="11567888" cy="132341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在细线断裂时立即撤去拉力，框架向右减速运动，棒向右加速运动，设二者最终速度大小均为</a:t>
            </a:r>
            <a:r>
              <a:rPr lang="en-US" altLang="zh-CN" sz="2600" i="1" kern="100" dirty="0">
                <a:latin typeface="Book Antiqua" panose="0204060205030503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，设向右为正方向，由系统动量守恒可得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</a:t>
            </a:r>
            <a:r>
              <a:rPr lang="en-US" altLang="zh-CN" sz="2600" i="1" kern="100" dirty="0">
                <a:latin typeface="Book Antiqua" panose="0204060205030503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0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</a:t>
            </a:r>
            <a:r>
              <a:rPr lang="en-US" altLang="zh-CN" sz="2600" i="1" kern="100" dirty="0">
                <a:latin typeface="Book Antiqua" panose="0204060205030503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24" name="对象 23"/>
          <p:cNvGraphicFramePr>
            <a:graphicFrameLocks noChangeAspect="1"/>
          </p:cNvGraphicFramePr>
          <p:nvPr/>
        </p:nvGraphicFramePr>
        <p:xfrm>
          <a:off x="464983" y="1922844"/>
          <a:ext cx="367030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51" name="文档" r:id="rId11" imgW="3671570" imgH="1431290" progId="Word.Document.12">
                  <p:embed/>
                </p:oleObj>
              </mc:Choice>
              <mc:Fallback>
                <p:oleObj name="文档" r:id="rId11" imgW="3671570" imgH="1431290" progId="Word.Document.12">
                  <p:embed/>
                  <p:pic>
                    <p:nvPicPr>
                      <p:cNvPr id="0" name="图片 28985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64983" y="1922844"/>
                        <a:ext cx="3670300" cy="143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2" descr="10-16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841" y="2005256"/>
            <a:ext cx="4178681" cy="174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矩形 26"/>
          <p:cNvSpPr/>
          <p:nvPr/>
        </p:nvSpPr>
        <p:spPr>
          <a:xfrm>
            <a:off x="359966" y="2637706"/>
            <a:ext cx="6887368" cy="132341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撤去拉力后，系统总动能的减少量等于回路消耗的电能，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464983" y="3861842"/>
          <a:ext cx="9020175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52" name="文档" r:id="rId14" imgW="9006840" imgH="1595755" progId="Word.Document.12">
                  <p:embed/>
                </p:oleObj>
              </mc:Choice>
              <mc:Fallback>
                <p:oleObj name="文档" r:id="rId14" imgW="9006840" imgH="1595755" progId="Word.Document.12">
                  <p:embed/>
                  <p:pic>
                    <p:nvPicPr>
                      <p:cNvPr id="0" name="图片 28985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64983" y="3861842"/>
                        <a:ext cx="9020175" cy="159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对象 27"/>
          <p:cNvGraphicFramePr>
            <a:graphicFrameLocks noChangeAspect="1"/>
          </p:cNvGraphicFramePr>
          <p:nvPr/>
        </p:nvGraphicFramePr>
        <p:xfrm>
          <a:off x="464983" y="4725938"/>
          <a:ext cx="45466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53" name="文档" r:id="rId16" imgW="4558030" imgH="1400810" progId="Word.Document.12">
                  <p:embed/>
                </p:oleObj>
              </mc:Choice>
              <mc:Fallback>
                <p:oleObj name="文档" r:id="rId16" imgW="4558030" imgH="1400810" progId="Word.Document.12">
                  <p:embed/>
                  <p:pic>
                    <p:nvPicPr>
                      <p:cNvPr id="0" name="图片 289852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64983" y="4725938"/>
                        <a:ext cx="4546600" cy="139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38" y="-60498"/>
            <a:ext cx="4711818" cy="4711818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5159101" y="2772451"/>
            <a:ext cx="5441765" cy="16435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  <a:tabLst>
                <a:tab pos="2334895" algn="l"/>
              </a:tabLst>
            </a:pPr>
            <a:r>
              <a:rPr lang="en-US" altLang="zh-CN" sz="4200" b="1" dirty="0">
                <a:solidFill>
                  <a:srgbClr val="04449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4200" b="1" dirty="0">
                <a:solidFill>
                  <a:srgbClr val="044491"/>
                </a:solidFill>
                <a:latin typeface="微软雅黑" panose="020B0503020204020204" charset="-122"/>
                <a:ea typeface="微软雅黑" panose="020B0503020204020204" charset="-122"/>
              </a:rPr>
              <a:t>8</a:t>
            </a:r>
            <a:r>
              <a:rPr lang="zh-CN" altLang="zh-CN" sz="4200" b="1" dirty="0">
                <a:solidFill>
                  <a:srgbClr val="044491"/>
                </a:solidFill>
                <a:latin typeface="微软雅黑" panose="020B0503020204020204" charset="-122"/>
                <a:ea typeface="微软雅黑" panose="020B0503020204020204" charset="-122"/>
              </a:rPr>
              <a:t>＋</a:t>
            </a:r>
            <a:r>
              <a:rPr lang="en-US" altLang="zh-CN" sz="4200" b="1" dirty="0" smtClean="0">
                <a:solidFill>
                  <a:srgbClr val="04449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sz="4200" b="1" dirty="0" smtClean="0">
                <a:solidFill>
                  <a:srgbClr val="04449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4200" b="1" dirty="0" smtClean="0">
              <a:solidFill>
                <a:srgbClr val="04449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2334895" algn="l"/>
              </a:tabLst>
            </a:pPr>
            <a:r>
              <a:rPr lang="zh-CN" altLang="zh-CN" sz="4200" b="1" dirty="0" smtClean="0">
                <a:solidFill>
                  <a:srgbClr val="044491"/>
                </a:solidFill>
                <a:latin typeface="微软雅黑" panose="020B0503020204020204" charset="-122"/>
                <a:ea typeface="微软雅黑" panose="020B0503020204020204" charset="-122"/>
              </a:rPr>
              <a:t>章</a:t>
            </a:r>
            <a:r>
              <a:rPr lang="zh-CN" altLang="zh-CN" sz="4200" b="1" dirty="0">
                <a:solidFill>
                  <a:srgbClr val="044491"/>
                </a:solidFill>
                <a:latin typeface="微软雅黑" panose="020B0503020204020204" charset="-122"/>
                <a:ea typeface="微软雅黑" panose="020B0503020204020204" charset="-122"/>
              </a:rPr>
              <a:t>末综合能力滚动练</a:t>
            </a:r>
            <a:endParaRPr lang="zh-CN" altLang="zh-CN" sz="4200" b="1" dirty="0">
              <a:solidFill>
                <a:srgbClr val="04449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直角三角形 7"/>
          <p:cNvSpPr/>
          <p:nvPr/>
        </p:nvSpPr>
        <p:spPr>
          <a:xfrm>
            <a:off x="0" y="-73198"/>
            <a:ext cx="6880485" cy="6932785"/>
          </a:xfrm>
          <a:prstGeom prst="rtTriangle">
            <a:avLst/>
          </a:prstGeom>
          <a:blipFill dpi="0" rotWithShape="1">
            <a:blip r:embed="rId2">
              <a:alphaModFix amt="76000"/>
            </a:blip>
            <a:srcRect/>
            <a:stretch>
              <a:fillRect/>
            </a:stretch>
          </a:blip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zh-CN" altLang="en-US" sz="4800">
              <a:solidFill>
                <a:prstClr val="white"/>
              </a:solidFill>
              <a:latin typeface="迷你简菱心" panose="02010609000101010101" pitchFamily="49" charset="-122"/>
              <a:ea typeface="迷你简菱心" panose="0201060900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389206" y="405458"/>
            <a:ext cx="11412000" cy="124839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2.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如图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所示的电路，开关闭合，电路处于稳定状态，在某时刻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t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突然断开开关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S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，则通过电阻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R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中的电流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I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随时间变化的图线可能是下图中的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306178" name="Picture 2" descr="10-15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7358" y="1713215"/>
            <a:ext cx="2223486" cy="1774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矩形 17"/>
          <p:cNvSpPr/>
          <p:nvPr/>
        </p:nvSpPr>
        <p:spPr>
          <a:xfrm>
            <a:off x="9767614" y="3501802"/>
            <a:ext cx="6864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图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</a:rPr>
              <a:t>1</a:t>
            </a:r>
            <a:endParaRPr lang="zh-CN" altLang="en-US" sz="2600" dirty="0"/>
          </a:p>
        </p:txBody>
      </p:sp>
      <p:pic>
        <p:nvPicPr>
          <p:cNvPr id="306179" name="Picture 3" descr="10-15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3" y="1907707"/>
            <a:ext cx="7932385" cy="2003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4"/>
          <p:cNvSpPr txBox="1"/>
          <p:nvPr/>
        </p:nvSpPr>
        <p:spPr>
          <a:xfrm>
            <a:off x="7525746" y="3357786"/>
            <a:ext cx="657692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89206" y="4271829"/>
            <a:ext cx="11412000" cy="18476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当断开开关，原来通过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R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的电流立即消失，由于电磁感应，线圈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L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产生自感电动势阻碍自身电流变化，产生的感应电流流过电阻，其方向与原来流过电阻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R</a:t>
            </a:r>
            <a:r>
              <a:rPr lang="en-US" altLang="zh-CN" sz="26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的电流方向相反，慢慢减小最后为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0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，故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正确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389206" y="477466"/>
            <a:ext cx="11412000" cy="4324236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3.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如图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2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甲所示，长直导线与闭合金属线框位于同一平面内，长直导线中的电流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i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随时间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t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的变化关系如图乙所示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在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0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～</a:t>
            </a:r>
            <a:r>
              <a:rPr lang="en-US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时间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内，直导线中电流向上，则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在</a:t>
            </a:r>
            <a:r>
              <a:rPr lang="en-US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 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～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T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时间内，线框中感应电流的方向与所受安培力的合力方向分别是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顺时针，向左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  	</a:t>
            </a:r>
            <a:endParaRPr lang="en-US" altLang="zh-CN" sz="2600" kern="100" dirty="0" smtClean="0">
              <a:latin typeface="Times New Roman" panose="02020603050405020304" pitchFamily="18" charset="0"/>
              <a:ea typeface="微软雅黑" panose="020B0503020204020204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逆时针，向右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顺时针，向右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  	</a:t>
            </a:r>
            <a:endParaRPr lang="en-US" altLang="zh-CN" sz="2600" kern="100" dirty="0" smtClean="0">
              <a:latin typeface="Times New Roman" panose="02020603050405020304" pitchFamily="18" charset="0"/>
              <a:ea typeface="微软雅黑" panose="020B0503020204020204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 smtClean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D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逆时针，向左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TextBox 14"/>
          <p:cNvSpPr txBox="1"/>
          <p:nvPr/>
        </p:nvSpPr>
        <p:spPr>
          <a:xfrm>
            <a:off x="262558" y="2781722"/>
            <a:ext cx="657692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029120" y="4470420"/>
            <a:ext cx="6864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图</a:t>
            </a:r>
            <a:r>
              <a:rPr lang="en-US" altLang="zh-CN" sz="26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2</a:t>
            </a:r>
            <a:endParaRPr lang="zh-CN" altLang="en-US" sz="2600" dirty="0"/>
          </a:p>
        </p:txBody>
      </p:sp>
      <p:pic>
        <p:nvPicPr>
          <p:cNvPr id="307202" name="Picture 2" descr="10-15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214" y="2349674"/>
            <a:ext cx="4410219" cy="218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566991" y="1068437"/>
          <a:ext cx="968375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09" name="文档" r:id="rId12" imgW="970915" imgH="1066800" progId="Word.Document.12">
                  <p:embed/>
                </p:oleObj>
              </mc:Choice>
              <mc:Fallback>
                <p:oleObj name="文档" r:id="rId12" imgW="970915" imgH="1066800" progId="Word.Document.12">
                  <p:embed/>
                  <p:pic>
                    <p:nvPicPr>
                      <p:cNvPr id="0" name="图片 30720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566991" y="1068437"/>
                        <a:ext cx="968375" cy="1065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/>
          <p:cNvGraphicFramePr>
            <a:graphicFrameLocks noChangeAspect="1"/>
          </p:cNvGraphicFramePr>
          <p:nvPr/>
        </p:nvGraphicFramePr>
        <p:xfrm>
          <a:off x="903759" y="1688902"/>
          <a:ext cx="968375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10" name="文档" r:id="rId14" imgW="970915" imgH="1066800" progId="Word.Document.12">
                  <p:embed/>
                </p:oleObj>
              </mc:Choice>
              <mc:Fallback>
                <p:oleObj name="文档" r:id="rId14" imgW="970915" imgH="1066800" progId="Word.Document.12">
                  <p:embed/>
                  <p:pic>
                    <p:nvPicPr>
                      <p:cNvPr id="0" name="图片 30720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03759" y="1688902"/>
                        <a:ext cx="968375" cy="1065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2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406574" y="549474"/>
          <a:ext cx="7678737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80" name="文档" r:id="rId11" imgW="7693660" imgH="1436370" progId="Word.Document.12">
                  <p:embed/>
                </p:oleObj>
              </mc:Choice>
              <mc:Fallback>
                <p:oleObj name="文档" r:id="rId11" imgW="7693660" imgH="1436370" progId="Word.Document.12">
                  <p:embed/>
                  <p:pic>
                    <p:nvPicPr>
                      <p:cNvPr id="0" name="图片 31027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06574" y="549474"/>
                        <a:ext cx="7678737" cy="143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406574" y="1341562"/>
          <a:ext cx="1005998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81" name="文档" r:id="rId13" imgW="10061575" imgH="1370330" progId="Word.Document.12">
                  <p:embed/>
                </p:oleObj>
              </mc:Choice>
              <mc:Fallback>
                <p:oleObj name="文档" r:id="rId13" imgW="10061575" imgH="1370330" progId="Word.Document.12">
                  <p:embed/>
                  <p:pic>
                    <p:nvPicPr>
                      <p:cNvPr id="0" name="图片 31028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06574" y="1341562"/>
                        <a:ext cx="10059988" cy="1368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406574" y="2205658"/>
            <a:ext cx="115212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根据安培定则知，导线右侧磁场的方向垂直纸面向里，电流逐渐增大，则磁场逐渐增强，根据楞次定律，金属线框中产生逆时针方向的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感应电流；</a:t>
            </a:r>
            <a:endParaRPr lang="en-US" altLang="zh-CN" sz="26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根据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左手定则，金属线框左边受到的安培力方向向右，右边受到的安培力方向向左，离导线越近，磁场越强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endParaRPr lang="en-US" altLang="zh-CN" sz="26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则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左边受到的安培力大于右边受到的安培力，所以金属线框所受安培力的合力方向向右，故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正确，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</a:t>
            </a:r>
            <a:r>
              <a:rPr lang="en-US" altLang="zh-CN" sz="26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1" name="Picture 2" descr="10-154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738" y="333450"/>
            <a:ext cx="3814702" cy="1889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7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9206" y="405458"/>
            <a:ext cx="11412000" cy="5109067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4.(2019·</a:t>
            </a:r>
            <a:r>
              <a:rPr lang="zh-CN" altLang="zh-CN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山东济南市</a:t>
            </a:r>
            <a:r>
              <a:rPr lang="en-US" altLang="zh-CN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月模拟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在如图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3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甲所示的电路中，螺线管匝数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n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1 000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匝，横截面积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S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20 cm</a:t>
            </a:r>
            <a:r>
              <a:rPr lang="en-US" altLang="zh-CN" kern="100" baseline="30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2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螺线管导线电阻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r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1.0 Ω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R</a:t>
            </a:r>
            <a:r>
              <a:rPr lang="en-US" altLang="zh-CN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4.0 Ω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R</a:t>
            </a:r>
            <a:r>
              <a:rPr lang="en-US" altLang="zh-CN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5.0 Ω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30 </a:t>
            </a:r>
            <a:r>
              <a:rPr lang="en-US" altLang="zh-CN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μF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在一段时间内，垂直穿过螺线管的磁场的磁感应强度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的方向如图甲所示，大小按如图乙所示的规律变化，则下列说法中正确的是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A.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螺线管中产生的感应电动势为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1.2 V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B.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闭合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K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，电路中的电流稳定后，电容器</a:t>
            </a:r>
            <a:r>
              <a:rPr lang="zh-CN" altLang="zh-CN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</a:t>
            </a:r>
            <a:endParaRPr lang="en-US" altLang="zh-CN" kern="100" dirty="0" smtClean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 </a:t>
            </a:r>
            <a:r>
              <a:rPr lang="zh-CN" altLang="zh-CN" kern="100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下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极板带负电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C.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闭合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K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，电路中的电流稳定后，电阻</a:t>
            </a:r>
            <a:r>
              <a:rPr lang="en-US" altLang="zh-CN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R</a:t>
            </a:r>
            <a:r>
              <a:rPr lang="en-US" altLang="zh-CN" kern="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的电功率为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2.56</a:t>
            </a:r>
            <a:r>
              <a:rPr lang="en-US" altLang="zh-CN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×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10</a:t>
            </a:r>
            <a:r>
              <a:rPr lang="zh-CN" altLang="zh-CN" kern="100" baseline="30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－</a:t>
            </a:r>
            <a:r>
              <a:rPr lang="en-US" altLang="zh-CN" kern="100" baseline="30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2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 W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D.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闭合</a:t>
            </a:r>
            <a:r>
              <a:rPr lang="en-US" altLang="zh-CN" kern="100" spc="-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K</a:t>
            </a:r>
            <a:r>
              <a:rPr lang="zh-CN" altLang="zh-CN" kern="100" spc="-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，电路中的电流稳定后，断开</a:t>
            </a:r>
            <a:r>
              <a:rPr lang="en-US" altLang="zh-CN" kern="100" spc="-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K</a:t>
            </a:r>
            <a:r>
              <a:rPr lang="zh-CN" altLang="zh-CN" kern="100" spc="-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，则</a:t>
            </a:r>
            <a:r>
              <a:rPr lang="en-US" altLang="zh-CN" kern="100" spc="-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K</a:t>
            </a:r>
            <a:r>
              <a:rPr lang="zh-CN" altLang="zh-CN" kern="100" spc="-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断开后，流经</a:t>
            </a:r>
            <a:r>
              <a:rPr lang="en-US" altLang="zh-CN" i="1" kern="100" spc="-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R</a:t>
            </a:r>
            <a:r>
              <a:rPr lang="en-US" altLang="zh-CN" kern="100" spc="-100" baseline="-25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2</a:t>
            </a:r>
            <a:r>
              <a:rPr lang="zh-CN" altLang="zh-CN" kern="100" spc="-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的电荷量为</a:t>
            </a:r>
            <a:r>
              <a:rPr lang="en-US" altLang="zh-CN" kern="100" spc="-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1.8</a:t>
            </a:r>
            <a:r>
              <a:rPr lang="en-US" altLang="zh-CN" kern="100" spc="-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×</a:t>
            </a:r>
            <a:r>
              <a:rPr lang="en-US" altLang="zh-CN" kern="100" spc="-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10</a:t>
            </a:r>
            <a:r>
              <a:rPr lang="zh-CN" altLang="zh-CN" kern="100" spc="-100" baseline="30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－</a:t>
            </a:r>
            <a:r>
              <a:rPr lang="en-US" altLang="zh-CN" kern="100" spc="-100" baseline="300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2</a:t>
            </a:r>
            <a:r>
              <a:rPr lang="en-US" altLang="zh-CN" kern="100" spc="-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 </a:t>
            </a:r>
            <a:r>
              <a:rPr lang="en-US" altLang="zh-CN" kern="100" spc="-100" dirty="0" smtClean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</a:t>
            </a:r>
            <a:endParaRPr lang="zh-CN" altLang="zh-CN" kern="100" spc="-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3033" y="4257970"/>
            <a:ext cx="657692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7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904303" y="3917731"/>
            <a:ext cx="6864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图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</a:rPr>
              <a:t>3</a:t>
            </a:r>
            <a:endParaRPr lang="zh-CN" altLang="en-US" sz="2600" dirty="0"/>
          </a:p>
        </p:txBody>
      </p:sp>
      <p:pic>
        <p:nvPicPr>
          <p:cNvPr id="308226" name="Picture 2" descr="10-156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278" y="2124583"/>
            <a:ext cx="5008457" cy="2313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9206" y="909514"/>
            <a:ext cx="6557237" cy="252374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解得：</a:t>
            </a:r>
            <a:r>
              <a:rPr lang="en-US" altLang="zh-CN" sz="2600" i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0.8 V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，故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6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根据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楞次定律可知，螺线管的感应电流盘旋而下，则螺线管下端相当于电源的正极，则电容器的下极板带正电，故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错误；</a:t>
            </a:r>
            <a:endParaRPr lang="zh-CN" altLang="zh-CN" sz="2600" kern="100" spc="-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20700" y="189434"/>
          <a:ext cx="83566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8" name="文档" r:id="rId1" imgW="8483600" imgH="1360170" progId="Word.Document.12">
                  <p:embed/>
                </p:oleObj>
              </mc:Choice>
              <mc:Fallback>
                <p:oleObj name="文档" r:id="rId1" imgW="8483600" imgH="1360170" progId="Word.Document.12">
                  <p:embed/>
                  <p:pic>
                    <p:nvPicPr>
                      <p:cNvPr id="0" name="图片 29800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20700" y="189434"/>
                        <a:ext cx="8356600" cy="134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22" name="Picture 2" descr="10-156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405" y="1044463"/>
            <a:ext cx="5008457" cy="2313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20700" y="3289697"/>
          <a:ext cx="9453562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9" name="文档" r:id="rId14" imgW="9439275" imgH="1291590" progId="Word.Document.12">
                  <p:embed/>
                </p:oleObj>
              </mc:Choice>
              <mc:Fallback>
                <p:oleObj name="文档" r:id="rId14" imgW="9439275" imgH="1291590" progId="Word.Document.12">
                  <p:embed/>
                  <p:pic>
                    <p:nvPicPr>
                      <p:cNvPr id="0" name="图片 29800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20700" y="3289697"/>
                        <a:ext cx="9453562" cy="1292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矩形 22"/>
          <p:cNvSpPr/>
          <p:nvPr/>
        </p:nvSpPr>
        <p:spPr>
          <a:xfrm>
            <a:off x="389206" y="4195911"/>
            <a:ext cx="11682664" cy="1923579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根据</a:t>
            </a:r>
            <a:r>
              <a:rPr lang="zh-CN" altLang="zh-CN" sz="2600" kern="100" spc="-100" dirty="0">
                <a:latin typeface="宋体" panose="02010600030101010101" pitchFamily="2" charset="-122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zh-CN" sz="2600" i="1" kern="100" spc="-100" dirty="0">
                <a:latin typeface="宋体" panose="02010600030101010101" pitchFamily="2" charset="-122"/>
                <a:ea typeface="Times New Roman" panose="02020603050405020304" pitchFamily="18" charset="0"/>
                <a:cs typeface="Courier New" panose="02070309020205020404" pitchFamily="49" charset="0"/>
              </a:rPr>
              <a:t>P</a:t>
            </a:r>
            <a:r>
              <a:rPr lang="zh-CN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</a:t>
            </a:r>
            <a:r>
              <a:rPr lang="en-US" altLang="zh-CN" sz="2600" kern="100" spc="-100" baseline="30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600" i="1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R</a:t>
            </a:r>
            <a:r>
              <a:rPr lang="en-US" altLang="zh-CN" sz="2600" kern="100" spc="-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，解得：</a:t>
            </a:r>
            <a:r>
              <a:rPr lang="en-US" altLang="zh-CN" sz="2600" i="1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</a:t>
            </a:r>
            <a:r>
              <a:rPr lang="zh-CN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2.56</a:t>
            </a:r>
            <a:r>
              <a:rPr lang="en-US" altLang="zh-CN" sz="2600" kern="100" spc="-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×</a:t>
            </a:r>
            <a:r>
              <a:rPr lang="en-US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10</a:t>
            </a:r>
            <a:r>
              <a:rPr lang="zh-CN" altLang="zh-CN" sz="2600" kern="100" spc="-100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600" kern="100" spc="-100" baseline="30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W</a:t>
            </a:r>
            <a:r>
              <a:rPr lang="zh-CN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，故</a:t>
            </a:r>
            <a:r>
              <a:rPr lang="en-US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正确</a:t>
            </a:r>
            <a:r>
              <a:rPr lang="zh-CN" altLang="zh-CN" sz="2600" kern="100" spc="-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600" kern="100" spc="-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spc="-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K</a:t>
            </a:r>
            <a:r>
              <a:rPr lang="zh-CN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断开后</a:t>
            </a:r>
            <a:r>
              <a:rPr lang="zh-CN" altLang="zh-CN" sz="2600" kern="100" spc="-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流经</a:t>
            </a:r>
            <a:r>
              <a:rPr lang="en-US" altLang="zh-CN" sz="2600" i="1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R</a:t>
            </a:r>
            <a:r>
              <a:rPr lang="en-US" altLang="zh-CN" sz="2600" kern="100" spc="-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的电荷量即为</a:t>
            </a:r>
            <a:r>
              <a:rPr lang="en-US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K</a:t>
            </a:r>
            <a:r>
              <a:rPr lang="zh-CN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闭合时电容器一个极板上所带的电荷量</a:t>
            </a:r>
            <a:r>
              <a:rPr lang="en-US" altLang="zh-CN" sz="2600" i="1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Q</a:t>
            </a:r>
            <a:r>
              <a:rPr lang="zh-CN" altLang="zh-CN" sz="2600" kern="100" spc="-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电容器两端的电压为</a:t>
            </a:r>
            <a:r>
              <a:rPr lang="zh-CN" altLang="zh-CN" sz="2600" kern="100" spc="-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600" i="1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U</a:t>
            </a:r>
            <a:r>
              <a:rPr lang="zh-CN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IR</a:t>
            </a:r>
            <a:r>
              <a:rPr lang="en-US" altLang="zh-CN" sz="2600" kern="100" spc="-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0.4 V</a:t>
            </a:r>
            <a:r>
              <a:rPr lang="zh-CN" altLang="zh-CN" sz="2600" kern="100" spc="-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流经</a:t>
            </a:r>
            <a:r>
              <a:rPr lang="en-US" altLang="zh-CN" sz="2600" i="1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R</a:t>
            </a:r>
            <a:r>
              <a:rPr lang="en-US" altLang="zh-CN" sz="2600" kern="100" spc="-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的电荷量为</a:t>
            </a:r>
            <a:r>
              <a:rPr lang="zh-CN" altLang="zh-CN" sz="2600" kern="100" spc="-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600" i="1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Q</a:t>
            </a:r>
            <a:r>
              <a:rPr lang="zh-CN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CU</a:t>
            </a:r>
            <a:r>
              <a:rPr lang="zh-CN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1.2</a:t>
            </a:r>
            <a:r>
              <a:rPr lang="en-US" altLang="zh-CN" sz="2600" kern="100" spc="-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×</a:t>
            </a:r>
            <a:r>
              <a:rPr lang="en-US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10</a:t>
            </a:r>
            <a:r>
              <a:rPr lang="zh-CN" altLang="zh-CN" sz="2600" kern="100" spc="-100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600" kern="100" spc="-100" baseline="30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</a:t>
            </a:r>
            <a:r>
              <a:rPr lang="en-US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C</a:t>
            </a:r>
            <a:r>
              <a:rPr lang="zh-CN" altLang="zh-CN" sz="2600" kern="100" spc="-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故</a:t>
            </a:r>
            <a:r>
              <a:rPr lang="en-US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</a:t>
            </a:r>
            <a:r>
              <a:rPr lang="zh-CN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</a:t>
            </a:r>
            <a:r>
              <a:rPr lang="en-US" altLang="zh-CN" sz="2600" kern="100" spc="-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</a:t>
            </a:r>
            <a:endParaRPr lang="zh-CN" altLang="zh-CN" sz="1050" kern="100" spc="-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7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75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75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75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9206" y="333450"/>
            <a:ext cx="11412000" cy="244872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5.(2019·</a:t>
            </a:r>
            <a:r>
              <a:rPr lang="zh-CN" altLang="zh-CN" sz="26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江西南昌市二模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)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如图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4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所示为一</a:t>
            </a:r>
            <a:r>
              <a:rPr lang="en-US" altLang="zh-CN" sz="26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“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凸形</a:t>
            </a:r>
            <a:r>
              <a:rPr lang="en-US" altLang="zh-CN" sz="26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”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线框，其中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ab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bc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cd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de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ah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hg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gf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l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ef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3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l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线框在外力作用下以恒定速度垂直磁场通过一宽为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l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的有界匀强磁场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取逆时针方向的电流为正，图示时刻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t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0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，则线框中产生的电流</a:t>
            </a:r>
            <a:r>
              <a:rPr lang="en-US" altLang="zh-CN" sz="2600" i="1" kern="100" dirty="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i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随时间</a:t>
            </a:r>
            <a:r>
              <a:rPr lang="en-US" altLang="zh-CN" sz="2600" i="1" kern="100" dirty="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t</a:t>
            </a:r>
            <a:r>
              <a:rPr lang="zh-CN" altLang="zh-CN" sz="2600" kern="1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变化的图象中，正确的是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0098753" y="5229994"/>
            <a:ext cx="6864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图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</a:rPr>
              <a:t>4</a:t>
            </a:r>
            <a:endParaRPr lang="zh-CN" altLang="en-US" sz="2600" dirty="0"/>
          </a:p>
        </p:txBody>
      </p:sp>
      <p:pic>
        <p:nvPicPr>
          <p:cNvPr id="309250" name="Picture 2" descr="10-15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390" y="2349674"/>
            <a:ext cx="2421132" cy="2692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51" name="Picture 3" descr="10-158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82" y="3007102"/>
            <a:ext cx="4210176" cy="187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52" name="Picture 4" descr="10-159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891" y="3007102"/>
            <a:ext cx="4210176" cy="187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435141" y="4293890"/>
            <a:ext cx="657692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1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400" dirty="0"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9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0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20700" y="786135"/>
          <a:ext cx="945832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99" name="文档" r:id="rId9" imgW="9464040" imgH="1054735" progId="Word.Document.12">
                  <p:embed/>
                </p:oleObj>
              </mc:Choice>
              <mc:Fallback>
                <p:oleObj name="文档" r:id="rId9" imgW="9464040" imgH="1054735" progId="Word.Document.12">
                  <p:embed/>
                  <p:pic>
                    <p:nvPicPr>
                      <p:cNvPr id="0" name="图片 28269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20700" y="786135"/>
                        <a:ext cx="9458325" cy="105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89206" y="1722239"/>
            <a:ext cx="8514312" cy="1923579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由右手定则可知，线框进入磁场过程感应电流沿逆时针方向，是正的，线框离开磁场过程感应电流沿顺时针方向，是负的，故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错误，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正确</a:t>
            </a:r>
            <a:r>
              <a:rPr lang="en-US" altLang="zh-CN" sz="26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2" name="Picture 2" descr="10-15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542" y="859730"/>
            <a:ext cx="2421132" cy="2692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theme/theme1.xml><?xml version="1.0" encoding="utf-8"?>
<a:theme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3725</Words>
  <Application>WPS 演示</Application>
  <PresentationFormat>自定义</PresentationFormat>
  <Paragraphs>653</Paragraphs>
  <Slides>27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31</vt:i4>
      </vt:variant>
      <vt:variant>
        <vt:lpstr>幻灯片标题</vt:lpstr>
      </vt:variant>
      <vt:variant>
        <vt:i4>27</vt:i4>
      </vt:variant>
    </vt:vector>
  </HeadingPairs>
  <TitlesOfParts>
    <vt:vector size="78" baseType="lpstr">
      <vt:lpstr>Arial</vt:lpstr>
      <vt:lpstr>宋体</vt:lpstr>
      <vt:lpstr>Wingdings</vt:lpstr>
      <vt:lpstr>微软雅黑</vt:lpstr>
      <vt:lpstr>Times New Roman</vt:lpstr>
      <vt:lpstr>Arial</vt:lpstr>
      <vt:lpstr>迷你简菱心</vt:lpstr>
      <vt:lpstr>Courier New</vt:lpstr>
      <vt:lpstr>Broadway</vt:lpstr>
      <vt:lpstr>Segoe Print</vt:lpstr>
      <vt:lpstr>楷体</vt:lpstr>
      <vt:lpstr>经典繁仿黑</vt:lpstr>
      <vt:lpstr>华文细黑</vt:lpstr>
      <vt:lpstr>楷体_GB2312</vt:lpstr>
      <vt:lpstr>新宋体</vt:lpstr>
      <vt:lpstr>Book Antiqua</vt:lpstr>
      <vt:lpstr>Arial Unicode MS</vt:lpstr>
      <vt:lpstr>Calibri</vt:lpstr>
      <vt:lpstr>黑体</vt:lpstr>
      <vt:lpstr>7_Office 主题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5697</cp:revision>
  <dcterms:created xsi:type="dcterms:W3CDTF">2014-11-27T01:03:00Z</dcterms:created>
  <dcterms:modified xsi:type="dcterms:W3CDTF">2020-11-06T07:16:14Z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