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813" r:id="rId3"/>
    <p:sldId id="1780" r:id="rId4"/>
    <p:sldId id="1828" r:id="rId5"/>
    <p:sldId id="1829" r:id="rId6"/>
    <p:sldId id="1914" r:id="rId7"/>
    <p:sldId id="1830" r:id="rId8"/>
    <p:sldId id="1909" r:id="rId9"/>
    <p:sldId id="1961" r:id="rId10"/>
    <p:sldId id="2007" r:id="rId11"/>
    <p:sldId id="1993" r:id="rId12"/>
    <p:sldId id="1994" r:id="rId13"/>
    <p:sldId id="2008" r:id="rId14"/>
    <p:sldId id="1962" r:id="rId15"/>
    <p:sldId id="2009" r:id="rId16"/>
    <p:sldId id="1995" r:id="rId17"/>
    <p:sldId id="2010" r:id="rId18"/>
    <p:sldId id="1996" r:id="rId19"/>
    <p:sldId id="1997" r:id="rId20"/>
    <p:sldId id="2011" r:id="rId21"/>
    <p:sldId id="1963" r:id="rId22"/>
    <p:sldId id="1998" r:id="rId23"/>
    <p:sldId id="1964" r:id="rId24"/>
    <p:sldId id="2013" r:id="rId25"/>
    <p:sldId id="1999" r:id="rId26"/>
    <p:sldId id="2014" r:id="rId27"/>
    <p:sldId id="2015" r:id="rId28"/>
    <p:sldId id="2001" r:id="rId29"/>
    <p:sldId id="2016" r:id="rId30"/>
    <p:sldId id="2017" r:id="rId31"/>
    <p:sldId id="2018" r:id="rId32"/>
    <p:sldId id="1932" r:id="rId33"/>
  </p:sldIdLst>
  <p:sldSz cx="12190095" cy="685927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  <a:srgbClr val="00CCFF"/>
    <a:srgbClr val="1481E2"/>
    <a:srgbClr val="044491"/>
    <a:srgbClr val="EAE8ED"/>
    <a:srgbClr val="FFFFFF"/>
    <a:srgbClr val="FFD966"/>
    <a:srgbClr val="EEEFF3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2" autoAdjust="0"/>
    <p:restoredTop sz="95107" autoAdjust="0"/>
  </p:normalViewPr>
  <p:slideViewPr>
    <p:cSldViewPr>
      <p:cViewPr varScale="1">
        <p:scale>
          <a:sx n="113" d="100"/>
          <a:sy n="113" d="100"/>
        </p:scale>
        <p:origin x="588" y="9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emf"/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4.emf"/><Relationship Id="rId4" Type="http://schemas.openxmlformats.org/officeDocument/2006/relationships/image" Target="../media/image28.emf"/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emf"/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rgbClr val="DBEEF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9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7" Type="http://schemas.openxmlformats.org/officeDocument/2006/relationships/vmlDrawing" Target="../drawings/vmlDrawing6.v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24.emf"/><Relationship Id="rId14" Type="http://schemas.openxmlformats.org/officeDocument/2006/relationships/package" Target="../embeddings/Document16.docx"/><Relationship Id="rId13" Type="http://schemas.openxmlformats.org/officeDocument/2006/relationships/image" Target="../media/image23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5" Type="http://schemas.openxmlformats.org/officeDocument/2006/relationships/vmlDrawing" Target="../drawings/vmlDrawing7.vml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24.emf"/><Relationship Id="rId22" Type="http://schemas.openxmlformats.org/officeDocument/2006/relationships/package" Target="../embeddings/Document21.docx"/><Relationship Id="rId21" Type="http://schemas.openxmlformats.org/officeDocument/2006/relationships/image" Target="../media/image28.emf"/><Relationship Id="rId20" Type="http://schemas.openxmlformats.org/officeDocument/2006/relationships/package" Target="../embeddings/Document20.docx"/><Relationship Id="rId2" Type="http://schemas.openxmlformats.org/officeDocument/2006/relationships/slide" Target="slide3.xml"/><Relationship Id="rId19" Type="http://schemas.openxmlformats.org/officeDocument/2006/relationships/image" Target="../media/image27.emf"/><Relationship Id="rId18" Type="http://schemas.openxmlformats.org/officeDocument/2006/relationships/package" Target="../embeddings/Document19.docx"/><Relationship Id="rId17" Type="http://schemas.openxmlformats.org/officeDocument/2006/relationships/image" Target="../media/image26.emf"/><Relationship Id="rId16" Type="http://schemas.openxmlformats.org/officeDocument/2006/relationships/package" Target="../embeddings/Document18.docx"/><Relationship Id="rId15" Type="http://schemas.openxmlformats.org/officeDocument/2006/relationships/image" Target="../media/image25.emf"/><Relationship Id="rId14" Type="http://schemas.openxmlformats.org/officeDocument/2006/relationships/package" Target="../embeddings/Document17.docx"/><Relationship Id="rId13" Type="http://schemas.openxmlformats.org/officeDocument/2006/relationships/image" Target="../media/image23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1" Type="http://schemas.openxmlformats.org/officeDocument/2006/relationships/vmlDrawing" Target="../drawings/vmlDrawing8.vml"/><Relationship Id="rId20" Type="http://schemas.openxmlformats.org/officeDocument/2006/relationships/slideLayout" Target="../slideLayouts/slideLayout1.xml"/><Relationship Id="rId2" Type="http://schemas.openxmlformats.org/officeDocument/2006/relationships/slide" Target="slide3.xml"/><Relationship Id="rId19" Type="http://schemas.openxmlformats.org/officeDocument/2006/relationships/image" Target="../media/image32.emf"/><Relationship Id="rId18" Type="http://schemas.openxmlformats.org/officeDocument/2006/relationships/package" Target="../embeddings/Document24.docx"/><Relationship Id="rId17" Type="http://schemas.openxmlformats.org/officeDocument/2006/relationships/image" Target="../media/image31.emf"/><Relationship Id="rId16" Type="http://schemas.openxmlformats.org/officeDocument/2006/relationships/package" Target="../embeddings/Document23.docx"/><Relationship Id="rId15" Type="http://schemas.openxmlformats.org/officeDocument/2006/relationships/image" Target="../media/image30.emf"/><Relationship Id="rId14" Type="http://schemas.openxmlformats.org/officeDocument/2006/relationships/package" Target="../embeddings/Document22.docx"/><Relationship Id="rId13" Type="http://schemas.openxmlformats.org/officeDocument/2006/relationships/image" Target="../media/image29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3" Type="http://schemas.openxmlformats.org/officeDocument/2006/relationships/vmlDrawing" Target="../drawings/vmlDrawing9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36.emf"/><Relationship Id="rId20" Type="http://schemas.openxmlformats.org/officeDocument/2006/relationships/package" Target="../embeddings/Document28.docx"/><Relationship Id="rId2" Type="http://schemas.openxmlformats.org/officeDocument/2006/relationships/slide" Target="slide3.xml"/><Relationship Id="rId19" Type="http://schemas.openxmlformats.org/officeDocument/2006/relationships/image" Target="../media/image35.emf"/><Relationship Id="rId18" Type="http://schemas.openxmlformats.org/officeDocument/2006/relationships/package" Target="../embeddings/Document27.docx"/><Relationship Id="rId17" Type="http://schemas.openxmlformats.org/officeDocument/2006/relationships/image" Target="../media/image34.emf"/><Relationship Id="rId16" Type="http://schemas.openxmlformats.org/officeDocument/2006/relationships/package" Target="../embeddings/Document26.docx"/><Relationship Id="rId15" Type="http://schemas.openxmlformats.org/officeDocument/2006/relationships/image" Target="../media/image33.emf"/><Relationship Id="rId14" Type="http://schemas.openxmlformats.org/officeDocument/2006/relationships/package" Target="../embeddings/Document25.docx"/><Relationship Id="rId13" Type="http://schemas.openxmlformats.org/officeDocument/2006/relationships/image" Target="../media/image29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9" Type="http://schemas.openxmlformats.org/officeDocument/2006/relationships/vmlDrawing" Target="../drawings/vmlDrawing10.v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9.emf"/><Relationship Id="rId16" Type="http://schemas.openxmlformats.org/officeDocument/2006/relationships/package" Target="../embeddings/Document30.docx"/><Relationship Id="rId15" Type="http://schemas.openxmlformats.org/officeDocument/2006/relationships/image" Target="../media/image38.emf"/><Relationship Id="rId14" Type="http://schemas.openxmlformats.org/officeDocument/2006/relationships/package" Target="../embeddings/Document29.docx"/><Relationship Id="rId13" Type="http://schemas.openxmlformats.org/officeDocument/2006/relationships/image" Target="../media/image37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3" Type="http://schemas.openxmlformats.org/officeDocument/2006/relationships/vmlDrawing" Target="../drawings/vmlDrawing11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43.emf"/><Relationship Id="rId20" Type="http://schemas.openxmlformats.org/officeDocument/2006/relationships/package" Target="../embeddings/Document34.docx"/><Relationship Id="rId2" Type="http://schemas.openxmlformats.org/officeDocument/2006/relationships/slide" Target="slide3.xml"/><Relationship Id="rId19" Type="http://schemas.openxmlformats.org/officeDocument/2006/relationships/image" Target="../media/image42.emf"/><Relationship Id="rId18" Type="http://schemas.openxmlformats.org/officeDocument/2006/relationships/package" Target="../embeddings/Document33.docx"/><Relationship Id="rId17" Type="http://schemas.openxmlformats.org/officeDocument/2006/relationships/image" Target="../media/image41.emf"/><Relationship Id="rId16" Type="http://schemas.openxmlformats.org/officeDocument/2006/relationships/package" Target="../embeddings/Document32.docx"/><Relationship Id="rId15" Type="http://schemas.openxmlformats.org/officeDocument/2006/relationships/image" Target="../media/image40.emf"/><Relationship Id="rId14" Type="http://schemas.openxmlformats.org/officeDocument/2006/relationships/package" Target="../embeddings/Document31.docx"/><Relationship Id="rId13" Type="http://schemas.openxmlformats.org/officeDocument/2006/relationships/image" Target="../media/image37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44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8.xml"/><Relationship Id="rId7" Type="http://schemas.openxmlformats.org/officeDocument/2006/relationships/slide" Target="slide6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image" Target="../media/image45.emf"/><Relationship Id="rId2" Type="http://schemas.openxmlformats.org/officeDocument/2006/relationships/package" Target="../embeddings/Document35.docx"/><Relationship Id="rId17" Type="http://schemas.openxmlformats.org/officeDocument/2006/relationships/vmlDrawing" Target="../drawings/vmlDrawing12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27.xml"/><Relationship Id="rId14" Type="http://schemas.openxmlformats.org/officeDocument/2006/relationships/slide" Target="slide22.xml"/><Relationship Id="rId13" Type="http://schemas.openxmlformats.org/officeDocument/2006/relationships/slide" Target="slide20.xml"/><Relationship Id="rId12" Type="http://schemas.openxmlformats.org/officeDocument/2006/relationships/slide" Target="slide17.xml"/><Relationship Id="rId11" Type="http://schemas.openxmlformats.org/officeDocument/2006/relationships/slide" Target="slide15.xml"/><Relationship Id="rId10" Type="http://schemas.openxmlformats.org/officeDocument/2006/relationships/slide" Target="slide13.xml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" Target="slide3.xml"/><Relationship Id="rId8" Type="http://schemas.openxmlformats.org/officeDocument/2006/relationships/slide" Target="slide2.xml"/><Relationship Id="rId7" Type="http://schemas.openxmlformats.org/officeDocument/2006/relationships/image" Target="../media/image48.emf"/><Relationship Id="rId6" Type="http://schemas.openxmlformats.org/officeDocument/2006/relationships/package" Target="../embeddings/Document38.docx"/><Relationship Id="rId5" Type="http://schemas.openxmlformats.org/officeDocument/2006/relationships/image" Target="../media/image47.emf"/><Relationship Id="rId4" Type="http://schemas.openxmlformats.org/officeDocument/2006/relationships/package" Target="../embeddings/Document37.docx"/><Relationship Id="rId3" Type="http://schemas.openxmlformats.org/officeDocument/2006/relationships/image" Target="../media/image46.emf"/><Relationship Id="rId21" Type="http://schemas.openxmlformats.org/officeDocument/2006/relationships/vmlDrawing" Target="../drawings/vmlDrawing13.vml"/><Relationship Id="rId20" Type="http://schemas.openxmlformats.org/officeDocument/2006/relationships/slideLayout" Target="../slideLayouts/slideLayout2.xml"/><Relationship Id="rId2" Type="http://schemas.openxmlformats.org/officeDocument/2006/relationships/package" Target="../embeddings/Document36.docx"/><Relationship Id="rId19" Type="http://schemas.openxmlformats.org/officeDocument/2006/relationships/slide" Target="slide27.xml"/><Relationship Id="rId18" Type="http://schemas.openxmlformats.org/officeDocument/2006/relationships/slide" Target="slide22.xml"/><Relationship Id="rId17" Type="http://schemas.openxmlformats.org/officeDocument/2006/relationships/slide" Target="slide20.xml"/><Relationship Id="rId16" Type="http://schemas.openxmlformats.org/officeDocument/2006/relationships/slide" Target="slide17.xml"/><Relationship Id="rId15" Type="http://schemas.openxmlformats.org/officeDocument/2006/relationships/slide" Target="slide15.xml"/><Relationship Id="rId14" Type="http://schemas.openxmlformats.org/officeDocument/2006/relationships/slide" Target="slide13.xml"/><Relationship Id="rId13" Type="http://schemas.openxmlformats.org/officeDocument/2006/relationships/slide" Target="slide10.xml"/><Relationship Id="rId12" Type="http://schemas.openxmlformats.org/officeDocument/2006/relationships/slide" Target="slide8.xml"/><Relationship Id="rId11" Type="http://schemas.openxmlformats.org/officeDocument/2006/relationships/slide" Target="slide6.xml"/><Relationship Id="rId10" Type="http://schemas.openxmlformats.org/officeDocument/2006/relationships/slide" Target="slide4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0" Type="http://schemas.openxmlformats.org/officeDocument/2006/relationships/vmlDrawing" Target="../drawings/vmlDrawing1.vml"/><Relationship Id="rId2" Type="http://schemas.openxmlformats.org/officeDocument/2006/relationships/slide" Target="slide3.xml"/><Relationship Id="rId19" Type="http://schemas.openxmlformats.org/officeDocument/2006/relationships/slideLayout" Target="../slideLayouts/slideLayout8.xml"/><Relationship Id="rId18" Type="http://schemas.openxmlformats.org/officeDocument/2006/relationships/image" Target="../media/image6.emf"/><Relationship Id="rId17" Type="http://schemas.openxmlformats.org/officeDocument/2006/relationships/package" Target="../embeddings/Document3.docx"/><Relationship Id="rId16" Type="http://schemas.openxmlformats.org/officeDocument/2006/relationships/image" Target="../media/image5.emf"/><Relationship Id="rId15" Type="http://schemas.openxmlformats.org/officeDocument/2006/relationships/package" Target="../embeddings/Document2.docx"/><Relationship Id="rId14" Type="http://schemas.openxmlformats.org/officeDocument/2006/relationships/image" Target="../media/image4.emf"/><Relationship Id="rId13" Type="http://schemas.openxmlformats.org/officeDocument/2006/relationships/package" Target="../embeddings/Document1.docx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3.xml"/><Relationship Id="rId7" Type="http://schemas.openxmlformats.org/officeDocument/2006/relationships/slide" Target="slide1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4" Type="http://schemas.openxmlformats.org/officeDocument/2006/relationships/slideLayout" Target="../slideLayouts/slideLayout1.xml"/><Relationship Id="rId13" Type="http://schemas.openxmlformats.org/officeDocument/2006/relationships/slide" Target="slide27.xml"/><Relationship Id="rId12" Type="http://schemas.openxmlformats.org/officeDocument/2006/relationships/slide" Target="slide22.xml"/><Relationship Id="rId11" Type="http://schemas.openxmlformats.org/officeDocument/2006/relationships/slide" Target="slide20.xml"/><Relationship Id="rId10" Type="http://schemas.openxmlformats.org/officeDocument/2006/relationships/slide" Target="slide17.xml"/><Relationship Id="rId1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7" Type="http://schemas.openxmlformats.org/officeDocument/2006/relationships/vmlDrawing" Target="../drawings/vmlDrawing1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9.png"/><Relationship Id="rId14" Type="http://schemas.openxmlformats.org/officeDocument/2006/relationships/image" Target="../media/image50.emf"/><Relationship Id="rId13" Type="http://schemas.openxmlformats.org/officeDocument/2006/relationships/package" Target="../embeddings/Document39.docx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52.png"/><Relationship Id="rId13" Type="http://schemas.openxmlformats.org/officeDocument/2006/relationships/image" Target="../media/image51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0.xml"/><Relationship Id="rId7" Type="http://schemas.openxmlformats.org/officeDocument/2006/relationships/slide" Target="slide8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5" Type="http://schemas.openxmlformats.org/officeDocument/2006/relationships/slideLayout" Target="../slideLayouts/slideLayout1.xml"/><Relationship Id="rId14" Type="http://schemas.openxmlformats.org/officeDocument/2006/relationships/slide" Target="slide27.xml"/><Relationship Id="rId13" Type="http://schemas.openxmlformats.org/officeDocument/2006/relationships/slide" Target="slide22.xml"/><Relationship Id="rId12" Type="http://schemas.openxmlformats.org/officeDocument/2006/relationships/slide" Target="slide20.xml"/><Relationship Id="rId11" Type="http://schemas.openxmlformats.org/officeDocument/2006/relationships/slide" Target="slide17.xml"/><Relationship Id="rId10" Type="http://schemas.openxmlformats.org/officeDocument/2006/relationships/slide" Target="slide15.xml"/><Relationship Id="rId1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3.xml"/><Relationship Id="rId7" Type="http://schemas.openxmlformats.org/officeDocument/2006/relationships/slide" Target="slide1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7.xml"/><Relationship Id="rId12" Type="http://schemas.openxmlformats.org/officeDocument/2006/relationships/slide" Target="slide22.xml"/><Relationship Id="rId11" Type="http://schemas.openxmlformats.org/officeDocument/2006/relationships/slide" Target="slide20.xml"/><Relationship Id="rId10" Type="http://schemas.openxmlformats.org/officeDocument/2006/relationships/slide" Target="slide17.xml"/><Relationship Id="rId1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" Target="slide13.xml"/><Relationship Id="rId8" Type="http://schemas.openxmlformats.org/officeDocument/2006/relationships/slide" Target="slide10.xml"/><Relationship Id="rId7" Type="http://schemas.openxmlformats.org/officeDocument/2006/relationships/slide" Target="slide8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5" Type="http://schemas.openxmlformats.org/officeDocument/2006/relationships/slideLayout" Target="../slideLayouts/slideLayout10.xml"/><Relationship Id="rId14" Type="http://schemas.openxmlformats.org/officeDocument/2006/relationships/slide" Target="slide27.xml"/><Relationship Id="rId13" Type="http://schemas.openxmlformats.org/officeDocument/2006/relationships/slide" Target="slide22.xml"/><Relationship Id="rId12" Type="http://schemas.openxmlformats.org/officeDocument/2006/relationships/slide" Target="slide20.xml"/><Relationship Id="rId11" Type="http://schemas.openxmlformats.org/officeDocument/2006/relationships/slide" Target="slide17.xml"/><Relationship Id="rId10" Type="http://schemas.openxmlformats.org/officeDocument/2006/relationships/slide" Target="slide15.xml"/><Relationship Id="rId1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0" Type="http://schemas.openxmlformats.org/officeDocument/2006/relationships/vmlDrawing" Target="../drawings/vmlDrawing15.vml"/><Relationship Id="rId2" Type="http://schemas.openxmlformats.org/officeDocument/2006/relationships/slide" Target="slide3.xml"/><Relationship Id="rId19" Type="http://schemas.openxmlformats.org/officeDocument/2006/relationships/slideLayout" Target="../slideLayouts/slideLayout10.xml"/><Relationship Id="rId18" Type="http://schemas.openxmlformats.org/officeDocument/2006/relationships/image" Target="../media/image55.emf"/><Relationship Id="rId17" Type="http://schemas.openxmlformats.org/officeDocument/2006/relationships/package" Target="../embeddings/Document41.docx"/><Relationship Id="rId16" Type="http://schemas.openxmlformats.org/officeDocument/2006/relationships/image" Target="../media/image54.emf"/><Relationship Id="rId15" Type="http://schemas.openxmlformats.org/officeDocument/2006/relationships/package" Target="../embeddings/Document40.docx"/><Relationship Id="rId14" Type="http://schemas.openxmlformats.org/officeDocument/2006/relationships/image" Target="../media/image52.png"/><Relationship Id="rId13" Type="http://schemas.openxmlformats.org/officeDocument/2006/relationships/image" Target="../media/image51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3.xml"/><Relationship Id="rId7" Type="http://schemas.openxmlformats.org/officeDocument/2006/relationships/slide" Target="slide10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3" Type="http://schemas.openxmlformats.org/officeDocument/2006/relationships/slide" Target="slide3.xml"/><Relationship Id="rId2" Type="http://schemas.openxmlformats.org/officeDocument/2006/relationships/slide" Target="slide2.xml"/><Relationship Id="rId14" Type="http://schemas.openxmlformats.org/officeDocument/2006/relationships/slideLayout" Target="../slideLayouts/slideLayout1.xml"/><Relationship Id="rId13" Type="http://schemas.openxmlformats.org/officeDocument/2006/relationships/slide" Target="slide27.xml"/><Relationship Id="rId12" Type="http://schemas.openxmlformats.org/officeDocument/2006/relationships/slide" Target="slide22.xml"/><Relationship Id="rId11" Type="http://schemas.openxmlformats.org/officeDocument/2006/relationships/slide" Target="slide20.xml"/><Relationship Id="rId10" Type="http://schemas.openxmlformats.org/officeDocument/2006/relationships/slide" Target="slide17.xml"/><Relationship Id="rId1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8.xml"/><Relationship Id="rId7" Type="http://schemas.openxmlformats.org/officeDocument/2006/relationships/slide" Target="slide6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image" Target="../media/image57.emf"/><Relationship Id="rId2" Type="http://schemas.openxmlformats.org/officeDocument/2006/relationships/package" Target="../embeddings/Document42.docx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8.xml"/><Relationship Id="rId15" Type="http://schemas.openxmlformats.org/officeDocument/2006/relationships/slide" Target="slide27.xml"/><Relationship Id="rId14" Type="http://schemas.openxmlformats.org/officeDocument/2006/relationships/slide" Target="slide22.xml"/><Relationship Id="rId13" Type="http://schemas.openxmlformats.org/officeDocument/2006/relationships/slide" Target="slide20.xml"/><Relationship Id="rId12" Type="http://schemas.openxmlformats.org/officeDocument/2006/relationships/slide" Target="slide17.xml"/><Relationship Id="rId11" Type="http://schemas.openxmlformats.org/officeDocument/2006/relationships/slide" Target="slide15.xml"/><Relationship Id="rId10" Type="http://schemas.openxmlformats.org/officeDocument/2006/relationships/slide" Target="slide13.xml"/><Relationship Id="rId1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8.xml"/><Relationship Id="rId7" Type="http://schemas.openxmlformats.org/officeDocument/2006/relationships/slide" Target="slide6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3" Type="http://schemas.openxmlformats.org/officeDocument/2006/relationships/image" Target="../media/image58.emf"/><Relationship Id="rId2" Type="http://schemas.openxmlformats.org/officeDocument/2006/relationships/package" Target="../embeddings/Document43.docx"/><Relationship Id="rId17" Type="http://schemas.openxmlformats.org/officeDocument/2006/relationships/vmlDrawing" Target="../drawings/vmlDrawing17.vml"/><Relationship Id="rId16" Type="http://schemas.openxmlformats.org/officeDocument/2006/relationships/slideLayout" Target="../slideLayouts/slideLayout8.xml"/><Relationship Id="rId15" Type="http://schemas.openxmlformats.org/officeDocument/2006/relationships/slide" Target="slide27.xml"/><Relationship Id="rId14" Type="http://schemas.openxmlformats.org/officeDocument/2006/relationships/slide" Target="slide22.xml"/><Relationship Id="rId13" Type="http://schemas.openxmlformats.org/officeDocument/2006/relationships/slide" Target="slide20.xml"/><Relationship Id="rId12" Type="http://schemas.openxmlformats.org/officeDocument/2006/relationships/slide" Target="slide17.xml"/><Relationship Id="rId11" Type="http://schemas.openxmlformats.org/officeDocument/2006/relationships/slide" Target="slide15.xml"/><Relationship Id="rId10" Type="http://schemas.openxmlformats.org/officeDocument/2006/relationships/slide" Target="slide13.xml"/><Relationship Id="rId1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8.xml"/><Relationship Id="rId2" Type="http://schemas.openxmlformats.org/officeDocument/2006/relationships/slide" Target="slide3.xml"/><Relationship Id="rId19" Type="http://schemas.openxmlformats.org/officeDocument/2006/relationships/package" Target="../embeddings/Document7.docx"/><Relationship Id="rId18" Type="http://schemas.openxmlformats.org/officeDocument/2006/relationships/image" Target="../media/image9.emf"/><Relationship Id="rId17" Type="http://schemas.openxmlformats.org/officeDocument/2006/relationships/package" Target="../embeddings/Document6.docx"/><Relationship Id="rId16" Type="http://schemas.openxmlformats.org/officeDocument/2006/relationships/image" Target="../media/image8.emf"/><Relationship Id="rId15" Type="http://schemas.openxmlformats.org/officeDocument/2006/relationships/package" Target="../embeddings/Document5.docx"/><Relationship Id="rId14" Type="http://schemas.openxmlformats.org/officeDocument/2006/relationships/image" Target="../media/image7.emf"/><Relationship Id="rId13" Type="http://schemas.openxmlformats.org/officeDocument/2006/relationships/package" Target="../embeddings/Document4.docx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4" Type="http://schemas.openxmlformats.org/officeDocument/2006/relationships/slideLayout" Target="../slideLayouts/slideLayout8.xml"/><Relationship Id="rId13" Type="http://schemas.openxmlformats.org/officeDocument/2006/relationships/image" Target="../media/image56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1.png"/><Relationship Id="rId13" Type="http://schemas.openxmlformats.org/officeDocument/2006/relationships/image" Target="../media/image10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2" Type="http://schemas.openxmlformats.org/officeDocument/2006/relationships/vmlDrawing" Target="../drawings/vmlDrawing3.vml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14.emf"/><Relationship Id="rId2" Type="http://schemas.openxmlformats.org/officeDocument/2006/relationships/slide" Target="slide3.xml"/><Relationship Id="rId19" Type="http://schemas.openxmlformats.org/officeDocument/2006/relationships/package" Target="../embeddings/Document10.docx"/><Relationship Id="rId18" Type="http://schemas.openxmlformats.org/officeDocument/2006/relationships/image" Target="../media/image13.emf"/><Relationship Id="rId17" Type="http://schemas.openxmlformats.org/officeDocument/2006/relationships/package" Target="../embeddings/Document9.docx"/><Relationship Id="rId16" Type="http://schemas.openxmlformats.org/officeDocument/2006/relationships/image" Target="../media/image12.emf"/><Relationship Id="rId15" Type="http://schemas.openxmlformats.org/officeDocument/2006/relationships/package" Target="../embeddings/Document8.docx"/><Relationship Id="rId14" Type="http://schemas.openxmlformats.org/officeDocument/2006/relationships/image" Target="../media/image11.png"/><Relationship Id="rId13" Type="http://schemas.openxmlformats.org/officeDocument/2006/relationships/image" Target="../media/image10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5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8" Type="http://schemas.openxmlformats.org/officeDocument/2006/relationships/vmlDrawing" Target="../drawings/vmlDrawing4.v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8.emf"/><Relationship Id="rId15" Type="http://schemas.openxmlformats.org/officeDocument/2006/relationships/package" Target="../embeddings/Document11.docx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3" Type="http://schemas.openxmlformats.org/officeDocument/2006/relationships/slide" Target="slide4.xml"/><Relationship Id="rId24" Type="http://schemas.openxmlformats.org/officeDocument/2006/relationships/vmlDrawing" Target="../drawings/vmlDrawing5.vml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22.emf"/><Relationship Id="rId21" Type="http://schemas.openxmlformats.org/officeDocument/2006/relationships/package" Target="../embeddings/Document15.docx"/><Relationship Id="rId20" Type="http://schemas.openxmlformats.org/officeDocument/2006/relationships/image" Target="../media/image21.emf"/><Relationship Id="rId2" Type="http://schemas.openxmlformats.org/officeDocument/2006/relationships/slide" Target="slide3.xml"/><Relationship Id="rId19" Type="http://schemas.openxmlformats.org/officeDocument/2006/relationships/package" Target="../embeddings/Document14.docx"/><Relationship Id="rId18" Type="http://schemas.openxmlformats.org/officeDocument/2006/relationships/image" Target="../media/image20.emf"/><Relationship Id="rId17" Type="http://schemas.openxmlformats.org/officeDocument/2006/relationships/package" Target="../embeddings/Document13.docx"/><Relationship Id="rId16" Type="http://schemas.openxmlformats.org/officeDocument/2006/relationships/image" Target="../media/image19.emf"/><Relationship Id="rId15" Type="http://schemas.openxmlformats.org/officeDocument/2006/relationships/package" Target="../embeddings/Document12.docx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slide" Target="slide27.xml"/><Relationship Id="rId11" Type="http://schemas.openxmlformats.org/officeDocument/2006/relationships/slide" Target="slide22.xml"/><Relationship Id="rId10" Type="http://schemas.openxmlformats.org/officeDocument/2006/relationships/slide" Target="slide20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" y="-60498"/>
            <a:ext cx="4711818" cy="471181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59101" y="2772451"/>
            <a:ext cx="5441765" cy="16804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200" b="1" dirty="0" smtClean="0">
              <a:solidFill>
                <a:srgbClr val="0444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zh-CN" altLang="zh-CN" sz="42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章末综合能力滚动练</a:t>
            </a:r>
            <a:endParaRPr lang="zh-CN" altLang="zh-CN" sz="42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直角三角形 7"/>
          <p:cNvSpPr/>
          <p:nvPr/>
        </p:nvSpPr>
        <p:spPr>
          <a:xfrm>
            <a:off x="0" y="-73198"/>
            <a:ext cx="6880485" cy="6932785"/>
          </a:xfrm>
          <a:prstGeom prst="rtTriangle">
            <a:avLst/>
          </a:prstGeom>
          <a:blipFill dpi="0" rotWithShape="1">
            <a:blip r:embed="rId2">
              <a:alphaModFix amt="70000"/>
            </a:blip>
            <a:srcRect/>
            <a:stretch>
              <a:fillRect r="10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05458"/>
            <a:ext cx="11412000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6.(2020·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辽宁重点协作体模拟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甲所示的变压器原、副线圈匝数比为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，图乙是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闭合时该变压器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输入端交变电压的图象，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为四只规格均为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12 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 W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的相同灯泡，各电表均为理想交流电表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输入端电压的瞬时值表达式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-US" altLang="zh-CN" sz="2600" i="1" kern="100" dirty="0" err="1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en-US" altLang="zh-CN" sz="2600" i="1" kern="100" baseline="-25000" dirty="0" err="1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36       sin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100π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(V)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电流表的示数为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1.5 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能正常发光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输入端输入功率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18 W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断开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中的电流不变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9788" y="4271595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033" y="389994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77506" name="Picture 2" descr="11-8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88" y="2730916"/>
            <a:ext cx="5167606" cy="167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879930" y="3467894"/>
          <a:ext cx="10652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2" name="文档" r:id="rId14" imgW="1070610" imgH="622300" progId="Word.Document.12">
                  <p:embed/>
                </p:oleObj>
              </mc:Choice>
              <mc:Fallback>
                <p:oleObj name="文档" r:id="rId14" imgW="1070610" imgH="622300" progId="Word.Document.12">
                  <p:embed/>
                  <p:pic>
                    <p:nvPicPr>
                      <p:cNvPr id="0" name="图片 2775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79930" y="3467894"/>
                        <a:ext cx="1065212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2558" y="261442"/>
            <a:ext cx="8082264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由输入端交变电压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8" name="Picture 2" descr="11-8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61" y="189434"/>
            <a:ext cx="4840173" cy="15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47823" y="1053530"/>
          <a:ext cx="801528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8" name="文档" r:id="rId14" imgW="8002905" imgH="664845" progId="Word.Document.12">
                  <p:embed/>
                </p:oleObj>
              </mc:Choice>
              <mc:Fallback>
                <p:oleObj name="文档" r:id="rId14" imgW="8002905" imgH="664845" progId="Word.Document.12">
                  <p:embed/>
                  <p:pic>
                    <p:nvPicPr>
                      <p:cNvPr id="0" name="图片 27957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7823" y="1053530"/>
                        <a:ext cx="8015287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47823" y="1629594"/>
          <a:ext cx="5838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9" name="文档" r:id="rId16" imgW="5840095" imgH="1007110" progId="Word.Document.12">
                  <p:embed/>
                </p:oleObj>
              </mc:Choice>
              <mc:Fallback>
                <p:oleObj name="文档" r:id="rId16" imgW="5840095" imgH="1007110" progId="Word.Document.12">
                  <p:embed/>
                  <p:pic>
                    <p:nvPicPr>
                      <p:cNvPr id="0" name="图片 27957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7823" y="1629594"/>
                        <a:ext cx="58388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5018306" y="1666475"/>
            <a:ext cx="5801886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所以副线圈三只灯泡均能正常发光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47823" y="2413719"/>
          <a:ext cx="732155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0" name="文档" r:id="rId18" imgW="7334885" imgH="915670" progId="Word.Document.12">
                  <p:embed/>
                </p:oleObj>
              </mc:Choice>
              <mc:Fallback>
                <p:oleObj name="文档" r:id="rId18" imgW="7334885" imgH="915670" progId="Word.Document.12">
                  <p:embed/>
                  <p:pic>
                    <p:nvPicPr>
                      <p:cNvPr id="0" name="图片 27957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47823" y="2413719"/>
                        <a:ext cx="7321550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/>
          <p:cNvSpPr/>
          <p:nvPr/>
        </p:nvSpPr>
        <p:spPr>
          <a:xfrm>
            <a:off x="6147780" y="2461944"/>
            <a:ext cx="5924090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电流表的示数为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6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0.5 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1.5 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47823" y="3213770"/>
          <a:ext cx="55149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1" name="文档" r:id="rId20" imgW="5516880" imgH="895985" progId="Word.Document.12">
                  <p:embed/>
                </p:oleObj>
              </mc:Choice>
              <mc:Fallback>
                <p:oleObj name="文档" r:id="rId20" imgW="5516880" imgH="895985" progId="Word.Document.12">
                  <p:embed/>
                  <p:pic>
                    <p:nvPicPr>
                      <p:cNvPr id="0" name="图片 27958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7823" y="3213770"/>
                        <a:ext cx="5514975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37"/>
          <p:cNvSpPr/>
          <p:nvPr/>
        </p:nvSpPr>
        <p:spPr>
          <a:xfrm>
            <a:off x="262558" y="4005858"/>
            <a:ext cx="11611576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所以原线圈的灯泡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也能正常发光，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输入端电压为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12 V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36 V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48 V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输入端电压的瞬时值表达式为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U</a:t>
            </a:r>
            <a:r>
              <a:rPr lang="en-US" altLang="zh-CN" sz="2600" i="1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ab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48      sin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100π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(V)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9" name="对象 38"/>
          <p:cNvGraphicFramePr>
            <a:graphicFrameLocks noChangeAspect="1"/>
          </p:cNvGraphicFramePr>
          <p:nvPr/>
        </p:nvGraphicFramePr>
        <p:xfrm>
          <a:off x="8478378" y="4720890"/>
          <a:ext cx="10652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2" name="文档" r:id="rId22" imgW="1070610" imgH="622300" progId="Word.Document.12">
                  <p:embed/>
                </p:oleObj>
              </mc:Choice>
              <mc:Fallback>
                <p:oleObj name="文档" r:id="rId22" imgW="1070610" imgH="622300" progId="Word.Document.12">
                  <p:embed/>
                  <p:pic>
                    <p:nvPicPr>
                      <p:cNvPr id="0" name="图片 27958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478378" y="4720890"/>
                        <a:ext cx="1065212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6574" y="549474"/>
            <a:ext cx="11611576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四只</a:t>
            </a:r>
            <a:r>
              <a:rPr lang="zh-CN" altLang="zh-CN" sz="26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灯泡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都正常发光，所以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输入端输入功率</a:t>
            </a:r>
            <a:r>
              <a:rPr lang="en-US" altLang="zh-CN" sz="2600" i="1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en-US" altLang="zh-CN" sz="2600" i="1" kern="100" spc="-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 spc="-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 W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24 W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spc="-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断开，则副线圈上的输出电流将减小，所以原线圈的输入电流也减小，则流过灯泡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的电流减小，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上消耗的电压减小，所以原线圈上的电压将增大，副线圈的电压也增大，则可知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L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中的电流将变大，故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" name="Picture 2" descr="11-8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87" y="3145218"/>
            <a:ext cx="5324190" cy="17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99830" y="18943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二、多项选择题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所示，边长为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的正方形单匝线圈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abcd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，电阻为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，外电路的电阻为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的中点和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的中点的连线恰好位于匀强磁场的边界线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OO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上，磁场的磁感应强度为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，若线圈从图示位置开始以角速度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绕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OO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轴匀速转动，则以下判断正确的是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图示位置线圈中的感应电动势最大，为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BL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从图示位置开始计时，闭合电路中感应电动势的瞬时值表达式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BL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sin 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ωt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线圈从图示位置转过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180°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的过程中，流过电阻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的电荷量为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线圈转动一周的过程中，电阻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上产生的热量为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Q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05" y="286325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28572" y="5317210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sz="2600" dirty="0"/>
          </a:p>
        </p:txBody>
      </p:sp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80578" name="Picture 2" descr="11-8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51" y="2465115"/>
            <a:ext cx="1953849" cy="28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84734" y="3441973"/>
          <a:ext cx="762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1" name="文档" r:id="rId14" imgW="770255" imgH="927735" progId="Word.Document.12">
                  <p:embed/>
                </p:oleObj>
              </mc:Choice>
              <mc:Fallback>
                <p:oleObj name="文档" r:id="rId14" imgW="770255" imgH="927735" progId="Word.Document.12">
                  <p:embed/>
                  <p:pic>
                    <p:nvPicPr>
                      <p:cNvPr id="0" name="图片 28059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84734" y="3441973"/>
                        <a:ext cx="7620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903518" y="4010050"/>
          <a:ext cx="13176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2" name="文档" r:id="rId16" imgW="1313180" imgH="1164590" progId="Word.Document.12">
                  <p:embed/>
                </p:oleObj>
              </mc:Choice>
              <mc:Fallback>
                <p:oleObj name="文档" r:id="rId16" imgW="1313180" imgH="1164590" progId="Word.Document.12">
                  <p:embed/>
                  <p:pic>
                    <p:nvPicPr>
                      <p:cNvPr id="0" name="图片 28059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903518" y="4010050"/>
                        <a:ext cx="13176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495249" y="4708078"/>
          <a:ext cx="13176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3" name="文档" r:id="rId18" imgW="1313180" imgH="1163320" progId="Word.Document.12">
                  <p:embed/>
                </p:oleObj>
              </mc:Choice>
              <mc:Fallback>
                <p:oleObj name="文档" r:id="rId18" imgW="1313180" imgH="1163320" progId="Word.Document.12">
                  <p:embed/>
                  <p:pic>
                    <p:nvPicPr>
                      <p:cNvPr id="0" name="图片 28059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95249" y="4708078"/>
                        <a:ext cx="1317625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4"/>
          <p:cNvSpPr txBox="1"/>
          <p:nvPr/>
        </p:nvSpPr>
        <p:spPr>
          <a:xfrm>
            <a:off x="171405" y="470807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06574" y="366489"/>
            <a:ext cx="11611576" cy="19235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题图位置线圈中的感应电动势最小，为零，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若线圈从题图位置开始转动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闭合电路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中感应电动势的瞬时值表达式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BL</a:t>
            </a:r>
            <a:r>
              <a:rPr lang="en-US" altLang="zh-CN" sz="26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ω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sin 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</a:rPr>
              <a:t>ωt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zh-CN" altLang="zh-CN" sz="26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48" name="Picture 2" descr="11-8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129" y="438497"/>
            <a:ext cx="1953849" cy="282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18312" y="1564704"/>
          <a:ext cx="7731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2" name="文档" r:id="rId14" imgW="770255" imgH="918845" progId="Word.Document.12">
                  <p:embed/>
                </p:oleObj>
              </mc:Choice>
              <mc:Fallback>
                <p:oleObj name="文档" r:id="rId14" imgW="770255" imgH="918845" progId="Word.Document.12">
                  <p:embed/>
                  <p:pic>
                    <p:nvPicPr>
                      <p:cNvPr id="0" name="图片 28264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18312" y="1564704"/>
                        <a:ext cx="773112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矩形 48"/>
          <p:cNvSpPr/>
          <p:nvPr/>
        </p:nvSpPr>
        <p:spPr>
          <a:xfrm>
            <a:off x="406574" y="2238697"/>
            <a:ext cx="11611576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线圈从题图位置转过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180°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的过程中，</a:t>
            </a:r>
            <a:endParaRPr lang="zh-CN" altLang="zh-CN" sz="26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5292" y="2886769"/>
          <a:ext cx="944086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文档" r:id="rId16" imgW="9441180" imgH="1179830" progId="Word.Document.12">
                  <p:embed/>
                </p:oleObj>
              </mc:Choice>
              <mc:Fallback>
                <p:oleObj name="文档" r:id="rId16" imgW="9441180" imgH="1179830" progId="Word.Document.12">
                  <p:embed/>
                  <p:pic>
                    <p:nvPicPr>
                      <p:cNvPr id="0" name="图片 28264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5292" y="2886769"/>
                        <a:ext cx="9440862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/>
          <p:cNvGraphicFramePr>
            <a:graphicFrameLocks noChangeAspect="1"/>
          </p:cNvGraphicFramePr>
          <p:nvPr/>
        </p:nvGraphicFramePr>
        <p:xfrm>
          <a:off x="505292" y="3822873"/>
          <a:ext cx="9440862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4" name="文档" r:id="rId18" imgW="9441180" imgH="1179830" progId="Word.Document.12">
                  <p:embed/>
                </p:oleObj>
              </mc:Choice>
              <mc:Fallback>
                <p:oleObj name="文档" r:id="rId18" imgW="9441180" imgH="1179830" progId="Word.Document.12">
                  <p:embed/>
                  <p:pic>
                    <p:nvPicPr>
                      <p:cNvPr id="0" name="图片 28264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5292" y="3822873"/>
                        <a:ext cx="9440862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5292" y="4536306"/>
          <a:ext cx="10291762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5" name="文档" r:id="rId20" imgW="10293350" imgH="1703705" progId="Word.Document.12">
                  <p:embed/>
                </p:oleObj>
              </mc:Choice>
              <mc:Fallback>
                <p:oleObj name="文档" r:id="rId20" imgW="10293350" imgH="1703705" progId="Word.Document.12">
                  <p:embed/>
                  <p:pic>
                    <p:nvPicPr>
                      <p:cNvPr id="0" name="图片 28264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05292" y="4536306"/>
                        <a:ext cx="10291762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75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243154"/>
            <a:ext cx="11412000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8.(2019·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山东淄博市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月模拟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是一个光敏电阻，其阻值随光照强度的增加而减小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理想变压器原、副线圈的匝数比为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，电压表和电流表均为理想交流电表，从某时刻开始在原线圈两端加上交变电压，其瞬时值表达式为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220      sin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100π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(V)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电压表的示数为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22    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V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副线圈中交流电的频率为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50 Hz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在天逐渐变黑的过程中，电流表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的示数变小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在天逐渐变黑的过程中，理想变压器的输入功率变大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558" y="321377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41816" y="4188345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sz="2600" dirty="0"/>
          </a:p>
        </p:txBody>
      </p:sp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81602" name="Picture 2" descr="11-8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2493690"/>
            <a:ext cx="3515130" cy="16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328649" y="2109267"/>
          <a:ext cx="10588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2" name="文档" r:id="rId14" imgW="1057275" imgH="701675" progId="Word.Document.12">
                  <p:embed/>
                </p:oleObj>
              </mc:Choice>
              <mc:Fallback>
                <p:oleObj name="文档" r:id="rId14" imgW="1057275" imgH="701675" progId="Word.Document.12">
                  <p:embed/>
                  <p:pic>
                    <p:nvPicPr>
                      <p:cNvPr id="0" name="图片 28161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28649" y="2109267"/>
                        <a:ext cx="105886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462784" y="2705354"/>
          <a:ext cx="10588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3" name="文档" r:id="rId16" imgW="1057275" imgH="701675" progId="Word.Document.12">
                  <p:embed/>
                </p:oleObj>
              </mc:Choice>
              <mc:Fallback>
                <p:oleObj name="文档" r:id="rId16" imgW="1057275" imgH="701675" progId="Word.Document.12">
                  <p:embed/>
                  <p:pic>
                    <p:nvPicPr>
                      <p:cNvPr id="0" name="图片 28161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62784" y="2705354"/>
                        <a:ext cx="105886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14"/>
          <p:cNvSpPr txBox="1"/>
          <p:nvPr/>
        </p:nvSpPr>
        <p:spPr>
          <a:xfrm>
            <a:off x="262558" y="381266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3" name="Picture 2" descr="11-8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82" y="117426"/>
            <a:ext cx="3515130" cy="16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90548" y="117426"/>
          <a:ext cx="767715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0" name="文档" r:id="rId14" imgW="7679690" imgH="800100" progId="Word.Document.12">
                  <p:embed/>
                </p:oleObj>
              </mc:Choice>
              <mc:Fallback>
                <p:oleObj name="文档" r:id="rId14" imgW="7679690" imgH="800100" progId="Word.Document.12">
                  <p:embed/>
                  <p:pic>
                    <p:nvPicPr>
                      <p:cNvPr id="0" name="图片 28468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0548" y="117426"/>
                        <a:ext cx="7677150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72082" y="909514"/>
            <a:ext cx="58528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根据电压之比等于线圈匝数之比可知，</a:t>
            </a:r>
            <a:endParaRPr lang="zh-CN" altLang="en-US" dirty="0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390548" y="1485578"/>
          <a:ext cx="65246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1" name="文档" r:id="rId16" imgW="6525895" imgH="732790" progId="Word.Document.12">
                  <p:embed/>
                </p:oleObj>
              </mc:Choice>
              <mc:Fallback>
                <p:oleObj name="文档" r:id="rId16" imgW="6525895" imgH="732790" progId="Word.Document.12">
                  <p:embed/>
                  <p:pic>
                    <p:nvPicPr>
                      <p:cNvPr id="0" name="图片 28469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0548" y="1485578"/>
                        <a:ext cx="6524625" cy="73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390525" y="1885603"/>
          <a:ext cx="113347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2" name="文档" r:id="rId18" imgW="11343005" imgH="1408430" progId="Word.Document.12">
                  <p:embed/>
                </p:oleObj>
              </mc:Choice>
              <mc:Fallback>
                <p:oleObj name="文档" r:id="rId18" imgW="11343005" imgH="1408430" progId="Word.Document.12">
                  <p:embed/>
                  <p:pic>
                    <p:nvPicPr>
                      <p:cNvPr id="0" name="图片 28469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90525" y="1885603"/>
                        <a:ext cx="1133475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390525" y="2709714"/>
          <a:ext cx="114014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3" name="文档" r:id="rId20" imgW="11407140" imgH="1665605" progId="Word.Document.12">
                  <p:embed/>
                </p:oleObj>
              </mc:Choice>
              <mc:Fallback>
                <p:oleObj name="文档" r:id="rId20" imgW="11407140" imgH="1665605" progId="Word.Document.12">
                  <p:embed/>
                  <p:pic>
                    <p:nvPicPr>
                      <p:cNvPr id="0" name="图片 28469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0525" y="2709714"/>
                        <a:ext cx="1140142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272082" y="3986808"/>
            <a:ext cx="11655771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在天逐渐变黑的过程中，光照变弱，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阻值增大，电路的总电阻变大，而副线圈两端的电压不变，所以副线圈的电流变小，电流表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的示数变小，故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spc="-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变压器的输入和输出的功率是相等的，副线圈的电流减小，副线圈的电压不变，所以由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UI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可知，输出的功率要减小，故输入的功率也要减小，故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7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75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548730"/>
            <a:ext cx="11412000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9.(2017·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天津理综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·6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在匀强磁场中，一个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匝的闭合矩形金属线圈，绕与磁感线垂直的固定轴匀速转动，穿过该线圈的磁通量随时间按图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所示正弦规律变化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设线圈总电阻为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2 Ω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时，线圈平面平行于磁感线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时，线圈中的电流改变方向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1.5 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时，线圈中的感应电动势最大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一个周期内，线圈产生的热量为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8π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J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558" y="234967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80545" y="3899114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sz="2600" dirty="0"/>
          </a:p>
        </p:txBody>
      </p:sp>
      <p:sp>
        <p:nvSpPr>
          <p:cNvPr id="18" name="TextBox 14"/>
          <p:cNvSpPr txBox="1"/>
          <p:nvPr/>
        </p:nvSpPr>
        <p:spPr>
          <a:xfrm>
            <a:off x="262558" y="404194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83650" name="Picture 2" descr="11-8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67" y="1971062"/>
            <a:ext cx="3576163" cy="18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395933"/>
            <a:ext cx="7794232" cy="36481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时，穿过线圈的磁通量为零，线圈平面平行于磁感线，故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每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经过一次中性面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线圈平面垂直于磁感线，磁通量有最大值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电流的方向改变一次，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 s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时，磁通量为零，线圈平面平行于磁感线，线圈中的电流方向不变，故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1" name="Picture 2" descr="11-8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04" y="731330"/>
            <a:ext cx="3705797" cy="19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4945" y="4023047"/>
          <a:ext cx="1021238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2" name="文档" r:id="rId2" imgW="10213975" imgH="1351915" progId="Word.Document.12">
                  <p:embed/>
                </p:oleObj>
              </mc:Choice>
              <mc:Fallback>
                <p:oleObj name="文档" r:id="rId2" imgW="10213975" imgH="1351915" progId="Word.Document.12">
                  <p:embed/>
                  <p:pic>
                    <p:nvPicPr>
                      <p:cNvPr id="0" name="图片 28570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945" y="4023047"/>
                        <a:ext cx="10212388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389206" y="5010799"/>
            <a:ext cx="11394632" cy="72325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根据法拉第电磁感应定律可知线圈中的感应电动势为零，故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1-8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1047924"/>
            <a:ext cx="3705797" cy="19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4945" y="1137121"/>
          <a:ext cx="10212388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7" name="文档" r:id="rId2" imgW="10213975" imgH="1350010" progId="Word.Document.12">
                  <p:embed/>
                </p:oleObj>
              </mc:Choice>
              <mc:Fallback>
                <p:oleObj name="文档" r:id="rId2" imgW="10213975" imgH="1350010" progId="Word.Document.12">
                  <p:embed/>
                  <p:pic>
                    <p:nvPicPr>
                      <p:cNvPr id="0" name="图片 28673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945" y="1137121"/>
                        <a:ext cx="10212388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4945" y="2056036"/>
          <a:ext cx="459105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8" name="文档" r:id="rId4" imgW="4599305" imgH="1181735" progId="Word.Document.12">
                  <p:embed/>
                </p:oleObj>
              </mc:Choice>
              <mc:Fallback>
                <p:oleObj name="文档" r:id="rId4" imgW="4599305" imgH="1181735" progId="Word.Document.12">
                  <p:embed/>
                  <p:pic>
                    <p:nvPicPr>
                      <p:cNvPr id="0" name="图片 2867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945" y="2056036"/>
                        <a:ext cx="4591050" cy="117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44945" y="2992140"/>
          <a:ext cx="9564688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9" name="文档" r:id="rId6" imgW="9566275" imgH="1304290" progId="Word.Document.12">
                  <p:embed/>
                </p:oleObj>
              </mc:Choice>
              <mc:Fallback>
                <p:oleObj name="文档" r:id="rId6" imgW="9566275" imgH="1304290" progId="Word.Document.12">
                  <p:embed/>
                  <p:pic>
                    <p:nvPicPr>
                      <p:cNvPr id="0" name="图片 28673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945" y="2992140"/>
                        <a:ext cx="9564688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477466"/>
            <a:ext cx="11412000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一、单项选择题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某发电站的输出功率为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220 kW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，输电线的总电阻为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0.05 Ω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110 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 kV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两种电压输电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两种情况下输电线上由电阻造成的电压损失之比为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A.100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B.1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100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       C.1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D.10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62558" y="224174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3204103"/>
          <a:ext cx="722471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4" name="文档" r:id="rId13" imgW="7226935" imgH="1109345" progId="Word.Document.12">
                  <p:embed/>
                </p:oleObj>
              </mc:Choice>
              <mc:Fallback>
                <p:oleObj name="文档" r:id="rId13" imgW="7226935" imgH="1109345" progId="Word.Document.12">
                  <p:embed/>
                  <p:pic>
                    <p:nvPicPr>
                      <p:cNvPr id="0" name="图片 27137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8000" y="3204103"/>
                        <a:ext cx="722471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08000" y="4097717"/>
          <a:ext cx="87280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5" name="文档" r:id="rId15" imgW="8726805" imgH="1107440" progId="Word.Document.12">
                  <p:embed/>
                </p:oleObj>
              </mc:Choice>
              <mc:Fallback>
                <p:oleObj name="文档" r:id="rId15" imgW="8726805" imgH="1107440" progId="Word.Document.12">
                  <p:embed/>
                  <p:pic>
                    <p:nvPicPr>
                      <p:cNvPr id="0" name="图片 27137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8000" y="4097717"/>
                        <a:ext cx="87280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5030273"/>
          <a:ext cx="646747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76" name="文档" r:id="rId17" imgW="6469380" imgH="1155065" progId="Word.Document.12">
                  <p:embed/>
                </p:oleObj>
              </mc:Choice>
              <mc:Fallback>
                <p:oleObj name="文档" r:id="rId17" imgW="6469380" imgH="1155065" progId="Word.Document.12">
                  <p:embed/>
                  <p:pic>
                    <p:nvPicPr>
                      <p:cNvPr id="0" name="图片 2713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8000" y="5030273"/>
                        <a:ext cx="646747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77466"/>
            <a:ext cx="11412000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8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所示，理想变压器原线圈接入正弦交流电，图中电压表和电流表均为理想交流电表，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为定值电阻，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为负温度系数的热敏电阻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温度升高时阻值减小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为电容器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通过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的电流为零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滑片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向上滑动，电压表示数变小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处温度升高时，电压表的示数不变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减小电容器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的电容，电流表的示数变大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558" y="285373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77213" y="4077866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8</a:t>
            </a:r>
            <a:endParaRPr lang="zh-CN" altLang="en-US" sz="2600" dirty="0"/>
          </a:p>
        </p:txBody>
      </p:sp>
      <p:sp>
        <p:nvSpPr>
          <p:cNvPr id="39" name="TextBox 14"/>
          <p:cNvSpPr txBox="1"/>
          <p:nvPr/>
        </p:nvSpPr>
        <p:spPr>
          <a:xfrm>
            <a:off x="249858" y="339387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287746" name="Picture 2" descr="江二6-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35" y="1958142"/>
            <a:ext cx="3206763" cy="21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4566" y="2370018"/>
            <a:ext cx="11593288" cy="372407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交流电能够通过电容器，则通过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的电流不为零，故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滑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片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向上滑动，原线圈匝数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变大，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可知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，副线圈电压减小，即电压表示数变小，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处温度升高时，阻值减小，不会影响输入和输出电压值，电压表的示数不变，故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电容器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的电容，则电容器的容抗变大，则电流表的示数变小，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680200" y="2959977"/>
          <a:ext cx="17192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55" name="文档" r:id="rId13" imgW="1723390" imgH="963295" progId="Word.Document.12">
                  <p:embed/>
                </p:oleObj>
              </mc:Choice>
              <mc:Fallback>
                <p:oleObj name="文档" r:id="rId13" imgW="1723390" imgH="963295" progId="Word.Document.12">
                  <p:embed/>
                  <p:pic>
                    <p:nvPicPr>
                      <p:cNvPr id="0" name="图片 27035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80200" y="2959977"/>
                        <a:ext cx="1719262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 descr="江二6-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25" y="229950"/>
            <a:ext cx="3206763" cy="211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304888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三、非选择题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11.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材料的电阻随压力的变化而变化的现象称为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压阻效应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，利用这种效应可以测量压力大小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甲为某压敏电阻在室温下的电阻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—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压力特性曲线，其中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分别表示有、无压力时压敏电阻的阻值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为了测量压力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，需先测量压敏电阻处于压力中的电阻值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i="1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请按要求完成下列实验：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74678" y="5607291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9</a:t>
            </a:r>
            <a:endParaRPr lang="zh-CN" altLang="en-US" sz="2600" dirty="0"/>
          </a:p>
        </p:txBody>
      </p:sp>
      <p:sp>
        <p:nvSpPr>
          <p:cNvPr id="2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88770" name="Picture 2" descr="11-9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02" y="3296782"/>
            <a:ext cx="4211558" cy="19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1" name="Picture 3" descr="11-9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23" y="3492277"/>
            <a:ext cx="2462362" cy="178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50398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设计一个可以测量处于压力中的该压敏电阻阻值的电路，在图乙的虚线框中画出实验电路原理图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压敏电阻及所给压力已给出，待测压力大小约为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0.4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，不考虑压力对电路其他部分的影响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，要求误差较小，提供的器材如下：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压敏电阻，无压力时阻值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6 000 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滑动变阻器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，最大阻值为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200 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电流表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，量程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2.5 mA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，内阻约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30 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电压表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，量程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，内阻约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 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kΩ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直流电源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E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，电动势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 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，内阻很小</a:t>
            </a: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开关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，导线若干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8770" name="Picture 2" descr="11-9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2133650"/>
            <a:ext cx="4211558" cy="19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1" name="Picture 3" descr="11-9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92" y="4233937"/>
            <a:ext cx="2462362" cy="178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206" y="5302002"/>
            <a:ext cx="2646878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zh-CN" altLang="zh-CN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见解析图　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693490"/>
            <a:ext cx="10458528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根据题述对实验电路的要求，应该采用滑动变阻器分压式接法、电流表内接的电路，原理图如图所示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9794" name="Picture 2" descr="11-9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98" y="2061642"/>
            <a:ext cx="2939944" cy="23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正确接线后，将压敏电阻置于待测压力下，通过压敏电阻的电流是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1.33 mA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，电压表的示数如图丙所示，则电压表的读数为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 V.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88770" name="Picture 2" descr="11-9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1" y="1485578"/>
            <a:ext cx="4211558" cy="19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1" name="Picture 3" descr="11-9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6" y="1691647"/>
            <a:ext cx="2462362" cy="178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294959" y="813631"/>
            <a:ext cx="768159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2.00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4149716"/>
            <a:ext cx="11412000" cy="6482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根据电压表读数规则，电压表读数为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2.00 V.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189434"/>
            <a:ext cx="11412000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(3)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此时压敏电阻的阻值为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________ Ω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；结合图甲可知待测压力的大小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F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_____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N.(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计算结果均保留两位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88770" name="Picture 2" descr="11-9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91" y="1485578"/>
            <a:ext cx="4211558" cy="19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1" name="Picture 3" descr="11-9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66" y="1691647"/>
            <a:ext cx="2462362" cy="178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452001" y="198959"/>
            <a:ext cx="1292341" cy="617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1.5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10</a:t>
            </a:r>
            <a:r>
              <a:rPr lang="en-US" altLang="zh-CN" sz="26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4149716"/>
            <a:ext cx="11466640" cy="13234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由欧姆定律，此时压敏电阻的阻值为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i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1.5</a:t>
            </a:r>
            <a:r>
              <a:rPr lang="en-US" altLang="zh-CN" sz="26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Ω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，由题图甲可知，对应的待测压力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60 N.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563" y="796991"/>
            <a:ext cx="518091" cy="6165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60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535366" y="4149874"/>
          <a:ext cx="8636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6" name="文档" r:id="rId15" imgW="865505" imgH="1047115" progId="Word.Document.12">
                  <p:embed/>
                </p:oleObj>
              </mc:Choice>
              <mc:Fallback>
                <p:oleObj name="文档" r:id="rId15" imgW="865505" imgH="1047115" progId="Word.Document.12">
                  <p:embed/>
                  <p:pic>
                    <p:nvPicPr>
                      <p:cNvPr id="0" name="图片 29082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35366" y="4149874"/>
                        <a:ext cx="863600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10560198" y="4202881"/>
          <a:ext cx="86360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7" name="文档" r:id="rId17" imgW="865505" imgH="1045210" progId="Word.Document.12">
                  <p:embed/>
                </p:oleObj>
              </mc:Choice>
              <mc:Fallback>
                <p:oleObj name="文档" r:id="rId17" imgW="865505" imgH="1045210" progId="Word.Document.12">
                  <p:embed/>
                  <p:pic>
                    <p:nvPicPr>
                      <p:cNvPr id="0" name="图片 29082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560198" y="4202881"/>
                        <a:ext cx="863600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77466"/>
            <a:ext cx="11412000" cy="55245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12.(2019·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江苏南京市六校联考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所示，两平行光滑的金属导轨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AD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CE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相距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L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1.0 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，导轨平面与水平面的夹角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30°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，下端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用不计电阻的导线相连，导轨电阻不计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PQGH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范围内有方向垂直导轨平面向上、磁感应强度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0.5 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的匀强磁场，磁场的宽度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0.6 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，边界线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PQ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HG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均与导轨垂直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接入电路的电阻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0.40 Ω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的金属棒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放置在导轨上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棒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两端始终与导轨接触良好，从与磁场上边界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GH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距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0.40 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的位置由静止释放，当金属棒进入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磁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场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时，恰好做匀速运动，棒在运动过程中始终与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导</a:t>
            </a:r>
            <a:endParaRPr lang="en-US" altLang="zh-CN" sz="2600" kern="100" dirty="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轨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垂直，取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g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m/s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503679" y="5601647"/>
            <a:ext cx="8531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endParaRPr lang="zh-CN" altLang="en-US" sz="2600" dirty="0"/>
          </a:p>
        </p:txBody>
      </p:sp>
      <p:pic>
        <p:nvPicPr>
          <p:cNvPr id="291842" name="Picture 2" descr="B4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3008350"/>
            <a:ext cx="3349585" cy="26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77466"/>
            <a:ext cx="11412000" cy="6584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金属棒进入磁场时的速度大小</a:t>
            </a:r>
            <a:r>
              <a:rPr lang="en-US" altLang="zh-CN" sz="2600" i="1" kern="100" dirty="0">
                <a:latin typeface="Book Antiqua" panose="0204060205030503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v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1842" name="Picture 2" descr="B4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261442"/>
            <a:ext cx="3349585" cy="26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89206" y="1269554"/>
            <a:ext cx="11412000" cy="6584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 m/s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8346" y="3449712"/>
          <a:ext cx="10634663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69" name="文档" r:id="rId2" imgW="10636250" imgH="1493520" progId="Word.Document.12">
                  <p:embed/>
                </p:oleObj>
              </mc:Choice>
              <mc:Fallback>
                <p:oleObj name="文档" r:id="rId2" imgW="10636250" imgH="1493520" progId="Word.Document.12">
                  <p:embed/>
                  <p:pic>
                    <p:nvPicPr>
                      <p:cNvPr id="0" name="图片 29286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346" y="3449712"/>
                        <a:ext cx="10634663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77466"/>
            <a:ext cx="11412000" cy="6584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金属棒的质量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91842" name="Picture 2" descr="B4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6" y="261442"/>
            <a:ext cx="3349585" cy="26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89206" y="1269554"/>
            <a:ext cx="11412000" cy="6584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0.25 kg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3369399"/>
            <a:ext cx="90555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金属棒进入磁场时，恰好做匀速运动，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45774" y="3997523"/>
          <a:ext cx="8047038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3" name="文档" r:id="rId2" imgW="8063230" imgH="1163320" progId="Word.Document.12">
                  <p:embed/>
                </p:oleObj>
              </mc:Choice>
              <mc:Fallback>
                <p:oleObj name="文档" r:id="rId2" imgW="8063230" imgH="1163320" progId="Word.Document.12">
                  <p:embed/>
                  <p:pic>
                    <p:nvPicPr>
                      <p:cNvPr id="0" name="图片 2938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5774" y="3997523"/>
                        <a:ext cx="8047038" cy="116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89206" y="4869954"/>
            <a:ext cx="9055585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联立解得：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0.25 kg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84505"/>
            <a:ext cx="11412000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2.(2019·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福建宁德市上学期期末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阻值为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的电炉丝通以大小为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的恒定电流时其电功率为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，当把它接在某正弦交流电源两端时其电功率也为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P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则该交流电源电压的最大值为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    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IR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B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  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IR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IR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	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        D.2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IR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294561" y="206908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884139" y="1989634"/>
          <a:ext cx="89058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6" name="文档" r:id="rId13" imgW="894715" imgH="1120775" progId="Word.Document.12">
                  <p:embed/>
                </p:oleObj>
              </mc:Choice>
              <mc:Fallback>
                <p:oleObj name="文档" r:id="rId13" imgW="894715" imgH="1120775" progId="Word.Document.12">
                  <p:embed/>
                  <p:pic>
                    <p:nvPicPr>
                      <p:cNvPr id="0" name="图片 2734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4139" y="1989634"/>
                        <a:ext cx="890587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2854846" y="2165896"/>
          <a:ext cx="12557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7" name="文档" r:id="rId15" imgW="1252220" imgH="827405" progId="Word.Document.12">
                  <p:embed/>
                </p:oleObj>
              </mc:Choice>
              <mc:Fallback>
                <p:oleObj name="文档" r:id="rId15" imgW="1252220" imgH="827405" progId="Word.Document.12">
                  <p:embed/>
                  <p:pic>
                    <p:nvPicPr>
                      <p:cNvPr id="0" name="图片 27342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54846" y="2165896"/>
                        <a:ext cx="1255712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/>
          <p:cNvSpPr/>
          <p:nvPr/>
        </p:nvSpPr>
        <p:spPr>
          <a:xfrm>
            <a:off x="389206" y="3239926"/>
            <a:ext cx="11412000" cy="312390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电炉丝通以大小为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的恒定电流时，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时间内产生的热量为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，则有：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；电炉丝接在某正弦交流电源两端时，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时间内产生的热量为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en-US" altLang="zh-CN" sz="26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，则有：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en-US" altLang="zh-CN" sz="26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，又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en-US" altLang="zh-CN" sz="26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，解得：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，则电压的有效值为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zh-CN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zh-CN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IR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，故该交流电源电压的最大值为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zh-CN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IR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，故选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9178262" y="5112134"/>
          <a:ext cx="12557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8" name="文档" r:id="rId17" imgW="1252220" imgH="827405" progId="Word.Document.12">
                  <p:embed/>
                </p:oleObj>
              </mc:Choice>
              <mc:Fallback>
                <p:oleObj name="文档" r:id="rId17" imgW="1252220" imgH="827405" progId="Word.Document.12">
                  <p:embed/>
                  <p:pic>
                    <p:nvPicPr>
                      <p:cNvPr id="0" name="图片 27342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78262" y="5112134"/>
                        <a:ext cx="1255712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/>
        </p:nvGraphicFramePr>
        <p:xfrm>
          <a:off x="10308246" y="5093846"/>
          <a:ext cx="12557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9" name="文档" r:id="rId19" imgW="1252220" imgH="827405" progId="Word.Document.12">
                  <p:embed/>
                </p:oleObj>
              </mc:Choice>
              <mc:Fallback>
                <p:oleObj name="文档" r:id="rId19" imgW="1252220" imgH="827405" progId="Word.Document.12">
                  <p:embed/>
                  <p:pic>
                    <p:nvPicPr>
                      <p:cNvPr id="0" name="图片 27342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308246" y="5093846"/>
                        <a:ext cx="1255712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477466"/>
            <a:ext cx="11412000" cy="6584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</a:rPr>
              <a:t>(3)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金属棒在穿过磁场的过程中产生的热量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</a:rPr>
              <a:t>Q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91842" name="Picture 2" descr="B4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61" y="261442"/>
            <a:ext cx="3349585" cy="26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89206" y="1269554"/>
            <a:ext cx="11412000" cy="6584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</a:t>
            </a: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0.75 J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9206" y="3369399"/>
            <a:ext cx="11538648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根据能量守恒，在磁场运动过程中，减少的重力势能转化为焦耳热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mgd</a:t>
            </a:r>
            <a:r>
              <a:rPr lang="en-US" altLang="zh-CN" sz="26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sin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0.75 J.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" y="-60498"/>
            <a:ext cx="4711818" cy="47118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59101" y="2772451"/>
            <a:ext cx="5441765" cy="16804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＋</a:t>
            </a:r>
            <a:r>
              <a:rPr lang="en-US" altLang="zh-CN" sz="4200" b="1" dirty="0" smtClean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4200" b="1" dirty="0" smtClean="0">
                <a:solidFill>
                  <a:srgbClr val="04449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200" b="1" dirty="0" smtClean="0">
              <a:solidFill>
                <a:srgbClr val="0444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2334895" algn="l"/>
              </a:tabLst>
            </a:pPr>
            <a:r>
              <a:rPr lang="zh-CN" altLang="zh-CN" sz="4200" b="1" dirty="0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章末综合能力滚动练</a:t>
            </a:r>
            <a:endParaRPr lang="zh-CN" altLang="zh-CN" sz="4200" b="1" dirty="0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直角三角形 8"/>
          <p:cNvSpPr/>
          <p:nvPr/>
        </p:nvSpPr>
        <p:spPr>
          <a:xfrm>
            <a:off x="0" y="-73198"/>
            <a:ext cx="6880485" cy="6932785"/>
          </a:xfrm>
          <a:prstGeom prst="rtTriangle">
            <a:avLst/>
          </a:prstGeom>
          <a:blipFill dpi="0" rotWithShape="1">
            <a:blip r:embed="rId2">
              <a:alphaModFix amt="70000"/>
            </a:blip>
            <a:srcRect/>
            <a:stretch>
              <a:fillRect r="1000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89434"/>
            <a:ext cx="11412000" cy="54495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3.(2019·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东北三省三校第二次联合模拟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甲是小型交流发电机的示意图，两磁极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间的磁场可视为水平方向的匀强磁场，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为理想交流电流表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线圈绕垂直于磁场的水平轴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OO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′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沿逆时针方向匀速转动，产生的电动势随时间变化的图象如图乙所示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已知发电机线圈电阻为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10 Ω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，外接一只阻值为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90 Ω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的电阻，不计电路的其他电阻，则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电流表的示数为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0.31 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线圈转动的角速度为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50π rad/s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C.0.01 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时线圈平面与磁场方向平行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在线圈转动一周过程中，外电阻发热量约为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0.087 J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243508" y="494196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45371" y="4725938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600" b="1" dirty="0">
              <a:solidFill>
                <a:prstClr val="black"/>
              </a:solidFill>
            </a:endParaRPr>
          </a:p>
        </p:txBody>
      </p:sp>
      <p:sp>
        <p:nvSpPr>
          <p:cNvPr id="36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72386" name="Picture 2" descr="11-7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4" y="2853730"/>
            <a:ext cx="3029682" cy="189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7" name="Picture 3" descr="11-8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22" y="3238452"/>
            <a:ext cx="3029682" cy="15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1" name="Picture 2" descr="11-7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1466240"/>
            <a:ext cx="3029682" cy="189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11-8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02" y="3723170"/>
            <a:ext cx="3029682" cy="15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06574" y="422201"/>
          <a:ext cx="95535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9" name="文档" r:id="rId15" imgW="9555480" imgH="1496695" progId="Word.Document.12">
                  <p:embed/>
                </p:oleObj>
              </mc:Choice>
              <mc:Fallback>
                <p:oleObj name="文档" r:id="rId15" imgW="9555480" imgH="1496695" progId="Word.Document.12">
                  <p:embed/>
                  <p:pic>
                    <p:nvPicPr>
                      <p:cNvPr id="0" name="图片 27444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6574" y="422201"/>
                        <a:ext cx="955357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/>
        </p:nvGraphicFramePr>
        <p:xfrm>
          <a:off x="406574" y="1197546"/>
          <a:ext cx="95535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0" name="文档" r:id="rId17" imgW="9555480" imgH="1494790" progId="Word.Document.12">
                  <p:embed/>
                </p:oleObj>
              </mc:Choice>
              <mc:Fallback>
                <p:oleObj name="文档" r:id="rId17" imgW="9555480" imgH="1494790" progId="Word.Document.12">
                  <p:embed/>
                  <p:pic>
                    <p:nvPicPr>
                      <p:cNvPr id="0" name="图片 27444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6574" y="1197546"/>
                        <a:ext cx="955357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10355" y="2205658"/>
            <a:ext cx="59288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由题图乙可知线圈转动的周期为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0.02 s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406574" y="2719859"/>
          <a:ext cx="825023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1" name="文档" r:id="rId19" imgW="8266430" imgH="1073150" progId="Word.Document.12">
                  <p:embed/>
                </p:oleObj>
              </mc:Choice>
              <mc:Fallback>
                <p:oleObj name="文档" r:id="rId19" imgW="8266430" imgH="1073150" progId="Word.Document.12">
                  <p:embed/>
                  <p:pic>
                    <p:nvPicPr>
                      <p:cNvPr id="0" name="图片 27445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6574" y="2719859"/>
                        <a:ext cx="8250238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310355" y="3701083"/>
            <a:ext cx="8305131" cy="181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s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时线圈的电压为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，因此线圈在中性面处，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线圈转动一周的过程中，外电阻发热量</a:t>
            </a:r>
            <a:r>
              <a:rPr lang="en-US" altLang="zh-CN" sz="26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Q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6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(0.22)</a:t>
            </a:r>
            <a:r>
              <a:rPr lang="en-US" altLang="zh-CN" sz="26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</a:t>
            </a:r>
            <a:r>
              <a:rPr lang="en-US" altLang="zh-CN" sz="26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6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J</a:t>
            </a:r>
            <a:r>
              <a:rPr lang="en-US" altLang="zh-CN" sz="2600" kern="100" spc="-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0.087 J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75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332706"/>
            <a:ext cx="11412000" cy="424921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4.(2019·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四川综合能力提升卷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所示为远距离输电示意图，发电机的输出电压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、输电线的电阻及理想变压器的匝数均不变，当用户开启的用电器越来越多时，下列表述正确的是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升压变压器副线圈电压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降压变压器原线圈电压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升高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输电线消耗的功率增大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发电机的输出功率不变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508" y="332186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23843" y="3645818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600" dirty="0"/>
          </a:p>
        </p:txBody>
      </p:sp>
      <p:sp>
        <p:nvSpPr>
          <p:cNvPr id="2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75458" name="Picture 2" descr="11-8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2061642"/>
            <a:ext cx="4471473" cy="14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549474"/>
            <a:ext cx="6714112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当用电器增多时，功率增大，降压变压器的输出电流增大，则降压变压器原线圈电流增大，输电线上的电流增大，可知输电线上的功率损失增大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9206" y="2997746"/>
            <a:ext cx="11412000" cy="24478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发电机的输出电压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不变，升压变压器匝数比不变，则副线圈电压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不变，由输电线上的电压损失增大，可知降压变压器的输入电压</a:t>
            </a: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U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发电机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输出功率随用户开启的用电器增多而增加，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4" name="Picture 2" descr="11-8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557" y="693490"/>
            <a:ext cx="4918620" cy="161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583382"/>
            <a:ext cx="11412000" cy="432423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如图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甲为理想变压器的示意图，其原、副线圈的匝数比为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，电压表和电流表均为理想电表，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为阻值随温度升高而变小的热敏电阻，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为定值电阻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若发电机向原线圈输入如图乙所示的正弦交流电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输入变压器原线圈的交流电压的瞬时值表达式为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u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36      sin 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50π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V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变压器原、副线圈中的电流之比为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4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18" charset="0"/>
              </a:rPr>
              <a:t>∶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C.</a:t>
            </a:r>
            <a:r>
              <a:rPr lang="en-US" altLang="zh-CN" sz="2600" i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0.01 s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时，发电机的线圈平面位于中性面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D.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处温度升高时，变压器的输入功率变小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98483" y="6033695"/>
            <a:ext cx="6864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6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3033" y="357381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6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76482" name="Picture 2" descr="11-8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4" y="3069754"/>
            <a:ext cx="3948545" cy="14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483" name="Picture 3" descr="11-8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896" y="4653930"/>
            <a:ext cx="3273580" cy="134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8630014" y="2449114"/>
          <a:ext cx="90328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8" name="文档" r:id="rId15" imgW="903605" imgH="746760" progId="Word.Document.12">
                  <p:embed/>
                </p:oleObj>
              </mc:Choice>
              <mc:Fallback>
                <p:oleObj name="文档" r:id="rId15" imgW="903605" imgH="746760" progId="Word.Document.12">
                  <p:embed/>
                  <p:pic>
                    <p:nvPicPr>
                      <p:cNvPr id="0" name="图片 27648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30014" y="2449114"/>
                        <a:ext cx="903288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1397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69912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8426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6941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49" name="Picture 2" descr="11-8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295" y="3350410"/>
            <a:ext cx="4108871" cy="154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11-8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480" y="4838073"/>
            <a:ext cx="3406501" cy="140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4566" y="429809"/>
          <a:ext cx="9880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6" name="文档" r:id="rId15" imgW="9899650" imgH="981710" progId="Word.Document.12">
                  <p:embed/>
                </p:oleObj>
              </mc:Choice>
              <mc:Fallback>
                <p:oleObj name="文档" r:id="rId15" imgW="9899650" imgH="981710" progId="Word.Document.12">
                  <p:embed/>
                  <p:pic>
                    <p:nvPicPr>
                      <p:cNvPr id="0" name="图片 27854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34566" y="429809"/>
                        <a:ext cx="98806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31788" y="979488"/>
          <a:ext cx="837882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7" name="文档" r:id="rId17" imgW="8392795" imgH="1065530" progId="Word.Document.12">
                  <p:embed/>
                </p:oleObj>
              </mc:Choice>
              <mc:Fallback>
                <p:oleObj name="文档" r:id="rId17" imgW="8392795" imgH="1065530" progId="Word.Document.12">
                  <p:embed/>
                  <p:pic>
                    <p:nvPicPr>
                      <p:cNvPr id="0" name="图片 27854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1788" y="979488"/>
                        <a:ext cx="8378825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34566" y="1845618"/>
          <a:ext cx="989171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8" name="文档" r:id="rId19" imgW="9877425" imgH="1078865" progId="Word.Document.12">
                  <p:embed/>
                </p:oleObj>
              </mc:Choice>
              <mc:Fallback>
                <p:oleObj name="文档" r:id="rId19" imgW="9877425" imgH="1078865" progId="Word.Document.12">
                  <p:embed/>
                  <p:pic>
                    <p:nvPicPr>
                      <p:cNvPr id="0" name="图片 278547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4566" y="1845618"/>
                        <a:ext cx="9891712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/>
          <p:cNvGraphicFramePr>
            <a:graphicFrameLocks noChangeAspect="1"/>
          </p:cNvGraphicFramePr>
          <p:nvPr/>
        </p:nvGraphicFramePr>
        <p:xfrm>
          <a:off x="331788" y="2493690"/>
          <a:ext cx="102806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9" name="文档" r:id="rId21" imgW="10290175" imgH="1073150" progId="Word.Document.12">
                  <p:embed/>
                </p:oleObj>
              </mc:Choice>
              <mc:Fallback>
                <p:oleObj name="文档" r:id="rId21" imgW="10290175" imgH="1073150" progId="Word.Document.12">
                  <p:embed/>
                  <p:pic>
                    <p:nvPicPr>
                      <p:cNvPr id="0" name="图片 27854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31788" y="2493690"/>
                        <a:ext cx="10280650" cy="107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13414" y="3357786"/>
            <a:ext cx="77260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s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时，瞬时值为零，发电机的线圈平面与磁场方向垂直，发电机的线圈平面位于中性面，故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600" i="1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处温度升高时，</a:t>
            </a:r>
            <a:r>
              <a:rPr lang="en-US" altLang="zh-CN" sz="26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</a:t>
            </a:r>
            <a:r>
              <a:rPr lang="en-US" altLang="zh-CN" sz="26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阻值减小，电流表的示数变大，变压器的输入功率变大，故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4879</Words>
  <Application>WPS 演示</Application>
  <PresentationFormat>自定义</PresentationFormat>
  <Paragraphs>909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43</vt:i4>
      </vt:variant>
      <vt:variant>
        <vt:lpstr>幻灯片标题</vt:lpstr>
      </vt:variant>
      <vt:variant>
        <vt:i4>31</vt:i4>
      </vt:variant>
    </vt:vector>
  </HeadingPairs>
  <TitlesOfParts>
    <vt:vector size="94" baseType="lpstr">
      <vt:lpstr>Arial</vt:lpstr>
      <vt:lpstr>宋体</vt:lpstr>
      <vt:lpstr>Wingdings</vt:lpstr>
      <vt:lpstr>微软雅黑</vt:lpstr>
      <vt:lpstr>Arial</vt:lpstr>
      <vt:lpstr>Times New Roman</vt:lpstr>
      <vt:lpstr>迷你简菱心</vt:lpstr>
      <vt:lpstr>Courier New</vt:lpstr>
      <vt:lpstr>华文细黑</vt:lpstr>
      <vt:lpstr>Broadway</vt:lpstr>
      <vt:lpstr>楷体</vt:lpstr>
      <vt:lpstr>经典繁仿黑</vt:lpstr>
      <vt:lpstr>楷体_GB2312</vt:lpstr>
      <vt:lpstr>新宋体</vt:lpstr>
      <vt:lpstr>Segoe Print</vt:lpstr>
      <vt:lpstr>Arial Unicode MS</vt:lpstr>
      <vt:lpstr>Calibri</vt:lpstr>
      <vt:lpstr>Book Antiqua</vt:lpstr>
      <vt:lpstr>黑体</vt:lpstr>
      <vt:lpstr>7_Office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5684</cp:revision>
  <dcterms:created xsi:type="dcterms:W3CDTF">2014-11-27T01:03:00Z</dcterms:created>
  <dcterms:modified xsi:type="dcterms:W3CDTF">2020-11-06T07:15:59Z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