
<file path=[Content_Types].xml><?xml version="1.0" encoding="utf-8"?>
<Types xmlns="http://schemas.openxmlformats.org/package/2006/content-types">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1813" r:id="rId3"/>
    <p:sldId id="1780" r:id="rId4"/>
    <p:sldId id="2095" r:id="rId5"/>
    <p:sldId id="1828" r:id="rId6"/>
    <p:sldId id="2040" r:id="rId7"/>
    <p:sldId id="1829" r:id="rId8"/>
    <p:sldId id="2088" r:id="rId9"/>
    <p:sldId id="1830" r:id="rId10"/>
    <p:sldId id="1961" r:id="rId11"/>
    <p:sldId id="2089" r:id="rId12"/>
    <p:sldId id="1993" r:id="rId13"/>
    <p:sldId id="2090" r:id="rId14"/>
    <p:sldId id="1962" r:id="rId15"/>
    <p:sldId id="2020" r:id="rId16"/>
    <p:sldId id="1995" r:id="rId17"/>
    <p:sldId id="2021" r:id="rId18"/>
    <p:sldId id="1996" r:id="rId19"/>
    <p:sldId id="2096" r:id="rId20"/>
    <p:sldId id="2097" r:id="rId21"/>
    <p:sldId id="2069" r:id="rId22"/>
    <p:sldId id="2071" r:id="rId23"/>
    <p:sldId id="2098" r:id="rId24"/>
    <p:sldId id="2072" r:id="rId25"/>
    <p:sldId id="2073" r:id="rId26"/>
    <p:sldId id="2099" r:id="rId27"/>
    <p:sldId id="2075" r:id="rId28"/>
    <p:sldId id="2093" r:id="rId29"/>
    <p:sldId id="1932" r:id="rId30"/>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F81BD"/>
    <a:srgbClr val="00CCFF"/>
    <a:srgbClr val="1481E2"/>
    <a:srgbClr val="044491"/>
    <a:srgbClr val="EAE8ED"/>
    <a:srgbClr val="FFFFFF"/>
    <a:srgbClr val="FFD966"/>
    <a:srgbClr val="EEEFF3"/>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82" autoAdjust="0"/>
    <p:restoredTop sz="95107" autoAdjust="0"/>
  </p:normalViewPr>
  <p:slideViewPr>
    <p:cSldViewPr>
      <p:cViewPr>
        <p:scale>
          <a:sx n="100" d="100"/>
          <a:sy n="100" d="100"/>
        </p:scale>
        <p:origin x="324" y="366"/>
      </p:cViewPr>
      <p:guideLst>
        <p:guide orient="horz" pos="2161"/>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s>
</file>

<file path=ppt/drawings/_rels/vmlDrawing9.vml.rels><?xml version="1.0" encoding="UTF-8" standalone="yes"?>
<Relationships xmlns="http://schemas.openxmlformats.org/package/2006/relationships"><Relationship Id="rId4" Type="http://schemas.openxmlformats.org/officeDocument/2006/relationships/image" Target="../media/image29.emf"/><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userDrawn="1">
  <p:cSld name="4.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789834"/>
            <a:ext cx="12190413" cy="30697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4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149874"/>
            <a:ext cx="12190413" cy="27097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3.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509914"/>
            <a:ext cx="12190413" cy="23496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3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869954"/>
            <a:ext cx="12190413" cy="19896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2.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229994"/>
            <a:ext cx="12190413" cy="16295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2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590034"/>
            <a:ext cx="12190413" cy="12695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1.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950074"/>
            <a:ext cx="12190413" cy="9095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2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空白">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8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userDrawn="1"/>
        </p:nvSpPr>
        <p:spPr>
          <a:xfrm>
            <a:off x="0" y="0"/>
            <a:ext cx="12190413" cy="6859588"/>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8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269554"/>
            <a:ext cx="12190413" cy="55900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7.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629594"/>
            <a:ext cx="12190413" cy="52299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7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989634"/>
            <a:ext cx="12190413" cy="48699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6.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349674"/>
            <a:ext cx="12190413" cy="45099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userDrawn="1">
  <p:cSld name="6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709714"/>
            <a:ext cx="12190413" cy="41498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5.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069754"/>
            <a:ext cx="12190413" cy="37898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429794"/>
            <a:ext cx="12190413" cy="34297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1.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19"/>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2.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3.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1.xml"/><Relationship Id="rId14" Type="http://schemas.openxmlformats.org/officeDocument/2006/relationships/image" Target="../media/image8.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4.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2.xml"/><Relationship Id="rId14" Type="http://schemas.openxmlformats.org/officeDocument/2006/relationships/image" Target="../media/image8.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5.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1.xml"/><Relationship Id="rId14" Type="http://schemas.openxmlformats.org/officeDocument/2006/relationships/image" Target="../media/image9.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6.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8" Type="http://schemas.openxmlformats.org/officeDocument/2006/relationships/vmlDrawing" Target="../drawings/vmlDrawing2.vml"/><Relationship Id="rId17" Type="http://schemas.openxmlformats.org/officeDocument/2006/relationships/slideLayout" Target="../slideLayouts/slideLayout2.xml"/><Relationship Id="rId16" Type="http://schemas.openxmlformats.org/officeDocument/2006/relationships/image" Target="../media/image10.emf"/><Relationship Id="rId15" Type="http://schemas.openxmlformats.org/officeDocument/2006/relationships/package" Target="../embeddings/Document3.docx"/><Relationship Id="rId14" Type="http://schemas.openxmlformats.org/officeDocument/2006/relationships/image" Target="../media/image9.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7.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8" Type="http://schemas.openxmlformats.org/officeDocument/2006/relationships/vmlDrawing" Target="../drawings/vmlDrawing3.vml"/><Relationship Id="rId17" Type="http://schemas.openxmlformats.org/officeDocument/2006/relationships/slideLayout" Target="../slideLayouts/slideLayout1.xml"/><Relationship Id="rId16" Type="http://schemas.openxmlformats.org/officeDocument/2006/relationships/image" Target="../media/image12.png"/><Relationship Id="rId15" Type="http://schemas.openxmlformats.org/officeDocument/2006/relationships/image" Target="../media/image11.emf"/><Relationship Id="rId14" Type="http://schemas.openxmlformats.org/officeDocument/2006/relationships/package" Target="../embeddings/Document4.docx"/><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18.xml.rels><?xml version="1.0" encoding="UTF-8" standalone="yes"?>
<Relationships xmlns="http://schemas.openxmlformats.org/package/2006/relationships"><Relationship Id="rId9" Type="http://schemas.openxmlformats.org/officeDocument/2006/relationships/slide" Target="slide15.xml"/><Relationship Id="rId8" Type="http://schemas.openxmlformats.org/officeDocument/2006/relationships/slide" Target="slide13.xml"/><Relationship Id="rId7" Type="http://schemas.openxmlformats.org/officeDocument/2006/relationships/slide" Target="slide11.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6.xml"/><Relationship Id="rId3" Type="http://schemas.openxmlformats.org/officeDocument/2006/relationships/slide" Target="slide4.xml"/><Relationship Id="rId2" Type="http://schemas.openxmlformats.org/officeDocument/2006/relationships/slide" Target="slide2.xml"/><Relationship Id="rId15" Type="http://schemas.openxmlformats.org/officeDocument/2006/relationships/slideLayout" Target="../slideLayouts/slideLayout10.xml"/><Relationship Id="rId14" Type="http://schemas.openxmlformats.org/officeDocument/2006/relationships/slide" Target="slide21.xml"/><Relationship Id="rId13" Type="http://schemas.openxmlformats.org/officeDocument/2006/relationships/slide" Target="slide26.xml"/><Relationship Id="rId12" Type="http://schemas.openxmlformats.org/officeDocument/2006/relationships/slide" Target="slide23.xml"/><Relationship Id="rId11" Type="http://schemas.openxmlformats.org/officeDocument/2006/relationships/slide" Target="slide20.xml"/><Relationship Id="rId10" Type="http://schemas.openxmlformats.org/officeDocument/2006/relationships/slide" Target="slide17.xml"/><Relationship Id="rId1" Type="http://schemas.openxmlformats.org/officeDocument/2006/relationships/image" Target="../media/image12.png"/></Relationships>
</file>

<file path=ppt/slides/_rels/slide19.xml.rels><?xml version="1.0" encoding="UTF-8" standalone="yes"?>
<Relationships xmlns="http://schemas.openxmlformats.org/package/2006/relationships"><Relationship Id="rId9" Type="http://schemas.openxmlformats.org/officeDocument/2006/relationships/slide" Target="slide8.xml"/><Relationship Id="rId8" Type="http://schemas.openxmlformats.org/officeDocument/2006/relationships/slide" Target="slide6.xml"/><Relationship Id="rId7" Type="http://schemas.openxmlformats.org/officeDocument/2006/relationships/slide" Target="slide4.xml"/><Relationship Id="rId6" Type="http://schemas.openxmlformats.org/officeDocument/2006/relationships/slide" Target="slide2.xml"/><Relationship Id="rId5" Type="http://schemas.openxmlformats.org/officeDocument/2006/relationships/image" Target="../media/image14.emf"/><Relationship Id="rId4" Type="http://schemas.openxmlformats.org/officeDocument/2006/relationships/package" Target="../embeddings/Document6.docx"/><Relationship Id="rId3" Type="http://schemas.openxmlformats.org/officeDocument/2006/relationships/image" Target="../media/image13.emf"/><Relationship Id="rId20" Type="http://schemas.openxmlformats.org/officeDocument/2006/relationships/vmlDrawing" Target="../drawings/vmlDrawing4.vml"/><Relationship Id="rId2" Type="http://schemas.openxmlformats.org/officeDocument/2006/relationships/package" Target="../embeddings/Document5.docx"/><Relationship Id="rId19" Type="http://schemas.openxmlformats.org/officeDocument/2006/relationships/slideLayout" Target="../slideLayouts/slideLayout10.xml"/><Relationship Id="rId18" Type="http://schemas.openxmlformats.org/officeDocument/2006/relationships/slide" Target="slide21.xml"/><Relationship Id="rId17" Type="http://schemas.openxmlformats.org/officeDocument/2006/relationships/slide" Target="slide26.xml"/><Relationship Id="rId16" Type="http://schemas.openxmlformats.org/officeDocument/2006/relationships/slide" Target="slide23.xml"/><Relationship Id="rId15" Type="http://schemas.openxmlformats.org/officeDocument/2006/relationships/slide" Target="slide20.xml"/><Relationship Id="rId14" Type="http://schemas.openxmlformats.org/officeDocument/2006/relationships/slide" Target="slide17.xml"/><Relationship Id="rId13" Type="http://schemas.openxmlformats.org/officeDocument/2006/relationships/slide" Target="slide15.xml"/><Relationship Id="rId12" Type="http://schemas.openxmlformats.org/officeDocument/2006/relationships/slide" Target="slide13.xml"/><Relationship Id="rId11" Type="http://schemas.openxmlformats.org/officeDocument/2006/relationships/slide" Target="slide11.xml"/><Relationship Id="rId10" Type="http://schemas.openxmlformats.org/officeDocument/2006/relationships/slide" Target="slide9.xml"/><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9" Type="http://schemas.openxmlformats.org/officeDocument/2006/relationships/slide" Target="slide15.xml"/><Relationship Id="rId8" Type="http://schemas.openxmlformats.org/officeDocument/2006/relationships/slide" Target="slide13.xml"/><Relationship Id="rId7" Type="http://schemas.openxmlformats.org/officeDocument/2006/relationships/slide" Target="slide11.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6.xml"/><Relationship Id="rId3" Type="http://schemas.openxmlformats.org/officeDocument/2006/relationships/slide" Target="slide4.xml"/><Relationship Id="rId2" Type="http://schemas.openxmlformats.org/officeDocument/2006/relationships/slide" Target="slide2.xml"/><Relationship Id="rId15" Type="http://schemas.openxmlformats.org/officeDocument/2006/relationships/slideLayout" Target="../slideLayouts/slideLayout1.xml"/><Relationship Id="rId14" Type="http://schemas.openxmlformats.org/officeDocument/2006/relationships/slide" Target="slide21.xml"/><Relationship Id="rId13" Type="http://schemas.openxmlformats.org/officeDocument/2006/relationships/slide" Target="slide26.xml"/><Relationship Id="rId12" Type="http://schemas.openxmlformats.org/officeDocument/2006/relationships/slide" Target="slide23.xml"/><Relationship Id="rId11" Type="http://schemas.openxmlformats.org/officeDocument/2006/relationships/slide" Target="slide20.xml"/><Relationship Id="rId10" Type="http://schemas.openxmlformats.org/officeDocument/2006/relationships/slide" Target="slide17.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9" Type="http://schemas.openxmlformats.org/officeDocument/2006/relationships/slide" Target="slide4.xml"/><Relationship Id="rId8" Type="http://schemas.openxmlformats.org/officeDocument/2006/relationships/slide" Target="slide2.xml"/><Relationship Id="rId7" Type="http://schemas.openxmlformats.org/officeDocument/2006/relationships/image" Target="../media/image18.emf"/><Relationship Id="rId6" Type="http://schemas.openxmlformats.org/officeDocument/2006/relationships/package" Target="../embeddings/Document9.docx"/><Relationship Id="rId5" Type="http://schemas.openxmlformats.org/officeDocument/2006/relationships/image" Target="../media/image17.emf"/><Relationship Id="rId4" Type="http://schemas.openxmlformats.org/officeDocument/2006/relationships/package" Target="../embeddings/Document8.docx"/><Relationship Id="rId3" Type="http://schemas.openxmlformats.org/officeDocument/2006/relationships/image" Target="../media/image16.emf"/><Relationship Id="rId22" Type="http://schemas.openxmlformats.org/officeDocument/2006/relationships/vmlDrawing" Target="../drawings/vmlDrawing5.vml"/><Relationship Id="rId21" Type="http://schemas.openxmlformats.org/officeDocument/2006/relationships/slideLayout" Target="../slideLayouts/slideLayout10.xml"/><Relationship Id="rId20" Type="http://schemas.openxmlformats.org/officeDocument/2006/relationships/slide" Target="slide21.xml"/><Relationship Id="rId2" Type="http://schemas.openxmlformats.org/officeDocument/2006/relationships/package" Target="../embeddings/Document7.docx"/><Relationship Id="rId19" Type="http://schemas.openxmlformats.org/officeDocument/2006/relationships/slide" Target="slide26.xml"/><Relationship Id="rId18" Type="http://schemas.openxmlformats.org/officeDocument/2006/relationships/slide" Target="slide23.xml"/><Relationship Id="rId17" Type="http://schemas.openxmlformats.org/officeDocument/2006/relationships/slide" Target="slide20.xml"/><Relationship Id="rId16" Type="http://schemas.openxmlformats.org/officeDocument/2006/relationships/slide" Target="slide17.xml"/><Relationship Id="rId15" Type="http://schemas.openxmlformats.org/officeDocument/2006/relationships/slide" Target="slide15.xml"/><Relationship Id="rId14" Type="http://schemas.openxmlformats.org/officeDocument/2006/relationships/slide" Target="slide13.xml"/><Relationship Id="rId13" Type="http://schemas.openxmlformats.org/officeDocument/2006/relationships/slide" Target="slide11.xml"/><Relationship Id="rId12" Type="http://schemas.openxmlformats.org/officeDocument/2006/relationships/slide" Target="slide9.xml"/><Relationship Id="rId11" Type="http://schemas.openxmlformats.org/officeDocument/2006/relationships/slide" Target="slide8.xml"/><Relationship Id="rId10" Type="http://schemas.openxmlformats.org/officeDocument/2006/relationships/slide" Target="slide6.xml"/><Relationship Id="rId1" Type="http://schemas.openxmlformats.org/officeDocument/2006/relationships/image" Target="../media/image15.png"/></Relationships>
</file>

<file path=ppt/slides/_rels/slide21.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9" Type="http://schemas.openxmlformats.org/officeDocument/2006/relationships/vmlDrawing" Target="../drawings/vmlDrawing6.vml"/><Relationship Id="rId18" Type="http://schemas.openxmlformats.org/officeDocument/2006/relationships/slideLayout" Target="../slideLayouts/slideLayout10.xml"/><Relationship Id="rId17" Type="http://schemas.openxmlformats.org/officeDocument/2006/relationships/image" Target="../media/image20.emf"/><Relationship Id="rId16" Type="http://schemas.openxmlformats.org/officeDocument/2006/relationships/package" Target="../embeddings/Document11.docx"/><Relationship Id="rId15" Type="http://schemas.openxmlformats.org/officeDocument/2006/relationships/image" Target="../media/image19.emf"/><Relationship Id="rId14" Type="http://schemas.openxmlformats.org/officeDocument/2006/relationships/package" Target="../embeddings/Document10.docx"/><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22.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5.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23.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8" Type="http://schemas.openxmlformats.org/officeDocument/2006/relationships/vmlDrawing" Target="../drawings/vmlDrawing7.vml"/><Relationship Id="rId17" Type="http://schemas.openxmlformats.org/officeDocument/2006/relationships/slideLayout" Target="../slideLayouts/slideLayout1.xml"/><Relationship Id="rId16" Type="http://schemas.openxmlformats.org/officeDocument/2006/relationships/image" Target="../media/image22.emf"/><Relationship Id="rId15" Type="http://schemas.openxmlformats.org/officeDocument/2006/relationships/package" Target="../embeddings/Document12.docx"/><Relationship Id="rId14" Type="http://schemas.openxmlformats.org/officeDocument/2006/relationships/image" Target="../media/image21.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24.xml.rels><?xml version="1.0" encoding="UTF-8" standalone="yes"?>
<Relationships xmlns="http://schemas.openxmlformats.org/package/2006/relationships"><Relationship Id="rId9" Type="http://schemas.openxmlformats.org/officeDocument/2006/relationships/slide" Target="slide4.xml"/><Relationship Id="rId8" Type="http://schemas.openxmlformats.org/officeDocument/2006/relationships/slide" Target="slide2.xml"/><Relationship Id="rId7" Type="http://schemas.openxmlformats.org/officeDocument/2006/relationships/image" Target="../media/image25.emf"/><Relationship Id="rId6" Type="http://schemas.openxmlformats.org/officeDocument/2006/relationships/package" Target="../embeddings/Document15.docx"/><Relationship Id="rId5" Type="http://schemas.openxmlformats.org/officeDocument/2006/relationships/image" Target="../media/image24.emf"/><Relationship Id="rId4" Type="http://schemas.openxmlformats.org/officeDocument/2006/relationships/package" Target="../embeddings/Document14.docx"/><Relationship Id="rId3" Type="http://schemas.openxmlformats.org/officeDocument/2006/relationships/image" Target="../media/image21.png"/><Relationship Id="rId22" Type="http://schemas.openxmlformats.org/officeDocument/2006/relationships/vmlDrawing" Target="../drawings/vmlDrawing8.vml"/><Relationship Id="rId21" Type="http://schemas.openxmlformats.org/officeDocument/2006/relationships/slideLayout" Target="../slideLayouts/slideLayout2.xml"/><Relationship Id="rId20" Type="http://schemas.openxmlformats.org/officeDocument/2006/relationships/slide" Target="slide21.xml"/><Relationship Id="rId2" Type="http://schemas.openxmlformats.org/officeDocument/2006/relationships/image" Target="../media/image23.emf"/><Relationship Id="rId19" Type="http://schemas.openxmlformats.org/officeDocument/2006/relationships/slide" Target="slide26.xml"/><Relationship Id="rId18" Type="http://schemas.openxmlformats.org/officeDocument/2006/relationships/slide" Target="slide23.xml"/><Relationship Id="rId17" Type="http://schemas.openxmlformats.org/officeDocument/2006/relationships/slide" Target="slide20.xml"/><Relationship Id="rId16" Type="http://schemas.openxmlformats.org/officeDocument/2006/relationships/slide" Target="slide17.xml"/><Relationship Id="rId15" Type="http://schemas.openxmlformats.org/officeDocument/2006/relationships/slide" Target="slide15.xml"/><Relationship Id="rId14" Type="http://schemas.openxmlformats.org/officeDocument/2006/relationships/slide" Target="slide13.xml"/><Relationship Id="rId13" Type="http://schemas.openxmlformats.org/officeDocument/2006/relationships/slide" Target="slide11.xml"/><Relationship Id="rId12" Type="http://schemas.openxmlformats.org/officeDocument/2006/relationships/slide" Target="slide9.xml"/><Relationship Id="rId11" Type="http://schemas.openxmlformats.org/officeDocument/2006/relationships/slide" Target="slide8.xml"/><Relationship Id="rId10" Type="http://schemas.openxmlformats.org/officeDocument/2006/relationships/slide" Target="slide6.xml"/><Relationship Id="rId1" Type="http://schemas.openxmlformats.org/officeDocument/2006/relationships/package" Target="../embeddings/Document13.docx"/></Relationships>
</file>

<file path=ppt/slides/_rels/slide25.xml.rels><?xml version="1.0" encoding="UTF-8" standalone="yes"?>
<Relationships xmlns="http://schemas.openxmlformats.org/package/2006/relationships"><Relationship Id="rId9" Type="http://schemas.openxmlformats.org/officeDocument/2006/relationships/image" Target="../media/image29.emf"/><Relationship Id="rId8" Type="http://schemas.openxmlformats.org/officeDocument/2006/relationships/package" Target="../embeddings/Document19.docx"/><Relationship Id="rId7" Type="http://schemas.openxmlformats.org/officeDocument/2006/relationships/image" Target="../media/image28.emf"/><Relationship Id="rId6" Type="http://schemas.openxmlformats.org/officeDocument/2006/relationships/package" Target="../embeddings/Document18.docx"/><Relationship Id="rId5" Type="http://schemas.openxmlformats.org/officeDocument/2006/relationships/image" Target="../media/image27.emf"/><Relationship Id="rId4" Type="http://schemas.openxmlformats.org/officeDocument/2006/relationships/package" Target="../embeddings/Document17.docx"/><Relationship Id="rId3" Type="http://schemas.openxmlformats.org/officeDocument/2006/relationships/image" Target="../media/image26.emf"/><Relationship Id="rId24" Type="http://schemas.openxmlformats.org/officeDocument/2006/relationships/vmlDrawing" Target="../drawings/vmlDrawing9.vml"/><Relationship Id="rId23" Type="http://schemas.openxmlformats.org/officeDocument/2006/relationships/slideLayout" Target="../slideLayouts/slideLayout5.xml"/><Relationship Id="rId22" Type="http://schemas.openxmlformats.org/officeDocument/2006/relationships/slide" Target="slide21.xml"/><Relationship Id="rId21" Type="http://schemas.openxmlformats.org/officeDocument/2006/relationships/slide" Target="slide26.xml"/><Relationship Id="rId20" Type="http://schemas.openxmlformats.org/officeDocument/2006/relationships/slide" Target="slide23.xml"/><Relationship Id="rId2" Type="http://schemas.openxmlformats.org/officeDocument/2006/relationships/package" Target="../embeddings/Document16.docx"/><Relationship Id="rId19" Type="http://schemas.openxmlformats.org/officeDocument/2006/relationships/slide" Target="slide20.xml"/><Relationship Id="rId18" Type="http://schemas.openxmlformats.org/officeDocument/2006/relationships/slide" Target="slide17.xml"/><Relationship Id="rId17" Type="http://schemas.openxmlformats.org/officeDocument/2006/relationships/slide" Target="slide15.xml"/><Relationship Id="rId16" Type="http://schemas.openxmlformats.org/officeDocument/2006/relationships/slide" Target="slide13.xml"/><Relationship Id="rId15" Type="http://schemas.openxmlformats.org/officeDocument/2006/relationships/slide" Target="slide11.xml"/><Relationship Id="rId14" Type="http://schemas.openxmlformats.org/officeDocument/2006/relationships/slide" Target="slide9.xml"/><Relationship Id="rId13" Type="http://schemas.openxmlformats.org/officeDocument/2006/relationships/slide" Target="slide8.xml"/><Relationship Id="rId12" Type="http://schemas.openxmlformats.org/officeDocument/2006/relationships/slide" Target="slide6.xml"/><Relationship Id="rId11" Type="http://schemas.openxmlformats.org/officeDocument/2006/relationships/slide" Target="slide4.xml"/><Relationship Id="rId10" Type="http://schemas.openxmlformats.org/officeDocument/2006/relationships/slide" Target="slide2.xml"/><Relationship Id="rId1" Type="http://schemas.openxmlformats.org/officeDocument/2006/relationships/image" Target="../media/image21.png"/></Relationships>
</file>

<file path=ppt/slides/_rels/slide26.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27.xml.rels><?xml version="1.0" encoding="UTF-8" standalone="yes"?>
<Relationships xmlns="http://schemas.openxmlformats.org/package/2006/relationships"><Relationship Id="rId9" Type="http://schemas.openxmlformats.org/officeDocument/2006/relationships/slide" Target="slide9.xml"/><Relationship Id="rId8" Type="http://schemas.openxmlformats.org/officeDocument/2006/relationships/slide" Target="slide8.xml"/><Relationship Id="rId7" Type="http://schemas.openxmlformats.org/officeDocument/2006/relationships/slide" Target="slide6.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image" Target="../media/image31.emf"/><Relationship Id="rId3" Type="http://schemas.openxmlformats.org/officeDocument/2006/relationships/package" Target="../embeddings/Document21.docx"/><Relationship Id="rId2" Type="http://schemas.openxmlformats.org/officeDocument/2006/relationships/image" Target="../media/image30.emf"/><Relationship Id="rId19" Type="http://schemas.openxmlformats.org/officeDocument/2006/relationships/vmlDrawing" Target="../drawings/vmlDrawing10.vml"/><Relationship Id="rId18" Type="http://schemas.openxmlformats.org/officeDocument/2006/relationships/slideLayout" Target="../slideLayouts/slideLayout2.xml"/><Relationship Id="rId17" Type="http://schemas.openxmlformats.org/officeDocument/2006/relationships/slide" Target="slide21.xml"/><Relationship Id="rId16" Type="http://schemas.openxmlformats.org/officeDocument/2006/relationships/slide" Target="slide26.xml"/><Relationship Id="rId15" Type="http://schemas.openxmlformats.org/officeDocument/2006/relationships/slide" Target="slide23.xml"/><Relationship Id="rId14" Type="http://schemas.openxmlformats.org/officeDocument/2006/relationships/slide" Target="slide20.xml"/><Relationship Id="rId13" Type="http://schemas.openxmlformats.org/officeDocument/2006/relationships/slide" Target="slide17.xml"/><Relationship Id="rId12" Type="http://schemas.openxmlformats.org/officeDocument/2006/relationships/slide" Target="slide15.xml"/><Relationship Id="rId11" Type="http://schemas.openxmlformats.org/officeDocument/2006/relationships/slide" Target="slide13.xml"/><Relationship Id="rId10" Type="http://schemas.openxmlformats.org/officeDocument/2006/relationships/slide" Target="slide11.xml"/><Relationship Id="rId1" Type="http://schemas.openxmlformats.org/officeDocument/2006/relationships/package" Target="../embeddings/Document20.docx"/></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jpe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2.xml"/><Relationship Id="rId14" Type="http://schemas.openxmlformats.org/officeDocument/2006/relationships/image" Target="../media/image4.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4.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5.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6.xml.rels><?xml version="1.0" encoding="UTF-8" standalone="yes"?>
<Relationships xmlns="http://schemas.openxmlformats.org/package/2006/relationships"><Relationship Id="rId9" Type="http://schemas.openxmlformats.org/officeDocument/2006/relationships/slide" Target="slide15.xml"/><Relationship Id="rId8" Type="http://schemas.openxmlformats.org/officeDocument/2006/relationships/slide" Target="slide13.xml"/><Relationship Id="rId7" Type="http://schemas.openxmlformats.org/officeDocument/2006/relationships/slide" Target="slide11.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6.xml"/><Relationship Id="rId3" Type="http://schemas.openxmlformats.org/officeDocument/2006/relationships/slide" Target="slide4.xml"/><Relationship Id="rId2" Type="http://schemas.openxmlformats.org/officeDocument/2006/relationships/slide" Target="slide2.xml"/><Relationship Id="rId15" Type="http://schemas.openxmlformats.org/officeDocument/2006/relationships/slideLayout" Target="../slideLayouts/slideLayout1.xml"/><Relationship Id="rId14" Type="http://schemas.openxmlformats.org/officeDocument/2006/relationships/slide" Target="slide21.xml"/><Relationship Id="rId13" Type="http://schemas.openxmlformats.org/officeDocument/2006/relationships/slide" Target="slide26.xml"/><Relationship Id="rId12" Type="http://schemas.openxmlformats.org/officeDocument/2006/relationships/slide" Target="slide23.xml"/><Relationship Id="rId11" Type="http://schemas.openxmlformats.org/officeDocument/2006/relationships/slide" Target="slide20.xml"/><Relationship Id="rId10" Type="http://schemas.openxmlformats.org/officeDocument/2006/relationships/slide" Target="slide17.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2.xml"/><Relationship Id="rId14" Type="http://schemas.openxmlformats.org/officeDocument/2006/relationships/image" Target="../media/image5.png"/><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8.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9" Type="http://schemas.openxmlformats.org/officeDocument/2006/relationships/vmlDrawing" Target="../drawings/vmlDrawing1.vml"/><Relationship Id="rId18" Type="http://schemas.openxmlformats.org/officeDocument/2006/relationships/slideLayout" Target="../slideLayouts/slideLayout9.xml"/><Relationship Id="rId17" Type="http://schemas.openxmlformats.org/officeDocument/2006/relationships/image" Target="../media/image7.emf"/><Relationship Id="rId16" Type="http://schemas.openxmlformats.org/officeDocument/2006/relationships/package" Target="../embeddings/Document2.docx"/><Relationship Id="rId15" Type="http://schemas.openxmlformats.org/officeDocument/2006/relationships/image" Target="../media/image6.emf"/><Relationship Id="rId14" Type="http://schemas.openxmlformats.org/officeDocument/2006/relationships/package" Target="../embeddings/Document1.docx"/><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_rels/slide9.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5.xml"/><Relationship Id="rId7" Type="http://schemas.openxmlformats.org/officeDocument/2006/relationships/slide" Target="slide13.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1.xml"/><Relationship Id="rId12" Type="http://schemas.openxmlformats.org/officeDocument/2006/relationships/slide" Target="slide26.xml"/><Relationship Id="rId11" Type="http://schemas.openxmlformats.org/officeDocument/2006/relationships/slide" Target="slide23.xml"/><Relationship Id="rId10" Type="http://schemas.openxmlformats.org/officeDocument/2006/relationships/slide" Target="slide20.xml"/><Relationship Id="rId1"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文本框 7"/>
          <p:cNvSpPr txBox="1"/>
          <p:nvPr/>
        </p:nvSpPr>
        <p:spPr>
          <a:xfrm>
            <a:off x="5159101" y="2989035"/>
            <a:ext cx="6879470" cy="677108"/>
          </a:xfrm>
          <a:prstGeom prst="rect">
            <a:avLst/>
          </a:prstGeom>
          <a:noFill/>
        </p:spPr>
        <p:txBody>
          <a:bodyPr wrap="square" rtlCol="0">
            <a:spAutoFit/>
            <a:scene3d>
              <a:camera prst="orthographicFront"/>
              <a:lightRig rig="threePt" dir="t"/>
            </a:scene3d>
            <a:sp3d contourW="12700"/>
          </a:bodyPr>
          <a:lstStyle/>
          <a:p>
            <a:r>
              <a:rPr lang="en-US" altLang="zh-CN" sz="3800" b="1" dirty="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3800" b="1" dirty="0">
                <a:solidFill>
                  <a:srgbClr val="044491"/>
                </a:solidFill>
                <a:latin typeface="微软雅黑" panose="020B0503020204020204" charset="-122"/>
                <a:ea typeface="微软雅黑" panose="020B0503020204020204" charset="-122"/>
              </a:rPr>
              <a:t>8</a:t>
            </a:r>
            <a:r>
              <a:rPr lang="zh-CN" altLang="zh-CN" sz="3800" b="1" dirty="0">
                <a:solidFill>
                  <a:srgbClr val="044491"/>
                </a:solidFill>
                <a:latin typeface="微软雅黑" panose="020B0503020204020204" charset="-122"/>
                <a:ea typeface="微软雅黑" panose="020B0503020204020204" charset="-122"/>
              </a:rPr>
              <a:t>＋</a:t>
            </a:r>
            <a:r>
              <a:rPr lang="en-US" altLang="zh-CN" sz="3800" b="1" dirty="0">
                <a:solidFill>
                  <a:srgbClr val="044491"/>
                </a:solidFill>
                <a:latin typeface="微软雅黑" panose="020B0503020204020204" charset="-122"/>
                <a:ea typeface="微软雅黑" panose="020B0503020204020204" charset="-122"/>
              </a:rPr>
              <a:t>2</a:t>
            </a:r>
            <a:r>
              <a:rPr lang="zh-CN" altLang="zh-CN" sz="3800" b="1" dirty="0">
                <a:solidFill>
                  <a:srgbClr val="044491"/>
                </a:solidFill>
                <a:latin typeface="微软雅黑" panose="020B0503020204020204" charset="-122"/>
                <a:ea typeface="微软雅黑" panose="020B0503020204020204" charset="-122"/>
              </a:rPr>
              <a:t>＋</a:t>
            </a:r>
            <a:r>
              <a:rPr lang="en-US" altLang="zh-CN" sz="3800" b="1" dirty="0">
                <a:solidFill>
                  <a:srgbClr val="044491"/>
                </a:solidFill>
                <a:latin typeface="微软雅黑" panose="020B0503020204020204" charset="-122"/>
                <a:ea typeface="微软雅黑" panose="020B0503020204020204" charset="-122"/>
              </a:rPr>
              <a:t>3</a:t>
            </a:r>
            <a:r>
              <a:rPr lang="en-US" altLang="zh-CN" sz="3800" b="1" dirty="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3800" b="1" dirty="0">
                <a:solidFill>
                  <a:srgbClr val="044491"/>
                </a:solidFill>
                <a:latin typeface="微软雅黑" panose="020B0503020204020204" charset="-122"/>
                <a:ea typeface="微软雅黑" panose="020B0503020204020204" charset="-122"/>
              </a:rPr>
              <a:t>章末综合能力滚动练</a:t>
            </a:r>
            <a:endParaRPr lang="zh-CN" altLang="zh-CN" sz="3800" b="1" dirty="0">
              <a:solidFill>
                <a:srgbClr val="044491"/>
              </a:solidFill>
              <a:latin typeface="微软雅黑" panose="020B0503020204020204" charset="-122"/>
              <a:ea typeface="微软雅黑" panose="020B0503020204020204" charset="-122"/>
            </a:endParaRPr>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
        <p:nvSpPr>
          <p:cNvPr id="12" name="直角三角形 11"/>
          <p:cNvSpPr/>
          <p:nvPr/>
        </p:nvSpPr>
        <p:spPr>
          <a:xfrm>
            <a:off x="0" y="-73198"/>
            <a:ext cx="6880485" cy="6932785"/>
          </a:xfrm>
          <a:prstGeom prst="rtTriangle">
            <a:avLst/>
          </a:prstGeom>
          <a:blipFill dpi="0" rotWithShape="1">
            <a:blip r:embed="rId2">
              <a:alphaModFix amt="70000"/>
            </a:blip>
            <a:srcRect/>
            <a:stretch>
              <a:fillRect/>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41449" y="194018"/>
            <a:ext cx="11344407" cy="6188104"/>
          </a:xfrm>
          <a:prstGeom prst="rect">
            <a:avLst/>
          </a:prstGeom>
        </p:spPr>
        <p:txBody>
          <a:bodyPr>
            <a:spAutoFit/>
          </a:bodyPr>
          <a:lstStyle/>
          <a:p>
            <a:pPr algn="just">
              <a:lnSpc>
                <a:spcPct val="14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扩散现象是物质分子永不停息地做无规则运动的证明，选项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4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布朗运动</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是悬浮在液体中的固体小颗粒的运动，不是分子的运动，但间接地反映了液体分子运动的无规则性，选项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4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压缩气体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时，体积越小，压强越大，这是因为体积越小时气体分子的密度越大，单位时间内气体分子对器壁的碰撞次数越多，这与气体分子间的斥力无关，选项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4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从</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微观角度来看，气体的压强与气体分子的平均动能和分子的密集程度有关，气体分子动能越大，气体分子对器壁的碰撞力越大，分子密度越大，单位时间内气体分子对器壁的碰撞次数越多，压强越大，选项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4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分子间作用力表现为引力时，分子距离变大，分子力做负功，则分子势能增加，即分子势能随距离的增大而增大，选项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5"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6"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750"/>
                                        <p:tgtEl>
                                          <p:spTgt spid="3">
                                            <p:txEl>
                                              <p:pRg st="3" end="3"/>
                                            </p:txEl>
                                          </p:spTgt>
                                        </p:tgtEl>
                                      </p:cBhvr>
                                    </p:animEffect>
                                  </p:childTnLst>
                                </p:cTn>
                              </p:par>
                            </p:childTnLst>
                          </p:cTn>
                        </p:par>
                        <p:par>
                          <p:cTn id="20" fill="hold">
                            <p:stCondLst>
                              <p:cond delay="4000"/>
                            </p:stCondLst>
                            <p:childTnLst>
                              <p:par>
                                <p:cTn id="21" presetID="3"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10565" y="1081701"/>
            <a:ext cx="10958346" cy="3797218"/>
          </a:xfrm>
          <a:prstGeom prst="rect">
            <a:avLst/>
          </a:prstGeom>
        </p:spPr>
        <p:txBody>
          <a:bodyPr wrap="square" lIns="121898" tIns="60948" rIns="121898" bIns="60948">
            <a:spAutoFit/>
          </a:bodyPr>
          <a:lstStyle/>
          <a:p>
            <a:pPr>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6.</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山东烟台市下学期高考诊断</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根据热力学定律和分子动理论，下列说法正确的是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满足能量守恒定律的客观过程并不是都可以自发地进行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知道某物质的摩尔质量和阿伏加德罗常数，就可求出其分子体积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内能不同的物体，它们分子热运动的平均动能可能相同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热量可以从低温物体传到高温物体</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14"/>
          <p:cNvSpPr txBox="1"/>
          <p:nvPr/>
        </p:nvSpPr>
        <p:spPr>
          <a:xfrm>
            <a:off x="405919" y="234967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0"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3"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TextBox 14"/>
          <p:cNvSpPr txBox="1"/>
          <p:nvPr/>
        </p:nvSpPr>
        <p:spPr>
          <a:xfrm>
            <a:off x="405919" y="352109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4" name="TextBox 14"/>
          <p:cNvSpPr txBox="1"/>
          <p:nvPr/>
        </p:nvSpPr>
        <p:spPr>
          <a:xfrm>
            <a:off x="405919" y="412291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linds(horizontal)">
                                      <p:cBhvr>
                                        <p:cTn id="10" dur="500"/>
                                        <p:tgtEl>
                                          <p:spTgt spid="2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linds(horizontal)">
                                      <p:cBhvr>
                                        <p:cTn id="1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0"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26"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550590" y="482297"/>
            <a:ext cx="10901751" cy="5548750"/>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根据热力学第二定律，一切与热现象有关的宏观过程都是不可逆的，故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知道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某物质的密度、摩尔质量和阿伏加德罗常数，可以求出一个分子占据的空间，但不一定是分子的体积，因为分子间的空隙有时是不可忽略的，故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温度</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是分子平均动能的标志，内能不同的物体，温度可能相同，它们分子热运动的平均动能可能相同，故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根据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热力学第二定律知，热量可以从低温物体传到高温物体，但是会引起其他变化，故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478582" y="718500"/>
            <a:ext cx="10966708" cy="4367478"/>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7.</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(2018·</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全国卷</a:t>
            </a:r>
            <a:r>
              <a:rPr lang="en-US" altLang="zh-CN" sz="2600" kern="100" dirty="0">
                <a:latin typeface="宋体" panose="02010600030101010101" pitchFamily="2" charset="-122"/>
                <a:ea typeface="楷体_GB2312" panose="02010609030101010101" pitchFamily="49" charset="-122"/>
                <a:cs typeface="Times New Roman" panose="02020603050405020304" pitchFamily="18" charset="0"/>
              </a:rPr>
              <a:t>Ⅲ</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·33(1))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，一定量的理想气体从状态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变化到状态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，其过程如</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图中从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到</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的直线所示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在此过程</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中</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气体温度一直降低</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气体内能一直增加</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气体一直对外做功</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气体一直从外界吸热</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气体吸收的热量一直全部用于对外</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做功</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14"/>
          <p:cNvSpPr txBox="1"/>
          <p:nvPr/>
        </p:nvSpPr>
        <p:spPr>
          <a:xfrm>
            <a:off x="324946" y="262890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6"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7</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7"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28"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9"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2" name="TextBox 14"/>
          <p:cNvSpPr txBox="1"/>
          <p:nvPr/>
        </p:nvSpPr>
        <p:spPr>
          <a:xfrm>
            <a:off x="324946" y="321399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33" name="TextBox 14"/>
          <p:cNvSpPr txBox="1"/>
          <p:nvPr/>
        </p:nvSpPr>
        <p:spPr>
          <a:xfrm>
            <a:off x="324946" y="382569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438274" name="Picture 2" descr="13-74"/>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71470" y="2061642"/>
            <a:ext cx="2581715" cy="2146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9419124" y="4305503"/>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3</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blinds(horizontal)">
                                      <p:cBhvr>
                                        <p:cTn id="1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5"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16"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17"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8"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0"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7</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1"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8"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569692" y="486431"/>
            <a:ext cx="10686944" cy="5548750"/>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图中理想气体的等温线是双曲线的一支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而且</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离坐标轴越远温度越高，故从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温度升高，</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一定</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质量的理想气体的内能由温度决定，温度越高</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内能</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越大，</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对</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气体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体积膨胀，对外做功，</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对</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根据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热力学第一定律</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&gt;0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&lt;0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&gt;0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，气体吸热</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对</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可知，气体吸收的热量一部分用来对外做功，一部分用来增加气体的内能，</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6" name="Picture 2" descr="13-74"/>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67370" y="765498"/>
            <a:ext cx="2347014" cy="195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linds(horizontal)">
                                      <p:cBhvr>
                                        <p:cTn id="10" dur="750"/>
                                        <p:tgtEl>
                                          <p:spTgt spid="26"/>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750"/>
                                        <p:tgtEl>
                                          <p:spTgt spid="3">
                                            <p:txEl>
                                              <p:pRg st="1" end="1"/>
                                            </p:txEl>
                                          </p:spTgt>
                                        </p:tgtEl>
                                      </p:cBhvr>
                                    </p:animEffect>
                                  </p:childTnLst>
                                </p:cTn>
                              </p:par>
                            </p:childTnLst>
                          </p:cTn>
                        </p:par>
                        <p:par>
                          <p:cTn id="14" fill="hold">
                            <p:stCondLst>
                              <p:cond delay="1000"/>
                            </p:stCondLst>
                            <p:childTnLst>
                              <p:par>
                                <p:cTn id="15" presetID="3" presetClass="entr" presetSubtype="1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75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750"/>
                                        <p:tgtEl>
                                          <p:spTgt spid="3">
                                            <p:txEl>
                                              <p:pRg st="3" end="3"/>
                                            </p:txEl>
                                          </p:spTgt>
                                        </p:tgtEl>
                                      </p:cBhvr>
                                    </p:animEffect>
                                  </p:childTnLst>
                                </p:cTn>
                              </p:par>
                            </p:childTnLst>
                          </p:cTn>
                        </p:par>
                        <p:par>
                          <p:cTn id="21" fill="hold">
                            <p:stCondLst>
                              <p:cond delay="2000"/>
                            </p:stCondLst>
                            <p:childTnLst>
                              <p:par>
                                <p:cTn id="22" presetID="3" presetClass="entr" presetSubtype="1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750"/>
                                        <p:tgtEl>
                                          <p:spTgt spid="3">
                                            <p:txEl>
                                              <p:pRg st="4" end="4"/>
                                            </p:txEl>
                                          </p:spTgt>
                                        </p:tgtEl>
                                      </p:cBhvr>
                                    </p:animEffect>
                                  </p:childTnLst>
                                </p:cTn>
                              </p:par>
                            </p:childTnLst>
                          </p:cTn>
                        </p:par>
                        <p:par>
                          <p:cTn id="25" fill="hold">
                            <p:stCondLst>
                              <p:cond delay="3000"/>
                            </p:stCondLst>
                            <p:childTnLst>
                              <p:par>
                                <p:cTn id="26" presetID="3" presetClass="entr" presetSubtype="1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750"/>
                                        <p:tgtEl>
                                          <p:spTgt spid="3">
                                            <p:txEl>
                                              <p:pRg st="5" end="5"/>
                                            </p:txEl>
                                          </p:spTgt>
                                        </p:tgtEl>
                                      </p:cBhvr>
                                    </p:animEffect>
                                  </p:childTnLst>
                                </p:cTn>
                              </p:par>
                            </p:childTnLst>
                          </p:cTn>
                        </p:par>
                        <p:par>
                          <p:cTn id="29" fill="hold">
                            <p:stCondLst>
                              <p:cond delay="4000"/>
                            </p:stCondLst>
                            <p:childTnLst>
                              <p:par>
                                <p:cTn id="30" presetID="3" presetClass="entr" presetSubtype="1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450826" y="575695"/>
            <a:ext cx="11187139" cy="4924401"/>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8.</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一定质量的理想气体从状态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到达状态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，有两个过程可以经历，其</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图象如图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中，气体始终与外界无热量交换；在过程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中，气体先经历等容变化再经历等压变化</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对于这两个过程，下列说法正确的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是</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气体经历过程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，其温度降低，内能减少</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气体经历过程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，对外做功，内能不一定减少</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气体在过程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中，一直对外做功</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气体在过程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中，先向外放热后吸热</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气体在过程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中，一直向外</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放热</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14"/>
          <p:cNvSpPr txBox="1"/>
          <p:nvPr/>
        </p:nvSpPr>
        <p:spPr>
          <a:xfrm>
            <a:off x="315981" y="247188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8</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7"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TextBox 14"/>
          <p:cNvSpPr txBox="1"/>
          <p:nvPr/>
        </p:nvSpPr>
        <p:spPr>
          <a:xfrm>
            <a:off x="315981" y="4260821"/>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439298" name="Picture 2" descr="二轮通用B35"/>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43114" y="2718679"/>
            <a:ext cx="2371719" cy="2223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9885770" y="5025786"/>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4</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8"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0"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8</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4"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477004" y="981522"/>
            <a:ext cx="8373911" cy="1930872"/>
          </a:xfrm>
          <a:prstGeom prst="rect">
            <a:avLst/>
          </a:prstGeom>
        </p:spPr>
        <p:txBody>
          <a:bodyPr wrap="square">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气体经历过程</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，压强减小，体积变大，气体膨胀对外做功，因气体始终与外界无热量交换，则内能减少，故温度降低，故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0" name="Picture 2" descr="二轮通用B35"/>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44531" y="1217659"/>
            <a:ext cx="2134760" cy="200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477004" y="2763792"/>
            <a:ext cx="11081845" cy="1892826"/>
          </a:xfrm>
          <a:prstGeom prst="rect">
            <a:avLst/>
          </a:prstGeom>
        </p:spPr>
        <p:txBody>
          <a:bodyPr wrap="square">
            <a:spAutoFit/>
          </a:bodyPr>
          <a:lstStyle/>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气体在过程</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中，根据理想气体</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状态方程</a:t>
            </a:r>
            <a:r>
              <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，刚开始时</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体积</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不变，对外不做功，压强减小，则温度降低，对外放热，然后压强不变，体积变大，则气体膨胀对外做功，温度升高，吸热，故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7" name="对象 6"/>
          <p:cNvGraphicFramePr>
            <a:graphicFrameLocks noChangeAspect="1"/>
          </p:cNvGraphicFramePr>
          <p:nvPr/>
        </p:nvGraphicFramePr>
        <p:xfrm>
          <a:off x="6374273" y="2736609"/>
          <a:ext cx="1028700" cy="933450"/>
        </p:xfrm>
        <a:graphic>
          <a:graphicData uri="http://schemas.openxmlformats.org/presentationml/2006/ole">
            <mc:AlternateContent xmlns:mc="http://schemas.openxmlformats.org/markup-compatibility/2006">
              <mc:Choice xmlns:v="urn:schemas-microsoft-com:vml" Requires="v">
                <p:oleObj spid="_x0000_s440324" name="文档" r:id="rId15" imgW="1029970" imgH="935990" progId="Word.Document.12">
                  <p:embed/>
                </p:oleObj>
              </mc:Choice>
              <mc:Fallback>
                <p:oleObj name="文档" r:id="rId15" imgW="1029970" imgH="935990" progId="Word.Document.12">
                  <p:embed/>
                  <p:pic>
                    <p:nvPicPr>
                      <p:cNvPr id="0" name="图片 440323"/>
                      <p:cNvPicPr/>
                      <p:nvPr/>
                    </p:nvPicPr>
                    <p:blipFill>
                      <a:blip r:embed="rId16"/>
                      <a:stretch>
                        <a:fillRect/>
                      </a:stretch>
                    </p:blipFill>
                    <p:spPr>
                      <a:xfrm>
                        <a:off x="6374273" y="2736609"/>
                        <a:ext cx="1028700" cy="93345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75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750"/>
                                        <p:tgtEl>
                                          <p:spTgt spid="20"/>
                                        </p:tgtEl>
                                      </p:cBhvr>
                                    </p:animEffect>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750"/>
                                        <p:tgtEl>
                                          <p:spTgt spid="6"/>
                                        </p:tgtEl>
                                      </p:cBhvr>
                                    </p:animEffect>
                                  </p:childTnLst>
                                </p:cTn>
                              </p:par>
                              <p:par>
                                <p:cTn id="15" presetID="3" presetClass="entr" presetSubtype="1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7"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8"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353658" y="393219"/>
            <a:ext cx="11232086" cy="5493812"/>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二、非选择题</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9.</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某货船在运送货物过程中，不慎将</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200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升纯油酸渗漏到某</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湖</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泊</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中，几天后，水面上有漂浮的油酸，当地环保部门为了</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评</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估</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本次泄漏事故对环境的影响，对油酸在湖面上的扩散</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情况</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进行</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拍照并将图片完整的绘制到坐标纸上，得到如图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示</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轮廓图，已知坐标纸上每个小方格的边长为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 cm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轮廓图</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比例尺为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10 000(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比例尺等于图上距离与实际距离的比</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，据测算，在湖面上形成的油膜仅由全部泄露油酸</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的</a:t>
            </a:r>
            <a:r>
              <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形成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，假设形成的油膜为单分子油膜，根据以上信息，可以算出：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结果均保留两位有效数字</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5" name="对象 4"/>
          <p:cNvGraphicFramePr>
            <a:graphicFrameLocks noChangeAspect="1"/>
          </p:cNvGraphicFramePr>
          <p:nvPr/>
        </p:nvGraphicFramePr>
        <p:xfrm>
          <a:off x="5841358" y="4541423"/>
          <a:ext cx="1316038" cy="925512"/>
        </p:xfrm>
        <a:graphic>
          <a:graphicData uri="http://schemas.openxmlformats.org/presentationml/2006/ole">
            <mc:AlternateContent xmlns:mc="http://schemas.openxmlformats.org/markup-compatibility/2006">
              <mc:Choice xmlns:v="urn:schemas-microsoft-com:vml" Requires="v">
                <p:oleObj spid="_x0000_s430110" name="文档" r:id="rId14" imgW="1316990" imgH="926465" progId="Word.Document.12">
                  <p:embed/>
                </p:oleObj>
              </mc:Choice>
              <mc:Fallback>
                <p:oleObj name="文档" r:id="rId14" imgW="1316990" imgH="926465" progId="Word.Document.12">
                  <p:embed/>
                  <p:pic>
                    <p:nvPicPr>
                      <p:cNvPr id="0" name="图片 430109"/>
                      <p:cNvPicPr/>
                      <p:nvPr/>
                    </p:nvPicPr>
                    <p:blipFill>
                      <a:blip r:embed="rId15"/>
                      <a:stretch>
                        <a:fillRect/>
                      </a:stretch>
                    </p:blipFill>
                    <p:spPr>
                      <a:xfrm>
                        <a:off x="5841358" y="4541423"/>
                        <a:ext cx="1316038" cy="925512"/>
                      </a:xfrm>
                      <a:prstGeom prst="rect">
                        <a:avLst/>
                      </a:prstGeom>
                    </p:spPr>
                  </p:pic>
                </p:oleObj>
              </mc:Fallback>
            </mc:AlternateContent>
          </a:graphicData>
        </a:graphic>
      </p:graphicFrame>
      <p:pic>
        <p:nvPicPr>
          <p:cNvPr id="430106" name="Picture 26" descr="13-75"/>
          <p:cNvPicPr>
            <a:picLocks noChangeAspect="1" noChangeArrowheads="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35566" y="1175111"/>
            <a:ext cx="2268178" cy="2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10127254" y="3463951"/>
            <a:ext cx="684803" cy="492443"/>
          </a:xfrm>
          <a:prstGeom prst="rect">
            <a:avLst/>
          </a:prstGeom>
        </p:spPr>
        <p:txBody>
          <a:bodyPr wrap="none">
            <a:spAutoFit/>
          </a:bodyPr>
          <a:lstStyle/>
          <a:p>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a:t>
            </a:r>
            <a:r>
              <a:rPr lang="en-US" altLang="zh-CN" sz="2600" kern="100" dirty="0">
                <a:latin typeface="Times New Roman" panose="02020603050405020304" pitchFamily="18" charset="0"/>
                <a:ea typeface="微软雅黑" panose="020B0503020204020204" charset="-122"/>
              </a:rPr>
              <a:t>5</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6" descr="13-75"/>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54870" y="1065808"/>
            <a:ext cx="2480673" cy="2455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1">
            <a:hlinkClick r:id="rId2"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12"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13"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14"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矩形 16"/>
          <p:cNvSpPr/>
          <p:nvPr/>
        </p:nvSpPr>
        <p:spPr>
          <a:xfrm>
            <a:off x="325601" y="217017"/>
            <a:ext cx="8663830" cy="692497"/>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该湖面上油膜的实际面积约为</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_________ </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300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矩形 18"/>
          <p:cNvSpPr/>
          <p:nvPr/>
        </p:nvSpPr>
        <p:spPr>
          <a:xfrm>
            <a:off x="5173007" y="324773"/>
            <a:ext cx="1292341"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charset="-122"/>
              </a:rPr>
              <a:t>2.8</a:t>
            </a:r>
            <a:r>
              <a:rPr lang="en-US" altLang="zh-CN" sz="2600" kern="100" dirty="0">
                <a:solidFill>
                  <a:srgbClr val="C00000"/>
                </a:solidFill>
                <a:latin typeface="宋体" panose="02010600030101010101" pitchFamily="2" charset="-122"/>
                <a:ea typeface="微软雅黑" panose="020B0503020204020204" charset="-122"/>
                <a:cs typeface="Times New Roman" panose="02020603050405020304" pitchFamily="18" charset="0"/>
              </a:rPr>
              <a:t>×</a:t>
            </a:r>
            <a:r>
              <a:rPr lang="en-US" altLang="zh-CN" sz="2600" kern="100" dirty="0">
                <a:solidFill>
                  <a:srgbClr val="C00000"/>
                </a:solidFill>
                <a:latin typeface="Times New Roman" panose="02020603050405020304" pitchFamily="18" charset="0"/>
                <a:ea typeface="微软雅黑" panose="020B0503020204020204" charset="-122"/>
              </a:rPr>
              <a:t>10</a:t>
            </a:r>
            <a:r>
              <a:rPr lang="en-US" altLang="zh-CN" sz="2600" kern="100" baseline="30000" dirty="0">
                <a:solidFill>
                  <a:srgbClr val="C00000"/>
                </a:solidFill>
                <a:latin typeface="Times New Roman" panose="02020603050405020304" pitchFamily="18" charset="0"/>
                <a:ea typeface="微软雅黑" panose="020B0503020204020204" charset="-122"/>
              </a:rPr>
              <a:t>5</a:t>
            </a:r>
            <a:endParaRPr lang="zh-CN" altLang="en-US" dirty="0"/>
          </a:p>
        </p:txBody>
      </p:sp>
      <p:sp>
        <p:nvSpPr>
          <p:cNvPr id="21" name="矩形 20"/>
          <p:cNvSpPr/>
          <p:nvPr/>
        </p:nvSpPr>
        <p:spPr>
          <a:xfrm>
            <a:off x="325601" y="3919767"/>
            <a:ext cx="11572430" cy="1895256"/>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由于</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每格边长为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 cm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，则每一格面积就是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 cm</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，估算油膜的面积时超过半格算一格，小于半格就舍去，共计</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28</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格，而轮廓图的比例尺为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10 000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那么该湖面上油膜的实际面积约为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S</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28</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100</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100 m</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2.8</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5</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 m</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linds(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blinds(horizontal)">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6" descr="13-75"/>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54870" y="1065808"/>
            <a:ext cx="2480673" cy="2455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325601" y="217017"/>
            <a:ext cx="8663830" cy="692497"/>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油酸分子的直径约为</a:t>
            </a:r>
            <a:r>
              <a:rPr lang="en-US" altLang="zh-CN" sz="2600" kern="100" dirty="0" smtClean="0">
                <a:latin typeface="Times New Roman" panose="02020603050405020304" pitchFamily="18" charset="0"/>
                <a:ea typeface="微软雅黑" panose="020B0503020204020204" charset="-122"/>
              </a:rPr>
              <a:t>____</a:t>
            </a:r>
            <a:r>
              <a:rPr lang="en-US" altLang="zh-CN" sz="2600" kern="100" dirty="0">
                <a:latin typeface="Times New Roman" panose="02020603050405020304" pitchFamily="18" charset="0"/>
                <a:ea typeface="微软雅黑" panose="020B0503020204020204" charset="-122"/>
              </a:rPr>
              <a:t>_</a:t>
            </a:r>
            <a:r>
              <a:rPr lang="en-US" altLang="zh-CN" sz="2600" kern="100" dirty="0" smtClean="0">
                <a:latin typeface="Times New Roman" panose="02020603050405020304" pitchFamily="18" charset="0"/>
                <a:ea typeface="微软雅黑" panose="020B0503020204020204" charset="-122"/>
              </a:rPr>
              <a:t>______ </a:t>
            </a:r>
            <a:r>
              <a:rPr lang="en-US" altLang="zh-CN" sz="2600" kern="100" dirty="0">
                <a:latin typeface="Times New Roman" panose="02020603050405020304" pitchFamily="18" charset="0"/>
                <a:ea typeface="微软雅黑" panose="020B0503020204020204" charset="-122"/>
              </a:rPr>
              <a:t>m.</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矩形 17"/>
          <p:cNvSpPr/>
          <p:nvPr/>
        </p:nvSpPr>
        <p:spPr>
          <a:xfrm>
            <a:off x="3855684" y="315520"/>
            <a:ext cx="1625766"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charset="-122"/>
              </a:rPr>
              <a:t>7.1</a:t>
            </a:r>
            <a:r>
              <a:rPr lang="en-US" altLang="zh-CN" sz="2600" kern="100" dirty="0">
                <a:solidFill>
                  <a:srgbClr val="C00000"/>
                </a:solidFill>
                <a:latin typeface="宋体" panose="02010600030101010101" pitchFamily="2" charset="-122"/>
                <a:ea typeface="微软雅黑" panose="020B0503020204020204" charset="-122"/>
                <a:cs typeface="Times New Roman" panose="02020603050405020304" pitchFamily="18" charset="0"/>
              </a:rPr>
              <a:t>×</a:t>
            </a:r>
            <a:r>
              <a:rPr lang="en-US" altLang="zh-CN" sz="2600" kern="100" dirty="0">
                <a:solidFill>
                  <a:srgbClr val="C00000"/>
                </a:solidFill>
                <a:latin typeface="Times New Roman" panose="02020603050405020304" pitchFamily="18" charset="0"/>
                <a:ea typeface="微软雅黑" panose="020B0503020204020204" charset="-122"/>
              </a:rPr>
              <a:t>10</a:t>
            </a:r>
            <a:r>
              <a:rPr lang="zh-CN" altLang="zh-CN" sz="2600" kern="100" baseline="30000" dirty="0">
                <a:solidFill>
                  <a:srgbClr val="C00000"/>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baseline="30000" dirty="0">
                <a:solidFill>
                  <a:srgbClr val="C00000"/>
                </a:solidFill>
                <a:latin typeface="Times New Roman" panose="02020603050405020304" pitchFamily="18" charset="0"/>
                <a:ea typeface="微软雅黑" panose="020B0503020204020204" charset="-122"/>
              </a:rPr>
              <a:t>10</a:t>
            </a:r>
            <a:endParaRPr lang="zh-CN" altLang="en-US" dirty="0"/>
          </a:p>
        </p:txBody>
      </p:sp>
      <p:graphicFrame>
        <p:nvGraphicFramePr>
          <p:cNvPr id="19" name="对象 18"/>
          <p:cNvGraphicFramePr>
            <a:graphicFrameLocks noChangeAspect="1"/>
          </p:cNvGraphicFramePr>
          <p:nvPr/>
        </p:nvGraphicFramePr>
        <p:xfrm>
          <a:off x="484188" y="4032753"/>
          <a:ext cx="11090275" cy="1147762"/>
        </p:xfrm>
        <a:graphic>
          <a:graphicData uri="http://schemas.openxmlformats.org/presentationml/2006/ole">
            <mc:AlternateContent xmlns:mc="http://schemas.openxmlformats.org/markup-compatibility/2006">
              <mc:Choice xmlns:v="urn:schemas-microsoft-com:vml" Requires="v">
                <p:oleObj spid="_x0000_s442374" name="文档" r:id="rId2" imgW="11090275" imgH="1150620" progId="Word.Document.12">
                  <p:embed/>
                </p:oleObj>
              </mc:Choice>
              <mc:Fallback>
                <p:oleObj name="文档" r:id="rId2" imgW="11090275" imgH="1150620" progId="Word.Document.12">
                  <p:embed/>
                  <p:pic>
                    <p:nvPicPr>
                      <p:cNvPr id="0" name="图片 442373"/>
                      <p:cNvPicPr/>
                      <p:nvPr/>
                    </p:nvPicPr>
                    <p:blipFill>
                      <a:blip r:embed="rId3"/>
                      <a:stretch>
                        <a:fillRect/>
                      </a:stretch>
                    </p:blipFill>
                    <p:spPr>
                      <a:xfrm>
                        <a:off x="484188" y="4032753"/>
                        <a:ext cx="11090275" cy="1147762"/>
                      </a:xfrm>
                      <a:prstGeom prst="rect">
                        <a:avLst/>
                      </a:prstGeom>
                    </p:spPr>
                  </p:pic>
                </p:oleObj>
              </mc:Fallback>
            </mc:AlternateContent>
          </a:graphicData>
        </a:graphic>
      </p:graphicFrame>
      <p:graphicFrame>
        <p:nvGraphicFramePr>
          <p:cNvPr id="20" name="对象 19"/>
          <p:cNvGraphicFramePr>
            <a:graphicFrameLocks noChangeAspect="1"/>
          </p:cNvGraphicFramePr>
          <p:nvPr/>
        </p:nvGraphicFramePr>
        <p:xfrm>
          <a:off x="484188" y="4937841"/>
          <a:ext cx="11088687" cy="1246187"/>
        </p:xfrm>
        <a:graphic>
          <a:graphicData uri="http://schemas.openxmlformats.org/presentationml/2006/ole">
            <mc:AlternateContent xmlns:mc="http://schemas.openxmlformats.org/markup-compatibility/2006">
              <mc:Choice xmlns:v="urn:schemas-microsoft-com:vml" Requires="v">
                <p:oleObj spid="_x0000_s442375" name="文档" r:id="rId4" imgW="11090275" imgH="1249680" progId="Word.Document.12">
                  <p:embed/>
                </p:oleObj>
              </mc:Choice>
              <mc:Fallback>
                <p:oleObj name="文档" r:id="rId4" imgW="11090275" imgH="1249680" progId="Word.Document.12">
                  <p:embed/>
                  <p:pic>
                    <p:nvPicPr>
                      <p:cNvPr id="0" name="图片 442374"/>
                      <p:cNvPicPr/>
                      <p:nvPr/>
                    </p:nvPicPr>
                    <p:blipFill>
                      <a:blip r:embed="rId5"/>
                      <a:stretch>
                        <a:fillRect/>
                      </a:stretch>
                    </p:blipFill>
                    <p:spPr>
                      <a:xfrm>
                        <a:off x="484188" y="4937841"/>
                        <a:ext cx="11088687" cy="1246187"/>
                      </a:xfrm>
                      <a:prstGeom prst="rect">
                        <a:avLst/>
                      </a:prstGeom>
                    </p:spPr>
                  </p:pic>
                </p:oleObj>
              </mc:Fallback>
            </mc:AlternateContent>
          </a:graphicData>
        </a:graphic>
      </p:graphicFrame>
      <p:sp>
        <p:nvSpPr>
          <p:cNvPr id="21" name="Rectangle 21">
            <a:hlinkClick r:id="rId6"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7"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8"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9"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10"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26" name="Rectangle 21">
            <a:hlinkClick r:id="rId11"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7" name="Rectangle 21">
            <a:hlinkClick r:id="rId12"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28" name="Rectangle 21">
            <a:hlinkClick r:id="rId13"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14"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0" name="Rectangle 21">
            <a:hlinkClick r:id="rId15"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1" name="Rectangle 21">
            <a:hlinkClick r:id="rId16"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2" name="Rectangle 21">
            <a:hlinkClick r:id="rId17"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18"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10466" y="396493"/>
            <a:ext cx="11076375" cy="5524565"/>
          </a:xfrm>
          <a:prstGeom prst="rect">
            <a:avLst/>
          </a:prstGeom>
        </p:spPr>
        <p:txBody>
          <a:bodyPr wrap="square" lIns="121898" tIns="60948" rIns="121898" bIns="60948">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一、多项选择题</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湖南长沙市雅礼中学期末</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，甲分子固定在坐标原点</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，乙分子沿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轴运动，两分子间的分子势能</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与两分子间距离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的关系如图所示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图中分子势能的最小值为－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，若两分子所具有的总能量为零，则下列说法中正确的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是</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乙分子在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2</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时，加速度最大</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乙分子在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2</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时，动能为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乙分子在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1</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时，处于平衡状态</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乙分子的运动范围为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smtClean="0">
                <a:latin typeface="Times New Roman" panose="02020603050405020304" pitchFamily="18" charset="0"/>
                <a:ea typeface="微软雅黑" panose="020B0503020204020204" charset="-122"/>
                <a:cs typeface="Courier New" panose="02070309020205020404" pitchFamily="49" charset="0"/>
              </a:rPr>
              <a:t>x</a:t>
            </a:r>
            <a:r>
              <a:rPr lang="en-US" altLang="zh-CN" sz="2600" kern="100" baseline="-25000" dirty="0" smtClean="0">
                <a:latin typeface="Times New Roman" panose="02020603050405020304" pitchFamily="18" charset="0"/>
                <a:ea typeface="微软雅黑" panose="020B0503020204020204" charset="-122"/>
                <a:cs typeface="Courier New" panose="02070309020205020404" pitchFamily="49" charset="0"/>
              </a:rPr>
              <a:t>1</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TextBox 14"/>
          <p:cNvSpPr txBox="1"/>
          <p:nvPr/>
        </p:nvSpPr>
        <p:spPr>
          <a:xfrm>
            <a:off x="280488" y="4052335"/>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8" name="TextBox 14"/>
          <p:cNvSpPr txBox="1"/>
          <p:nvPr/>
        </p:nvSpPr>
        <p:spPr>
          <a:xfrm>
            <a:off x="297920" y="524792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435202" name="Picture 2" descr="13-72"/>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15286" y="3160525"/>
            <a:ext cx="4517991" cy="2141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8731078" y="5374010"/>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1</a:t>
            </a:r>
            <a:endParaRPr lang="zh-CN" altLang="en-US" dirty="0"/>
          </a:p>
        </p:txBody>
      </p:sp>
      <p:sp>
        <p:nvSpPr>
          <p:cNvPr id="26" name="Rectangle 21">
            <a:hlinkClick r:id="rId2"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7" name="Rectangle 21">
            <a:hlinkClick r:id="rId3"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8" name="Rectangle 21">
            <a:hlinkClick r:id="rId4"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5"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0" name="Rectangle 21">
            <a:hlinkClick r:id="rId6"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7"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8"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9" name="Rectangle 21">
            <a:hlinkClick r:id="rId9"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40" name="Rectangle 21">
            <a:hlinkClick r:id="rId10"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1"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2"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3"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4"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05320" y="99496"/>
            <a:ext cx="8361893" cy="3636869"/>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湖北武汉市四月调研</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6</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所示，一定质量的理想气体从状态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变化到状态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，再由状态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变化到状态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，最后由状态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变化到状态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气体完成这个循环，内能的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变</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ts val="2000"/>
              </a:lnSpc>
              <a:spcAft>
                <a:spcPts val="0"/>
              </a:spcAft>
              <a:tabLst>
                <a:tab pos="2430780" algn="l"/>
              </a:tabLst>
            </a:pPr>
            <a:endParaRPr lang="en-US" altLang="zh-CN" sz="2600" kern="100" dirty="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化</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Δ</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U</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____</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，对外做功</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W</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________</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，气体从外界</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吸收</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ts val="2000"/>
              </a:lnSpc>
              <a:spcAft>
                <a:spcPts val="0"/>
              </a:spcAft>
              <a:tabLst>
                <a:tab pos="2430780" algn="l"/>
              </a:tabLst>
            </a:pPr>
            <a:endParaRPr lang="en-US" altLang="zh-CN" sz="2600" kern="100" dirty="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热量</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_______.(</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用图中已知量表示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26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406554" name="Picture 26" descr="13-76"/>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66561" y="477466"/>
            <a:ext cx="2819628" cy="207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10033172" y="2701883"/>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6</a:t>
            </a:r>
            <a:endParaRPr lang="zh-CN" altLang="en-US" dirty="0"/>
          </a:p>
        </p:txBody>
      </p:sp>
      <p:sp>
        <p:nvSpPr>
          <p:cNvPr id="6" name="矩形 5"/>
          <p:cNvSpPr/>
          <p:nvPr/>
        </p:nvSpPr>
        <p:spPr>
          <a:xfrm>
            <a:off x="1682134" y="2254088"/>
            <a:ext cx="351378"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charset="-122"/>
              </a:rPr>
              <a:t>0</a:t>
            </a:r>
            <a:endParaRPr lang="zh-CN" altLang="en-US" dirty="0"/>
          </a:p>
        </p:txBody>
      </p:sp>
      <p:graphicFrame>
        <p:nvGraphicFramePr>
          <p:cNvPr id="7" name="对象 6"/>
          <p:cNvGraphicFramePr>
            <a:graphicFrameLocks noChangeAspect="1"/>
          </p:cNvGraphicFramePr>
          <p:nvPr/>
        </p:nvGraphicFramePr>
        <p:xfrm>
          <a:off x="4778781" y="1920035"/>
          <a:ext cx="1320800" cy="1060450"/>
        </p:xfrm>
        <a:graphic>
          <a:graphicData uri="http://schemas.openxmlformats.org/presentationml/2006/ole">
            <mc:AlternateContent xmlns:mc="http://schemas.openxmlformats.org/markup-compatibility/2006">
              <mc:Choice xmlns:v="urn:schemas-microsoft-com:vml" Requires="v">
                <p:oleObj spid="_x0000_s406561" name="文档" r:id="rId2" imgW="1778000" imgH="1422400" progId="Word.Document.12">
                  <p:embed/>
                </p:oleObj>
              </mc:Choice>
              <mc:Fallback>
                <p:oleObj name="文档" r:id="rId2" imgW="1778000" imgH="1422400" progId="Word.Document.12">
                  <p:embed/>
                  <p:pic>
                    <p:nvPicPr>
                      <p:cNvPr id="0" name="图片 406560"/>
                      <p:cNvPicPr/>
                      <p:nvPr/>
                    </p:nvPicPr>
                    <p:blipFill>
                      <a:blip r:embed="rId3"/>
                      <a:stretch>
                        <a:fillRect/>
                      </a:stretch>
                    </p:blipFill>
                    <p:spPr>
                      <a:xfrm>
                        <a:off x="4778781" y="1920035"/>
                        <a:ext cx="1320800" cy="1060450"/>
                      </a:xfrm>
                      <a:prstGeom prst="rect">
                        <a:avLst/>
                      </a:prstGeom>
                    </p:spPr>
                  </p:pic>
                </p:oleObj>
              </mc:Fallback>
            </mc:AlternateContent>
          </a:graphicData>
        </a:graphic>
      </p:graphicFrame>
      <p:graphicFrame>
        <p:nvGraphicFramePr>
          <p:cNvPr id="26" name="对象 25"/>
          <p:cNvGraphicFramePr>
            <a:graphicFrameLocks noChangeAspect="1"/>
          </p:cNvGraphicFramePr>
          <p:nvPr/>
        </p:nvGraphicFramePr>
        <p:xfrm>
          <a:off x="2170802" y="2775254"/>
          <a:ext cx="1320800" cy="1060450"/>
        </p:xfrm>
        <a:graphic>
          <a:graphicData uri="http://schemas.openxmlformats.org/presentationml/2006/ole">
            <mc:AlternateContent xmlns:mc="http://schemas.openxmlformats.org/markup-compatibility/2006">
              <mc:Choice xmlns:v="urn:schemas-microsoft-com:vml" Requires="v">
                <p:oleObj spid="_x0000_s406562" name="文档" r:id="rId4" imgW="1778000" imgH="1422400" progId="Word.Document.12">
                  <p:embed/>
                </p:oleObj>
              </mc:Choice>
              <mc:Fallback>
                <p:oleObj name="文档" r:id="rId4" imgW="1778000" imgH="1422400" progId="Word.Document.12">
                  <p:embed/>
                  <p:pic>
                    <p:nvPicPr>
                      <p:cNvPr id="0" name="图片 406561"/>
                      <p:cNvPicPr/>
                      <p:nvPr/>
                    </p:nvPicPr>
                    <p:blipFill>
                      <a:blip r:embed="rId5"/>
                      <a:stretch>
                        <a:fillRect/>
                      </a:stretch>
                    </p:blipFill>
                    <p:spPr>
                      <a:xfrm>
                        <a:off x="2170802" y="2775254"/>
                        <a:ext cx="1320800" cy="1060450"/>
                      </a:xfrm>
                      <a:prstGeom prst="rect">
                        <a:avLst/>
                      </a:prstGeom>
                    </p:spPr>
                  </p:pic>
                </p:oleObj>
              </mc:Fallback>
            </mc:AlternateContent>
          </a:graphicData>
        </a:graphic>
      </p:graphicFrame>
      <p:graphicFrame>
        <p:nvGraphicFramePr>
          <p:cNvPr id="8" name="对象 7"/>
          <p:cNvGraphicFramePr>
            <a:graphicFrameLocks noChangeAspect="1"/>
          </p:cNvGraphicFramePr>
          <p:nvPr/>
        </p:nvGraphicFramePr>
        <p:xfrm>
          <a:off x="406574" y="3962521"/>
          <a:ext cx="11269662" cy="2590800"/>
        </p:xfrm>
        <a:graphic>
          <a:graphicData uri="http://schemas.openxmlformats.org/presentationml/2006/ole">
            <mc:AlternateContent xmlns:mc="http://schemas.openxmlformats.org/markup-compatibility/2006">
              <mc:Choice xmlns:v="urn:schemas-microsoft-com:vml" Requires="v">
                <p:oleObj spid="_x0000_s406563" name="文档" r:id="rId6" imgW="15036800" imgH="3479800" progId="Word.Document.12">
                  <p:embed/>
                </p:oleObj>
              </mc:Choice>
              <mc:Fallback>
                <p:oleObj name="文档" r:id="rId6" imgW="15036800" imgH="3479800" progId="Word.Document.12">
                  <p:embed/>
                  <p:pic>
                    <p:nvPicPr>
                      <p:cNvPr id="0" name="图片 406562"/>
                      <p:cNvPicPr/>
                      <p:nvPr/>
                    </p:nvPicPr>
                    <p:blipFill>
                      <a:blip r:embed="rId7"/>
                      <a:stretch>
                        <a:fillRect/>
                      </a:stretch>
                    </p:blipFill>
                    <p:spPr>
                      <a:xfrm>
                        <a:off x="406574" y="3962521"/>
                        <a:ext cx="11269662" cy="2590800"/>
                      </a:xfrm>
                      <a:prstGeom prst="rect">
                        <a:avLst/>
                      </a:prstGeom>
                    </p:spPr>
                  </p:pic>
                </p:oleObj>
              </mc:Fallback>
            </mc:AlternateContent>
          </a:graphicData>
        </a:graphic>
      </p:graphicFrame>
      <p:sp>
        <p:nvSpPr>
          <p:cNvPr id="51" name="Rectangle 21">
            <a:hlinkClick r:id="rId8"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52" name="Rectangle 21">
            <a:hlinkClick r:id="rId9"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53" name="Rectangle 21">
            <a:hlinkClick r:id="rId10"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54" name="Rectangle 21">
            <a:hlinkClick r:id="rId11"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55" name="Rectangle 21">
            <a:hlinkClick r:id="rId12"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56" name="Rectangle 21">
            <a:hlinkClick r:id="rId13"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57" name="Rectangle 21">
            <a:hlinkClick r:id="rId14"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58" name="Rectangle 21">
            <a:hlinkClick r:id="rId15"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59" name="Rectangle 21">
            <a:hlinkClick r:id="rId16"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0" name="Rectangle 21">
            <a:hlinkClick r:id="rId17"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10</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61" name="Rectangle 21">
            <a:hlinkClick r:id="rId18"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2" name="Rectangle 21">
            <a:hlinkClick r:id="rId19"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3" name="Rectangle 21">
            <a:hlinkClick r:id="rId2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blinds(horizontal)">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26892" y="356630"/>
            <a:ext cx="11140922" cy="2516150"/>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11.</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江苏扬州市模拟</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假设两个氘核在一直线上相碰发生聚变反应生成氦的同位素和中子，已知氘核的质量是</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，中子的质量是</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，氦核同位素的质量是</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，光在真空中速度为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写出核聚变反应的方程式；</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7"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8"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9"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40"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41"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42"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graphicFrame>
        <p:nvGraphicFramePr>
          <p:cNvPr id="2" name="对象 1"/>
          <p:cNvGraphicFramePr>
            <a:graphicFrameLocks noChangeAspect="1"/>
          </p:cNvGraphicFramePr>
          <p:nvPr/>
        </p:nvGraphicFramePr>
        <p:xfrm>
          <a:off x="531540" y="2895625"/>
          <a:ext cx="4054475" cy="1047750"/>
        </p:xfrm>
        <a:graphic>
          <a:graphicData uri="http://schemas.openxmlformats.org/presentationml/2006/ole">
            <mc:AlternateContent xmlns:mc="http://schemas.openxmlformats.org/markup-compatibility/2006">
              <mc:Choice xmlns:v="urn:schemas-microsoft-com:vml" Requires="v">
                <p:oleObj spid="_x0000_s431139" name="文档" r:id="rId14" imgW="5422900" imgH="1409700" progId="Word.Document.12">
                  <p:embed/>
                </p:oleObj>
              </mc:Choice>
              <mc:Fallback>
                <p:oleObj name="文档" r:id="rId14" imgW="5422900" imgH="1409700" progId="Word.Document.12">
                  <p:embed/>
                  <p:pic>
                    <p:nvPicPr>
                      <p:cNvPr id="0" name="图片 431138"/>
                      <p:cNvPicPr/>
                      <p:nvPr/>
                    </p:nvPicPr>
                    <p:blipFill>
                      <a:blip r:embed="rId15"/>
                      <a:stretch>
                        <a:fillRect/>
                      </a:stretch>
                    </p:blipFill>
                    <p:spPr>
                      <a:xfrm>
                        <a:off x="531540" y="2895625"/>
                        <a:ext cx="4054475" cy="1047750"/>
                      </a:xfrm>
                      <a:prstGeom prst="rect">
                        <a:avLst/>
                      </a:prstGeom>
                    </p:spPr>
                  </p:pic>
                </p:oleObj>
              </mc:Fallback>
            </mc:AlternateContent>
          </a:graphicData>
        </a:graphic>
      </p:graphicFrame>
      <p:graphicFrame>
        <p:nvGraphicFramePr>
          <p:cNvPr id="8" name="对象 7"/>
          <p:cNvGraphicFramePr>
            <a:graphicFrameLocks noChangeAspect="1"/>
          </p:cNvGraphicFramePr>
          <p:nvPr/>
        </p:nvGraphicFramePr>
        <p:xfrm>
          <a:off x="531540" y="4046227"/>
          <a:ext cx="9045575" cy="1162050"/>
        </p:xfrm>
        <a:graphic>
          <a:graphicData uri="http://schemas.openxmlformats.org/presentationml/2006/ole">
            <mc:AlternateContent xmlns:mc="http://schemas.openxmlformats.org/markup-compatibility/2006">
              <mc:Choice xmlns:v="urn:schemas-microsoft-com:vml" Requires="v">
                <p:oleObj spid="_x0000_s431140" name="文档" r:id="rId16" imgW="12077700" imgH="1562100" progId="Word.Document.12">
                  <p:embed/>
                </p:oleObj>
              </mc:Choice>
              <mc:Fallback>
                <p:oleObj name="文档" r:id="rId16" imgW="12077700" imgH="1562100" progId="Word.Document.12">
                  <p:embed/>
                  <p:pic>
                    <p:nvPicPr>
                      <p:cNvPr id="0" name="图片 431139"/>
                      <p:cNvPicPr/>
                      <p:nvPr/>
                    </p:nvPicPr>
                    <p:blipFill>
                      <a:blip r:embed="rId17"/>
                      <a:stretch>
                        <a:fillRect/>
                      </a:stretch>
                    </p:blipFill>
                    <p:spPr>
                      <a:xfrm>
                        <a:off x="531540" y="4046227"/>
                        <a:ext cx="9045575" cy="116205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6" name="矩形 15"/>
          <p:cNvSpPr/>
          <p:nvPr/>
        </p:nvSpPr>
        <p:spPr>
          <a:xfrm>
            <a:off x="379071" y="370174"/>
            <a:ext cx="7372319" cy="1393911"/>
          </a:xfrm>
          <a:prstGeom prst="rect">
            <a:avLst/>
          </a:prstGeom>
        </p:spPr>
        <p:txBody>
          <a:bodyPr>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求核聚变反应中释放出的能量</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Δ</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答案　</a:t>
            </a:r>
            <a:r>
              <a:rPr lang="en-US" altLang="zh-CN" sz="2600" kern="100" dirty="0" smtClean="0">
                <a:solidFill>
                  <a:srgbClr val="C00000"/>
                </a:solidFill>
                <a:latin typeface="Times New Roman" panose="02020603050405020304" pitchFamily="18" charset="0"/>
                <a:ea typeface="微软雅黑" panose="020B0503020204020204" charset="-122"/>
                <a:cs typeface="Courier New" panose="02070309020205020404" pitchFamily="49" charset="0"/>
              </a:rPr>
              <a:t>(</a:t>
            </a:r>
            <a:r>
              <a:rPr lang="en-US" altLang="zh-CN" sz="2600"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2</a:t>
            </a:r>
            <a:r>
              <a:rPr lang="en-US" altLang="zh-CN" sz="2600" i="1"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solidFill>
                  <a:srgbClr val="C00000"/>
                </a:solidFill>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solidFill>
                  <a:srgbClr val="C00000"/>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solidFill>
                  <a:srgbClr val="C00000"/>
                </a:solidFill>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solidFill>
                  <a:srgbClr val="C00000"/>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m</a:t>
            </a:r>
            <a:r>
              <a:rPr lang="en-US" altLang="zh-CN" sz="2600" kern="100" baseline="-25000" dirty="0">
                <a:solidFill>
                  <a:srgbClr val="C00000"/>
                </a:solidFill>
                <a:latin typeface="Times New Roman" panose="02020603050405020304" pitchFamily="18" charset="0"/>
                <a:ea typeface="微软雅黑" panose="020B0503020204020204" charset="-122"/>
                <a:cs typeface="Courier New" panose="02070309020205020404" pitchFamily="49" charset="0"/>
              </a:rPr>
              <a:t>3</a:t>
            </a:r>
            <a:r>
              <a:rPr lang="en-US" altLang="zh-CN" sz="2600"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c</a:t>
            </a:r>
            <a:r>
              <a:rPr lang="en-US" altLang="zh-CN" sz="2600" kern="100" baseline="30000" dirty="0">
                <a:solidFill>
                  <a:srgbClr val="C00000"/>
                </a:solidFill>
                <a:latin typeface="Times New Roman" panose="02020603050405020304" pitchFamily="18" charset="0"/>
                <a:ea typeface="微软雅黑" panose="020B0503020204020204" charset="-122"/>
                <a:cs typeface="Courier New" panose="02070309020205020404" pitchFamily="49" charset="0"/>
              </a:rPr>
              <a:t>2</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矩形 17"/>
          <p:cNvSpPr/>
          <p:nvPr/>
        </p:nvSpPr>
        <p:spPr>
          <a:xfrm>
            <a:off x="379071" y="2172878"/>
            <a:ext cx="9812557" cy="1950181"/>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核反应</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过程中的质量亏损：</a:t>
            </a:r>
            <a:r>
              <a:rPr lang="en-US" altLang="zh-CN" sz="2600" kern="100" dirty="0" err="1">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3</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氘核聚变时放出的能量：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mc</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3</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en-US" altLang="zh-CN" sz="2600" kern="100" baseline="30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blinds(horizontal)">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blinds(horizontal)">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Effect transition="in" filter="blinds(horizontal)">
                                      <p:cBhvr>
                                        <p:cTn id="17" dur="500"/>
                                        <p:tgtEl>
                                          <p:spTgt spid="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
                                            <p:txEl>
                                              <p:pRg st="2" end="2"/>
                                            </p:txEl>
                                          </p:spTgt>
                                        </p:tgtEl>
                                        <p:attrNameLst>
                                          <p:attrName>style.visibility</p:attrName>
                                        </p:attrNameLst>
                                      </p:cBhvr>
                                      <p:to>
                                        <p:strVal val="visible"/>
                                      </p:to>
                                    </p:set>
                                    <p:animEffect transition="in" filter="blinds(horizontal)">
                                      <p:cBhvr>
                                        <p:cTn id="22"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00975" y="856159"/>
            <a:ext cx="8470699" cy="3093154"/>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一定质量的理想气体经过如图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7</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所示的变化过程：</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已知气体在初始状态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的压强为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，体积为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V</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，温度为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T</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连线的延长线经过坐标原点，</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过程中，气体从外界吸收热量为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状态温度为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试求</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状态时的体积和在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状态时的压强</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7"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8"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9"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40"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3"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441346" name="Picture 2" descr="TZ61"/>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16065" y="1147700"/>
            <a:ext cx="2583214" cy="243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10264469" y="3673996"/>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7</a:t>
            </a:r>
            <a:endParaRPr lang="zh-CN" altLang="en-US" dirty="0"/>
          </a:p>
        </p:txBody>
      </p:sp>
      <p:graphicFrame>
        <p:nvGraphicFramePr>
          <p:cNvPr id="5" name="对象 4"/>
          <p:cNvGraphicFramePr>
            <a:graphicFrameLocks noChangeAspect="1"/>
          </p:cNvGraphicFramePr>
          <p:nvPr/>
        </p:nvGraphicFramePr>
        <p:xfrm>
          <a:off x="609221" y="4068341"/>
          <a:ext cx="3244850" cy="1181100"/>
        </p:xfrm>
        <a:graphic>
          <a:graphicData uri="http://schemas.openxmlformats.org/presentationml/2006/ole">
            <mc:AlternateContent xmlns:mc="http://schemas.openxmlformats.org/markup-compatibility/2006">
              <mc:Choice xmlns:v="urn:schemas-microsoft-com:vml" Requires="v">
                <p:oleObj spid="_x0000_s441348" name="文档" r:id="rId15" imgW="4343400" imgH="1587500" progId="Word.Document.12">
                  <p:embed/>
                </p:oleObj>
              </mc:Choice>
              <mc:Fallback>
                <p:oleObj name="文档" r:id="rId15" imgW="4343400" imgH="1587500" progId="Word.Document.12">
                  <p:embed/>
                  <p:pic>
                    <p:nvPicPr>
                      <p:cNvPr id="0" name="图片 441347"/>
                      <p:cNvPicPr/>
                      <p:nvPr/>
                    </p:nvPicPr>
                    <p:blipFill>
                      <a:blip r:embed="rId16"/>
                      <a:stretch>
                        <a:fillRect/>
                      </a:stretch>
                    </p:blipFill>
                    <p:spPr>
                      <a:xfrm>
                        <a:off x="609221" y="4068341"/>
                        <a:ext cx="3244850" cy="11811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对象 18"/>
          <p:cNvGraphicFramePr>
            <a:graphicFrameLocks noChangeAspect="1"/>
          </p:cNvGraphicFramePr>
          <p:nvPr/>
        </p:nvGraphicFramePr>
        <p:xfrm>
          <a:off x="476250" y="775023"/>
          <a:ext cx="8429625" cy="1781175"/>
        </p:xfrm>
        <a:graphic>
          <a:graphicData uri="http://schemas.openxmlformats.org/presentationml/2006/ole">
            <mc:AlternateContent xmlns:mc="http://schemas.openxmlformats.org/markup-compatibility/2006">
              <mc:Choice xmlns:v="urn:schemas-microsoft-com:vml" Requires="v">
                <p:oleObj spid="_x0000_s410682" name="文档" r:id="rId1" imgW="11264900" imgH="2387600" progId="Word.Document.12">
                  <p:embed/>
                </p:oleObj>
              </mc:Choice>
              <mc:Fallback>
                <p:oleObj name="文档" r:id="rId1" imgW="11264900" imgH="2387600" progId="Word.Document.12">
                  <p:embed/>
                  <p:pic>
                    <p:nvPicPr>
                      <p:cNvPr id="0" name="图片 410681"/>
                      <p:cNvPicPr/>
                      <p:nvPr/>
                    </p:nvPicPr>
                    <p:blipFill>
                      <a:blip r:embed="rId2"/>
                      <a:stretch>
                        <a:fillRect/>
                      </a:stretch>
                    </p:blipFill>
                    <p:spPr>
                      <a:xfrm>
                        <a:off x="476250" y="775023"/>
                        <a:ext cx="8429625" cy="1781175"/>
                      </a:xfrm>
                      <a:prstGeom prst="rect">
                        <a:avLst/>
                      </a:prstGeom>
                    </p:spPr>
                  </p:pic>
                </p:oleObj>
              </mc:Fallback>
            </mc:AlternateContent>
          </a:graphicData>
        </a:graphic>
      </p:graphicFrame>
      <p:pic>
        <p:nvPicPr>
          <p:cNvPr id="20" name="Picture 2" descr="TZ6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91550" y="928564"/>
            <a:ext cx="2583214" cy="243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 name="对象 20"/>
          <p:cNvGraphicFramePr>
            <a:graphicFrameLocks noChangeAspect="1"/>
          </p:cNvGraphicFramePr>
          <p:nvPr/>
        </p:nvGraphicFramePr>
        <p:xfrm>
          <a:off x="476250" y="2325291"/>
          <a:ext cx="8429625" cy="1781175"/>
        </p:xfrm>
        <a:graphic>
          <a:graphicData uri="http://schemas.openxmlformats.org/presentationml/2006/ole">
            <mc:AlternateContent xmlns:mc="http://schemas.openxmlformats.org/markup-compatibility/2006">
              <mc:Choice xmlns:v="urn:schemas-microsoft-com:vml" Requires="v">
                <p:oleObj spid="_x0000_s410683" name="文档" r:id="rId4" imgW="11264900" imgH="2387600" progId="Word.Document.12">
                  <p:embed/>
                </p:oleObj>
              </mc:Choice>
              <mc:Fallback>
                <p:oleObj name="文档" r:id="rId4" imgW="11264900" imgH="2387600" progId="Word.Document.12">
                  <p:embed/>
                  <p:pic>
                    <p:nvPicPr>
                      <p:cNvPr id="0" name="图片 410682"/>
                      <p:cNvPicPr/>
                      <p:nvPr/>
                    </p:nvPicPr>
                    <p:blipFill>
                      <a:blip r:embed="rId5"/>
                      <a:stretch>
                        <a:fillRect/>
                      </a:stretch>
                    </p:blipFill>
                    <p:spPr>
                      <a:xfrm>
                        <a:off x="476250" y="2325291"/>
                        <a:ext cx="8429625" cy="1781175"/>
                      </a:xfrm>
                      <a:prstGeom prst="rect">
                        <a:avLst/>
                      </a:prstGeom>
                    </p:spPr>
                  </p:pic>
                </p:oleObj>
              </mc:Fallback>
            </mc:AlternateContent>
          </a:graphicData>
        </a:graphic>
      </p:graphicFrame>
      <p:sp>
        <p:nvSpPr>
          <p:cNvPr id="3" name="矩形 2"/>
          <p:cNvSpPr/>
          <p:nvPr/>
        </p:nvSpPr>
        <p:spPr>
          <a:xfrm>
            <a:off x="414877" y="3207727"/>
            <a:ext cx="8490998" cy="1292662"/>
          </a:xfrm>
          <a:prstGeom prst="rect">
            <a:avLst/>
          </a:prstGeom>
        </p:spPr>
        <p:txBody>
          <a:bodyPr wrap="square">
            <a:spAutoFit/>
          </a:bodyPr>
          <a:lstStyle/>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过程中，发生等温变化，设</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状态时的压强为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，根据玻意耳定律，</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6" name="对象 25"/>
          <p:cNvGraphicFramePr>
            <a:graphicFrameLocks noChangeAspect="1"/>
          </p:cNvGraphicFramePr>
          <p:nvPr/>
        </p:nvGraphicFramePr>
        <p:xfrm>
          <a:off x="476250" y="4586114"/>
          <a:ext cx="8429625" cy="1285875"/>
        </p:xfrm>
        <a:graphic>
          <a:graphicData uri="http://schemas.openxmlformats.org/presentationml/2006/ole">
            <mc:AlternateContent xmlns:mc="http://schemas.openxmlformats.org/markup-compatibility/2006">
              <mc:Choice xmlns:v="urn:schemas-microsoft-com:vml" Requires="v">
                <p:oleObj spid="_x0000_s410684" name="文档" r:id="rId6" imgW="11264900" imgH="1727200" progId="Word.Document.12">
                  <p:embed/>
                </p:oleObj>
              </mc:Choice>
              <mc:Fallback>
                <p:oleObj name="文档" r:id="rId6" imgW="11264900" imgH="1727200" progId="Word.Document.12">
                  <p:embed/>
                  <p:pic>
                    <p:nvPicPr>
                      <p:cNvPr id="0" name="图片 410683"/>
                      <p:cNvPicPr/>
                      <p:nvPr/>
                    </p:nvPicPr>
                    <p:blipFill>
                      <a:blip r:embed="rId7"/>
                      <a:stretch>
                        <a:fillRect/>
                      </a:stretch>
                    </p:blipFill>
                    <p:spPr>
                      <a:xfrm>
                        <a:off x="476250" y="4586114"/>
                        <a:ext cx="8429625" cy="1285875"/>
                      </a:xfrm>
                      <a:prstGeom prst="rect">
                        <a:avLst/>
                      </a:prstGeom>
                    </p:spPr>
                  </p:pic>
                </p:oleObj>
              </mc:Fallback>
            </mc:AlternateContent>
          </a:graphicData>
        </a:graphic>
      </p:graphicFrame>
      <p:sp>
        <p:nvSpPr>
          <p:cNvPr id="27" name="Rectangle 21">
            <a:hlinkClick r:id="rId8"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8" name="Rectangle 21">
            <a:hlinkClick r:id="rId9"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10"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11"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9" name="Rectangle 21">
            <a:hlinkClick r:id="rId12"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42" name="Rectangle 21">
            <a:hlinkClick r:id="rId13"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43" name="Rectangle 21">
            <a:hlinkClick r:id="rId14"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45" name="Rectangle 21">
            <a:hlinkClick r:id="rId15"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46" name="Rectangle 21">
            <a:hlinkClick r:id="rId16"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17"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18"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9" name="Rectangle 21">
            <a:hlinkClick r:id="rId19"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2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750"/>
                                        <p:tgtEl>
                                          <p:spTgt spid="19"/>
                                        </p:tgtEl>
                                      </p:cBhvr>
                                    </p:animEffect>
                                  </p:childTnLst>
                                </p:cTn>
                              </p:par>
                              <p:par>
                                <p:cTn id="8" presetID="3" presetClass="entr" presetSubtype="1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750"/>
                                        <p:tgtEl>
                                          <p:spTgt spid="20"/>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blinds(horizontal)">
                                      <p:cBhvr>
                                        <p:cTn id="14" dur="750"/>
                                        <p:tgtEl>
                                          <p:spTgt spid="21"/>
                                        </p:tgtEl>
                                      </p:cBhvr>
                                    </p:animEffect>
                                  </p:childTnLst>
                                </p:cTn>
                              </p:par>
                            </p:childTnLst>
                          </p:cTn>
                        </p:par>
                        <p:par>
                          <p:cTn id="15" fill="hold">
                            <p:stCondLst>
                              <p:cond delay="2000"/>
                            </p:stCondLst>
                            <p:childTnLst>
                              <p:par>
                                <p:cTn id="16" presetID="3" presetClass="entr" presetSubtype="1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750"/>
                                        <p:tgtEl>
                                          <p:spTgt spid="3"/>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linds(horizontal)">
                                      <p:cBhvr>
                                        <p:cTn id="22"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311696" y="198959"/>
            <a:ext cx="7151662" cy="692497"/>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整个过程中内能的变化</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7" name="Picture 2" descr="TZ6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91550" y="2273921"/>
            <a:ext cx="2583214" cy="243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 name="对象 17"/>
          <p:cNvGraphicFramePr>
            <a:graphicFrameLocks noChangeAspect="1"/>
          </p:cNvGraphicFramePr>
          <p:nvPr/>
        </p:nvGraphicFramePr>
        <p:xfrm>
          <a:off x="422709" y="991047"/>
          <a:ext cx="7123113" cy="1247775"/>
        </p:xfrm>
        <a:graphic>
          <a:graphicData uri="http://schemas.openxmlformats.org/presentationml/2006/ole">
            <mc:AlternateContent xmlns:mc="http://schemas.openxmlformats.org/markup-compatibility/2006">
              <mc:Choice xmlns:v="urn:schemas-microsoft-com:vml" Requires="v">
                <p:oleObj spid="_x0000_s443398" name="文档" r:id="rId2" imgW="9512300" imgH="1676400" progId="Word.Document.12">
                  <p:embed/>
                </p:oleObj>
              </mc:Choice>
              <mc:Fallback>
                <p:oleObj name="文档" r:id="rId2" imgW="9512300" imgH="1676400" progId="Word.Document.12">
                  <p:embed/>
                  <p:pic>
                    <p:nvPicPr>
                      <p:cNvPr id="0" name="图片 443397"/>
                      <p:cNvPicPr/>
                      <p:nvPr/>
                    </p:nvPicPr>
                    <p:blipFill>
                      <a:blip r:embed="rId3"/>
                      <a:stretch>
                        <a:fillRect/>
                      </a:stretch>
                    </p:blipFill>
                    <p:spPr>
                      <a:xfrm>
                        <a:off x="422709" y="991047"/>
                        <a:ext cx="7123113" cy="1247775"/>
                      </a:xfrm>
                      <a:prstGeom prst="rect">
                        <a:avLst/>
                      </a:prstGeom>
                    </p:spPr>
                  </p:pic>
                </p:oleObj>
              </mc:Fallback>
            </mc:AlternateContent>
          </a:graphicData>
        </a:graphic>
      </p:graphicFrame>
      <p:sp>
        <p:nvSpPr>
          <p:cNvPr id="20" name="矩形 19"/>
          <p:cNvSpPr/>
          <p:nvPr/>
        </p:nvSpPr>
        <p:spPr>
          <a:xfrm>
            <a:off x="311696" y="2105155"/>
            <a:ext cx="9812557" cy="1305589"/>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气体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过程中温度不变，内能不变</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过程中，体积变大，气体对外做功，</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1" name="对象 20"/>
          <p:cNvGraphicFramePr>
            <a:graphicFrameLocks noChangeAspect="1"/>
          </p:cNvGraphicFramePr>
          <p:nvPr/>
        </p:nvGraphicFramePr>
        <p:xfrm>
          <a:off x="419100" y="3395489"/>
          <a:ext cx="6550025" cy="1114425"/>
        </p:xfrm>
        <a:graphic>
          <a:graphicData uri="http://schemas.openxmlformats.org/presentationml/2006/ole">
            <mc:AlternateContent xmlns:mc="http://schemas.openxmlformats.org/markup-compatibility/2006">
              <mc:Choice xmlns:v="urn:schemas-microsoft-com:vml" Requires="v">
                <p:oleObj spid="_x0000_s443399" name="文档" r:id="rId4" imgW="8750300" imgH="1498600" progId="Word.Document.12">
                  <p:embed/>
                </p:oleObj>
              </mc:Choice>
              <mc:Fallback>
                <p:oleObj name="文档" r:id="rId4" imgW="8750300" imgH="1498600" progId="Word.Document.12">
                  <p:embed/>
                  <p:pic>
                    <p:nvPicPr>
                      <p:cNvPr id="0" name="图片 443398"/>
                      <p:cNvPicPr/>
                      <p:nvPr/>
                    </p:nvPicPr>
                    <p:blipFill>
                      <a:blip r:embed="rId5"/>
                      <a:stretch>
                        <a:fillRect/>
                      </a:stretch>
                    </p:blipFill>
                    <p:spPr>
                      <a:xfrm>
                        <a:off x="419100" y="3395489"/>
                        <a:ext cx="6550025" cy="1114425"/>
                      </a:xfrm>
                      <a:prstGeom prst="rect">
                        <a:avLst/>
                      </a:prstGeom>
                    </p:spPr>
                  </p:pic>
                </p:oleObj>
              </mc:Fallback>
            </mc:AlternateContent>
          </a:graphicData>
        </a:graphic>
      </p:graphicFrame>
      <p:sp>
        <p:nvSpPr>
          <p:cNvPr id="23" name="矩形 22"/>
          <p:cNvSpPr/>
          <p:nvPr/>
        </p:nvSpPr>
        <p:spPr>
          <a:xfrm>
            <a:off x="311696" y="4100398"/>
            <a:ext cx="6092825" cy="1292662"/>
          </a:xfrm>
          <a:prstGeom prst="rect">
            <a:avLst/>
          </a:prstGeom>
        </p:spPr>
        <p:txBody>
          <a:bodyPr>
            <a:spAutoFit/>
          </a:bodyPr>
          <a:lstStyle/>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气体从外界吸收热量为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根据热力学第一定律，内能的变化</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4" name="对象 23"/>
          <p:cNvGraphicFramePr>
            <a:graphicFrameLocks noChangeAspect="1"/>
          </p:cNvGraphicFramePr>
          <p:nvPr/>
        </p:nvGraphicFramePr>
        <p:xfrm>
          <a:off x="5447134" y="4653930"/>
          <a:ext cx="6550025" cy="1114425"/>
        </p:xfrm>
        <a:graphic>
          <a:graphicData uri="http://schemas.openxmlformats.org/presentationml/2006/ole">
            <mc:AlternateContent xmlns:mc="http://schemas.openxmlformats.org/markup-compatibility/2006">
              <mc:Choice xmlns:v="urn:schemas-microsoft-com:vml" Requires="v">
                <p:oleObj spid="_x0000_s443400" name="文档" r:id="rId6" imgW="8750300" imgH="1498600" progId="Word.Document.12">
                  <p:embed/>
                </p:oleObj>
              </mc:Choice>
              <mc:Fallback>
                <p:oleObj name="文档" r:id="rId6" imgW="8750300" imgH="1498600" progId="Word.Document.12">
                  <p:embed/>
                  <p:pic>
                    <p:nvPicPr>
                      <p:cNvPr id="0" name="图片 443399"/>
                      <p:cNvPicPr/>
                      <p:nvPr/>
                    </p:nvPicPr>
                    <p:blipFill>
                      <a:blip r:embed="rId7"/>
                      <a:stretch>
                        <a:fillRect/>
                      </a:stretch>
                    </p:blipFill>
                    <p:spPr>
                      <a:xfrm>
                        <a:off x="5447134" y="4653930"/>
                        <a:ext cx="6550025" cy="1114425"/>
                      </a:xfrm>
                      <a:prstGeom prst="rect">
                        <a:avLst/>
                      </a:prstGeom>
                    </p:spPr>
                  </p:pic>
                </p:oleObj>
              </mc:Fallback>
            </mc:AlternateContent>
          </a:graphicData>
        </a:graphic>
      </p:graphicFrame>
      <p:graphicFrame>
        <p:nvGraphicFramePr>
          <p:cNvPr id="25" name="对象 24"/>
          <p:cNvGraphicFramePr>
            <a:graphicFrameLocks noChangeAspect="1"/>
          </p:cNvGraphicFramePr>
          <p:nvPr/>
        </p:nvGraphicFramePr>
        <p:xfrm>
          <a:off x="419100" y="5512296"/>
          <a:ext cx="9677400" cy="1114425"/>
        </p:xfrm>
        <a:graphic>
          <a:graphicData uri="http://schemas.openxmlformats.org/presentationml/2006/ole">
            <mc:AlternateContent xmlns:mc="http://schemas.openxmlformats.org/markup-compatibility/2006">
              <mc:Choice xmlns:v="urn:schemas-microsoft-com:vml" Requires="v">
                <p:oleObj spid="_x0000_s443401" name="文档" r:id="rId8" imgW="12928600" imgH="1498600" progId="Word.Document.12">
                  <p:embed/>
                </p:oleObj>
              </mc:Choice>
              <mc:Fallback>
                <p:oleObj name="文档" r:id="rId8" imgW="12928600" imgH="1498600" progId="Word.Document.12">
                  <p:embed/>
                  <p:pic>
                    <p:nvPicPr>
                      <p:cNvPr id="0" name="图片 443400"/>
                      <p:cNvPicPr/>
                      <p:nvPr/>
                    </p:nvPicPr>
                    <p:blipFill>
                      <a:blip r:embed="rId9"/>
                      <a:stretch>
                        <a:fillRect/>
                      </a:stretch>
                    </p:blipFill>
                    <p:spPr>
                      <a:xfrm>
                        <a:off x="419100" y="5512296"/>
                        <a:ext cx="9677400" cy="1114425"/>
                      </a:xfrm>
                      <a:prstGeom prst="rect">
                        <a:avLst/>
                      </a:prstGeom>
                    </p:spPr>
                  </p:pic>
                </p:oleObj>
              </mc:Fallback>
            </mc:AlternateContent>
          </a:graphicData>
        </a:graphic>
      </p:graphicFrame>
      <p:sp>
        <p:nvSpPr>
          <p:cNvPr id="52" name="Rectangle 21">
            <a:hlinkClick r:id="rId10"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53" name="Rectangle 21">
            <a:hlinkClick r:id="rId11"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54" name="Rectangle 21">
            <a:hlinkClick r:id="rId12"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55" name="Rectangle 21">
            <a:hlinkClick r:id="rId13"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56" name="Rectangle 21">
            <a:hlinkClick r:id="rId14"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57" name="Rectangle 21">
            <a:hlinkClick r:id="rId15"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58" name="Rectangle 21">
            <a:hlinkClick r:id="rId16"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59" name="Rectangle 21">
            <a:hlinkClick r:id="rId17"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60" name="Rectangle 21">
            <a:hlinkClick r:id="rId18"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1" name="Rectangle 21">
            <a:hlinkClick r:id="rId1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2" name="Rectangle 21">
            <a:hlinkClick r:id="rId20"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63" name="Rectangle 21">
            <a:hlinkClick r:id="rId21"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4" name="Rectangle 21">
            <a:hlinkClick r:id="rId22"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linds(horizontal)">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xEl>
                                              <p:pRg st="1" end="1"/>
                                            </p:txEl>
                                          </p:spTgt>
                                        </p:tgtEl>
                                        <p:attrNameLst>
                                          <p:attrName>style.visibility</p:attrName>
                                        </p:attrNameLst>
                                      </p:cBhvr>
                                      <p:to>
                                        <p:strVal val="visible"/>
                                      </p:to>
                                    </p:set>
                                    <p:animEffect transition="in" filter="blinds(horizontal)">
                                      <p:cBhvr>
                                        <p:cTn id="17" dur="500"/>
                                        <p:tgtEl>
                                          <p:spTgt spid="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Effect transition="in" filter="blinds(horizontal)">
                                      <p:cBhvr>
                                        <p:cTn id="27" dur="500"/>
                                        <p:tgtEl>
                                          <p:spTgt spid="2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
                                            <p:txEl>
                                              <p:pRg st="1" end="1"/>
                                            </p:txEl>
                                          </p:spTgt>
                                        </p:tgtEl>
                                        <p:attrNameLst>
                                          <p:attrName>style.visibility</p:attrName>
                                        </p:attrNameLst>
                                      </p:cBhvr>
                                      <p:to>
                                        <p:strVal val="visible"/>
                                      </p:to>
                                    </p:set>
                                    <p:animEffect transition="in" filter="blinds(horizontal)">
                                      <p:cBhvr>
                                        <p:cTn id="32" dur="500"/>
                                        <p:tgtEl>
                                          <p:spTgt spid="2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linds(horizontal)">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78582" y="434363"/>
            <a:ext cx="11140922" cy="5515711"/>
          </a:xfrm>
          <a:prstGeom prst="rect">
            <a:avLst/>
          </a:prstGeom>
        </p:spPr>
        <p:txBody>
          <a:bodyPr wrap="square">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13.</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安徽淮南市第二次模拟</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打篮球是同学们喜爱的一种体育活动，小明和同学们在室外打了一段时间篮球后，发现篮球内气压不足，于是他拿到室内充气，已知室外温度为－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 </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，室内温度为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17 </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，篮球体积</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5 L.</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假定在室外时，篮球内部气体的压强为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个标准大气压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充气筒每次充入</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0.12 L</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、压强为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个标准大气压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的空气，整个过程中，不考虑篮球体积的变化和充气过程中气体温度的变化，计算时，篮球内部气体按理想气体处理</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试问：小明在室内把篮球内气体的压强充到</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1.6</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个标准大气压以上，他至少充气多少次？</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答案　</a:t>
            </a:r>
            <a:r>
              <a:rPr lang="en-US" altLang="zh-CN" sz="2600"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7</a:t>
            </a:r>
            <a:r>
              <a:rPr lang="zh-CN" altLang="zh-CN" sz="2600" kern="100" dirty="0">
                <a:solidFill>
                  <a:srgbClr val="C00000"/>
                </a:solidFill>
                <a:latin typeface="Times New Roman" panose="02020603050405020304" pitchFamily="18" charset="0"/>
                <a:ea typeface="微软雅黑" panose="020B0503020204020204" charset="-122"/>
                <a:cs typeface="Times New Roman" panose="02020603050405020304" pitchFamily="18" charset="0"/>
              </a:rPr>
              <a:t>次</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6"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18"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4"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9"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547520" y="280492"/>
          <a:ext cx="10569575" cy="1238250"/>
        </p:xfrm>
        <a:graphic>
          <a:graphicData uri="http://schemas.openxmlformats.org/presentationml/2006/ole">
            <mc:AlternateContent xmlns:mc="http://schemas.openxmlformats.org/markup-compatibility/2006">
              <mc:Choice xmlns:v="urn:schemas-microsoft-com:vml" Requires="v">
                <p:oleObj spid="_x0000_s444420" name="文档" r:id="rId1" imgW="14109700" imgH="1663700" progId="Word.Document.12">
                  <p:embed/>
                </p:oleObj>
              </mc:Choice>
              <mc:Fallback>
                <p:oleObj name="文档" r:id="rId1" imgW="14109700" imgH="1663700" progId="Word.Document.12">
                  <p:embed/>
                  <p:pic>
                    <p:nvPicPr>
                      <p:cNvPr id="0" name="图片 444419"/>
                      <p:cNvPicPr/>
                      <p:nvPr/>
                    </p:nvPicPr>
                    <p:blipFill>
                      <a:blip r:embed="rId2"/>
                      <a:stretch>
                        <a:fillRect/>
                      </a:stretch>
                    </p:blipFill>
                    <p:spPr>
                      <a:xfrm>
                        <a:off x="547520" y="280492"/>
                        <a:ext cx="10569575" cy="1238250"/>
                      </a:xfrm>
                      <a:prstGeom prst="rect">
                        <a:avLst/>
                      </a:prstGeom>
                    </p:spPr>
                  </p:pic>
                </p:oleObj>
              </mc:Fallback>
            </mc:AlternateContent>
          </a:graphicData>
        </a:graphic>
      </p:graphicFrame>
      <p:graphicFrame>
        <p:nvGraphicFramePr>
          <p:cNvPr id="19" name="对象 18"/>
          <p:cNvGraphicFramePr>
            <a:graphicFrameLocks noChangeAspect="1"/>
          </p:cNvGraphicFramePr>
          <p:nvPr/>
        </p:nvGraphicFramePr>
        <p:xfrm>
          <a:off x="547520" y="1120602"/>
          <a:ext cx="10569575" cy="1238250"/>
        </p:xfrm>
        <a:graphic>
          <a:graphicData uri="http://schemas.openxmlformats.org/presentationml/2006/ole">
            <mc:AlternateContent xmlns:mc="http://schemas.openxmlformats.org/markup-compatibility/2006">
              <mc:Choice xmlns:v="urn:schemas-microsoft-com:vml" Requires="v">
                <p:oleObj spid="_x0000_s444421" name="文档" r:id="rId3" imgW="14109700" imgH="1663700" progId="Word.Document.12">
                  <p:embed/>
                </p:oleObj>
              </mc:Choice>
              <mc:Fallback>
                <p:oleObj name="文档" r:id="rId3" imgW="14109700" imgH="1663700" progId="Word.Document.12">
                  <p:embed/>
                  <p:pic>
                    <p:nvPicPr>
                      <p:cNvPr id="0" name="图片 444420"/>
                      <p:cNvPicPr/>
                      <p:nvPr/>
                    </p:nvPicPr>
                    <p:blipFill>
                      <a:blip r:embed="rId4"/>
                      <a:stretch>
                        <a:fillRect/>
                      </a:stretch>
                    </p:blipFill>
                    <p:spPr>
                      <a:xfrm>
                        <a:off x="547520" y="1120602"/>
                        <a:ext cx="10569575" cy="1238250"/>
                      </a:xfrm>
                      <a:prstGeom prst="rect">
                        <a:avLst/>
                      </a:prstGeom>
                    </p:spPr>
                  </p:pic>
                </p:oleObj>
              </mc:Fallback>
            </mc:AlternateContent>
          </a:graphicData>
        </a:graphic>
      </p:graphicFrame>
      <p:sp>
        <p:nvSpPr>
          <p:cNvPr id="4" name="矩形 3"/>
          <p:cNvSpPr/>
          <p:nvPr/>
        </p:nvSpPr>
        <p:spPr>
          <a:xfrm>
            <a:off x="465987" y="2005409"/>
            <a:ext cx="11010769" cy="4295180"/>
          </a:xfrm>
          <a:prstGeom prst="rect">
            <a:avLst/>
          </a:prstGeom>
        </p:spPr>
        <p:txBody>
          <a:bodyPr>
            <a:spAutoFit/>
          </a:bodyPr>
          <a:lstStyle/>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解得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1.45</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设充气次数为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，设充入的气体压强变为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时，体积为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，由玻意耳定律得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np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3</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其中</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3</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1.6</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联立解得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n</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6.5</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spcAft>
                <a:spcPts val="0"/>
              </a:spcAft>
              <a:tabLst>
                <a:tab pos="2430780" algn="l"/>
              </a:tabLs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则在室内把篮球内气体的压强充到</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1.6</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个标准大气压以上，他至少充气</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7</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次</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5" name="Rectangle 21">
            <a:hlinkClick r:id="rId5"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6" name="Rectangle 21">
            <a:hlinkClick r:id="rId6"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7" name="Rectangle 21">
            <a:hlinkClick r:id="rId7"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48" name="Rectangle 21">
            <a:hlinkClick r:id="rId8"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49" name="Rectangle 21">
            <a:hlinkClick r:id="rId9"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50" name="Rectangle 21">
            <a:hlinkClick r:id="rId10"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51" name="Rectangle 21">
            <a:hlinkClick r:id="rId11"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52" name="Rectangle 21">
            <a:hlinkClick r:id="rId12"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53" name="Rectangle 21">
            <a:hlinkClick r:id="rId13"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4" name="Rectangle 21">
            <a:hlinkClick r:id="rId14"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6"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7" name="Rectangle 21">
            <a:hlinkClick r:id="rId17"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blinds(horizontal)">
                                      <p:cBhvr>
                                        <p:cTn id="11" dur="750"/>
                                        <p:tgtEl>
                                          <p:spTgt spid="19"/>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linds(horizontal)">
                                      <p:cBhvr>
                                        <p:cTn id="15" dur="750"/>
                                        <p:tgtEl>
                                          <p:spTgt spid="4">
                                            <p:txEl>
                                              <p:pRg st="0" end="0"/>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linds(horizontal)">
                                      <p:cBhvr>
                                        <p:cTn id="19" dur="750"/>
                                        <p:tgtEl>
                                          <p:spTgt spid="4">
                                            <p:txEl>
                                              <p:pRg st="1" end="1"/>
                                            </p:txEl>
                                          </p:spTgt>
                                        </p:tgtEl>
                                      </p:cBhvr>
                                    </p:animEffect>
                                  </p:childTnLst>
                                </p:cTn>
                              </p:par>
                            </p:childTnLst>
                          </p:cTn>
                        </p:par>
                        <p:par>
                          <p:cTn id="20" fill="hold">
                            <p:stCondLst>
                              <p:cond delay="4000"/>
                            </p:stCondLst>
                            <p:childTnLst>
                              <p:par>
                                <p:cTn id="21" presetID="3" presetClass="entr" presetSubtype="10" fill="hold"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linds(horizontal)">
                                      <p:cBhvr>
                                        <p:cTn id="23" dur="750"/>
                                        <p:tgtEl>
                                          <p:spTgt spid="4">
                                            <p:txEl>
                                              <p:pRg st="2" end="2"/>
                                            </p:txEl>
                                          </p:spTgt>
                                        </p:tgtEl>
                                      </p:cBhvr>
                                    </p:animEffect>
                                  </p:childTnLst>
                                </p:cTn>
                              </p:par>
                            </p:childTnLst>
                          </p:cTn>
                        </p:par>
                        <p:par>
                          <p:cTn id="24" fill="hold">
                            <p:stCondLst>
                              <p:cond delay="5000"/>
                            </p:stCondLst>
                            <p:childTnLst>
                              <p:par>
                                <p:cTn id="25" presetID="3" presetClass="entr" presetSubtype="10" fill="hold"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750"/>
                                        <p:tgtEl>
                                          <p:spTgt spid="4">
                                            <p:txEl>
                                              <p:pRg st="3" end="3"/>
                                            </p:txEl>
                                          </p:spTgt>
                                        </p:tgtEl>
                                      </p:cBhvr>
                                    </p:animEffect>
                                  </p:childTnLst>
                                </p:cTn>
                              </p:par>
                            </p:childTnLst>
                          </p:cTn>
                        </p:par>
                        <p:par>
                          <p:cTn id="28" fill="hold">
                            <p:stCondLst>
                              <p:cond delay="6000"/>
                            </p:stCondLst>
                            <p:childTnLst>
                              <p:par>
                                <p:cTn id="29" presetID="3" presetClass="entr" presetSubtype="10" fill="hold"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blinds(horizontal)">
                                      <p:cBhvr>
                                        <p:cTn id="31" dur="750"/>
                                        <p:tgtEl>
                                          <p:spTgt spid="4">
                                            <p:txEl>
                                              <p:pRg st="4" end="4"/>
                                            </p:txEl>
                                          </p:spTgt>
                                        </p:tgtEl>
                                      </p:cBhvr>
                                    </p:animEffect>
                                  </p:childTnLst>
                                </p:cTn>
                              </p:par>
                            </p:childTnLst>
                          </p:cTn>
                        </p:par>
                        <p:par>
                          <p:cTn id="32" fill="hold">
                            <p:stCondLst>
                              <p:cond delay="7000"/>
                            </p:stCondLst>
                            <p:childTnLst>
                              <p:par>
                                <p:cTn id="33" presetID="3" presetClass="entr" presetSubtype="10" fill="hold" nodeType="after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blinds(horizontal)">
                                      <p:cBhvr>
                                        <p:cTn id="35" dur="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文本框 12"/>
          <p:cNvSpPr txBox="1"/>
          <p:nvPr/>
        </p:nvSpPr>
        <p:spPr>
          <a:xfrm>
            <a:off x="5159101" y="2989035"/>
            <a:ext cx="6879470" cy="677108"/>
          </a:xfrm>
          <a:prstGeom prst="rect">
            <a:avLst/>
          </a:prstGeom>
          <a:noFill/>
        </p:spPr>
        <p:txBody>
          <a:bodyPr wrap="square" rtlCol="0">
            <a:spAutoFit/>
            <a:scene3d>
              <a:camera prst="orthographicFront"/>
              <a:lightRig rig="threePt" dir="t"/>
            </a:scene3d>
            <a:sp3d contourW="12700"/>
          </a:bodyPr>
          <a:lstStyle/>
          <a:p>
            <a:r>
              <a:rPr lang="en-US" altLang="zh-CN" sz="3800" b="1" dirty="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3800" b="1" dirty="0">
                <a:solidFill>
                  <a:srgbClr val="044491"/>
                </a:solidFill>
                <a:latin typeface="微软雅黑" panose="020B0503020204020204" charset="-122"/>
                <a:ea typeface="微软雅黑" panose="020B0503020204020204" charset="-122"/>
              </a:rPr>
              <a:t>8</a:t>
            </a:r>
            <a:r>
              <a:rPr lang="zh-CN" altLang="zh-CN" sz="3800" b="1" dirty="0">
                <a:solidFill>
                  <a:srgbClr val="044491"/>
                </a:solidFill>
                <a:latin typeface="微软雅黑" panose="020B0503020204020204" charset="-122"/>
                <a:ea typeface="微软雅黑" panose="020B0503020204020204" charset="-122"/>
              </a:rPr>
              <a:t>＋</a:t>
            </a:r>
            <a:r>
              <a:rPr lang="en-US" altLang="zh-CN" sz="3800" b="1" dirty="0">
                <a:solidFill>
                  <a:srgbClr val="044491"/>
                </a:solidFill>
                <a:latin typeface="微软雅黑" panose="020B0503020204020204" charset="-122"/>
                <a:ea typeface="微软雅黑" panose="020B0503020204020204" charset="-122"/>
              </a:rPr>
              <a:t>2</a:t>
            </a:r>
            <a:r>
              <a:rPr lang="zh-CN" altLang="zh-CN" sz="3800" b="1" dirty="0">
                <a:solidFill>
                  <a:srgbClr val="044491"/>
                </a:solidFill>
                <a:latin typeface="微软雅黑" panose="020B0503020204020204" charset="-122"/>
                <a:ea typeface="微软雅黑" panose="020B0503020204020204" charset="-122"/>
              </a:rPr>
              <a:t>＋</a:t>
            </a:r>
            <a:r>
              <a:rPr lang="en-US" altLang="zh-CN" sz="3800" b="1" dirty="0">
                <a:solidFill>
                  <a:srgbClr val="044491"/>
                </a:solidFill>
                <a:latin typeface="微软雅黑" panose="020B0503020204020204" charset="-122"/>
                <a:ea typeface="微软雅黑" panose="020B0503020204020204" charset="-122"/>
              </a:rPr>
              <a:t>3</a:t>
            </a:r>
            <a:r>
              <a:rPr lang="en-US" altLang="zh-CN" sz="3800" b="1" dirty="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3800" b="1" dirty="0">
                <a:solidFill>
                  <a:srgbClr val="044491"/>
                </a:solidFill>
                <a:latin typeface="微软雅黑" panose="020B0503020204020204" charset="-122"/>
                <a:ea typeface="微软雅黑" panose="020B0503020204020204" charset="-122"/>
              </a:rPr>
              <a:t>章末综合能力滚动练</a:t>
            </a:r>
            <a:endParaRPr lang="zh-CN" altLang="zh-CN" sz="3800" b="1" dirty="0">
              <a:solidFill>
                <a:srgbClr val="044491"/>
              </a:solidFill>
              <a:latin typeface="微软雅黑" panose="020B0503020204020204" charset="-122"/>
              <a:ea typeface="微软雅黑" panose="020B0503020204020204" charset="-122"/>
            </a:endParaRPr>
          </a:p>
        </p:txBody>
      </p:sp>
      <p:pic>
        <p:nvPicPr>
          <p:cNvPr id="17" name="图片 1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
        <p:nvSpPr>
          <p:cNvPr id="18" name="直角三角形 17"/>
          <p:cNvSpPr/>
          <p:nvPr/>
        </p:nvSpPr>
        <p:spPr>
          <a:xfrm>
            <a:off x="0" y="-73198"/>
            <a:ext cx="6880485" cy="6932785"/>
          </a:xfrm>
          <a:prstGeom prst="rtTriangle">
            <a:avLst/>
          </a:prstGeom>
          <a:blipFill dpi="0" rotWithShape="1">
            <a:blip r:embed="rId2">
              <a:alphaModFix amt="70000"/>
            </a:blip>
            <a:srcRect/>
            <a:stretch>
              <a:fillRect/>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矩形 15"/>
          <p:cNvSpPr/>
          <p:nvPr/>
        </p:nvSpPr>
        <p:spPr>
          <a:xfrm>
            <a:off x="550590" y="733076"/>
            <a:ext cx="11010769" cy="4992009"/>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乙分子在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时，分子势能最小</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可知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该点分子力为零，加速度为零，即</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加速度</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最小</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乙</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分子在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点分子势能为－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，两分子所</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具有</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的总能</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量为零，则其动能为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乙</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分子在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点，分子势能为零，合力表现为分子斥力，故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当</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时分子势能为正，总能量为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，动能应为负，是不可能的，因此分子的运动范围为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7" name="Picture 2" descr="13-72"/>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44331" y="1047044"/>
            <a:ext cx="3963585" cy="187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750"/>
                                        <p:tgtEl>
                                          <p:spTgt spid="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750"/>
                                        <p:tgtEl>
                                          <p:spTgt spid="17"/>
                                        </p:tgtEl>
                                      </p:cBhvr>
                                    </p:animEffect>
                                  </p:childTnLst>
                                </p:cTn>
                              </p:par>
                              <p:par>
                                <p:cTn id="11" presetID="3" presetClass="entr" presetSubtype="10" fill="hold"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blinds(horizontal)">
                                      <p:cBhvr>
                                        <p:cTn id="13" dur="750"/>
                                        <p:tgtEl>
                                          <p:spTgt spid="16">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blinds(horizontal)">
                                      <p:cBhvr>
                                        <p:cTn id="16" dur="750"/>
                                        <p:tgtEl>
                                          <p:spTgt spid="16">
                                            <p:txEl>
                                              <p:pRg st="2" end="2"/>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16">
                                            <p:txEl>
                                              <p:pRg st="3" end="3"/>
                                            </p:txEl>
                                          </p:spTgt>
                                        </p:tgtEl>
                                        <p:attrNameLst>
                                          <p:attrName>style.visibility</p:attrName>
                                        </p:attrNameLst>
                                      </p:cBhvr>
                                      <p:to>
                                        <p:strVal val="visible"/>
                                      </p:to>
                                    </p:set>
                                    <p:animEffect transition="in" filter="blinds(horizontal)">
                                      <p:cBhvr>
                                        <p:cTn id="20" dur="750"/>
                                        <p:tgtEl>
                                          <p:spTgt spid="16">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blinds(horizontal)">
                                      <p:cBhvr>
                                        <p:cTn id="23" dur="750"/>
                                        <p:tgtEl>
                                          <p:spTgt spid="16">
                                            <p:txEl>
                                              <p:pRg st="4" end="4"/>
                                            </p:txEl>
                                          </p:spTgt>
                                        </p:tgtEl>
                                      </p:cBhvr>
                                    </p:animEffect>
                                  </p:childTnLst>
                                </p:cTn>
                              </p:par>
                            </p:childTnLst>
                          </p:cTn>
                        </p:par>
                        <p:par>
                          <p:cTn id="24" fill="hold">
                            <p:stCondLst>
                              <p:cond delay="2000"/>
                            </p:stCondLst>
                            <p:childTnLst>
                              <p:par>
                                <p:cTn id="25" presetID="3" presetClass="entr" presetSubtype="10" fill="hold" nodeType="after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animEffect transition="in" filter="blinds(horizontal)">
                                      <p:cBhvr>
                                        <p:cTn id="27" dur="750"/>
                                        <p:tgtEl>
                                          <p:spTgt spid="16">
                                            <p:txEl>
                                              <p:pRg st="5" end="5"/>
                                            </p:txEl>
                                          </p:spTgt>
                                        </p:tgtEl>
                                      </p:cBhvr>
                                    </p:animEffect>
                                  </p:childTnLst>
                                </p:cTn>
                              </p:par>
                            </p:childTnLst>
                          </p:cTn>
                        </p:par>
                        <p:par>
                          <p:cTn id="28" fill="hold">
                            <p:stCondLst>
                              <p:cond delay="3000"/>
                            </p:stCondLst>
                            <p:childTnLst>
                              <p:par>
                                <p:cTn id="29" presetID="3" presetClass="entr" presetSubtype="10" fill="hold" nodeType="after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Effect transition="in" filter="blinds(horizontal)">
                                      <p:cBhvr>
                                        <p:cTn id="31" dur="75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78582" y="957351"/>
            <a:ext cx="11187139" cy="3759622"/>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广西钦州市</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4</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月综测</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温度越高，扩散进行得越快</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温度相同的物体，内能不一定相等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布朗运动是指在显微镜下观察到的液体分子的无规则运动</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分子间距离减小时分子势能一定减小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若不考虑分子势能，则质量、温度都相同的氢气和氧气内能相等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TextBox 14"/>
          <p:cNvSpPr txBox="1"/>
          <p:nvPr/>
        </p:nvSpPr>
        <p:spPr>
          <a:xfrm>
            <a:off x="352496" y="1659335"/>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6"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8"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0"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4"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TextBox 14"/>
          <p:cNvSpPr txBox="1"/>
          <p:nvPr/>
        </p:nvSpPr>
        <p:spPr>
          <a:xfrm>
            <a:off x="352496" y="2241806"/>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8"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9"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43"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44"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478582" y="491592"/>
            <a:ext cx="11010769" cy="5548750"/>
          </a:xfrm>
          <a:prstGeom prst="rect">
            <a:avLst/>
          </a:prstGeom>
        </p:spPr>
        <p:txBody>
          <a:bodyPr>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温度越高，扩散进行得越快，</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温度</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相同的物体，分子平均动能相同，但是物体的内能还与分子的数目、体积有关，故内能不一定相等，故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布朗运动</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是悬浮在液体中的小颗粒的运动，是液体分子无规则运动的反映，但不是液体分子的运动，故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分子间的距离大于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r</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时，随着分子间距离的减小，分子势能减小；当分子间的距离小于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r</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时，随着分子间距离的减小，分子势能增大，</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不</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考虑分子势能，则质量、温度相同的氢气和氧气的分子热运动的平均动能相同，但由于氢气分子的分子数多，故氢气的内能较大，故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750"/>
                                        <p:tgtEl>
                                          <p:spTgt spid="3">
                                            <p:txEl>
                                              <p:pRg st="3" end="3"/>
                                            </p:txEl>
                                          </p:spTgt>
                                        </p:tgtEl>
                                      </p:cBhvr>
                                    </p:animEffect>
                                  </p:childTnLst>
                                </p:cTn>
                              </p:par>
                            </p:childTnLst>
                          </p:cTn>
                        </p:par>
                        <p:par>
                          <p:cTn id="20" fill="hold">
                            <p:stCondLst>
                              <p:cond delay="4000"/>
                            </p:stCondLst>
                            <p:childTnLst>
                              <p:par>
                                <p:cTn id="21" presetID="3"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43531" y="216329"/>
            <a:ext cx="11347560" cy="6064088"/>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3.</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河南普通高中高考物理模拟</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气闸舱是载人航天器中供航天员进入太空或由太空返回时用的气密性装置，其原理图如图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座舱</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与气闸舱</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之间装有阀门</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K</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，座舱</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中充满空气，气闸舱</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内为真空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航天员由太空返回气闸舱时，打开阀门</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K</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中的气体进入</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中，最终达到平衡</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假设此过程中系统与外界没有热交换，舱内气体可视为理想气体，下列说法正确的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是</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气体并没有对外做功，气体内能不变</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中气体可自发地全部退回到</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气体体积膨胀，对外做功，内能减小</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气体温度不变，体积增大，压强减小</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气体分子单位时间内对座舱</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舱壁单位面积的碰撞次数将</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减少</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14"/>
          <p:cNvSpPr txBox="1"/>
          <p:nvPr/>
        </p:nvSpPr>
        <p:spPr>
          <a:xfrm>
            <a:off x="226043" y="3274413"/>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8" name="TextBox 14"/>
          <p:cNvSpPr txBox="1"/>
          <p:nvPr/>
        </p:nvSpPr>
        <p:spPr>
          <a:xfrm>
            <a:off x="226043" y="561692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9" name="TextBox 14"/>
          <p:cNvSpPr txBox="1"/>
          <p:nvPr/>
        </p:nvSpPr>
        <p:spPr>
          <a:xfrm>
            <a:off x="226043" y="5075783"/>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436226" name="Picture 2" descr="13-73"/>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446" y="3426579"/>
            <a:ext cx="3261111" cy="163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9542798" y="5007653"/>
            <a:ext cx="686406" cy="492443"/>
          </a:xfrm>
          <a:prstGeom prst="rect">
            <a:avLst/>
          </a:prstGeom>
        </p:spPr>
        <p:txBody>
          <a:bodyPr wrap="none">
            <a:spAutoFit/>
          </a:bodyPr>
          <a:lstStyle/>
          <a:p>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rPr>
              <a:t>2</a:t>
            </a:r>
            <a:endParaRPr lang="zh-CN" altLang="en-US" dirty="0"/>
          </a:p>
        </p:txBody>
      </p:sp>
      <p:sp>
        <p:nvSpPr>
          <p:cNvPr id="31" name="Rectangle 21">
            <a:hlinkClick r:id="rId2"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3"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4"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4" name="Rectangle 21">
            <a:hlinkClick r:id="rId5"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6"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7"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7" name="Rectangle 21">
            <a:hlinkClick r:id="rId8"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8" name="Rectangle 21">
            <a:hlinkClick r:id="rId9"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9" name="Rectangle 21">
            <a:hlinkClick r:id="rId10"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1"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2"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3"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4"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linds(horizontal)">
                                      <p:cBhvr>
                                        <p:cTn id="10" dur="500"/>
                                        <p:tgtEl>
                                          <p:spTgt spid="2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linds(horizontal)">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78582" y="434474"/>
            <a:ext cx="11076375" cy="5524565"/>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zh-CN" altLang="zh-CN" sz="2600" b="1" kern="100" dirty="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因为气闸舱</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内为真空，气体自由扩散，</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体积</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膨胀</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，但没有对外做功，又因为整个系统与外界</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没有</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热交换</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可知内能不变，故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宋体" panose="02010600030101010101" pitchFamily="2" charset="-122"/>
              <a:ea typeface="Times New Roman" panose="02020603050405020304" pitchFamily="18" charset="0"/>
              <a:cs typeface="Courier New" panose="02070309020205020404" pitchFamily="49"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根据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熵增加原理可知一切宏观热现象均具有方向性，故</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中气体不可能自发地全部退回到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中，故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430780" algn="l"/>
              </a:tabLs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内能</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不变，故温度不变，平均动能不变，根据玻意耳定律可知</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pV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为定值，扩散后则体积</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增大，压强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减小，气体分子的密集程度减小，可知气体分子单位时间对座舱</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舱壁单位面积的碰撞次数将变少，故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0"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26"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16" name="Picture 2" descr="13-73"/>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08427" y="685778"/>
            <a:ext cx="3115872" cy="155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750"/>
                                        <p:tgtEl>
                                          <p:spTgt spid="1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750"/>
                                        <p:tgtEl>
                                          <p:spTgt spid="16"/>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Effect transition="in" filter="blinds(horizontal)">
                                      <p:cBhvr>
                                        <p:cTn id="13" dur="750"/>
                                        <p:tgtEl>
                                          <p:spTgt spid="17">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
                                            <p:txEl>
                                              <p:pRg st="2" end="2"/>
                                            </p:txEl>
                                          </p:spTgt>
                                        </p:tgtEl>
                                        <p:attrNameLst>
                                          <p:attrName>style.visibility</p:attrName>
                                        </p:attrNameLst>
                                      </p:cBhvr>
                                      <p:to>
                                        <p:strVal val="visible"/>
                                      </p:to>
                                    </p:set>
                                    <p:animEffect transition="in" filter="blinds(horizontal)">
                                      <p:cBhvr>
                                        <p:cTn id="16" dur="750"/>
                                        <p:tgtEl>
                                          <p:spTgt spid="17">
                                            <p:txEl>
                                              <p:pRg st="2" end="2"/>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Effect transition="in" filter="blinds(horizontal)">
                                      <p:cBhvr>
                                        <p:cTn id="19" dur="750"/>
                                        <p:tgtEl>
                                          <p:spTgt spid="17">
                                            <p:txEl>
                                              <p:pRg st="3" end="3"/>
                                            </p:txEl>
                                          </p:spTgt>
                                        </p:tgtEl>
                                      </p:cBhvr>
                                    </p:animEffect>
                                  </p:childTnLst>
                                </p:cTn>
                              </p:par>
                            </p:childTnLst>
                          </p:cTn>
                        </p:par>
                        <p:par>
                          <p:cTn id="20" fill="hold">
                            <p:stCondLst>
                              <p:cond delay="1000"/>
                            </p:stCondLst>
                            <p:childTnLst>
                              <p:par>
                                <p:cTn id="21" presetID="3" presetClass="entr" presetSubtype="10" fill="hold" nodeType="after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animEffect transition="in" filter="blinds(horizontal)">
                                      <p:cBhvr>
                                        <p:cTn id="23" dur="750"/>
                                        <p:tgtEl>
                                          <p:spTgt spid="17">
                                            <p:txEl>
                                              <p:pRg st="4" end="4"/>
                                            </p:txEl>
                                          </p:spTgt>
                                        </p:tgtEl>
                                      </p:cBhvr>
                                    </p:animEffect>
                                  </p:childTnLst>
                                </p:cTn>
                              </p:par>
                            </p:childTnLst>
                          </p:cTn>
                        </p:par>
                        <p:par>
                          <p:cTn id="24" fill="hold">
                            <p:stCondLst>
                              <p:cond delay="2000"/>
                            </p:stCondLst>
                            <p:childTnLst>
                              <p:par>
                                <p:cTn id="25" presetID="3" presetClass="entr" presetSubtype="10" fill="hold" nodeType="after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animEffect transition="in" filter="blinds(horizontal)">
                                      <p:cBhvr>
                                        <p:cTn id="27" dur="75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3"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5</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7"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graphicFrame>
        <p:nvGraphicFramePr>
          <p:cNvPr id="2" name="对象 1"/>
          <p:cNvGraphicFramePr>
            <a:graphicFrameLocks noChangeAspect="1"/>
          </p:cNvGraphicFramePr>
          <p:nvPr/>
        </p:nvGraphicFramePr>
        <p:xfrm>
          <a:off x="493713" y="423388"/>
          <a:ext cx="10999787" cy="2878138"/>
        </p:xfrm>
        <a:graphic>
          <a:graphicData uri="http://schemas.openxmlformats.org/presentationml/2006/ole">
            <mc:AlternateContent xmlns:mc="http://schemas.openxmlformats.org/markup-compatibility/2006">
              <mc:Choice xmlns:v="urn:schemas-microsoft-com:vml" Requires="v">
                <p:oleObj spid="_x0000_s437258" name="文档" r:id="rId14" imgW="11111230" imgH="2912110" progId="Word.Document.12">
                  <p:embed/>
                </p:oleObj>
              </mc:Choice>
              <mc:Fallback>
                <p:oleObj name="文档" r:id="rId14" imgW="11111230" imgH="2912110" progId="Word.Document.12">
                  <p:embed/>
                  <p:pic>
                    <p:nvPicPr>
                      <p:cNvPr id="0" name="图片 437257"/>
                      <p:cNvPicPr/>
                      <p:nvPr/>
                    </p:nvPicPr>
                    <p:blipFill>
                      <a:blip r:embed="rId15"/>
                      <a:stretch>
                        <a:fillRect/>
                      </a:stretch>
                    </p:blipFill>
                    <p:spPr>
                      <a:xfrm>
                        <a:off x="493713" y="423388"/>
                        <a:ext cx="10999787" cy="2878138"/>
                      </a:xfrm>
                      <a:prstGeom prst="rect">
                        <a:avLst/>
                      </a:prstGeom>
                    </p:spPr>
                  </p:pic>
                </p:oleObj>
              </mc:Fallback>
            </mc:AlternateContent>
          </a:graphicData>
        </a:graphic>
      </p:graphicFrame>
      <p:sp>
        <p:nvSpPr>
          <p:cNvPr id="20" name="TextBox 14"/>
          <p:cNvSpPr txBox="1"/>
          <p:nvPr/>
        </p:nvSpPr>
        <p:spPr>
          <a:xfrm>
            <a:off x="226410" y="179176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2" name="TextBox 14"/>
          <p:cNvSpPr txBox="1"/>
          <p:nvPr/>
        </p:nvSpPr>
        <p:spPr>
          <a:xfrm>
            <a:off x="226410" y="2439840"/>
            <a:ext cx="657692" cy="756000"/>
          </a:xfrm>
          <a:prstGeom prst="rect">
            <a:avLst/>
          </a:prstGeom>
          <a:noFill/>
        </p:spPr>
        <p:txBody>
          <a:bodyPr wrap="square" rtlCol="0">
            <a:spAutoFit/>
          </a:bodyPr>
          <a:lstStyle/>
          <a:p>
            <a:r>
              <a:rPr lang="zh-CN" altLang="en-US" sz="4500" b="1"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4" name="矩形 3"/>
          <p:cNvSpPr/>
          <p:nvPr/>
        </p:nvSpPr>
        <p:spPr>
          <a:xfrm>
            <a:off x="415539" y="3573810"/>
            <a:ext cx="11233248" cy="692497"/>
          </a:xfrm>
          <a:prstGeom prst="rect">
            <a:avLst/>
          </a:prstGeom>
        </p:spPr>
        <p:txBody>
          <a:bodyPr wrap="square">
            <a:spAutoFit/>
          </a:bodyPr>
          <a:lstStyle/>
          <a:p>
            <a:pPr>
              <a:lnSpc>
                <a:spcPct val="150000"/>
              </a:lnSpc>
              <a:spcAft>
                <a:spcPts val="0"/>
              </a:spcAft>
              <a:tabLst>
                <a:tab pos="2430780" algn="l"/>
              </a:tabLst>
            </a:pPr>
            <a:r>
              <a:rPr lang="zh-CN" altLang="zh-CN" sz="2600" b="1" kern="100">
                <a:solidFill>
                  <a:srgbClr val="0000FF"/>
                </a:solidFill>
                <a:latin typeface="Times New Roman" panose="02020603050405020304" pitchFamily="18" charset="0"/>
                <a:ea typeface="微软雅黑" panose="020B0503020204020204" charset="-122"/>
                <a:cs typeface="Times New Roman" panose="02020603050405020304" pitchFamily="18" charset="0"/>
              </a:rPr>
              <a:t>解析　</a:t>
            </a:r>
            <a:r>
              <a:rPr lang="zh-CN" altLang="zh-CN" sz="2600" kern="100">
                <a:latin typeface="Times New Roman" panose="02020603050405020304" pitchFamily="18" charset="0"/>
                <a:ea typeface="宋体" panose="02010600030101010101" pitchFamily="2" charset="-122"/>
                <a:cs typeface="Times New Roman" panose="02020603050405020304" pitchFamily="18" charset="0"/>
              </a:rPr>
              <a:t>根据质量数守恒可知，</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235</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90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136</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5" name="对象 4"/>
          <p:cNvGraphicFramePr>
            <a:graphicFrameLocks noChangeAspect="1"/>
          </p:cNvGraphicFramePr>
          <p:nvPr/>
        </p:nvGraphicFramePr>
        <p:xfrm>
          <a:off x="493713" y="4365898"/>
          <a:ext cx="11214100" cy="1479550"/>
        </p:xfrm>
        <a:graphic>
          <a:graphicData uri="http://schemas.openxmlformats.org/presentationml/2006/ole">
            <mc:AlternateContent xmlns:mc="http://schemas.openxmlformats.org/markup-compatibility/2006">
              <mc:Choice xmlns:v="urn:schemas-microsoft-com:vml" Requires="v">
                <p:oleObj spid="_x0000_s437259" name="文档" r:id="rId16" imgW="11216640" imgH="1482725" progId="Word.Document.12">
                  <p:embed/>
                </p:oleObj>
              </mc:Choice>
              <mc:Fallback>
                <p:oleObj name="文档" r:id="rId16" imgW="11216640" imgH="1482725" progId="Word.Document.12">
                  <p:embed/>
                  <p:pic>
                    <p:nvPicPr>
                      <p:cNvPr id="0" name="图片 437258"/>
                      <p:cNvPicPr/>
                      <p:nvPr/>
                    </p:nvPicPr>
                    <p:blipFill>
                      <a:blip r:embed="rId17"/>
                      <a:stretch>
                        <a:fillRect/>
                      </a:stretch>
                    </p:blipFill>
                    <p:spPr>
                      <a:xfrm>
                        <a:off x="493713" y="4365898"/>
                        <a:ext cx="11214100" cy="147955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469617" y="837506"/>
            <a:ext cx="11076375" cy="4334625"/>
          </a:xfrm>
          <a:prstGeom prst="rect">
            <a:avLst/>
          </a:prstGeom>
        </p:spPr>
        <p:txBody>
          <a:bodyPr wrap="square" lIns="121898" tIns="60948" rIns="121898" bIns="60948">
            <a:spAutoFit/>
          </a:bodyPr>
          <a:lstStyle/>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关于分子动理论，下列说法正确的有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扩散现象是物质分子永不停息地做无规则运动的证明</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布朗运动不是分子的运动，但间接地反映了液体分子运动的无规则性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压缩气体时，体积越小，压强越大，说明气体分子间存在着斥力</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从微观角度来看，气体的压强与气体分子的平均动能和分子的密集</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程度</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有关</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430780" algn="l"/>
              </a:tabLs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当分子间作用力表现为引力时，分子势能随距离的增大而减小</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7"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18"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19"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3</a:t>
            </a:r>
            <a:endParaRPr lang="en-US" altLang="zh-CN" sz="1400" dirty="0">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1397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0" name="Rectangle 21">
            <a:hlinkClick r:id="rId6" action="ppaction://hlinksldjump"/>
          </p:cNvPr>
          <p:cNvSpPr>
            <a:spLocks noChangeArrowheads="1"/>
          </p:cNvSpPr>
          <p:nvPr/>
        </p:nvSpPr>
        <p:spPr bwMode="auto">
          <a:xfrm>
            <a:off x="369912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6</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7" action="ppaction://hlinksldjump"/>
          </p:cNvPr>
          <p:cNvSpPr>
            <a:spLocks noChangeArrowheads="1"/>
          </p:cNvSpPr>
          <p:nvPr/>
        </p:nvSpPr>
        <p:spPr bwMode="auto">
          <a:xfrm>
            <a:off x="398426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7</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8" action="ppaction://hlinksldjump"/>
          </p:cNvPr>
          <p:cNvSpPr>
            <a:spLocks noChangeArrowheads="1"/>
          </p:cNvSpPr>
          <p:nvPr/>
        </p:nvSpPr>
        <p:spPr bwMode="auto">
          <a:xfrm>
            <a:off x="426941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latin typeface="Broadway" pitchFamily="82" charset="0"/>
                <a:ea typeface="楷体" panose="02010609060101010101" pitchFamily="49" charset="-122"/>
                <a:cs typeface="经典繁仿黑" pitchFamily="49" charset="-122"/>
              </a:rPr>
              <a:t>8</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4"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1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12" action="ppaction://hlinksldjump"/>
          </p:cNvPr>
          <p:cNvSpPr>
            <a:spLocks noChangeArrowheads="1"/>
          </p:cNvSpPr>
          <p:nvPr/>
        </p:nvSpPr>
        <p:spPr bwMode="auto">
          <a:xfrm>
            <a:off x="591607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3"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TextBox 14"/>
          <p:cNvSpPr txBox="1"/>
          <p:nvPr/>
        </p:nvSpPr>
        <p:spPr>
          <a:xfrm>
            <a:off x="343531" y="154878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4" name="TextBox 14"/>
          <p:cNvSpPr txBox="1"/>
          <p:nvPr/>
        </p:nvSpPr>
        <p:spPr>
          <a:xfrm>
            <a:off x="343531" y="2106467"/>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5" name="TextBox 14"/>
          <p:cNvSpPr txBox="1"/>
          <p:nvPr/>
        </p:nvSpPr>
        <p:spPr>
          <a:xfrm>
            <a:off x="343531" y="332163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P spid="25" grpId="0"/>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4717</Words>
  <Application>WPS 演示</Application>
  <PresentationFormat>自定义</PresentationFormat>
  <Paragraphs>890</Paragraphs>
  <Slides>28</Slides>
  <Notes>0</Notes>
  <HiddenSlides>0</HiddenSlides>
  <MMClips>0</MMClips>
  <ScaleCrop>false</ScaleCrop>
  <HeadingPairs>
    <vt:vector size="8" baseType="variant">
      <vt:variant>
        <vt:lpstr>已用的字体</vt:lpstr>
      </vt:variant>
      <vt:variant>
        <vt:i4>18</vt:i4>
      </vt:variant>
      <vt:variant>
        <vt:lpstr>主题</vt:lpstr>
      </vt:variant>
      <vt:variant>
        <vt:i4>1</vt:i4>
      </vt:variant>
      <vt:variant>
        <vt:lpstr>嵌入 OLE 服务器</vt:lpstr>
      </vt:variant>
      <vt:variant>
        <vt:i4>21</vt:i4>
      </vt:variant>
      <vt:variant>
        <vt:lpstr>幻灯片标题</vt:lpstr>
      </vt:variant>
      <vt:variant>
        <vt:i4>28</vt:i4>
      </vt:variant>
    </vt:vector>
  </HeadingPairs>
  <TitlesOfParts>
    <vt:vector size="68" baseType="lpstr">
      <vt:lpstr>Arial</vt:lpstr>
      <vt:lpstr>宋体</vt:lpstr>
      <vt:lpstr>Wingdings</vt:lpstr>
      <vt:lpstr>微软雅黑</vt:lpstr>
      <vt:lpstr>Times New Roman</vt:lpstr>
      <vt:lpstr>Arial</vt:lpstr>
      <vt:lpstr>迷你简菱心</vt:lpstr>
      <vt:lpstr>Courier New</vt:lpstr>
      <vt:lpstr>楷体_GB2312</vt:lpstr>
      <vt:lpstr>新宋体</vt:lpstr>
      <vt:lpstr>华文细黑</vt:lpstr>
      <vt:lpstr>Broadway</vt:lpstr>
      <vt:lpstr>楷体</vt:lpstr>
      <vt:lpstr>经典繁仿黑</vt:lpstr>
      <vt:lpstr>Segoe Print</vt:lpstr>
      <vt:lpstr>Arial Unicode MS</vt:lpstr>
      <vt:lpstr>Calibri</vt:lpstr>
      <vt:lpstr>黑体</vt:lpstr>
      <vt:lpstr>7_Office 主题</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5753</cp:revision>
  <dcterms:created xsi:type="dcterms:W3CDTF">2014-11-27T01:03:00Z</dcterms:created>
  <dcterms:modified xsi:type="dcterms:W3CDTF">2020-11-06T07:15:26Z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