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emf" ContentType="image/x-emf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10" r:id="rId3"/>
    <p:sldId id="411" r:id="rId5"/>
    <p:sldId id="414" r:id="rId6"/>
    <p:sldId id="430" r:id="rId7"/>
    <p:sldId id="431" r:id="rId8"/>
    <p:sldId id="432" r:id="rId9"/>
    <p:sldId id="448" r:id="rId10"/>
    <p:sldId id="416" r:id="rId11"/>
    <p:sldId id="417" r:id="rId12"/>
    <p:sldId id="422" r:id="rId13"/>
    <p:sldId id="442" r:id="rId14"/>
    <p:sldId id="423" r:id="rId15"/>
    <p:sldId id="424" r:id="rId16"/>
    <p:sldId id="463" r:id="rId17"/>
    <p:sldId id="464" r:id="rId18"/>
    <p:sldId id="465" r:id="rId19"/>
    <p:sldId id="425" r:id="rId20"/>
    <p:sldId id="429" r:id="rId21"/>
    <p:sldId id="477" r:id="rId22"/>
    <p:sldId id="476" r:id="rId23"/>
    <p:sldId id="459" r:id="rId24"/>
    <p:sldId id="460" r:id="rId25"/>
    <p:sldId id="461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1FC198-2D83-4DFC-8CDD-7D23AF44D411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 idx="4294967295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gradFill flip="none" rotWithShape="1">
          <a:gsLst>
            <a:gs pos="26000">
              <a:srgbClr val="EBECF0"/>
            </a:gs>
            <a:gs pos="0">
              <a:srgbClr val="D7D9E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143000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56986"/>
            <a:ext cx="2844800" cy="3638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56986"/>
            <a:ext cx="3860800" cy="3638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defRPr/>
            </a:lvl1pPr>
          </a:lstStyle>
          <a:p>
            <a:pPr marL="0" marR="0" indent="0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zh-CN" b="0" i="0" strike="noStrike" kern="1200" cap="none" spc="0" normalizeH="0" baseline="0" noProof="1">
              <a:latin typeface="Calibri" panose="020F0502020204030204" charset="0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56986"/>
            <a:ext cx="2844800" cy="3638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eaLnBrk="1" fontAlgn="base" hangingPunct="1"/>
            <a:fld id="{9A0DB2DC-4C9A-4742-B13C-FB6460FD3503}" type="slidenum">
              <a:rPr lang="zh-CN" altLang="en-US" sz="1200" strike="noStrike" noProof="1" dirty="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z="1200" strike="noStrike" noProof="1">
              <a:solidFill>
                <a:srgbClr val="898989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1.xml"/><Relationship Id="rId17" Type="http://schemas.openxmlformats.org/officeDocument/2006/relationships/tags" Target="../tags/tag60.xml"/><Relationship Id="rId16" Type="http://schemas.openxmlformats.org/officeDocument/2006/relationships/tags" Target="../tags/tag59.xml"/><Relationship Id="rId15" Type="http://schemas.openxmlformats.org/officeDocument/2006/relationships/tags" Target="../tags/tag58.xml"/><Relationship Id="rId14" Type="http://schemas.openxmlformats.org/officeDocument/2006/relationships/tags" Target="../tags/tag57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image" Target="../media/image1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25.emf"/><Relationship Id="rId1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26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32.emf"/><Relationship Id="rId2" Type="http://schemas.openxmlformats.org/officeDocument/2006/relationships/image" Target="../media/image33.emf"/><Relationship Id="rId1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5.v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36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32.emf"/><Relationship Id="rId2" Type="http://schemas.openxmlformats.org/officeDocument/2006/relationships/image" Target="../media/image34.emf"/><Relationship Id="rId1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39.png"/><Relationship Id="rId2" Type="http://schemas.openxmlformats.org/officeDocument/2006/relationships/image" Target="../media/image38.emf"/><Relationship Id="rId1" Type="http://schemas.openxmlformats.org/officeDocument/2006/relationships/image" Target="../media/image37.emf"/></Relationships>
</file>

<file path=ppt/slides/_rels/slide1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1.emf"/><Relationship Id="rId2" Type="http://schemas.openxmlformats.org/officeDocument/2006/relationships/oleObject" Target="../embeddings/oleObject9.bin"/><Relationship Id="rId1" Type="http://schemas.openxmlformats.org/officeDocument/2006/relationships/image" Target="../media/image40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1.emf"/><Relationship Id="rId2" Type="http://schemas.openxmlformats.org/officeDocument/2006/relationships/oleObject" Target="../embeddings/oleObject10.bin"/><Relationship Id="rId1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.emf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image" Target="../media/image4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6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5.emf"/><Relationship Id="rId2" Type="http://schemas.openxmlformats.org/officeDocument/2006/relationships/image" Target="ppt/slides/ppt/slides/ppt/slides/NULL" TargetMode="Externa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3.x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9.emf"/><Relationship Id="rId1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9.emf"/><Relationship Id="rId2" Type="http://schemas.openxmlformats.org/officeDocument/2006/relationships/image" Target="../media/image10.emf"/><Relationship Id="rId1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3.xml"/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17.emf"/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21.png"/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点击文字添加标题"/>
          <p:cNvSpPr txBox="1"/>
          <p:nvPr/>
        </p:nvSpPr>
        <p:spPr>
          <a:xfrm>
            <a:off x="1540510" y="2116074"/>
            <a:ext cx="10783062" cy="1070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algn="dist">
              <a:defRPr sz="7200" b="1">
                <a:gradFill>
                  <a:gsLst>
                    <a:gs pos="56000">
                      <a:srgbClr val="FEFC96"/>
                    </a:gs>
                    <a:gs pos="71000">
                      <a:srgbClr val="FAAF5B"/>
                    </a:gs>
                    <a:gs pos="100000">
                      <a:srgbClr val="88765E"/>
                    </a:gs>
                    <a:gs pos="20000">
                      <a:srgbClr val="758A80"/>
                    </a:gs>
                    <a:gs pos="0">
                      <a:srgbClr val="75FEFF"/>
                    </a:gs>
                    <a:gs pos="35000">
                      <a:srgbClr val="FDFFFD"/>
                    </a:gs>
                  </a:gsLst>
                  <a:lin ang="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l"/>
            <a:r>
              <a:rPr lang="en-US" altLang="zh-CN" sz="4500" dirty="0">
                <a:solidFill>
                  <a:srgbClr val="0070C0"/>
                </a:solidFill>
                <a:effectLst/>
              </a:rPr>
              <a:t>         </a:t>
            </a:r>
            <a:r>
              <a:rPr lang="zh-CN" altLang="en-US" sz="6000" dirty="0">
                <a:ln w="6350">
                  <a:noFill/>
                </a:ln>
                <a:solidFill>
                  <a:srgbClr val="FF0000"/>
                </a:solidFill>
                <a:cs typeface="+mn-ea"/>
              </a:rPr>
              <a:t>立体几何中的作图问题</a:t>
            </a:r>
            <a:endParaRPr lang="zh-CN" sz="6000" dirty="0">
              <a:solidFill>
                <a:srgbClr val="0070C0"/>
              </a:solidFill>
              <a:effectLst/>
            </a:endParaRPr>
          </a:p>
        </p:txBody>
      </p:sp>
      <p:cxnSp>
        <p:nvCxnSpPr>
          <p:cNvPr id="106" name="直接连接符 11"/>
          <p:cNvCxnSpPr/>
          <p:nvPr/>
        </p:nvCxnSpPr>
        <p:spPr>
          <a:xfrm>
            <a:off x="1513332" y="3140202"/>
            <a:ext cx="10414254" cy="152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组合 141"/>
          <p:cNvGrpSpPr/>
          <p:nvPr/>
        </p:nvGrpSpPr>
        <p:grpSpPr>
          <a:xfrm>
            <a:off x="1533295" y="6204144"/>
            <a:ext cx="706646" cy="70690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43" name="同心圆 1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44" name="椭圆 14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45" name="组合 144"/>
          <p:cNvGrpSpPr/>
          <p:nvPr/>
        </p:nvGrpSpPr>
        <p:grpSpPr>
          <a:xfrm>
            <a:off x="5369340" y="5591142"/>
            <a:ext cx="302998" cy="3031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46" name="同心圆 14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47" name="椭圆 14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48" name="组合 147"/>
          <p:cNvGrpSpPr/>
          <p:nvPr/>
        </p:nvGrpSpPr>
        <p:grpSpPr>
          <a:xfrm>
            <a:off x="4431648" y="5347687"/>
            <a:ext cx="634907" cy="635136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49" name="同心圆 14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50" name="椭圆 14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57" name="组合 156"/>
          <p:cNvGrpSpPr/>
          <p:nvPr/>
        </p:nvGrpSpPr>
        <p:grpSpPr>
          <a:xfrm>
            <a:off x="2945615" y="5802774"/>
            <a:ext cx="1415174" cy="141568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58" name="同心圆 15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16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59" name="椭圆 15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160" kern="0">
                <a:solidFill>
                  <a:sysClr val="window" lastClr="FFFFFF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60" name="组合 159"/>
          <p:cNvGrpSpPr/>
          <p:nvPr/>
        </p:nvGrpSpPr>
        <p:grpSpPr>
          <a:xfrm>
            <a:off x="2143922" y="5683330"/>
            <a:ext cx="624247" cy="62447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61" name="同心圆 16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62" name="椭圆 16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63" name="组合 162"/>
          <p:cNvGrpSpPr/>
          <p:nvPr/>
        </p:nvGrpSpPr>
        <p:grpSpPr>
          <a:xfrm>
            <a:off x="962747" y="6061614"/>
            <a:ext cx="380263" cy="380400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64" name="同心圆 16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grpSp>
        <p:nvGrpSpPr>
          <p:cNvPr id="166" name="组合 165"/>
          <p:cNvGrpSpPr/>
          <p:nvPr/>
        </p:nvGrpSpPr>
        <p:grpSpPr>
          <a:xfrm>
            <a:off x="753984" y="5841559"/>
            <a:ext cx="190130" cy="190200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167" name="同心圆 16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  <p:sp>
          <p:nvSpPr>
            <p:cNvPr id="168" name="椭圆 16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12192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440" kern="0">
                <a:solidFill>
                  <a:sysClr val="windowText" lastClr="000000"/>
                </a:solidFill>
                <a:latin typeface="Calibri" panose="020F0502020204030204"/>
                <a:ea typeface="宋体" panose="02010600030101010101" pitchFamily="2" charset="-122"/>
              </a:endParaRPr>
            </a:p>
          </p:txBody>
        </p:sp>
      </p:grpSp>
      <p:sp>
        <p:nvSpPr>
          <p:cNvPr id="169" name="TextBox 168"/>
          <p:cNvSpPr txBox="1"/>
          <p:nvPr/>
        </p:nvSpPr>
        <p:spPr>
          <a:xfrm>
            <a:off x="2594668" y="7446106"/>
            <a:ext cx="191770" cy="90170"/>
          </a:xfrm>
          <a:prstGeom prst="rect">
            <a:avLst/>
          </a:prstGeom>
          <a:noFill/>
        </p:spPr>
        <p:txBody>
          <a:bodyPr wrap="none" lIns="73340" tIns="36670" rIns="73340" bIns="36670" rtlCol="0">
            <a:spAutoFit/>
          </a:bodyPr>
          <a:lstStyle/>
          <a:p>
            <a:r>
              <a:rPr lang="zh-CN" altLang="en-US" sz="120" dirty="0"/>
              <a:t>延迟符</a:t>
            </a:r>
            <a:endParaRPr lang="zh-CN" altLang="en-US" sz="120" dirty="0"/>
          </a:p>
        </p:txBody>
      </p:sp>
      <p:sp>
        <p:nvSpPr>
          <p:cNvPr id="4" name="文本框 3"/>
          <p:cNvSpPr txBox="1"/>
          <p:nvPr/>
        </p:nvSpPr>
        <p:spPr>
          <a:xfrm>
            <a:off x="2786380" y="3561715"/>
            <a:ext cx="681926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 dirty="0">
                <a:ln w="6350"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           </a:t>
            </a:r>
            <a:r>
              <a:rPr lang="zh-CN" altLang="zh-CN" sz="4000" b="1" dirty="0">
                <a:ln w="6350"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黄永生</a:t>
            </a:r>
            <a:r>
              <a:rPr lang="zh-CN" altLang="en-US" sz="4000" b="1" dirty="0">
                <a:ln w="6350"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 </a:t>
            </a:r>
            <a:endParaRPr lang="zh-CN" altLang="en-US" sz="4000" b="1" dirty="0">
              <a:ln w="6350"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  <a:p>
            <a:r>
              <a:rPr lang="zh-CN" altLang="en-US" sz="4000" b="1" dirty="0">
                <a:ln w="6350"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+mn-ea"/>
                <a:sym typeface="+mn-lt"/>
              </a:rPr>
              <a:t>    福建省泉州市第七中学</a:t>
            </a:r>
            <a:endParaRPr lang="zh-CN" altLang="en-US" sz="4000" b="1" dirty="0">
              <a:ln w="6350"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32180" y="400050"/>
            <a:ext cx="11911330" cy="14020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             </a:t>
            </a:r>
            <a:r>
              <a:rPr lang="en-US" altLang="zh-CN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 </a:t>
            </a:r>
            <a:r>
              <a:rPr lang="zh-CN" altLang="en-US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本课为</a:t>
            </a:r>
            <a:r>
              <a:rPr lang="zh-CN" altLang="en-US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福建省教育科学“十三五”规划</a:t>
            </a:r>
            <a:r>
              <a:rPr lang="en-US" altLang="zh-CN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2020</a:t>
            </a:r>
            <a:r>
              <a:rPr lang="zh-CN" altLang="en-US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ea"/>
              </a:rPr>
              <a:t>年度课题</a:t>
            </a:r>
            <a:endParaRPr lang="zh-CN" altLang="en-US" sz="2800" b="1" dirty="0">
              <a:solidFill>
                <a:srgbClr val="00B0F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ea"/>
            </a:endParaRPr>
          </a:p>
          <a:p>
            <a:r>
              <a:rPr lang="zh-CN" altLang="en-US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        《基于核心素养的高中数学建模策略研究》的部分研究成果</a:t>
            </a:r>
            <a:endParaRPr lang="zh-CN" altLang="en-US" sz="2800" b="1" dirty="0">
              <a:solidFill>
                <a:srgbClr val="00B0F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lt"/>
            </a:endParaRPr>
          </a:p>
          <a:p>
            <a:r>
              <a:rPr lang="zh-CN" altLang="en-US" sz="2800" b="1" dirty="0">
                <a:solidFill>
                  <a:srgbClr val="00B0F0"/>
                </a:solidFill>
                <a:latin typeface="方正粗黑宋简体" panose="02000000000000000000" charset="-122"/>
                <a:ea typeface="方正粗黑宋简体" panose="02000000000000000000" charset="-122"/>
                <a:cs typeface="方正粗黑宋简体" panose="02000000000000000000" charset="-122"/>
                <a:sym typeface="+mn-lt"/>
              </a:rPr>
              <a:t>                    课题编号：FJJKXB20-1048</a:t>
            </a:r>
            <a:endParaRPr lang="zh-CN" altLang="en-US" sz="2800" b="1" dirty="0">
              <a:solidFill>
                <a:srgbClr val="00B0F0"/>
              </a:solidFill>
              <a:latin typeface="方正粗黑宋简体" panose="02000000000000000000" charset="-122"/>
              <a:ea typeface="方正粗黑宋简体" panose="02000000000000000000" charset="-122"/>
              <a:cs typeface="方正粗黑宋简体" panose="02000000000000000000" charset="-122"/>
              <a:sym typeface="+mn-lt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" y="267970"/>
            <a:ext cx="1513205" cy="15157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9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9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9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9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500"/>
                            </p:stCondLst>
                            <p:childTnLst>
                              <p:par>
                                <p:cTn id="7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69" grpId="0"/>
      <p:bldP spid="4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三、考查的类型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55845" y="278130"/>
            <a:ext cx="10708005" cy="81343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405" y="1209675"/>
            <a:ext cx="10625455" cy="80708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3054350" y="1945640"/>
            <a:ext cx="4542790" cy="4018915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5" name="图片 181"/>
          <p:cNvPicPr>
            <a:picLocks noChangeAspect="1"/>
          </p:cNvPicPr>
          <p:nvPr/>
        </p:nvPicPr>
        <p:blipFill>
          <a:blip r:embed="rId1">
            <a:biLevel thresh="50000"/>
          </a:blip>
          <a:stretch>
            <a:fillRect/>
          </a:stretch>
        </p:blipFill>
        <p:spPr>
          <a:xfrm>
            <a:off x="3291205" y="1511935"/>
            <a:ext cx="4972685" cy="440309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375" y="480060"/>
            <a:ext cx="9089390" cy="10318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三、考查的类型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26610" y="219710"/>
            <a:ext cx="12256770" cy="9309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rcRect r="-1132" b="22084"/>
          <a:stretch>
            <a:fillRect/>
          </a:stretch>
        </p:blipFill>
        <p:spPr>
          <a:xfrm>
            <a:off x="888365" y="1351280"/>
            <a:ext cx="9981565" cy="194691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3846830" y="3298190"/>
            <a:ext cx="5422900" cy="355981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三、考查的类型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5825" y="1103630"/>
            <a:ext cx="9893300" cy="2218690"/>
          </a:xfrm>
          <a:prstGeom prst="rect">
            <a:avLst/>
          </a:prstGeom>
        </p:spPr>
      </p:pic>
      <p:pic>
        <p:nvPicPr>
          <p:cNvPr id="15" name="图片 9"/>
          <p:cNvPicPr>
            <a:picLocks noChangeAspect="1"/>
          </p:cNvPicPr>
          <p:nvPr/>
        </p:nvPicPr>
        <p:blipFill>
          <a:blip r:embed="rId2" cstate="print"/>
          <a:srcRect r="-61" b="6660"/>
          <a:stretch>
            <a:fillRect/>
          </a:stretch>
        </p:blipFill>
        <p:spPr>
          <a:xfrm>
            <a:off x="1160145" y="3416935"/>
            <a:ext cx="4162425" cy="30791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5205" y="219710"/>
            <a:ext cx="12256770" cy="93091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04494" y="1365504"/>
          <a:ext cx="10997946" cy="1469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1" imgW="5276850" imgH="666750" progId="Word.Document.12">
                  <p:embed/>
                </p:oleObj>
              </mc:Choice>
              <mc:Fallback>
                <p:oleObj name="" r:id="rId1" imgW="5276850" imgH="666750" progId="Word.Document.12">
                  <p:embed/>
                  <p:pic>
                    <p:nvPicPr>
                      <p:cNvPr id="0" name="图片 5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4494" y="1365504"/>
                        <a:ext cx="10997946" cy="1469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742881" name="图片 10737428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320" y="2670810"/>
            <a:ext cx="4561332" cy="338251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0" name="直接连接符 9"/>
          <p:cNvCxnSpPr/>
          <p:nvPr/>
        </p:nvCxnSpPr>
        <p:spPr>
          <a:xfrm flipV="1">
            <a:off x="6827520" y="3688080"/>
            <a:ext cx="2551938" cy="100355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 flipV="1">
            <a:off x="8113014" y="3342894"/>
            <a:ext cx="1439418" cy="133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8832342" y="3299460"/>
            <a:ext cx="720852" cy="4235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160">
                <a:solidFill>
                  <a:srgbClr val="FF0000"/>
                </a:solidFill>
              </a:rPr>
              <a:t>G</a:t>
            </a:r>
            <a:endParaRPr lang="en-US" altLang="zh-CN" sz="2160">
              <a:solidFill>
                <a:srgbClr val="FF0000"/>
              </a:solidFill>
            </a:endParaRPr>
          </a:p>
        </p:txBody>
      </p:sp>
      <p:cxnSp>
        <p:nvCxnSpPr>
          <p:cNvPr id="5" name="直接连接符 4"/>
          <p:cNvCxnSpPr/>
          <p:nvPr/>
        </p:nvCxnSpPr>
        <p:spPr>
          <a:xfrm flipH="1">
            <a:off x="7306056" y="3829050"/>
            <a:ext cx="1738884" cy="118110"/>
          </a:xfrm>
          <a:prstGeom prst="line">
            <a:avLst/>
          </a:prstGeom>
          <a:ln w="317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827520" y="3677412"/>
            <a:ext cx="720852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80">
                <a:solidFill>
                  <a:srgbClr val="0070C0"/>
                </a:solidFill>
              </a:rPr>
              <a:t>M</a:t>
            </a:r>
            <a:endParaRPr lang="en-US" altLang="zh-CN" sz="2880">
              <a:solidFill>
                <a:srgbClr val="0070C0"/>
              </a:solidFill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H="1" flipV="1">
            <a:off x="7133082" y="4639056"/>
            <a:ext cx="997458" cy="12954"/>
          </a:xfrm>
          <a:prstGeom prst="line">
            <a:avLst/>
          </a:prstGeom>
          <a:ln w="412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7090410" y="4571238"/>
            <a:ext cx="720852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80">
                <a:solidFill>
                  <a:srgbClr val="C00000"/>
                </a:solidFill>
              </a:rPr>
              <a:t>P</a:t>
            </a:r>
            <a:endParaRPr lang="en-US" altLang="zh-CN" sz="2880">
              <a:solidFill>
                <a:srgbClr val="C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05278" y="538734"/>
            <a:ext cx="6749034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角度一：从</a:t>
            </a:r>
            <a:r>
              <a:rPr lang="en-US" altLang="zh-CN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“</a:t>
            </a:r>
            <a:r>
              <a:rPr lang="zh-CN" altLang="en-US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直线与平面平行的性质</a:t>
            </a:r>
            <a:r>
              <a:rPr lang="en-US" altLang="zh-CN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”</a:t>
            </a:r>
            <a:endParaRPr lang="en-US" altLang="zh-CN" sz="288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021111" y="1076611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91159" y="928116"/>
          <a:ext cx="13015722" cy="2188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1" imgW="5276850" imgH="828675" progId="Word.Document.12">
                  <p:embed/>
                </p:oleObj>
              </mc:Choice>
              <mc:Fallback>
                <p:oleObj name="" r:id="rId1" imgW="5276850" imgH="828675" progId="Word.Document.12">
                  <p:embed/>
                  <p:pic>
                    <p:nvPicPr>
                      <p:cNvPr id="0" name="图片 5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91159" y="928116"/>
                        <a:ext cx="13015722" cy="21884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742881" name="图片 10737428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810" y="2365248"/>
            <a:ext cx="4561332" cy="338251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4806696" y="5383530"/>
            <a:ext cx="436626" cy="4235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160">
                <a:solidFill>
                  <a:srgbClr val="FF0000"/>
                </a:solidFill>
              </a:rPr>
              <a:t>M</a:t>
            </a:r>
            <a:endParaRPr lang="en-US" altLang="zh-CN" sz="2160">
              <a:solidFill>
                <a:srgbClr val="FF0000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 flipH="1">
            <a:off x="5145786" y="4309110"/>
            <a:ext cx="2426970" cy="1021080"/>
          </a:xfrm>
          <a:prstGeom prst="line">
            <a:avLst/>
          </a:prstGeom>
          <a:ln w="3175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>
            <a:off x="6441948" y="3566160"/>
            <a:ext cx="845058" cy="176403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005066" y="3873246"/>
            <a:ext cx="481584" cy="4235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16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</a:t>
            </a:r>
            <a:endParaRPr lang="en-US" altLang="zh-CN" sz="216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5145786" y="4293108"/>
            <a:ext cx="1814322" cy="1037082"/>
          </a:xfrm>
          <a:prstGeom prst="line">
            <a:avLst/>
          </a:prstGeom>
          <a:ln w="50800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H="1" flipV="1">
            <a:off x="6614160" y="4207002"/>
            <a:ext cx="970026" cy="11353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6296406" y="3494532"/>
            <a:ext cx="481584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8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</a:t>
            </a:r>
            <a:endParaRPr lang="en-US" altLang="zh-CN" sz="288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49702" y="280416"/>
            <a:ext cx="6749034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角度二：从</a:t>
            </a:r>
            <a:r>
              <a:rPr lang="en-US" altLang="zh-CN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“</a:t>
            </a:r>
            <a:r>
              <a:rPr lang="zh-CN" altLang="en-US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平面与平面平行的性质</a:t>
            </a:r>
            <a:r>
              <a:rPr lang="en-US" altLang="zh-CN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”</a:t>
            </a:r>
            <a:endParaRPr lang="en-US" altLang="zh-CN" sz="288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365535" y="818293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01902" y="890016"/>
          <a:ext cx="7549896" cy="133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1" imgW="5276850" imgH="781050" progId="Word.Document.12">
                  <p:embed/>
                </p:oleObj>
              </mc:Choice>
              <mc:Fallback>
                <p:oleObj name="" r:id="rId1" imgW="5276850" imgH="781050" progId="Word.Document.12">
                  <p:embed/>
                  <p:pic>
                    <p:nvPicPr>
                      <p:cNvPr id="0" name="图片 512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1902" y="890016"/>
                        <a:ext cx="7549896" cy="133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742881" name="图片 107374288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40" y="1838706"/>
            <a:ext cx="5874258" cy="4357116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" name="直接连接符 3"/>
          <p:cNvCxnSpPr/>
          <p:nvPr/>
        </p:nvCxnSpPr>
        <p:spPr>
          <a:xfrm flipH="1">
            <a:off x="6960108" y="3342894"/>
            <a:ext cx="1210056" cy="23324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5242560" y="4248912"/>
            <a:ext cx="854964" cy="4235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160" b="1">
                <a:solidFill>
                  <a:srgbClr val="FF0000"/>
                </a:solidFill>
              </a:rPr>
              <a:t>M</a:t>
            </a:r>
            <a:endParaRPr lang="en-US" altLang="zh-CN" sz="2160" b="1">
              <a:solidFill>
                <a:srgbClr val="FF0000"/>
              </a:solidFill>
            </a:endParaRPr>
          </a:p>
        </p:txBody>
      </p:sp>
      <p:graphicFrame>
        <p:nvGraphicFramePr>
          <p:cNvPr id="7" name="对象 6"/>
          <p:cNvGraphicFramePr/>
          <p:nvPr/>
        </p:nvGraphicFramePr>
        <p:xfrm>
          <a:off x="5533644" y="4556760"/>
          <a:ext cx="91440" cy="155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4" imgW="101600" imgH="101600" progId="Equation.KSEE3">
                  <p:embed/>
                </p:oleObj>
              </mc:Choice>
              <mc:Fallback>
                <p:oleObj name="" r:id="rId4" imgW="101600" imgH="101600" progId="Equation.KSEE3">
                  <p:embed/>
                  <p:pic>
                    <p:nvPicPr>
                      <p:cNvPr id="0" name="图片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33644" y="4556760"/>
                        <a:ext cx="91440" cy="155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/>
          <p:nvPr/>
        </p:nvGraphicFramePr>
        <p:xfrm>
          <a:off x="7478268" y="4539996"/>
          <a:ext cx="91440" cy="155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6" imgW="101600" imgH="101600" progId="Equation.KSEE3">
                  <p:embed/>
                </p:oleObj>
              </mc:Choice>
              <mc:Fallback>
                <p:oleObj name="" r:id="rId6" imgW="101600" imgH="101600" progId="Equation.KSEE3">
                  <p:embed/>
                  <p:pic>
                    <p:nvPicPr>
                      <p:cNvPr id="0" name="图片 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478268" y="4539996"/>
                        <a:ext cx="91440" cy="155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7586472" y="4195572"/>
            <a:ext cx="381000" cy="4235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160" b="1">
                <a:solidFill>
                  <a:srgbClr val="FF0000"/>
                </a:solidFill>
                <a:sym typeface="+mn-ea"/>
              </a:rPr>
              <a:t>N</a:t>
            </a:r>
            <a:endParaRPr lang="en-US" sz="2160"/>
          </a:p>
        </p:txBody>
      </p:sp>
      <p:cxnSp>
        <p:nvCxnSpPr>
          <p:cNvPr id="13" name="直接连接符 12"/>
          <p:cNvCxnSpPr/>
          <p:nvPr/>
        </p:nvCxnSpPr>
        <p:spPr>
          <a:xfrm>
            <a:off x="5665470" y="4637532"/>
            <a:ext cx="1812798" cy="762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flipH="1">
            <a:off x="5663946" y="4331970"/>
            <a:ext cx="1163574" cy="307086"/>
          </a:xfrm>
          <a:prstGeom prst="line">
            <a:avLst/>
          </a:prstGeom>
          <a:ln w="22225">
            <a:solidFill>
              <a:srgbClr val="FF0000">
                <a:alpha val="99000"/>
              </a:srgb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flipH="1">
            <a:off x="7519416" y="4361688"/>
            <a:ext cx="1075182" cy="29489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6816090" y="4526280"/>
            <a:ext cx="3860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en-US" sz="2400" b="1">
                <a:solidFill>
                  <a:schemeClr val="accent1"/>
                </a:solidFill>
                <a:sym typeface="+mn-ea"/>
              </a:rPr>
              <a:t>P</a:t>
            </a:r>
            <a:endParaRPr lang="en-US" sz="2400" b="1">
              <a:solidFill>
                <a:schemeClr val="accent1"/>
              </a:solidFill>
              <a:sym typeface="+mn-ea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H="1">
            <a:off x="7091172" y="4660392"/>
            <a:ext cx="432054" cy="86868"/>
          </a:xfrm>
          <a:prstGeom prst="line">
            <a:avLst/>
          </a:prstGeom>
          <a:ln w="2222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4069080" y="280416"/>
            <a:ext cx="6749034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角度三：从</a:t>
            </a:r>
            <a:r>
              <a:rPr lang="zh-CN" sz="288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线线平行</a:t>
            </a:r>
            <a:endParaRPr lang="en-US" altLang="zh-CN" sz="288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sym typeface="+mn-ea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2365535" y="818293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三、考查的类型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14950" y="231775"/>
            <a:ext cx="11939270" cy="90678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505" y="1234440"/>
            <a:ext cx="10083165" cy="2516505"/>
          </a:xfrm>
          <a:prstGeom prst="rect">
            <a:avLst/>
          </a:prstGeom>
        </p:spPr>
      </p:pic>
      <p:pic>
        <p:nvPicPr>
          <p:cNvPr id="5" name="图片 19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355" y="3848100"/>
            <a:ext cx="3788410" cy="300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椭圆 18"/>
          <p:cNvSpPr>
            <a:spLocks noChangeArrowheads="1"/>
          </p:cNvSpPr>
          <p:nvPr/>
        </p:nvSpPr>
        <p:spPr bwMode="auto">
          <a:xfrm>
            <a:off x="1385412" y="634366"/>
            <a:ext cx="331470" cy="330042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1" dir="8100000" algn="t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109724" tIns="54861" rIns="109724" bIns="54861" anchor="ctr"/>
          <a:lstStyle>
            <a:lvl1pPr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990600" indent="-3810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5240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21336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7432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32004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36576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41148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45720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ctr" defTabSz="12192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16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1073945" y="904399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919478" y="262890"/>
            <a:ext cx="5111496" cy="6819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84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有关投影常用的策略</a:t>
            </a:r>
            <a:endParaRPr lang="zh-CN" altLang="en-US" sz="384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3387725"/>
            <a:ext cx="3732530" cy="3121660"/>
          </a:xfrm>
          <a:prstGeom prst="rect">
            <a:avLst/>
          </a:prstGeom>
        </p:spPr>
      </p:pic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3806" y="1130808"/>
          <a:ext cx="10725150" cy="3362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5276850" imgH="1600200" progId="Word.Document.12">
                  <p:embed/>
                </p:oleObj>
              </mc:Choice>
              <mc:Fallback>
                <p:oleObj name="" r:id="rId2" imgW="5276850" imgH="1600200" progId="Word.Document.12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3806" y="1130808"/>
                        <a:ext cx="10725150" cy="3362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椭圆 18"/>
          <p:cNvSpPr>
            <a:spLocks noChangeArrowheads="1"/>
          </p:cNvSpPr>
          <p:nvPr/>
        </p:nvSpPr>
        <p:spPr bwMode="auto">
          <a:xfrm>
            <a:off x="1385412" y="634366"/>
            <a:ext cx="331470" cy="330042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1" dir="8100000" algn="t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109724" tIns="54861" rIns="109724" bIns="54861" anchor="ctr"/>
          <a:lstStyle>
            <a:lvl1pPr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990600" indent="-3810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5240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21336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7432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32004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36576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41148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45720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ctr" defTabSz="12192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16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1073945" y="904399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919478" y="262890"/>
            <a:ext cx="5111496" cy="717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84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有关平行常用的策略</a:t>
            </a:r>
            <a:endParaRPr lang="zh-CN" altLang="en-US" sz="384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0" y="3387725"/>
            <a:ext cx="3732530" cy="3121660"/>
          </a:xfrm>
          <a:prstGeom prst="rect">
            <a:avLst/>
          </a:prstGeom>
        </p:spPr>
      </p:pic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33806" y="1130808"/>
          <a:ext cx="10725150" cy="3362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5276850" imgH="1600200" progId="Word.Document.12">
                  <p:embed/>
                </p:oleObj>
              </mc:Choice>
              <mc:Fallback>
                <p:oleObj name="" r:id="rId2" imgW="5276850" imgH="1600200" progId="Word.Document.12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3806" y="1130808"/>
                        <a:ext cx="10725150" cy="33627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一、试题回顾：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98585" y="3738245"/>
            <a:ext cx="3005455" cy="27724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75" y="1133475"/>
            <a:ext cx="8470900" cy="324739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73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046988" y="1991868"/>
            <a:ext cx="4138422" cy="6819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3840" b="1"/>
              <a:t>思路一：</a:t>
            </a:r>
            <a:r>
              <a:rPr lang="zh-CN" altLang="en-US" sz="384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线线平行</a:t>
            </a:r>
            <a:r>
              <a:rPr lang="zh-CN" altLang="en-US" sz="3840" b="1">
                <a:solidFill>
                  <a:srgbClr val="FF0000"/>
                </a:solidFill>
              </a:rPr>
              <a:t> </a:t>
            </a:r>
            <a:endParaRPr lang="zh-CN" altLang="en-US" sz="3840" b="1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008370" y="1847850"/>
            <a:ext cx="5829300" cy="2453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1.</a:t>
            </a:r>
            <a:r>
              <a:rPr lang="zh-CN" altLang="en-US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三角形中位线性质，</a:t>
            </a:r>
            <a:endParaRPr lang="zh-CN" altLang="en-US" sz="384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r>
              <a:rPr lang="en-US" altLang="zh-CN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2.</a:t>
            </a:r>
            <a:r>
              <a:rPr lang="zh-CN" altLang="en-US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平形四边形对边平行，</a:t>
            </a:r>
            <a:endParaRPr lang="zh-CN" altLang="en-US" sz="384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r>
              <a:rPr lang="en-US" altLang="zh-CN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3.</a:t>
            </a:r>
            <a:r>
              <a:rPr lang="zh-CN" altLang="en-US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直线与平面平行的性  </a:t>
            </a:r>
            <a:endParaRPr lang="zh-CN" altLang="en-US" sz="384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  <a:p>
            <a:r>
              <a:rPr lang="zh-CN" altLang="en-US" sz="384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   质，……</a:t>
            </a:r>
            <a:endParaRPr lang="zh-CN" altLang="en-US" sz="384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123950" y="3917950"/>
            <a:ext cx="4138422" cy="6819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p>
            <a:r>
              <a:rPr lang="zh-CN" altLang="en-US" sz="3840" b="1"/>
              <a:t>思路二：</a:t>
            </a:r>
            <a:r>
              <a:rPr lang="zh-CN" altLang="en-US" sz="384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面面平行</a:t>
            </a:r>
            <a:r>
              <a:rPr lang="zh-CN" altLang="en-US" sz="3840" b="1">
                <a:solidFill>
                  <a:srgbClr val="FF0000"/>
                </a:solidFill>
              </a:rPr>
              <a:t> </a:t>
            </a:r>
            <a:endParaRPr lang="zh-CN" altLang="en-US" sz="3840" b="1">
              <a:solidFill>
                <a:srgbClr val="FF0000"/>
              </a:solidFill>
            </a:endParaRPr>
          </a:p>
        </p:txBody>
      </p:sp>
      <p:sp>
        <p:nvSpPr>
          <p:cNvPr id="19" name="矩形标注 18"/>
          <p:cNvSpPr/>
          <p:nvPr/>
        </p:nvSpPr>
        <p:spPr>
          <a:xfrm>
            <a:off x="5734050" y="1417320"/>
            <a:ext cx="5615940" cy="2937510"/>
          </a:xfrm>
          <a:prstGeom prst="wedgeRectCallout">
            <a:avLst>
              <a:gd name="adj1" fmla="val -59877"/>
              <a:gd name="adj2" fmla="val -1389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160"/>
          </a:p>
        </p:txBody>
      </p:sp>
      <p:sp>
        <p:nvSpPr>
          <p:cNvPr id="4" name="椭圆 3"/>
          <p:cNvSpPr>
            <a:spLocks noChangeArrowheads="1"/>
          </p:cNvSpPr>
          <p:nvPr/>
        </p:nvSpPr>
        <p:spPr bwMode="auto">
          <a:xfrm>
            <a:off x="1385412" y="634366"/>
            <a:ext cx="331470" cy="330042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1" dir="8100000" algn="tr" rotWithShape="0">
              <a:srgbClr val="00000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</a14:hiddenLine>
            </a:ext>
          </a:extLst>
        </p:spPr>
        <p:txBody>
          <a:bodyPr lIns="109724" tIns="54861" rIns="109724" bIns="54861" anchor="ctr"/>
          <a:lstStyle>
            <a:lvl1pPr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 marL="990600" indent="-3810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marL="15240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marL="21336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marL="2743200" indent="-304800" defTabSz="1219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32004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6pPr>
            <a:lvl7pPr marL="36576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7pPr>
            <a:lvl8pPr marL="41148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8pPr>
            <a:lvl9pPr marL="4572000" indent="-304800" defTabSz="1219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9pPr>
          </a:lstStyle>
          <a:p>
            <a:pPr marL="0" marR="0" lvl="0" indent="0" algn="ctr" defTabSz="12192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16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9478" y="262890"/>
            <a:ext cx="5111496" cy="717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84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有关平行常用的策略</a:t>
            </a:r>
            <a:endParaRPr lang="zh-CN" altLang="en-US" sz="384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1073945" y="904399"/>
            <a:ext cx="7300913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16" grpId="0"/>
      <p:bldP spid="4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四</a:t>
            </a: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课后思考</a:t>
            </a:r>
            <a:endParaRPr kumimoji="0" lang="zh-CN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6" name="图片 18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75" y="1313815"/>
            <a:ext cx="12011025" cy="9645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" name="图片 18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420" y="2529205"/>
            <a:ext cx="5212080" cy="3345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" name="图片 18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665" y="2529205"/>
            <a:ext cx="4334510" cy="35115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四</a:t>
            </a: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课后思考</a:t>
            </a:r>
            <a:endParaRPr kumimoji="0" lang="zh-CN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99" name="图片 15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920" y="1019810"/>
            <a:ext cx="10765790" cy="3705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四</a:t>
            </a: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CN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课后思考</a:t>
            </a:r>
            <a:endParaRPr kumimoji="0" lang="zh-CN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1" name="图片 187"/>
          <p:cNvPicPr>
            <a:picLocks noChangeAspect="1"/>
          </p:cNvPicPr>
          <p:nvPr/>
        </p:nvPicPr>
        <p:blipFill>
          <a:blip r:embed="rId1"/>
          <a:srcRect l="841" t="8056"/>
          <a:stretch>
            <a:fillRect/>
          </a:stretch>
        </p:blipFill>
        <p:spPr>
          <a:xfrm>
            <a:off x="523240" y="1379855"/>
            <a:ext cx="10985500" cy="32473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一、试题回顾：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图片 3" descr="高考资源网(ks5u.com),中国最大的高考网站,您身边的高考专家。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7543800" y="3645535"/>
            <a:ext cx="4311015" cy="3238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50" y="1108710"/>
            <a:ext cx="7689850" cy="325374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80694" y="1606678"/>
          <a:ext cx="9560814" cy="769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5276850" imgH="361950" progId="Word.Document.12">
                  <p:embed/>
                </p:oleObj>
              </mc:Choice>
              <mc:Fallback>
                <p:oleObj name="" r:id="rId1" imgW="5276850" imgH="361950" progId="Word.Document.12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80694" y="1606678"/>
                        <a:ext cx="9560814" cy="7696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" name="图片 71" descr="学科网 版权所有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97930" y="948690"/>
            <a:ext cx="6138672" cy="496062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连接符 5"/>
          <p:cNvCxnSpPr/>
          <p:nvPr/>
        </p:nvCxnSpPr>
        <p:spPr>
          <a:xfrm flipH="1" flipV="1">
            <a:off x="8687562" y="2564892"/>
            <a:ext cx="259842" cy="103708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8129016" y="2046732"/>
            <a:ext cx="558546" cy="681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840">
                <a:solidFill>
                  <a:srgbClr val="FF0000"/>
                </a:solidFill>
              </a:rPr>
              <a:t>F</a:t>
            </a:r>
            <a:endParaRPr lang="en-US" altLang="zh-CN" sz="3840">
              <a:solidFill>
                <a:srgbClr val="FF0000"/>
              </a:solidFill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82396" y="2564512"/>
          <a:ext cx="9756648" cy="2360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4" imgW="5276850" imgH="1276350" progId="Word.Document.12">
                  <p:embed/>
                </p:oleObj>
              </mc:Choice>
              <mc:Fallback>
                <p:oleObj name="" r:id="rId4" imgW="5276850" imgH="1276350" progId="Word.Document.12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2396" y="2564512"/>
                        <a:ext cx="9756648" cy="23606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墙角模型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71" name="图片 71" descr="学科网 版权所有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99922" y="1197102"/>
            <a:ext cx="4578096" cy="376351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右箭头 4"/>
          <p:cNvSpPr/>
          <p:nvPr/>
        </p:nvSpPr>
        <p:spPr>
          <a:xfrm>
            <a:off x="5168773" y="2771902"/>
            <a:ext cx="1853946" cy="6134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216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3488" y="1342644"/>
            <a:ext cx="3387090" cy="3695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/>
        <p:txBody>
          <a:bodyPr/>
          <a:p>
            <a:pPr marL="0" marR="0" indent="0" algn="l" defTabSz="914400" rtl="0" fontAlgn="base" latinLnBrk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E9C846EC-7281-482E-BFBE-22536D514009}" type="datetime1">
              <a:rPr kumimoji="0" lang="zh-CN" altLang="en-US" sz="1200" b="0" i="0" strike="noStrike" kern="1200" cap="none" spc="0" normalizeH="0" baseline="0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2160" b="0" i="0" strike="noStrike" kern="1200" cap="none" spc="0" normalizeH="0" baseline="0" noProof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23977" y="1059307"/>
          <a:ext cx="9560560" cy="3418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5276850" imgH="1609725" progId="Word.Document.12">
                  <p:embed/>
                </p:oleObj>
              </mc:Choice>
              <mc:Fallback>
                <p:oleObj name="" r:id="rId1" imgW="5276850" imgH="1609725" progId="Word.Document.12">
                  <p:embed/>
                  <p:pic>
                    <p:nvPicPr>
                      <p:cNvPr id="0" name="图片 204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23977" y="1059307"/>
                        <a:ext cx="9560560" cy="3418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488" y="1342644"/>
            <a:ext cx="3387090" cy="3695700"/>
          </a:xfrm>
          <a:prstGeom prst="rect">
            <a:avLst/>
          </a:prstGeom>
        </p:spPr>
      </p:pic>
      <p:cxnSp>
        <p:nvCxnSpPr>
          <p:cNvPr id="6" name="直接连接符 5"/>
          <p:cNvCxnSpPr/>
          <p:nvPr/>
        </p:nvCxnSpPr>
        <p:spPr>
          <a:xfrm flipH="1" flipV="1">
            <a:off x="8083296" y="2564892"/>
            <a:ext cx="588264" cy="4495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612380" y="2132838"/>
            <a:ext cx="558546" cy="6819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840">
                <a:solidFill>
                  <a:srgbClr val="FF0000"/>
                </a:solidFill>
              </a:rPr>
              <a:t>F</a:t>
            </a:r>
            <a:endParaRPr lang="en-US" altLang="zh-CN" sz="384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二、考查特点与解题策略：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4910" y="1373505"/>
            <a:ext cx="20792440" cy="15728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910" y="2707640"/>
            <a:ext cx="17358995" cy="144272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910" y="4150360"/>
            <a:ext cx="16956405" cy="138811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二、考查特点与解题策略：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300" y="862330"/>
            <a:ext cx="10693400" cy="81216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935" y="1367155"/>
            <a:ext cx="10448925" cy="12763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00" y="2643505"/>
            <a:ext cx="10919460" cy="275399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740" y="5397500"/>
            <a:ext cx="10984865" cy="998220"/>
          </a:xfrm>
          <a:prstGeom prst="rect">
            <a:avLst/>
          </a:prstGeo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圆角矩形 53"/>
          <p:cNvSpPr/>
          <p:nvPr/>
        </p:nvSpPr>
        <p:spPr>
          <a:xfrm>
            <a:off x="1062228" y="350520"/>
            <a:ext cx="8526780" cy="66903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1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sz="3360" b="1" i="0" u="none" strike="noStrike" kern="1200" cap="none" spc="0" normalizeH="0" baseline="0" noProof="1">
                <a:ln>
                  <a:noFill/>
                </a:ln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/>
                <a:uLnTx/>
                <a:uFillTx/>
                <a:latin typeface="+mn-lt"/>
                <a:ea typeface="+mn-ea"/>
                <a:cs typeface="+mn-cs"/>
              </a:rPr>
              <a:t>三、考查的类型</a:t>
            </a:r>
            <a:endParaRPr kumimoji="0" sz="3360" b="1" i="0" u="none" strike="noStrike" kern="1200" cap="none" spc="0" normalizeH="0" baseline="0" noProof="1">
              <a:ln>
                <a:noFill/>
              </a:ln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4865" y="1385570"/>
            <a:ext cx="11019155" cy="83693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440" y="278765"/>
            <a:ext cx="10708005" cy="81343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824865" y="2222500"/>
            <a:ext cx="4500245" cy="3980815"/>
          </a:xfrm>
          <a:prstGeom prst="rect">
            <a:avLst/>
          </a:prstGeom>
        </p:spPr>
      </p:pic>
      <p:pic>
        <p:nvPicPr>
          <p:cNvPr id="33" name="图片 189"/>
          <p:cNvPicPr>
            <a:picLocks noChangeAspect="1"/>
          </p:cNvPicPr>
          <p:nvPr/>
        </p:nvPicPr>
        <p:blipFill>
          <a:blip r:embed="rId4">
            <a:biLevel thresh="50000"/>
          </a:blip>
          <a:stretch>
            <a:fillRect/>
          </a:stretch>
        </p:blipFill>
        <p:spPr>
          <a:xfrm>
            <a:off x="6358255" y="2222500"/>
            <a:ext cx="4419600" cy="39141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WPS 演示</Application>
  <PresentationFormat>宽屏</PresentationFormat>
  <Paragraphs>94</Paragraphs>
  <Slides>23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</vt:i4>
      </vt:variant>
      <vt:variant>
        <vt:lpstr>幻灯片标题</vt:lpstr>
      </vt:variant>
      <vt:variant>
        <vt:i4>23</vt:i4>
      </vt:variant>
    </vt:vector>
  </HeadingPairs>
  <TitlesOfParts>
    <vt:vector size="43" baseType="lpstr">
      <vt:lpstr>Arial</vt:lpstr>
      <vt:lpstr>宋体</vt:lpstr>
      <vt:lpstr>Wingdings</vt:lpstr>
      <vt:lpstr>微软雅黑</vt:lpstr>
      <vt:lpstr>Wingdings</vt:lpstr>
      <vt:lpstr>Calibri</vt:lpstr>
      <vt:lpstr>Calibri</vt:lpstr>
      <vt:lpstr>方正粗黑宋简体</vt:lpstr>
      <vt:lpstr>黑体</vt:lpstr>
      <vt:lpstr>Office 主题​​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Word.Document.12</vt:lpstr>
      <vt:lpstr>Equation.KSEE3</vt:lpstr>
      <vt:lpstr>Equation.KSEE3</vt:lpstr>
      <vt:lpstr>Word.Document.12</vt:lpstr>
      <vt:lpstr>PowerPoint 演示文稿</vt:lpstr>
      <vt:lpstr>PowerPoint 演示文稿</vt:lpstr>
      <vt:lpstr>PowerPoint 演示文稿</vt:lpstr>
      <vt:lpstr>PowerPoint 演示文稿</vt:lpstr>
      <vt:lpstr>墙角模型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204</cp:revision>
  <dcterms:created xsi:type="dcterms:W3CDTF">2019-06-19T02:08:00Z</dcterms:created>
  <dcterms:modified xsi:type="dcterms:W3CDTF">2020-11-23T07:27:38Z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2052-10.1.0.5975</vt:lpwstr>
  </property>
</Properties>
</file>