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1" r:id="rId3"/>
    <p:sldId id="257" r:id="rId4"/>
    <p:sldId id="258" r:id="rId5"/>
    <p:sldId id="259" r:id="rId6"/>
    <p:sldId id="262" r:id="rId7"/>
    <p:sldId id="264" r:id="rId8"/>
    <p:sldId id="265" r:id="rId9"/>
    <p:sldId id="272" r:id="rId10"/>
    <p:sldId id="263" r:id="rId11"/>
    <p:sldId id="269" r:id="rId12"/>
    <p:sldId id="273" r:id="rId13"/>
    <p:sldId id="266" r:id="rId14"/>
    <p:sldId id="270" r:id="rId15"/>
    <p:sldId id="271" r:id="rId16"/>
    <p:sldId id="268" r:id="rId17"/>
    <p:sldId id="274" r:id="rId18"/>
    <p:sldId id="275" r:id="rId19"/>
    <p:sldId id="276" r:id="rId20"/>
    <p:sldId id="279" r:id="rId21"/>
    <p:sldId id="282" r:id="rId22"/>
    <p:sldId id="288" r:id="rId23"/>
    <p:sldId id="286" r:id="rId24"/>
    <p:sldId id="284" r:id="rId25"/>
    <p:sldId id="317" r:id="rId26"/>
    <p:sldId id="315" r:id="rId27"/>
    <p:sldId id="316" r:id="rId28"/>
    <p:sldId id="319" r:id="rId29"/>
    <p:sldId id="318" r:id="rId30"/>
    <p:sldId id="320" r:id="rId31"/>
    <p:sldId id="321" r:id="rId32"/>
    <p:sldId id="322" r:id="rId33"/>
    <p:sldId id="323" r:id="rId34"/>
    <p:sldId id="289" r:id="rId35"/>
    <p:sldId id="290" r:id="rId36"/>
    <p:sldId id="303" r:id="rId37"/>
    <p:sldId id="304" r:id="rId38"/>
    <p:sldId id="305" r:id="rId39"/>
    <p:sldId id="306" r:id="rId40"/>
    <p:sldId id="309" r:id="rId41"/>
    <p:sldId id="310" r:id="rId42"/>
    <p:sldId id="311" r:id="rId43"/>
    <p:sldId id="312" r:id="rId44"/>
    <p:sldId id="313" r:id="rId45"/>
    <p:sldId id="314" r:id="rId46"/>
  </p:sldIdLst>
  <p:sldSz cx="11522075" cy="7561263"/>
  <p:notesSz cx="6858000" cy="9144000"/>
  <p:defaultTextStyle>
    <a:defPPr>
      <a:defRPr lang="zh-CN"/>
    </a:defPPr>
    <a:lvl1pPr marL="0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136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4272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1409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8545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5681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2817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9954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7090" algn="l" defTabSz="1174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16" autoAdjust="0"/>
  </p:normalViewPr>
  <p:slideViewPr>
    <p:cSldViewPr>
      <p:cViewPr varScale="1">
        <p:scale>
          <a:sx n="58" d="100"/>
          <a:sy n="58" d="100"/>
        </p:scale>
        <p:origin x="-1278" y="-84"/>
      </p:cViewPr>
      <p:guideLst>
        <p:guide orient="horz" pos="2382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17371-401E-4267-9AEA-C8DD36038BC2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17563" y="685800"/>
            <a:ext cx="522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E6D7-07DB-4D18-BF91-09B06D71E0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7136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4272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61409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8545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5681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2817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9954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7090" algn="l" defTabSz="11742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E6D7-07DB-4D18-BF91-09B06D71E0E3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348894"/>
            <a:ext cx="9793764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4284716"/>
            <a:ext cx="8065453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8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2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302802"/>
            <a:ext cx="2592467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302802"/>
            <a:ext cx="7585366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858812"/>
            <a:ext cx="9793764" cy="1501752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3204786"/>
            <a:ext cx="9793764" cy="165402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1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4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1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8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56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28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9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9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764295"/>
            <a:ext cx="5088916" cy="499008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764295"/>
            <a:ext cx="5088916" cy="499008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692534"/>
            <a:ext cx="5090917" cy="70536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136" indent="0">
              <a:buNone/>
              <a:defRPr sz="2600" b="1"/>
            </a:lvl2pPr>
            <a:lvl3pPr marL="1174272" indent="0">
              <a:buNone/>
              <a:defRPr sz="2300" b="1"/>
            </a:lvl3pPr>
            <a:lvl4pPr marL="1761409" indent="0">
              <a:buNone/>
              <a:defRPr sz="2100" b="1"/>
            </a:lvl4pPr>
            <a:lvl5pPr marL="2348545" indent="0">
              <a:buNone/>
              <a:defRPr sz="2100" b="1"/>
            </a:lvl5pPr>
            <a:lvl6pPr marL="2935681" indent="0">
              <a:buNone/>
              <a:defRPr sz="2100" b="1"/>
            </a:lvl6pPr>
            <a:lvl7pPr marL="3522817" indent="0">
              <a:buNone/>
              <a:defRPr sz="2100" b="1"/>
            </a:lvl7pPr>
            <a:lvl8pPr marL="4109954" indent="0">
              <a:buNone/>
              <a:defRPr sz="2100" b="1"/>
            </a:lvl8pPr>
            <a:lvl9pPr marL="46970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397901"/>
            <a:ext cx="5090917" cy="43564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6" y="1692534"/>
            <a:ext cx="5092917" cy="70536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136" indent="0">
              <a:buNone/>
              <a:defRPr sz="2600" b="1"/>
            </a:lvl2pPr>
            <a:lvl3pPr marL="1174272" indent="0">
              <a:buNone/>
              <a:defRPr sz="2300" b="1"/>
            </a:lvl3pPr>
            <a:lvl4pPr marL="1761409" indent="0">
              <a:buNone/>
              <a:defRPr sz="2100" b="1"/>
            </a:lvl4pPr>
            <a:lvl5pPr marL="2348545" indent="0">
              <a:buNone/>
              <a:defRPr sz="2100" b="1"/>
            </a:lvl5pPr>
            <a:lvl6pPr marL="2935681" indent="0">
              <a:buNone/>
              <a:defRPr sz="2100" b="1"/>
            </a:lvl6pPr>
            <a:lvl7pPr marL="3522817" indent="0">
              <a:buNone/>
              <a:defRPr sz="2100" b="1"/>
            </a:lvl7pPr>
            <a:lvl8pPr marL="4109954" indent="0">
              <a:buNone/>
              <a:defRPr sz="2100" b="1"/>
            </a:lvl8pPr>
            <a:lvl9pPr marL="46970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6" y="2397901"/>
            <a:ext cx="5092917" cy="43564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6" y="301051"/>
            <a:ext cx="3790683" cy="128121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301051"/>
            <a:ext cx="6441160" cy="64533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6" y="1582266"/>
            <a:ext cx="379068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87136" indent="0">
              <a:buNone/>
              <a:defRPr sz="1500"/>
            </a:lvl2pPr>
            <a:lvl3pPr marL="1174272" indent="0">
              <a:buNone/>
              <a:defRPr sz="1300"/>
            </a:lvl3pPr>
            <a:lvl4pPr marL="1761409" indent="0">
              <a:buNone/>
              <a:defRPr sz="1200"/>
            </a:lvl4pPr>
            <a:lvl5pPr marL="2348545" indent="0">
              <a:buNone/>
              <a:defRPr sz="1200"/>
            </a:lvl5pPr>
            <a:lvl6pPr marL="2935681" indent="0">
              <a:buNone/>
              <a:defRPr sz="1200"/>
            </a:lvl6pPr>
            <a:lvl7pPr marL="3522817" indent="0">
              <a:buNone/>
              <a:defRPr sz="1200"/>
            </a:lvl7pPr>
            <a:lvl8pPr marL="4109954" indent="0">
              <a:buNone/>
              <a:defRPr sz="1200"/>
            </a:lvl8pPr>
            <a:lvl9pPr marL="46970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5292884"/>
            <a:ext cx="6913245" cy="62485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675613"/>
            <a:ext cx="6913245" cy="4536758"/>
          </a:xfrm>
        </p:spPr>
        <p:txBody>
          <a:bodyPr/>
          <a:lstStyle>
            <a:lvl1pPr marL="0" indent="0">
              <a:buNone/>
              <a:defRPr sz="4100"/>
            </a:lvl1pPr>
            <a:lvl2pPr marL="587136" indent="0">
              <a:buNone/>
              <a:defRPr sz="3600"/>
            </a:lvl2pPr>
            <a:lvl3pPr marL="1174272" indent="0">
              <a:buNone/>
              <a:defRPr sz="3100"/>
            </a:lvl3pPr>
            <a:lvl4pPr marL="1761409" indent="0">
              <a:buNone/>
              <a:defRPr sz="2600"/>
            </a:lvl4pPr>
            <a:lvl5pPr marL="2348545" indent="0">
              <a:buNone/>
              <a:defRPr sz="2600"/>
            </a:lvl5pPr>
            <a:lvl6pPr marL="2935681" indent="0">
              <a:buNone/>
              <a:defRPr sz="2600"/>
            </a:lvl6pPr>
            <a:lvl7pPr marL="3522817" indent="0">
              <a:buNone/>
              <a:defRPr sz="2600"/>
            </a:lvl7pPr>
            <a:lvl8pPr marL="4109954" indent="0">
              <a:buNone/>
              <a:defRPr sz="2600"/>
            </a:lvl8pPr>
            <a:lvl9pPr marL="469709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917740"/>
            <a:ext cx="6913245" cy="887397"/>
          </a:xfrm>
        </p:spPr>
        <p:txBody>
          <a:bodyPr/>
          <a:lstStyle>
            <a:lvl1pPr marL="0" indent="0">
              <a:buNone/>
              <a:defRPr sz="1800"/>
            </a:lvl1pPr>
            <a:lvl2pPr marL="587136" indent="0">
              <a:buNone/>
              <a:defRPr sz="1500"/>
            </a:lvl2pPr>
            <a:lvl3pPr marL="1174272" indent="0">
              <a:buNone/>
              <a:defRPr sz="1300"/>
            </a:lvl3pPr>
            <a:lvl4pPr marL="1761409" indent="0">
              <a:buNone/>
              <a:defRPr sz="1200"/>
            </a:lvl4pPr>
            <a:lvl5pPr marL="2348545" indent="0">
              <a:buNone/>
              <a:defRPr sz="1200"/>
            </a:lvl5pPr>
            <a:lvl6pPr marL="2935681" indent="0">
              <a:buNone/>
              <a:defRPr sz="1200"/>
            </a:lvl6pPr>
            <a:lvl7pPr marL="3522817" indent="0">
              <a:buNone/>
              <a:defRPr sz="1200"/>
            </a:lvl7pPr>
            <a:lvl8pPr marL="4109954" indent="0">
              <a:buNone/>
              <a:defRPr sz="1200"/>
            </a:lvl8pPr>
            <a:lvl9pPr marL="46970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302801"/>
            <a:ext cx="10369868" cy="1260211"/>
          </a:xfrm>
          <a:prstGeom prst="rect">
            <a:avLst/>
          </a:prstGeom>
        </p:spPr>
        <p:txBody>
          <a:bodyPr vert="horz" lIns="117427" tIns="58714" rIns="117427" bIns="58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764295"/>
            <a:ext cx="10369868" cy="4990084"/>
          </a:xfrm>
          <a:prstGeom prst="rect">
            <a:avLst/>
          </a:prstGeom>
        </p:spPr>
        <p:txBody>
          <a:bodyPr vert="horz" lIns="117427" tIns="58714" rIns="117427" bIns="58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7008172"/>
            <a:ext cx="2688484" cy="402567"/>
          </a:xfrm>
          <a:prstGeom prst="rect">
            <a:avLst/>
          </a:prstGeom>
        </p:spPr>
        <p:txBody>
          <a:bodyPr vert="horz" lIns="117427" tIns="58714" rIns="117427" bIns="5871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7008172"/>
            <a:ext cx="3648657" cy="402567"/>
          </a:xfrm>
          <a:prstGeom prst="rect">
            <a:avLst/>
          </a:prstGeom>
        </p:spPr>
        <p:txBody>
          <a:bodyPr vert="horz" lIns="117427" tIns="58714" rIns="117427" bIns="5871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7008172"/>
            <a:ext cx="2688484" cy="402567"/>
          </a:xfrm>
          <a:prstGeom prst="rect">
            <a:avLst/>
          </a:prstGeom>
        </p:spPr>
        <p:txBody>
          <a:bodyPr vert="horz" lIns="117427" tIns="58714" rIns="117427" bIns="5871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427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352" indent="-440352" algn="l" defTabSz="117427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4096" indent="-366960" algn="l" defTabSz="117427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7841" indent="-293568" algn="l" defTabSz="117427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4977" indent="-293568" algn="l" defTabSz="117427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2113" indent="-293568" algn="l" defTabSz="117427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9249" indent="-293568" algn="l" defTabSz="117427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6386" indent="-293568" algn="l" defTabSz="117427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3522" indent="-293568" algn="l" defTabSz="117427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0658" indent="-293568" algn="l" defTabSz="117427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136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272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409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8545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5681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2817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954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97090" algn="l" defTabSz="1174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AppData\Local\Microsoft\Windows\Temporary%20Internet%20Files\Content.Word\XX15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Administrator\AppData\Local\Microsoft\Windows\Temporary%20Internet%20Files\Content.Word\XX13.TIF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AppData\Local\Microsoft\Windows\Temporary%20Internet%20Files\Content.Word\XX18.T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G:\4&#26376;15&#26085;\&#26032;&#24314;&#25991;&#20214;&#22841;\&#19977;&#12289;&#22235;&#12289;&#20116;&#12289;&#20845;&#21333;&#20803;\5-24.T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53DL3.TI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77DL105.T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77DL2.T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AppData\Local\Microsoft\Windows\Temporary%20Internet%20Files\Content.Word\1-1.T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09DL4.T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53DL6.T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53DL7.TI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53DL9.TI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53DL10.T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E:\&#30005;&#23376;&#31295;\&#37329;&#29256;&#25945;&#31243;&#65288;&#39759;&#65289;\10.5\213&#22320;&#29702;&#65288;&#26087;&#25945;&#26448;&#20154;&#25945;&#24517;&#20462;2&#20316;&#19994;&#27979;&#35780;-&#25945;&#24072;&#35838;&#20214;\19XGK1.T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AppData\Local\Microsoft\Windows\Temporary%20Internet%20Files\Content.Word\XX1.T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36DL5.TIF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第一章  人口的变化</a:t>
            </a:r>
            <a:endParaRPr lang="zh-CN" altLang="en-US" sz="51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内容占位符 22"/>
          <p:cNvSpPr>
            <a:spLocks noGrp="1"/>
          </p:cNvSpPr>
          <p:nvPr>
            <p:ph idx="1"/>
          </p:nvPr>
        </p:nvSpPr>
        <p:spPr>
          <a:xfrm>
            <a:off x="589138" y="1240084"/>
            <a:ext cx="10356833" cy="551429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内容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第一节   人口的数量变化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第二节   人口的空间变化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第三节   人口的合理容量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课标：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分析不同人口增长模式的主要特点及地区分布。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举例说明人口迁移的主要原因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.</a:t>
            </a:r>
          </a:p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说出环境承载力与人口合理容量的区别。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430" y="1"/>
            <a:ext cx="10657184" cy="1116334"/>
          </a:xfrm>
        </p:spPr>
        <p:txBody>
          <a:bodyPr>
            <a:normAutofit/>
          </a:bodyPr>
          <a:lstStyle/>
          <a:p>
            <a:pPr algn="l"/>
            <a:r>
              <a:rPr lang="en-US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世界人口的增长（时空分布不均）</a:t>
            </a:r>
            <a:endParaRPr lang="zh-CN" altLang="en-US" sz="4400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32445" y="900311"/>
            <a:ext cx="10513526" cy="3888432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时间差异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及其原因（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读图思考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根本原因是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生产力水平的提高</a:t>
            </a:r>
            <a:endParaRPr lang="en-US" altLang="zh-CN" sz="36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20477" y="1692399"/>
          <a:ext cx="972108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/>
                <a:gridCol w="2376264"/>
                <a:gridCol w="525658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时间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特点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原因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农业文明之前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农业文明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工业文明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后工业文明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9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13" y="4428703"/>
            <a:ext cx="71999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430" y="1"/>
            <a:ext cx="10657184" cy="1116334"/>
          </a:xfrm>
        </p:spPr>
        <p:txBody>
          <a:bodyPr>
            <a:normAutofit/>
          </a:bodyPr>
          <a:lstStyle/>
          <a:p>
            <a:pPr algn="l"/>
            <a:r>
              <a:rPr lang="en-US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世界人口的增长（时空分布不均）</a:t>
            </a:r>
            <a:endParaRPr lang="zh-CN" altLang="en-US" sz="4400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360437" y="900311"/>
            <a:ext cx="10585176" cy="6408712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时间差异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及其原因（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读图思考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20477" y="1692399"/>
          <a:ext cx="10081120" cy="493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376264"/>
                <a:gridCol w="619268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历史时期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特点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原因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农业文明之前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人口数量少，增长缓慢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采集渔猎，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人们获取食物、防御疾病和灾害的能力低，人口死亡率高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9376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农业文明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人口数量增多，增长加快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耕作和灌溉技术的发展，食物供应变得稳定而可靠，疾病和灾害的防御能力不断提高，死亡率下降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9376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工业文明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人口的数量继续增加，增长速度更加迅猛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由于科学技术的发展，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机器大生产，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人类改造自然的能力不断增强，人们能够获得充足的食物和完善的医疗服务，死亡率很低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9376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后工业文明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人口的数量继续增加，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增长</a:t>
                      </a:r>
                      <a:r>
                        <a:rPr lang="zh-CN" altLang="en-US" sz="2400" b="1" dirty="0" smtClean="0">
                          <a:latin typeface="楷体" pitchFamily="49" charset="-122"/>
                          <a:ea typeface="楷体" pitchFamily="49" charset="-122"/>
                        </a:rPr>
                        <a:t>有所趋缓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生产力水平进一步提高，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社会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福利、文化观念、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经济水平、技术、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国家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政策等因素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综合作用</a:t>
                      </a:r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5b0988e595225.cdn.sohucs.com/images/20190731/93639fe0aaa244c29153c434e2654ff9.jpeg"/>
          <p:cNvPicPr>
            <a:picLocks noChangeAspect="1" noChangeArrowheads="1"/>
          </p:cNvPicPr>
          <p:nvPr/>
        </p:nvPicPr>
        <p:blipFill>
          <a:blip r:embed="rId2" cstate="print"/>
          <a:srcRect l="6419" r="6732"/>
          <a:stretch>
            <a:fillRect/>
          </a:stretch>
        </p:blipFill>
        <p:spPr bwMode="auto">
          <a:xfrm>
            <a:off x="792485" y="926240"/>
            <a:ext cx="9721080" cy="6635023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48468" y="302802"/>
            <a:ext cx="10297503" cy="813534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读图思考：图中信息反映了什么现象？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1"/>
            <a:ext cx="10369868" cy="102955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400" b="1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⑶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世界人口增长的空间差异及原因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（二战后）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576461" y="1116334"/>
          <a:ext cx="10441159" cy="6048673"/>
        </p:xfrm>
        <a:graphic>
          <a:graphicData uri="http://schemas.openxmlformats.org/drawingml/2006/table">
            <a:tbl>
              <a:tblPr/>
              <a:tblGrid>
                <a:gridCol w="1800200"/>
                <a:gridCol w="3456384"/>
                <a:gridCol w="5184575"/>
              </a:tblGrid>
              <a:tr h="746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国家类型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发达国家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发展中国家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代表大洲或地区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欧洲、北美、大洋洲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亚洲、非洲、拉丁美洲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典型国家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德国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中国、巴基斯坦、印度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口增长特点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人口自然增长率低，人口增长缓慢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人口自然增长率高，人口增长快，占世界新增人口的</a:t>
                      </a:r>
                      <a:r>
                        <a:rPr lang="en-US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80%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以上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原因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人口问题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人口政策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8429" y="302802"/>
            <a:ext cx="10657543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思考问题：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16421" y="972319"/>
            <a:ext cx="11305654" cy="338437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1987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日，世界人口达到了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亿。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1989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年，联合国大会根据开发计划署理事会的建议，将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日定为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世界人口日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，以引起国际社会对人口问题的重视。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1999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日世界人口达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亿联合国确定为世界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“60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亿人口日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2011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31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日凌晨，成为象征性的全球第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70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亿名成员之一的婴儿在菲律宾降生。预计到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2025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世界人口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将超过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zh-CN" sz="2400" b="1" dirty="0" smtClean="0">
                <a:latin typeface="楷体" pitchFamily="49" charset="-122"/>
                <a:ea typeface="楷体" pitchFamily="49" charset="-122"/>
              </a:rPr>
              <a:t>亿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全球人口将在未来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40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年左右的时间增加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亿，这些增加的人口主要分布在发展中国家，为什么？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非洲三项数值出生率、死亡率、自然增长率均居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首位，原因是什么？</a:t>
            </a:r>
          </a:p>
          <a:p>
            <a:endParaRPr lang="zh-CN" altLang="en-US" dirty="0"/>
          </a:p>
        </p:txBody>
      </p:sp>
      <p:pic>
        <p:nvPicPr>
          <p:cNvPr id="26626" name="Picture 2" descr="C:\Users\Administrator\AppData\Local\Microsoft\Windows\Temporary Internet Files\Content.Word\XX15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36501" y="4284687"/>
            <a:ext cx="46805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Administrator\AppData\Local\Microsoft\Windows\Temporary Internet Files\Content.Word\XX13.T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625133" y="4212679"/>
            <a:ext cx="4104456" cy="27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8429" y="302802"/>
            <a:ext cx="10657543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88429" y="972319"/>
            <a:ext cx="11233646" cy="5256584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全球人口将在未来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40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年左右的时间增加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亿，这些增加的人口主要分布在发展中国家，为什么？</a:t>
            </a: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（人口基数）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目前发展中国家人口是世界人口的主体，大多数发展中国家人口自然增长率较高，人口增长快。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非洲三项数值出生率、死亡率、自然增长率均居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首位，原因是什么？</a:t>
            </a: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非洲经济相对落后，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生产力水平低，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对劳动力需求大，加之生育观念等因素的影响，出现了人口的高出生率；医疗卫生条件较差、疾病、战争等导致人口寿命较短，死亡率较高。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1"/>
            <a:ext cx="10369868" cy="102955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400" b="1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⑶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世界人口增长的空间差异及原因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（二战后）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576461" y="1116334"/>
          <a:ext cx="10441159" cy="6048673"/>
        </p:xfrm>
        <a:graphic>
          <a:graphicData uri="http://schemas.openxmlformats.org/drawingml/2006/table">
            <a:tbl>
              <a:tblPr/>
              <a:tblGrid>
                <a:gridCol w="1800200"/>
                <a:gridCol w="3456384"/>
                <a:gridCol w="5184575"/>
              </a:tblGrid>
              <a:tr h="746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国家类型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发达国家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发展中国家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代表大洲或地区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欧洲、北美、大洋洲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亚洲、非洲、拉丁美洲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典型国家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德国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中国、巴基斯坦、印度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口增长特点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人口自然增长率低，人口增长缓慢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人口自然增长率高，人口增长快，占世界新增人口的</a:t>
                      </a:r>
                      <a:r>
                        <a:rPr lang="en-US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80%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以上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原因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人口问题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人口政策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t="1958"/>
          <a:stretch>
            <a:fillRect/>
          </a:stretch>
        </p:blipFill>
        <p:spPr bwMode="auto">
          <a:xfrm>
            <a:off x="1224533" y="1188343"/>
            <a:ext cx="3816424" cy="55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4751" t="3529" r="3386"/>
          <a:stretch>
            <a:fillRect/>
          </a:stretch>
        </p:blipFill>
        <p:spPr bwMode="auto">
          <a:xfrm>
            <a:off x="6337101" y="1260351"/>
            <a:ext cx="41764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429" y="180231"/>
            <a:ext cx="10729191" cy="12241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3600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题例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下图为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年俄罗斯的人口年龄结构金字塔图，其中人口总数约为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1.4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亿，死亡率为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15‰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。读图，回答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题。</a:t>
            </a:r>
            <a:br>
              <a:rPr lang="zh-CN" altLang="zh-CN" sz="3600" b="1" dirty="0" smtClean="0">
                <a:latin typeface="楷体" pitchFamily="49" charset="-122"/>
                <a:ea typeface="楷体" pitchFamily="49" charset="-122"/>
              </a:rPr>
            </a:b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429" y="1260351"/>
            <a:ext cx="5544616" cy="590465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2009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－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年俄罗斯的平均人口出生率大致为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33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33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　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33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‰　　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 B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12‰     C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‰　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  D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20‰</a:t>
            </a:r>
            <a:endParaRPr lang="zh-CN" altLang="zh-CN" sz="33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．与俄罗斯人口自然增长特点相似的是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33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33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　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33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．印度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     B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．美国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   </a:t>
            </a: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．德国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     D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．肯尼亚</a:t>
            </a:r>
          </a:p>
          <a:p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．图中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岁人口比重大，主要原因是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33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　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33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．社会稳定，政策鼓励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．经济发展快，生活水平高</a:t>
            </a: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．医疗卫生水平的不断提高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．与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45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55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岁的人群有关</a:t>
            </a:r>
          </a:p>
          <a:p>
            <a:endParaRPr lang="zh-CN" altLang="en-US" dirty="0"/>
          </a:p>
        </p:txBody>
      </p:sp>
      <p:pic>
        <p:nvPicPr>
          <p:cNvPr id="33794" name="Picture 2" descr="C:\Users\Administrator\AppData\Local\Microsoft\Windows\Temporary Internet Files\Content.Word\XX18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905053" y="1548383"/>
            <a:ext cx="525100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369509" cy="81353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题例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世界人口增长极不平衡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读表，探究下列问题。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92485" y="1404371"/>
          <a:ext cx="8809245" cy="5112560"/>
        </p:xfrm>
        <a:graphic>
          <a:graphicData uri="http://schemas.openxmlformats.org/drawingml/2006/table">
            <a:tbl>
              <a:tblPr/>
              <a:tblGrid>
                <a:gridCol w="2110056"/>
                <a:gridCol w="2167459"/>
                <a:gridCol w="2098700"/>
                <a:gridCol w="2433030"/>
              </a:tblGrid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地区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出生率</a:t>
                      </a: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/%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死亡率</a:t>
                      </a: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/%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自然增长率</a:t>
                      </a: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/%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全世界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2.2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0.9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1.3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发达国家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1.1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1.0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0.1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发展中国家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2.5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0.9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1.6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非洲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3.8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1.4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2.4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北美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1.4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0.9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0.5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拉丁美洲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2.4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0.6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1.8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亚洲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2.2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0.8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1.4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欧洲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1.0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1.1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－</a:t>
                      </a: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0.1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大洋洲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1.8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Courier New"/>
                        </a:rPr>
                        <a:t>0.7</a:t>
                      </a:r>
                      <a:endParaRPr lang="zh-CN" sz="9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 dirty="0">
                          <a:latin typeface="Times New Roman"/>
                          <a:ea typeface="宋体"/>
                          <a:cs typeface="Courier New"/>
                        </a:rPr>
                        <a:t>1.1</a:t>
                      </a:r>
                      <a:endParaRPr lang="zh-CN" sz="9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59405" marR="59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297501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思考：</a:t>
            </a:r>
            <a:endParaRPr lang="zh-CN" altLang="en-US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76460" y="1044327"/>
            <a:ext cx="10369511" cy="57100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(1)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表中自然增长率最高的是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洲，原因是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(2)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表中自然增长率最低的是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洲，原因是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(3)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表中欧洲死亡率较高的原因是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______________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(4)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由表可见，世界人口增长极不平衡，发展中国家人口增长特点是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，带来的问题是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，采取的相应措施有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___________________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；而发达国家人口增长特点是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________________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，带来的问题主要是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____________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，采取的措施主要有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________________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8857341" cy="95755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前言：回顾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人地关系、世界环境与发展问题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6941" y="1620391"/>
            <a:ext cx="6408712" cy="5112568"/>
          </a:xfrm>
        </p:spPr>
        <p:txBody>
          <a:bodyPr>
            <a:normAutofit/>
          </a:bodyPr>
          <a:lstStyle/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世界关注的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共同问题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——人口问题、粮食问题、资源和能源问题、环境问题、发展问题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首要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是人口问题</a:t>
            </a: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人口的过度增长是所有人口问题的根源之一。</a:t>
            </a: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由于地球的人口负担过重，世界出现了相应的耕地、粮食、能源不足，环境污染严重等现实问题。</a:t>
            </a:r>
          </a:p>
          <a:p>
            <a:endParaRPr lang="zh-CN" altLang="en-US" dirty="0"/>
          </a:p>
        </p:txBody>
      </p:sp>
      <p:pic>
        <p:nvPicPr>
          <p:cNvPr id="21" name="图片 20" descr="图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437" y="1620391"/>
            <a:ext cx="4392488" cy="393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9289389" cy="81353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参考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答案</a:t>
            </a:r>
            <a:r>
              <a:rPr lang="zh-CN" altLang="zh-CN" b="1" dirty="0" smtClean="0"/>
              <a:t>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460" y="1188343"/>
            <a:ext cx="10369511" cy="556603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(1)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非　政治独立，民族经济发展，医疗卫生事业进步</a:t>
            </a:r>
          </a:p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(2)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欧　欧洲经济发达，社会保障制度完善，生育观念转变，导致出生率较低、死亡率较低、自然增长率低</a:t>
            </a:r>
          </a:p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(3)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人口增长极为缓慢，已进入老龄化社会，老年人口在总人口中的比重较高</a:t>
            </a:r>
          </a:p>
          <a:p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(4)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增长快　加重经济、就业、资源和环境的压力，导致社会积累减少、经济发展速度降低、生活水平上升缓慢甚至下降等　实行计划生育，控制人口增长　自然增长率极低甚至出现负增长　劳动力不足，青壮年负担过重等社会问题　鼓励生育，接纳移民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445" y="302802"/>
            <a:ext cx="10513527" cy="885542"/>
          </a:xfrm>
        </p:spPr>
        <p:txBody>
          <a:bodyPr>
            <a:normAutofit/>
          </a:bodyPr>
          <a:lstStyle/>
          <a:p>
            <a:pPr algn="l"/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二、人口增长模式及其转变</a:t>
            </a:r>
            <a:endParaRPr lang="zh-CN" altLang="en-US" sz="4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972319"/>
            <a:ext cx="10945972" cy="6588944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人口增长模式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衡量指标：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人口出生率、死亡率和自然增长率（自然增长率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出生率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死亡率）</a:t>
            </a:r>
            <a:endParaRPr lang="en-US" altLang="zh-CN" sz="36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主要类型及表现特点：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存在地区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差异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反映了不同国家和地区的人口出生率、死亡率和自然增长率随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社会经济条件变化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而变化的规律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zh-CN" sz="3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88629" y="3420591"/>
          <a:ext cx="7434042" cy="1463040"/>
        </p:xfrm>
        <a:graphic>
          <a:graphicData uri="http://schemas.openxmlformats.org/drawingml/2006/table">
            <a:tbl>
              <a:tblPr/>
              <a:tblGrid>
                <a:gridCol w="1614674"/>
                <a:gridCol w="58193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人口模式</a:t>
                      </a:r>
                      <a:endParaRPr lang="zh-CN" sz="24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特点</a:t>
                      </a:r>
                      <a:endParaRPr lang="zh-CN" sz="24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原始型</a:t>
                      </a:r>
                      <a:endParaRPr lang="zh-CN" sz="24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高出生率、高死亡率、低自然增长率</a:t>
                      </a:r>
                      <a:endParaRPr lang="zh-CN" sz="24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传统型</a:t>
                      </a:r>
                      <a:endParaRPr lang="zh-CN" sz="24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高出生率、低死亡率、高自然增长率</a:t>
                      </a:r>
                      <a:endParaRPr lang="zh-CN" sz="24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现代型</a:t>
                      </a:r>
                      <a:endParaRPr lang="zh-CN" sz="24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低出生率、低死亡率、低自然增长率</a:t>
                      </a:r>
                      <a:endParaRPr lang="zh-CN" sz="24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8429" y="302801"/>
            <a:ext cx="10657543" cy="126021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影响因素：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社会经济发展、传统文化观念及人口政策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8469" y="1700371"/>
          <a:ext cx="10585176" cy="5547360"/>
        </p:xfrm>
        <a:graphic>
          <a:graphicData uri="http://schemas.openxmlformats.org/drawingml/2006/table">
            <a:tbl>
              <a:tblPr/>
              <a:tblGrid>
                <a:gridCol w="600834"/>
                <a:gridCol w="1300465"/>
                <a:gridCol w="1619027"/>
                <a:gridCol w="2318658"/>
                <a:gridCol w="3072725"/>
                <a:gridCol w="1673467"/>
              </a:tblGrid>
              <a:tr h="630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 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增长率水平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增长特点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原因分析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今后变化趋势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典型国家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发达国家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保持较低水平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增长缓慢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社会保障制度健全，生育观念的转变等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比较稳定，一些国家的人口数量还会逐渐减少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俄、德、日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发展中国家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水平较高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人口增长很快，世界新增人口中，发展中国家占到</a:t>
                      </a:r>
                      <a:r>
                        <a:rPr lang="en-US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80%</a:t>
                      </a:r>
                      <a:r>
                        <a:rPr lang="zh-CN" sz="2800" b="1" ker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以上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政治上的独立，民族经济的发展，医疗卫生事业的进步，人口死亡率下降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人口增长开始趋于缓慢，很多国家实施人口控制措施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宋体"/>
                        </a:rPr>
                        <a:t>中、印、巴基斯坦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225493" cy="81353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60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6000" b="1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60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6000" b="1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人口增长模式的转变：</a:t>
            </a:r>
            <a:r>
              <a:rPr lang="en-US" altLang="zh-CN" sz="60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6000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6000" dirty="0" smtClean="0">
                <a:latin typeface="楷体" pitchFamily="49" charset="-122"/>
                <a:ea typeface="楷体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445" y="1116335"/>
            <a:ext cx="10513527" cy="5638044"/>
          </a:xfrm>
        </p:spPr>
        <p:txBody>
          <a:bodyPr>
            <a:noAutofit/>
          </a:bodyPr>
          <a:lstStyle/>
          <a:p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过程：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原始型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传统型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现代型。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地区差异：</a:t>
            </a:r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3200" b="1" dirty="0" smtClean="0">
                <a:latin typeface="楷体" pitchFamily="49" charset="-122"/>
                <a:ea typeface="楷体" pitchFamily="49" charset="-122"/>
              </a:rPr>
            </a:br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影响因素：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生产力水平、国家政策、社会福利、自然环境、文化观念、宗教信仰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8509" y="2268463"/>
          <a:ext cx="9433048" cy="3200400"/>
        </p:xfrm>
        <a:graphic>
          <a:graphicData uri="http://schemas.openxmlformats.org/drawingml/2006/table">
            <a:tbl>
              <a:tblPr/>
              <a:tblGrid>
                <a:gridCol w="2366582"/>
                <a:gridCol w="7066466"/>
              </a:tblGrid>
              <a:tr h="532428"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33CC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地区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33CC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人口增长模式</a:t>
                      </a:r>
                      <a:endParaRPr lang="zh-CN" sz="2800" kern="10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28"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发达国家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现代型</a:t>
                      </a:r>
                      <a:r>
                        <a:rPr lang="en-US" sz="2800" b="1" kern="100" dirty="0" smtClean="0">
                          <a:latin typeface="楷体" pitchFamily="49" charset="-122"/>
                          <a:ea typeface="楷体" pitchFamily="49" charset="-122"/>
                          <a:cs typeface="MingLiU_HKSCS"/>
                        </a:rPr>
                        <a:t> 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28"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发展中国家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由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________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向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________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的转变阶段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28"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世界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由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________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转向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________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的过渡阶段</a:t>
                      </a:r>
                      <a:r>
                        <a:rPr lang="zh-CN" sz="2800" b="1" kern="100" dirty="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 </a:t>
                      </a:r>
                      <a:endParaRPr lang="zh-CN" sz="2800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28"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我国</a:t>
                      </a:r>
                      <a:endParaRPr lang="zh-CN" sz="28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b="1" kern="100" dirty="0" smtClean="0">
                          <a:solidFill>
                            <a:srgbClr val="FF0000"/>
                          </a:solidFill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现代型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6553" marR="6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369868" cy="81353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人口增长模式每一次转变的直接原因</a:t>
            </a:r>
            <a:b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445" y="3420591"/>
            <a:ext cx="10585534" cy="388843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从原始型到传统型的转变是从死亡率下降开始的。主要是由于生产力的进步，使得生活水平和医疗卫生条件得到改善，直接导致死亡率下降，而此时出生率受其影响较小，并没有明显下降。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从传统型到现代型的转变是从出生率下降开始的，因为此阶段死亡率已经处在较低水平，受经济、社会、文化因素影响，生育观念改变，出生率下降明显。</a:t>
            </a:r>
          </a:p>
          <a:p>
            <a:endParaRPr lang="zh-CN" altLang="en-US" b="1" dirty="0"/>
          </a:p>
        </p:txBody>
      </p:sp>
      <p:pic>
        <p:nvPicPr>
          <p:cNvPr id="45058" name="Picture 2" descr="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669" y="1044327"/>
            <a:ext cx="5904656" cy="23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08073" y="492734"/>
            <a:ext cx="11522075" cy="7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042" tIns="54521" rIns="109042" bIns="54521" anchor="ctr">
            <a:spAutoFit/>
          </a:bodyPr>
          <a:lstStyle/>
          <a:p>
            <a:pPr eaLnBrk="0" hangingPunct="0"/>
            <a:endParaRPr lang="zh-CN" altLang="en-US" sz="4300" b="1" dirty="0">
              <a:ea typeface="楷体_GB2312" pitchFamily="49" charset="-12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6042" y="3463830"/>
            <a:ext cx="10616161" cy="2539783"/>
          </a:xfrm>
          <a:noFill/>
          <a:ln/>
        </p:spPr>
        <p:txBody>
          <a:bodyPr/>
          <a:lstStyle/>
          <a:p>
            <a:pPr algn="l"/>
            <a:r>
              <a:rPr lang="en-US" altLang="zh-CN" sz="3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3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．人口形势：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人口基数大、增长快，在经济不够发达的情况下</a:t>
            </a: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提前进入老龄化阶段</a:t>
            </a:r>
            <a:r>
              <a:rPr lang="en-US" altLang="zh-CN" sz="38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 </a:t>
            </a:r>
            <a:br>
              <a:rPr lang="zh-CN" altLang="en-US" sz="3800" b="1" dirty="0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3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3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．基本国策：</a:t>
            </a:r>
            <a:r>
              <a:rPr lang="zh-CN" altLang="en-US" sz="3800" b="1" dirty="0" smtClean="0">
                <a:latin typeface="楷体" pitchFamily="49" charset="-122"/>
                <a:ea typeface="楷体" pitchFamily="49" charset="-122"/>
              </a:rPr>
              <a:t>实施计划生育</a:t>
            </a:r>
          </a:p>
        </p:txBody>
      </p:sp>
      <p:sp>
        <p:nvSpPr>
          <p:cNvPr id="46084" name="Rectangle 4"/>
          <p:cNvSpPr>
            <a:spLocks noGrp="1"/>
          </p:cNvSpPr>
          <p:nvPr>
            <p:ph type="subTitle" idx="1"/>
          </p:nvPr>
        </p:nvSpPr>
        <p:spPr>
          <a:xfrm>
            <a:off x="226041" y="446325"/>
            <a:ext cx="11296034" cy="1932323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三、中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国人口的增长：</a:t>
            </a: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（六次人口普查：</a:t>
            </a:r>
            <a:r>
              <a:rPr lang="en-US" altLang="zh-CN" b="1" dirty="0" smtClean="0">
                <a:solidFill>
                  <a:schemeClr val="tx1"/>
                </a:solidFill>
              </a:rPr>
              <a:t>1953</a:t>
            </a:r>
            <a:r>
              <a:rPr lang="zh-CN" altLang="en-US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</a:rPr>
              <a:t>1964</a:t>
            </a:r>
            <a:r>
              <a:rPr lang="zh-CN" altLang="en-US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</a:rPr>
              <a:t>1983</a:t>
            </a:r>
            <a:r>
              <a:rPr lang="zh-CN" altLang="en-US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</a:rPr>
              <a:t>1990</a:t>
            </a:r>
            <a:r>
              <a:rPr lang="zh-CN" altLang="en-US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</a:rPr>
              <a:t>2000</a:t>
            </a:r>
            <a:r>
              <a:rPr lang="zh-CN" altLang="en-US" b="1" dirty="0" smtClean="0">
                <a:solidFill>
                  <a:schemeClr val="tx1"/>
                </a:solidFill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</a:rPr>
              <a:t>2010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123" y="2352393"/>
            <a:ext cx="9889781" cy="1429989"/>
            <a:chOff x="666" y="9647"/>
            <a:chExt cx="10878" cy="1413"/>
          </a:xfrm>
        </p:grpSpPr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5029" y="10431"/>
              <a:ext cx="1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1757" y="10431"/>
              <a:ext cx="18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8484" y="10431"/>
              <a:ext cx="21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0635" y="10037"/>
              <a:ext cx="909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600" b="1" dirty="0">
                  <a:latin typeface="黑体" pitchFamily="2" charset="-122"/>
                  <a:ea typeface="黑体" pitchFamily="2" charset="-122"/>
                </a:rPr>
                <a:t>现在</a:t>
              </a:r>
              <a:endParaRPr lang="zh-CN" altLang="en-US" dirty="0"/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666" y="10009"/>
              <a:ext cx="127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6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中国：</a:t>
              </a:r>
              <a:endParaRPr lang="zh-CN" altLang="en-US" dirty="0"/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3590" y="9968"/>
              <a:ext cx="1458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6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1949</a:t>
              </a:r>
              <a:r>
                <a:rPr lang="zh-CN" altLang="en-US" sz="26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年</a:t>
              </a:r>
              <a:endParaRPr lang="zh-CN" altLang="en-US" dirty="0"/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6893" y="9956"/>
              <a:ext cx="14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6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70</a:t>
              </a:r>
              <a:r>
                <a:rPr lang="zh-CN" altLang="en-US" sz="26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年代</a:t>
              </a:r>
              <a:endParaRPr lang="zh-CN" altLang="en-US" dirty="0"/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8120" y="10431"/>
              <a:ext cx="909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8484" y="9750"/>
              <a:ext cx="1999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600" b="1" dirty="0">
                  <a:latin typeface="黑体" pitchFamily="2" charset="-122"/>
                  <a:ea typeface="黑体" pitchFamily="2" charset="-122"/>
                </a:rPr>
                <a:t>人口增长</a:t>
              </a:r>
            </a:p>
            <a:p>
              <a:pPr algn="just"/>
              <a:r>
                <a:rPr lang="zh-CN" altLang="en-US" sz="2600" b="1" dirty="0">
                  <a:latin typeface="黑体" pitchFamily="2" charset="-122"/>
                  <a:ea typeface="黑体" pitchFamily="2" charset="-122"/>
                </a:rPr>
                <a:t>速度下降</a:t>
              </a:r>
              <a:endParaRPr lang="zh-CN" altLang="en-US" dirty="0"/>
            </a:p>
          </p:txBody>
        </p:sp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5060" y="9668"/>
              <a:ext cx="1818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6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快速增长</a:t>
              </a:r>
              <a:endParaRPr lang="zh-CN" altLang="en-US" dirty="0"/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1696" y="9647"/>
              <a:ext cx="1818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6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缓慢增长</a:t>
              </a:r>
              <a:endParaRPr lang="zh-CN" alt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0" y="446326"/>
            <a:ext cx="5488989" cy="794633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、国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人口增长变化图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 l="412" t="1491" b="8946"/>
          <a:stretch>
            <a:fillRect/>
          </a:stretch>
        </p:blipFill>
        <p:spPr bwMode="auto">
          <a:xfrm>
            <a:off x="226041" y="1081681"/>
            <a:ext cx="6169111" cy="23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20070623190544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152" y="1319720"/>
            <a:ext cx="4784862" cy="42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20070623190447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255" y="3542593"/>
            <a:ext cx="4386789" cy="38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576104" y="302801"/>
            <a:ext cx="9903784" cy="6983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800" b="1" dirty="0" smtClean="0">
                <a:solidFill>
                  <a:srgbClr val="FF0000"/>
                </a:solidFill>
                <a:ea typeface="楷体"/>
                <a:cs typeface="楷体"/>
              </a:rPr>
              <a:t>中国人口数量的变化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98090" y="1160445"/>
            <a:ext cx="10447881" cy="5593934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中国的人口增长及人口问题、人口政策（时空）</a:t>
            </a:r>
          </a:p>
          <a:p>
            <a:pPr eaLnBrk="1" hangingPunct="1"/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六次人口普查：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1953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1964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1983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1990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2000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2010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 </a:t>
            </a:r>
          </a:p>
          <a:p>
            <a:pPr eaLnBrk="1" hangingPunct="1"/>
            <a:endParaRPr lang="zh-CN" alt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70140" y="3542592"/>
            <a:ext cx="9211658" cy="1221704"/>
            <a:chOff x="1134" y="10231"/>
            <a:chExt cx="11397" cy="1728"/>
          </a:xfrm>
        </p:grpSpPr>
        <p:sp>
          <p:nvSpPr>
            <p:cNvPr id="38917" name="AutoShape 5"/>
            <p:cNvSpPr>
              <a:spLocks noChangeAspect="1" noChangeArrowheads="1"/>
            </p:cNvSpPr>
            <p:nvPr/>
          </p:nvSpPr>
          <p:spPr bwMode="auto">
            <a:xfrm>
              <a:off x="1134" y="10231"/>
              <a:ext cx="11397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5704" y="11121"/>
              <a:ext cx="19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2277" y="11121"/>
              <a:ext cx="19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9325" y="11121"/>
              <a:ext cx="22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1574" y="10855"/>
              <a:ext cx="953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现在</a:t>
              </a:r>
              <a:endParaRPr lang="zh-CN" altLang="en-US" dirty="0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1134" y="10557"/>
              <a:ext cx="108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中国：</a:t>
              </a:r>
              <a:endParaRPr lang="zh-CN" altLang="en-US" dirty="0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197" y="10503"/>
              <a:ext cx="1527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1949</a:t>
              </a:r>
              <a:r>
                <a:rPr lang="zh-CN" altLang="en-US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年</a:t>
              </a:r>
              <a:endParaRPr lang="zh-CN" altLang="en-US" dirty="0"/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7657" y="10487"/>
              <a:ext cx="1528" cy="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70</a:t>
              </a:r>
              <a:r>
                <a:rPr lang="zh-CN" altLang="en-US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年代</a:t>
              </a:r>
              <a:endParaRPr lang="zh-CN" altLang="en-US" dirty="0"/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8944" y="11121"/>
              <a:ext cx="951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9234" y="10438"/>
              <a:ext cx="2095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人口增长</a:t>
              </a:r>
            </a:p>
            <a:p>
              <a:pPr algn="just"/>
              <a:r>
                <a:rPr lang="zh-CN" altLang="en-US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速度下降</a:t>
              </a:r>
              <a:endParaRPr lang="zh-CN" altLang="en-US" dirty="0"/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5814" y="10386"/>
              <a:ext cx="1903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快速增长</a:t>
              </a:r>
              <a:endParaRPr lang="zh-CN" altLang="en-US" dirty="0"/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2395" y="10231"/>
              <a:ext cx="1903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zh-CN" altLang="en-US" sz="2400" b="1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rPr>
                <a:t>缓慢增长</a:t>
              </a:r>
              <a:endParaRPr lang="zh-CN" altLang="en-US" dirty="0"/>
            </a:p>
          </p:txBody>
        </p:sp>
      </p:grpSp>
      <p:pic>
        <p:nvPicPr>
          <p:cNvPr id="38916" name="Picture 17" descr="高考资源网(ks5u.com),中国最大的高考网站,您身边的高考专家。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74663" y="4337225"/>
            <a:ext cx="4444800" cy="24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300" dirty="0" smtClean="0">
                <a:solidFill>
                  <a:srgbClr val="FF0000"/>
                </a:solidFill>
              </a:rPr>
              <a:t>1982</a:t>
            </a:r>
            <a:r>
              <a:rPr lang="zh-CN" altLang="zh-CN" sz="3300" dirty="0" smtClean="0">
                <a:solidFill>
                  <a:srgbClr val="FF0000"/>
                </a:solidFill>
              </a:rPr>
              <a:t>年</a:t>
            </a:r>
            <a:r>
              <a:rPr lang="zh-CN" altLang="zh-CN" sz="3300" dirty="0" smtClean="0"/>
              <a:t>和</a:t>
            </a:r>
            <a:r>
              <a:rPr lang="en-US" altLang="zh-CN" sz="3300" dirty="0" smtClean="0">
                <a:solidFill>
                  <a:srgbClr val="FF0000"/>
                </a:solidFill>
              </a:rPr>
              <a:t>2012</a:t>
            </a:r>
            <a:r>
              <a:rPr lang="zh-CN" altLang="zh-CN" sz="3300" dirty="0" smtClean="0">
                <a:solidFill>
                  <a:srgbClr val="FF0000"/>
                </a:solidFill>
              </a:rPr>
              <a:t>年</a:t>
            </a:r>
            <a:r>
              <a:rPr lang="zh-CN" altLang="zh-CN" sz="3300" dirty="0" smtClean="0"/>
              <a:t>我国人口年龄结构统计图</a:t>
            </a:r>
            <a:endParaRPr lang="zh-CN" altLang="en-US" sz="3300" dirty="0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0296" y="1435240"/>
            <a:ext cx="6943251" cy="452450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3"/>
          <p:cNvSpPr>
            <a:spLocks noGrp="1"/>
          </p:cNvSpPr>
          <p:nvPr>
            <p:ph type="title" idx="4294967295"/>
          </p:nvPr>
        </p:nvSpPr>
        <p:spPr>
          <a:xfrm>
            <a:off x="498091" y="367561"/>
            <a:ext cx="4082735" cy="1281214"/>
          </a:xfrm>
        </p:spPr>
        <p:txBody>
          <a:bodyPr anchor="b"/>
          <a:lstStyle/>
          <a:p>
            <a:pPr algn="l" eaLnBrk="1" hangingPunct="1"/>
            <a:r>
              <a:rPr lang="zh-CN" altLang="en-US" sz="3800" b="1" dirty="0" smtClean="0">
                <a:solidFill>
                  <a:srgbClr val="FF0000"/>
                </a:solidFill>
              </a:rPr>
              <a:t>我国人口生育政策在调整</a:t>
            </a:r>
          </a:p>
        </p:txBody>
      </p:sp>
      <p:sp>
        <p:nvSpPr>
          <p:cNvPr id="50179" name="内容占位符 4"/>
          <p:cNvSpPr>
            <a:spLocks noGrp="1"/>
          </p:cNvSpPr>
          <p:nvPr>
            <p:ph idx="4294967295"/>
          </p:nvPr>
        </p:nvSpPr>
        <p:spPr>
          <a:xfrm>
            <a:off x="4504812" y="301050"/>
            <a:ext cx="6519175" cy="681388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CN" altLang="en-US" sz="2900" b="1" dirty="0" smtClean="0"/>
              <a:t>十八届五中全会：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坚持计划生育的基本国策，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完善人口发展战略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，全面实施一对夫妇可生育两个孩子政策，积极开展应对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人口老龄化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行动。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促进人口均衡发展。</a:t>
            </a:r>
            <a:endParaRPr lang="zh-CN" altLang="zh-CN" sz="3300" dirty="0" smtClean="0">
              <a:solidFill>
                <a:srgbClr val="FF0000"/>
              </a:solidFill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提高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生殖健康、妇幼保健、托幼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等公共服务水平。</a:t>
            </a:r>
            <a:endParaRPr lang="en-US" altLang="zh-CN" sz="3300" b="1" dirty="0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可能在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2017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年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出现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生育高峰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，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预测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“全面二孩”每年带来的新增人口在</a:t>
            </a:r>
            <a:r>
              <a:rPr lang="en-US" altLang="zh-CN" sz="3300" b="1" dirty="0" smtClean="0">
                <a:latin typeface="楷体"/>
                <a:ea typeface="楷体"/>
                <a:cs typeface="楷体"/>
              </a:rPr>
              <a:t>300-800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万，中值为</a:t>
            </a:r>
            <a:r>
              <a:rPr lang="en-US" altLang="zh-CN" sz="3300" b="1" dirty="0" smtClean="0">
                <a:latin typeface="楷体"/>
                <a:ea typeface="楷体"/>
                <a:cs typeface="楷体"/>
              </a:rPr>
              <a:t>500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万。</a:t>
            </a:r>
            <a:endParaRPr lang="en-US" altLang="zh-CN" sz="3300" b="1" dirty="0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1.5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亿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生育了独生子女的家庭中，孩子在</a:t>
            </a:r>
            <a:r>
              <a:rPr lang="en-US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0-15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岁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的家庭大约有</a:t>
            </a:r>
            <a:r>
              <a:rPr lang="en-US" altLang="zh-CN" sz="3300" b="1" dirty="0" smtClean="0">
                <a:latin typeface="楷体"/>
                <a:ea typeface="楷体"/>
                <a:cs typeface="楷体"/>
              </a:rPr>
              <a:t>7000-8000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万，符合生育二孩政策并且</a:t>
            </a:r>
            <a:r>
              <a:rPr lang="zh-CN" altLang="zh-CN" sz="3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年龄合适</a:t>
            </a:r>
            <a:r>
              <a:rPr lang="zh-CN" altLang="zh-CN" sz="3300" b="1" dirty="0" smtClean="0">
                <a:latin typeface="楷体"/>
                <a:ea typeface="楷体"/>
                <a:cs typeface="楷体"/>
              </a:rPr>
              <a:t>的生育主体。</a:t>
            </a:r>
            <a:endParaRPr lang="zh-CN" altLang="zh-CN" sz="3300" dirty="0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80000"/>
              </a:lnSpc>
            </a:pPr>
            <a:endParaRPr lang="zh-CN" altLang="zh-CN" sz="1000" dirty="0" smtClean="0"/>
          </a:p>
          <a:p>
            <a:pPr eaLnBrk="1" hangingPunct="1">
              <a:lnSpc>
                <a:spcPct val="80000"/>
              </a:lnSpc>
            </a:pPr>
            <a:endParaRPr lang="zh-CN" altLang="zh-CN" sz="1000" dirty="0" smtClean="0"/>
          </a:p>
          <a:p>
            <a:pPr eaLnBrk="1" hangingPunct="1">
              <a:lnSpc>
                <a:spcPct val="80000"/>
              </a:lnSpc>
            </a:pPr>
            <a:endParaRPr lang="zh-CN" altLang="en-US" sz="1000" dirty="0" smtClean="0"/>
          </a:p>
        </p:txBody>
      </p:sp>
      <p:sp>
        <p:nvSpPr>
          <p:cNvPr id="50180" name="文本占位符 5"/>
          <p:cNvSpPr>
            <a:spLocks noGrp="1"/>
          </p:cNvSpPr>
          <p:nvPr>
            <p:ph type="body" sz="half" idx="4294967295"/>
          </p:nvPr>
        </p:nvSpPr>
        <p:spPr>
          <a:xfrm>
            <a:off x="576105" y="1582265"/>
            <a:ext cx="3790683" cy="5172114"/>
          </a:xfrm>
        </p:spPr>
        <p:txBody>
          <a:bodyPr/>
          <a:lstStyle/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3100" b="1" dirty="0" smtClean="0"/>
              <a:t>20</a:t>
            </a:r>
            <a:r>
              <a:rPr lang="zh-CN" altLang="en-US" sz="3100" b="1" dirty="0" smtClean="0"/>
              <a:t>世纪</a:t>
            </a:r>
            <a:r>
              <a:rPr lang="en-US" altLang="zh-CN" sz="3100" b="1" dirty="0" smtClean="0"/>
              <a:t>70</a:t>
            </a:r>
            <a:r>
              <a:rPr lang="zh-CN" altLang="en-US" sz="3100" b="1" dirty="0" smtClean="0"/>
              <a:t>年代：实行“计划生育”提倡“一对夫妇只生一个孩子”</a:t>
            </a:r>
            <a:endParaRPr lang="en-US" altLang="zh-CN" sz="3100" b="1" dirty="0" smtClean="0"/>
          </a:p>
          <a:p>
            <a:pPr marL="0" indent="0">
              <a:buNone/>
            </a:pPr>
            <a:r>
              <a:rPr lang="zh-CN" altLang="en-US" sz="3100" b="1" dirty="0" smtClean="0">
                <a:solidFill>
                  <a:srgbClr val="FF0000"/>
                </a:solidFill>
              </a:rPr>
              <a:t>“独生子女”</a:t>
            </a:r>
            <a:endParaRPr lang="en-US" altLang="zh-CN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100" b="1" dirty="0" smtClean="0"/>
              <a:t>2011</a:t>
            </a:r>
            <a:r>
              <a:rPr lang="zh-CN" altLang="en-US" sz="3100" b="1" dirty="0" smtClean="0"/>
              <a:t>年</a:t>
            </a:r>
            <a:r>
              <a:rPr lang="zh-CN" altLang="en-US" sz="3100" b="1" dirty="0" smtClean="0">
                <a:solidFill>
                  <a:srgbClr val="FF0000"/>
                </a:solidFill>
              </a:rPr>
              <a:t>“双独二胎”</a:t>
            </a:r>
            <a:endParaRPr lang="en-US" altLang="zh-CN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100" b="1" dirty="0" smtClean="0"/>
              <a:t>2013</a:t>
            </a:r>
            <a:r>
              <a:rPr lang="zh-CN" altLang="en-US" sz="3100" b="1" dirty="0" smtClean="0"/>
              <a:t>年</a:t>
            </a:r>
            <a:r>
              <a:rPr lang="zh-CN" altLang="en-US" sz="3100" b="1" dirty="0" smtClean="0">
                <a:solidFill>
                  <a:srgbClr val="FF0000"/>
                </a:solidFill>
              </a:rPr>
              <a:t>“单独二胎”</a:t>
            </a:r>
            <a:endParaRPr lang="en-US" altLang="zh-CN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100" b="1" dirty="0" smtClean="0"/>
              <a:t>2015</a:t>
            </a:r>
            <a:r>
              <a:rPr lang="zh-CN" altLang="en-US" sz="3100" b="1" dirty="0" smtClean="0"/>
              <a:t>年</a:t>
            </a:r>
            <a:r>
              <a:rPr lang="en-US" altLang="zh-CN" sz="3100" b="1" dirty="0" smtClean="0"/>
              <a:t>12</a:t>
            </a:r>
            <a:r>
              <a:rPr lang="zh-CN" altLang="en-US" sz="3100" b="1" dirty="0" smtClean="0"/>
              <a:t>月提出</a:t>
            </a:r>
            <a:r>
              <a:rPr lang="zh-CN" altLang="en-US" sz="3100" b="1" dirty="0" smtClean="0">
                <a:solidFill>
                  <a:srgbClr val="FF0000"/>
                </a:solidFill>
              </a:rPr>
              <a:t>“全面二孩”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422" y="302802"/>
            <a:ext cx="4104456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51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本章学习思路</a:t>
            </a:r>
            <a:endParaRPr lang="zh-CN" altLang="en-US" sz="51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2" name="图片 21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461" y="4068663"/>
            <a:ext cx="9433048" cy="3058094"/>
          </a:xfrm>
          <a:prstGeom prst="rect">
            <a:avLst/>
          </a:prstGeom>
        </p:spPr>
      </p:pic>
      <p:pic>
        <p:nvPicPr>
          <p:cNvPr id="26" name="图片 25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509" y="900311"/>
            <a:ext cx="792246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300" b="1" dirty="0" smtClean="0">
                <a:solidFill>
                  <a:srgbClr val="FF0000"/>
                </a:solidFill>
                <a:latin typeface="楷体" pitchFamily="49" charset="-122"/>
                <a:ea typeface="楷体_GB2312"/>
              </a:rPr>
              <a:t>我国的人口问题与政策</a:t>
            </a:r>
            <a:endParaRPr lang="zh-CN" altLang="en-US" sz="4300" b="1" dirty="0">
              <a:solidFill>
                <a:srgbClr val="FF0000"/>
              </a:solidFill>
              <a:latin typeface="楷体" pitchFamily="49" charset="-122"/>
              <a:ea typeface="楷体_GB231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问题：</a:t>
            </a:r>
            <a:r>
              <a:rPr lang="zh-CN" altLang="zh-CN" sz="3600" b="1" dirty="0">
                <a:latin typeface="楷体" pitchFamily="49" charset="-122"/>
                <a:ea typeface="楷体" pitchFamily="49" charset="-122"/>
              </a:rPr>
              <a:t>人口基数大，人口净增长数多，就业压力和老龄化现象严重，人口性别比偏大，人口素质较低……</a:t>
            </a:r>
          </a:p>
          <a:p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政</a:t>
            </a:r>
            <a:r>
              <a:rPr lang="zh-CN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策</a:t>
            </a:r>
            <a:r>
              <a:rPr lang="zh-CN" altLang="zh-CN" sz="3600" b="1" dirty="0">
                <a:latin typeface="楷体" pitchFamily="49" charset="-122"/>
                <a:ea typeface="楷体" pitchFamily="49" charset="-122"/>
              </a:rPr>
              <a:t>：实行计划生育，控制人口数量，增加教育投入，提高民族素质；调整发展战略，开发更多劳动密集产业，创造就业机会；加快开放步伐，发展社会经济，完善社会保障体系，健全养老保险制度。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6892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zh-CN" sz="3700" b="1" dirty="0" smtClean="0">
                <a:latin typeface="楷体" pitchFamily="49" charset="-122"/>
                <a:ea typeface="楷体" pitchFamily="49" charset="-122"/>
              </a:rPr>
              <a:t>我国不同生育率方案预测的</a:t>
            </a:r>
            <a:r>
              <a:rPr lang="en-US" altLang="zh-CN" sz="3700" b="1" dirty="0" smtClean="0">
                <a:latin typeface="楷体" pitchFamily="49" charset="-122"/>
                <a:ea typeface="楷体" pitchFamily="49" charset="-122"/>
              </a:rPr>
              <a:t>2050</a:t>
            </a:r>
            <a:r>
              <a:rPr lang="zh-CN" altLang="zh-CN" sz="3700" b="1" dirty="0" smtClean="0">
                <a:latin typeface="楷体" pitchFamily="49" charset="-122"/>
                <a:ea typeface="楷体" pitchFamily="49" charset="-122"/>
              </a:rPr>
              <a:t>年人口结构</a:t>
            </a:r>
            <a:endParaRPr lang="zh-CN" altLang="en-US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227" name="内容占位符 8"/>
          <p:cNvSpPr>
            <a:spLocks noGrp="1"/>
          </p:cNvSpPr>
          <p:nvPr>
            <p:ph idx="4294967295"/>
          </p:nvPr>
        </p:nvSpPr>
        <p:spPr>
          <a:xfrm>
            <a:off x="590108" y="1398484"/>
            <a:ext cx="10355864" cy="535589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方案与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方案的人口结构比较，差异最大的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  ）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人口性别比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老年人口比重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青壮年人口比重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D.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少儿人口比重</a:t>
            </a:r>
          </a:p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从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我国可持续发展的角度判断，三种生育方案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较为合理的是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  ）</a:t>
            </a:r>
            <a:endParaRPr lang="zh-CN" altLang="en-US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 b="9249"/>
          <a:stretch>
            <a:fillRect/>
          </a:stretch>
        </p:blipFill>
        <p:spPr bwMode="auto">
          <a:xfrm>
            <a:off x="1080517" y="1476375"/>
            <a:ext cx="95497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 idx="4294967295"/>
          </p:nvPr>
        </p:nvSpPr>
        <p:spPr>
          <a:xfrm>
            <a:off x="576104" y="302801"/>
            <a:ext cx="10265849" cy="778880"/>
          </a:xfrm>
        </p:spPr>
        <p:txBody>
          <a:bodyPr/>
          <a:lstStyle/>
          <a:p>
            <a:pPr eaLnBrk="1" hangingPunct="1"/>
            <a:r>
              <a:rPr lang="zh-CN" altLang="en-US" sz="43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人口性别比</a:t>
            </a:r>
          </a:p>
        </p:txBody>
      </p:sp>
      <p:sp>
        <p:nvSpPr>
          <p:cNvPr id="57347" name="内容占位符 2"/>
          <p:cNvSpPr>
            <a:spLocks noGrp="1"/>
          </p:cNvSpPr>
          <p:nvPr>
            <p:ph idx="4294967295"/>
          </p:nvPr>
        </p:nvSpPr>
        <p:spPr>
          <a:xfrm>
            <a:off x="770140" y="1240958"/>
            <a:ext cx="10253847" cy="293699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人口性别构成：人口性别比 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=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男婴人口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女婴人口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×100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目前国际公认的婴儿性别比标准为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105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。（或把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107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作为婴儿性别比的容忍线）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图为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我国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出生人口性别比时期变动情况图</a:t>
            </a:r>
            <a:r>
              <a:rPr lang="zh-CN" altLang="en-US" b="1" dirty="0" smtClean="0"/>
              <a:t>。</a:t>
            </a:r>
            <a:endParaRPr lang="zh-CN" altLang="en-US" dirty="0" smtClean="0"/>
          </a:p>
        </p:txBody>
      </p:sp>
      <p:pic>
        <p:nvPicPr>
          <p:cNvPr id="57348" name="Picture 2" descr="C:\Users\ADMINI~1\AppData\Local\Temp\ksohtml\wps82D6.t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597" y="4018672"/>
            <a:ext cx="5989079" cy="28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9160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576104" y="302801"/>
            <a:ext cx="10369868" cy="1571763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sz="3600" b="1" dirty="0" smtClean="0">
                <a:latin typeface="楷体"/>
                <a:ea typeface="楷体"/>
                <a:cs typeface="楷体"/>
              </a:rPr>
              <a:t>联合国统计的“中国人口增长率变化示意图”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思考</a:t>
            </a:r>
            <a:r>
              <a:rPr lang="zh-CN" altLang="en-US" sz="3600" b="1" dirty="0" smtClean="0">
                <a:latin typeface="楷体"/>
                <a:ea typeface="楷体"/>
                <a:cs typeface="楷体"/>
              </a:rPr>
              <a:t>人口数量最多的年份可能是：</a:t>
            </a:r>
            <a:endParaRPr lang="zh-CN" altLang="en-US" sz="3600" dirty="0" smtClean="0">
              <a:latin typeface="楷体"/>
              <a:ea typeface="楷体"/>
              <a:cs typeface="楷体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4219" y="1717038"/>
            <a:ext cx="8857297" cy="496073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练一练：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读某地区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2011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2017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年的人口变化状况表，完成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题。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AC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445" y="3420591"/>
            <a:ext cx="10441876" cy="3096344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2017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年，该地人口的自然增长率为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32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5.40‰  B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17.26‰   C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23.49‰  D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28.89‰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．该地人口增长模式是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32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．原始型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B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．传统型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C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．现代型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D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．过渡型</a:t>
            </a:r>
            <a:endParaRPr lang="zh-CN" altLang="zh-CN" sz="32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zh-CN" sz="32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648469" y="1548383"/>
          <a:ext cx="10370325" cy="1664208"/>
        </p:xfrm>
        <a:graphic>
          <a:graphicData uri="http://schemas.openxmlformats.org/drawingml/2006/table">
            <a:tbl>
              <a:tblPr/>
              <a:tblGrid>
                <a:gridCol w="3600258"/>
                <a:gridCol w="1765228"/>
                <a:gridCol w="1535655"/>
                <a:gridCol w="1654319"/>
                <a:gridCol w="18148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endParaRPr lang="zh-CN" sz="105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2011</a:t>
                      </a:r>
                      <a:r>
                        <a:rPr lang="zh-CN" sz="2800" b="1" kern="100">
                          <a:latin typeface="Times New Roman"/>
                          <a:ea typeface="宋体"/>
                          <a:cs typeface="Times New Roman"/>
                        </a:rPr>
                        <a:t>年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2013</a:t>
                      </a:r>
                      <a:r>
                        <a:rPr lang="zh-CN" sz="2800" b="1" kern="100">
                          <a:latin typeface="Times New Roman"/>
                          <a:ea typeface="宋体"/>
                          <a:cs typeface="Times New Roman"/>
                        </a:rPr>
                        <a:t>年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2015</a:t>
                      </a:r>
                      <a:r>
                        <a:rPr lang="zh-CN" sz="2800" b="1" kern="100">
                          <a:latin typeface="Times New Roman"/>
                          <a:ea typeface="宋体"/>
                          <a:cs typeface="Times New Roman"/>
                        </a:rPr>
                        <a:t>年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2017</a:t>
                      </a:r>
                      <a:r>
                        <a:rPr lang="zh-CN" sz="2800" b="1" kern="100">
                          <a:latin typeface="Times New Roman"/>
                          <a:ea typeface="宋体"/>
                          <a:cs typeface="Times New Roman"/>
                        </a:rPr>
                        <a:t>年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800" b="1" kern="100">
                          <a:latin typeface="Times New Roman"/>
                          <a:ea typeface="宋体"/>
                          <a:cs typeface="Times New Roman"/>
                        </a:rPr>
                        <a:t>人口出生率</a:t>
                      </a: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/</a:t>
                      </a:r>
                      <a:r>
                        <a:rPr lang="en-US" sz="2800" b="1" kern="100">
                          <a:latin typeface="宋体"/>
                          <a:ea typeface="宋体"/>
                          <a:cs typeface="Times New Roman"/>
                        </a:rPr>
                        <a:t>‰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11.25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11.7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11.64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11.5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800" b="1" kern="100" dirty="0">
                          <a:latin typeface="Times New Roman"/>
                          <a:ea typeface="宋体"/>
                          <a:cs typeface="Times New Roman"/>
                        </a:rPr>
                        <a:t>人口死亡率</a:t>
                      </a:r>
                      <a:r>
                        <a:rPr lang="en-US" sz="2800" b="1" kern="100" dirty="0">
                          <a:latin typeface="Times New Roman"/>
                          <a:ea typeface="宋体"/>
                          <a:cs typeface="Courier New"/>
                        </a:rPr>
                        <a:t>/</a:t>
                      </a:r>
                      <a:r>
                        <a:rPr lang="en-US" sz="2800" b="1" kern="100" dirty="0">
                          <a:latin typeface="宋体"/>
                          <a:ea typeface="宋体"/>
                          <a:cs typeface="Times New Roman"/>
                        </a:rPr>
                        <a:t>‰</a:t>
                      </a:r>
                      <a:endParaRPr lang="zh-CN" sz="105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6.16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6.08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>
                          <a:latin typeface="Times New Roman"/>
                          <a:ea typeface="宋体"/>
                          <a:cs typeface="Courier New"/>
                        </a:rPr>
                        <a:t>6.26</a:t>
                      </a:r>
                      <a:endParaRPr lang="zh-CN" sz="105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800" b="1" kern="100" dirty="0">
                          <a:latin typeface="Times New Roman"/>
                          <a:ea typeface="宋体"/>
                          <a:cs typeface="Courier New"/>
                        </a:rPr>
                        <a:t>6.10</a:t>
                      </a:r>
                      <a:endParaRPr lang="zh-CN" sz="105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83763" marR="837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437" y="302802"/>
            <a:ext cx="10585535" cy="88554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000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下图反映了亚洲某国人口增长与构成的变化及其发展趋势。读图完成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题。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BAB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37" y="3348583"/>
            <a:ext cx="11161638" cy="3888432"/>
          </a:xfrm>
        </p:spPr>
        <p:txBody>
          <a:bodyPr>
            <a:normAutofit/>
          </a:bodyPr>
          <a:lstStyle/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．该国人口变化趋势的一个突出特征是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．年轻劳动力过剩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     	</a:t>
            </a:r>
            <a:r>
              <a:rPr lang="en-US" altLang="zh-CN" sz="2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．老龄化趋势显著</a:t>
            </a:r>
            <a:endParaRPr lang="zh-CN" altLang="zh-CN" sz="26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．自然增长率上升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    	D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．人口出生率较高</a:t>
            </a:r>
            <a:endParaRPr lang="zh-CN" altLang="zh-CN" sz="2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．示意图显示，该国人口平均寿命状况是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．平均寿命延长，女性长于男性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．平均寿命延长，男性长于女性</a:t>
            </a: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．平均寿命缩短，女性长于男性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．平均寿命缩短，男性长于女性</a:t>
            </a:r>
            <a:endParaRPr lang="en-US" altLang="zh-CN" sz="2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．人口金字塔示意图所示为亚洲某国，最可能是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．中国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  	</a:t>
            </a:r>
            <a:r>
              <a:rPr lang="en-US" altLang="zh-CN" sz="2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．日本</a:t>
            </a:r>
            <a:r>
              <a:rPr lang="en-US" altLang="zh-CN" sz="2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．印度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  	D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．泰国</a:t>
            </a:r>
          </a:p>
          <a:p>
            <a:endParaRPr lang="zh-CN" altLang="en-US" dirty="0"/>
          </a:p>
        </p:txBody>
      </p:sp>
      <p:pic>
        <p:nvPicPr>
          <p:cNvPr id="50178" name="Picture 2" descr="E:\电子稿\金版教程（魏）\10.5\213地理（旧教材人教必修2作业测评-教师课件\153DL3.TIF"/>
          <p:cNvPicPr>
            <a:picLocks noChangeAspect="1" noChangeArrowheads="1"/>
          </p:cNvPicPr>
          <p:nvPr/>
        </p:nvPicPr>
        <p:blipFill>
          <a:blip r:embed="rId3" r:link="rId4" cstate="print"/>
          <a:srcRect t="7500" r="1793" b="2500"/>
          <a:stretch>
            <a:fillRect/>
          </a:stretch>
        </p:blipFill>
        <p:spPr bwMode="auto">
          <a:xfrm>
            <a:off x="3816821" y="828303"/>
            <a:ext cx="66247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369868" cy="7415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000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阅读材料，探究下列问题。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zh-CN" sz="4000" b="1" dirty="0" smtClean="0">
                <a:latin typeface="楷体" pitchFamily="49" charset="-122"/>
                <a:ea typeface="楷体" pitchFamily="49" charset="-122"/>
              </a:rPr>
            </a:b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421" y="972319"/>
            <a:ext cx="10729551" cy="5832648"/>
          </a:xfrm>
        </p:spPr>
        <p:txBody>
          <a:bodyPr>
            <a:normAutofit fontScale="92500" lnSpcReduction="20000"/>
          </a:bodyPr>
          <a:lstStyle/>
          <a:p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材料一　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世纪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90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年代以来，中国的老龄化进程加快。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65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岁及以上老年人口从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2000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年的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8 811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万到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年的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14 386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万，占总人口的比例由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6.96%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上升为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10.5%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材料二　十八届五中全会决定全面实施一对夫妇可生育两个孩子政策。这意味着长达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多年的独生子女政策正式结束。</a:t>
            </a:r>
          </a:p>
          <a:p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材料三　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2014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年我国出生人口情况表。</a:t>
            </a:r>
            <a:endParaRPr lang="en-US" altLang="zh-CN" sz="2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6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说出老龄化问题在我国快速发展的主要原因。</a:t>
            </a: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分析全面放开二孩政策对我国社会、经济将产生的有利影响。</a:t>
            </a:r>
          </a:p>
          <a:p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⑶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指出</a:t>
            </a:r>
            <a:r>
              <a:rPr lang="en-US" altLang="zh-CN" sz="2600" b="1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zh-CN" sz="2600" b="1" dirty="0" smtClean="0">
                <a:latin typeface="楷体" pitchFamily="49" charset="-122"/>
                <a:ea typeface="楷体" pitchFamily="49" charset="-122"/>
              </a:rPr>
              <a:t>年预期出生人口和实际出生人口的差异，并推测其形成的原因。</a:t>
            </a: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92685" y="3060551"/>
          <a:ext cx="5400600" cy="1901952"/>
        </p:xfrm>
        <a:graphic>
          <a:graphicData uri="http://schemas.openxmlformats.org/drawingml/2006/table">
            <a:tbl>
              <a:tblPr/>
              <a:tblGrid>
                <a:gridCol w="1940021"/>
                <a:gridCol w="34605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年份</a:t>
                      </a:r>
                      <a:r>
                        <a:rPr lang="en-US" sz="2400" b="1" kern="100" dirty="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/</a:t>
                      </a:r>
                      <a:r>
                        <a:rPr lang="zh-CN" sz="24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类别</a:t>
                      </a:r>
                      <a:endParaRPr lang="zh-CN" sz="24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zh-CN" sz="24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出生人口</a:t>
                      </a:r>
                      <a:r>
                        <a:rPr lang="en-US" sz="2400" b="1" kern="10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/</a:t>
                      </a:r>
                      <a:r>
                        <a:rPr lang="zh-CN" sz="24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万人</a:t>
                      </a:r>
                      <a:endParaRPr lang="zh-CN" sz="2400" b="1" kern="10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 dirty="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2014</a:t>
                      </a:r>
                      <a:r>
                        <a:rPr lang="zh-CN" sz="2400" b="1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实际</a:t>
                      </a:r>
                      <a:endParaRPr lang="zh-CN" sz="24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 dirty="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1 687</a:t>
                      </a:r>
                      <a:endParaRPr lang="zh-CN" sz="24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2015</a:t>
                      </a:r>
                      <a:r>
                        <a:rPr lang="zh-CN" sz="24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预期</a:t>
                      </a:r>
                      <a:endParaRPr lang="zh-CN" sz="2400" b="1" kern="10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 dirty="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1 887</a:t>
                      </a:r>
                      <a:endParaRPr lang="zh-CN" sz="24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2015</a:t>
                      </a:r>
                      <a:r>
                        <a:rPr lang="zh-CN" sz="2400" b="1" kern="10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实际</a:t>
                      </a:r>
                      <a:endParaRPr lang="zh-CN" sz="2400" b="1" kern="10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33700" algn="l"/>
                        </a:tabLst>
                      </a:pPr>
                      <a:r>
                        <a:rPr lang="en-US" sz="2400" b="1" kern="100" dirty="0">
                          <a:latin typeface="楷体" pitchFamily="49" charset="-122"/>
                          <a:ea typeface="楷体" pitchFamily="49" charset="-122"/>
                          <a:cs typeface="Courier New"/>
                        </a:rPr>
                        <a:t>1 655</a:t>
                      </a:r>
                      <a:endParaRPr lang="zh-CN" sz="2400" b="1" kern="100" dirty="0">
                        <a:latin typeface="楷体" pitchFamily="49" charset="-122"/>
                        <a:ea typeface="楷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369868" cy="813534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参考答案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453" y="1260351"/>
            <a:ext cx="10441519" cy="549402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说出老龄化问题在我国快速发展的主要原因。</a:t>
            </a:r>
          </a:p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经济水平的提高，医疗卫生事业的进步，人均寿命延长，老年人口数量增多，比重不断增大；限制生育政策，导致人口出生率逐渐下降，使老年人口比重增大。</a:t>
            </a:r>
          </a:p>
          <a:p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分析全面放开二孩政策对我国社会、经济将产生的有利影响。</a:t>
            </a:r>
          </a:p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短期内可以带动母婴消费产品的需求增长；缓解人口老龄化的增长趋势。</a:t>
            </a:r>
          </a:p>
          <a:p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⑶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指出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年预期出生人口和实际出生人口的差异，并推测其形成的原因。</a:t>
            </a:r>
          </a:p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差异：实际出生人口远低于预期出生人口。</a:t>
            </a:r>
          </a:p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实际偏低的原因：养育孩子成本上升；生活、工作压力大，生育意愿降低；部分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70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后人群生育年龄偏大，生育二孩健康风险较大；养儿防老等传统婚育观念的转变。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369868" cy="741526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课后作业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445" y="972319"/>
            <a:ext cx="10441519" cy="5638044"/>
          </a:xfrm>
        </p:spPr>
        <p:txBody>
          <a:bodyPr>
            <a:normAutofit fontScale="62500" lnSpcReduction="20000"/>
          </a:bodyPr>
          <a:lstStyle/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一、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单项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选择题</a:t>
            </a:r>
          </a:p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下图为我国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1790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2017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年人口统计图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含港、澳、台地区人口数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。读图，完成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题。</a:t>
            </a: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．我国人口增长速度最快的时段是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1964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1982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B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1982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1990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1990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2000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2000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2010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年</a:t>
            </a: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．图中反映出我国目前的人口特点是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．人口增长速度过快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	B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．老年人口偏多</a:t>
            </a: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．人口总量大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	D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．劳动力缺乏</a:t>
            </a: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19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世纪初到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世纪中叶，我国人口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增长的特点是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．高出生率、高死亡率、低自然增长率</a:t>
            </a: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．高出生率、低死亡率、高自然增长率</a:t>
            </a: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．低出生率、低死亡率、低自然增长率</a:t>
            </a: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．低出生率、低死亡率、负自然增长率</a:t>
            </a:r>
          </a:p>
          <a:p>
            <a:endParaRPr lang="zh-CN" altLang="en-US" dirty="0"/>
          </a:p>
        </p:txBody>
      </p:sp>
      <p:pic>
        <p:nvPicPr>
          <p:cNvPr id="106498" name="图片 12" descr="E:\电子稿\金版教程（魏）\10.5\213地理（旧教材人教必修2作业测评-教师课件\177DL105.TIF"/>
          <p:cNvPicPr>
            <a:picLocks noChangeAspect="1" noChangeArrowheads="1"/>
          </p:cNvPicPr>
          <p:nvPr/>
        </p:nvPicPr>
        <p:blipFill>
          <a:blip r:embed="rId2" r:link="rId3" cstate="print"/>
          <a:srcRect l="5176" t="4416" r="1646" b="4416"/>
          <a:stretch>
            <a:fillRect/>
          </a:stretch>
        </p:blipFill>
        <p:spPr bwMode="auto">
          <a:xfrm>
            <a:off x="6769149" y="3276575"/>
            <a:ext cx="424274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37" y="468263"/>
            <a:ext cx="10585535" cy="6840760"/>
          </a:xfrm>
        </p:spPr>
        <p:txBody>
          <a:bodyPr>
            <a:noAutofit/>
          </a:bodyPr>
          <a:lstStyle/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下图是我国某省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2017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2045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预测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人口年龄结构比较图。读图，完成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题。</a:t>
            </a: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2045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2017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年相比，下列说法最不可能的是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．出生率下降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	      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．死亡率下降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．自然增长率下降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	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．人口总数上升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 5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．近几年，该省可能面临的主要社会问题是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．就业压力较大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		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．养老负担偏重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．老龄化速度加快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	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．劳动力严重短缺</a:t>
            </a:r>
            <a:endParaRPr lang="zh-CN" altLang="en-US" sz="2800" dirty="0"/>
          </a:p>
        </p:txBody>
      </p:sp>
      <p:pic>
        <p:nvPicPr>
          <p:cNvPr id="107522" name="图片 13" descr="E:\电子稿\金版教程（魏）\10.5\213地理（旧教材人教必修2作业测评-教师课件\177DL2.TIF"/>
          <p:cNvPicPr>
            <a:picLocks noChangeAspect="1" noChangeArrowheads="1"/>
          </p:cNvPicPr>
          <p:nvPr/>
        </p:nvPicPr>
        <p:blipFill>
          <a:blip r:embed="rId2" r:link="rId3" cstate="print"/>
          <a:srcRect l="3633" t="6482" r="2350" b="5556"/>
          <a:stretch>
            <a:fillRect/>
          </a:stretch>
        </p:blipFill>
        <p:spPr bwMode="auto">
          <a:xfrm>
            <a:off x="2808709" y="1476375"/>
            <a:ext cx="6048672" cy="26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476" y="302802"/>
            <a:ext cx="10225495" cy="59751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第一节 人口的数量变化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48466" y="1220169"/>
          <a:ext cx="10513170" cy="551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7"/>
                <a:gridCol w="6336703"/>
              </a:tblGrid>
              <a:tr h="660623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课程标准要求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800" b="1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重点难点聚焦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2166">
                <a:tc>
                  <a:txBody>
                    <a:bodyPr/>
                    <a:lstStyle/>
                    <a:p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1.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分析资料，说出世界人口增长的时空差异。</a:t>
                      </a:r>
                    </a:p>
                    <a:p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．运用人口资料，分析人口增长模式的主要特点及地区分布，学会人口增长模式的判断方法。</a:t>
                      </a:r>
                    </a:p>
                    <a:p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3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．应用曲线图和柱状图，分析人口增长状况，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理解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不同类型国家的人口问题。</a:t>
                      </a:r>
                      <a:endParaRPr lang="zh-CN" altLang="en-US" sz="2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1.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影响人口数量变化的原因及时空差异。</a:t>
                      </a:r>
                    </a:p>
                    <a:p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．人口增长模式的类型、特点及其转变。</a:t>
                      </a:r>
                    </a:p>
                    <a:p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3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．人口增长模式的判断方法。</a:t>
                      </a:r>
                    </a:p>
                    <a:p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4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．发达国家、发展中国家的人口增长特点及人口问题。</a:t>
                      </a:r>
                      <a:endParaRPr lang="en-US" altLang="zh-CN" sz="2800" b="1" kern="1200" dirty="0" smtClean="0">
                        <a:solidFill>
                          <a:schemeClr val="dk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  <a:p>
                      <a:endParaRPr lang="zh-CN" altLang="en-US" sz="2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7" name="Picture 5" descr="C:\Users\Administrator\AppData\Local\Microsoft\Windows\Temporary Internet Files\Content.Word\1-1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968949" y="4572719"/>
            <a:ext cx="57454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37" y="468263"/>
            <a:ext cx="10585535" cy="6840760"/>
          </a:xfrm>
        </p:spPr>
        <p:txBody>
          <a:bodyPr>
            <a:noAutofit/>
          </a:bodyPr>
          <a:lstStyle/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读人口出生率与死亡率的统计图，完成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题。</a:t>
            </a: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．图中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①②③④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代表的人口增长模式符合欧洲发达国家现状的是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①     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②     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③     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④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．欧洲某国法律规定，对独身者收取高达自身收入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5%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10%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的税率。其初衷是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．鼓励生育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	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．抑制人口快速增长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．以税养老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	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．平衡人口性别差异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8546" name="图片 14" descr="E:\电子稿\金版教程（魏）\10.5\213地理（旧教材人教必修2作业测评-教师课件\109DL4.TIF"/>
          <p:cNvPicPr>
            <a:picLocks noChangeAspect="1" noChangeArrowheads="1"/>
          </p:cNvPicPr>
          <p:nvPr/>
        </p:nvPicPr>
        <p:blipFill>
          <a:blip r:embed="rId2" r:link="rId3" cstate="print"/>
          <a:srcRect l="3626" t="7202" r="3310" b="4884"/>
          <a:stretch>
            <a:fillRect/>
          </a:stretch>
        </p:blipFill>
        <p:spPr bwMode="auto">
          <a:xfrm>
            <a:off x="2448669" y="1044327"/>
            <a:ext cx="55446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37" y="468263"/>
            <a:ext cx="10801200" cy="6840760"/>
          </a:xfrm>
        </p:spPr>
        <p:txBody>
          <a:bodyPr>
            <a:noAutofit/>
          </a:bodyPr>
          <a:lstStyle/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下图甲表示某年我国某市人口出生率和死亡率，乙表示我国不同阶段人口增长状况图。读图，完成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题。</a:t>
            </a: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．甲图所示城市人口自然增长率状况最接近乙图中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Ⅰ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阶段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Ⅱ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阶段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Ⅲ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阶段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 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Ⅳ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阶段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．该城市在今后工作中应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加强老年人的社会保障工作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鼓励生育，提高少年儿童比例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大量吸纳农村剩余劳动力　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④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继续保持较低的人口生育水平</a:t>
            </a:r>
          </a:p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①③  	B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①④     C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②③     D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③④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9570" name="图片 15" descr="E:\电子稿\金版教程（魏）\10.5\213地理（旧教材人教必修2作业测评-教师课件\153DL6.TIF"/>
          <p:cNvPicPr>
            <a:picLocks noChangeAspect="1" noChangeArrowheads="1"/>
          </p:cNvPicPr>
          <p:nvPr/>
        </p:nvPicPr>
        <p:blipFill>
          <a:blip r:embed="rId2" r:link="rId3" cstate="print"/>
          <a:srcRect l="1351" t="2686" r="-5406" b="3316"/>
          <a:stretch>
            <a:fillRect/>
          </a:stretch>
        </p:blipFill>
        <p:spPr bwMode="auto">
          <a:xfrm>
            <a:off x="2520677" y="1404366"/>
            <a:ext cx="5976664" cy="271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37" y="468263"/>
            <a:ext cx="10585535" cy="6840760"/>
          </a:xfrm>
        </p:spPr>
        <p:txBody>
          <a:bodyPr>
            <a:noAutofit/>
          </a:bodyPr>
          <a:lstStyle/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下图为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某国甲、乙、丙、丁四个时期人口增长模式示意图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。读图，回答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题。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．该国死亡率最低的时期是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．甲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	B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  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       D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．丁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．该国人口增长模式的演变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顺序为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．甲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丁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	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．甲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丁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甲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丁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	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．丁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甲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乙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→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丙</a:t>
            </a:r>
            <a:endParaRPr lang="zh-CN" altLang="zh-CN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0594" name="图片 16" descr="E:\电子稿\金版教程（魏）\10.5\213地理（旧教材人教必修2作业测评-教师课件\153DL7.TIF"/>
          <p:cNvPicPr>
            <a:picLocks noChangeAspect="1" noChangeArrowheads="1"/>
          </p:cNvPicPr>
          <p:nvPr/>
        </p:nvPicPr>
        <p:blipFill>
          <a:blip r:embed="rId2" r:link="rId3" cstate="print"/>
          <a:srcRect l="2355"/>
          <a:stretch>
            <a:fillRect/>
          </a:stretch>
        </p:blipFill>
        <p:spPr bwMode="auto">
          <a:xfrm>
            <a:off x="5545013" y="1980430"/>
            <a:ext cx="5112568" cy="419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302802"/>
            <a:ext cx="10441517" cy="813534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二、非选择题部分</a:t>
            </a:r>
            <a:endParaRPr lang="zh-CN" altLang="en-US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37" y="1044327"/>
            <a:ext cx="10585535" cy="3384376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．阅读材料，完成下列各题。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材料一　国家人口计生委于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2012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月份审议通过的《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2011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年全国人口和计划生育事业发展公报》显示，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2011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年全国出生人口为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1 604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万人，自然增长率为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4.79‰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，我国人口老龄化速度不断加快。</a:t>
            </a:r>
          </a:p>
          <a:p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材料二　我国每隔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年的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65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岁及以上人口增长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含预测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示意图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(65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岁及以上年龄人口占总人口的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7%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，则出现人口老龄化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endParaRPr lang="zh-CN" altLang="en-US" dirty="0"/>
          </a:p>
        </p:txBody>
      </p:sp>
      <p:pic>
        <p:nvPicPr>
          <p:cNvPr id="112642" name="图片 18" descr="E:\电子稿\金版教程（魏）\10.5\213地理（旧教材人教必修2作业测评-教师课件\153DL9.TIF"/>
          <p:cNvPicPr>
            <a:picLocks noChangeAspect="1" noChangeArrowheads="1"/>
          </p:cNvPicPr>
          <p:nvPr/>
        </p:nvPicPr>
        <p:blipFill>
          <a:blip r:embed="rId2" r:link="rId3" cstate="print"/>
          <a:srcRect l="2353" t="2390" r="2353" b="4380"/>
          <a:stretch>
            <a:fillRect/>
          </a:stretch>
        </p:blipFill>
        <p:spPr bwMode="auto">
          <a:xfrm>
            <a:off x="3024733" y="4284687"/>
            <a:ext cx="61317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421" y="324247"/>
            <a:ext cx="10729551" cy="643013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⑴ 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根据材料一描述我国人口增长模式的特点。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材料二反映出我国人口发展中存在何种人口问题？从图中看出该问题产生的时间大约在</a:t>
            </a:r>
            <a:r>
              <a:rPr lang="en-US" altLang="zh-CN" sz="3200" b="1" u="sng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年，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分析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导致该问题产生的原因。</a:t>
            </a:r>
          </a:p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⑶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下面漫画反映了我国面临的人口问题是</a:t>
            </a:r>
            <a:r>
              <a:rPr lang="en-US" altLang="zh-CN" sz="3200" b="1" u="sng" dirty="0" smtClean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？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长大以后问题就更明显了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表现在哪些方面？</a:t>
            </a: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⑷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结合上述材料并结合所学知识，你认为我国人口政策的制定应包括哪些内容？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1618" name="图片 19" descr="E:\电子稿\金版教程（魏）\10.5\213地理（旧教材人教必修2作业测评-教师课件\153DL10.TIF"/>
          <p:cNvPicPr>
            <a:picLocks noChangeAspect="1" noChangeArrowheads="1"/>
          </p:cNvPicPr>
          <p:nvPr/>
        </p:nvPicPr>
        <p:blipFill>
          <a:blip r:embed="rId2" r:link="rId3" cstate="print"/>
          <a:srcRect l="3390" t="6369" r="6780" b="4464"/>
          <a:stretch>
            <a:fillRect/>
          </a:stretch>
        </p:blipFill>
        <p:spPr bwMode="auto">
          <a:xfrm>
            <a:off x="5977060" y="4140671"/>
            <a:ext cx="42525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302802"/>
            <a:ext cx="10369868" cy="813534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参考答案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453" y="1260351"/>
            <a:ext cx="10441519" cy="5494028"/>
          </a:xfrm>
        </p:spPr>
        <p:txBody>
          <a:bodyPr>
            <a:normAutofit lnSpcReduction="10000"/>
          </a:bodyPr>
          <a:lstStyle/>
          <a:p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1-5 ACA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BA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   6-10 AABBB 11D</a:t>
            </a:r>
          </a:p>
          <a:p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35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低出生率、低死亡率、低自然增长率。</a:t>
            </a:r>
          </a:p>
          <a:p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人口老龄化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老年人口比重大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。　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2003(2000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2005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年间即可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　人均寿命的延长和出生率的不断下降</a:t>
            </a:r>
            <a:endParaRPr lang="en-US" altLang="zh-CN" sz="35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⑶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性别比失调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偏高、升高</a:t>
            </a:r>
            <a:r>
              <a:rPr lang="en-US" altLang="zh-CN" sz="35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　造成将来部分男性结婚困难，影响社会秩序和安定，并对就业和社会经济结构造成不良影响</a:t>
            </a:r>
            <a:endParaRPr lang="en-US" altLang="zh-CN" sz="35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500" b="1" dirty="0" smtClean="0">
                <a:latin typeface="楷体" pitchFamily="49" charset="-122"/>
                <a:ea typeface="楷体" pitchFamily="49" charset="-122"/>
              </a:rPr>
              <a:t>⑷</a:t>
            </a:r>
            <a:r>
              <a:rPr lang="zh-CN" altLang="zh-CN" sz="3500" b="1" dirty="0" smtClean="0">
                <a:latin typeface="楷体" pitchFamily="49" charset="-122"/>
                <a:ea typeface="楷体" pitchFamily="49" charset="-122"/>
              </a:rPr>
              <a:t>继续保持低生育水平；完善养老保障制度；严格控制人口出生性别比例；提高人口素质。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8429" y="302802"/>
            <a:ext cx="10657543" cy="813534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先了解几个概念：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32445" y="1116335"/>
            <a:ext cx="10513526" cy="56380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人口的数量变化：即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人口增长</a:t>
            </a:r>
            <a:endParaRPr lang="en-US" altLang="zh-CN" sz="3200" b="1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人口增长包括：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自然增长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（即出生与死亡）和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机械增长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（即人口的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迁移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就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而言，取决于人口的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自然增长</a:t>
            </a:r>
            <a:endParaRPr lang="en-US" altLang="zh-CN" sz="3200" b="1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就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国家和地区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而言，取决于人口的自然增长及机械增长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增长的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数量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取决于人口的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基数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增长率</a:t>
            </a:r>
            <a:endParaRPr lang="en-US" altLang="zh-CN" sz="3200" b="1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增长的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速度（快慢）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，取决于增</a:t>
            </a:r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长率的大小</a:t>
            </a:r>
            <a:endParaRPr lang="en-US" altLang="zh-CN" sz="3200" b="1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人口的增长具有增长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惯性特征</a:t>
            </a:r>
            <a:endParaRPr lang="en-US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人口金字塔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（如右图）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sz="40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4753" name="图片 61" descr="E:\电子稿\金版教程（魏）\10.5\213地理（旧教材人教必修2作业测评-教师课件\19XGK1.TIF"/>
          <p:cNvPicPr>
            <a:picLocks noChangeAspect="1" noChangeArrowheads="1"/>
          </p:cNvPicPr>
          <p:nvPr/>
        </p:nvPicPr>
        <p:blipFill>
          <a:blip r:embed="rId2" r:link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769149" y="5004767"/>
            <a:ext cx="352839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446" y="302802"/>
            <a:ext cx="10369152" cy="74152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一、人口的自然增长</a:t>
            </a:r>
            <a:endParaRPr lang="zh-CN" altLang="en-US" sz="4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445" y="1188343"/>
            <a:ext cx="10513527" cy="5566036"/>
          </a:xfrm>
        </p:spPr>
        <p:txBody>
          <a:bodyPr/>
          <a:lstStyle/>
          <a:p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自然增长：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一定时期内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通常为一年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出生人数减去死亡人数而引起的增长。</a:t>
            </a:r>
            <a:endParaRPr lang="zh-CN" altLang="zh-CN" sz="3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决定因素：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自然增长率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出生率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死亡率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的变动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）（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了解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出生率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生育率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的区别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6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人口自然增长率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反映人口总量的增加速度</a:t>
            </a: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读图思考：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图中不同时间段人口的增长状况及其数量的变化。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171" name="Picture 3" descr="M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853" y="4932759"/>
            <a:ext cx="6192688" cy="211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492" y="302802"/>
            <a:ext cx="10081479" cy="88554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读图思考参考答案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461" y="1188343"/>
            <a:ext cx="10729191" cy="6192688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⑴ M</a:t>
            </a:r>
            <a:r>
              <a:rPr lang="zh-CN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时间以前：</a:t>
            </a:r>
            <a:r>
              <a:rPr lang="zh-CN" altLang="zh-CN" sz="12800" b="1" dirty="0" smtClean="0">
                <a:latin typeface="楷体" pitchFamily="49" charset="-122"/>
                <a:ea typeface="楷体" pitchFamily="49" charset="-122"/>
              </a:rPr>
              <a:t>人口自然增长率小于零，但呈增大趋势，说明人口总量减少的速度在逐渐减慢。</a:t>
            </a:r>
          </a:p>
          <a:p>
            <a:r>
              <a:rPr lang="en-US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⑵M</a:t>
            </a:r>
            <a:r>
              <a:rPr lang="zh-CN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时间时：</a:t>
            </a:r>
            <a:r>
              <a:rPr lang="zh-CN" altLang="zh-CN" sz="12800" b="1" dirty="0" smtClean="0">
                <a:latin typeface="楷体" pitchFamily="49" charset="-122"/>
                <a:ea typeface="楷体" pitchFamily="49" charset="-122"/>
              </a:rPr>
              <a:t>人口自然增长率为零，说明人口总量不再减少。</a:t>
            </a:r>
          </a:p>
          <a:p>
            <a:r>
              <a:rPr lang="en-US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⑶M→N</a:t>
            </a:r>
            <a:r>
              <a:rPr lang="zh-CN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时间：</a:t>
            </a:r>
            <a:r>
              <a:rPr lang="zh-CN" altLang="zh-CN" sz="12800" b="1" dirty="0" smtClean="0">
                <a:latin typeface="楷体" pitchFamily="49" charset="-122"/>
                <a:ea typeface="楷体" pitchFamily="49" charset="-122"/>
              </a:rPr>
              <a:t>人口自然增长率大于零，且总体呈增大趋势，说明人口总量在逐渐增多，且人口总量增长的速度不断加快，至</a:t>
            </a:r>
            <a:r>
              <a:rPr lang="en-US" altLang="zh-CN" sz="12800" b="1" dirty="0" smtClean="0">
                <a:latin typeface="楷体" pitchFamily="49" charset="-122"/>
                <a:ea typeface="楷体" pitchFamily="49" charset="-122"/>
              </a:rPr>
              <a:t>N</a:t>
            </a:r>
            <a:r>
              <a:rPr lang="zh-CN" altLang="zh-CN" sz="12800" b="1" dirty="0" smtClean="0">
                <a:latin typeface="楷体" pitchFamily="49" charset="-122"/>
                <a:ea typeface="楷体" pitchFamily="49" charset="-122"/>
              </a:rPr>
              <a:t>时间时，人口总量增长速度最快，但此时人口总量并非最大。 </a:t>
            </a:r>
          </a:p>
          <a:p>
            <a:r>
              <a:rPr lang="en-US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⑷N→P</a:t>
            </a:r>
            <a:r>
              <a:rPr lang="zh-CN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时间：</a:t>
            </a:r>
            <a:r>
              <a:rPr lang="zh-CN" altLang="zh-CN" sz="12800" b="1" dirty="0" smtClean="0">
                <a:latin typeface="楷体" pitchFamily="49" charset="-122"/>
                <a:ea typeface="楷体" pitchFamily="49" charset="-122"/>
              </a:rPr>
              <a:t>人口自然增长率仍大于零，但逐渐减小，说明人口总量的增长速度逐渐减慢，但人口总量仍在不断增多，还未达到人口总量的最大值。</a:t>
            </a:r>
          </a:p>
          <a:p>
            <a:r>
              <a:rPr lang="en-US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⑸P</a:t>
            </a:r>
            <a:r>
              <a:rPr lang="zh-CN" altLang="zh-CN" sz="1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时间时：</a:t>
            </a:r>
            <a:r>
              <a:rPr lang="zh-CN" altLang="zh-CN" sz="12800" b="1" dirty="0" smtClean="0">
                <a:latin typeface="楷体" pitchFamily="49" charset="-122"/>
                <a:ea typeface="楷体" pitchFamily="49" charset="-122"/>
              </a:rPr>
              <a:t>人口自然增长率减小至零，此时人口总量达到最大值，不再继续增加。之后，人口总量开始逐渐减少。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世界人口的增长（时空分布不均）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461" y="1260351"/>
            <a:ext cx="10369510" cy="5494028"/>
          </a:xfrm>
        </p:spPr>
        <p:txBody>
          <a:bodyPr/>
          <a:lstStyle/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⑴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世界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人口数量的总趋势是</a:t>
            </a:r>
            <a:r>
              <a:rPr lang="zh-CN" altLang="en-US" sz="4000" b="1" dirty="0" smtClean="0"/>
              <a:t>：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不断增长</a:t>
            </a:r>
            <a:endParaRPr lang="zh-CN" altLang="zh-CN" sz="4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⑵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时间上存在差异：</a:t>
            </a:r>
          </a:p>
          <a:p>
            <a:endParaRPr lang="en-US" altLang="zh-CN" sz="4000" b="1" dirty="0" smtClean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/>
          </a:p>
        </p:txBody>
      </p:sp>
      <p:pic>
        <p:nvPicPr>
          <p:cNvPr id="4" name="Picture 2" descr="C:\Users\Administrator\AppData\Local\Microsoft\Windows\Temporary Internet Files\Content.Word\XX1.TIF"/>
          <p:cNvPicPr>
            <a:picLocks noChangeAspect="1" noChangeArrowheads="1"/>
          </p:cNvPicPr>
          <p:nvPr/>
        </p:nvPicPr>
        <p:blipFill>
          <a:blip r:embed="rId2" r:link="rId3" cstate="print"/>
          <a:stretch>
            <a:fillRect/>
          </a:stretch>
        </p:blipFill>
        <p:spPr bwMode="auto">
          <a:xfrm>
            <a:off x="1512564" y="2916535"/>
            <a:ext cx="85369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8b10fca48eebe9d210965823aac3e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077" y="3924647"/>
            <a:ext cx="48245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age12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69" y="3780631"/>
            <a:ext cx="5112568" cy="28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60437" y="302802"/>
            <a:ext cx="10585535" cy="813534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世界人口的增长（时空分布不均）</a:t>
            </a:r>
            <a:endParaRPr lang="zh-CN" altLang="en-US" sz="4000" dirty="0"/>
          </a:p>
        </p:txBody>
      </p:sp>
      <p:pic>
        <p:nvPicPr>
          <p:cNvPr id="1027" name="Picture 3" descr="36DL5.TIF"/>
          <p:cNvPicPr>
            <a:picLocks noChangeAspect="1" noChangeArrowheads="1"/>
          </p:cNvPicPr>
          <p:nvPr/>
        </p:nvPicPr>
        <p:blipFill>
          <a:blip r:embed="rId4" r:link="rId5" cstate="print"/>
          <a:srcRect l="1903" t="8333" r="2925" b="8333"/>
          <a:stretch>
            <a:fillRect/>
          </a:stretch>
        </p:blipFill>
        <p:spPr bwMode="auto">
          <a:xfrm>
            <a:off x="1656581" y="1332359"/>
            <a:ext cx="7992888" cy="239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4679</Words>
  <Application>Microsoft Office PowerPoint</Application>
  <PresentationFormat>自定义</PresentationFormat>
  <Paragraphs>437</Paragraphs>
  <Slides>45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</vt:lpstr>
      <vt:lpstr>第一章  人口的变化</vt:lpstr>
      <vt:lpstr>前言：回顾人地关系、世界环境与发展问题</vt:lpstr>
      <vt:lpstr>本章学习思路</vt:lpstr>
      <vt:lpstr> 第一节 人口的数量变化</vt:lpstr>
      <vt:lpstr>先了解几个概念：</vt:lpstr>
      <vt:lpstr>一、人口的自然增长</vt:lpstr>
      <vt:lpstr>读图思考参考答案</vt:lpstr>
      <vt:lpstr>2、世界人口的增长（时空分布不均）</vt:lpstr>
      <vt:lpstr>2、世界人口的增长（时空分布不均）</vt:lpstr>
      <vt:lpstr>2、世界人口的增长（时空分布不均）</vt:lpstr>
      <vt:lpstr>2、世界人口的增长（时空分布不均）</vt:lpstr>
      <vt:lpstr>读图思考：图中信息反映了什么现象？</vt:lpstr>
      <vt:lpstr> ⑶世界人口增长的空间差异及原因（二战后） </vt:lpstr>
      <vt:lpstr>思考问题：</vt:lpstr>
      <vt:lpstr>思考</vt:lpstr>
      <vt:lpstr> ⑶世界人口增长的空间差异及原因（二战后） </vt:lpstr>
      <vt:lpstr> 题例1：下图为2013年俄罗斯的人口年龄结构金字塔图，其中人口总数约为1.4亿，死亡率为15‰。读图，回答1～3题。 </vt:lpstr>
      <vt:lpstr>题例2：世界人口增长极不平衡,读表，探究下列问题。</vt:lpstr>
      <vt:lpstr>思考：</vt:lpstr>
      <vt:lpstr>参考答案　</vt:lpstr>
      <vt:lpstr>二、人口增长模式及其转变</vt:lpstr>
      <vt:lpstr>影响因素：社会经济发展、传统文化观念及人口政策</vt:lpstr>
      <vt:lpstr>  2、人口增长模式的转变：  </vt:lpstr>
      <vt:lpstr> 人口增长模式每一次转变的直接原因 </vt:lpstr>
      <vt:lpstr>A．人口形势：人口基数大、增长快，在经济不够发达的情况下,提前进入老龄化阶段.  B．基本国策：实施计划生育</vt:lpstr>
      <vt:lpstr>3、国人口增长变化图</vt:lpstr>
      <vt:lpstr>中国人口数量的变化</vt:lpstr>
      <vt:lpstr>1982年和2012年我国人口年龄结构统计图</vt:lpstr>
      <vt:lpstr>我国人口生育政策在调整</vt:lpstr>
      <vt:lpstr>我国的人口问题与政策</vt:lpstr>
      <vt:lpstr>我国不同生育率方案预测的2050年人口结构</vt:lpstr>
      <vt:lpstr>人口性别比</vt:lpstr>
      <vt:lpstr>联合国统计的“中国人口增长率变化示意图”思考人口数量最多的年份可能是：</vt:lpstr>
      <vt:lpstr>练一练：读某地区2011～2017年的人口变化状况表，完成1～2题。AC</vt:lpstr>
      <vt:lpstr> 下图反映了亚洲某国人口增长与构成的变化及其发展趋势。读图完成3～5题。BAB </vt:lpstr>
      <vt:lpstr> 阅读材料，探究下列问题。 </vt:lpstr>
      <vt:lpstr>参考答案</vt:lpstr>
      <vt:lpstr>课后作业</vt:lpstr>
      <vt:lpstr>幻灯片 39</vt:lpstr>
      <vt:lpstr>幻灯片 40</vt:lpstr>
      <vt:lpstr>幻灯片 41</vt:lpstr>
      <vt:lpstr>幻灯片 42</vt:lpstr>
      <vt:lpstr>二、非选择题部分</vt:lpstr>
      <vt:lpstr>幻灯片 44</vt:lpstr>
      <vt:lpstr>参考答案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人口的变化</dc:title>
  <dc:creator>Administrator</dc:creator>
  <cp:lastModifiedBy>Administrator</cp:lastModifiedBy>
  <cp:revision>66</cp:revision>
  <dcterms:modified xsi:type="dcterms:W3CDTF">2020-02-17T08:04:31Z</dcterms:modified>
</cp:coreProperties>
</file>