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2123-98D0-4DB5-96A3-E51FBE774E3D}" type="datetimeFigureOut">
              <a:rPr lang="zh-CN" altLang="en-US" smtClean="0"/>
              <a:t>2017/12/7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A24D-0611-4BA6-AB79-18B54EFCB3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37073;&#27589;&#12304;&#36125;&#22810;&#33452;&#30340;&#24754;&#20260;&#12305;_&#26631;&#28165;.fl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Ingolf%20Wunder&#36125;&#22810;&#33452;&#28909;&#24773;&#31532;&#19977;&#20048;&#31456;_&#26631;&#28165;.fl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6125;&#22810;&#33452;&#31532;&#20061;&#20132;&#21709;&#26354;&#8221;&#21512;&#21809;&#8220;_&#26631;&#28165;.flv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thumbs.dreamstime.com/z/%BD%BA%BE%ED%BB%AD%C3%E6grunge-4477188.jpg"/>
          <p:cNvPicPr>
            <a:picLocks noChangeAspect="1" noChangeArrowheads="1"/>
          </p:cNvPicPr>
          <p:nvPr/>
        </p:nvPicPr>
        <p:blipFill>
          <a:blip r:embed="rId2"/>
          <a:srcRect b="95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20100406043414204[1]_副本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EEC3"/>
              </a:clrFrom>
              <a:clrTo>
                <a:srgbClr val="FDEEC3">
                  <a:alpha val="0"/>
                </a:srgbClr>
              </a:clrTo>
            </a:clrChange>
          </a:blip>
          <a:srcRect l="11017" r="10861" b="7075"/>
          <a:stretch>
            <a:fillRect/>
          </a:stretch>
        </p:blipFill>
        <p:spPr bwMode="auto">
          <a:xfrm>
            <a:off x="1285852" y="214266"/>
            <a:ext cx="6715172" cy="6643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1763688" y="3429000"/>
            <a:ext cx="5952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atin typeface="方正舒体" pitchFamily="2" charset="-122"/>
                <a:ea typeface="方正舒体" pitchFamily="2" charset="-122"/>
              </a:rPr>
              <a:t>跨</a:t>
            </a:r>
            <a:r>
              <a:rPr lang="zh-CN" altLang="en-US" sz="5400" b="1" dirty="0" smtClean="0">
                <a:latin typeface="方正舒体" pitchFamily="2" charset="-122"/>
                <a:ea typeface="方正舒体" pitchFamily="2" charset="-122"/>
              </a:rPr>
              <a:t>时代的音乐大师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610" y="4797152"/>
            <a:ext cx="35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执教：泉</a:t>
            </a:r>
            <a:r>
              <a:rPr lang="zh-CN" altLang="en-US" sz="2400" dirty="0"/>
              <a:t>州七</a:t>
            </a:r>
            <a:r>
              <a:rPr lang="zh-CN" altLang="en-US" sz="2400" dirty="0" smtClean="0"/>
              <a:t>中    郭颖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.58pic.com/58pic/17/68/80/557935b49a6a8_1024.jpg"/>
          <p:cNvPicPr>
            <a:picLocks noChangeAspect="1" noChangeArrowheads="1"/>
          </p:cNvPicPr>
          <p:nvPr/>
        </p:nvPicPr>
        <p:blipFill>
          <a:blip r:embed="rId2"/>
          <a:srcRect l="193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pic4.nipic.com/20090923/3431869_232137526495_2.jpg"/>
          <p:cNvPicPr>
            <a:picLocks noChangeAspect="1" noChangeArrowheads="1"/>
          </p:cNvPicPr>
          <p:nvPr/>
        </p:nvPicPr>
        <p:blipFill>
          <a:blip r:embed="rId3"/>
          <a:srcRect b="4427"/>
          <a:stretch>
            <a:fillRect/>
          </a:stretch>
        </p:blipFill>
        <p:spPr bwMode="auto">
          <a:xfrm>
            <a:off x="0" y="857232"/>
            <a:ext cx="421481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100010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latin typeface="方正舒体" pitchFamily="2" charset="-122"/>
                <a:ea typeface="方正舒体" pitchFamily="2" charset="-122"/>
              </a:rPr>
              <a:t>贝多芬</a:t>
            </a:r>
            <a:endParaRPr lang="zh-CN" altLang="en-US" sz="5400" b="1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3116"/>
            <a:ext cx="3857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路德维希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·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凡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·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贝多芬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Ludwig van Beethoven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1770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12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16</a:t>
            </a:r>
            <a:r>
              <a:rPr lang="zh-CN" altLang="en-US" sz="2000" b="1" dirty="0" smtClean="0"/>
              <a:t>日</a:t>
            </a:r>
            <a:r>
              <a:rPr lang="en-US" altLang="zh-CN" sz="2000" b="1" dirty="0" smtClean="0"/>
              <a:t>-1827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26</a:t>
            </a:r>
            <a:r>
              <a:rPr lang="zh-CN" altLang="en-US" sz="2000" b="1" dirty="0" smtClean="0"/>
              <a:t>日，享年</a:t>
            </a:r>
            <a:r>
              <a:rPr lang="en-US" altLang="zh-CN" sz="2000" b="1" dirty="0" smtClean="0"/>
              <a:t>57</a:t>
            </a:r>
            <a:r>
              <a:rPr lang="zh-CN" altLang="en-US" sz="2000" b="1" dirty="0" smtClean="0"/>
              <a:t>岁），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德国</a:t>
            </a:r>
            <a:r>
              <a:rPr lang="zh-CN" altLang="en-US" sz="2000" b="1" dirty="0" smtClean="0"/>
              <a:t>杰出的音乐家，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维也纳古典派</a:t>
            </a:r>
            <a:r>
              <a:rPr lang="zh-CN" altLang="en-US" sz="2000" b="1" dirty="0" smtClean="0"/>
              <a:t>代表人物之一，世界音乐史上最伟大的作曲家之一。他的作品对世界音乐的发展有着非常深远的影响，因此被尊称为“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乐圣</a:t>
            </a:r>
            <a:r>
              <a:rPr lang="zh-CN" altLang="en-US" sz="2000" b="1" dirty="0" smtClean="0"/>
              <a:t>”和“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交响乐之王</a:t>
            </a:r>
            <a:r>
              <a:rPr lang="zh-CN" altLang="en-US" sz="2000" b="1" dirty="0" smtClean="0"/>
              <a:t>”。他不仅是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古典主义</a:t>
            </a:r>
            <a:r>
              <a:rPr lang="zh-CN" altLang="en-US" sz="2000" b="1" dirty="0" smtClean="0"/>
              <a:t>风格的集大成者，同时又是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浪漫主义</a:t>
            </a:r>
            <a:r>
              <a:rPr lang="zh-CN" altLang="en-US" sz="2000" b="1" dirty="0" smtClean="0"/>
              <a:t>风格的开创者。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12233025_072800453144_2.jpg"/>
          <p:cNvPicPr>
            <a:picLocks noChangeAspect="1" noChangeArrowheads="1"/>
          </p:cNvPicPr>
          <p:nvPr/>
        </p:nvPicPr>
        <p:blipFill>
          <a:blip r:embed="rId2"/>
          <a:srcRect r="521" b="3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www.newyorker.com/wp-content/uploads/2014/10/141020_r25610-901-1200.jpg"/>
          <p:cNvPicPr>
            <a:picLocks noChangeAspect="1" noChangeArrowheads="1"/>
          </p:cNvPicPr>
          <p:nvPr/>
        </p:nvPicPr>
        <p:blipFill>
          <a:blip r:embed="rId3" cstate="print"/>
          <a:srcRect b="3017"/>
          <a:stretch>
            <a:fillRect/>
          </a:stretch>
        </p:blipFill>
        <p:spPr bwMode="auto">
          <a:xfrm>
            <a:off x="3500430" y="1785926"/>
            <a:ext cx="2143140" cy="3222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2142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出生卑微生活窘迫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21429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失恋悲怆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78619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耳疾折磨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364331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/>
              <a:t>抑郁消沉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928670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出生地：德国波恩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家境：贫穷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父亲：嗜酒如命的唱诗班男高音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母亲：宫廷大厨女儿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祖父：宫廷乐团乐长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童年经历：时常遭受父亲打骂</a:t>
            </a:r>
            <a:endParaRPr lang="zh-CN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4572000" y="8572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+mn-ea"/>
                <a:cs typeface="宋体" panose="02010600030101010101" pitchFamily="2" charset="-122"/>
              </a:rPr>
              <a:t>贝多芬每分每秒都在恋爱</a:t>
            </a:r>
            <a:r>
              <a:rPr lang="en-US" altLang="zh-CN" sz="2000" b="1" dirty="0" smtClean="0">
                <a:latin typeface="+mn-ea"/>
                <a:cs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latin typeface="+mn-ea"/>
                <a:cs typeface="宋体" panose="02010600030101010101" pitchFamily="2" charset="-122"/>
              </a:rPr>
              <a:t>魏格勒</a:t>
            </a:r>
            <a:endParaRPr lang="en-US" altLang="zh-CN" sz="2000" b="1" dirty="0" smtClean="0">
              <a:latin typeface="+mn-ea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latin typeface="+mn-ea"/>
                <a:cs typeface="宋体" panose="02010600030101010101" pitchFamily="2" charset="-122"/>
              </a:rPr>
              <a:t>贝多芬每分每秒都在失恋 </a:t>
            </a:r>
            <a:r>
              <a:rPr lang="en-US" altLang="zh-CN" sz="2000" b="1" dirty="0" smtClean="0">
                <a:latin typeface="+mn-ea"/>
                <a:cs typeface="宋体" panose="02010600030101010101" pitchFamily="2" charset="-122"/>
              </a:rPr>
              <a:t>——</a:t>
            </a:r>
            <a:r>
              <a:rPr lang="zh-CN" altLang="en-US" sz="2000" b="1" dirty="0" smtClean="0">
                <a:latin typeface="+mn-ea"/>
                <a:cs typeface="宋体" panose="02010600030101010101" pitchFamily="2" charset="-122"/>
              </a:rPr>
              <a:t>丁悟心。</a:t>
            </a:r>
            <a:endParaRPr lang="en-US" altLang="zh-CN" sz="2000" b="1" dirty="0" smtClean="0">
              <a:latin typeface="+mn-ea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latin typeface="+mn-ea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+mn-ea"/>
                <a:cs typeface="宋体" panose="02010600030101010101" pitchFamily="2" charset="-122"/>
              </a:rPr>
              <a:t>      </a:t>
            </a:r>
            <a:r>
              <a:rPr lang="zh-CN" altLang="en-US" sz="2000" b="1" dirty="0" smtClean="0">
                <a:latin typeface="+mn-ea"/>
                <a:cs typeface="宋体" panose="02010600030101010101" pitchFamily="2" charset="-122"/>
              </a:rPr>
              <a:t>推荐</a:t>
            </a:r>
            <a:r>
              <a:rPr lang="en-US" altLang="zh-CN" sz="2000" b="1" dirty="0" smtClean="0">
                <a:latin typeface="+mn-ea"/>
                <a:cs typeface="宋体" panose="02010600030101010101" pitchFamily="2" charset="-122"/>
              </a:rPr>
              <a:t>——《</a:t>
            </a:r>
            <a:r>
              <a:rPr lang="zh-CN" altLang="en-US" sz="2000" b="1" dirty="0" smtClean="0">
                <a:latin typeface="+mn-ea"/>
                <a:cs typeface="宋体" panose="02010600030101010101" pitchFamily="2" charset="-122"/>
              </a:rPr>
              <a:t>不朽的爱人</a:t>
            </a:r>
            <a:r>
              <a:rPr lang="en-US" altLang="zh-CN" sz="2000" b="1" dirty="0" smtClean="0">
                <a:latin typeface="+mn-ea"/>
                <a:cs typeface="宋体" panose="02010600030101010101" pitchFamily="2" charset="-122"/>
              </a:rPr>
              <a:t>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+mn-ea"/>
                <a:cs typeface="宋体" panose="02010600030101010101" pitchFamily="2" charset="-122"/>
              </a:rPr>
              <a:t>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+mn-ea"/>
                <a:cs typeface="宋体" panose="02010600030101010101" pitchFamily="2" charset="-122"/>
              </a:rPr>
              <a:t>          </a:t>
            </a:r>
            <a:endParaRPr lang="zh-CN" altLang="en-US" sz="2000" b="1" dirty="0" smtClean="0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257174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+mn-ea"/>
                <a:cs typeface="宋体" panose="02010600030101010101" pitchFamily="2" charset="-122"/>
              </a:rPr>
              <a:t>一个铁皮听筒</a:t>
            </a:r>
            <a:endParaRPr lang="en-US" altLang="zh-CN" b="1" dirty="0" smtClean="0">
              <a:latin typeface="+mn-ea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+mn-ea"/>
                <a:cs typeface="宋体" panose="02010600030101010101" pitchFamily="2" charset="-122"/>
              </a:rPr>
              <a:t>一支铅笔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442913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000" b="1" dirty="0" smtClean="0"/>
              <a:t>五岁</a:t>
            </a:r>
            <a:endParaRPr lang="zh-CN" altLang="en-US" sz="2000" b="1" dirty="0"/>
          </a:p>
        </p:txBody>
      </p:sp>
      <p:sp>
        <p:nvSpPr>
          <p:cNvPr id="14" name="右箭头 13"/>
          <p:cNvSpPr/>
          <p:nvPr/>
        </p:nvSpPr>
        <p:spPr>
          <a:xfrm>
            <a:off x="1285852" y="4500570"/>
            <a:ext cx="928694" cy="214314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00298" y="442913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中耳炎</a:t>
            </a:r>
            <a:endParaRPr lang="zh-CN" altLang="en-US" sz="2000" b="1" dirty="0"/>
          </a:p>
        </p:txBody>
      </p:sp>
      <p:sp>
        <p:nvSpPr>
          <p:cNvPr id="16" name="下箭头 15"/>
          <p:cNvSpPr/>
          <p:nvPr/>
        </p:nvSpPr>
        <p:spPr>
          <a:xfrm>
            <a:off x="2857488" y="4786322"/>
            <a:ext cx="214314" cy="571504"/>
          </a:xfrm>
          <a:prstGeom prst="down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57422" y="542926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伤寒和天花</a:t>
            </a:r>
            <a:endParaRPr lang="zh-CN" altLang="en-US" sz="2000" b="1" dirty="0"/>
          </a:p>
        </p:txBody>
      </p:sp>
      <p:sp>
        <p:nvSpPr>
          <p:cNvPr id="19" name="右箭头 18"/>
          <p:cNvSpPr/>
          <p:nvPr/>
        </p:nvSpPr>
        <p:spPr>
          <a:xfrm rot="10800000">
            <a:off x="1714480" y="5572140"/>
            <a:ext cx="642942" cy="214314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57158" y="5072074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耳朵夜以继日工作导致听觉衰退</a:t>
            </a:r>
            <a:endParaRPr lang="zh-CN" altLang="en-US" sz="2000" b="1" dirty="0"/>
          </a:p>
        </p:txBody>
      </p:sp>
      <p:sp>
        <p:nvSpPr>
          <p:cNvPr id="21" name="右箭头 20"/>
          <p:cNvSpPr/>
          <p:nvPr/>
        </p:nvSpPr>
        <p:spPr>
          <a:xfrm rot="2031637">
            <a:off x="1122581" y="6058253"/>
            <a:ext cx="571504" cy="3571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七角星 21"/>
          <p:cNvSpPr/>
          <p:nvPr/>
        </p:nvSpPr>
        <p:spPr>
          <a:xfrm>
            <a:off x="1428728" y="5929330"/>
            <a:ext cx="1571636" cy="928670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71604" y="621508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听觉丧失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7884" y="4357694"/>
            <a:ext cx="3071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听觉衰退之后：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创作了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英雄交响曲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第九交响曲</a:t>
            </a:r>
            <a:r>
              <a:rPr lang="en-US" altLang="zh-CN" sz="2000" b="1" dirty="0" smtClean="0"/>
              <a:t>》</a:t>
            </a:r>
          </a:p>
          <a:p>
            <a:r>
              <a:rPr lang="zh-CN" altLang="en-US" sz="2000" b="1" dirty="0" smtClean="0"/>
              <a:t>一生受困于耳疾但无钱医治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1926</a:t>
            </a:r>
            <a:r>
              <a:rPr lang="zh-CN" altLang="en-US" sz="2000" b="1" dirty="0" smtClean="0"/>
              <a:t>年患重感冒引发肺水肿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1927</a:t>
            </a:r>
            <a:r>
              <a:rPr lang="zh-CN" altLang="en-US" sz="2000" b="1" dirty="0" smtClean="0"/>
              <a:t>年在维也纳去世</a:t>
            </a:r>
            <a:endParaRPr lang="en-US" altLang="zh-CN" sz="2000" b="1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4.tooopen.com/images/20130828/tooopen_17062939.jpg"/>
          <p:cNvPicPr>
            <a:picLocks noChangeAspect="1" noChangeArrowheads="1"/>
          </p:cNvPicPr>
          <p:nvPr/>
        </p:nvPicPr>
        <p:blipFill>
          <a:blip r:embed="rId2"/>
          <a:srcRect b="77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35716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奏鸣曲？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1357298"/>
            <a:ext cx="38576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b="1" dirty="0" smtClean="0"/>
              <a:t>一般为几个乐章？</a:t>
            </a:r>
            <a:endParaRPr lang="en-US" altLang="zh-CN" sz="2400" b="1" dirty="0" smtClean="0"/>
          </a:p>
          <a:p>
            <a:pPr marL="342900" indent="-342900">
              <a:buAutoNum type="arabicPeriod"/>
            </a:pPr>
            <a:endParaRPr lang="en-US" altLang="zh-CN" sz="2400" b="1" dirty="0" smtClean="0"/>
          </a:p>
          <a:p>
            <a:pPr marL="342900" indent="-342900">
              <a:buAutoNum type="arabicPeriod"/>
            </a:pPr>
            <a:endParaRPr lang="en-US" altLang="zh-CN" sz="2400" b="1" dirty="0" smtClean="0"/>
          </a:p>
          <a:p>
            <a:pPr marL="342900" indent="-342900">
              <a:buAutoNum type="arabicPeriod"/>
            </a:pPr>
            <a:endParaRPr lang="en-US" altLang="zh-CN" sz="2400" b="1" dirty="0" smtClean="0"/>
          </a:p>
          <a:p>
            <a:pPr marL="342900" indent="-342900">
              <a:buAutoNum type="arabicPeriod"/>
            </a:pPr>
            <a:r>
              <a:rPr lang="zh-CN" altLang="en-US" sz="2400" b="1" dirty="0" smtClean="0"/>
              <a:t>每个乐章速度与风格是否一致？</a:t>
            </a:r>
            <a:endParaRPr lang="en-US" altLang="zh-CN" sz="2400" b="1" dirty="0" smtClean="0"/>
          </a:p>
          <a:p>
            <a:pPr marL="342900" indent="-342900">
              <a:buAutoNum type="arabicPeriod"/>
            </a:pPr>
            <a:endParaRPr lang="en-US" altLang="zh-CN" sz="2400" b="1" dirty="0" smtClean="0"/>
          </a:p>
          <a:p>
            <a:pPr marL="342900" indent="-342900">
              <a:buAutoNum type="arabicPeriod"/>
            </a:pPr>
            <a:endParaRPr lang="en-US" altLang="zh-CN" sz="2400" b="1" dirty="0" smtClean="0"/>
          </a:p>
          <a:p>
            <a:pPr marL="342900" indent="-342900">
              <a:buAutoNum type="arabicPeriod"/>
            </a:pPr>
            <a:endParaRPr lang="en-US" altLang="zh-CN" sz="2400" b="1" dirty="0" smtClean="0"/>
          </a:p>
          <a:p>
            <a:pPr marL="342900" indent="-342900">
              <a:buAutoNum type="arabicPeriod"/>
            </a:pPr>
            <a:r>
              <a:rPr lang="zh-CN" altLang="en-US" sz="2400" b="1" dirty="0" smtClean="0"/>
              <a:t>奏鸣曲</a:t>
            </a:r>
            <a:r>
              <a:rPr lang="en-US" altLang="zh-CN" sz="2400" b="1" dirty="0" smtClean="0"/>
              <a:t>=</a:t>
            </a:r>
            <a:r>
              <a:rPr lang="zh-CN" altLang="en-US" sz="2400" b="1" dirty="0" smtClean="0"/>
              <a:t>奏鸣曲式？</a:t>
            </a:r>
            <a:endParaRPr lang="en-US" altLang="zh-CN" sz="2400" b="1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200024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一般为四个乐章，有时为三个乐章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371475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不一致。根据不同的速度表现不同的风格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5286388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不相等。奏鸣曲是写作方式、奏鸣曲式是一种曲式结构。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493bz.1985t.com/uploads/allimg/141231/4-141231145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4286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奏鸣曲式？</a:t>
            </a:r>
            <a:endParaRPr lang="zh-CN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500174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分为三大部分：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呈示部：较早的奏鸣曲呈示部一般会进行重复，是乐曲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重心和精神所在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展开部：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自由幻想部分</a:t>
            </a:r>
            <a:r>
              <a:rPr lang="zh-CN" altLang="en-US" sz="2400" b="1" dirty="0" smtClean="0"/>
              <a:t>。将乐曲在不同调式调性上进行发挥。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再现部：在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原调上进行再现</a:t>
            </a:r>
            <a:r>
              <a:rPr lang="zh-CN" altLang="en-US" sz="2400" b="1" dirty="0" smtClean="0"/>
              <a:t>，使得调性统一，随后进入结尾。</a:t>
            </a:r>
            <a:endParaRPr lang="en-US" altLang="zh-CN" sz="2400" b="1" dirty="0" smtClean="0"/>
          </a:p>
        </p:txBody>
      </p:sp>
      <p:sp>
        <p:nvSpPr>
          <p:cNvPr id="5" name="七角星 4"/>
          <p:cNvSpPr/>
          <p:nvPr/>
        </p:nvSpPr>
        <p:spPr>
          <a:xfrm>
            <a:off x="5786446" y="0"/>
            <a:ext cx="2643206" cy="2143116"/>
          </a:xfrm>
          <a:prstGeom prst="star7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57950" y="428604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奏鸣曲的主题一般在第几乐章？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ic.qiantucdn.com/58pic/13/10/20/25e58PICsMN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857232"/>
            <a:ext cx="6286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第二十三（</a:t>
            </a:r>
            <a:r>
              <a:rPr lang="zh-CN" altLang="en-US" sz="3600" b="1" dirty="0" smtClean="0">
                <a:hlinkClick r:id="rId3" action="ppaction://hlinkfile"/>
              </a:rPr>
              <a:t>热情</a:t>
            </a:r>
            <a:r>
              <a:rPr lang="zh-CN" altLang="en-US" sz="3600" b="1" dirty="0" smtClean="0"/>
              <a:t>）钢琴奏鸣曲</a:t>
            </a:r>
            <a:endParaRPr lang="en-US" altLang="zh-CN" sz="3600" b="1" dirty="0" smtClean="0"/>
          </a:p>
          <a:p>
            <a:r>
              <a:rPr lang="en-US" altLang="zh-CN" sz="2000" b="1" dirty="0" smtClean="0"/>
              <a:t>                                         </a:t>
            </a:r>
          </a:p>
          <a:p>
            <a:r>
              <a:rPr lang="en-US" altLang="zh-CN" sz="2000" b="1" dirty="0" smtClean="0"/>
              <a:t>                                         </a:t>
            </a:r>
            <a:r>
              <a:rPr lang="zh-CN" altLang="en-US" sz="2000" b="1" dirty="0" smtClean="0"/>
              <a:t>第三乐章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07167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乐曲速度？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带给你的感受？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250030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快板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392906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气势磅礴、风暴席卷、一气呵成。。。。。。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七角星 6"/>
          <p:cNvSpPr/>
          <p:nvPr/>
        </p:nvSpPr>
        <p:spPr>
          <a:xfrm>
            <a:off x="500034" y="4572008"/>
            <a:ext cx="3214710" cy="2285992"/>
          </a:xfrm>
          <a:prstGeom prst="star7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85852" y="5072074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小练习：听第六钢琴奏鸣曲回答问题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4.duitang.com/uploads/item/201201/29/20120129024222_BYMdf.thumb.466_0.jpg"/>
          <p:cNvPicPr>
            <a:picLocks noChangeAspect="1" noChangeArrowheads="1"/>
          </p:cNvPicPr>
          <p:nvPr/>
        </p:nvPicPr>
        <p:blipFill>
          <a:blip r:embed="rId2"/>
          <a:srcRect r="24356" b="70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571480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/>
              <a:t>交响曲</a:t>
            </a:r>
            <a:endParaRPr lang="zh-CN" altLang="en-US" sz="4000" b="1" dirty="0"/>
          </a:p>
        </p:txBody>
      </p:sp>
      <p:pic>
        <p:nvPicPr>
          <p:cNvPr id="6" name="Picture 2" descr="http://www.jydoc.com/uploads/jydoc/p21501/2009242014120778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0" y="857232"/>
            <a:ext cx="3933292" cy="5143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1643050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按照奏鸣曲的曲式原则作为的一种管弦乐套曲。交响曲以结构宏大、内容深刻而富余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戏剧性</a:t>
            </a:r>
            <a:r>
              <a:rPr lang="zh-CN" altLang="en-US" sz="3200" b="1" dirty="0" smtClean="0"/>
              <a:t>、管弦乐写法复杂而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音色对比鲜明</a:t>
            </a:r>
            <a:r>
              <a:rPr lang="zh-CN" altLang="en-US" sz="3200" b="1" dirty="0" smtClean="0"/>
              <a:t>为特色。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3.16pic.com/00/15/42/16pic_1542707_b.jpg"/>
          <p:cNvPicPr>
            <a:picLocks noChangeAspect="1" noChangeArrowheads="1"/>
          </p:cNvPicPr>
          <p:nvPr/>
        </p:nvPicPr>
        <p:blipFill>
          <a:blip r:embed="rId2"/>
          <a:srcRect r="1922" b="57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42918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hlinkClick r:id="rId3" action="ppaction://hlinkfile"/>
              </a:rPr>
              <a:t>第九（合唱）交响曲</a:t>
            </a:r>
            <a:endParaRPr lang="zh-CN" altLang="en-US" sz="4000" b="1" dirty="0"/>
          </a:p>
        </p:txBody>
      </p:sp>
      <p:pic>
        <p:nvPicPr>
          <p:cNvPr id="4" name="Picture 6" descr="021[1]_副本"/>
          <p:cNvPicPr>
            <a:picLocks noChangeAspect="1" noChangeArrowheads="1"/>
          </p:cNvPicPr>
          <p:nvPr/>
        </p:nvPicPr>
        <p:blipFill>
          <a:blip r:embed="rId4"/>
          <a:srcRect l="3021" t="8194" r="3229" b="19930"/>
          <a:stretch>
            <a:fillRect/>
          </a:stretch>
        </p:blipFill>
        <p:spPr bwMode="auto">
          <a:xfrm>
            <a:off x="285720" y="1500174"/>
            <a:ext cx="857256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ic.58pic.com/58pic/15/57/31/52258PICX8H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786050" y="2928934"/>
            <a:ext cx="35830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谢谢欣赏</a:t>
            </a:r>
            <a:endParaRPr lang="zh-CN" alt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706</Words>
  <Application>Microsoft Office PowerPoint</Application>
  <PresentationFormat>全屏显示(4:3)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xb21cn</cp:lastModifiedBy>
  <cp:revision>37</cp:revision>
  <dcterms:created xsi:type="dcterms:W3CDTF">2016-10-30T01:44:00Z</dcterms:created>
  <dcterms:modified xsi:type="dcterms:W3CDTF">2017-12-07T08:03:12Z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