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34" r:id="rId4"/>
    <p:sldId id="327" r:id="rId5"/>
    <p:sldId id="265" r:id="rId6"/>
    <p:sldId id="259" r:id="rId7"/>
    <p:sldId id="298" r:id="rId8"/>
    <p:sldId id="297" r:id="rId9"/>
    <p:sldId id="315" r:id="rId10"/>
    <p:sldId id="335" r:id="rId11"/>
    <p:sldId id="313" r:id="rId12"/>
    <p:sldId id="314" r:id="rId13"/>
    <p:sldId id="317" r:id="rId14"/>
    <p:sldId id="316" r:id="rId15"/>
    <p:sldId id="333" r:id="rId16"/>
    <p:sldId id="325" r:id="rId17"/>
    <p:sldId id="319" r:id="rId18"/>
    <p:sldId id="330" r:id="rId19"/>
    <p:sldId id="323" r:id="rId20"/>
    <p:sldId id="331" r:id="rId21"/>
    <p:sldId id="328" r:id="rId22"/>
    <p:sldId id="332" r:id="rId23"/>
    <p:sldId id="329" r:id="rId24"/>
    <p:sldId id="336" r:id="rId25"/>
    <p:sldId id="337" r:id="rId26"/>
    <p:sldId id="261" r:id="rId27"/>
    <p:sldId id="321" r:id="rId28"/>
    <p:sldId id="322" r:id="rId2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sng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sng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sng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sng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sng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sng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sng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sng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sng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154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u="none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u="none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jpe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10" descr="3398747_201007066540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09600" y="0"/>
            <a:ext cx="9753600" cy="731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95288" y="1163638"/>
            <a:ext cx="8064500" cy="1736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5400" b="1" u="none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一轮复习</a:t>
            </a:r>
            <a:endParaRPr kumimoji="0" lang="zh-CN" altLang="en-US" sz="5400" b="1" u="none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5400" b="1" u="none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自然地理环境的差异性</a:t>
            </a:r>
            <a:endParaRPr kumimoji="0" lang="zh-CN" altLang="en-US" sz="5400" b="1" u="none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ext Box 2"/>
          <p:cNvSpPr txBox="1"/>
          <p:nvPr/>
        </p:nvSpPr>
        <p:spPr>
          <a:xfrm>
            <a:off x="250825" y="715963"/>
            <a:ext cx="889317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b="1" u="none" dirty="0">
                <a:latin typeface="Arial" panose="020B0604020202020204" pitchFamily="34" charset="0"/>
                <a:ea typeface="黑体" panose="02010609060101010101" pitchFamily="49" charset="-122"/>
              </a:rPr>
              <a:t>3</a:t>
            </a:r>
            <a:r>
              <a:rPr lang="zh-CN" altLang="en-US" b="1" u="none" dirty="0">
                <a:latin typeface="Arial" panose="020B0604020202020204" pitchFamily="34" charset="0"/>
                <a:ea typeface="黑体" panose="02010609060101010101" pitchFamily="49" charset="-122"/>
              </a:rPr>
              <a:t>、世界气候类型与陆地主要自然带的对应关系</a:t>
            </a:r>
            <a:endParaRPr lang="zh-CN" altLang="en-US" b="1" u="none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267" name="Text Box 3"/>
          <p:cNvSpPr txBox="1"/>
          <p:nvPr/>
        </p:nvSpPr>
        <p:spPr>
          <a:xfrm>
            <a:off x="34925" y="6427788"/>
            <a:ext cx="46513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1" u="none" dirty="0">
                <a:latin typeface="Arial" panose="020B0604020202020204" pitchFamily="34" charset="0"/>
              </a:rPr>
              <a:t>0</a:t>
            </a:r>
            <a:r>
              <a:rPr lang="en-US" altLang="zh-CN" sz="2400" b="1" u="none" dirty="0"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endParaRPr lang="en-US" altLang="zh-CN" sz="2400" b="1" u="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268" name="Text Box 4"/>
          <p:cNvSpPr txBox="1"/>
          <p:nvPr/>
        </p:nvSpPr>
        <p:spPr>
          <a:xfrm>
            <a:off x="-28575" y="6067425"/>
            <a:ext cx="6350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1" u="none" dirty="0">
                <a:latin typeface="Arial" panose="020B0604020202020204" pitchFamily="34" charset="0"/>
              </a:rPr>
              <a:t>10</a:t>
            </a:r>
            <a:r>
              <a:rPr lang="en-US" altLang="zh-CN" sz="2400" b="1" u="none" dirty="0"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endParaRPr lang="en-US" altLang="zh-CN" sz="2400" b="1" u="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269" name="Text Box 5"/>
          <p:cNvSpPr txBox="1"/>
          <p:nvPr/>
        </p:nvSpPr>
        <p:spPr>
          <a:xfrm>
            <a:off x="-50800" y="5492750"/>
            <a:ext cx="6350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1" u="none" dirty="0">
                <a:latin typeface="Arial" panose="020B0604020202020204" pitchFamily="34" charset="0"/>
              </a:rPr>
              <a:t>20</a:t>
            </a:r>
            <a:r>
              <a:rPr lang="en-US" altLang="zh-CN" sz="2400" b="1" u="none" dirty="0"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endParaRPr lang="en-US" altLang="zh-CN" sz="2400" b="1" u="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270" name="Text Box 6"/>
          <p:cNvSpPr txBox="1"/>
          <p:nvPr/>
        </p:nvSpPr>
        <p:spPr>
          <a:xfrm>
            <a:off x="-42862" y="4941888"/>
            <a:ext cx="6350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1" u="none" dirty="0">
                <a:latin typeface="Arial" panose="020B0604020202020204" pitchFamily="34" charset="0"/>
              </a:rPr>
              <a:t>30</a:t>
            </a:r>
            <a:r>
              <a:rPr lang="en-US" altLang="zh-CN" sz="2400" b="1" u="none" dirty="0"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endParaRPr lang="en-US" altLang="zh-CN" sz="2400" b="1" u="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271" name="Text Box 7"/>
          <p:cNvSpPr txBox="1"/>
          <p:nvPr/>
        </p:nvSpPr>
        <p:spPr>
          <a:xfrm>
            <a:off x="-28575" y="4411663"/>
            <a:ext cx="6350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1" u="none" dirty="0">
                <a:latin typeface="Arial" panose="020B0604020202020204" pitchFamily="34" charset="0"/>
              </a:rPr>
              <a:t>40</a:t>
            </a:r>
            <a:r>
              <a:rPr lang="en-US" altLang="zh-CN" sz="2400" b="1" u="none" dirty="0"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endParaRPr lang="en-US" altLang="zh-CN" sz="2400" b="1" u="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272" name="Text Box 8"/>
          <p:cNvSpPr txBox="1"/>
          <p:nvPr/>
        </p:nvSpPr>
        <p:spPr>
          <a:xfrm>
            <a:off x="-42862" y="3476625"/>
            <a:ext cx="6350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1" u="none" dirty="0">
                <a:latin typeface="Arial" panose="020B0604020202020204" pitchFamily="34" charset="0"/>
              </a:rPr>
              <a:t>60</a:t>
            </a:r>
            <a:r>
              <a:rPr lang="en-US" altLang="zh-CN" sz="2400" b="1" u="none" dirty="0"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endParaRPr lang="en-US" altLang="zh-CN" sz="2400" b="1" u="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273" name="Text Box 9"/>
          <p:cNvSpPr txBox="1"/>
          <p:nvPr/>
        </p:nvSpPr>
        <p:spPr>
          <a:xfrm>
            <a:off x="-57150" y="2971800"/>
            <a:ext cx="6350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1" u="none" dirty="0">
                <a:latin typeface="Arial" panose="020B0604020202020204" pitchFamily="34" charset="0"/>
              </a:rPr>
              <a:t>70</a:t>
            </a:r>
            <a:r>
              <a:rPr lang="en-US" altLang="zh-CN" sz="2400" b="1" u="none" dirty="0"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endParaRPr lang="en-US" altLang="zh-CN" sz="2400" b="1" u="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274" name="Text Box 10"/>
          <p:cNvSpPr txBox="1"/>
          <p:nvPr/>
        </p:nvSpPr>
        <p:spPr>
          <a:xfrm>
            <a:off x="-42862" y="1989138"/>
            <a:ext cx="6350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1" u="none" dirty="0">
                <a:latin typeface="Arial" panose="020B0604020202020204" pitchFamily="34" charset="0"/>
              </a:rPr>
              <a:t>90</a:t>
            </a:r>
            <a:r>
              <a:rPr lang="en-US" altLang="zh-CN" sz="2400" b="1" u="none" dirty="0"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endParaRPr lang="en-US" altLang="zh-CN" sz="2400" b="1" u="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11275" name="Group 11"/>
          <p:cNvGrpSpPr/>
          <p:nvPr/>
        </p:nvGrpSpPr>
        <p:grpSpPr>
          <a:xfrm>
            <a:off x="582613" y="2133600"/>
            <a:ext cx="8007350" cy="4535488"/>
            <a:chOff x="340" y="1344"/>
            <a:chExt cx="5044" cy="2495"/>
          </a:xfrm>
        </p:grpSpPr>
        <p:grpSp>
          <p:nvGrpSpPr>
            <p:cNvPr id="11309" name="Group 12"/>
            <p:cNvGrpSpPr/>
            <p:nvPr/>
          </p:nvGrpSpPr>
          <p:grpSpPr>
            <a:xfrm>
              <a:off x="340" y="1344"/>
              <a:ext cx="5035" cy="2495"/>
              <a:chOff x="203" y="1253"/>
              <a:chExt cx="5353" cy="2631"/>
            </a:xfrm>
          </p:grpSpPr>
          <p:grpSp>
            <p:nvGrpSpPr>
              <p:cNvPr id="11311" name="Group 13"/>
              <p:cNvGrpSpPr/>
              <p:nvPr/>
            </p:nvGrpSpPr>
            <p:grpSpPr>
              <a:xfrm>
                <a:off x="203" y="1253"/>
                <a:ext cx="2631" cy="2631"/>
                <a:chOff x="703" y="799"/>
                <a:chExt cx="3084" cy="2994"/>
              </a:xfrm>
            </p:grpSpPr>
            <p:sp>
              <p:nvSpPr>
                <p:cNvPr id="11327" name="AutoShape 14" descr="image006"/>
                <p:cNvSpPr>
                  <a:spLocks noChangeAspect="1"/>
                </p:cNvSpPr>
                <p:nvPr/>
              </p:nvSpPr>
              <p:spPr>
                <a:xfrm>
                  <a:off x="2784" y="2064"/>
                  <a:ext cx="192" cy="19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328" name="Rectangle 15"/>
                <p:cNvSpPr/>
                <p:nvPr/>
              </p:nvSpPr>
              <p:spPr>
                <a:xfrm>
                  <a:off x="703" y="799"/>
                  <a:ext cx="3084" cy="2994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329" name="Line 16"/>
                <p:cNvSpPr/>
                <p:nvPr/>
              </p:nvSpPr>
              <p:spPr>
                <a:xfrm>
                  <a:off x="703" y="1480"/>
                  <a:ext cx="3084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0" name="Line 17"/>
                <p:cNvSpPr/>
                <p:nvPr/>
              </p:nvSpPr>
              <p:spPr>
                <a:xfrm>
                  <a:off x="703" y="1797"/>
                  <a:ext cx="3084" cy="318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1" name="Line 18"/>
                <p:cNvSpPr/>
                <p:nvPr/>
              </p:nvSpPr>
              <p:spPr>
                <a:xfrm>
                  <a:off x="703" y="3521"/>
                  <a:ext cx="3084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2" name="Line 19"/>
                <p:cNvSpPr/>
                <p:nvPr/>
              </p:nvSpPr>
              <p:spPr>
                <a:xfrm>
                  <a:off x="703" y="3158"/>
                  <a:ext cx="2222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3" name="Line 20"/>
                <p:cNvSpPr/>
                <p:nvPr/>
              </p:nvSpPr>
              <p:spPr>
                <a:xfrm>
                  <a:off x="703" y="2795"/>
                  <a:ext cx="2222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4" name="Line 21"/>
                <p:cNvSpPr/>
                <p:nvPr/>
              </p:nvSpPr>
              <p:spPr>
                <a:xfrm>
                  <a:off x="2916" y="2024"/>
                  <a:ext cx="0" cy="1497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5" name="Line 22"/>
                <p:cNvSpPr/>
                <p:nvPr/>
              </p:nvSpPr>
              <p:spPr>
                <a:xfrm>
                  <a:off x="703" y="2432"/>
                  <a:ext cx="862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6" name="Line 23"/>
                <p:cNvSpPr/>
                <p:nvPr/>
              </p:nvSpPr>
              <p:spPr>
                <a:xfrm>
                  <a:off x="1565" y="1888"/>
                  <a:ext cx="0" cy="907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7" name="Line 24"/>
                <p:cNvSpPr/>
                <p:nvPr/>
              </p:nvSpPr>
              <p:spPr>
                <a:xfrm>
                  <a:off x="2925" y="2659"/>
                  <a:ext cx="862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8" name="Line 25"/>
                <p:cNvSpPr/>
                <p:nvPr/>
              </p:nvSpPr>
              <p:spPr>
                <a:xfrm>
                  <a:off x="2925" y="2976"/>
                  <a:ext cx="862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1312" name="Group 26"/>
              <p:cNvGrpSpPr/>
              <p:nvPr/>
            </p:nvGrpSpPr>
            <p:grpSpPr>
              <a:xfrm>
                <a:off x="2925" y="1253"/>
                <a:ext cx="2631" cy="2631"/>
                <a:chOff x="2925" y="1253"/>
                <a:chExt cx="2631" cy="2631"/>
              </a:xfrm>
            </p:grpSpPr>
            <p:grpSp>
              <p:nvGrpSpPr>
                <p:cNvPr id="11313" name="Group 27"/>
                <p:cNvGrpSpPr/>
                <p:nvPr/>
              </p:nvGrpSpPr>
              <p:grpSpPr>
                <a:xfrm>
                  <a:off x="2925" y="1253"/>
                  <a:ext cx="2631" cy="2631"/>
                  <a:chOff x="703" y="799"/>
                  <a:chExt cx="3084" cy="2994"/>
                </a:xfrm>
              </p:grpSpPr>
              <p:sp>
                <p:nvSpPr>
                  <p:cNvPr id="11315" name="AutoShape 28" descr="image006"/>
                  <p:cNvSpPr>
                    <a:spLocks noChangeAspect="1"/>
                  </p:cNvSpPr>
                  <p:nvPr/>
                </p:nvSpPr>
                <p:spPr>
                  <a:xfrm>
                    <a:off x="2784" y="2064"/>
                    <a:ext cx="192" cy="192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1316" name="Rectangle 29"/>
                  <p:cNvSpPr/>
                  <p:nvPr/>
                </p:nvSpPr>
                <p:spPr>
                  <a:xfrm>
                    <a:off x="703" y="799"/>
                    <a:ext cx="3084" cy="2994"/>
                  </a:xfrm>
                  <a:prstGeom prst="rect">
                    <a:avLst/>
                  </a:pr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1317" name="Line 30"/>
                  <p:cNvSpPr/>
                  <p:nvPr/>
                </p:nvSpPr>
                <p:spPr>
                  <a:xfrm>
                    <a:off x="703" y="1480"/>
                    <a:ext cx="3084" cy="0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318" name="Line 31"/>
                  <p:cNvSpPr/>
                  <p:nvPr/>
                </p:nvSpPr>
                <p:spPr>
                  <a:xfrm>
                    <a:off x="703" y="1797"/>
                    <a:ext cx="3084" cy="318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319" name="Line 32"/>
                  <p:cNvSpPr/>
                  <p:nvPr/>
                </p:nvSpPr>
                <p:spPr>
                  <a:xfrm>
                    <a:off x="703" y="3521"/>
                    <a:ext cx="3084" cy="0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320" name="Line 33"/>
                  <p:cNvSpPr/>
                  <p:nvPr/>
                </p:nvSpPr>
                <p:spPr>
                  <a:xfrm>
                    <a:off x="703" y="3158"/>
                    <a:ext cx="2222" cy="0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321" name="Line 34"/>
                  <p:cNvSpPr/>
                  <p:nvPr/>
                </p:nvSpPr>
                <p:spPr>
                  <a:xfrm>
                    <a:off x="703" y="2795"/>
                    <a:ext cx="2222" cy="0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322" name="Line 35"/>
                  <p:cNvSpPr/>
                  <p:nvPr/>
                </p:nvSpPr>
                <p:spPr>
                  <a:xfrm>
                    <a:off x="2916" y="2024"/>
                    <a:ext cx="0" cy="1497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323" name="Line 36"/>
                  <p:cNvSpPr/>
                  <p:nvPr/>
                </p:nvSpPr>
                <p:spPr>
                  <a:xfrm>
                    <a:off x="703" y="2432"/>
                    <a:ext cx="862" cy="0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324" name="Line 37"/>
                  <p:cNvSpPr/>
                  <p:nvPr/>
                </p:nvSpPr>
                <p:spPr>
                  <a:xfrm>
                    <a:off x="1565" y="1888"/>
                    <a:ext cx="0" cy="907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325" name="Line 38"/>
                  <p:cNvSpPr/>
                  <p:nvPr/>
                </p:nvSpPr>
                <p:spPr>
                  <a:xfrm>
                    <a:off x="2925" y="2659"/>
                    <a:ext cx="862" cy="0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1326" name="Line 39"/>
                  <p:cNvSpPr/>
                  <p:nvPr/>
                </p:nvSpPr>
                <p:spPr>
                  <a:xfrm>
                    <a:off x="2925" y="2976"/>
                    <a:ext cx="862" cy="0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11314" name="Rectangle 40"/>
                <p:cNvSpPr/>
                <p:nvPr/>
              </p:nvSpPr>
              <p:spPr>
                <a:xfrm>
                  <a:off x="3969" y="2478"/>
                  <a:ext cx="453" cy="317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1310" name="Line 41"/>
            <p:cNvSpPr/>
            <p:nvPr/>
          </p:nvSpPr>
          <p:spPr>
            <a:xfrm>
              <a:off x="2890" y="1643"/>
              <a:ext cx="2494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</p:grpSp>
      <p:sp>
        <p:nvSpPr>
          <p:cNvPr id="11276" name="Text Box 42"/>
          <p:cNvSpPr txBox="1"/>
          <p:nvPr/>
        </p:nvSpPr>
        <p:spPr>
          <a:xfrm>
            <a:off x="8509000" y="5203825"/>
            <a:ext cx="6350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1" u="none" dirty="0">
                <a:latin typeface="Arial" panose="020B0604020202020204" pitchFamily="34" charset="0"/>
              </a:rPr>
              <a:t>25</a:t>
            </a:r>
            <a:r>
              <a:rPr lang="en-US" altLang="zh-CN" sz="2400" b="1" u="none" dirty="0"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endParaRPr lang="en-US" altLang="zh-CN" sz="2400" b="1" u="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277" name="Text Box 43"/>
          <p:cNvSpPr txBox="1"/>
          <p:nvPr/>
        </p:nvSpPr>
        <p:spPr>
          <a:xfrm>
            <a:off x="8509000" y="4724400"/>
            <a:ext cx="6350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1" u="none" dirty="0">
                <a:latin typeface="Arial" panose="020B0604020202020204" pitchFamily="34" charset="0"/>
              </a:rPr>
              <a:t>35</a:t>
            </a:r>
            <a:r>
              <a:rPr lang="en-US" altLang="zh-CN" sz="2400" b="1" u="none" dirty="0"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endParaRPr lang="en-US" altLang="zh-CN" sz="2400" b="1" u="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278" name="Text Box 44"/>
          <p:cNvSpPr txBox="1"/>
          <p:nvPr/>
        </p:nvSpPr>
        <p:spPr>
          <a:xfrm>
            <a:off x="8509000" y="3908425"/>
            <a:ext cx="6350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1" u="none" dirty="0">
                <a:latin typeface="Arial" panose="020B0604020202020204" pitchFamily="34" charset="0"/>
              </a:rPr>
              <a:t>50</a:t>
            </a:r>
            <a:r>
              <a:rPr lang="en-US" altLang="zh-CN" sz="2400" b="1" u="none" dirty="0"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endParaRPr lang="en-US" altLang="zh-CN" sz="2400" b="1" u="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279" name="Text Box 45"/>
          <p:cNvSpPr txBox="1"/>
          <p:nvPr/>
        </p:nvSpPr>
        <p:spPr>
          <a:xfrm>
            <a:off x="8572500" y="6356350"/>
            <a:ext cx="46513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1" u="none" dirty="0">
                <a:latin typeface="Arial" panose="020B0604020202020204" pitchFamily="34" charset="0"/>
              </a:rPr>
              <a:t>0</a:t>
            </a:r>
            <a:r>
              <a:rPr lang="en-US" altLang="zh-CN" sz="2400" b="1" u="none" dirty="0"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endParaRPr lang="en-US" altLang="zh-CN" sz="2400" b="1" u="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280" name="Text Box 46"/>
          <p:cNvSpPr txBox="1"/>
          <p:nvPr/>
        </p:nvSpPr>
        <p:spPr>
          <a:xfrm>
            <a:off x="8509000" y="5995988"/>
            <a:ext cx="6350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1" u="none" dirty="0">
                <a:latin typeface="Arial" panose="020B0604020202020204" pitchFamily="34" charset="0"/>
              </a:rPr>
              <a:t>10</a:t>
            </a:r>
            <a:r>
              <a:rPr lang="en-US" altLang="zh-CN" sz="2400" b="1" u="none" dirty="0"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endParaRPr lang="en-US" altLang="zh-CN" sz="2400" b="1" u="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281" name="Text Box 47"/>
          <p:cNvSpPr txBox="1"/>
          <p:nvPr/>
        </p:nvSpPr>
        <p:spPr>
          <a:xfrm>
            <a:off x="8537575" y="2971800"/>
            <a:ext cx="6350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1" u="none" dirty="0">
                <a:latin typeface="Arial" panose="020B0604020202020204" pitchFamily="34" charset="0"/>
              </a:rPr>
              <a:t>70</a:t>
            </a:r>
            <a:r>
              <a:rPr lang="en-US" altLang="zh-CN" sz="2400" b="1" u="none" dirty="0"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endParaRPr lang="en-US" altLang="zh-CN" sz="2400" b="1" u="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282" name="Text Box 48"/>
          <p:cNvSpPr txBox="1"/>
          <p:nvPr/>
        </p:nvSpPr>
        <p:spPr>
          <a:xfrm>
            <a:off x="8518525" y="1944688"/>
            <a:ext cx="6350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1" u="none" dirty="0">
                <a:latin typeface="Arial" panose="020B0604020202020204" pitchFamily="34" charset="0"/>
              </a:rPr>
              <a:t>90</a:t>
            </a:r>
            <a:r>
              <a:rPr lang="en-US" altLang="zh-CN" sz="2400" b="1" u="none" dirty="0"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endParaRPr lang="en-US" altLang="zh-CN" sz="2400" b="1" u="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283" name="Text Box 49"/>
          <p:cNvSpPr txBox="1"/>
          <p:nvPr/>
        </p:nvSpPr>
        <p:spPr>
          <a:xfrm>
            <a:off x="1403350" y="6237288"/>
            <a:ext cx="202247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u="none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热带雨林气候</a:t>
            </a:r>
            <a:endParaRPr lang="zh-CN" altLang="en-US" sz="2400" b="1" u="none" dirty="0">
              <a:solidFill>
                <a:srgbClr val="FF0000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11284" name="Text Box 50"/>
          <p:cNvSpPr txBox="1"/>
          <p:nvPr/>
        </p:nvSpPr>
        <p:spPr>
          <a:xfrm>
            <a:off x="5435600" y="6237288"/>
            <a:ext cx="20891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u="none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热带雨林带</a:t>
            </a:r>
            <a:endParaRPr lang="zh-CN" altLang="en-US" sz="2400" b="1" u="none" dirty="0">
              <a:solidFill>
                <a:srgbClr val="FF0000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11285" name="Text Box 51"/>
          <p:cNvSpPr txBox="1"/>
          <p:nvPr/>
        </p:nvSpPr>
        <p:spPr>
          <a:xfrm>
            <a:off x="971550" y="5734050"/>
            <a:ext cx="202247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u="none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热带草原气候</a:t>
            </a:r>
            <a:endParaRPr lang="zh-CN" altLang="en-US" sz="2400" b="1" u="none" dirty="0">
              <a:solidFill>
                <a:srgbClr val="FF0000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11286" name="Text Box 52"/>
          <p:cNvSpPr txBox="1"/>
          <p:nvPr/>
        </p:nvSpPr>
        <p:spPr>
          <a:xfrm>
            <a:off x="5076825" y="5734050"/>
            <a:ext cx="19431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u="none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热带草原带</a:t>
            </a:r>
            <a:endParaRPr lang="zh-CN" altLang="en-US" sz="2400" b="1" u="none" dirty="0">
              <a:solidFill>
                <a:srgbClr val="FF0000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11287" name="Text Box 53"/>
          <p:cNvSpPr txBox="1"/>
          <p:nvPr/>
        </p:nvSpPr>
        <p:spPr>
          <a:xfrm>
            <a:off x="971550" y="5734050"/>
            <a:ext cx="22320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u="none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热带草原气候</a:t>
            </a:r>
            <a:endParaRPr lang="zh-CN" altLang="en-US" sz="2400" b="1" u="none" dirty="0">
              <a:solidFill>
                <a:srgbClr val="FF0000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114742" name="Text Box 54"/>
          <p:cNvSpPr txBox="1"/>
          <p:nvPr/>
        </p:nvSpPr>
        <p:spPr>
          <a:xfrm>
            <a:off x="5076825" y="5229225"/>
            <a:ext cx="20875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u="none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热带</a:t>
            </a:r>
            <a:r>
              <a:rPr lang="zh-CN" altLang="en-US" sz="2400" b="1" u="none" dirty="0">
                <a:solidFill>
                  <a:srgbClr val="0000FF"/>
                </a:solidFill>
                <a:latin typeface="Arial" panose="020B0604020202020204" pitchFamily="34" charset="0"/>
                <a:ea typeface="楷体_GB2312" pitchFamily="1" charset="-122"/>
              </a:rPr>
              <a:t>荒漠</a:t>
            </a:r>
            <a:r>
              <a:rPr lang="zh-CN" altLang="en-US" sz="2400" b="1" u="none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带</a:t>
            </a:r>
            <a:endParaRPr lang="zh-CN" altLang="en-US" sz="2400" b="1" u="none" dirty="0">
              <a:solidFill>
                <a:srgbClr val="FF0000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114743" name="Text Box 55"/>
          <p:cNvSpPr txBox="1"/>
          <p:nvPr/>
        </p:nvSpPr>
        <p:spPr>
          <a:xfrm>
            <a:off x="971550" y="5229225"/>
            <a:ext cx="22320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u="none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热带</a:t>
            </a:r>
            <a:r>
              <a:rPr lang="zh-CN" altLang="en-US" sz="2400" b="1" u="none" dirty="0">
                <a:solidFill>
                  <a:srgbClr val="0000FF"/>
                </a:solidFill>
                <a:latin typeface="Arial" panose="020B0604020202020204" pitchFamily="34" charset="0"/>
                <a:ea typeface="楷体_GB2312" pitchFamily="1" charset="-122"/>
              </a:rPr>
              <a:t>沙漠</a:t>
            </a:r>
            <a:r>
              <a:rPr lang="zh-CN" altLang="en-US" sz="2400" b="1" u="none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气候</a:t>
            </a:r>
            <a:endParaRPr lang="zh-CN" altLang="en-US" sz="2400" b="1" u="none" dirty="0">
              <a:solidFill>
                <a:srgbClr val="FF0000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114744" name="Text Box 56"/>
          <p:cNvSpPr txBox="1"/>
          <p:nvPr/>
        </p:nvSpPr>
        <p:spPr>
          <a:xfrm>
            <a:off x="539750" y="4724400"/>
            <a:ext cx="1368425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600" b="1" u="none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地中海气候</a:t>
            </a:r>
            <a:endParaRPr lang="zh-CN" altLang="en-US" sz="1600" b="1" u="none" dirty="0">
              <a:solidFill>
                <a:srgbClr val="FF0000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114745" name="Text Box 57"/>
          <p:cNvSpPr txBox="1"/>
          <p:nvPr/>
        </p:nvSpPr>
        <p:spPr>
          <a:xfrm>
            <a:off x="4643438" y="4610100"/>
            <a:ext cx="1208087" cy="581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600" b="1" u="none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亚热带常绿</a:t>
            </a:r>
            <a:endParaRPr lang="zh-CN" altLang="en-US" sz="1600" b="1" u="none" dirty="0">
              <a:solidFill>
                <a:srgbClr val="FF0000"/>
              </a:solidFill>
              <a:latin typeface="Arial" panose="020B0604020202020204" pitchFamily="34" charset="0"/>
              <a:ea typeface="楷体_GB2312" pitchFamily="1" charset="-122"/>
            </a:endParaRPr>
          </a:p>
          <a:p>
            <a:r>
              <a:rPr lang="zh-CN" altLang="en-US" sz="1600" b="1" u="none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硬叶林带</a:t>
            </a:r>
            <a:endParaRPr lang="zh-CN" altLang="en-US" sz="1600" b="1" u="none" dirty="0">
              <a:solidFill>
                <a:srgbClr val="FF0000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114746" name="Text Box 58"/>
          <p:cNvSpPr txBox="1"/>
          <p:nvPr/>
        </p:nvSpPr>
        <p:spPr>
          <a:xfrm>
            <a:off x="4614863" y="3841750"/>
            <a:ext cx="14700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000" b="1" u="none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温带落叶</a:t>
            </a:r>
            <a:endParaRPr lang="zh-CN" altLang="en-US" sz="2000" b="1" u="none" dirty="0">
              <a:solidFill>
                <a:srgbClr val="FF0000"/>
              </a:solidFill>
              <a:latin typeface="Arial" panose="020B0604020202020204" pitchFamily="34" charset="0"/>
              <a:ea typeface="楷体_GB2312" pitchFamily="1" charset="-122"/>
            </a:endParaRPr>
          </a:p>
          <a:p>
            <a:r>
              <a:rPr lang="zh-CN" altLang="en-US" sz="2000" b="1" u="none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阔叶林带</a:t>
            </a:r>
            <a:endParaRPr lang="zh-CN" altLang="en-US" sz="2000" b="1" u="none" dirty="0">
              <a:solidFill>
                <a:srgbClr val="FF0000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114747" name="Text Box 59"/>
          <p:cNvSpPr txBox="1"/>
          <p:nvPr/>
        </p:nvSpPr>
        <p:spPr>
          <a:xfrm>
            <a:off x="538163" y="3841750"/>
            <a:ext cx="1512887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000" b="1" u="none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温带海</a:t>
            </a:r>
            <a:endParaRPr lang="zh-CN" altLang="en-US" sz="2000" b="1" u="none" dirty="0">
              <a:solidFill>
                <a:srgbClr val="FF0000"/>
              </a:solidFill>
              <a:latin typeface="Arial" panose="020B0604020202020204" pitchFamily="34" charset="0"/>
              <a:ea typeface="楷体_GB2312" pitchFamily="1" charset="-122"/>
            </a:endParaRPr>
          </a:p>
          <a:p>
            <a:r>
              <a:rPr lang="zh-CN" altLang="en-US" sz="2000" b="1" u="none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洋性气候</a:t>
            </a:r>
            <a:endParaRPr lang="zh-CN" altLang="en-US" sz="2000" b="1" u="none" dirty="0">
              <a:solidFill>
                <a:srgbClr val="FF0000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11294" name="Text Box 60"/>
          <p:cNvSpPr txBox="1"/>
          <p:nvPr/>
        </p:nvSpPr>
        <p:spPr>
          <a:xfrm>
            <a:off x="7496175" y="5445125"/>
            <a:ext cx="125253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000" b="1" u="none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热带季</a:t>
            </a:r>
            <a:endParaRPr lang="zh-CN" altLang="en-US" sz="2000" b="1" u="none" dirty="0">
              <a:solidFill>
                <a:srgbClr val="FF0000"/>
              </a:solidFill>
              <a:latin typeface="Arial" panose="020B0604020202020204" pitchFamily="34" charset="0"/>
              <a:ea typeface="楷体_GB2312" pitchFamily="1" charset="-122"/>
            </a:endParaRPr>
          </a:p>
          <a:p>
            <a:r>
              <a:rPr lang="zh-CN" altLang="en-US" sz="2000" b="1" u="none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雨林带</a:t>
            </a:r>
            <a:endParaRPr lang="zh-CN" altLang="en-US" sz="2000" b="1" u="none" dirty="0">
              <a:solidFill>
                <a:srgbClr val="FF0000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11295" name="Text Box 61"/>
          <p:cNvSpPr txBox="1"/>
          <p:nvPr/>
        </p:nvSpPr>
        <p:spPr>
          <a:xfrm>
            <a:off x="3419475" y="5445125"/>
            <a:ext cx="108108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000" b="1" u="none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热带季</a:t>
            </a:r>
            <a:endParaRPr lang="zh-CN" altLang="en-US" sz="2000" b="1" u="none" dirty="0">
              <a:solidFill>
                <a:srgbClr val="FF0000"/>
              </a:solidFill>
              <a:latin typeface="Arial" panose="020B0604020202020204" pitchFamily="34" charset="0"/>
              <a:ea typeface="楷体_GB2312" pitchFamily="1" charset="-122"/>
            </a:endParaRPr>
          </a:p>
          <a:p>
            <a:r>
              <a:rPr lang="zh-CN" altLang="en-US" sz="2000" b="1" u="none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风气候</a:t>
            </a:r>
            <a:endParaRPr lang="zh-CN" altLang="en-US" sz="2000" b="1" u="none" dirty="0">
              <a:solidFill>
                <a:srgbClr val="FF0000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114750" name="Text Box 62"/>
          <p:cNvSpPr txBox="1"/>
          <p:nvPr/>
        </p:nvSpPr>
        <p:spPr>
          <a:xfrm>
            <a:off x="7439025" y="4894263"/>
            <a:ext cx="1381125" cy="581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600" b="1" u="none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亚热带常</a:t>
            </a:r>
            <a:endParaRPr lang="zh-CN" altLang="en-US" sz="1600" b="1" u="none" dirty="0">
              <a:solidFill>
                <a:srgbClr val="FF0000"/>
              </a:solidFill>
              <a:latin typeface="Arial" panose="020B0604020202020204" pitchFamily="34" charset="0"/>
              <a:ea typeface="楷体_GB2312" pitchFamily="1" charset="-122"/>
            </a:endParaRPr>
          </a:p>
          <a:p>
            <a:r>
              <a:rPr lang="zh-CN" altLang="en-US" sz="1600" b="1" u="none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绿阔叶林带</a:t>
            </a:r>
            <a:endParaRPr lang="zh-CN" altLang="en-US" sz="1600" b="1" u="none" dirty="0">
              <a:solidFill>
                <a:srgbClr val="FF0000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114751" name="Text Box 63"/>
          <p:cNvSpPr txBox="1"/>
          <p:nvPr/>
        </p:nvSpPr>
        <p:spPr>
          <a:xfrm>
            <a:off x="3419475" y="4897438"/>
            <a:ext cx="1003300" cy="581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600" b="1" u="none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亚热带季</a:t>
            </a:r>
            <a:endParaRPr lang="zh-CN" altLang="en-US" sz="1600" b="1" u="none" dirty="0">
              <a:solidFill>
                <a:srgbClr val="FF0000"/>
              </a:solidFill>
              <a:latin typeface="Arial" panose="020B0604020202020204" pitchFamily="34" charset="0"/>
              <a:ea typeface="楷体_GB2312" pitchFamily="1" charset="-122"/>
            </a:endParaRPr>
          </a:p>
          <a:p>
            <a:r>
              <a:rPr lang="zh-CN" altLang="en-US" sz="1600" b="1" u="none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风气候</a:t>
            </a:r>
            <a:endParaRPr lang="zh-CN" altLang="en-US" sz="1600" b="1" u="none" dirty="0">
              <a:solidFill>
                <a:srgbClr val="FF0000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114752" name="Text Box 64"/>
          <p:cNvSpPr txBox="1"/>
          <p:nvPr/>
        </p:nvSpPr>
        <p:spPr>
          <a:xfrm>
            <a:off x="7451725" y="4149725"/>
            <a:ext cx="13684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000" b="1" u="none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温带落叶</a:t>
            </a:r>
            <a:endParaRPr lang="zh-CN" altLang="en-US" sz="2000" b="1" u="none" dirty="0">
              <a:solidFill>
                <a:srgbClr val="FF0000"/>
              </a:solidFill>
              <a:latin typeface="Arial" panose="020B0604020202020204" pitchFamily="34" charset="0"/>
              <a:ea typeface="楷体_GB2312" pitchFamily="1" charset="-122"/>
            </a:endParaRPr>
          </a:p>
          <a:p>
            <a:r>
              <a:rPr lang="zh-CN" altLang="en-US" sz="2000" b="1" u="none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阔叶林带</a:t>
            </a:r>
            <a:endParaRPr lang="zh-CN" altLang="en-US" sz="2000" b="1" u="none" dirty="0">
              <a:solidFill>
                <a:srgbClr val="FF0000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114753" name="Text Box 65"/>
          <p:cNvSpPr txBox="1"/>
          <p:nvPr/>
        </p:nvSpPr>
        <p:spPr>
          <a:xfrm>
            <a:off x="3375025" y="4149725"/>
            <a:ext cx="112553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000" b="1" u="none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温带季</a:t>
            </a:r>
            <a:endParaRPr lang="zh-CN" altLang="en-US" sz="2000" b="1" u="none" dirty="0">
              <a:solidFill>
                <a:srgbClr val="FF0000"/>
              </a:solidFill>
              <a:latin typeface="Arial" panose="020B0604020202020204" pitchFamily="34" charset="0"/>
              <a:ea typeface="楷体_GB2312" pitchFamily="1" charset="-122"/>
            </a:endParaRPr>
          </a:p>
          <a:p>
            <a:r>
              <a:rPr lang="zh-CN" altLang="en-US" sz="2000" b="1" u="none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风气候</a:t>
            </a:r>
            <a:endParaRPr lang="zh-CN" altLang="en-US" sz="2000" b="1" u="none" dirty="0">
              <a:solidFill>
                <a:srgbClr val="FF0000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114754" name="Text Box 66"/>
          <p:cNvSpPr txBox="1"/>
          <p:nvPr/>
        </p:nvSpPr>
        <p:spPr>
          <a:xfrm>
            <a:off x="1763713" y="4221163"/>
            <a:ext cx="1409700" cy="8223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u="none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温带大陆</a:t>
            </a:r>
            <a:endParaRPr lang="zh-CN" altLang="en-US" sz="2400" b="1" u="none" dirty="0">
              <a:solidFill>
                <a:srgbClr val="FF0000"/>
              </a:solidFill>
              <a:latin typeface="Arial" panose="020B0604020202020204" pitchFamily="34" charset="0"/>
              <a:ea typeface="楷体_GB2312" pitchFamily="1" charset="-122"/>
            </a:endParaRPr>
          </a:p>
          <a:p>
            <a:r>
              <a:rPr lang="zh-CN" altLang="en-US" sz="2400" b="1" u="none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性气候</a:t>
            </a:r>
            <a:endParaRPr lang="zh-CN" altLang="en-US" sz="2400" b="1" u="none" dirty="0">
              <a:solidFill>
                <a:srgbClr val="FF0000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114755" name="Text Box 67"/>
          <p:cNvSpPr txBox="1"/>
          <p:nvPr/>
        </p:nvSpPr>
        <p:spPr>
          <a:xfrm>
            <a:off x="5735638" y="4772025"/>
            <a:ext cx="18605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u="none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温带草原带</a:t>
            </a:r>
            <a:endParaRPr lang="zh-CN" altLang="en-US" sz="2400" b="1" u="none" dirty="0">
              <a:solidFill>
                <a:srgbClr val="FF0000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114756" name="Text Box 68"/>
          <p:cNvSpPr txBox="1"/>
          <p:nvPr/>
        </p:nvSpPr>
        <p:spPr>
          <a:xfrm>
            <a:off x="6221413" y="4244975"/>
            <a:ext cx="798512" cy="581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600" b="1" u="none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温带</a:t>
            </a:r>
            <a:endParaRPr lang="zh-CN" altLang="en-US" sz="1600" b="1" u="none" dirty="0">
              <a:solidFill>
                <a:srgbClr val="FF0000"/>
              </a:solidFill>
              <a:latin typeface="Arial" panose="020B0604020202020204" pitchFamily="34" charset="0"/>
              <a:ea typeface="楷体_GB2312" pitchFamily="1" charset="-122"/>
            </a:endParaRPr>
          </a:p>
          <a:p>
            <a:r>
              <a:rPr lang="zh-CN" altLang="en-US" sz="1600" b="1" u="none" dirty="0">
                <a:solidFill>
                  <a:srgbClr val="0000FF"/>
                </a:solidFill>
                <a:latin typeface="Arial" panose="020B0604020202020204" pitchFamily="34" charset="0"/>
                <a:ea typeface="楷体_GB2312" pitchFamily="1" charset="-122"/>
              </a:rPr>
              <a:t>荒漠</a:t>
            </a:r>
            <a:r>
              <a:rPr lang="zh-CN" altLang="en-US" sz="1600" b="1" u="none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带</a:t>
            </a:r>
            <a:endParaRPr lang="zh-CN" altLang="en-US" sz="1600" b="1" u="none" dirty="0">
              <a:solidFill>
                <a:srgbClr val="FF0000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11303" name="Text Box 69"/>
          <p:cNvSpPr txBox="1"/>
          <p:nvPr/>
        </p:nvSpPr>
        <p:spPr>
          <a:xfrm>
            <a:off x="1476375" y="3284538"/>
            <a:ext cx="280828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u="none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亚寒带针叶林气候</a:t>
            </a:r>
            <a:endParaRPr lang="zh-CN" altLang="en-US" sz="2400" b="1" u="none" dirty="0">
              <a:solidFill>
                <a:srgbClr val="FF0000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11304" name="Text Box 70"/>
          <p:cNvSpPr txBox="1"/>
          <p:nvPr/>
        </p:nvSpPr>
        <p:spPr>
          <a:xfrm>
            <a:off x="5580063" y="3284538"/>
            <a:ext cx="259238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u="none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亚寒带针叶林带</a:t>
            </a:r>
            <a:endParaRPr lang="zh-CN" altLang="en-US" sz="2400" b="1" u="none" dirty="0">
              <a:solidFill>
                <a:srgbClr val="FF0000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11305" name="Text Box 71"/>
          <p:cNvSpPr txBox="1"/>
          <p:nvPr/>
        </p:nvSpPr>
        <p:spPr>
          <a:xfrm>
            <a:off x="1374775" y="2492375"/>
            <a:ext cx="168433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u="none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极地气候</a:t>
            </a:r>
            <a:endParaRPr lang="zh-CN" altLang="en-US" sz="2400" b="1" u="none" dirty="0">
              <a:solidFill>
                <a:srgbClr val="FF0000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11306" name="Text Box 72"/>
          <p:cNvSpPr txBox="1"/>
          <p:nvPr/>
        </p:nvSpPr>
        <p:spPr>
          <a:xfrm>
            <a:off x="5700713" y="2708275"/>
            <a:ext cx="139223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u="none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苔原带</a:t>
            </a:r>
            <a:endParaRPr lang="zh-CN" altLang="en-US" sz="2400" b="1" u="none" dirty="0">
              <a:solidFill>
                <a:srgbClr val="FF0000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11307" name="Text Box 73"/>
          <p:cNvSpPr txBox="1"/>
          <p:nvPr/>
        </p:nvSpPr>
        <p:spPr>
          <a:xfrm>
            <a:off x="5724525" y="2205038"/>
            <a:ext cx="14398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u="none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冰原带</a:t>
            </a:r>
            <a:endParaRPr lang="zh-CN" altLang="en-US" sz="2400" b="1" u="none" dirty="0">
              <a:solidFill>
                <a:srgbClr val="FF0000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11308" name="Text Box 74"/>
          <p:cNvSpPr txBox="1"/>
          <p:nvPr/>
        </p:nvSpPr>
        <p:spPr>
          <a:xfrm>
            <a:off x="611188" y="1341438"/>
            <a:ext cx="352901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以北半球为例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4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4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4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14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14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14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14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14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1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1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1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42" grpId="0"/>
      <p:bldP spid="114743" grpId="0"/>
      <p:bldP spid="114744" grpId="0"/>
      <p:bldP spid="114745" grpId="0"/>
      <p:bldP spid="114746" grpId="0"/>
      <p:bldP spid="114747" grpId="0"/>
      <p:bldP spid="114750" grpId="0"/>
      <p:bldP spid="114751" grpId="0"/>
      <p:bldP spid="114752" grpId="0"/>
      <p:bldP spid="114753" grpId="0"/>
      <p:bldP spid="114754" grpId="0"/>
      <p:bldP spid="114755" grpId="0"/>
      <p:bldP spid="1147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3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  <a:ln/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lang="en-US" altLang="zh-CN" b="1" dirty="0"/>
              <a:t>a.</a:t>
            </a:r>
            <a:r>
              <a:rPr lang="zh-CN" altLang="en-US" b="1" dirty="0"/>
              <a:t>相同的自然带对应不同的气候类型：</a:t>
            </a:r>
            <a:r>
              <a:rPr lang="zh-CN" altLang="en-US" dirty="0"/>
              <a:t> </a:t>
            </a:r>
            <a:endParaRPr lang="zh-CN" altLang="en-US" dirty="0"/>
          </a:p>
        </p:txBody>
      </p:sp>
      <p:sp>
        <p:nvSpPr>
          <p:cNvPr id="115716" name="Text Box 4"/>
          <p:cNvSpPr txBox="1"/>
          <p:nvPr/>
        </p:nvSpPr>
        <p:spPr>
          <a:xfrm>
            <a:off x="468313" y="1700213"/>
            <a:ext cx="8208962" cy="1004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u="none" dirty="0">
                <a:solidFill>
                  <a:srgbClr val="FF0000"/>
                </a:solidFill>
                <a:latin typeface="Arial" panose="020B0604020202020204" pitchFamily="34" charset="0"/>
              </a:rPr>
              <a:t>温带落叶阔叶林带  </a:t>
            </a:r>
            <a:endParaRPr lang="zh-CN" altLang="en-US" sz="2400" b="1" u="none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u="none" dirty="0">
                <a:solidFill>
                  <a:srgbClr val="FF0000"/>
                </a:solidFill>
                <a:latin typeface="Arial" panose="020B0604020202020204" pitchFamily="34" charset="0"/>
              </a:rPr>
              <a:t>东岸对应温带季风气候   西岸对应温带海洋性气候</a:t>
            </a:r>
            <a:endParaRPr lang="zh-CN" altLang="en-US" sz="2400" b="1" u="none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Text Box 5"/>
          <p:cNvSpPr txBox="1"/>
          <p:nvPr/>
        </p:nvSpPr>
        <p:spPr>
          <a:xfrm>
            <a:off x="468313" y="2708275"/>
            <a:ext cx="7416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 u="none" dirty="0">
                <a:latin typeface="Arial" panose="020B0604020202020204" pitchFamily="34" charset="0"/>
              </a:rPr>
              <a:t>b.</a:t>
            </a:r>
            <a:r>
              <a:rPr lang="zh-CN" altLang="en-US" b="1" u="none" dirty="0">
                <a:latin typeface="Arial" panose="020B0604020202020204" pitchFamily="34" charset="0"/>
              </a:rPr>
              <a:t>相同气候类型对应不同的自然带：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5718" name="Text Box 6"/>
          <p:cNvSpPr txBox="1"/>
          <p:nvPr/>
        </p:nvSpPr>
        <p:spPr>
          <a:xfrm>
            <a:off x="611188" y="3429000"/>
            <a:ext cx="7416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u="none" dirty="0">
                <a:solidFill>
                  <a:srgbClr val="FF0000"/>
                </a:solidFill>
                <a:latin typeface="Arial" panose="020B0604020202020204" pitchFamily="34" charset="0"/>
              </a:rPr>
              <a:t>温带大陆性气候 对应温带草原带和温带荒漠带</a:t>
            </a:r>
            <a:endParaRPr lang="zh-CN" altLang="en-US" sz="2400" b="1" u="none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Text Box 7"/>
          <p:cNvSpPr txBox="1"/>
          <p:nvPr/>
        </p:nvSpPr>
        <p:spPr>
          <a:xfrm>
            <a:off x="539750" y="3860800"/>
            <a:ext cx="72009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 u="none" dirty="0">
                <a:latin typeface="Arial" panose="020B0604020202020204" pitchFamily="34" charset="0"/>
              </a:rPr>
              <a:t>c.</a:t>
            </a:r>
            <a:r>
              <a:rPr lang="zh-CN" altLang="en-US" b="1" u="none" dirty="0">
                <a:latin typeface="Arial" panose="020B0604020202020204" pitchFamily="34" charset="0"/>
              </a:rPr>
              <a:t>热带沙漠气候对应自然带名称：</a:t>
            </a:r>
            <a:r>
              <a:rPr lang="zh-CN" altLang="en-US" u="none" dirty="0">
                <a:latin typeface="Arial" panose="020B0604020202020204" pitchFamily="34" charset="0"/>
              </a:rPr>
              <a:t> </a:t>
            </a:r>
            <a:endParaRPr lang="zh-CN" altLang="en-US" u="none" dirty="0">
              <a:latin typeface="Arial" panose="020B0604020202020204" pitchFamily="34" charset="0"/>
            </a:endParaRPr>
          </a:p>
        </p:txBody>
      </p:sp>
      <p:sp>
        <p:nvSpPr>
          <p:cNvPr id="115720" name="Text Box 8"/>
          <p:cNvSpPr txBox="1"/>
          <p:nvPr/>
        </p:nvSpPr>
        <p:spPr>
          <a:xfrm>
            <a:off x="684213" y="4437063"/>
            <a:ext cx="7848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u="none" dirty="0">
                <a:solidFill>
                  <a:srgbClr val="FF0000"/>
                </a:solidFill>
                <a:latin typeface="Arial" panose="020B0604020202020204" pitchFamily="34" charset="0"/>
              </a:rPr>
              <a:t>热带荒漠带</a:t>
            </a:r>
            <a:r>
              <a:rPr lang="zh-CN" altLang="en-US" sz="1800" dirty="0">
                <a:latin typeface="Arial" panose="020B0604020202020204" pitchFamily="34" charset="0"/>
              </a:rPr>
              <a:t> </a:t>
            </a: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2296" name="Text Box 9"/>
          <p:cNvSpPr txBox="1"/>
          <p:nvPr/>
        </p:nvSpPr>
        <p:spPr>
          <a:xfrm>
            <a:off x="395288" y="4868863"/>
            <a:ext cx="84963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 u="none" dirty="0">
                <a:latin typeface="Arial" panose="020B0604020202020204" pitchFamily="34" charset="0"/>
              </a:rPr>
              <a:t>d.</a:t>
            </a:r>
            <a:r>
              <a:rPr lang="zh-CN" altLang="en-US" b="1" u="none" dirty="0">
                <a:latin typeface="Arial" panose="020B0604020202020204" pitchFamily="34" charset="0"/>
              </a:rPr>
              <a:t>亚热带地区大陆东西岸气候和自然带的差异：</a:t>
            </a:r>
            <a:r>
              <a:rPr lang="zh-CN" altLang="en-US" sz="1800" dirty="0">
                <a:latin typeface="Arial" panose="020B0604020202020204" pitchFamily="34" charset="0"/>
              </a:rPr>
              <a:t> </a:t>
            </a: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15722" name="Text Box 10"/>
          <p:cNvSpPr txBox="1"/>
          <p:nvPr/>
        </p:nvSpPr>
        <p:spPr>
          <a:xfrm>
            <a:off x="539750" y="5589588"/>
            <a:ext cx="7993063" cy="1004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u="none" dirty="0">
                <a:solidFill>
                  <a:srgbClr val="FF0000"/>
                </a:solidFill>
                <a:latin typeface="Arial" panose="020B0604020202020204" pitchFamily="34" charset="0"/>
              </a:rPr>
              <a:t>东岸：亚热带季风气候对应亚热带常绿阔叶林带</a:t>
            </a:r>
            <a:endParaRPr lang="zh-CN" altLang="en-US" sz="2400" b="1" u="none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u="none" dirty="0">
                <a:solidFill>
                  <a:srgbClr val="FF0000"/>
                </a:solidFill>
                <a:latin typeface="Arial" panose="020B0604020202020204" pitchFamily="34" charset="0"/>
              </a:rPr>
              <a:t>西岸：地中海气候对应亚热带常绿硬叶林带 </a:t>
            </a:r>
            <a:endParaRPr lang="zh-CN" altLang="en-US" sz="2400" b="1" u="none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298" name="Text Box 11"/>
          <p:cNvSpPr txBox="1"/>
          <p:nvPr/>
        </p:nvSpPr>
        <p:spPr>
          <a:xfrm>
            <a:off x="250825" y="476250"/>
            <a:ext cx="324008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细节关注：</a:t>
            </a:r>
            <a:endParaRPr lang="zh-CN" altLang="en-US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/>
      <p:bldP spid="115718" grpId="0"/>
      <p:bldP spid="115720" grpId="0"/>
      <p:bldP spid="1157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/>
          </p:cNvSpPr>
          <p:nvPr>
            <p:ph idx="1"/>
          </p:nvPr>
        </p:nvSpPr>
        <p:spPr>
          <a:xfrm>
            <a:off x="395288" y="476250"/>
            <a:ext cx="6985000" cy="4824413"/>
          </a:xfrm>
          <a:ln/>
        </p:spPr>
        <p:txBody>
          <a:bodyPr vert="horz" wrap="square" lIns="91440" tIns="45720" rIns="91440" bIns="45720" anchor="t"/>
          <a:p>
            <a:pPr eaLnBrk="1" hangingPunct="1">
              <a:buNone/>
            </a:pPr>
            <a:endParaRPr lang="en-US" altLang="zh-CN" sz="2800" b="1" dirty="0"/>
          </a:p>
          <a:p>
            <a:pPr eaLnBrk="1" hangingPunct="1">
              <a:buNone/>
            </a:pPr>
            <a:r>
              <a:rPr lang="zh-CN" altLang="en-US" sz="2800" b="1" dirty="0"/>
              <a:t>（</a:t>
            </a:r>
            <a:r>
              <a:rPr lang="en-US" altLang="zh-CN" sz="2800" b="1" dirty="0"/>
              <a:t>2009</a:t>
            </a:r>
            <a:r>
              <a:rPr lang="zh-CN" altLang="en-US" sz="2800" b="1" dirty="0"/>
              <a:t>年江苏地理卷）右图是一张反映“滴水叶尖”现象的照片。据此回答下题。</a:t>
            </a:r>
            <a:endParaRPr lang="zh-CN" altLang="en-US" sz="2800" b="1" dirty="0"/>
          </a:p>
          <a:p>
            <a:pPr eaLnBrk="1" hangingPunct="1">
              <a:buNone/>
            </a:pPr>
            <a:endParaRPr lang="zh-CN" altLang="en-US" sz="2800" b="1" dirty="0"/>
          </a:p>
          <a:p>
            <a:pPr eaLnBrk="1" hangingPunct="1">
              <a:buNone/>
            </a:pPr>
            <a:endParaRPr lang="zh-CN" altLang="en-US" sz="2800" b="1" dirty="0"/>
          </a:p>
          <a:p>
            <a:pPr eaLnBrk="1" hangingPunct="1">
              <a:buNone/>
            </a:pPr>
            <a:r>
              <a:rPr lang="en-US" altLang="zh-CN" sz="2800" b="1" dirty="0"/>
              <a:t>1</a:t>
            </a:r>
            <a:r>
              <a:rPr lang="zh-CN" altLang="en-US" sz="2800" b="1" dirty="0"/>
              <a:t>．该现象常年出现在</a:t>
            </a:r>
            <a:endParaRPr lang="zh-CN" altLang="en-US" sz="2800" b="1" dirty="0"/>
          </a:p>
          <a:p>
            <a:pPr eaLnBrk="1" hangingPunct="1">
              <a:buNone/>
            </a:pPr>
            <a:r>
              <a:rPr lang="zh-CN" altLang="en-US" sz="2800" b="1" dirty="0"/>
              <a:t>      </a:t>
            </a:r>
            <a:r>
              <a:rPr lang="en-US" altLang="zh-CN" sz="2800" b="1" dirty="0"/>
              <a:t>A</a:t>
            </a:r>
            <a:r>
              <a:rPr lang="zh-CN" altLang="en-US" sz="2800" b="1" dirty="0"/>
              <a:t>．温带落叶阔叶林     </a:t>
            </a:r>
            <a:r>
              <a:rPr lang="en-US" altLang="zh-CN" sz="2800" b="1" dirty="0"/>
              <a:t>B</a:t>
            </a:r>
            <a:r>
              <a:rPr lang="zh-CN" altLang="en-US" sz="2800" b="1" dirty="0"/>
              <a:t>．热带草原  </a:t>
            </a:r>
            <a:endParaRPr lang="zh-CN" altLang="en-US" sz="2800" b="1" dirty="0"/>
          </a:p>
          <a:p>
            <a:pPr eaLnBrk="1" hangingPunct="1">
              <a:buNone/>
            </a:pPr>
            <a:r>
              <a:rPr lang="zh-CN" altLang="en-US" sz="2800" b="1" dirty="0"/>
              <a:t>      </a:t>
            </a:r>
            <a:r>
              <a:rPr lang="en-US" altLang="zh-CN" sz="2800" b="1" dirty="0"/>
              <a:t>C</a:t>
            </a:r>
            <a:r>
              <a:rPr lang="zh-CN" altLang="en-US" sz="2800" b="1" dirty="0"/>
              <a:t>．亚热带常绿硬叶林  </a:t>
            </a:r>
            <a:r>
              <a:rPr lang="en-US" altLang="zh-CN" sz="2800" b="1" dirty="0"/>
              <a:t>D</a:t>
            </a:r>
            <a:r>
              <a:rPr lang="zh-CN" altLang="en-US" sz="2800" b="1" dirty="0"/>
              <a:t>．热带雨林</a:t>
            </a:r>
            <a:endParaRPr lang="zh-CN" altLang="en-US" sz="2800" b="1" dirty="0"/>
          </a:p>
          <a:p>
            <a:pPr eaLnBrk="1" hangingPunct="1">
              <a:buNone/>
            </a:pPr>
            <a:endParaRPr lang="en-US" altLang="zh-CN" sz="2800" b="1" dirty="0"/>
          </a:p>
        </p:txBody>
      </p:sp>
      <p:pic>
        <p:nvPicPr>
          <p:cNvPr id="13315" name="Picture 3" descr="学科网(Zxxk.Com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32588" y="1628775"/>
            <a:ext cx="1258887" cy="2449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8788" name="Rectangle 4"/>
          <p:cNvSpPr/>
          <p:nvPr/>
        </p:nvSpPr>
        <p:spPr>
          <a:xfrm>
            <a:off x="4500563" y="3933825"/>
            <a:ext cx="1008062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800" b="1" u="none" dirty="0">
                <a:solidFill>
                  <a:srgbClr val="FF0000"/>
                </a:solidFill>
                <a:latin typeface="Arial" panose="020B0604020202020204" pitchFamily="34" charset="0"/>
              </a:rPr>
              <a:t>√</a:t>
            </a:r>
            <a:endParaRPr lang="en-US" altLang="zh-CN" sz="4800" b="1" u="none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8790" name="Oval 6"/>
          <p:cNvSpPr/>
          <p:nvPr/>
        </p:nvSpPr>
        <p:spPr>
          <a:xfrm>
            <a:off x="6948488" y="2852738"/>
            <a:ext cx="936625" cy="935037"/>
          </a:xfrm>
          <a:prstGeom prst="ellipse">
            <a:avLst/>
          </a:prstGeom>
          <a:noFill/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318" name="Rectangle 7"/>
          <p:cNvSpPr/>
          <p:nvPr/>
        </p:nvSpPr>
        <p:spPr>
          <a:xfrm>
            <a:off x="7019925" y="3789363"/>
            <a:ext cx="720725" cy="36036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319" name="Text Box 8"/>
          <p:cNvSpPr txBox="1"/>
          <p:nvPr/>
        </p:nvSpPr>
        <p:spPr>
          <a:xfrm>
            <a:off x="179388" y="333375"/>
            <a:ext cx="324008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例题分析：</a:t>
            </a:r>
            <a:endParaRPr lang="zh-CN" altLang="en-US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/>
      <p:bldP spid="1187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3"/>
          <p:cNvSpPr>
            <a:spLocks noGrp="1"/>
          </p:cNvSpPr>
          <p:nvPr>
            <p:ph idx="1"/>
          </p:nvPr>
        </p:nvSpPr>
        <p:spPr>
          <a:xfrm>
            <a:off x="395288" y="549275"/>
            <a:ext cx="8362950" cy="6048375"/>
          </a:xfrm>
          <a:ln/>
        </p:spPr>
        <p:txBody>
          <a:bodyPr vert="horz" wrap="square" lIns="91440" tIns="45720" rIns="91440" bIns="45720" anchor="t"/>
          <a:p>
            <a:pPr eaLnBrk="1" hangingPunct="1">
              <a:lnSpc>
                <a:spcPct val="90000"/>
              </a:lnSpc>
              <a:buNone/>
            </a:pPr>
            <a:r>
              <a:rPr lang="zh-CN" altLang="en-US" sz="2800" dirty="0"/>
              <a:t>（</a:t>
            </a:r>
            <a:r>
              <a:rPr lang="en-US" altLang="zh-CN" sz="2800" b="1" dirty="0"/>
              <a:t>2009</a:t>
            </a:r>
            <a:r>
              <a:rPr lang="zh-CN" altLang="en-US" sz="2800" b="1" dirty="0"/>
              <a:t>年山东文科基础卷）下图是世界某区域农业地带分布图。读图回答问题。</a:t>
            </a:r>
            <a:endParaRPr lang="zh-CN" altLang="en-US" sz="2800" b="1" dirty="0"/>
          </a:p>
          <a:p>
            <a:pPr eaLnBrk="1" hangingPunct="1">
              <a:lnSpc>
                <a:spcPct val="90000"/>
              </a:lnSpc>
              <a:buNone/>
            </a:pPr>
            <a:endParaRPr lang="zh-CN" altLang="en-US" sz="2800" b="1" dirty="0"/>
          </a:p>
          <a:p>
            <a:pPr eaLnBrk="1" hangingPunct="1">
              <a:lnSpc>
                <a:spcPct val="90000"/>
              </a:lnSpc>
              <a:buNone/>
            </a:pPr>
            <a:endParaRPr lang="zh-CN" altLang="en-US" sz="2800" b="1" dirty="0"/>
          </a:p>
          <a:p>
            <a:pPr eaLnBrk="1" hangingPunct="1">
              <a:lnSpc>
                <a:spcPct val="90000"/>
              </a:lnSpc>
              <a:buNone/>
            </a:pPr>
            <a:endParaRPr lang="zh-CN" altLang="en-US" sz="2800" b="1" dirty="0"/>
          </a:p>
          <a:p>
            <a:pPr eaLnBrk="1" hangingPunct="1">
              <a:lnSpc>
                <a:spcPct val="90000"/>
              </a:lnSpc>
              <a:buNone/>
            </a:pPr>
            <a:endParaRPr lang="zh-CN" altLang="en-US" sz="2800" b="1" dirty="0"/>
          </a:p>
          <a:p>
            <a:pPr eaLnBrk="1" hangingPunct="1">
              <a:lnSpc>
                <a:spcPct val="90000"/>
              </a:lnSpc>
              <a:buNone/>
            </a:pPr>
            <a:endParaRPr lang="zh-CN" altLang="en-US" sz="2800" b="1" dirty="0"/>
          </a:p>
          <a:p>
            <a:pPr eaLnBrk="1" hangingPunct="1">
              <a:lnSpc>
                <a:spcPct val="90000"/>
              </a:lnSpc>
              <a:buNone/>
            </a:pPr>
            <a:endParaRPr lang="zh-CN" altLang="en-US" sz="2800" b="1" dirty="0"/>
          </a:p>
          <a:p>
            <a:pPr eaLnBrk="1" hangingPunct="1">
              <a:lnSpc>
                <a:spcPct val="90000"/>
              </a:lnSpc>
              <a:buNone/>
            </a:pPr>
            <a:endParaRPr lang="zh-CN" altLang="en-US" sz="2800" b="1" dirty="0"/>
          </a:p>
          <a:p>
            <a:pPr eaLnBrk="1" hangingPunct="1">
              <a:lnSpc>
                <a:spcPct val="90000"/>
              </a:lnSpc>
              <a:buNone/>
            </a:pPr>
            <a:endParaRPr lang="zh-CN" altLang="en-US" sz="2800" b="1" dirty="0"/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sz="2800" b="1" dirty="0"/>
              <a:t>2.</a:t>
            </a:r>
            <a:r>
              <a:rPr lang="zh-CN" altLang="en-US" sz="2800" b="1" dirty="0"/>
              <a:t>农业地带沿</a:t>
            </a:r>
            <a:r>
              <a:rPr lang="en-US" altLang="zh-CN" sz="2800" b="1" dirty="0"/>
              <a:t>0°</a:t>
            </a:r>
            <a:r>
              <a:rPr lang="zh-CN" altLang="en-US" sz="2800" b="1" dirty="0"/>
              <a:t>经线变化所反映出的地域分异规律形成的基础是</a:t>
            </a:r>
            <a:endParaRPr lang="zh-CN" altLang="en-US" sz="2800" b="1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2800" b="1" dirty="0"/>
              <a:t>     </a:t>
            </a:r>
            <a:r>
              <a:rPr lang="en-US" altLang="zh-CN" sz="2800" b="1" dirty="0"/>
              <a:t>A</a:t>
            </a:r>
            <a:r>
              <a:rPr lang="zh-CN" altLang="en-US" sz="2800" b="1" dirty="0"/>
              <a:t>．水分    </a:t>
            </a:r>
            <a:r>
              <a:rPr lang="en-US" altLang="zh-CN" sz="2800" b="1" dirty="0"/>
              <a:t>B</a:t>
            </a:r>
            <a:r>
              <a:rPr lang="zh-CN" altLang="en-US" sz="2800" b="1" dirty="0"/>
              <a:t>．热量     </a:t>
            </a:r>
            <a:r>
              <a:rPr lang="en-US" altLang="zh-CN" sz="2800" b="1" dirty="0"/>
              <a:t>C</a:t>
            </a:r>
            <a:r>
              <a:rPr lang="zh-CN" altLang="en-US" sz="2800" b="1" dirty="0"/>
              <a:t>．地形    </a:t>
            </a:r>
            <a:r>
              <a:rPr lang="en-US" altLang="zh-CN" sz="2800" b="1" dirty="0"/>
              <a:t>D</a:t>
            </a:r>
            <a:r>
              <a:rPr lang="zh-CN" altLang="en-US" sz="2800" b="1" dirty="0"/>
              <a:t>．土壤</a:t>
            </a:r>
            <a:endParaRPr lang="zh-CN" altLang="en-US" sz="2800" b="1" dirty="0"/>
          </a:p>
        </p:txBody>
      </p:sp>
      <p:pic>
        <p:nvPicPr>
          <p:cNvPr id="14339" name="Picture 4" descr="HWOCRTEMP_ROC2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403350" y="1484313"/>
            <a:ext cx="5905500" cy="3768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7766" name="Rectangle 6"/>
          <p:cNvSpPr/>
          <p:nvPr/>
        </p:nvSpPr>
        <p:spPr>
          <a:xfrm>
            <a:off x="2484438" y="5949950"/>
            <a:ext cx="7429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4400" b="1" u="none" dirty="0">
                <a:solidFill>
                  <a:srgbClr val="FF0000"/>
                </a:solidFill>
                <a:latin typeface="Arial" panose="020B0604020202020204" pitchFamily="34" charset="0"/>
              </a:rPr>
              <a:t>√</a:t>
            </a:r>
            <a:endParaRPr lang="en-US" altLang="zh-CN" sz="4400" b="1" u="none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7767" name="Line 7"/>
          <p:cNvSpPr/>
          <p:nvPr/>
        </p:nvSpPr>
        <p:spPr>
          <a:xfrm flipV="1">
            <a:off x="2411413" y="1557338"/>
            <a:ext cx="288925" cy="3311525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lang="zh-CN" altLang="zh-CN" dirty="0"/>
          </a:p>
        </p:txBody>
      </p:sp>
      <p:pic>
        <p:nvPicPr>
          <p:cNvPr id="15363" name="Picture 4" descr="5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49225"/>
            <a:ext cx="9793288" cy="6708775"/>
          </a:xfrm>
          <a:ln/>
        </p:spPr>
      </p:pic>
      <p:grpSp>
        <p:nvGrpSpPr>
          <p:cNvPr id="2" name="Group 7"/>
          <p:cNvGrpSpPr/>
          <p:nvPr/>
        </p:nvGrpSpPr>
        <p:grpSpPr>
          <a:xfrm>
            <a:off x="2987675" y="1049338"/>
            <a:ext cx="4259263" cy="1227137"/>
            <a:chOff x="1882" y="661"/>
            <a:chExt cx="2683" cy="773"/>
          </a:xfrm>
        </p:grpSpPr>
        <p:sp>
          <p:nvSpPr>
            <p:cNvPr id="15365" name="Oval 5"/>
            <p:cNvSpPr/>
            <p:nvPr/>
          </p:nvSpPr>
          <p:spPr>
            <a:xfrm>
              <a:off x="1882" y="1207"/>
              <a:ext cx="454" cy="227"/>
            </a:xfrm>
            <a:prstGeom prst="ellipse">
              <a:avLst/>
            </a:prstGeom>
            <a:noFill/>
            <a:ln w="508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5366" name="Oval 6"/>
            <p:cNvSpPr/>
            <p:nvPr/>
          </p:nvSpPr>
          <p:spPr>
            <a:xfrm rot="1345551">
              <a:off x="3658" y="661"/>
              <a:ext cx="907" cy="139"/>
            </a:xfrm>
            <a:prstGeom prst="ellipse">
              <a:avLst/>
            </a:prstGeom>
            <a:noFill/>
            <a:ln w="508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lang="zh-CN" altLang="zh-CN" dirty="0"/>
          </a:p>
        </p:txBody>
      </p:sp>
      <p:pic>
        <p:nvPicPr>
          <p:cNvPr id="16387" name="Picture 4" descr="48ca0cd8-f87e-4924-9bd8-73ce30607dfe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7164388" cy="6858000"/>
          </a:xfrm>
          <a:ln/>
        </p:spPr>
      </p:pic>
      <p:pic>
        <p:nvPicPr>
          <p:cNvPr id="16388" name="Picture 5" descr="图片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38725" y="2997200"/>
            <a:ext cx="4105275" cy="177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6" descr="20091241721372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575" y="0"/>
            <a:ext cx="5040313" cy="3033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Text Box 7"/>
          <p:cNvSpPr txBox="1"/>
          <p:nvPr/>
        </p:nvSpPr>
        <p:spPr>
          <a:xfrm>
            <a:off x="8101013" y="260350"/>
            <a:ext cx="490537" cy="2282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u="none" dirty="0">
                <a:latin typeface="Arial" panose="020B0604020202020204" pitchFamily="34" charset="0"/>
              </a:rPr>
              <a:t>乞</a:t>
            </a:r>
            <a:endParaRPr lang="zh-CN" altLang="en-US" sz="2400" b="1" u="none" dirty="0">
              <a:latin typeface="Arial" panose="020B0604020202020204" pitchFamily="34" charset="0"/>
            </a:endParaRPr>
          </a:p>
          <a:p>
            <a:r>
              <a:rPr lang="zh-CN" altLang="en-US" sz="2400" b="1" u="none" dirty="0">
                <a:latin typeface="Arial" panose="020B0604020202020204" pitchFamily="34" charset="0"/>
              </a:rPr>
              <a:t>力</a:t>
            </a:r>
            <a:endParaRPr lang="zh-CN" altLang="en-US" sz="2400" b="1" u="none" dirty="0">
              <a:latin typeface="Arial" panose="020B0604020202020204" pitchFamily="34" charset="0"/>
            </a:endParaRPr>
          </a:p>
          <a:p>
            <a:r>
              <a:rPr lang="zh-CN" altLang="en-US" sz="2400" b="1" u="none" dirty="0">
                <a:latin typeface="Arial" panose="020B0604020202020204" pitchFamily="34" charset="0"/>
              </a:rPr>
              <a:t>马</a:t>
            </a:r>
            <a:endParaRPr lang="zh-CN" altLang="en-US" sz="2400" b="1" u="none" dirty="0">
              <a:latin typeface="Arial" panose="020B0604020202020204" pitchFamily="34" charset="0"/>
            </a:endParaRPr>
          </a:p>
          <a:p>
            <a:r>
              <a:rPr lang="zh-CN" altLang="en-US" sz="2400" b="1" u="none" dirty="0">
                <a:latin typeface="Arial" panose="020B0604020202020204" pitchFamily="34" charset="0"/>
              </a:rPr>
              <a:t>扎</a:t>
            </a:r>
            <a:endParaRPr lang="zh-CN" altLang="en-US" sz="2400" b="1" u="none" dirty="0">
              <a:latin typeface="Arial" panose="020B0604020202020204" pitchFamily="34" charset="0"/>
            </a:endParaRPr>
          </a:p>
          <a:p>
            <a:r>
              <a:rPr lang="zh-CN" altLang="en-US" sz="2400" b="1" u="none" dirty="0">
                <a:latin typeface="Arial" panose="020B0604020202020204" pitchFamily="34" charset="0"/>
              </a:rPr>
              <a:t>罗</a:t>
            </a:r>
            <a:endParaRPr lang="zh-CN" altLang="en-US" sz="2400" b="1" u="none" dirty="0">
              <a:latin typeface="Arial" panose="020B0604020202020204" pitchFamily="34" charset="0"/>
            </a:endParaRPr>
          </a:p>
          <a:p>
            <a:r>
              <a:rPr lang="zh-CN" altLang="en-US" sz="2400" b="1" u="none" dirty="0">
                <a:latin typeface="Arial" panose="020B0604020202020204" pitchFamily="34" charset="0"/>
              </a:rPr>
              <a:t>山</a:t>
            </a:r>
            <a:endParaRPr lang="zh-CN" altLang="en-US" sz="2400" b="1" u="none" dirty="0">
              <a:latin typeface="Arial" panose="020B0604020202020204" pitchFamily="34" charset="0"/>
            </a:endParaRPr>
          </a:p>
        </p:txBody>
      </p:sp>
      <p:sp>
        <p:nvSpPr>
          <p:cNvPr id="16391" name="Text Box 8"/>
          <p:cNvSpPr txBox="1"/>
          <p:nvPr/>
        </p:nvSpPr>
        <p:spPr>
          <a:xfrm>
            <a:off x="7092950" y="4724400"/>
            <a:ext cx="110331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u="none" dirty="0">
                <a:latin typeface="Arial" panose="020B0604020202020204" pitchFamily="34" charset="0"/>
              </a:rPr>
              <a:t>太行山</a:t>
            </a:r>
            <a:endParaRPr lang="zh-CN" altLang="en-US" sz="2400" b="1" u="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/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algn="just"/>
            <a:r>
              <a:rPr lang="en-US" altLang="zh-CN" sz="1200" dirty="0"/>
              <a:t> </a:t>
            </a:r>
            <a:br>
              <a:rPr lang="en-US" altLang="zh-CN" sz="1000" dirty="0"/>
            </a:br>
            <a:endParaRPr lang="en-US" altLang="zh-CN" sz="2400" dirty="0"/>
          </a:p>
        </p:txBody>
      </p:sp>
      <p:sp>
        <p:nvSpPr>
          <p:cNvPr id="17411" name="Text Box 3"/>
          <p:cNvSpPr txBox="1"/>
          <p:nvPr/>
        </p:nvSpPr>
        <p:spPr>
          <a:xfrm>
            <a:off x="684213" y="65088"/>
            <a:ext cx="5399087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u="none" dirty="0">
                <a:latin typeface="Arial" panose="020B0604020202020204" pitchFamily="34" charset="0"/>
                <a:ea typeface="黑体" panose="02010609060101010101" pitchFamily="49" charset="-122"/>
              </a:rPr>
              <a:t>2.</a:t>
            </a:r>
            <a:r>
              <a:rPr lang="zh-CN" altLang="en-US" u="none" dirty="0">
                <a:latin typeface="Arial" panose="020B0604020202020204" pitchFamily="34" charset="0"/>
                <a:ea typeface="黑体" panose="02010609060101010101" pitchFamily="49" charset="-122"/>
              </a:rPr>
              <a:t>陆地自然带地带性分异规律</a:t>
            </a:r>
            <a:endParaRPr lang="zh-CN" altLang="en-US" u="none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7412" name="Line 4"/>
          <p:cNvSpPr/>
          <p:nvPr/>
        </p:nvSpPr>
        <p:spPr>
          <a:xfrm>
            <a:off x="1166813" y="3856038"/>
            <a:ext cx="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graphicFrame>
        <p:nvGraphicFramePr>
          <p:cNvPr id="121928" name="Group 72"/>
          <p:cNvGraphicFramePr>
            <a:graphicFrameLocks noGrp="1"/>
          </p:cNvGraphicFramePr>
          <p:nvPr/>
        </p:nvGraphicFramePr>
        <p:xfrm>
          <a:off x="179388" y="620713"/>
          <a:ext cx="8713788" cy="6121400"/>
        </p:xfrm>
        <a:graphic>
          <a:graphicData uri="http://schemas.openxmlformats.org/drawingml/2006/table">
            <a:tbl>
              <a:tblPr/>
              <a:tblGrid>
                <a:gridCol w="576262"/>
                <a:gridCol w="503238"/>
                <a:gridCol w="1584325"/>
                <a:gridCol w="1441450"/>
                <a:gridCol w="1655762"/>
                <a:gridCol w="1727200"/>
                <a:gridCol w="1225550"/>
              </a:tblGrid>
              <a:tr h="13223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分异规律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图示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形成基础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影响因素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典型地区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323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地带性规律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水平地带性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035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5425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垂直地带性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7449" name="Group 41"/>
          <p:cNvGrpSpPr/>
          <p:nvPr/>
        </p:nvGrpSpPr>
        <p:grpSpPr>
          <a:xfrm>
            <a:off x="3059113" y="2276475"/>
            <a:ext cx="1008062" cy="790575"/>
            <a:chOff x="0" y="0"/>
            <a:chExt cx="1261" cy="823"/>
          </a:xfrm>
        </p:grpSpPr>
        <p:sp>
          <p:nvSpPr>
            <p:cNvPr id="17476" name="Rectangle 42"/>
            <p:cNvSpPr/>
            <p:nvPr/>
          </p:nvSpPr>
          <p:spPr>
            <a:xfrm>
              <a:off x="0" y="0"/>
              <a:ext cx="1261" cy="157"/>
            </a:xfrm>
            <a:prstGeom prst="rect">
              <a:avLst/>
            </a:prstGeom>
            <a:solidFill>
              <a:srgbClr val="FF00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77" name="Rectangle 43"/>
            <p:cNvSpPr/>
            <p:nvPr/>
          </p:nvSpPr>
          <p:spPr>
            <a:xfrm>
              <a:off x="0" y="222"/>
              <a:ext cx="1261" cy="157"/>
            </a:xfrm>
            <a:prstGeom prst="rect">
              <a:avLst/>
            </a:prstGeom>
            <a:solidFill>
              <a:srgbClr val="FF00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78" name="Rectangle 44"/>
            <p:cNvSpPr/>
            <p:nvPr/>
          </p:nvSpPr>
          <p:spPr>
            <a:xfrm>
              <a:off x="0" y="444"/>
              <a:ext cx="1261" cy="157"/>
            </a:xfrm>
            <a:prstGeom prst="rect">
              <a:avLst/>
            </a:prstGeom>
            <a:solidFill>
              <a:srgbClr val="FF00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79" name="Rectangle 45"/>
            <p:cNvSpPr/>
            <p:nvPr/>
          </p:nvSpPr>
          <p:spPr>
            <a:xfrm>
              <a:off x="0" y="666"/>
              <a:ext cx="1261" cy="157"/>
            </a:xfrm>
            <a:prstGeom prst="rect">
              <a:avLst/>
            </a:prstGeom>
            <a:solidFill>
              <a:srgbClr val="FF00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7450" name="Text Box 46"/>
          <p:cNvSpPr txBox="1"/>
          <p:nvPr/>
        </p:nvSpPr>
        <p:spPr>
          <a:xfrm>
            <a:off x="4643438" y="2492375"/>
            <a:ext cx="122396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热量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17451" name="Text Box 47"/>
          <p:cNvSpPr txBox="1"/>
          <p:nvPr/>
        </p:nvSpPr>
        <p:spPr>
          <a:xfrm>
            <a:off x="6011863" y="2492375"/>
            <a:ext cx="187166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太阳辐射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17452" name="Text Box 48"/>
          <p:cNvSpPr txBox="1"/>
          <p:nvPr/>
        </p:nvSpPr>
        <p:spPr>
          <a:xfrm>
            <a:off x="7704138" y="3933825"/>
            <a:ext cx="1439862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zh-CN" sz="1800" dirty="0">
              <a:latin typeface="Arial" panose="020B0604020202020204" pitchFamily="34" charset="0"/>
            </a:endParaRPr>
          </a:p>
        </p:txBody>
      </p:sp>
      <p:sp>
        <p:nvSpPr>
          <p:cNvPr id="17453" name="Text Box 49"/>
          <p:cNvSpPr txBox="1"/>
          <p:nvPr/>
        </p:nvSpPr>
        <p:spPr>
          <a:xfrm>
            <a:off x="7667625" y="1989138"/>
            <a:ext cx="2376488" cy="1768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u="none" dirty="0">
                <a:latin typeface="Arial" panose="020B0604020202020204" pitchFamily="34" charset="0"/>
              </a:rPr>
              <a:t>低纬、</a:t>
            </a:r>
            <a:endParaRPr lang="zh-CN" altLang="en-US" sz="2000" b="1" u="none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000" b="1" u="none" dirty="0">
                <a:latin typeface="Arial" panose="020B0604020202020204" pitchFamily="34" charset="0"/>
              </a:rPr>
              <a:t>高纬、</a:t>
            </a:r>
            <a:endParaRPr lang="zh-CN" altLang="en-US" sz="2000" b="1" u="none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000" b="1" u="none" dirty="0">
                <a:latin typeface="Arial" panose="020B0604020202020204" pitchFamily="34" charset="0"/>
              </a:rPr>
              <a:t>中纬度的</a:t>
            </a:r>
            <a:endParaRPr lang="zh-CN" altLang="en-US" sz="2000" b="1" u="none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000" b="1" u="none" dirty="0">
                <a:latin typeface="Arial" panose="020B0604020202020204" pitchFamily="34" charset="0"/>
              </a:rPr>
              <a:t>部分地区</a:t>
            </a:r>
            <a:endParaRPr lang="zh-CN" altLang="en-US" sz="2000" b="1" u="none" dirty="0">
              <a:latin typeface="Arial" panose="020B0604020202020204" pitchFamily="34" charset="0"/>
            </a:endParaRPr>
          </a:p>
        </p:txBody>
      </p:sp>
      <p:sp>
        <p:nvSpPr>
          <p:cNvPr id="17454" name="Text Box 50"/>
          <p:cNvSpPr txBox="1"/>
          <p:nvPr/>
        </p:nvSpPr>
        <p:spPr>
          <a:xfrm>
            <a:off x="1331913" y="2060575"/>
            <a:ext cx="1584325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u="none" dirty="0">
                <a:latin typeface="Arial" panose="020B0604020202020204" pitchFamily="34" charset="0"/>
              </a:rPr>
              <a:t>有</a:t>
            </a:r>
            <a:r>
              <a:rPr lang="zh-CN" altLang="en-US" sz="2400" b="1" u="none" dirty="0">
                <a:solidFill>
                  <a:srgbClr val="FF0000"/>
                </a:solidFill>
                <a:latin typeface="Arial" panose="020B0604020202020204" pitchFamily="34" charset="0"/>
              </a:rPr>
              <a:t>赤道</a:t>
            </a:r>
            <a:r>
              <a:rPr lang="zh-CN" altLang="en-US" sz="2400" b="1" u="none" dirty="0">
                <a:latin typeface="Arial" panose="020B0604020202020204" pitchFamily="34" charset="0"/>
              </a:rPr>
              <a:t>向</a:t>
            </a:r>
            <a:r>
              <a:rPr lang="zh-CN" altLang="en-US" sz="2400" b="1" u="none" dirty="0">
                <a:solidFill>
                  <a:srgbClr val="FF0000"/>
                </a:solidFill>
                <a:latin typeface="Arial" panose="020B0604020202020204" pitchFamily="34" charset="0"/>
              </a:rPr>
              <a:t>两极</a:t>
            </a:r>
            <a:r>
              <a:rPr lang="zh-CN" altLang="en-US" sz="2400" b="1" u="none" dirty="0">
                <a:latin typeface="Arial" panose="020B0604020202020204" pitchFamily="34" charset="0"/>
              </a:rPr>
              <a:t>的地域分异规律</a:t>
            </a:r>
            <a:endParaRPr lang="zh-CN" altLang="en-US" sz="2400" b="1" u="none" dirty="0">
              <a:latin typeface="Arial" panose="020B0604020202020204" pitchFamily="34" charset="0"/>
            </a:endParaRPr>
          </a:p>
        </p:txBody>
      </p:sp>
      <p:sp>
        <p:nvSpPr>
          <p:cNvPr id="17455" name="Text Box 51"/>
          <p:cNvSpPr txBox="1"/>
          <p:nvPr/>
        </p:nvSpPr>
        <p:spPr>
          <a:xfrm>
            <a:off x="1331913" y="3789363"/>
            <a:ext cx="1439862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u="none" dirty="0">
                <a:latin typeface="Arial" panose="020B0604020202020204" pitchFamily="34" charset="0"/>
              </a:rPr>
              <a:t>有</a:t>
            </a:r>
            <a:r>
              <a:rPr lang="zh-CN" altLang="en-US" sz="2400" b="1" u="none" dirty="0">
                <a:solidFill>
                  <a:srgbClr val="FF0000"/>
                </a:solidFill>
                <a:latin typeface="Arial" panose="020B0604020202020204" pitchFamily="34" charset="0"/>
              </a:rPr>
              <a:t>沿海</a:t>
            </a:r>
            <a:r>
              <a:rPr lang="zh-CN" altLang="en-US" sz="2400" b="1" u="none" dirty="0">
                <a:latin typeface="Arial" panose="020B0604020202020204" pitchFamily="34" charset="0"/>
              </a:rPr>
              <a:t>向</a:t>
            </a:r>
            <a:r>
              <a:rPr lang="zh-CN" altLang="en-US" sz="2400" b="1" u="none" dirty="0">
                <a:solidFill>
                  <a:srgbClr val="FF0000"/>
                </a:solidFill>
                <a:latin typeface="Arial" panose="020B0604020202020204" pitchFamily="34" charset="0"/>
              </a:rPr>
              <a:t>内陆</a:t>
            </a:r>
            <a:r>
              <a:rPr lang="zh-CN" altLang="en-US" sz="2400" b="1" u="none" dirty="0">
                <a:latin typeface="Arial" panose="020B0604020202020204" pitchFamily="34" charset="0"/>
              </a:rPr>
              <a:t>的地域分异规律</a:t>
            </a:r>
            <a:endParaRPr lang="zh-CN" altLang="en-US" sz="2400" b="1" u="none" dirty="0">
              <a:latin typeface="Arial" panose="020B0604020202020204" pitchFamily="34" charset="0"/>
            </a:endParaRPr>
          </a:p>
        </p:txBody>
      </p:sp>
      <p:grpSp>
        <p:nvGrpSpPr>
          <p:cNvPr id="17456" name="Group 52"/>
          <p:cNvGrpSpPr/>
          <p:nvPr/>
        </p:nvGrpSpPr>
        <p:grpSpPr>
          <a:xfrm>
            <a:off x="3059113" y="4005263"/>
            <a:ext cx="933450" cy="1079500"/>
            <a:chOff x="1292" y="1344"/>
            <a:chExt cx="432" cy="768"/>
          </a:xfrm>
        </p:grpSpPr>
        <p:sp>
          <p:nvSpPr>
            <p:cNvPr id="17472" name="Rectangle 53"/>
            <p:cNvSpPr/>
            <p:nvPr/>
          </p:nvSpPr>
          <p:spPr>
            <a:xfrm>
              <a:off x="1292" y="1344"/>
              <a:ext cx="81" cy="763"/>
            </a:xfrm>
            <a:prstGeom prst="rect">
              <a:avLst/>
            </a:prstGeom>
            <a:solidFill>
              <a:srgbClr val="FF0000"/>
            </a:solidFill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73" name="Rectangle 54"/>
            <p:cNvSpPr/>
            <p:nvPr/>
          </p:nvSpPr>
          <p:spPr>
            <a:xfrm>
              <a:off x="1410" y="1349"/>
              <a:ext cx="81" cy="763"/>
            </a:xfrm>
            <a:prstGeom prst="rect">
              <a:avLst/>
            </a:prstGeom>
            <a:solidFill>
              <a:srgbClr val="FF0000"/>
            </a:solidFill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74" name="Rectangle 55"/>
            <p:cNvSpPr/>
            <p:nvPr/>
          </p:nvSpPr>
          <p:spPr>
            <a:xfrm>
              <a:off x="1643" y="1349"/>
              <a:ext cx="81" cy="763"/>
            </a:xfrm>
            <a:prstGeom prst="rect">
              <a:avLst/>
            </a:prstGeom>
            <a:solidFill>
              <a:srgbClr val="FF0000"/>
            </a:solidFill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75" name="Rectangle 56"/>
            <p:cNvSpPr/>
            <p:nvPr/>
          </p:nvSpPr>
          <p:spPr>
            <a:xfrm>
              <a:off x="1526" y="1349"/>
              <a:ext cx="82" cy="763"/>
            </a:xfrm>
            <a:prstGeom prst="rect">
              <a:avLst/>
            </a:prstGeom>
            <a:solidFill>
              <a:srgbClr val="FF0000"/>
            </a:solidFill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7457" name="Text Box 57"/>
          <p:cNvSpPr txBox="1"/>
          <p:nvPr/>
        </p:nvSpPr>
        <p:spPr>
          <a:xfrm>
            <a:off x="4643438" y="4292600"/>
            <a:ext cx="93503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水分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17458" name="Text Box 58"/>
          <p:cNvSpPr txBox="1"/>
          <p:nvPr/>
        </p:nvSpPr>
        <p:spPr>
          <a:xfrm>
            <a:off x="6011863" y="4292600"/>
            <a:ext cx="187166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海陆分布 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17459" name="Text Box 59"/>
          <p:cNvSpPr txBox="1"/>
          <p:nvPr/>
        </p:nvSpPr>
        <p:spPr>
          <a:xfrm>
            <a:off x="7885113" y="3789363"/>
            <a:ext cx="647700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</a:rPr>
              <a:t>中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</a:rPr>
              <a:t>纬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</a:rPr>
              <a:t>度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grpSp>
        <p:nvGrpSpPr>
          <p:cNvPr id="4" name="Group 60"/>
          <p:cNvGrpSpPr/>
          <p:nvPr/>
        </p:nvGrpSpPr>
        <p:grpSpPr>
          <a:xfrm>
            <a:off x="2987675" y="5300663"/>
            <a:ext cx="1152525" cy="1368425"/>
            <a:chOff x="0" y="0"/>
            <a:chExt cx="736" cy="1093"/>
          </a:xfrm>
        </p:grpSpPr>
        <p:sp>
          <p:nvSpPr>
            <p:cNvPr id="17464" name="Rectangle 61"/>
            <p:cNvSpPr/>
            <p:nvPr/>
          </p:nvSpPr>
          <p:spPr>
            <a:xfrm>
              <a:off x="270" y="225"/>
              <a:ext cx="196" cy="136"/>
            </a:xfrm>
            <a:prstGeom prst="rect">
              <a:avLst/>
            </a:prstGeom>
            <a:solidFill>
              <a:srgbClr val="FF0000"/>
            </a:solidFill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7465" name="Group 62"/>
            <p:cNvGrpSpPr/>
            <p:nvPr/>
          </p:nvGrpSpPr>
          <p:grpSpPr>
            <a:xfrm>
              <a:off x="0" y="0"/>
              <a:ext cx="736" cy="1093"/>
              <a:chOff x="0" y="0"/>
              <a:chExt cx="20000" cy="20000"/>
            </a:xfrm>
          </p:grpSpPr>
          <p:sp>
            <p:nvSpPr>
              <p:cNvPr id="17469" name="Line 63"/>
              <p:cNvSpPr/>
              <p:nvPr/>
            </p:nvSpPr>
            <p:spPr>
              <a:xfrm flipH="1">
                <a:off x="0" y="0"/>
                <a:ext cx="9807" cy="20000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70" name="Line 64"/>
              <p:cNvSpPr/>
              <p:nvPr/>
            </p:nvSpPr>
            <p:spPr>
              <a:xfrm>
                <a:off x="10187" y="0"/>
                <a:ext cx="9813" cy="20000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71" name="Line 65"/>
              <p:cNvSpPr/>
              <p:nvPr/>
            </p:nvSpPr>
            <p:spPr>
              <a:xfrm>
                <a:off x="404" y="19433"/>
                <a:ext cx="19596" cy="18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7466" name="Rectangle 66"/>
            <p:cNvSpPr/>
            <p:nvPr/>
          </p:nvSpPr>
          <p:spPr>
            <a:xfrm>
              <a:off x="90" y="915"/>
              <a:ext cx="571" cy="136"/>
            </a:xfrm>
            <a:prstGeom prst="rect">
              <a:avLst/>
            </a:prstGeom>
            <a:solidFill>
              <a:srgbClr val="FF0000"/>
            </a:solidFill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67" name="Rectangle 67"/>
            <p:cNvSpPr/>
            <p:nvPr/>
          </p:nvSpPr>
          <p:spPr>
            <a:xfrm>
              <a:off x="120" y="684"/>
              <a:ext cx="481" cy="157"/>
            </a:xfrm>
            <a:prstGeom prst="rect">
              <a:avLst/>
            </a:prstGeom>
            <a:solidFill>
              <a:srgbClr val="FF0000"/>
            </a:solidFill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68" name="Rectangle 68"/>
            <p:cNvSpPr/>
            <p:nvPr/>
          </p:nvSpPr>
          <p:spPr>
            <a:xfrm>
              <a:off x="210" y="468"/>
              <a:ext cx="301" cy="127"/>
            </a:xfrm>
            <a:prstGeom prst="rect">
              <a:avLst/>
            </a:prstGeom>
            <a:solidFill>
              <a:srgbClr val="FF0000"/>
            </a:solidFill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21929" name="Text Box 73"/>
          <p:cNvSpPr txBox="1"/>
          <p:nvPr/>
        </p:nvSpPr>
        <p:spPr>
          <a:xfrm>
            <a:off x="4284663" y="5589588"/>
            <a:ext cx="17287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水热状况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121930" name="Text Box 74"/>
          <p:cNvSpPr txBox="1"/>
          <p:nvPr/>
        </p:nvSpPr>
        <p:spPr>
          <a:xfrm>
            <a:off x="6011863" y="5589588"/>
            <a:ext cx="1871662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纬度、山体海拔等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121931" name="Text Box 75"/>
          <p:cNvSpPr txBox="1"/>
          <p:nvPr/>
        </p:nvSpPr>
        <p:spPr>
          <a:xfrm>
            <a:off x="7956550" y="5305425"/>
            <a:ext cx="792163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u="none" dirty="0">
                <a:latin typeface="Arial" panose="020B0604020202020204" pitchFamily="34" charset="0"/>
              </a:rPr>
              <a:t>高山地区</a:t>
            </a:r>
            <a:endParaRPr lang="zh-CN" altLang="en-US" sz="2400" b="1" u="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29" grpId="0"/>
      <p:bldP spid="121930" grpId="0"/>
      <p:bldP spid="1219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lang="zh-CN" altLang="zh-CN" dirty="0"/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xfrm>
            <a:off x="179388" y="5661025"/>
            <a:ext cx="8229600" cy="881063"/>
          </a:xfrm>
          <a:ln/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lang="zh-CN" altLang="en-US" b="1" dirty="0">
                <a:solidFill>
                  <a:srgbClr val="0000FF"/>
                </a:solidFill>
              </a:rPr>
              <a:t>你能从图像中获取哪些信息？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pic>
        <p:nvPicPr>
          <p:cNvPr id="18436" name="Picture 5" descr="Pict0002"/>
          <p:cNvPicPr>
            <a:picLocks noChangeAspect="1"/>
          </p:cNvPicPr>
          <p:nvPr/>
        </p:nvPicPr>
        <p:blipFill>
          <a:blip r:embed="rId1">
            <a:lum bright="-17999"/>
          </a:blip>
          <a:stretch>
            <a:fillRect/>
          </a:stretch>
        </p:blipFill>
        <p:spPr>
          <a:xfrm>
            <a:off x="0" y="333375"/>
            <a:ext cx="9144000" cy="5127625"/>
          </a:xfrm>
          <a:prstGeom prst="rect">
            <a:avLst/>
          </a:prstGeom>
          <a:noFill/>
          <a:ln w="38100" cap="flat" cmpd="dbl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8437" name="Rectangle 6"/>
          <p:cNvSpPr/>
          <p:nvPr/>
        </p:nvSpPr>
        <p:spPr>
          <a:xfrm>
            <a:off x="2887663" y="0"/>
            <a:ext cx="4738687" cy="120015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pPr algn="ctr"/>
            <a:r>
              <a:rPr lang="zh-CN" altLang="en-US" sz="3600" b="1" u="none" dirty="0">
                <a:solidFill>
                  <a:schemeClr val="bg1"/>
                </a:solidFill>
                <a:latin typeface="Arial" panose="020B0604020202020204" pitchFamily="34" charset="0"/>
              </a:rPr>
              <a:t>垂直地域分异与水平地域分异的关系</a:t>
            </a:r>
            <a:endParaRPr lang="zh-CN" altLang="en-US" sz="3600" b="1" u="none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3"/>
          <p:cNvSpPr>
            <a:spLocks noGrp="1"/>
          </p:cNvSpPr>
          <p:nvPr>
            <p:ph idx="1"/>
          </p:nvPr>
        </p:nvSpPr>
        <p:spPr>
          <a:xfrm>
            <a:off x="457200" y="620713"/>
            <a:ext cx="8362950" cy="5505450"/>
          </a:xfrm>
          <a:ln/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lang="zh-CN" altLang="en-US" sz="3600" b="1" dirty="0">
                <a:solidFill>
                  <a:srgbClr val="0000FF"/>
                </a:solidFill>
              </a:rPr>
              <a:t>山地垂直地域分异的几个规律性问题</a:t>
            </a:r>
            <a:endParaRPr lang="zh-CN" altLang="en-US" sz="3600" b="1" dirty="0">
              <a:solidFill>
                <a:srgbClr val="0000FF"/>
              </a:solidFill>
            </a:endParaRPr>
          </a:p>
          <a:p>
            <a:pPr eaLnBrk="1" hangingPunct="1">
              <a:buNone/>
            </a:pPr>
            <a:r>
              <a:rPr lang="zh-CN" altLang="en-US" b="1" dirty="0"/>
              <a:t>（</a:t>
            </a:r>
            <a:r>
              <a:rPr lang="en-US" altLang="zh-CN" b="1" dirty="0"/>
              <a:t>1</a:t>
            </a:r>
            <a:r>
              <a:rPr lang="zh-CN" altLang="en-US" b="1" dirty="0"/>
              <a:t>）山地垂直自然带的更替规律同从</a:t>
            </a:r>
            <a:r>
              <a:rPr lang="en-US" altLang="zh-CN" b="1" dirty="0"/>
              <a:t>____</a:t>
            </a:r>
            <a:r>
              <a:rPr lang="zh-CN" altLang="en-US" b="1" dirty="0"/>
              <a:t>向</a:t>
            </a:r>
            <a:r>
              <a:rPr lang="en-US" altLang="zh-CN" b="1" dirty="0"/>
              <a:t>_____</a:t>
            </a:r>
            <a:r>
              <a:rPr lang="zh-CN" altLang="en-US" b="1" dirty="0"/>
              <a:t>的地域分异规律有些相似。</a:t>
            </a:r>
            <a:r>
              <a:rPr lang="zh-CN" altLang="en-US" sz="3600" b="1" dirty="0"/>
              <a:t>山麓自然带和周围地区水平自然带一致。</a:t>
            </a:r>
            <a:r>
              <a:rPr lang="zh-CN" altLang="en-US" sz="3600" dirty="0"/>
              <a:t> </a:t>
            </a:r>
            <a:endParaRPr lang="zh-CN" altLang="en-US" b="1" dirty="0"/>
          </a:p>
          <a:p>
            <a:pPr eaLnBrk="1" hangingPunct="1">
              <a:buNone/>
            </a:pPr>
            <a:r>
              <a:rPr lang="zh-CN" altLang="en-US" b="1" dirty="0"/>
              <a:t>                                </a:t>
            </a:r>
            <a:endParaRPr lang="zh-CN" altLang="en-US" b="1" dirty="0"/>
          </a:p>
        </p:txBody>
      </p:sp>
      <p:sp>
        <p:nvSpPr>
          <p:cNvPr id="125957" name="Text Box 5"/>
          <p:cNvSpPr txBox="1"/>
          <p:nvPr/>
        </p:nvSpPr>
        <p:spPr>
          <a:xfrm>
            <a:off x="7235825" y="1196975"/>
            <a:ext cx="1295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u="none" dirty="0">
                <a:solidFill>
                  <a:srgbClr val="FF0000"/>
                </a:solidFill>
                <a:latin typeface="Arial" panose="020B0604020202020204" pitchFamily="34" charset="0"/>
              </a:rPr>
              <a:t>赤道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5958" name="Text Box 6"/>
          <p:cNvSpPr txBox="1"/>
          <p:nvPr/>
        </p:nvSpPr>
        <p:spPr>
          <a:xfrm>
            <a:off x="971550" y="1700213"/>
            <a:ext cx="10795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u="none" dirty="0">
                <a:solidFill>
                  <a:srgbClr val="FF0000"/>
                </a:solidFill>
                <a:latin typeface="Arial" panose="020B0604020202020204" pitchFamily="34" charset="0"/>
              </a:rPr>
              <a:t>两极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7" grpId="0"/>
      <p:bldP spid="1259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lang="zh-CN" altLang="zh-CN" dirty="0"/>
          </a:p>
        </p:txBody>
      </p:sp>
      <p:pic>
        <p:nvPicPr>
          <p:cNvPr id="20483" name="Picture 4" descr="Pict0006"/>
          <p:cNvPicPr>
            <a:picLocks noChangeAspect="1"/>
          </p:cNvPicPr>
          <p:nvPr>
            <p:ph idx="1"/>
          </p:nvPr>
        </p:nvPicPr>
        <p:blipFill>
          <a:blip r:embed="rId1">
            <a:lum bright="-6000"/>
          </a:blip>
          <a:srcRect/>
          <a:stretch>
            <a:fillRect/>
          </a:stretch>
        </p:blipFill>
        <p:spPr>
          <a:xfrm>
            <a:off x="0" y="0"/>
            <a:ext cx="4897438" cy="5805488"/>
          </a:xfrm>
          <a:ln w="38100" cmpd="dbl">
            <a:solidFill>
              <a:schemeClr val="hlink">
                <a:alpha val="100000"/>
              </a:schemeClr>
            </a:solidFill>
            <a:miter/>
          </a:ln>
        </p:spPr>
      </p:pic>
      <p:pic>
        <p:nvPicPr>
          <p:cNvPr id="20484" name="Picture 5" descr="阿尔卑斯山"/>
          <p:cNvPicPr>
            <a:picLocks noChangeAspect="1"/>
          </p:cNvPicPr>
          <p:nvPr/>
        </p:nvPicPr>
        <p:blipFill>
          <a:blip r:embed="rId2">
            <a:lum bright="-6000"/>
          </a:blip>
          <a:stretch>
            <a:fillRect/>
          </a:stretch>
        </p:blipFill>
        <p:spPr>
          <a:xfrm>
            <a:off x="4941888" y="0"/>
            <a:ext cx="4202112" cy="5805488"/>
          </a:xfrm>
          <a:prstGeom prst="rect">
            <a:avLst/>
          </a:prstGeom>
          <a:noFill/>
          <a:ln w="38100" cap="flat" cmpd="dbl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0485" name="Rectangle 6"/>
          <p:cNvSpPr/>
          <p:nvPr/>
        </p:nvSpPr>
        <p:spPr>
          <a:xfrm>
            <a:off x="179388" y="6021388"/>
            <a:ext cx="8280400" cy="519112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2800" b="1" u="none" dirty="0">
                <a:solidFill>
                  <a:srgbClr val="0000FF"/>
                </a:solidFill>
                <a:latin typeface="宋体" panose="02010600030101010101" pitchFamily="2" charset="-122"/>
              </a:rPr>
              <a:t>山地垂直自然带的复杂程度主要受哪些条件影响？</a:t>
            </a:r>
            <a:endParaRPr lang="zh-CN" altLang="en-US" sz="2800" b="1" u="none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ext Box 2"/>
          <p:cNvSpPr txBox="1"/>
          <p:nvPr/>
        </p:nvSpPr>
        <p:spPr>
          <a:xfrm>
            <a:off x="2555875" y="1049338"/>
            <a:ext cx="37449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u="none" dirty="0">
                <a:solidFill>
                  <a:srgbClr val="FF3300"/>
                </a:solidFill>
                <a:latin typeface="Arial" panose="020B0604020202020204" pitchFamily="34" charset="0"/>
                <a:ea typeface="隶书" pitchFamily="49" charset="-122"/>
              </a:rPr>
              <a:t>高考测试要求</a:t>
            </a:r>
            <a:endParaRPr lang="zh-CN" altLang="en-US" sz="3600" b="1" u="none" dirty="0">
              <a:solidFill>
                <a:srgbClr val="FF3300"/>
              </a:solidFill>
              <a:latin typeface="Arial" panose="020B0604020202020204" pitchFamily="34" charset="0"/>
              <a:ea typeface="隶书" pitchFamily="49" charset="-122"/>
            </a:endParaRPr>
          </a:p>
        </p:txBody>
      </p:sp>
      <p:sp>
        <p:nvSpPr>
          <p:cNvPr id="3075" name="Text Box 3"/>
          <p:cNvSpPr txBox="1"/>
          <p:nvPr/>
        </p:nvSpPr>
        <p:spPr>
          <a:xfrm>
            <a:off x="211138" y="1762125"/>
            <a:ext cx="8609012" cy="23145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 u="none" dirty="0">
                <a:latin typeface="Arial" panose="020B0604020202020204" pitchFamily="34" charset="0"/>
              </a:rPr>
              <a:t>考点：地理环境的地域分异规律</a:t>
            </a:r>
            <a:endParaRPr lang="zh-CN" altLang="en-US" sz="2800" b="1" u="none" dirty="0"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u="none" dirty="0">
                <a:latin typeface="Arial" panose="020B0604020202020204" pitchFamily="34" charset="0"/>
              </a:rPr>
              <a:t>具体考试内容要求：</a:t>
            </a:r>
            <a:endParaRPr lang="zh-CN" altLang="en-US" sz="2800" b="1" u="none" dirty="0"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u="none" dirty="0">
                <a:latin typeface="Arial" panose="020B0604020202020204" pitchFamily="34" charset="0"/>
              </a:rPr>
              <a:t>           （</a:t>
            </a:r>
            <a:r>
              <a:rPr lang="en-US" altLang="zh-CN" sz="2800" b="1" u="none" dirty="0">
                <a:latin typeface="Arial" panose="020B0604020202020204" pitchFamily="34" charset="0"/>
              </a:rPr>
              <a:t>1</a:t>
            </a:r>
            <a:r>
              <a:rPr lang="zh-CN" altLang="en-US" sz="2800" b="1" u="none" dirty="0">
                <a:latin typeface="Arial" panose="020B0604020202020204" pitchFamily="34" charset="0"/>
              </a:rPr>
              <a:t>）地域分异规律</a:t>
            </a:r>
            <a:endParaRPr lang="zh-CN" altLang="en-US" sz="2800" b="1" u="none" dirty="0"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u="none" dirty="0">
                <a:latin typeface="Arial" panose="020B0604020202020204" pitchFamily="34" charset="0"/>
              </a:rPr>
              <a:t>           （</a:t>
            </a:r>
            <a:r>
              <a:rPr lang="en-US" altLang="zh-CN" sz="2800" b="1" u="none" dirty="0">
                <a:latin typeface="Arial" panose="020B0604020202020204" pitchFamily="34" charset="0"/>
              </a:rPr>
              <a:t>2</a:t>
            </a:r>
            <a:r>
              <a:rPr lang="zh-CN" altLang="en-US" sz="2800" b="1" u="none" dirty="0">
                <a:latin typeface="Arial" panose="020B0604020202020204" pitchFamily="34" charset="0"/>
              </a:rPr>
              <a:t>）地理环境的差异性及其对人类活动的意义</a:t>
            </a:r>
            <a:endParaRPr lang="zh-CN" altLang="en-US" sz="2800" b="1" u="none" dirty="0">
              <a:latin typeface="Arial" panose="020B0604020202020204" pitchFamily="34" charset="0"/>
            </a:endParaRPr>
          </a:p>
        </p:txBody>
      </p:sp>
      <p:sp>
        <p:nvSpPr>
          <p:cNvPr id="143364" name="AutoShape 4"/>
          <p:cNvSpPr>
            <a:spLocks noChangeArrowheads="1"/>
          </p:cNvSpPr>
          <p:nvPr/>
        </p:nvSpPr>
        <p:spPr bwMode="auto">
          <a:xfrm>
            <a:off x="1042988" y="3068638"/>
            <a:ext cx="503238" cy="431800"/>
          </a:xfrm>
          <a:prstGeom prst="star5">
            <a:avLst/>
          </a:prstGeom>
          <a:solidFill>
            <a:srgbClr val="FF0000"/>
          </a:solidFill>
          <a:ln w="25400">
            <a:solidFill>
              <a:srgbClr val="0000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sng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Grp="1"/>
          </p:cNvSpPr>
          <p:nvPr>
            <p:ph idx="1"/>
          </p:nvPr>
        </p:nvSpPr>
        <p:spPr>
          <a:xfrm>
            <a:off x="0" y="620713"/>
            <a:ext cx="8820150" cy="5505450"/>
          </a:xfrm>
          <a:ln/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lang="zh-CN" altLang="en-US" sz="3600" b="1" dirty="0">
                <a:solidFill>
                  <a:srgbClr val="0000FF"/>
                </a:solidFill>
              </a:rPr>
              <a:t>山地垂直地域分异的几个规律性问题</a:t>
            </a:r>
            <a:endParaRPr lang="zh-CN" altLang="en-US" sz="3600" b="1" dirty="0">
              <a:solidFill>
                <a:srgbClr val="0000FF"/>
              </a:solidFill>
            </a:endParaRPr>
          </a:p>
          <a:p>
            <a:pPr eaLnBrk="1" hangingPunct="1">
              <a:buNone/>
            </a:pPr>
            <a:r>
              <a:rPr lang="zh-CN" altLang="en-US" b="1" dirty="0"/>
              <a:t>（</a:t>
            </a:r>
            <a:r>
              <a:rPr lang="en-US" altLang="zh-CN" b="1" dirty="0"/>
              <a:t>1</a:t>
            </a:r>
            <a:r>
              <a:rPr lang="zh-CN" altLang="en-US" b="1" dirty="0"/>
              <a:t>）山地垂直自然带的更替规律同从</a:t>
            </a:r>
            <a:r>
              <a:rPr lang="en-US" altLang="zh-CN" b="1" dirty="0"/>
              <a:t>____</a:t>
            </a:r>
            <a:r>
              <a:rPr lang="zh-CN" altLang="en-US" b="1" dirty="0"/>
              <a:t>向</a:t>
            </a:r>
            <a:r>
              <a:rPr lang="en-US" altLang="zh-CN" b="1" dirty="0"/>
              <a:t>_____</a:t>
            </a:r>
            <a:r>
              <a:rPr lang="zh-CN" altLang="en-US" b="1" dirty="0"/>
              <a:t>的地域分异规律有些相似。</a:t>
            </a:r>
            <a:r>
              <a:rPr lang="zh-CN" altLang="en-US" sz="3600" b="1" dirty="0"/>
              <a:t>山麓自然带和周围地区水平自然带一致。</a:t>
            </a:r>
            <a:r>
              <a:rPr lang="zh-CN" altLang="en-US" sz="3600" dirty="0"/>
              <a:t> </a:t>
            </a:r>
            <a:endParaRPr lang="zh-CN" altLang="en-US" b="1" dirty="0"/>
          </a:p>
          <a:p>
            <a:pPr eaLnBrk="1" hangingPunct="1">
              <a:buNone/>
            </a:pPr>
            <a:r>
              <a:rPr lang="zh-CN" altLang="en-US" b="1" dirty="0"/>
              <a:t>（</a:t>
            </a:r>
            <a:r>
              <a:rPr lang="en-US" altLang="zh-CN" b="1" dirty="0"/>
              <a:t>2</a:t>
            </a:r>
            <a:r>
              <a:rPr lang="zh-CN" altLang="en-US" b="1" dirty="0"/>
              <a:t>）影响山地垂直自然带谱复杂程度的因素</a:t>
            </a:r>
            <a:endParaRPr lang="zh-CN" altLang="en-US" b="1" dirty="0"/>
          </a:p>
          <a:p>
            <a:pPr eaLnBrk="1" hangingPunct="1">
              <a:buNone/>
            </a:pPr>
            <a:r>
              <a:rPr lang="zh-CN" altLang="en-US" b="1" dirty="0"/>
              <a:t>     山地海拔：海拔愈</a:t>
            </a:r>
            <a:r>
              <a:rPr lang="en-US" altLang="zh-CN" b="1" dirty="0"/>
              <a:t>___</a:t>
            </a:r>
            <a:r>
              <a:rPr lang="zh-CN" altLang="en-US" b="1" dirty="0"/>
              <a:t>愈复杂，反之愈简单</a:t>
            </a:r>
            <a:endParaRPr lang="zh-CN" altLang="en-US" b="1" dirty="0"/>
          </a:p>
          <a:p>
            <a:pPr eaLnBrk="1" hangingPunct="1">
              <a:buNone/>
            </a:pPr>
            <a:r>
              <a:rPr lang="zh-CN" altLang="en-US" b="1" dirty="0"/>
              <a:t>     山体纬度：纬度愈</a:t>
            </a:r>
            <a:r>
              <a:rPr lang="en-US" altLang="zh-CN" b="1" dirty="0"/>
              <a:t>___</a:t>
            </a:r>
            <a:r>
              <a:rPr lang="zh-CN" altLang="en-US" b="1" dirty="0"/>
              <a:t>愈复杂，反之愈简单</a:t>
            </a:r>
            <a:endParaRPr lang="zh-CN" altLang="en-US" b="1" dirty="0"/>
          </a:p>
        </p:txBody>
      </p:sp>
      <p:sp>
        <p:nvSpPr>
          <p:cNvPr id="21507" name="Text Box 3"/>
          <p:cNvSpPr txBox="1"/>
          <p:nvPr/>
        </p:nvSpPr>
        <p:spPr>
          <a:xfrm>
            <a:off x="6732588" y="1196975"/>
            <a:ext cx="115093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u="none" dirty="0">
                <a:solidFill>
                  <a:srgbClr val="FF0000"/>
                </a:solidFill>
                <a:latin typeface="Arial" panose="020B0604020202020204" pitchFamily="34" charset="0"/>
              </a:rPr>
              <a:t>赤道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08" name="Text Box 4"/>
          <p:cNvSpPr txBox="1"/>
          <p:nvPr/>
        </p:nvSpPr>
        <p:spPr>
          <a:xfrm>
            <a:off x="468313" y="1773238"/>
            <a:ext cx="1008062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u="none" dirty="0">
                <a:solidFill>
                  <a:srgbClr val="FF0000"/>
                </a:solidFill>
                <a:latin typeface="Arial" panose="020B0604020202020204" pitchFamily="34" charset="0"/>
              </a:rPr>
              <a:t>两极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6197" name="Text Box 5"/>
          <p:cNvSpPr txBox="1"/>
          <p:nvPr/>
        </p:nvSpPr>
        <p:spPr>
          <a:xfrm>
            <a:off x="3995738" y="4076700"/>
            <a:ext cx="9366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u="none" dirty="0">
                <a:solidFill>
                  <a:srgbClr val="FF0000"/>
                </a:solidFill>
                <a:latin typeface="Arial" panose="020B0604020202020204" pitchFamily="34" charset="0"/>
              </a:rPr>
              <a:t>低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6198" name="Text Box 6"/>
          <p:cNvSpPr txBox="1"/>
          <p:nvPr/>
        </p:nvSpPr>
        <p:spPr>
          <a:xfrm>
            <a:off x="3851275" y="3500438"/>
            <a:ext cx="9366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u="none" dirty="0">
                <a:solidFill>
                  <a:srgbClr val="FF0000"/>
                </a:solidFill>
                <a:latin typeface="Arial" panose="020B0604020202020204" pitchFamily="34" charset="0"/>
              </a:rPr>
              <a:t>高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7" grpId="0"/>
      <p:bldP spid="1361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lang="zh-CN" altLang="zh-CN" dirty="0"/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endParaRPr lang="zh-CN" altLang="zh-CN" dirty="0"/>
          </a:p>
        </p:txBody>
      </p:sp>
      <p:sp>
        <p:nvSpPr>
          <p:cNvPr id="22532" name="Text Box 9"/>
          <p:cNvSpPr txBox="1"/>
          <p:nvPr/>
        </p:nvSpPr>
        <p:spPr>
          <a:xfrm>
            <a:off x="395288" y="5734050"/>
            <a:ext cx="84248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u="none" dirty="0">
                <a:latin typeface="Arial" panose="020B0604020202020204" pitchFamily="34" charset="0"/>
              </a:rPr>
              <a:t>分析喜马拉雅山南北坡的垂直自然带的差异</a:t>
            </a:r>
            <a:endParaRPr lang="zh-CN" altLang="en-US" b="1" u="none" dirty="0">
              <a:latin typeface="Arial" panose="020B0604020202020204" pitchFamily="34" charset="0"/>
            </a:endParaRPr>
          </a:p>
        </p:txBody>
      </p:sp>
      <p:pic>
        <p:nvPicPr>
          <p:cNvPr id="22533" name="Picture 10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413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/>
          </p:cNvSpPr>
          <p:nvPr>
            <p:ph idx="1"/>
          </p:nvPr>
        </p:nvSpPr>
        <p:spPr>
          <a:xfrm>
            <a:off x="457200" y="620713"/>
            <a:ext cx="8362950" cy="5505450"/>
          </a:xfrm>
          <a:ln/>
        </p:spPr>
        <p:txBody>
          <a:bodyPr vert="horz" wrap="square" lIns="91440" tIns="45720" rIns="91440" bIns="45720" anchor="t"/>
          <a:p>
            <a:pPr eaLnBrk="1" hangingPunct="1">
              <a:lnSpc>
                <a:spcPct val="80000"/>
              </a:lnSpc>
              <a:buNone/>
            </a:pPr>
            <a:r>
              <a:rPr lang="zh-CN" altLang="en-US" b="1" dirty="0">
                <a:solidFill>
                  <a:srgbClr val="0000FF"/>
                </a:solidFill>
              </a:rPr>
              <a:t>山地垂直地域分异的几个规律性问题</a:t>
            </a:r>
            <a:endParaRPr lang="zh-CN" altLang="en-US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800" b="1" dirty="0"/>
              <a:t>（</a:t>
            </a:r>
            <a:r>
              <a:rPr lang="en-US" altLang="zh-CN" sz="2800" b="1" dirty="0"/>
              <a:t>1</a:t>
            </a:r>
            <a:r>
              <a:rPr lang="zh-CN" altLang="en-US" sz="2800" b="1" dirty="0"/>
              <a:t>）山地垂直自然带的更替规律同从</a:t>
            </a:r>
            <a:r>
              <a:rPr lang="en-US" altLang="zh-CN" sz="2800" b="1" dirty="0"/>
              <a:t>____</a:t>
            </a:r>
            <a:r>
              <a:rPr lang="zh-CN" altLang="en-US" sz="2800" b="1" dirty="0"/>
              <a:t>向</a:t>
            </a:r>
            <a:r>
              <a:rPr lang="en-US" altLang="zh-CN" sz="2800" b="1" dirty="0"/>
              <a:t>_____</a:t>
            </a:r>
            <a:r>
              <a:rPr lang="zh-CN" altLang="en-US" sz="2800" b="1" dirty="0"/>
              <a:t>的地域分异规律有些相似。</a:t>
            </a:r>
            <a:r>
              <a:rPr lang="zh-CN" altLang="en-US" b="1" dirty="0"/>
              <a:t>山麓自然带和周围地区水平自然带一致。</a:t>
            </a:r>
            <a:r>
              <a:rPr lang="zh-CN" altLang="en-US" dirty="0"/>
              <a:t> </a:t>
            </a:r>
            <a:endParaRPr lang="zh-CN" altLang="en-US" sz="2800" b="1" dirty="0"/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800" b="1" dirty="0"/>
              <a:t>（</a:t>
            </a:r>
            <a:r>
              <a:rPr lang="en-US" altLang="zh-CN" sz="2800" b="1" dirty="0"/>
              <a:t>2</a:t>
            </a:r>
            <a:r>
              <a:rPr lang="zh-CN" altLang="en-US" sz="2800" b="1" dirty="0"/>
              <a:t>）影响山地垂直自然带谱复杂程度的因素</a:t>
            </a:r>
            <a:endParaRPr lang="zh-CN" altLang="en-US" sz="2800" b="1" dirty="0"/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800" b="1" dirty="0"/>
              <a:t>     山体纬度：纬度愈</a:t>
            </a:r>
            <a:r>
              <a:rPr lang="en-US" altLang="zh-CN" sz="2800" b="1" dirty="0"/>
              <a:t>___</a:t>
            </a:r>
            <a:r>
              <a:rPr lang="zh-CN" altLang="en-US" sz="2800" b="1" dirty="0"/>
              <a:t>愈复杂，反之愈简单</a:t>
            </a:r>
            <a:endParaRPr lang="zh-CN" altLang="en-US" sz="2800" b="1" dirty="0"/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800" b="1" dirty="0"/>
              <a:t>     山地海拔：海拔愈</a:t>
            </a:r>
            <a:r>
              <a:rPr lang="en-US" altLang="zh-CN" sz="2800" b="1" dirty="0"/>
              <a:t>___</a:t>
            </a:r>
            <a:r>
              <a:rPr lang="zh-CN" altLang="en-US" sz="2800" b="1" dirty="0"/>
              <a:t>愈复杂，反之愈简单</a:t>
            </a:r>
            <a:endParaRPr lang="zh-CN" altLang="en-US" sz="2800" b="1" dirty="0"/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800" b="1" dirty="0"/>
              <a:t>    山顶与山麓之间相对高度：相对高度</a:t>
            </a:r>
            <a:r>
              <a:rPr lang="en-US" altLang="zh-CN" sz="2800" b="1" dirty="0"/>
              <a:t>_</a:t>
            </a:r>
            <a:r>
              <a:rPr lang="en-US" altLang="zh-CN" sz="2800" b="1" u="sng" dirty="0"/>
              <a:t> </a:t>
            </a:r>
            <a:r>
              <a:rPr lang="en-US" altLang="zh-CN" sz="2800" b="1" dirty="0"/>
              <a:t>_</a:t>
            </a:r>
            <a:r>
              <a:rPr lang="zh-CN" altLang="en-US" sz="2800" b="1" dirty="0"/>
              <a:t>则复杂，反之简单。</a:t>
            </a:r>
            <a:endParaRPr lang="zh-CN" altLang="en-US" sz="2800" b="1" dirty="0"/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800" b="1" dirty="0"/>
              <a:t>（</a:t>
            </a:r>
            <a:r>
              <a:rPr lang="en-US" altLang="zh-CN" sz="2800" b="1" dirty="0"/>
              <a:t>3</a:t>
            </a:r>
            <a:r>
              <a:rPr lang="zh-CN" altLang="en-US" sz="2800" b="1" dirty="0"/>
              <a:t>）影响同一自然带高度的因素</a:t>
            </a:r>
            <a:endParaRPr lang="zh-CN" altLang="en-US" sz="2800" b="1" dirty="0"/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800" b="1" dirty="0"/>
              <a:t>      纬度：纬度</a:t>
            </a:r>
            <a:r>
              <a:rPr lang="en-US" altLang="zh-CN" sz="2800" b="1" dirty="0"/>
              <a:t>___</a:t>
            </a:r>
            <a:r>
              <a:rPr lang="zh-CN" altLang="en-US" sz="2800" b="1" dirty="0"/>
              <a:t>海拔高，反之海拔低；</a:t>
            </a:r>
            <a:endParaRPr lang="zh-CN" altLang="en-US" sz="2800" b="1" dirty="0"/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800" b="1" dirty="0"/>
              <a:t>      坡向：同一山体，阳坡</a:t>
            </a:r>
            <a:r>
              <a:rPr lang="en-US" altLang="zh-CN" sz="2800" b="1" dirty="0"/>
              <a:t>____</a:t>
            </a:r>
            <a:r>
              <a:rPr lang="zh-CN" altLang="en-US" sz="2800" b="1" dirty="0"/>
              <a:t>，阴坡</a:t>
            </a:r>
            <a:r>
              <a:rPr lang="en-US" altLang="zh-CN" sz="2800" b="1" dirty="0"/>
              <a:t>____</a:t>
            </a:r>
            <a:r>
              <a:rPr lang="zh-CN" altLang="en-US" sz="2800" b="1" dirty="0"/>
              <a:t>。</a:t>
            </a:r>
            <a:endParaRPr lang="zh-CN" altLang="en-US" sz="2800" b="1" dirty="0"/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800" b="1" dirty="0"/>
              <a:t>                                </a:t>
            </a:r>
            <a:endParaRPr lang="zh-CN" altLang="en-US" sz="2800" b="1" dirty="0"/>
          </a:p>
        </p:txBody>
      </p:sp>
      <p:sp>
        <p:nvSpPr>
          <p:cNvPr id="23555" name="Text Box 3"/>
          <p:cNvSpPr txBox="1"/>
          <p:nvPr/>
        </p:nvSpPr>
        <p:spPr>
          <a:xfrm>
            <a:off x="6372225" y="908050"/>
            <a:ext cx="9366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u="none" dirty="0">
                <a:solidFill>
                  <a:srgbClr val="FF0000"/>
                </a:solidFill>
                <a:latin typeface="Arial" panose="020B0604020202020204" pitchFamily="34" charset="0"/>
              </a:rPr>
              <a:t>赤道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3556" name="Text Box 4"/>
          <p:cNvSpPr txBox="1"/>
          <p:nvPr/>
        </p:nvSpPr>
        <p:spPr>
          <a:xfrm>
            <a:off x="7596188" y="908050"/>
            <a:ext cx="9366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u="none" dirty="0">
                <a:solidFill>
                  <a:srgbClr val="FF0000"/>
                </a:solidFill>
                <a:latin typeface="Arial" panose="020B0604020202020204" pitchFamily="34" charset="0"/>
              </a:rPr>
              <a:t>两极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3557" name="Text Box 5"/>
          <p:cNvSpPr txBox="1"/>
          <p:nvPr/>
        </p:nvSpPr>
        <p:spPr>
          <a:xfrm>
            <a:off x="3924300" y="2565400"/>
            <a:ext cx="9366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u="none" dirty="0">
                <a:solidFill>
                  <a:srgbClr val="FF0000"/>
                </a:solidFill>
                <a:latin typeface="Arial" panose="020B0604020202020204" pitchFamily="34" charset="0"/>
              </a:rPr>
              <a:t>低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3558" name="Text Box 6"/>
          <p:cNvSpPr txBox="1"/>
          <p:nvPr/>
        </p:nvSpPr>
        <p:spPr>
          <a:xfrm>
            <a:off x="3924300" y="3068638"/>
            <a:ext cx="9366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u="none" dirty="0">
                <a:solidFill>
                  <a:srgbClr val="FF0000"/>
                </a:solidFill>
                <a:latin typeface="Arial" panose="020B0604020202020204" pitchFamily="34" charset="0"/>
              </a:rPr>
              <a:t>高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7223" name="Text Box 7"/>
          <p:cNvSpPr txBox="1"/>
          <p:nvPr/>
        </p:nvSpPr>
        <p:spPr>
          <a:xfrm>
            <a:off x="6588125" y="3429000"/>
            <a:ext cx="9366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u="none" dirty="0">
                <a:solidFill>
                  <a:srgbClr val="FF0000"/>
                </a:solidFill>
                <a:latin typeface="Arial" panose="020B0604020202020204" pitchFamily="34" charset="0"/>
              </a:rPr>
              <a:t>高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2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-50800" y="857250"/>
            <a:ext cx="9194800" cy="3643313"/>
          </a:xfrm>
          <a:ln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2"/>
          <p:cNvSpPr>
            <a:spLocks noGrp="1"/>
          </p:cNvSpPr>
          <p:nvPr>
            <p:ph idx="1"/>
          </p:nvPr>
        </p:nvSpPr>
        <p:spPr>
          <a:xfrm>
            <a:off x="457200" y="620713"/>
            <a:ext cx="8362950" cy="5505450"/>
          </a:xfrm>
          <a:ln/>
        </p:spPr>
        <p:txBody>
          <a:bodyPr vert="horz" wrap="square" lIns="91440" tIns="45720" rIns="91440" bIns="45720" anchor="t"/>
          <a:p>
            <a:pPr eaLnBrk="1" hangingPunct="1">
              <a:lnSpc>
                <a:spcPct val="80000"/>
              </a:lnSpc>
              <a:buNone/>
            </a:pPr>
            <a:r>
              <a:rPr lang="zh-CN" altLang="en-US" b="1" dirty="0">
                <a:solidFill>
                  <a:srgbClr val="0000FF"/>
                </a:solidFill>
              </a:rPr>
              <a:t>山地垂直地域分异的几个规律性问题</a:t>
            </a:r>
            <a:endParaRPr lang="zh-CN" altLang="en-US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800" b="1" dirty="0"/>
              <a:t>（</a:t>
            </a:r>
            <a:r>
              <a:rPr lang="en-US" altLang="zh-CN" sz="2800" b="1" dirty="0"/>
              <a:t>1</a:t>
            </a:r>
            <a:r>
              <a:rPr lang="zh-CN" altLang="en-US" sz="2800" b="1" dirty="0"/>
              <a:t>）山地垂直自然带的更替规律同从</a:t>
            </a:r>
            <a:r>
              <a:rPr lang="en-US" altLang="zh-CN" sz="2800" b="1" dirty="0"/>
              <a:t>____</a:t>
            </a:r>
            <a:r>
              <a:rPr lang="zh-CN" altLang="en-US" sz="2800" b="1" dirty="0"/>
              <a:t>向</a:t>
            </a:r>
            <a:r>
              <a:rPr lang="en-US" altLang="zh-CN" sz="2800" b="1" dirty="0"/>
              <a:t>_____</a:t>
            </a:r>
            <a:r>
              <a:rPr lang="zh-CN" altLang="en-US" sz="2800" b="1" dirty="0"/>
              <a:t>的地域分异规律有些相似。</a:t>
            </a:r>
            <a:r>
              <a:rPr lang="zh-CN" altLang="en-US" b="1" dirty="0"/>
              <a:t>山麓自然带和周围地区水平自然带一致。</a:t>
            </a:r>
            <a:r>
              <a:rPr lang="zh-CN" altLang="en-US" dirty="0"/>
              <a:t> </a:t>
            </a:r>
            <a:endParaRPr lang="zh-CN" altLang="en-US" sz="2800" b="1" dirty="0"/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800" b="1" dirty="0"/>
              <a:t>（</a:t>
            </a:r>
            <a:r>
              <a:rPr lang="en-US" altLang="zh-CN" sz="2800" b="1" dirty="0"/>
              <a:t>2</a:t>
            </a:r>
            <a:r>
              <a:rPr lang="zh-CN" altLang="en-US" sz="2800" b="1" dirty="0"/>
              <a:t>）影响山地垂直自然带谱复杂程度的因素</a:t>
            </a:r>
            <a:endParaRPr lang="zh-CN" altLang="en-US" sz="2800" b="1" dirty="0"/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800" b="1" dirty="0"/>
              <a:t>     山体纬度：纬度愈</a:t>
            </a:r>
            <a:r>
              <a:rPr lang="en-US" altLang="zh-CN" sz="2800" b="1" dirty="0"/>
              <a:t>___</a:t>
            </a:r>
            <a:r>
              <a:rPr lang="zh-CN" altLang="en-US" sz="2800" b="1" dirty="0"/>
              <a:t>愈复杂，反之愈简单</a:t>
            </a:r>
            <a:endParaRPr lang="zh-CN" altLang="en-US" sz="2800" b="1" dirty="0"/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800" b="1" dirty="0"/>
              <a:t>     山地海拔：海拔愈</a:t>
            </a:r>
            <a:r>
              <a:rPr lang="en-US" altLang="zh-CN" sz="2800" b="1" dirty="0"/>
              <a:t>___</a:t>
            </a:r>
            <a:r>
              <a:rPr lang="zh-CN" altLang="en-US" sz="2800" b="1" dirty="0"/>
              <a:t>愈复杂，反之愈简单</a:t>
            </a:r>
            <a:endParaRPr lang="zh-CN" altLang="en-US" sz="2800" b="1" dirty="0"/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800" b="1" dirty="0"/>
              <a:t>    山顶与山麓之间相对高度：相对高度</a:t>
            </a:r>
            <a:r>
              <a:rPr lang="en-US" altLang="zh-CN" sz="2800" b="1" dirty="0"/>
              <a:t>_</a:t>
            </a:r>
            <a:r>
              <a:rPr lang="en-US" altLang="zh-CN" sz="2800" b="1" u="sng" dirty="0"/>
              <a:t> </a:t>
            </a:r>
            <a:r>
              <a:rPr lang="en-US" altLang="zh-CN" sz="2800" b="1" dirty="0"/>
              <a:t>_</a:t>
            </a:r>
            <a:r>
              <a:rPr lang="zh-CN" altLang="en-US" sz="2800" b="1" dirty="0"/>
              <a:t>则复杂，反之简单。</a:t>
            </a:r>
            <a:endParaRPr lang="zh-CN" altLang="en-US" sz="2800" b="1" dirty="0"/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800" b="1" dirty="0"/>
              <a:t>（</a:t>
            </a:r>
            <a:r>
              <a:rPr lang="en-US" altLang="zh-CN" sz="2800" b="1" dirty="0"/>
              <a:t>3</a:t>
            </a:r>
            <a:r>
              <a:rPr lang="zh-CN" altLang="en-US" sz="2800" b="1" dirty="0"/>
              <a:t>）影响同一自然带高度的因素</a:t>
            </a:r>
            <a:endParaRPr lang="zh-CN" altLang="en-US" sz="2800" b="1" dirty="0"/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800" b="1" dirty="0"/>
              <a:t>      纬度：纬度</a:t>
            </a:r>
            <a:r>
              <a:rPr lang="en-US" altLang="zh-CN" sz="2800" b="1" dirty="0"/>
              <a:t>___</a:t>
            </a:r>
            <a:r>
              <a:rPr lang="zh-CN" altLang="en-US" sz="2800" b="1" dirty="0"/>
              <a:t>海拔高，反之海拔低；</a:t>
            </a:r>
            <a:endParaRPr lang="zh-CN" altLang="en-US" sz="2800" b="1" dirty="0"/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800" b="1" dirty="0"/>
              <a:t>      坡向：同一山体，阳坡</a:t>
            </a:r>
            <a:r>
              <a:rPr lang="en-US" altLang="zh-CN" sz="2800" b="1" dirty="0"/>
              <a:t>____</a:t>
            </a:r>
            <a:r>
              <a:rPr lang="zh-CN" altLang="en-US" sz="2800" b="1" dirty="0"/>
              <a:t>，阴坡</a:t>
            </a:r>
            <a:r>
              <a:rPr lang="en-US" altLang="zh-CN" sz="2800" b="1" dirty="0"/>
              <a:t>____</a:t>
            </a:r>
            <a:r>
              <a:rPr lang="zh-CN" altLang="en-US" sz="2800" b="1" dirty="0"/>
              <a:t>。</a:t>
            </a:r>
            <a:endParaRPr lang="zh-CN" altLang="en-US" sz="2800" b="1" dirty="0"/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800" b="1" dirty="0"/>
              <a:t>                                </a:t>
            </a:r>
            <a:endParaRPr lang="zh-CN" altLang="en-US" sz="2800" b="1" dirty="0"/>
          </a:p>
        </p:txBody>
      </p:sp>
      <p:sp>
        <p:nvSpPr>
          <p:cNvPr id="25603" name="Text Box 3"/>
          <p:cNvSpPr txBox="1"/>
          <p:nvPr/>
        </p:nvSpPr>
        <p:spPr>
          <a:xfrm>
            <a:off x="6372225" y="908050"/>
            <a:ext cx="9366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u="none" dirty="0">
                <a:solidFill>
                  <a:srgbClr val="FF0000"/>
                </a:solidFill>
                <a:latin typeface="Arial" panose="020B0604020202020204" pitchFamily="34" charset="0"/>
              </a:rPr>
              <a:t>赤道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5604" name="Text Box 4"/>
          <p:cNvSpPr txBox="1"/>
          <p:nvPr/>
        </p:nvSpPr>
        <p:spPr>
          <a:xfrm>
            <a:off x="7596188" y="908050"/>
            <a:ext cx="9366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u="none" dirty="0">
                <a:solidFill>
                  <a:srgbClr val="FF0000"/>
                </a:solidFill>
                <a:latin typeface="Arial" panose="020B0604020202020204" pitchFamily="34" charset="0"/>
              </a:rPr>
              <a:t>两极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5605" name="Text Box 5"/>
          <p:cNvSpPr txBox="1"/>
          <p:nvPr/>
        </p:nvSpPr>
        <p:spPr>
          <a:xfrm>
            <a:off x="3924300" y="2565400"/>
            <a:ext cx="9366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u="none" dirty="0">
                <a:solidFill>
                  <a:srgbClr val="FF0000"/>
                </a:solidFill>
                <a:latin typeface="Arial" panose="020B0604020202020204" pitchFamily="34" charset="0"/>
              </a:rPr>
              <a:t>低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5606" name="Text Box 6"/>
          <p:cNvSpPr txBox="1"/>
          <p:nvPr/>
        </p:nvSpPr>
        <p:spPr>
          <a:xfrm>
            <a:off x="3924300" y="3068638"/>
            <a:ext cx="9366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u="none" dirty="0">
                <a:solidFill>
                  <a:srgbClr val="FF0000"/>
                </a:solidFill>
                <a:latin typeface="Arial" panose="020B0604020202020204" pitchFamily="34" charset="0"/>
              </a:rPr>
              <a:t>高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5607" name="Text Box 7"/>
          <p:cNvSpPr txBox="1"/>
          <p:nvPr/>
        </p:nvSpPr>
        <p:spPr>
          <a:xfrm>
            <a:off x="6588125" y="3429000"/>
            <a:ext cx="9366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u="none" dirty="0">
                <a:solidFill>
                  <a:srgbClr val="FF0000"/>
                </a:solidFill>
                <a:latin typeface="Arial" panose="020B0604020202020204" pitchFamily="34" charset="0"/>
              </a:rPr>
              <a:t>高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7224" name="Text Box 8"/>
          <p:cNvSpPr txBox="1"/>
          <p:nvPr/>
        </p:nvSpPr>
        <p:spPr>
          <a:xfrm>
            <a:off x="2843213" y="4581525"/>
            <a:ext cx="9366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u="none" dirty="0">
                <a:solidFill>
                  <a:srgbClr val="FF0000"/>
                </a:solidFill>
                <a:latin typeface="Arial" panose="020B0604020202020204" pitchFamily="34" charset="0"/>
              </a:rPr>
              <a:t>低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7225" name="Text Box 9"/>
          <p:cNvSpPr txBox="1"/>
          <p:nvPr/>
        </p:nvSpPr>
        <p:spPr>
          <a:xfrm>
            <a:off x="4643438" y="5013325"/>
            <a:ext cx="9366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u="none" dirty="0">
                <a:solidFill>
                  <a:srgbClr val="FF0000"/>
                </a:solidFill>
                <a:latin typeface="Arial" panose="020B0604020202020204" pitchFamily="34" charset="0"/>
              </a:rPr>
              <a:t>高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7226" name="Text Box 10"/>
          <p:cNvSpPr txBox="1"/>
          <p:nvPr/>
        </p:nvSpPr>
        <p:spPr>
          <a:xfrm>
            <a:off x="6516688" y="5084763"/>
            <a:ext cx="9366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u="none" dirty="0">
                <a:solidFill>
                  <a:srgbClr val="FF0000"/>
                </a:solidFill>
                <a:latin typeface="Arial" panose="020B0604020202020204" pitchFamily="34" charset="0"/>
              </a:rPr>
              <a:t>低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4" grpId="0"/>
      <p:bldP spid="137225" grpId="0"/>
      <p:bldP spid="1372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3"/>
          <p:cNvSpPr>
            <a:spLocks noGrp="1"/>
          </p:cNvSpPr>
          <p:nvPr>
            <p:ph idx="1"/>
          </p:nvPr>
        </p:nvSpPr>
        <p:spPr>
          <a:xfrm>
            <a:off x="323850" y="333375"/>
            <a:ext cx="8496300" cy="6191250"/>
          </a:xfrm>
          <a:ln/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lang="zh-CN" altLang="en-US" sz="2800" b="1" dirty="0"/>
              <a:t>（</a:t>
            </a:r>
            <a:r>
              <a:rPr lang="en-US" altLang="zh-CN" sz="2800" b="1" dirty="0"/>
              <a:t>2011</a:t>
            </a:r>
            <a:r>
              <a:rPr lang="zh-CN" altLang="en-US" sz="2800" b="1" dirty="0"/>
              <a:t>年高考江苏卷）下图是珠穆朗玛峰地区南、北坡垂直自然带谱示意图。读图回答</a:t>
            </a:r>
            <a:r>
              <a:rPr lang="en-US" altLang="zh-CN" sz="2800" b="1" dirty="0"/>
              <a:t>5</a:t>
            </a:r>
            <a:r>
              <a:rPr lang="zh-CN" altLang="en-US" sz="2800" b="1" dirty="0"/>
              <a:t>题。</a:t>
            </a:r>
            <a:endParaRPr lang="zh-CN" altLang="en-US" sz="2800" b="1" dirty="0"/>
          </a:p>
          <a:p>
            <a:pPr eaLnBrk="1" hangingPunct="1">
              <a:buNone/>
            </a:pPr>
            <a:r>
              <a:rPr lang="en-US" altLang="zh-CN" sz="2800" b="1" dirty="0"/>
              <a:t>5</a:t>
            </a:r>
            <a:r>
              <a:rPr lang="zh-CN" altLang="en-US" sz="2800" b="1" dirty="0"/>
              <a:t>．与北坡相比，南坡自然带丰富的原因是</a:t>
            </a:r>
            <a:endParaRPr lang="zh-CN" altLang="en-US" sz="2800" b="1" dirty="0"/>
          </a:p>
          <a:p>
            <a:pPr eaLnBrk="1" hangingPunct="1">
              <a:buNone/>
            </a:pPr>
            <a:endParaRPr lang="zh-CN" altLang="en-US" sz="2800" b="1" dirty="0"/>
          </a:p>
          <a:p>
            <a:pPr eaLnBrk="1" hangingPunct="1">
              <a:buNone/>
            </a:pPr>
            <a:endParaRPr lang="zh-CN" altLang="en-US" sz="2800" dirty="0"/>
          </a:p>
          <a:p>
            <a:pPr eaLnBrk="1" hangingPunct="1">
              <a:buNone/>
            </a:pPr>
            <a:endParaRPr lang="zh-CN" altLang="en-US" sz="2800" dirty="0"/>
          </a:p>
          <a:p>
            <a:pPr eaLnBrk="1" hangingPunct="1">
              <a:buNone/>
            </a:pPr>
            <a:endParaRPr lang="zh-CN" altLang="en-US" sz="2800" dirty="0"/>
          </a:p>
          <a:p>
            <a:pPr eaLnBrk="1" hangingPunct="1">
              <a:buNone/>
            </a:pPr>
            <a:endParaRPr lang="zh-CN" altLang="en-US" sz="2800" dirty="0"/>
          </a:p>
          <a:p>
            <a:pPr eaLnBrk="1" hangingPunct="1">
              <a:buNone/>
            </a:pPr>
            <a:r>
              <a:rPr lang="zh-CN" altLang="en-US" sz="2800" b="1" dirty="0"/>
              <a:t>Ａ．相对高度大，纬度低             </a:t>
            </a:r>
            <a:endParaRPr lang="zh-CN" altLang="en-US" sz="2800" b="1" dirty="0"/>
          </a:p>
          <a:p>
            <a:pPr eaLnBrk="1" hangingPunct="1">
              <a:buNone/>
            </a:pPr>
            <a:r>
              <a:rPr lang="zh-CN" altLang="en-US" sz="2800" b="1" dirty="0"/>
              <a:t>Ｂ．坡向朝南，纬度低</a:t>
            </a:r>
            <a:endParaRPr lang="zh-CN" altLang="en-US" sz="2800" b="1" dirty="0"/>
          </a:p>
          <a:p>
            <a:pPr eaLnBrk="1" hangingPunct="1">
              <a:buNone/>
            </a:pPr>
            <a:r>
              <a:rPr lang="zh-CN" altLang="en-US" sz="2800" b="1" dirty="0"/>
              <a:t>Ｃ．坡度大，纬度低             </a:t>
            </a:r>
            <a:endParaRPr lang="zh-CN" altLang="en-US" sz="2800" b="1" dirty="0"/>
          </a:p>
          <a:p>
            <a:pPr eaLnBrk="1" hangingPunct="1">
              <a:buNone/>
            </a:pPr>
            <a:r>
              <a:rPr lang="zh-CN" altLang="en-US" sz="2800" b="1" dirty="0"/>
              <a:t>Ｄ．海拔高，降水多</a:t>
            </a:r>
            <a:endParaRPr lang="zh-CN" altLang="en-US" sz="2800" b="1" dirty="0"/>
          </a:p>
        </p:txBody>
      </p:sp>
      <p:pic>
        <p:nvPicPr>
          <p:cNvPr id="26627" name="图片 6" descr="2011年普通高等学校招生全国统一考试（江苏卷）地理试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350" y="1916113"/>
            <a:ext cx="5372100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5" name="Rectangle 5"/>
          <p:cNvSpPr/>
          <p:nvPr/>
        </p:nvSpPr>
        <p:spPr>
          <a:xfrm>
            <a:off x="250825" y="4292600"/>
            <a:ext cx="74295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400" b="1" u="none" dirty="0">
                <a:solidFill>
                  <a:srgbClr val="FF0000"/>
                </a:solidFill>
                <a:latin typeface="Arial" panose="020B0604020202020204" pitchFamily="34" charset="0"/>
              </a:rPr>
              <a:t>√</a:t>
            </a:r>
            <a:endParaRPr lang="en-US" altLang="zh-CN" sz="4400" b="1" u="none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6629" name="Rectangle 6"/>
          <p:cNvSpPr/>
          <p:nvPr/>
        </p:nvSpPr>
        <p:spPr>
          <a:xfrm>
            <a:off x="3492500" y="3429000"/>
            <a:ext cx="1008063" cy="57626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487" name="Oval 7"/>
          <p:cNvSpPr/>
          <p:nvPr/>
        </p:nvSpPr>
        <p:spPr>
          <a:xfrm rot="3339111">
            <a:off x="1817688" y="1939925"/>
            <a:ext cx="1079500" cy="1873250"/>
          </a:xfrm>
          <a:prstGeom prst="ellipse">
            <a:avLst/>
          </a:prstGeom>
          <a:noFill/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488" name="Rectangle 8"/>
          <p:cNvSpPr/>
          <p:nvPr/>
        </p:nvSpPr>
        <p:spPr>
          <a:xfrm>
            <a:off x="5508625" y="1773238"/>
            <a:ext cx="1223963" cy="360362"/>
          </a:xfrm>
          <a:prstGeom prst="rect">
            <a:avLst/>
          </a:prstGeom>
          <a:noFill/>
          <a:ln w="508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7" grpId="0" animBg="1"/>
      <p:bldP spid="2048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3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  <a:ln/>
        </p:spPr>
        <p:txBody>
          <a:bodyPr vert="horz" wrap="square" lIns="91440" tIns="45720" rIns="91440" bIns="45720" anchor="t"/>
          <a:p>
            <a:pPr eaLnBrk="1" hangingPunct="1">
              <a:lnSpc>
                <a:spcPct val="80000"/>
              </a:lnSpc>
              <a:buNone/>
            </a:pPr>
            <a:r>
              <a:rPr lang="zh-CN" altLang="en-US" sz="2000" b="1" dirty="0"/>
              <a:t>下图为世界某区域示意图和</a:t>
            </a:r>
            <a:r>
              <a:rPr lang="en-US" altLang="zh-CN" sz="2000" b="1" dirty="0"/>
              <a:t>M</a:t>
            </a:r>
            <a:r>
              <a:rPr lang="zh-CN" altLang="en-US" sz="2000" b="1" dirty="0"/>
              <a:t>地区气候资料图，图中山地</a:t>
            </a:r>
            <a:r>
              <a:rPr lang="en-US" altLang="zh-CN" sz="2000" b="1" dirty="0"/>
              <a:t>M</a:t>
            </a:r>
            <a:r>
              <a:rPr lang="zh-CN" altLang="en-US" sz="2000" b="1" dirty="0"/>
              <a:t>一侧的山坡为西侧，读图完成 各题。</a:t>
            </a:r>
            <a:endParaRPr lang="zh-CN" altLang="en-US" sz="2000" b="1" dirty="0"/>
          </a:p>
          <a:p>
            <a:pPr eaLnBrk="1" hangingPunct="1">
              <a:lnSpc>
                <a:spcPct val="80000"/>
              </a:lnSpc>
              <a:buNone/>
            </a:pPr>
            <a:endParaRPr lang="zh-CN" altLang="en-US" sz="2000" dirty="0"/>
          </a:p>
          <a:p>
            <a:pPr eaLnBrk="1" hangingPunct="1">
              <a:lnSpc>
                <a:spcPct val="80000"/>
              </a:lnSpc>
              <a:buNone/>
            </a:pPr>
            <a:br>
              <a:rPr lang="zh-CN" altLang="en-US" sz="1800" dirty="0"/>
            </a:br>
            <a:endParaRPr lang="zh-CN" altLang="en-US" sz="1800" dirty="0"/>
          </a:p>
          <a:p>
            <a:pPr eaLnBrk="1" hangingPunct="1">
              <a:lnSpc>
                <a:spcPct val="80000"/>
              </a:lnSpc>
              <a:buNone/>
            </a:pPr>
            <a:endParaRPr lang="zh-CN" altLang="en-US" sz="1800" dirty="0"/>
          </a:p>
          <a:p>
            <a:pPr eaLnBrk="1" hangingPunct="1">
              <a:lnSpc>
                <a:spcPct val="80000"/>
              </a:lnSpc>
              <a:buNone/>
            </a:pPr>
            <a:endParaRPr lang="zh-CN" altLang="en-US" sz="1800" dirty="0"/>
          </a:p>
          <a:p>
            <a:pPr eaLnBrk="1" hangingPunct="1">
              <a:lnSpc>
                <a:spcPct val="80000"/>
              </a:lnSpc>
              <a:buNone/>
            </a:pPr>
            <a:endParaRPr lang="zh-CN" altLang="en-US" sz="1800" dirty="0"/>
          </a:p>
          <a:p>
            <a:pPr eaLnBrk="1" hangingPunct="1">
              <a:lnSpc>
                <a:spcPct val="80000"/>
              </a:lnSpc>
              <a:buNone/>
            </a:pPr>
            <a:endParaRPr lang="zh-CN" altLang="en-US" sz="1800" dirty="0"/>
          </a:p>
          <a:p>
            <a:pPr eaLnBrk="1" hangingPunct="1">
              <a:lnSpc>
                <a:spcPct val="80000"/>
              </a:lnSpc>
              <a:buNone/>
            </a:pPr>
            <a:endParaRPr lang="zh-CN" altLang="en-US" sz="1800" dirty="0"/>
          </a:p>
          <a:p>
            <a:pPr eaLnBrk="1" hangingPunct="1">
              <a:lnSpc>
                <a:spcPct val="80000"/>
              </a:lnSpc>
              <a:buNone/>
            </a:pPr>
            <a:endParaRPr lang="zh-CN" altLang="en-US" sz="1800" dirty="0"/>
          </a:p>
          <a:p>
            <a:pPr eaLnBrk="1" hangingPunct="1">
              <a:lnSpc>
                <a:spcPct val="80000"/>
              </a:lnSpc>
              <a:buNone/>
            </a:pPr>
            <a:endParaRPr lang="zh-CN" altLang="en-US" sz="1800" dirty="0"/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zh-CN" sz="2000" b="1" dirty="0"/>
              <a:t>8</a:t>
            </a:r>
            <a:r>
              <a:rPr lang="zh-CN" altLang="en-US" sz="2000" b="1" dirty="0"/>
              <a:t>．关于图示地区的叙述，正确的是</a:t>
            </a:r>
            <a:endParaRPr lang="zh-CN" altLang="en-US" sz="2000" b="1" dirty="0"/>
          </a:p>
          <a:p>
            <a:pPr eaLnBrk="1" hangingPunct="1">
              <a:lnSpc>
                <a:spcPct val="80000"/>
              </a:lnSpc>
              <a:buFontTx/>
              <a:buAutoNum type="alphaUcPeriod"/>
            </a:pPr>
            <a:r>
              <a:rPr lang="zh-CN" altLang="en-US" sz="2000" b="1" dirty="0"/>
              <a:t>该海域洋流对沿岸有增温增湿的作用	 </a:t>
            </a:r>
            <a:endParaRPr lang="zh-CN" altLang="en-US" sz="2000" b="1" dirty="0"/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zh-CN" sz="2000" b="1" dirty="0"/>
              <a:t>B. </a:t>
            </a:r>
            <a:r>
              <a:rPr lang="zh-CN" altLang="en-US" sz="2000" b="1" dirty="0"/>
              <a:t>该山地是由断层作用形成的块状山</a:t>
            </a:r>
            <a:endParaRPr lang="zh-CN" altLang="en-US" sz="2000" b="1" dirty="0"/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zh-CN" sz="2000" b="1" dirty="0"/>
              <a:t>C. M</a:t>
            </a:r>
            <a:r>
              <a:rPr lang="zh-CN" altLang="en-US" sz="2000" b="1" dirty="0"/>
              <a:t>地区的自然带为亚热带常绿硬叶林	  </a:t>
            </a:r>
            <a:endParaRPr lang="zh-CN" altLang="en-US" sz="2000" b="1" dirty="0"/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zh-CN" sz="2000" b="1" dirty="0"/>
              <a:t>D. 1</a:t>
            </a:r>
            <a:r>
              <a:rPr lang="zh-CN" altLang="en-US" sz="2000" b="1" dirty="0"/>
              <a:t>月份</a:t>
            </a:r>
            <a:r>
              <a:rPr lang="en-US" altLang="zh-CN" sz="2000" b="1" dirty="0"/>
              <a:t>M</a:t>
            </a:r>
            <a:r>
              <a:rPr lang="zh-CN" altLang="en-US" sz="2000" b="1" dirty="0"/>
              <a:t>地受来自海洋气流的影响</a:t>
            </a:r>
            <a:endParaRPr lang="zh-CN" altLang="en-US" sz="2000" b="1" dirty="0"/>
          </a:p>
        </p:txBody>
      </p:sp>
      <p:pic>
        <p:nvPicPr>
          <p:cNvPr id="27651" name="Picture 4" descr="学科网(www.zxxk.com)--国内最大的教育资源门户，提供试卷、教案、课件、论文、素材及各类教学资源下载，还有大量而丰富的教学相关资讯！"/>
          <p:cNvPicPr>
            <a:picLocks noChangeAspect="1"/>
          </p:cNvPicPr>
          <p:nvPr/>
        </p:nvPicPr>
        <p:blipFill>
          <a:blip r:embed="rId1">
            <a:lum contrast="24000"/>
          </a:blip>
          <a:stretch>
            <a:fillRect/>
          </a:stretch>
        </p:blipFill>
        <p:spPr>
          <a:xfrm>
            <a:off x="900113" y="1412875"/>
            <a:ext cx="7056437" cy="2487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909" name="Rectangle 5"/>
          <p:cNvSpPr/>
          <p:nvPr/>
        </p:nvSpPr>
        <p:spPr>
          <a:xfrm>
            <a:off x="323850" y="4652963"/>
            <a:ext cx="74295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400" b="1" u="none" dirty="0">
                <a:solidFill>
                  <a:srgbClr val="FF0000"/>
                </a:solidFill>
                <a:latin typeface="Arial" panose="020B0604020202020204" pitchFamily="34" charset="0"/>
              </a:rPr>
              <a:t>√</a:t>
            </a:r>
            <a:endParaRPr lang="en-US" altLang="zh-CN" sz="4400" b="1" u="none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3"/>
          <p:cNvSpPr>
            <a:spLocks noGrp="1"/>
          </p:cNvSpPr>
          <p:nvPr>
            <p:ph idx="1"/>
          </p:nvPr>
        </p:nvSpPr>
        <p:spPr>
          <a:xfrm>
            <a:off x="468313" y="3429000"/>
            <a:ext cx="8229600" cy="2336800"/>
          </a:xfrm>
          <a:ln/>
        </p:spPr>
        <p:txBody>
          <a:bodyPr vert="horz" wrap="square" lIns="91440" tIns="45720" rIns="91440" bIns="45720" anchor="t"/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altLang="zh-CN" sz="2400" b="1" dirty="0"/>
              <a:t>9</a:t>
            </a:r>
            <a:r>
              <a:rPr lang="zh-CN" altLang="en-US" sz="2400" b="1" dirty="0"/>
              <a:t>．</a:t>
            </a:r>
            <a:r>
              <a:rPr lang="en-US" altLang="zh-CN" sz="2400" b="1" dirty="0"/>
              <a:t>M</a:t>
            </a:r>
            <a:r>
              <a:rPr lang="zh-CN" altLang="en-US" sz="2400" b="1" dirty="0"/>
              <a:t>一侧同一自然带的高度比另一侧高，原因最有可能是</a:t>
            </a:r>
            <a:endParaRPr lang="zh-CN" altLang="en-US" sz="2400" b="1" dirty="0"/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altLang="zh-CN" sz="2400" b="1" dirty="0"/>
              <a:t>A.M</a:t>
            </a:r>
            <a:r>
              <a:rPr lang="zh-CN" altLang="en-US" sz="2400" b="1" dirty="0"/>
              <a:t>侧是阳坡，热量条件好          	  </a:t>
            </a:r>
            <a:endParaRPr lang="zh-CN" altLang="en-US" sz="2400" b="1" dirty="0"/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altLang="zh-CN" sz="2400" b="1" dirty="0"/>
              <a:t>B. M</a:t>
            </a:r>
            <a:r>
              <a:rPr lang="zh-CN" altLang="en-US" sz="2400" b="1" dirty="0"/>
              <a:t>侧是阴坡，热量相对较低</a:t>
            </a:r>
            <a:endParaRPr lang="zh-CN" altLang="en-US" sz="2400" b="1" dirty="0"/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altLang="zh-CN" sz="2400" b="1" dirty="0"/>
              <a:t>C. M</a:t>
            </a:r>
            <a:r>
              <a:rPr lang="zh-CN" altLang="en-US" sz="2400" b="1" dirty="0"/>
              <a:t>侧是背风坡，降水较少              </a:t>
            </a:r>
            <a:endParaRPr lang="zh-CN" altLang="en-US" sz="2400" b="1" dirty="0"/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altLang="zh-CN" sz="2400" b="1" dirty="0"/>
              <a:t>D. M</a:t>
            </a:r>
            <a:r>
              <a:rPr lang="zh-CN" altLang="en-US" sz="2400" b="1" dirty="0"/>
              <a:t>侧是迎风坡，降水丰富</a:t>
            </a:r>
            <a:endParaRPr lang="zh-CN" altLang="en-US" sz="2400" b="1" dirty="0"/>
          </a:p>
        </p:txBody>
      </p:sp>
      <p:pic>
        <p:nvPicPr>
          <p:cNvPr id="28675" name="Picture 4" descr="学科网(www.zxxk.com)--国内最大的教育资源门户，提供试卷、教案、课件、论文、素材及各类教学资源下载，还有大量而丰富的教学相关资讯！"/>
          <p:cNvPicPr>
            <a:picLocks noChangeAspect="1"/>
          </p:cNvPicPr>
          <p:nvPr/>
        </p:nvPicPr>
        <p:blipFill>
          <a:blip r:embed="rId1">
            <a:lum contrast="24000"/>
          </a:blip>
          <a:stretch>
            <a:fillRect/>
          </a:stretch>
        </p:blipFill>
        <p:spPr>
          <a:xfrm>
            <a:off x="900113" y="692150"/>
            <a:ext cx="7056437" cy="2487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4933" name="Rectangle 5"/>
          <p:cNvSpPr/>
          <p:nvPr/>
        </p:nvSpPr>
        <p:spPr>
          <a:xfrm>
            <a:off x="395288" y="4868863"/>
            <a:ext cx="74295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400" b="1" u="none" dirty="0">
                <a:solidFill>
                  <a:srgbClr val="FF0000"/>
                </a:solidFill>
                <a:latin typeface="Arial" panose="020B0604020202020204" pitchFamily="34" charset="0"/>
              </a:rPr>
              <a:t>√</a:t>
            </a:r>
            <a:endParaRPr lang="en-US" altLang="zh-CN" sz="4400" b="1" u="none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2" descr="图片1"/>
          <p:cNvPicPr>
            <a:picLocks noChangeAspect="1"/>
          </p:cNvPicPr>
          <p:nvPr/>
        </p:nvPicPr>
        <p:blipFill>
          <a:blip r:embed="rId1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57275" y="0"/>
            <a:ext cx="7993063" cy="68516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3"/>
          <p:cNvGrpSpPr/>
          <p:nvPr/>
        </p:nvGrpSpPr>
        <p:grpSpPr>
          <a:xfrm>
            <a:off x="14288" y="627063"/>
            <a:ext cx="3262312" cy="2447925"/>
            <a:chOff x="9" y="395"/>
            <a:chExt cx="2055" cy="1542"/>
          </a:xfrm>
        </p:grpSpPr>
        <p:pic>
          <p:nvPicPr>
            <p:cNvPr id="4123" name="Picture 4" descr="香山红叶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" y="395"/>
              <a:ext cx="2055" cy="154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24" name="Oval 5"/>
            <p:cNvSpPr/>
            <p:nvPr/>
          </p:nvSpPr>
          <p:spPr>
            <a:xfrm>
              <a:off x="18" y="436"/>
              <a:ext cx="181" cy="181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en-US" altLang="zh-CN" sz="1800" b="1" u="none" dirty="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  <a:endParaRPr lang="en-US" altLang="zh-CN" sz="1800" b="1" u="none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73025" y="2565400"/>
            <a:ext cx="3059113" cy="2295525"/>
            <a:chOff x="46" y="1616"/>
            <a:chExt cx="1927" cy="1446"/>
          </a:xfrm>
        </p:grpSpPr>
        <p:pic>
          <p:nvPicPr>
            <p:cNvPr id="4121" name="Picture 7" descr="2005530013487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" y="1616"/>
              <a:ext cx="1927" cy="144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22" name="Oval 8"/>
            <p:cNvSpPr/>
            <p:nvPr/>
          </p:nvSpPr>
          <p:spPr>
            <a:xfrm>
              <a:off x="67" y="1661"/>
              <a:ext cx="181" cy="181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en-US" altLang="zh-CN" sz="1800" b="1" u="none" dirty="0">
                  <a:solidFill>
                    <a:srgbClr val="FF0000"/>
                  </a:solidFill>
                  <a:latin typeface="Arial" panose="020B0604020202020204" pitchFamily="34" charset="0"/>
                </a:rPr>
                <a:t>4</a:t>
              </a:r>
              <a:endParaRPr lang="en-US" altLang="zh-CN" sz="1800" b="1" u="none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3348038" y="549275"/>
            <a:ext cx="2592387" cy="2143125"/>
            <a:chOff x="2109" y="346"/>
            <a:chExt cx="1633" cy="1350"/>
          </a:xfrm>
        </p:grpSpPr>
        <p:pic>
          <p:nvPicPr>
            <p:cNvPr id="4119" name="Picture 10" descr="jiangsu-pic5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09" y="346"/>
              <a:ext cx="1633" cy="13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20" name="Oval 11"/>
            <p:cNvSpPr/>
            <p:nvPr/>
          </p:nvSpPr>
          <p:spPr>
            <a:xfrm>
              <a:off x="2154" y="373"/>
              <a:ext cx="181" cy="181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en-US" altLang="zh-CN" sz="1800" b="1" u="none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endParaRPr lang="en-US" altLang="zh-CN" sz="1800" b="1" u="none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12"/>
          <p:cNvGrpSpPr/>
          <p:nvPr/>
        </p:nvGrpSpPr>
        <p:grpSpPr>
          <a:xfrm>
            <a:off x="6011863" y="549275"/>
            <a:ext cx="2808287" cy="2171700"/>
            <a:chOff x="3787" y="346"/>
            <a:chExt cx="1769" cy="1368"/>
          </a:xfrm>
        </p:grpSpPr>
        <p:pic>
          <p:nvPicPr>
            <p:cNvPr id="4117" name="Picture 13" descr="tlm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87" y="346"/>
              <a:ext cx="1769" cy="13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18" name="Oval 14"/>
            <p:cNvSpPr/>
            <p:nvPr/>
          </p:nvSpPr>
          <p:spPr>
            <a:xfrm>
              <a:off x="3833" y="373"/>
              <a:ext cx="181" cy="181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en-US" altLang="zh-CN" sz="1800" b="1" u="none" dirty="0">
                  <a:solidFill>
                    <a:srgbClr val="FF0000"/>
                  </a:solidFill>
                  <a:latin typeface="Arial" panose="020B0604020202020204" pitchFamily="34" charset="0"/>
                </a:rPr>
                <a:t>3</a:t>
              </a:r>
              <a:endParaRPr lang="en-US" altLang="zh-CN" sz="1800" b="1" u="none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15"/>
          <p:cNvGrpSpPr/>
          <p:nvPr/>
        </p:nvGrpSpPr>
        <p:grpSpPr>
          <a:xfrm>
            <a:off x="0" y="4508500"/>
            <a:ext cx="3276600" cy="2311400"/>
            <a:chOff x="0" y="2840"/>
            <a:chExt cx="2064" cy="1456"/>
          </a:xfrm>
        </p:grpSpPr>
        <p:pic>
          <p:nvPicPr>
            <p:cNvPr id="4115" name="Picture 16" descr="20054303732837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2840"/>
              <a:ext cx="2064" cy="145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16" name="Oval 17"/>
            <p:cNvSpPr/>
            <p:nvPr/>
          </p:nvSpPr>
          <p:spPr>
            <a:xfrm>
              <a:off x="23" y="4065"/>
              <a:ext cx="181" cy="181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en-US" altLang="zh-CN" sz="1800" b="1" u="none" dirty="0">
                  <a:solidFill>
                    <a:srgbClr val="FF0000"/>
                  </a:solidFill>
                  <a:latin typeface="Arial" panose="020B0604020202020204" pitchFamily="34" charset="0"/>
                </a:rPr>
                <a:t>5</a:t>
              </a:r>
              <a:endParaRPr lang="en-US" altLang="zh-CN" sz="1800" b="1" u="none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cxnSp>
        <p:nvCxnSpPr>
          <p:cNvPr id="4104" name="AutoShape 19"/>
          <p:cNvCxnSpPr/>
          <p:nvPr/>
        </p:nvCxnSpPr>
        <p:spPr>
          <a:xfrm flipH="1">
            <a:off x="6094413" y="2701925"/>
            <a:ext cx="720725" cy="61913"/>
          </a:xfrm>
          <a:prstGeom prst="straightConnector1">
            <a:avLst/>
          </a:prstGeom>
          <a:ln w="25400" cap="flat" cmpd="sng">
            <a:solidFill>
              <a:srgbClr val="00FF00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4105" name="AutoShape 20"/>
          <p:cNvCxnSpPr/>
          <p:nvPr/>
        </p:nvCxnSpPr>
        <p:spPr>
          <a:xfrm flipH="1" flipV="1">
            <a:off x="2700338" y="2709863"/>
            <a:ext cx="3106737" cy="142875"/>
          </a:xfrm>
          <a:prstGeom prst="straightConnector1">
            <a:avLst/>
          </a:prstGeom>
          <a:ln w="25400" cap="flat" cmpd="sng">
            <a:solidFill>
              <a:srgbClr val="00FF00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4106" name="AutoShape 21"/>
          <p:cNvCxnSpPr/>
          <p:nvPr/>
        </p:nvCxnSpPr>
        <p:spPr>
          <a:xfrm>
            <a:off x="7153275" y="2924175"/>
            <a:ext cx="608013" cy="1081088"/>
          </a:xfrm>
          <a:prstGeom prst="straightConnector1">
            <a:avLst/>
          </a:prstGeom>
          <a:ln w="25400" cap="flat" cmpd="sng">
            <a:solidFill>
              <a:srgbClr val="00CCFF"/>
            </a:solidFill>
            <a:prstDash val="solid"/>
            <a:headEnd type="triangle" w="med" len="med"/>
            <a:tailEnd type="none" w="med" len="med"/>
          </a:ln>
        </p:spPr>
      </p:cxnSp>
      <p:cxnSp>
        <p:nvCxnSpPr>
          <p:cNvPr id="4107" name="AutoShape 22"/>
          <p:cNvCxnSpPr/>
          <p:nvPr/>
        </p:nvCxnSpPr>
        <p:spPr>
          <a:xfrm flipH="1">
            <a:off x="6167438" y="4292600"/>
            <a:ext cx="1430337" cy="2089150"/>
          </a:xfrm>
          <a:prstGeom prst="straightConnector1">
            <a:avLst/>
          </a:prstGeom>
          <a:ln w="25400" cap="flat" cmpd="sng">
            <a:solidFill>
              <a:srgbClr val="00CCFF"/>
            </a:solidFill>
            <a:prstDash val="solid"/>
            <a:headEnd type="triangle" w="med" len="med"/>
            <a:tailEnd type="none" w="med" len="med"/>
          </a:ln>
        </p:spPr>
      </p:cxnSp>
      <p:sp>
        <p:nvSpPr>
          <p:cNvPr id="135191" name="Rectangle 23"/>
          <p:cNvSpPr/>
          <p:nvPr/>
        </p:nvSpPr>
        <p:spPr>
          <a:xfrm>
            <a:off x="631825" y="0"/>
            <a:ext cx="7661275" cy="528638"/>
          </a:xfrm>
          <a:prstGeom prst="rect">
            <a:avLst/>
          </a:prstGeom>
          <a:solidFill>
            <a:schemeClr val="bg2">
              <a:alpha val="39999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p>
            <a:pPr algn="ctr"/>
            <a:r>
              <a:rPr lang="zh-CN" altLang="en-US" sz="2800" b="1" u="none" dirty="0">
                <a:latin typeface="Arial" panose="020B0604020202020204" pitchFamily="34" charset="0"/>
              </a:rPr>
              <a:t>结合旅行经历，请将风景照片与实地一一对应。</a:t>
            </a:r>
            <a:endParaRPr lang="zh-CN" altLang="en-US" sz="2800" b="1" u="none" dirty="0">
              <a:latin typeface="Arial" panose="020B0604020202020204" pitchFamily="34" charset="0"/>
            </a:endParaRPr>
          </a:p>
        </p:txBody>
      </p:sp>
      <p:sp>
        <p:nvSpPr>
          <p:cNvPr id="4109" name="Text Box 25"/>
          <p:cNvSpPr txBox="1"/>
          <p:nvPr/>
        </p:nvSpPr>
        <p:spPr>
          <a:xfrm>
            <a:off x="5967413" y="6159500"/>
            <a:ext cx="523875" cy="650875"/>
          </a:xfrm>
          <a:prstGeom prst="rect">
            <a:avLst/>
          </a:prstGeom>
          <a:solidFill>
            <a:schemeClr val="accent1">
              <a:alpha val="76862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lang="en-US" altLang="zh-CN" sz="3600" b="1" u="none" dirty="0">
                <a:solidFill>
                  <a:srgbClr val="0000FF"/>
                </a:solidFill>
                <a:latin typeface="Arial" panose="020B0604020202020204" pitchFamily="34" charset="0"/>
              </a:rPr>
              <a:t>A</a:t>
            </a:r>
            <a:endParaRPr lang="en-US" altLang="zh-CN" sz="3600" b="1" u="none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110" name="Text Box 26"/>
          <p:cNvSpPr txBox="1"/>
          <p:nvPr/>
        </p:nvSpPr>
        <p:spPr>
          <a:xfrm>
            <a:off x="7380288" y="3784600"/>
            <a:ext cx="514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u="none" dirty="0">
                <a:solidFill>
                  <a:srgbClr val="0000FF"/>
                </a:solidFill>
                <a:latin typeface="Arial" panose="020B0604020202020204" pitchFamily="34" charset="0"/>
              </a:rPr>
              <a:t>B</a:t>
            </a:r>
            <a:endParaRPr lang="en-US" altLang="zh-CN" sz="3600" b="1" u="none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111" name="Text Box 27"/>
          <p:cNvSpPr txBox="1"/>
          <p:nvPr/>
        </p:nvSpPr>
        <p:spPr>
          <a:xfrm>
            <a:off x="6804025" y="2416175"/>
            <a:ext cx="514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u="none" dirty="0">
                <a:solidFill>
                  <a:srgbClr val="0000FF"/>
                </a:solidFill>
                <a:latin typeface="Arial" panose="020B0604020202020204" pitchFamily="34" charset="0"/>
              </a:rPr>
              <a:t>C</a:t>
            </a:r>
            <a:endParaRPr lang="en-US" altLang="zh-CN" sz="3600" b="1" u="none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112" name="Text Box 28"/>
          <p:cNvSpPr txBox="1"/>
          <p:nvPr/>
        </p:nvSpPr>
        <p:spPr>
          <a:xfrm>
            <a:off x="5724525" y="2565400"/>
            <a:ext cx="50323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u="none" dirty="0">
                <a:solidFill>
                  <a:srgbClr val="0000FF"/>
                </a:solidFill>
                <a:latin typeface="Arial" panose="020B0604020202020204" pitchFamily="34" charset="0"/>
              </a:rPr>
              <a:t>D</a:t>
            </a:r>
            <a:endParaRPr lang="en-US" altLang="zh-CN" sz="3600" b="1" u="none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113" name="Text Box 29"/>
          <p:cNvSpPr txBox="1"/>
          <p:nvPr/>
        </p:nvSpPr>
        <p:spPr>
          <a:xfrm>
            <a:off x="2411413" y="2492375"/>
            <a:ext cx="504825" cy="650875"/>
          </a:xfrm>
          <a:prstGeom prst="rect">
            <a:avLst/>
          </a:prstGeom>
          <a:solidFill>
            <a:schemeClr val="accent1">
              <a:alpha val="67058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en-US" altLang="zh-CN" sz="3600" b="1" u="none" dirty="0">
                <a:solidFill>
                  <a:srgbClr val="0000FF"/>
                </a:solidFill>
                <a:latin typeface="Arial" panose="020B0604020202020204" pitchFamily="34" charset="0"/>
              </a:rPr>
              <a:t>E</a:t>
            </a:r>
            <a:endParaRPr lang="en-US" altLang="zh-CN" sz="3600" b="1" u="none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35198" name="Text Box 30"/>
          <p:cNvSpPr txBox="1"/>
          <p:nvPr/>
        </p:nvSpPr>
        <p:spPr>
          <a:xfrm>
            <a:off x="611188" y="0"/>
            <a:ext cx="853281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导致自然地理环境存在差异的因素有哪些？</a:t>
            </a:r>
            <a:endParaRPr lang="zh-CN" altLang="en-US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1000"/>
                                        <p:tgtEl>
                                          <p:spTgt spid="135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7567E-6 L 0.58004 0.1355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93802E-7 L 0.33073 0.37766 " pathEditMode="relative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6346E-6 L -0.53143 0.1563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0" y="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52636E-6 L 0.4724 0.35662 " pathEditMode="relative" ptsTypes="AA"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8714E-6 L 0.4783 -0.4095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0" y="-2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35191" grpId="0" animBg="1"/>
      <p:bldP spid="1351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Text Box 2"/>
          <p:cNvSpPr txBox="1"/>
          <p:nvPr/>
        </p:nvSpPr>
        <p:spPr>
          <a:xfrm>
            <a:off x="179388" y="2133600"/>
            <a:ext cx="1143000" cy="107632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u="none" dirty="0">
                <a:latin typeface="宋体" panose="02010600030101010101" pitchFamily="2" charset="-122"/>
              </a:rPr>
              <a:t>纬度位置</a:t>
            </a:r>
            <a:endParaRPr lang="zh-CN" altLang="en-US" b="1" u="none" dirty="0">
              <a:latin typeface="宋体" panose="02010600030101010101" pitchFamily="2" charset="-122"/>
            </a:endParaRPr>
          </a:p>
        </p:txBody>
      </p:sp>
      <p:sp>
        <p:nvSpPr>
          <p:cNvPr id="24579" name="Text Box 3"/>
          <p:cNvSpPr txBox="1"/>
          <p:nvPr/>
        </p:nvSpPr>
        <p:spPr>
          <a:xfrm>
            <a:off x="179388" y="3657600"/>
            <a:ext cx="1143000" cy="107632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u="none" dirty="0">
                <a:latin typeface="宋体" panose="02010600030101010101" pitchFamily="2" charset="-122"/>
              </a:rPr>
              <a:t>海陆位置</a:t>
            </a:r>
            <a:endParaRPr lang="zh-CN" altLang="en-US" b="1" u="none" dirty="0">
              <a:latin typeface="宋体" panose="02010600030101010101" pitchFamily="2" charset="-122"/>
            </a:endParaRPr>
          </a:p>
        </p:txBody>
      </p:sp>
      <p:sp>
        <p:nvSpPr>
          <p:cNvPr id="24580" name="Line 4"/>
          <p:cNvSpPr/>
          <p:nvPr/>
        </p:nvSpPr>
        <p:spPr>
          <a:xfrm>
            <a:off x="1322388" y="2743200"/>
            <a:ext cx="1304925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4581" name="Text Box 5"/>
          <p:cNvSpPr txBox="1"/>
          <p:nvPr/>
        </p:nvSpPr>
        <p:spPr>
          <a:xfrm>
            <a:off x="1476375" y="2239963"/>
            <a:ext cx="10668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u="none" dirty="0">
                <a:solidFill>
                  <a:srgbClr val="FFFFFF"/>
                </a:solidFill>
                <a:latin typeface="宋体" panose="02010600030101010101" pitchFamily="2" charset="-122"/>
              </a:rPr>
              <a:t>太阳辐射</a:t>
            </a:r>
            <a:endParaRPr lang="zh-CN" altLang="en-US" sz="2800" b="1" u="none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24582" name="Text Box 6"/>
          <p:cNvSpPr txBox="1"/>
          <p:nvPr/>
        </p:nvSpPr>
        <p:spPr>
          <a:xfrm>
            <a:off x="2627313" y="2438400"/>
            <a:ext cx="1219200" cy="588963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u="none" dirty="0">
                <a:latin typeface="宋体" panose="02010600030101010101" pitchFamily="2" charset="-122"/>
              </a:rPr>
              <a:t>热量</a:t>
            </a:r>
            <a:endParaRPr lang="zh-CN" altLang="en-US" b="1" u="none" dirty="0">
              <a:latin typeface="宋体" panose="02010600030101010101" pitchFamily="2" charset="-122"/>
            </a:endParaRPr>
          </a:p>
        </p:txBody>
      </p:sp>
      <p:sp>
        <p:nvSpPr>
          <p:cNvPr id="24583" name="Text Box 7"/>
          <p:cNvSpPr txBox="1"/>
          <p:nvPr/>
        </p:nvSpPr>
        <p:spPr>
          <a:xfrm>
            <a:off x="2627313" y="3962400"/>
            <a:ext cx="1219200" cy="588963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u="none" dirty="0">
                <a:latin typeface="宋体" panose="02010600030101010101" pitchFamily="2" charset="-122"/>
              </a:rPr>
              <a:t>水分</a:t>
            </a:r>
            <a:endParaRPr lang="zh-CN" altLang="en-US" b="1" u="none" dirty="0">
              <a:latin typeface="宋体" panose="02010600030101010101" pitchFamily="2" charset="-122"/>
            </a:endParaRPr>
          </a:p>
        </p:txBody>
      </p:sp>
      <p:sp>
        <p:nvSpPr>
          <p:cNvPr id="24586" name="Line 10"/>
          <p:cNvSpPr/>
          <p:nvPr/>
        </p:nvSpPr>
        <p:spPr>
          <a:xfrm flipV="1">
            <a:off x="1322388" y="4256088"/>
            <a:ext cx="1304925" cy="11112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4587" name="Text Box 11"/>
          <p:cNvSpPr txBox="1"/>
          <p:nvPr/>
        </p:nvSpPr>
        <p:spPr>
          <a:xfrm>
            <a:off x="1692275" y="3751263"/>
            <a:ext cx="652463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u="none" dirty="0">
                <a:solidFill>
                  <a:srgbClr val="FFFFFF"/>
                </a:solidFill>
                <a:latin typeface="宋体" panose="02010600030101010101" pitchFamily="2" charset="-122"/>
              </a:rPr>
              <a:t>影  响</a:t>
            </a:r>
            <a:endParaRPr lang="zh-CN" altLang="en-US" sz="2800" b="1" u="none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3779838" y="2708275"/>
            <a:ext cx="914400" cy="1524000"/>
            <a:chOff x="2880" y="1488"/>
            <a:chExt cx="576" cy="960"/>
          </a:xfrm>
        </p:grpSpPr>
        <p:sp>
          <p:nvSpPr>
            <p:cNvPr id="5149" name="Line 13"/>
            <p:cNvSpPr/>
            <p:nvPr/>
          </p:nvSpPr>
          <p:spPr>
            <a:xfrm>
              <a:off x="2880" y="1488"/>
              <a:ext cx="19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50" name="Line 14"/>
            <p:cNvSpPr/>
            <p:nvPr/>
          </p:nvSpPr>
          <p:spPr>
            <a:xfrm>
              <a:off x="3072" y="1488"/>
              <a:ext cx="0" cy="96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51" name="Line 15"/>
            <p:cNvSpPr/>
            <p:nvPr/>
          </p:nvSpPr>
          <p:spPr>
            <a:xfrm>
              <a:off x="2880" y="2448"/>
              <a:ext cx="19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52" name="Line 16"/>
            <p:cNvSpPr/>
            <p:nvPr/>
          </p:nvSpPr>
          <p:spPr>
            <a:xfrm>
              <a:off x="3072" y="2016"/>
              <a:ext cx="384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24593" name="Text Box 17"/>
          <p:cNvSpPr txBox="1"/>
          <p:nvPr/>
        </p:nvSpPr>
        <p:spPr>
          <a:xfrm>
            <a:off x="4075113" y="3048000"/>
            <a:ext cx="6858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u="none" dirty="0">
                <a:solidFill>
                  <a:srgbClr val="FFFFFF"/>
                </a:solidFill>
                <a:latin typeface="宋体" panose="02010600030101010101" pitchFamily="2" charset="-122"/>
              </a:rPr>
              <a:t>决定</a:t>
            </a:r>
            <a:endParaRPr lang="zh-CN" altLang="en-US" sz="2800" b="1" u="none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24594" name="Text Box 18"/>
          <p:cNvSpPr txBox="1"/>
          <p:nvPr/>
        </p:nvSpPr>
        <p:spPr>
          <a:xfrm>
            <a:off x="4787900" y="3213100"/>
            <a:ext cx="1143000" cy="107632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u="none" dirty="0">
                <a:solidFill>
                  <a:schemeClr val="hlink"/>
                </a:solidFill>
                <a:latin typeface="宋体" panose="02010600030101010101" pitchFamily="2" charset="-122"/>
              </a:rPr>
              <a:t>气候类型</a:t>
            </a:r>
            <a:endParaRPr lang="zh-CN" altLang="en-US" b="1" u="none" dirty="0">
              <a:solidFill>
                <a:schemeClr val="hlink"/>
              </a:solidFill>
              <a:latin typeface="宋体" panose="02010600030101010101" pitchFamily="2" charset="-122"/>
            </a:endParaRPr>
          </a:p>
        </p:txBody>
      </p:sp>
      <p:sp>
        <p:nvSpPr>
          <p:cNvPr id="24595" name="Text Box 19"/>
          <p:cNvSpPr txBox="1"/>
          <p:nvPr/>
        </p:nvSpPr>
        <p:spPr>
          <a:xfrm>
            <a:off x="5903913" y="3092450"/>
            <a:ext cx="4572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u="none" dirty="0">
                <a:solidFill>
                  <a:srgbClr val="FFFFFF"/>
                </a:solidFill>
                <a:latin typeface="宋体" panose="02010600030101010101" pitchFamily="2" charset="-122"/>
              </a:rPr>
              <a:t>影响</a:t>
            </a:r>
            <a:endParaRPr lang="zh-CN" altLang="en-US" sz="2800" b="1" u="none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24596" name="Text Box 20"/>
          <p:cNvSpPr txBox="1"/>
          <p:nvPr/>
        </p:nvSpPr>
        <p:spPr>
          <a:xfrm>
            <a:off x="6742113" y="2819400"/>
            <a:ext cx="1066800" cy="588963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u="none" dirty="0">
                <a:solidFill>
                  <a:schemeClr val="hlink"/>
                </a:solidFill>
                <a:latin typeface="宋体" panose="02010600030101010101" pitchFamily="2" charset="-122"/>
              </a:rPr>
              <a:t>植被</a:t>
            </a:r>
            <a:endParaRPr lang="zh-CN" altLang="en-US" b="1" u="none" dirty="0">
              <a:solidFill>
                <a:schemeClr val="hlink"/>
              </a:solidFill>
              <a:latin typeface="宋体" panose="02010600030101010101" pitchFamily="2" charset="-122"/>
            </a:endParaRPr>
          </a:p>
        </p:txBody>
      </p:sp>
      <p:sp>
        <p:nvSpPr>
          <p:cNvPr id="24597" name="Text Box 21"/>
          <p:cNvSpPr txBox="1"/>
          <p:nvPr/>
        </p:nvSpPr>
        <p:spPr>
          <a:xfrm>
            <a:off x="6742113" y="3886200"/>
            <a:ext cx="1066800" cy="588963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u="none" dirty="0">
                <a:solidFill>
                  <a:schemeClr val="hlink"/>
                </a:solidFill>
                <a:latin typeface="宋体" panose="02010600030101010101" pitchFamily="2" charset="-122"/>
              </a:rPr>
              <a:t>土壤</a:t>
            </a:r>
            <a:endParaRPr lang="zh-CN" altLang="en-US" b="1" u="none" dirty="0">
              <a:solidFill>
                <a:schemeClr val="hlink"/>
              </a:solidFill>
              <a:latin typeface="宋体" panose="02010600030101010101" pitchFamily="2" charset="-122"/>
            </a:endParaRPr>
          </a:p>
        </p:txBody>
      </p:sp>
      <p:grpSp>
        <p:nvGrpSpPr>
          <p:cNvPr id="3" name="Group 22"/>
          <p:cNvGrpSpPr/>
          <p:nvPr/>
        </p:nvGrpSpPr>
        <p:grpSpPr>
          <a:xfrm>
            <a:off x="5903913" y="3048000"/>
            <a:ext cx="838200" cy="1143000"/>
            <a:chOff x="4176" y="1680"/>
            <a:chExt cx="672" cy="720"/>
          </a:xfrm>
        </p:grpSpPr>
        <p:sp>
          <p:nvSpPr>
            <p:cNvPr id="5145" name="Line 23"/>
            <p:cNvSpPr/>
            <p:nvPr/>
          </p:nvSpPr>
          <p:spPr>
            <a:xfrm>
              <a:off x="4176" y="2016"/>
              <a:ext cx="52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146" name="Line 24"/>
            <p:cNvSpPr/>
            <p:nvPr/>
          </p:nvSpPr>
          <p:spPr>
            <a:xfrm>
              <a:off x="4704" y="1696"/>
              <a:ext cx="144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47" name="Line 25"/>
            <p:cNvSpPr/>
            <p:nvPr/>
          </p:nvSpPr>
          <p:spPr>
            <a:xfrm>
              <a:off x="4704" y="1680"/>
              <a:ext cx="0" cy="72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48" name="Line 26"/>
            <p:cNvSpPr/>
            <p:nvPr/>
          </p:nvSpPr>
          <p:spPr>
            <a:xfrm>
              <a:off x="4704" y="2376"/>
              <a:ext cx="144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4603" name="Text Box 27"/>
          <p:cNvSpPr txBox="1"/>
          <p:nvPr/>
        </p:nvSpPr>
        <p:spPr>
          <a:xfrm>
            <a:off x="8266113" y="2286000"/>
            <a:ext cx="533400" cy="253841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u="none" dirty="0">
                <a:solidFill>
                  <a:schemeClr val="hlink"/>
                </a:solidFill>
                <a:latin typeface="宋体" panose="02010600030101010101" pitchFamily="2" charset="-122"/>
              </a:rPr>
              <a:t>陆地自然带</a:t>
            </a:r>
            <a:endParaRPr lang="zh-CN" altLang="en-US" b="1" u="none" dirty="0">
              <a:solidFill>
                <a:schemeClr val="hlink"/>
              </a:solidFill>
              <a:latin typeface="宋体" panose="02010600030101010101" pitchFamily="2" charset="-122"/>
            </a:endParaRPr>
          </a:p>
        </p:txBody>
      </p:sp>
      <p:grpSp>
        <p:nvGrpSpPr>
          <p:cNvPr id="4" name="Group 28"/>
          <p:cNvGrpSpPr/>
          <p:nvPr/>
        </p:nvGrpSpPr>
        <p:grpSpPr>
          <a:xfrm>
            <a:off x="7812088" y="2967038"/>
            <a:ext cx="530225" cy="1216025"/>
            <a:chOff x="2880" y="1488"/>
            <a:chExt cx="576" cy="960"/>
          </a:xfrm>
        </p:grpSpPr>
        <p:sp>
          <p:nvSpPr>
            <p:cNvPr id="5141" name="Line 29"/>
            <p:cNvSpPr/>
            <p:nvPr/>
          </p:nvSpPr>
          <p:spPr>
            <a:xfrm>
              <a:off x="2880" y="1488"/>
              <a:ext cx="19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42" name="Line 30"/>
            <p:cNvSpPr/>
            <p:nvPr/>
          </p:nvSpPr>
          <p:spPr>
            <a:xfrm>
              <a:off x="3072" y="1488"/>
              <a:ext cx="0" cy="96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43" name="Line 31"/>
            <p:cNvSpPr/>
            <p:nvPr/>
          </p:nvSpPr>
          <p:spPr>
            <a:xfrm>
              <a:off x="2880" y="2448"/>
              <a:ext cx="19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44" name="Line 32"/>
            <p:cNvSpPr/>
            <p:nvPr/>
          </p:nvSpPr>
          <p:spPr>
            <a:xfrm>
              <a:off x="3072" y="2016"/>
              <a:ext cx="384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24609" name="Text Box 33"/>
          <p:cNvSpPr txBox="1"/>
          <p:nvPr/>
        </p:nvSpPr>
        <p:spPr>
          <a:xfrm>
            <a:off x="250825" y="1196975"/>
            <a:ext cx="46799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 u="none" dirty="0">
                <a:solidFill>
                  <a:srgbClr val="FF0000"/>
                </a:solidFill>
                <a:latin typeface="宋体" panose="02010600030101010101" pitchFamily="2" charset="-122"/>
              </a:rPr>
              <a:t>1</a:t>
            </a:r>
            <a:r>
              <a:rPr lang="zh-CN" altLang="en-US" b="1" u="none" dirty="0">
                <a:solidFill>
                  <a:srgbClr val="FF0000"/>
                </a:solidFill>
                <a:latin typeface="宋体" panose="02010600030101010101" pitchFamily="2" charset="-122"/>
              </a:rPr>
              <a:t>、陆地自然带的形成 </a:t>
            </a:r>
            <a:endParaRPr lang="zh-CN" altLang="en-US" b="1" u="none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4616" name="Rectangle 40"/>
          <p:cNvSpPr/>
          <p:nvPr/>
        </p:nvSpPr>
        <p:spPr>
          <a:xfrm>
            <a:off x="1560513" y="5157788"/>
            <a:ext cx="5883275" cy="528637"/>
          </a:xfrm>
          <a:prstGeom prst="rect">
            <a:avLst/>
          </a:prstGeom>
          <a:solidFill>
            <a:schemeClr val="folHlink">
              <a:alpha val="45882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p>
            <a:pPr algn="ctr"/>
            <a:r>
              <a:rPr lang="zh-CN" altLang="en-US" sz="2800" b="1" u="none" dirty="0">
                <a:latin typeface="Arial" panose="020B0604020202020204" pitchFamily="34" charset="0"/>
              </a:rPr>
              <a:t>自然植被是自然环境的一面</a:t>
            </a:r>
            <a:r>
              <a:rPr lang="zh-CN" altLang="en-US" sz="2800" b="1" u="none" dirty="0">
                <a:latin typeface="宋体" panose="02010600030101010101" pitchFamily="2" charset="-122"/>
              </a:rPr>
              <a:t>“</a:t>
            </a:r>
            <a:r>
              <a:rPr lang="zh-CN" altLang="en-US" sz="2800" b="1" u="none" dirty="0">
                <a:latin typeface="Arial" panose="020B0604020202020204" pitchFamily="34" charset="0"/>
              </a:rPr>
              <a:t>镜子</a:t>
            </a:r>
            <a:r>
              <a:rPr lang="zh-CN" altLang="en-US" sz="2800" b="1" u="none" dirty="0">
                <a:latin typeface="宋体" panose="02010600030101010101" pitchFamily="2" charset="-122"/>
              </a:rPr>
              <a:t>”</a:t>
            </a:r>
            <a:endParaRPr lang="zh-CN" altLang="en-US" sz="2800" b="1" u="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79" grpId="0" animBg="1"/>
      <p:bldP spid="24581" grpId="0"/>
      <p:bldP spid="24582" grpId="0" animBg="1"/>
      <p:bldP spid="24583" grpId="0" animBg="1"/>
      <p:bldP spid="24593" grpId="0"/>
      <p:bldP spid="24594" grpId="0" animBg="1"/>
      <p:bldP spid="24595" grpId="0"/>
      <p:bldP spid="24596" grpId="0" animBg="1"/>
      <p:bldP spid="24597" grpId="0" animBg="1"/>
      <p:bldP spid="24603" grpId="0" animBg="1"/>
      <p:bldP spid="24609" grpId="0"/>
      <p:bldP spid="246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4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34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Text Box 5"/>
          <p:cNvSpPr txBox="1"/>
          <p:nvPr/>
        </p:nvSpPr>
        <p:spPr>
          <a:xfrm>
            <a:off x="1835150" y="5876925"/>
            <a:ext cx="511333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u="none" dirty="0">
                <a:latin typeface="Arial" panose="020B0604020202020204" pitchFamily="34" charset="0"/>
              </a:rPr>
              <a:t>世界陆地自然带的分布图</a:t>
            </a:r>
            <a:endParaRPr lang="zh-CN" altLang="en-US" b="1" u="none" dirty="0">
              <a:latin typeface="Arial" panose="020B0604020202020204" pitchFamily="34" charset="0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5651500" y="333375"/>
            <a:ext cx="2122488" cy="2663825"/>
            <a:chOff x="3515" y="164"/>
            <a:chExt cx="1337" cy="1678"/>
          </a:xfrm>
        </p:grpSpPr>
        <p:sp>
          <p:nvSpPr>
            <p:cNvPr id="6156" name="AutoShape 16"/>
            <p:cNvSpPr/>
            <p:nvPr/>
          </p:nvSpPr>
          <p:spPr>
            <a:xfrm>
              <a:off x="3651" y="799"/>
              <a:ext cx="576" cy="384"/>
            </a:xfrm>
            <a:prstGeom prst="wedgeRectCallout">
              <a:avLst>
                <a:gd name="adj1" fmla="val -221009"/>
                <a:gd name="adj2" fmla="val -105208"/>
              </a:avLst>
            </a:prstGeom>
            <a:solidFill>
              <a:srgbClr val="000000"/>
            </a:solidFill>
            <a:ln w="508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lang="zh-CN" altLang="zh-CN" dirty="0">
                <a:latin typeface="Arial" panose="020B0604020202020204" pitchFamily="34" charset="0"/>
              </a:endParaRPr>
            </a:p>
          </p:txBody>
        </p:sp>
        <p:pic>
          <p:nvPicPr>
            <p:cNvPr id="6157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15" y="164"/>
              <a:ext cx="1337" cy="167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" name="Group 20"/>
          <p:cNvGrpSpPr/>
          <p:nvPr/>
        </p:nvGrpSpPr>
        <p:grpSpPr>
          <a:xfrm>
            <a:off x="539750" y="2708275"/>
            <a:ext cx="2592388" cy="2665413"/>
            <a:chOff x="340" y="1706"/>
            <a:chExt cx="1633" cy="1679"/>
          </a:xfrm>
        </p:grpSpPr>
        <p:sp>
          <p:nvSpPr>
            <p:cNvPr id="6154" name="AutoShape 12"/>
            <p:cNvSpPr/>
            <p:nvPr/>
          </p:nvSpPr>
          <p:spPr>
            <a:xfrm>
              <a:off x="1071" y="2185"/>
              <a:ext cx="714" cy="406"/>
            </a:xfrm>
            <a:prstGeom prst="wedgeRectCallout">
              <a:avLst>
                <a:gd name="adj1" fmla="val 85435"/>
                <a:gd name="adj2" fmla="val -176602"/>
              </a:avLst>
            </a:prstGeom>
            <a:solidFill>
              <a:srgbClr val="000000"/>
            </a:solidFill>
            <a:ln w="508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lang="zh-CN" altLang="zh-CN" dirty="0">
                <a:latin typeface="Arial" panose="020B0604020202020204" pitchFamily="34" charset="0"/>
              </a:endParaRPr>
            </a:p>
          </p:txBody>
        </p:sp>
        <p:pic>
          <p:nvPicPr>
            <p:cNvPr id="6155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0" y="1706"/>
              <a:ext cx="1633" cy="1679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" name="Group 15"/>
          <p:cNvGrpSpPr/>
          <p:nvPr/>
        </p:nvGrpSpPr>
        <p:grpSpPr>
          <a:xfrm>
            <a:off x="539750" y="188913"/>
            <a:ext cx="2305050" cy="2284412"/>
            <a:chOff x="385" y="119"/>
            <a:chExt cx="1452" cy="1439"/>
          </a:xfrm>
        </p:grpSpPr>
        <p:sp>
          <p:nvSpPr>
            <p:cNvPr id="6152" name="AutoShape 14"/>
            <p:cNvSpPr/>
            <p:nvPr/>
          </p:nvSpPr>
          <p:spPr>
            <a:xfrm>
              <a:off x="839" y="572"/>
              <a:ext cx="576" cy="384"/>
            </a:xfrm>
            <a:prstGeom prst="wedgeRectCallout">
              <a:avLst>
                <a:gd name="adj1" fmla="val 294792"/>
                <a:gd name="adj2" fmla="val -90366"/>
              </a:avLst>
            </a:prstGeom>
            <a:solidFill>
              <a:srgbClr val="000000"/>
            </a:solidFill>
            <a:ln w="508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lang="zh-CN" altLang="zh-CN" dirty="0">
                <a:latin typeface="Arial" panose="020B0604020202020204" pitchFamily="34" charset="0"/>
              </a:endParaRPr>
            </a:p>
          </p:txBody>
        </p:sp>
        <p:pic>
          <p:nvPicPr>
            <p:cNvPr id="6153" name="Picture 10" descr="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5" y="119"/>
              <a:ext cx="1452" cy="143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8451" name="Line 19"/>
          <p:cNvSpPr/>
          <p:nvPr/>
        </p:nvSpPr>
        <p:spPr>
          <a:xfrm flipH="1">
            <a:off x="3203575" y="620713"/>
            <a:ext cx="1439863" cy="1976437"/>
          </a:xfrm>
          <a:prstGeom prst="line">
            <a:avLst/>
          </a:prstGeom>
          <a:ln w="190500" cap="flat" cmpd="sng">
            <a:solidFill>
              <a:srgbClr val="0066FF"/>
            </a:solidFill>
            <a:prstDash val="solid"/>
            <a:headEnd type="triangle" w="med" len="med"/>
            <a:tailEnd type="none" w="med" len="med"/>
          </a:ln>
        </p:spPr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/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algn="just"/>
            <a:r>
              <a:rPr lang="en-US" altLang="zh-CN" sz="1200" dirty="0"/>
              <a:t> </a:t>
            </a:r>
            <a:br>
              <a:rPr lang="en-US" altLang="zh-CN" sz="1000" dirty="0"/>
            </a:br>
            <a:endParaRPr lang="en-US" altLang="zh-CN" sz="2400" dirty="0"/>
          </a:p>
        </p:txBody>
      </p:sp>
      <p:sp>
        <p:nvSpPr>
          <p:cNvPr id="7171" name="Text Box 3"/>
          <p:cNvSpPr txBox="1"/>
          <p:nvPr/>
        </p:nvSpPr>
        <p:spPr>
          <a:xfrm>
            <a:off x="684213" y="65088"/>
            <a:ext cx="5399087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u="none" dirty="0">
                <a:latin typeface="Arial" panose="020B0604020202020204" pitchFamily="34" charset="0"/>
                <a:ea typeface="黑体" panose="02010609060101010101" pitchFamily="49" charset="-122"/>
              </a:rPr>
              <a:t>2.</a:t>
            </a:r>
            <a:r>
              <a:rPr lang="zh-CN" altLang="en-US" u="none" dirty="0">
                <a:latin typeface="Arial" panose="020B0604020202020204" pitchFamily="34" charset="0"/>
                <a:ea typeface="黑体" panose="02010609060101010101" pitchFamily="49" charset="-122"/>
              </a:rPr>
              <a:t>陆地自然带地带性分异规律</a:t>
            </a:r>
            <a:endParaRPr lang="zh-CN" altLang="en-US" u="none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172" name="Line 4"/>
          <p:cNvSpPr/>
          <p:nvPr/>
        </p:nvSpPr>
        <p:spPr>
          <a:xfrm>
            <a:off x="1166813" y="3856038"/>
            <a:ext cx="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graphicFrame>
        <p:nvGraphicFramePr>
          <p:cNvPr id="96364" name="Group 108"/>
          <p:cNvGraphicFramePr>
            <a:graphicFrameLocks noGrp="1"/>
          </p:cNvGraphicFramePr>
          <p:nvPr/>
        </p:nvGraphicFramePr>
        <p:xfrm>
          <a:off x="179388" y="620713"/>
          <a:ext cx="8713788" cy="6018213"/>
        </p:xfrm>
        <a:graphic>
          <a:graphicData uri="http://schemas.openxmlformats.org/drawingml/2006/table">
            <a:tbl>
              <a:tblPr/>
              <a:tblGrid>
                <a:gridCol w="576262"/>
                <a:gridCol w="503238"/>
                <a:gridCol w="1584325"/>
                <a:gridCol w="1441450"/>
                <a:gridCol w="1655762"/>
                <a:gridCol w="1727200"/>
                <a:gridCol w="1225550"/>
              </a:tblGrid>
              <a:tr h="13223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分异规律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图示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形成基础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影响因素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典型地区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626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地带性规律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水平地带性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035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9213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垂直地带性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331" name="Text Box 75"/>
          <p:cNvSpPr txBox="1"/>
          <p:nvPr/>
        </p:nvSpPr>
        <p:spPr>
          <a:xfrm>
            <a:off x="4643438" y="2492375"/>
            <a:ext cx="122396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热量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96332" name="Text Box 76"/>
          <p:cNvSpPr txBox="1"/>
          <p:nvPr/>
        </p:nvSpPr>
        <p:spPr>
          <a:xfrm>
            <a:off x="6011863" y="2492375"/>
            <a:ext cx="187166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太阳辐射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7211" name="Text Box 81"/>
          <p:cNvSpPr txBox="1"/>
          <p:nvPr/>
        </p:nvSpPr>
        <p:spPr>
          <a:xfrm>
            <a:off x="7704138" y="3933825"/>
            <a:ext cx="1439862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zh-CN" sz="1800" dirty="0">
              <a:latin typeface="Arial" panose="020B0604020202020204" pitchFamily="34" charset="0"/>
            </a:endParaRPr>
          </a:p>
        </p:txBody>
      </p:sp>
      <p:sp>
        <p:nvSpPr>
          <p:cNvPr id="96340" name="Text Box 84"/>
          <p:cNvSpPr txBox="1"/>
          <p:nvPr/>
        </p:nvSpPr>
        <p:spPr>
          <a:xfrm>
            <a:off x="7667625" y="1989138"/>
            <a:ext cx="2376488" cy="1768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u="none" dirty="0">
                <a:latin typeface="Arial" panose="020B0604020202020204" pitchFamily="34" charset="0"/>
              </a:rPr>
              <a:t>低纬、</a:t>
            </a:r>
            <a:endParaRPr lang="zh-CN" altLang="en-US" sz="2000" b="1" u="none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000" b="1" u="none" dirty="0">
                <a:latin typeface="Arial" panose="020B0604020202020204" pitchFamily="34" charset="0"/>
              </a:rPr>
              <a:t>高纬、</a:t>
            </a:r>
            <a:endParaRPr lang="zh-CN" altLang="en-US" sz="2000" b="1" u="none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000" b="1" u="none" dirty="0">
                <a:latin typeface="Arial" panose="020B0604020202020204" pitchFamily="34" charset="0"/>
              </a:rPr>
              <a:t>中纬度的</a:t>
            </a:r>
            <a:endParaRPr lang="zh-CN" altLang="en-US" sz="2000" b="1" u="none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000" b="1" u="none" dirty="0">
                <a:latin typeface="Arial" panose="020B0604020202020204" pitchFamily="34" charset="0"/>
              </a:rPr>
              <a:t>部分地区</a:t>
            </a:r>
            <a:endParaRPr lang="zh-CN" altLang="en-US" sz="2000" b="1" u="none" dirty="0">
              <a:latin typeface="Arial" panose="020B0604020202020204" pitchFamily="34" charset="0"/>
            </a:endParaRPr>
          </a:p>
        </p:txBody>
      </p:sp>
      <p:sp>
        <p:nvSpPr>
          <p:cNvPr id="96365" name="Text Box 109"/>
          <p:cNvSpPr txBox="1"/>
          <p:nvPr/>
        </p:nvSpPr>
        <p:spPr>
          <a:xfrm>
            <a:off x="1331913" y="2060575"/>
            <a:ext cx="1584325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u="none" dirty="0">
                <a:latin typeface="Arial" panose="020B0604020202020204" pitchFamily="34" charset="0"/>
              </a:rPr>
              <a:t>有</a:t>
            </a:r>
            <a:r>
              <a:rPr lang="zh-CN" altLang="en-US" sz="2400" b="1" u="none" dirty="0">
                <a:solidFill>
                  <a:srgbClr val="FF0000"/>
                </a:solidFill>
                <a:latin typeface="Arial" panose="020B0604020202020204" pitchFamily="34" charset="0"/>
              </a:rPr>
              <a:t>赤道</a:t>
            </a:r>
            <a:r>
              <a:rPr lang="zh-CN" altLang="en-US" sz="2400" b="1" u="none" dirty="0">
                <a:latin typeface="Arial" panose="020B0604020202020204" pitchFamily="34" charset="0"/>
              </a:rPr>
              <a:t>向</a:t>
            </a:r>
            <a:r>
              <a:rPr lang="zh-CN" altLang="en-US" sz="2400" b="1" u="none" dirty="0">
                <a:solidFill>
                  <a:srgbClr val="FF0000"/>
                </a:solidFill>
                <a:latin typeface="Arial" panose="020B0604020202020204" pitchFamily="34" charset="0"/>
              </a:rPr>
              <a:t>两极</a:t>
            </a:r>
            <a:r>
              <a:rPr lang="zh-CN" altLang="en-US" sz="2400" b="1" u="none" dirty="0">
                <a:latin typeface="Arial" panose="020B0604020202020204" pitchFamily="34" charset="0"/>
              </a:rPr>
              <a:t>的地域分异规律</a:t>
            </a:r>
            <a:endParaRPr lang="zh-CN" altLang="en-US" sz="2400" b="1" u="none" dirty="0">
              <a:latin typeface="Arial" panose="020B0604020202020204" pitchFamily="34" charset="0"/>
            </a:endParaRPr>
          </a:p>
        </p:txBody>
      </p:sp>
      <p:grpSp>
        <p:nvGrpSpPr>
          <p:cNvPr id="2" name="Group 110"/>
          <p:cNvGrpSpPr/>
          <p:nvPr/>
        </p:nvGrpSpPr>
        <p:grpSpPr>
          <a:xfrm>
            <a:off x="2916238" y="2133600"/>
            <a:ext cx="1225550" cy="1008063"/>
            <a:chOff x="0" y="0"/>
            <a:chExt cx="1261" cy="823"/>
          </a:xfrm>
        </p:grpSpPr>
        <p:sp>
          <p:nvSpPr>
            <p:cNvPr id="7215" name="Rectangle 111"/>
            <p:cNvSpPr/>
            <p:nvPr/>
          </p:nvSpPr>
          <p:spPr>
            <a:xfrm>
              <a:off x="0" y="0"/>
              <a:ext cx="1261" cy="157"/>
            </a:xfrm>
            <a:prstGeom prst="rect">
              <a:avLst/>
            </a:prstGeom>
            <a:solidFill>
              <a:srgbClr val="FF00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216" name="Rectangle 112"/>
            <p:cNvSpPr/>
            <p:nvPr/>
          </p:nvSpPr>
          <p:spPr>
            <a:xfrm>
              <a:off x="0" y="222"/>
              <a:ext cx="1261" cy="157"/>
            </a:xfrm>
            <a:prstGeom prst="rect">
              <a:avLst/>
            </a:prstGeom>
            <a:solidFill>
              <a:srgbClr val="FF00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217" name="Rectangle 113"/>
            <p:cNvSpPr/>
            <p:nvPr/>
          </p:nvSpPr>
          <p:spPr>
            <a:xfrm>
              <a:off x="0" y="444"/>
              <a:ext cx="1261" cy="157"/>
            </a:xfrm>
            <a:prstGeom prst="rect">
              <a:avLst/>
            </a:prstGeom>
            <a:solidFill>
              <a:srgbClr val="FF00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218" name="Rectangle 114"/>
            <p:cNvSpPr/>
            <p:nvPr/>
          </p:nvSpPr>
          <p:spPr>
            <a:xfrm>
              <a:off x="0" y="666"/>
              <a:ext cx="1261" cy="157"/>
            </a:xfrm>
            <a:prstGeom prst="rect">
              <a:avLst/>
            </a:prstGeom>
            <a:solidFill>
              <a:srgbClr val="FF00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331" grpId="0"/>
      <p:bldP spid="96332" grpId="0"/>
      <p:bldP spid="96340" grpId="0"/>
      <p:bldP spid="963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13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34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5235" name="Line 3"/>
          <p:cNvSpPr/>
          <p:nvPr/>
        </p:nvSpPr>
        <p:spPr>
          <a:xfrm flipH="1" flipV="1">
            <a:off x="3059113" y="1341438"/>
            <a:ext cx="1008062" cy="71437"/>
          </a:xfrm>
          <a:prstGeom prst="line">
            <a:avLst/>
          </a:prstGeom>
          <a:ln w="63500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2" name="Group 4"/>
          <p:cNvGrpSpPr/>
          <p:nvPr/>
        </p:nvGrpSpPr>
        <p:grpSpPr>
          <a:xfrm>
            <a:off x="6248400" y="3124200"/>
            <a:ext cx="2743200" cy="1981200"/>
            <a:chOff x="3936" y="1968"/>
            <a:chExt cx="1728" cy="1248"/>
          </a:xfrm>
        </p:grpSpPr>
        <p:sp>
          <p:nvSpPr>
            <p:cNvPr id="8204" name="AutoShape 5"/>
            <p:cNvSpPr/>
            <p:nvPr/>
          </p:nvSpPr>
          <p:spPr>
            <a:xfrm>
              <a:off x="3936" y="1968"/>
              <a:ext cx="1728" cy="1248"/>
            </a:xfrm>
            <a:prstGeom prst="wedgeRectCallout">
              <a:avLst>
                <a:gd name="adj1" fmla="val -128764"/>
                <a:gd name="adj2" fmla="val -118028"/>
              </a:avLst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lang="zh-CN" altLang="zh-CN" sz="1800" u="none" dirty="0">
                <a:latin typeface="Arial" panose="020B0604020202020204" pitchFamily="34" charset="0"/>
              </a:endParaRPr>
            </a:p>
          </p:txBody>
        </p:sp>
        <p:pic>
          <p:nvPicPr>
            <p:cNvPr id="8205" name="Picture 6" descr="图片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36" y="1968"/>
              <a:ext cx="1728" cy="124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" name="Group 7"/>
          <p:cNvGrpSpPr/>
          <p:nvPr/>
        </p:nvGrpSpPr>
        <p:grpSpPr>
          <a:xfrm>
            <a:off x="3352800" y="3124200"/>
            <a:ext cx="2743200" cy="2057400"/>
            <a:chOff x="2112" y="1968"/>
            <a:chExt cx="1728" cy="1296"/>
          </a:xfrm>
        </p:grpSpPr>
        <p:sp>
          <p:nvSpPr>
            <p:cNvPr id="8202" name="AutoShape 8"/>
            <p:cNvSpPr/>
            <p:nvPr/>
          </p:nvSpPr>
          <p:spPr>
            <a:xfrm>
              <a:off x="2112" y="1968"/>
              <a:ext cx="1728" cy="1296"/>
            </a:xfrm>
            <a:prstGeom prst="wedgeRectCallout">
              <a:avLst>
                <a:gd name="adj1" fmla="val -36111"/>
                <a:gd name="adj2" fmla="val -118671"/>
              </a:avLst>
            </a:prstGeom>
            <a:solidFill>
              <a:srgbClr val="0000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lang="zh-CN" altLang="zh-CN" sz="1800" u="none" dirty="0">
                <a:latin typeface="Arial" panose="020B0604020202020204" pitchFamily="34" charset="0"/>
              </a:endParaRPr>
            </a:p>
          </p:txBody>
        </p:sp>
        <p:pic>
          <p:nvPicPr>
            <p:cNvPr id="8203" name="Picture 9" descr="图片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12" y="1968"/>
              <a:ext cx="1728" cy="12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" name="Group 10"/>
          <p:cNvGrpSpPr/>
          <p:nvPr/>
        </p:nvGrpSpPr>
        <p:grpSpPr>
          <a:xfrm>
            <a:off x="533400" y="3124200"/>
            <a:ext cx="2667000" cy="2133600"/>
            <a:chOff x="336" y="1968"/>
            <a:chExt cx="1680" cy="1344"/>
          </a:xfrm>
        </p:grpSpPr>
        <p:sp>
          <p:nvSpPr>
            <p:cNvPr id="8200" name="AutoShape 11"/>
            <p:cNvSpPr/>
            <p:nvPr/>
          </p:nvSpPr>
          <p:spPr>
            <a:xfrm>
              <a:off x="336" y="1968"/>
              <a:ext cx="1680" cy="1344"/>
            </a:xfrm>
            <a:prstGeom prst="wedgeRectCallout">
              <a:avLst>
                <a:gd name="adj1" fmla="val 50296"/>
                <a:gd name="adj2" fmla="val -112056"/>
              </a:avLst>
            </a:prstGeom>
            <a:solidFill>
              <a:srgbClr val="0000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lang="zh-CN" altLang="zh-CN" sz="1800" u="none" dirty="0">
                <a:latin typeface="Arial" panose="020B0604020202020204" pitchFamily="34" charset="0"/>
              </a:endParaRPr>
            </a:p>
          </p:txBody>
        </p:sp>
        <p:pic>
          <p:nvPicPr>
            <p:cNvPr id="8201" name="Picture 12" descr="图片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6" y="1968"/>
              <a:ext cx="1680" cy="134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8199" name="Text Box 14"/>
          <p:cNvSpPr txBox="1"/>
          <p:nvPr/>
        </p:nvSpPr>
        <p:spPr>
          <a:xfrm>
            <a:off x="1979613" y="5949950"/>
            <a:ext cx="511333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u="none" dirty="0">
                <a:latin typeface="Arial" panose="020B0604020202020204" pitchFamily="34" charset="0"/>
              </a:rPr>
              <a:t>世界陆地自然带的分布图</a:t>
            </a:r>
            <a:endParaRPr lang="zh-CN" altLang="en-US" b="1" u="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/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algn="just"/>
            <a:r>
              <a:rPr lang="en-US" altLang="zh-CN" sz="1200" dirty="0"/>
              <a:t> </a:t>
            </a:r>
            <a:br>
              <a:rPr lang="en-US" altLang="zh-CN" sz="1000" dirty="0"/>
            </a:br>
            <a:endParaRPr lang="en-US" altLang="zh-CN" sz="2400" dirty="0"/>
          </a:p>
        </p:txBody>
      </p:sp>
      <p:sp>
        <p:nvSpPr>
          <p:cNvPr id="9219" name="Text Box 3"/>
          <p:cNvSpPr txBox="1"/>
          <p:nvPr/>
        </p:nvSpPr>
        <p:spPr>
          <a:xfrm>
            <a:off x="684213" y="65088"/>
            <a:ext cx="5399087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u="none" dirty="0">
                <a:latin typeface="Arial" panose="020B0604020202020204" pitchFamily="34" charset="0"/>
                <a:ea typeface="黑体" panose="02010609060101010101" pitchFamily="49" charset="-122"/>
              </a:rPr>
              <a:t>2.</a:t>
            </a:r>
            <a:r>
              <a:rPr lang="zh-CN" altLang="en-US" u="none" dirty="0">
                <a:latin typeface="Arial" panose="020B0604020202020204" pitchFamily="34" charset="0"/>
                <a:ea typeface="黑体" panose="02010609060101010101" pitchFamily="49" charset="-122"/>
              </a:rPr>
              <a:t>陆地自然带地带性分异规律</a:t>
            </a:r>
            <a:endParaRPr lang="zh-CN" altLang="en-US" u="none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220" name="Line 4"/>
          <p:cNvSpPr/>
          <p:nvPr/>
        </p:nvSpPr>
        <p:spPr>
          <a:xfrm>
            <a:off x="1166813" y="3856038"/>
            <a:ext cx="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graphicFrame>
        <p:nvGraphicFramePr>
          <p:cNvPr id="116741" name="Group 5"/>
          <p:cNvGraphicFramePr>
            <a:graphicFrameLocks noGrp="1"/>
          </p:cNvGraphicFramePr>
          <p:nvPr/>
        </p:nvGraphicFramePr>
        <p:xfrm>
          <a:off x="179388" y="620713"/>
          <a:ext cx="8713788" cy="6018213"/>
        </p:xfrm>
        <a:graphic>
          <a:graphicData uri="http://schemas.openxmlformats.org/drawingml/2006/table">
            <a:tbl>
              <a:tblPr/>
              <a:tblGrid>
                <a:gridCol w="576262"/>
                <a:gridCol w="503238"/>
                <a:gridCol w="1584325"/>
                <a:gridCol w="1441450"/>
                <a:gridCol w="1655762"/>
                <a:gridCol w="1727200"/>
                <a:gridCol w="1225550"/>
              </a:tblGrid>
              <a:tr h="13223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分异规律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图示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形成基础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影响因素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典型地区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626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地带性规律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水平地带性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035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9213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垂直地带性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41"/>
          <p:cNvGrpSpPr/>
          <p:nvPr/>
        </p:nvGrpSpPr>
        <p:grpSpPr>
          <a:xfrm>
            <a:off x="2916238" y="2133600"/>
            <a:ext cx="1225550" cy="1008063"/>
            <a:chOff x="0" y="0"/>
            <a:chExt cx="1261" cy="823"/>
          </a:xfrm>
        </p:grpSpPr>
        <p:sp>
          <p:nvSpPr>
            <p:cNvPr id="9272" name="Rectangle 42"/>
            <p:cNvSpPr/>
            <p:nvPr/>
          </p:nvSpPr>
          <p:spPr>
            <a:xfrm>
              <a:off x="0" y="0"/>
              <a:ext cx="1261" cy="157"/>
            </a:xfrm>
            <a:prstGeom prst="rect">
              <a:avLst/>
            </a:prstGeom>
            <a:solidFill>
              <a:srgbClr val="FF00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273" name="Rectangle 43"/>
            <p:cNvSpPr/>
            <p:nvPr/>
          </p:nvSpPr>
          <p:spPr>
            <a:xfrm>
              <a:off x="0" y="222"/>
              <a:ext cx="1261" cy="157"/>
            </a:xfrm>
            <a:prstGeom prst="rect">
              <a:avLst/>
            </a:prstGeom>
            <a:solidFill>
              <a:srgbClr val="FF00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274" name="Rectangle 44"/>
            <p:cNvSpPr/>
            <p:nvPr/>
          </p:nvSpPr>
          <p:spPr>
            <a:xfrm>
              <a:off x="0" y="444"/>
              <a:ext cx="1261" cy="157"/>
            </a:xfrm>
            <a:prstGeom prst="rect">
              <a:avLst/>
            </a:prstGeom>
            <a:solidFill>
              <a:srgbClr val="FF00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275" name="Rectangle 45"/>
            <p:cNvSpPr/>
            <p:nvPr/>
          </p:nvSpPr>
          <p:spPr>
            <a:xfrm>
              <a:off x="0" y="666"/>
              <a:ext cx="1261" cy="157"/>
            </a:xfrm>
            <a:prstGeom prst="rect">
              <a:avLst/>
            </a:prstGeom>
            <a:solidFill>
              <a:srgbClr val="FF00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9258" name="Text Box 46"/>
          <p:cNvSpPr txBox="1"/>
          <p:nvPr/>
        </p:nvSpPr>
        <p:spPr>
          <a:xfrm>
            <a:off x="4643438" y="2492375"/>
            <a:ext cx="122396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热量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9259" name="Text Box 47"/>
          <p:cNvSpPr txBox="1"/>
          <p:nvPr/>
        </p:nvSpPr>
        <p:spPr>
          <a:xfrm>
            <a:off x="6011863" y="2492375"/>
            <a:ext cx="187166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太阳辐射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9260" name="Text Box 48"/>
          <p:cNvSpPr txBox="1"/>
          <p:nvPr/>
        </p:nvSpPr>
        <p:spPr>
          <a:xfrm>
            <a:off x="7704138" y="3933825"/>
            <a:ext cx="1439862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zh-CN" sz="1800" dirty="0">
              <a:latin typeface="Arial" panose="020B0604020202020204" pitchFamily="34" charset="0"/>
            </a:endParaRPr>
          </a:p>
        </p:txBody>
      </p:sp>
      <p:sp>
        <p:nvSpPr>
          <p:cNvPr id="9261" name="Text Box 49"/>
          <p:cNvSpPr txBox="1"/>
          <p:nvPr/>
        </p:nvSpPr>
        <p:spPr>
          <a:xfrm>
            <a:off x="7667625" y="1989138"/>
            <a:ext cx="2376488" cy="1768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u="none" dirty="0">
                <a:latin typeface="Arial" panose="020B0604020202020204" pitchFamily="34" charset="0"/>
              </a:rPr>
              <a:t>低纬、</a:t>
            </a:r>
            <a:endParaRPr lang="zh-CN" altLang="en-US" sz="2000" b="1" u="none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000" b="1" u="none" dirty="0">
                <a:latin typeface="Arial" panose="020B0604020202020204" pitchFamily="34" charset="0"/>
              </a:rPr>
              <a:t>高纬、</a:t>
            </a:r>
            <a:endParaRPr lang="zh-CN" altLang="en-US" sz="2000" b="1" u="none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000" b="1" u="none" dirty="0">
                <a:latin typeface="Arial" panose="020B0604020202020204" pitchFamily="34" charset="0"/>
              </a:rPr>
              <a:t>中纬度的</a:t>
            </a:r>
            <a:endParaRPr lang="zh-CN" altLang="en-US" sz="2000" b="1" u="none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000" b="1" u="none" dirty="0">
                <a:latin typeface="Arial" panose="020B0604020202020204" pitchFamily="34" charset="0"/>
              </a:rPr>
              <a:t>部分地区</a:t>
            </a:r>
            <a:endParaRPr lang="zh-CN" altLang="en-US" sz="2000" b="1" u="none" dirty="0">
              <a:latin typeface="Arial" panose="020B0604020202020204" pitchFamily="34" charset="0"/>
            </a:endParaRPr>
          </a:p>
        </p:txBody>
      </p:sp>
      <p:sp>
        <p:nvSpPr>
          <p:cNvPr id="9262" name="Text Box 50"/>
          <p:cNvSpPr txBox="1"/>
          <p:nvPr/>
        </p:nvSpPr>
        <p:spPr>
          <a:xfrm>
            <a:off x="1331913" y="2060575"/>
            <a:ext cx="1584325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u="none" dirty="0">
                <a:latin typeface="Arial" panose="020B0604020202020204" pitchFamily="34" charset="0"/>
              </a:rPr>
              <a:t>有</a:t>
            </a:r>
            <a:r>
              <a:rPr lang="zh-CN" altLang="en-US" sz="2400" b="1" u="none" dirty="0">
                <a:solidFill>
                  <a:srgbClr val="FF0000"/>
                </a:solidFill>
                <a:latin typeface="Arial" panose="020B0604020202020204" pitchFamily="34" charset="0"/>
              </a:rPr>
              <a:t>赤道</a:t>
            </a:r>
            <a:r>
              <a:rPr lang="zh-CN" altLang="en-US" sz="2400" b="1" u="none" dirty="0">
                <a:latin typeface="Arial" panose="020B0604020202020204" pitchFamily="34" charset="0"/>
              </a:rPr>
              <a:t>向</a:t>
            </a:r>
            <a:r>
              <a:rPr lang="zh-CN" altLang="en-US" sz="2400" b="1" u="none" dirty="0">
                <a:solidFill>
                  <a:srgbClr val="FF0000"/>
                </a:solidFill>
                <a:latin typeface="Arial" panose="020B0604020202020204" pitchFamily="34" charset="0"/>
              </a:rPr>
              <a:t>两极</a:t>
            </a:r>
            <a:r>
              <a:rPr lang="zh-CN" altLang="en-US" sz="2400" b="1" u="none" dirty="0">
                <a:latin typeface="Arial" panose="020B0604020202020204" pitchFamily="34" charset="0"/>
              </a:rPr>
              <a:t>的地域分异规律</a:t>
            </a:r>
            <a:endParaRPr lang="zh-CN" altLang="en-US" sz="2400" b="1" u="none" dirty="0">
              <a:latin typeface="Arial" panose="020B0604020202020204" pitchFamily="34" charset="0"/>
            </a:endParaRPr>
          </a:p>
        </p:txBody>
      </p:sp>
      <p:sp>
        <p:nvSpPr>
          <p:cNvPr id="116788" name="Text Box 52"/>
          <p:cNvSpPr txBox="1"/>
          <p:nvPr/>
        </p:nvSpPr>
        <p:spPr>
          <a:xfrm>
            <a:off x="1331913" y="3789363"/>
            <a:ext cx="1439862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u="none" dirty="0">
                <a:latin typeface="Arial" panose="020B0604020202020204" pitchFamily="34" charset="0"/>
              </a:rPr>
              <a:t>有</a:t>
            </a:r>
            <a:r>
              <a:rPr lang="zh-CN" altLang="en-US" sz="2400" b="1" u="none" dirty="0">
                <a:solidFill>
                  <a:srgbClr val="FF0000"/>
                </a:solidFill>
                <a:latin typeface="Arial" panose="020B0604020202020204" pitchFamily="34" charset="0"/>
              </a:rPr>
              <a:t>沿海</a:t>
            </a:r>
            <a:r>
              <a:rPr lang="zh-CN" altLang="en-US" sz="2400" b="1" u="none" dirty="0">
                <a:latin typeface="Arial" panose="020B0604020202020204" pitchFamily="34" charset="0"/>
              </a:rPr>
              <a:t>向</a:t>
            </a:r>
            <a:r>
              <a:rPr lang="zh-CN" altLang="en-US" sz="2400" b="1" u="none" dirty="0">
                <a:solidFill>
                  <a:srgbClr val="FF0000"/>
                </a:solidFill>
                <a:latin typeface="Arial" panose="020B0604020202020204" pitchFamily="34" charset="0"/>
              </a:rPr>
              <a:t>内陆</a:t>
            </a:r>
            <a:r>
              <a:rPr lang="zh-CN" altLang="en-US" sz="2400" b="1" u="none" dirty="0">
                <a:latin typeface="Arial" panose="020B0604020202020204" pitchFamily="34" charset="0"/>
              </a:rPr>
              <a:t>的地域分异规律</a:t>
            </a:r>
            <a:endParaRPr lang="zh-CN" altLang="en-US" sz="2400" b="1" u="none" dirty="0">
              <a:latin typeface="Arial" panose="020B0604020202020204" pitchFamily="34" charset="0"/>
            </a:endParaRPr>
          </a:p>
        </p:txBody>
      </p:sp>
      <p:grpSp>
        <p:nvGrpSpPr>
          <p:cNvPr id="3" name="Group 53"/>
          <p:cNvGrpSpPr/>
          <p:nvPr/>
        </p:nvGrpSpPr>
        <p:grpSpPr>
          <a:xfrm>
            <a:off x="2987675" y="3933825"/>
            <a:ext cx="1077913" cy="1295400"/>
            <a:chOff x="1292" y="1344"/>
            <a:chExt cx="432" cy="768"/>
          </a:xfrm>
        </p:grpSpPr>
        <p:sp>
          <p:nvSpPr>
            <p:cNvPr id="9268" name="Rectangle 54"/>
            <p:cNvSpPr/>
            <p:nvPr/>
          </p:nvSpPr>
          <p:spPr>
            <a:xfrm>
              <a:off x="1292" y="1344"/>
              <a:ext cx="81" cy="763"/>
            </a:xfrm>
            <a:prstGeom prst="rect">
              <a:avLst/>
            </a:prstGeom>
            <a:solidFill>
              <a:srgbClr val="FF0000"/>
            </a:solidFill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269" name="Rectangle 55"/>
            <p:cNvSpPr/>
            <p:nvPr/>
          </p:nvSpPr>
          <p:spPr>
            <a:xfrm>
              <a:off x="1410" y="1349"/>
              <a:ext cx="81" cy="763"/>
            </a:xfrm>
            <a:prstGeom prst="rect">
              <a:avLst/>
            </a:prstGeom>
            <a:solidFill>
              <a:srgbClr val="FF0000"/>
            </a:solidFill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270" name="Rectangle 56"/>
            <p:cNvSpPr/>
            <p:nvPr/>
          </p:nvSpPr>
          <p:spPr>
            <a:xfrm>
              <a:off x="1643" y="1349"/>
              <a:ext cx="81" cy="763"/>
            </a:xfrm>
            <a:prstGeom prst="rect">
              <a:avLst/>
            </a:prstGeom>
            <a:solidFill>
              <a:srgbClr val="FF0000"/>
            </a:solidFill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271" name="Rectangle 57"/>
            <p:cNvSpPr/>
            <p:nvPr/>
          </p:nvSpPr>
          <p:spPr>
            <a:xfrm>
              <a:off x="1526" y="1349"/>
              <a:ext cx="82" cy="763"/>
            </a:xfrm>
            <a:prstGeom prst="rect">
              <a:avLst/>
            </a:prstGeom>
            <a:solidFill>
              <a:srgbClr val="FF0000"/>
            </a:solidFill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16794" name="Text Box 58"/>
          <p:cNvSpPr txBox="1"/>
          <p:nvPr/>
        </p:nvSpPr>
        <p:spPr>
          <a:xfrm>
            <a:off x="4643438" y="4292600"/>
            <a:ext cx="93503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水分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116795" name="Text Box 59"/>
          <p:cNvSpPr txBox="1"/>
          <p:nvPr/>
        </p:nvSpPr>
        <p:spPr>
          <a:xfrm>
            <a:off x="6011863" y="4292600"/>
            <a:ext cx="187166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海陆分布 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116796" name="Text Box 60"/>
          <p:cNvSpPr txBox="1"/>
          <p:nvPr/>
        </p:nvSpPr>
        <p:spPr>
          <a:xfrm>
            <a:off x="7885113" y="3789363"/>
            <a:ext cx="647700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</a:rPr>
              <a:t>中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</a:rPr>
              <a:t>纬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</a:rPr>
              <a:t>度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88" grpId="0"/>
      <p:bldP spid="116794" grpId="0"/>
      <p:bldP spid="116795" grpId="0"/>
      <p:bldP spid="1167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lang="zh-CN" altLang="zh-CN" dirty="0"/>
          </a:p>
        </p:txBody>
      </p:sp>
      <p:pic>
        <p:nvPicPr>
          <p:cNvPr id="144388" name="Picture 4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338" y="0"/>
            <a:ext cx="6443662" cy="4041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4389" name="Picture 5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9988"/>
            <a:ext cx="6338888" cy="44180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2538</Words>
  <Application>WPS 演示</Application>
  <PresentationFormat/>
  <Paragraphs>489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Arial</vt:lpstr>
      <vt:lpstr>宋体</vt:lpstr>
      <vt:lpstr>Wingdings</vt:lpstr>
      <vt:lpstr>Calibri</vt:lpstr>
      <vt:lpstr>黑体</vt:lpstr>
      <vt:lpstr>隶书</vt:lpstr>
      <vt:lpstr>微软雅黑</vt:lpstr>
      <vt:lpstr>Times New Roman</vt:lpstr>
      <vt:lpstr>楷体_GB2312</vt:lpstr>
      <vt:lpstr>新宋体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hwj</dc:creator>
  <cp:lastModifiedBy>Administrator</cp:lastModifiedBy>
  <cp:revision>104</cp:revision>
  <dcterms:created xsi:type="dcterms:W3CDTF">2010-09-27T07:16:27Z</dcterms:created>
  <dcterms:modified xsi:type="dcterms:W3CDTF">2020-06-18T13:25:55Z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