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53"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2" r:id="rId81"/>
    <p:sldId id="433" r:id="rId82"/>
    <p:sldId id="434" r:id="rId83"/>
    <p:sldId id="435" r:id="rId84"/>
    <p:sldId id="436" r:id="rId8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75DD0-D615-4FB1-9DE3-E56AFB47953E}" type="datetimeFigureOut">
              <a:rPr lang="zh-CN" altLang="en-US" smtClean="0"/>
              <a:t>2019-11-26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D91DE-6903-4EEE-A2E7-F748D70A3997}" type="slidenum">
              <a:rPr lang="zh-CN" altLang="en-US" smtClean="0"/>
              <a:t>‹#›</a:t>
            </a:fld>
            <a:endParaRPr lang="zh-CN" altLang="en-US"/>
          </a:p>
        </p:txBody>
      </p:sp>
    </p:spTree>
    <p:extLst>
      <p:ext uri="{BB962C8B-B14F-4D97-AF65-F5344CB8AC3E}">
        <p14:creationId xmlns:p14="http://schemas.microsoft.com/office/powerpoint/2010/main" val="403636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a:t>
            </a:fld>
            <a:endParaRPr lang="zh-CN" altLang="en-US"/>
          </a:p>
        </p:txBody>
      </p:sp>
    </p:spTree>
    <p:extLst>
      <p:ext uri="{BB962C8B-B14F-4D97-AF65-F5344CB8AC3E}">
        <p14:creationId xmlns:p14="http://schemas.microsoft.com/office/powerpoint/2010/main" val="310024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11</a:t>
            </a:fld>
            <a:endParaRPr lang="zh-CN" altLang="en-US"/>
          </a:p>
        </p:txBody>
      </p:sp>
    </p:spTree>
    <p:extLst>
      <p:ext uri="{BB962C8B-B14F-4D97-AF65-F5344CB8AC3E}">
        <p14:creationId xmlns:p14="http://schemas.microsoft.com/office/powerpoint/2010/main" val="94651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12</a:t>
            </a:fld>
            <a:endParaRPr lang="zh-CN" altLang="en-US"/>
          </a:p>
        </p:txBody>
      </p:sp>
    </p:spTree>
    <p:extLst>
      <p:ext uri="{BB962C8B-B14F-4D97-AF65-F5344CB8AC3E}">
        <p14:creationId xmlns:p14="http://schemas.microsoft.com/office/powerpoint/2010/main" val="16609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13</a:t>
            </a:fld>
            <a:endParaRPr lang="zh-CN" altLang="en-US"/>
          </a:p>
        </p:txBody>
      </p:sp>
    </p:spTree>
    <p:extLst>
      <p:ext uri="{BB962C8B-B14F-4D97-AF65-F5344CB8AC3E}">
        <p14:creationId xmlns:p14="http://schemas.microsoft.com/office/powerpoint/2010/main" val="1230144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14</a:t>
            </a:fld>
            <a:endParaRPr lang="zh-CN" altLang="en-US"/>
          </a:p>
        </p:txBody>
      </p:sp>
    </p:spTree>
    <p:extLst>
      <p:ext uri="{BB962C8B-B14F-4D97-AF65-F5344CB8AC3E}">
        <p14:creationId xmlns:p14="http://schemas.microsoft.com/office/powerpoint/2010/main" val="403501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15</a:t>
            </a:fld>
            <a:endParaRPr lang="zh-CN" altLang="en-US"/>
          </a:p>
        </p:txBody>
      </p:sp>
    </p:spTree>
    <p:extLst>
      <p:ext uri="{BB962C8B-B14F-4D97-AF65-F5344CB8AC3E}">
        <p14:creationId xmlns:p14="http://schemas.microsoft.com/office/powerpoint/2010/main" val="364397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16</a:t>
            </a:fld>
            <a:endParaRPr lang="zh-CN" altLang="en-US"/>
          </a:p>
        </p:txBody>
      </p:sp>
    </p:spTree>
    <p:extLst>
      <p:ext uri="{BB962C8B-B14F-4D97-AF65-F5344CB8AC3E}">
        <p14:creationId xmlns:p14="http://schemas.microsoft.com/office/powerpoint/2010/main" val="293320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17</a:t>
            </a:fld>
            <a:endParaRPr lang="zh-CN" altLang="en-US"/>
          </a:p>
        </p:txBody>
      </p:sp>
    </p:spTree>
    <p:extLst>
      <p:ext uri="{BB962C8B-B14F-4D97-AF65-F5344CB8AC3E}">
        <p14:creationId xmlns:p14="http://schemas.microsoft.com/office/powerpoint/2010/main" val="337267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18</a:t>
            </a:fld>
            <a:endParaRPr lang="zh-CN" altLang="en-US"/>
          </a:p>
        </p:txBody>
      </p:sp>
    </p:spTree>
    <p:extLst>
      <p:ext uri="{BB962C8B-B14F-4D97-AF65-F5344CB8AC3E}">
        <p14:creationId xmlns:p14="http://schemas.microsoft.com/office/powerpoint/2010/main" val="67550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19</a:t>
            </a:fld>
            <a:endParaRPr lang="zh-CN" altLang="en-US"/>
          </a:p>
        </p:txBody>
      </p:sp>
    </p:spTree>
    <p:extLst>
      <p:ext uri="{BB962C8B-B14F-4D97-AF65-F5344CB8AC3E}">
        <p14:creationId xmlns:p14="http://schemas.microsoft.com/office/powerpoint/2010/main" val="3501841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20</a:t>
            </a:fld>
            <a:endParaRPr lang="zh-CN" altLang="en-US"/>
          </a:p>
        </p:txBody>
      </p:sp>
    </p:spTree>
    <p:extLst>
      <p:ext uri="{BB962C8B-B14F-4D97-AF65-F5344CB8AC3E}">
        <p14:creationId xmlns:p14="http://schemas.microsoft.com/office/powerpoint/2010/main" val="371959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a:t>
            </a:fld>
            <a:endParaRPr lang="zh-CN" altLang="en-US"/>
          </a:p>
        </p:txBody>
      </p:sp>
    </p:spTree>
    <p:extLst>
      <p:ext uri="{BB962C8B-B14F-4D97-AF65-F5344CB8AC3E}">
        <p14:creationId xmlns:p14="http://schemas.microsoft.com/office/powerpoint/2010/main" val="220123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21</a:t>
            </a:fld>
            <a:endParaRPr lang="zh-CN" altLang="en-US"/>
          </a:p>
        </p:txBody>
      </p:sp>
    </p:spTree>
    <p:extLst>
      <p:ext uri="{BB962C8B-B14F-4D97-AF65-F5344CB8AC3E}">
        <p14:creationId xmlns:p14="http://schemas.microsoft.com/office/powerpoint/2010/main" val="2816545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22</a:t>
            </a:fld>
            <a:endParaRPr lang="zh-CN" altLang="en-US"/>
          </a:p>
        </p:txBody>
      </p:sp>
    </p:spTree>
    <p:extLst>
      <p:ext uri="{BB962C8B-B14F-4D97-AF65-F5344CB8AC3E}">
        <p14:creationId xmlns:p14="http://schemas.microsoft.com/office/powerpoint/2010/main" val="1244211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23</a:t>
            </a:fld>
            <a:endParaRPr lang="zh-CN" altLang="en-US"/>
          </a:p>
        </p:txBody>
      </p:sp>
    </p:spTree>
    <p:extLst>
      <p:ext uri="{BB962C8B-B14F-4D97-AF65-F5344CB8AC3E}">
        <p14:creationId xmlns:p14="http://schemas.microsoft.com/office/powerpoint/2010/main" val="319511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24</a:t>
            </a:fld>
            <a:endParaRPr lang="zh-CN" altLang="en-US"/>
          </a:p>
        </p:txBody>
      </p:sp>
    </p:spTree>
    <p:extLst>
      <p:ext uri="{BB962C8B-B14F-4D97-AF65-F5344CB8AC3E}">
        <p14:creationId xmlns:p14="http://schemas.microsoft.com/office/powerpoint/2010/main" val="966498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25</a:t>
            </a:fld>
            <a:endParaRPr lang="zh-CN" altLang="en-US"/>
          </a:p>
        </p:txBody>
      </p:sp>
    </p:spTree>
    <p:extLst>
      <p:ext uri="{BB962C8B-B14F-4D97-AF65-F5344CB8AC3E}">
        <p14:creationId xmlns:p14="http://schemas.microsoft.com/office/powerpoint/2010/main" val="3056789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26</a:t>
            </a:fld>
            <a:endParaRPr lang="zh-CN" altLang="en-US"/>
          </a:p>
        </p:txBody>
      </p:sp>
    </p:spTree>
    <p:extLst>
      <p:ext uri="{BB962C8B-B14F-4D97-AF65-F5344CB8AC3E}">
        <p14:creationId xmlns:p14="http://schemas.microsoft.com/office/powerpoint/2010/main" val="2922255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27</a:t>
            </a:fld>
            <a:endParaRPr lang="zh-CN" altLang="en-US"/>
          </a:p>
        </p:txBody>
      </p:sp>
    </p:spTree>
    <p:extLst>
      <p:ext uri="{BB962C8B-B14F-4D97-AF65-F5344CB8AC3E}">
        <p14:creationId xmlns:p14="http://schemas.microsoft.com/office/powerpoint/2010/main" val="3226456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28</a:t>
            </a:fld>
            <a:endParaRPr lang="zh-CN" altLang="en-US"/>
          </a:p>
        </p:txBody>
      </p:sp>
    </p:spTree>
    <p:extLst>
      <p:ext uri="{BB962C8B-B14F-4D97-AF65-F5344CB8AC3E}">
        <p14:creationId xmlns:p14="http://schemas.microsoft.com/office/powerpoint/2010/main" val="2159150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29</a:t>
            </a:fld>
            <a:endParaRPr lang="zh-CN" altLang="en-US"/>
          </a:p>
        </p:txBody>
      </p:sp>
    </p:spTree>
    <p:extLst>
      <p:ext uri="{BB962C8B-B14F-4D97-AF65-F5344CB8AC3E}">
        <p14:creationId xmlns:p14="http://schemas.microsoft.com/office/powerpoint/2010/main" val="1322270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30</a:t>
            </a:fld>
            <a:endParaRPr lang="zh-CN" altLang="en-US"/>
          </a:p>
        </p:txBody>
      </p:sp>
    </p:spTree>
    <p:extLst>
      <p:ext uri="{BB962C8B-B14F-4D97-AF65-F5344CB8AC3E}">
        <p14:creationId xmlns:p14="http://schemas.microsoft.com/office/powerpoint/2010/main" val="219053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a:t>
            </a:fld>
            <a:endParaRPr lang="zh-CN" altLang="en-US"/>
          </a:p>
        </p:txBody>
      </p:sp>
    </p:spTree>
    <p:extLst>
      <p:ext uri="{BB962C8B-B14F-4D97-AF65-F5344CB8AC3E}">
        <p14:creationId xmlns:p14="http://schemas.microsoft.com/office/powerpoint/2010/main" val="2924139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31</a:t>
            </a:fld>
            <a:endParaRPr lang="zh-CN" altLang="en-US"/>
          </a:p>
        </p:txBody>
      </p:sp>
    </p:spTree>
    <p:extLst>
      <p:ext uri="{BB962C8B-B14F-4D97-AF65-F5344CB8AC3E}">
        <p14:creationId xmlns:p14="http://schemas.microsoft.com/office/powerpoint/2010/main" val="175263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32</a:t>
            </a:fld>
            <a:endParaRPr lang="zh-CN" altLang="en-US"/>
          </a:p>
        </p:txBody>
      </p:sp>
    </p:spTree>
    <p:extLst>
      <p:ext uri="{BB962C8B-B14F-4D97-AF65-F5344CB8AC3E}">
        <p14:creationId xmlns:p14="http://schemas.microsoft.com/office/powerpoint/2010/main" val="731076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33</a:t>
            </a:fld>
            <a:endParaRPr lang="zh-CN" altLang="en-US"/>
          </a:p>
        </p:txBody>
      </p:sp>
    </p:spTree>
    <p:extLst>
      <p:ext uri="{BB962C8B-B14F-4D97-AF65-F5344CB8AC3E}">
        <p14:creationId xmlns:p14="http://schemas.microsoft.com/office/powerpoint/2010/main" val="1968956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34</a:t>
            </a:fld>
            <a:endParaRPr lang="zh-CN" altLang="en-US"/>
          </a:p>
        </p:txBody>
      </p:sp>
    </p:spTree>
    <p:extLst>
      <p:ext uri="{BB962C8B-B14F-4D97-AF65-F5344CB8AC3E}">
        <p14:creationId xmlns:p14="http://schemas.microsoft.com/office/powerpoint/2010/main" val="301191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35</a:t>
            </a:fld>
            <a:endParaRPr lang="zh-CN" altLang="en-US"/>
          </a:p>
        </p:txBody>
      </p:sp>
    </p:spTree>
    <p:extLst>
      <p:ext uri="{BB962C8B-B14F-4D97-AF65-F5344CB8AC3E}">
        <p14:creationId xmlns:p14="http://schemas.microsoft.com/office/powerpoint/2010/main" val="1837214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36</a:t>
            </a:fld>
            <a:endParaRPr lang="zh-CN" altLang="en-US"/>
          </a:p>
        </p:txBody>
      </p:sp>
    </p:spTree>
    <p:extLst>
      <p:ext uri="{BB962C8B-B14F-4D97-AF65-F5344CB8AC3E}">
        <p14:creationId xmlns:p14="http://schemas.microsoft.com/office/powerpoint/2010/main" val="966498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37</a:t>
            </a:fld>
            <a:endParaRPr lang="zh-CN" altLang="en-US"/>
          </a:p>
        </p:txBody>
      </p:sp>
    </p:spTree>
    <p:extLst>
      <p:ext uri="{BB962C8B-B14F-4D97-AF65-F5344CB8AC3E}">
        <p14:creationId xmlns:p14="http://schemas.microsoft.com/office/powerpoint/2010/main" val="854198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38</a:t>
            </a:fld>
            <a:endParaRPr lang="zh-CN" altLang="en-US"/>
          </a:p>
        </p:txBody>
      </p:sp>
    </p:spTree>
    <p:extLst>
      <p:ext uri="{BB962C8B-B14F-4D97-AF65-F5344CB8AC3E}">
        <p14:creationId xmlns:p14="http://schemas.microsoft.com/office/powerpoint/2010/main" val="2504514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39</a:t>
            </a:fld>
            <a:endParaRPr lang="zh-CN" altLang="en-US"/>
          </a:p>
        </p:txBody>
      </p:sp>
    </p:spTree>
    <p:extLst>
      <p:ext uri="{BB962C8B-B14F-4D97-AF65-F5344CB8AC3E}">
        <p14:creationId xmlns:p14="http://schemas.microsoft.com/office/powerpoint/2010/main" val="4242205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40</a:t>
            </a:fld>
            <a:endParaRPr lang="zh-CN" altLang="en-US"/>
          </a:p>
        </p:txBody>
      </p:sp>
    </p:spTree>
    <p:extLst>
      <p:ext uri="{BB962C8B-B14F-4D97-AF65-F5344CB8AC3E}">
        <p14:creationId xmlns:p14="http://schemas.microsoft.com/office/powerpoint/2010/main" val="156158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a:t>
            </a:fld>
            <a:endParaRPr lang="zh-CN" altLang="en-US"/>
          </a:p>
        </p:txBody>
      </p:sp>
    </p:spTree>
    <p:extLst>
      <p:ext uri="{BB962C8B-B14F-4D97-AF65-F5344CB8AC3E}">
        <p14:creationId xmlns:p14="http://schemas.microsoft.com/office/powerpoint/2010/main" val="2879962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41</a:t>
            </a:fld>
            <a:endParaRPr lang="zh-CN" altLang="en-US"/>
          </a:p>
        </p:txBody>
      </p:sp>
    </p:spTree>
    <p:extLst>
      <p:ext uri="{BB962C8B-B14F-4D97-AF65-F5344CB8AC3E}">
        <p14:creationId xmlns:p14="http://schemas.microsoft.com/office/powerpoint/2010/main" val="3714872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42</a:t>
            </a:fld>
            <a:endParaRPr lang="zh-CN" altLang="en-US"/>
          </a:p>
        </p:txBody>
      </p:sp>
    </p:spTree>
    <p:extLst>
      <p:ext uri="{BB962C8B-B14F-4D97-AF65-F5344CB8AC3E}">
        <p14:creationId xmlns:p14="http://schemas.microsoft.com/office/powerpoint/2010/main" val="4215274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43</a:t>
            </a:fld>
            <a:endParaRPr lang="zh-CN" altLang="en-US"/>
          </a:p>
        </p:txBody>
      </p:sp>
    </p:spTree>
    <p:extLst>
      <p:ext uri="{BB962C8B-B14F-4D97-AF65-F5344CB8AC3E}">
        <p14:creationId xmlns:p14="http://schemas.microsoft.com/office/powerpoint/2010/main" val="2723317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44</a:t>
            </a:fld>
            <a:endParaRPr lang="zh-CN" altLang="en-US"/>
          </a:p>
        </p:txBody>
      </p:sp>
    </p:spTree>
    <p:extLst>
      <p:ext uri="{BB962C8B-B14F-4D97-AF65-F5344CB8AC3E}">
        <p14:creationId xmlns:p14="http://schemas.microsoft.com/office/powerpoint/2010/main" val="226262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45</a:t>
            </a:fld>
            <a:endParaRPr lang="zh-CN" altLang="en-US"/>
          </a:p>
        </p:txBody>
      </p:sp>
    </p:spTree>
    <p:extLst>
      <p:ext uri="{BB962C8B-B14F-4D97-AF65-F5344CB8AC3E}">
        <p14:creationId xmlns:p14="http://schemas.microsoft.com/office/powerpoint/2010/main" val="2286348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46</a:t>
            </a:fld>
            <a:endParaRPr lang="zh-CN" altLang="en-US"/>
          </a:p>
        </p:txBody>
      </p:sp>
    </p:spTree>
    <p:extLst>
      <p:ext uri="{BB962C8B-B14F-4D97-AF65-F5344CB8AC3E}">
        <p14:creationId xmlns:p14="http://schemas.microsoft.com/office/powerpoint/2010/main" val="2717755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47</a:t>
            </a:fld>
            <a:endParaRPr lang="zh-CN" altLang="en-US"/>
          </a:p>
        </p:txBody>
      </p:sp>
    </p:spTree>
    <p:extLst>
      <p:ext uri="{BB962C8B-B14F-4D97-AF65-F5344CB8AC3E}">
        <p14:creationId xmlns:p14="http://schemas.microsoft.com/office/powerpoint/2010/main" val="2024550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48</a:t>
            </a:fld>
            <a:endParaRPr lang="zh-CN" altLang="en-US"/>
          </a:p>
        </p:txBody>
      </p:sp>
    </p:spTree>
    <p:extLst>
      <p:ext uri="{BB962C8B-B14F-4D97-AF65-F5344CB8AC3E}">
        <p14:creationId xmlns:p14="http://schemas.microsoft.com/office/powerpoint/2010/main" val="2814470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49</a:t>
            </a:fld>
            <a:endParaRPr lang="zh-CN" altLang="en-US"/>
          </a:p>
        </p:txBody>
      </p:sp>
    </p:spTree>
    <p:extLst>
      <p:ext uri="{BB962C8B-B14F-4D97-AF65-F5344CB8AC3E}">
        <p14:creationId xmlns:p14="http://schemas.microsoft.com/office/powerpoint/2010/main" val="599598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50</a:t>
            </a:fld>
            <a:endParaRPr lang="zh-CN" altLang="en-US"/>
          </a:p>
        </p:txBody>
      </p:sp>
    </p:spTree>
    <p:extLst>
      <p:ext uri="{BB962C8B-B14F-4D97-AF65-F5344CB8AC3E}">
        <p14:creationId xmlns:p14="http://schemas.microsoft.com/office/powerpoint/2010/main" val="267395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a:t>
            </a:fld>
            <a:endParaRPr lang="zh-CN" altLang="en-US"/>
          </a:p>
        </p:txBody>
      </p:sp>
    </p:spTree>
    <p:extLst>
      <p:ext uri="{BB962C8B-B14F-4D97-AF65-F5344CB8AC3E}">
        <p14:creationId xmlns:p14="http://schemas.microsoft.com/office/powerpoint/2010/main" val="3593313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51</a:t>
            </a:fld>
            <a:endParaRPr lang="zh-CN" altLang="en-US"/>
          </a:p>
        </p:txBody>
      </p:sp>
    </p:spTree>
    <p:extLst>
      <p:ext uri="{BB962C8B-B14F-4D97-AF65-F5344CB8AC3E}">
        <p14:creationId xmlns:p14="http://schemas.microsoft.com/office/powerpoint/2010/main" val="1537703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52</a:t>
            </a:fld>
            <a:endParaRPr lang="zh-CN" altLang="en-US"/>
          </a:p>
        </p:txBody>
      </p:sp>
    </p:spTree>
    <p:extLst>
      <p:ext uri="{BB962C8B-B14F-4D97-AF65-F5344CB8AC3E}">
        <p14:creationId xmlns:p14="http://schemas.microsoft.com/office/powerpoint/2010/main" val="449085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53</a:t>
            </a:fld>
            <a:endParaRPr lang="zh-CN" altLang="en-US"/>
          </a:p>
        </p:txBody>
      </p:sp>
    </p:spTree>
    <p:extLst>
      <p:ext uri="{BB962C8B-B14F-4D97-AF65-F5344CB8AC3E}">
        <p14:creationId xmlns:p14="http://schemas.microsoft.com/office/powerpoint/2010/main" val="4181117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54</a:t>
            </a:fld>
            <a:endParaRPr lang="zh-CN" altLang="en-US"/>
          </a:p>
        </p:txBody>
      </p:sp>
    </p:spTree>
    <p:extLst>
      <p:ext uri="{BB962C8B-B14F-4D97-AF65-F5344CB8AC3E}">
        <p14:creationId xmlns:p14="http://schemas.microsoft.com/office/powerpoint/2010/main" val="1582562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55</a:t>
            </a:fld>
            <a:endParaRPr lang="zh-CN" altLang="en-US"/>
          </a:p>
        </p:txBody>
      </p:sp>
    </p:spTree>
    <p:extLst>
      <p:ext uri="{BB962C8B-B14F-4D97-AF65-F5344CB8AC3E}">
        <p14:creationId xmlns:p14="http://schemas.microsoft.com/office/powerpoint/2010/main" val="3387608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56</a:t>
            </a:fld>
            <a:endParaRPr lang="zh-CN" altLang="en-US"/>
          </a:p>
        </p:txBody>
      </p:sp>
    </p:spTree>
    <p:extLst>
      <p:ext uri="{BB962C8B-B14F-4D97-AF65-F5344CB8AC3E}">
        <p14:creationId xmlns:p14="http://schemas.microsoft.com/office/powerpoint/2010/main" val="8373895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57</a:t>
            </a:fld>
            <a:endParaRPr lang="zh-CN" altLang="en-US"/>
          </a:p>
        </p:txBody>
      </p:sp>
    </p:spTree>
    <p:extLst>
      <p:ext uri="{BB962C8B-B14F-4D97-AF65-F5344CB8AC3E}">
        <p14:creationId xmlns:p14="http://schemas.microsoft.com/office/powerpoint/2010/main" val="1988648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58</a:t>
            </a:fld>
            <a:endParaRPr lang="zh-CN" altLang="en-US"/>
          </a:p>
        </p:txBody>
      </p:sp>
    </p:spTree>
    <p:extLst>
      <p:ext uri="{BB962C8B-B14F-4D97-AF65-F5344CB8AC3E}">
        <p14:creationId xmlns:p14="http://schemas.microsoft.com/office/powerpoint/2010/main" val="19325076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59</a:t>
            </a:fld>
            <a:endParaRPr lang="zh-CN" altLang="en-US"/>
          </a:p>
        </p:txBody>
      </p:sp>
    </p:spTree>
    <p:extLst>
      <p:ext uri="{BB962C8B-B14F-4D97-AF65-F5344CB8AC3E}">
        <p14:creationId xmlns:p14="http://schemas.microsoft.com/office/powerpoint/2010/main" val="3843519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60</a:t>
            </a:fld>
            <a:endParaRPr lang="zh-CN" altLang="en-US"/>
          </a:p>
        </p:txBody>
      </p:sp>
    </p:spTree>
    <p:extLst>
      <p:ext uri="{BB962C8B-B14F-4D97-AF65-F5344CB8AC3E}">
        <p14:creationId xmlns:p14="http://schemas.microsoft.com/office/powerpoint/2010/main" val="190422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a:t>
            </a:fld>
            <a:endParaRPr lang="zh-CN" altLang="en-US"/>
          </a:p>
        </p:txBody>
      </p:sp>
    </p:spTree>
    <p:extLst>
      <p:ext uri="{BB962C8B-B14F-4D97-AF65-F5344CB8AC3E}">
        <p14:creationId xmlns:p14="http://schemas.microsoft.com/office/powerpoint/2010/main" val="3566506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61</a:t>
            </a:fld>
            <a:endParaRPr lang="zh-CN" altLang="en-US"/>
          </a:p>
        </p:txBody>
      </p:sp>
    </p:spTree>
    <p:extLst>
      <p:ext uri="{BB962C8B-B14F-4D97-AF65-F5344CB8AC3E}">
        <p14:creationId xmlns:p14="http://schemas.microsoft.com/office/powerpoint/2010/main" val="24110788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62</a:t>
            </a:fld>
            <a:endParaRPr lang="zh-CN" altLang="en-US"/>
          </a:p>
        </p:txBody>
      </p:sp>
    </p:spTree>
    <p:extLst>
      <p:ext uri="{BB962C8B-B14F-4D97-AF65-F5344CB8AC3E}">
        <p14:creationId xmlns:p14="http://schemas.microsoft.com/office/powerpoint/2010/main" val="21715091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63</a:t>
            </a:fld>
            <a:endParaRPr lang="zh-CN" altLang="en-US"/>
          </a:p>
        </p:txBody>
      </p:sp>
    </p:spTree>
    <p:extLst>
      <p:ext uri="{BB962C8B-B14F-4D97-AF65-F5344CB8AC3E}">
        <p14:creationId xmlns:p14="http://schemas.microsoft.com/office/powerpoint/2010/main" val="1223544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64</a:t>
            </a:fld>
            <a:endParaRPr lang="zh-CN" altLang="en-US"/>
          </a:p>
        </p:txBody>
      </p:sp>
    </p:spTree>
    <p:extLst>
      <p:ext uri="{BB962C8B-B14F-4D97-AF65-F5344CB8AC3E}">
        <p14:creationId xmlns:p14="http://schemas.microsoft.com/office/powerpoint/2010/main" val="2723711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65</a:t>
            </a:fld>
            <a:endParaRPr lang="zh-CN" altLang="en-US"/>
          </a:p>
        </p:txBody>
      </p:sp>
    </p:spTree>
    <p:extLst>
      <p:ext uri="{BB962C8B-B14F-4D97-AF65-F5344CB8AC3E}">
        <p14:creationId xmlns:p14="http://schemas.microsoft.com/office/powerpoint/2010/main" val="24596853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66</a:t>
            </a:fld>
            <a:endParaRPr lang="zh-CN" altLang="en-US"/>
          </a:p>
        </p:txBody>
      </p:sp>
    </p:spTree>
    <p:extLst>
      <p:ext uri="{BB962C8B-B14F-4D97-AF65-F5344CB8AC3E}">
        <p14:creationId xmlns:p14="http://schemas.microsoft.com/office/powerpoint/2010/main" val="63618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a:t>
            </a:fld>
            <a:endParaRPr lang="zh-CN" altLang="en-US"/>
          </a:p>
        </p:txBody>
      </p:sp>
    </p:spTree>
    <p:extLst>
      <p:ext uri="{BB962C8B-B14F-4D97-AF65-F5344CB8AC3E}">
        <p14:creationId xmlns:p14="http://schemas.microsoft.com/office/powerpoint/2010/main" val="3088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a:t>
            </a:fld>
            <a:endParaRPr lang="zh-CN" altLang="en-US"/>
          </a:p>
        </p:txBody>
      </p:sp>
    </p:spTree>
    <p:extLst>
      <p:ext uri="{BB962C8B-B14F-4D97-AF65-F5344CB8AC3E}">
        <p14:creationId xmlns:p14="http://schemas.microsoft.com/office/powerpoint/2010/main" val="292940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a:t>
            </a:fld>
            <a:endParaRPr lang="zh-CN" altLang="en-US"/>
          </a:p>
        </p:txBody>
      </p:sp>
    </p:spTree>
    <p:extLst>
      <p:ext uri="{BB962C8B-B14F-4D97-AF65-F5344CB8AC3E}">
        <p14:creationId xmlns:p14="http://schemas.microsoft.com/office/powerpoint/2010/main" val="232593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11494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2112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19906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2636912"/>
            <a:ext cx="2051720" cy="1440160"/>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160240" y="2636912"/>
            <a:ext cx="6983760" cy="1440160"/>
          </a:xfrm>
          <a:prstGeom prst="rect">
            <a:avLst/>
          </a:prstGeom>
          <a:solidFill>
            <a:srgbClr val="E7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ctrTitle"/>
          </p:nvPr>
        </p:nvSpPr>
        <p:spPr>
          <a:xfrm>
            <a:off x="3281752" y="2910011"/>
            <a:ext cx="5898760" cy="893961"/>
          </a:xfrm>
          <a:prstGeom prst="rect">
            <a:avLst/>
          </a:prstGeom>
        </p:spPr>
        <p:txBody>
          <a:bodyPr>
            <a:noAutofit/>
          </a:bodyPr>
          <a:lstStyle>
            <a:lvl1pPr algn="l">
              <a:defRPr sz="3600" b="1" baseline="0">
                <a:solidFill>
                  <a:schemeClr val="bg1"/>
                </a:solidFill>
                <a:latin typeface="黑体" panose="02010600030101010101" pitchFamily="2" charset="-122"/>
                <a:ea typeface="黑体" panose="02010600030101010101"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828831242"/>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命题调研">
    <p:spTree>
      <p:nvGrpSpPr>
        <p:cNvPr id="1" name=""/>
        <p:cNvGrpSpPr/>
        <p:nvPr/>
      </p:nvGrpSpPr>
      <p:grpSpPr>
        <a:xfrm>
          <a:off x="0" y="0"/>
          <a:ext cx="0" cy="0"/>
          <a:chOff x="0" y="0"/>
          <a:chExt cx="0" cy="0"/>
        </a:xfrm>
      </p:grpSpPr>
      <p:sp>
        <p:nvSpPr>
          <p:cNvPr id="7" name="同侧圆角矩形 6"/>
          <p:cNvSpPr/>
          <p:nvPr userDrawn="1"/>
        </p:nvSpPr>
        <p:spPr>
          <a:xfrm>
            <a:off x="3267351" y="538193"/>
            <a:ext cx="1164133"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1</a:t>
            </a:r>
            <a:endParaRPr lang="zh-CN" altLang="en-US" sz="1300"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3438159" y="894912"/>
            <a:ext cx="822880"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29548238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命题调研">
    <p:spTree>
      <p:nvGrpSpPr>
        <p:cNvPr id="1" name=""/>
        <p:cNvGrpSpPr/>
        <p:nvPr/>
      </p:nvGrpSpPr>
      <p:grpSpPr>
        <a:xfrm>
          <a:off x="0" y="0"/>
          <a:ext cx="0" cy="0"/>
          <a:chOff x="0" y="0"/>
          <a:chExt cx="0" cy="0"/>
        </a:xfrm>
      </p:grpSpPr>
      <p:sp>
        <p:nvSpPr>
          <p:cNvPr id="7" name="同侧圆角矩形 6"/>
          <p:cNvSpPr/>
          <p:nvPr userDrawn="1"/>
        </p:nvSpPr>
        <p:spPr>
          <a:xfrm>
            <a:off x="4510685" y="538157"/>
            <a:ext cx="115437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2</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4637746" y="874706"/>
            <a:ext cx="847814"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5511695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命题调研">
    <p:spTree>
      <p:nvGrpSpPr>
        <p:cNvPr id="1" name=""/>
        <p:cNvGrpSpPr/>
        <p:nvPr/>
      </p:nvGrpSpPr>
      <p:grpSpPr>
        <a:xfrm>
          <a:off x="0" y="0"/>
          <a:ext cx="0" cy="0"/>
          <a:chOff x="0" y="0"/>
          <a:chExt cx="0" cy="0"/>
        </a:xfrm>
      </p:grpSpPr>
      <p:sp>
        <p:nvSpPr>
          <p:cNvPr id="7" name="同侧圆角矩形 6"/>
          <p:cNvSpPr/>
          <p:nvPr userDrawn="1"/>
        </p:nvSpPr>
        <p:spPr>
          <a:xfrm>
            <a:off x="5731688" y="538157"/>
            <a:ext cx="1141609"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3</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5868794" y="874706"/>
            <a:ext cx="86123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12317935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命题调研">
    <p:spTree>
      <p:nvGrpSpPr>
        <p:cNvPr id="1" name=""/>
        <p:cNvGrpSpPr/>
        <p:nvPr/>
      </p:nvGrpSpPr>
      <p:grpSpPr>
        <a:xfrm>
          <a:off x="0" y="0"/>
          <a:ext cx="0" cy="0"/>
          <a:chOff x="0" y="0"/>
          <a:chExt cx="0" cy="0"/>
        </a:xfrm>
      </p:grpSpPr>
      <p:sp>
        <p:nvSpPr>
          <p:cNvPr id="7" name="同侧圆角矩形 6">
            <a:hlinkClick r:id="" action="ppaction://noaction"/>
          </p:cNvPr>
          <p:cNvSpPr/>
          <p:nvPr userDrawn="1"/>
        </p:nvSpPr>
        <p:spPr>
          <a:xfrm>
            <a:off x="6945342" y="538157"/>
            <a:ext cx="1147820"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4</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7089101" y="874706"/>
            <a:ext cx="849142"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42205127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735316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98821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00293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71078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37083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9826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7124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288537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4377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179485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9.xml"/><Relationship Id="rId7" Type="http://schemas.openxmlformats.org/officeDocument/2006/relationships/package" Target="../embeddings/Microsoft_Word___4.docx"/><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 Target="slide47.xml"/><Relationship Id="rId4" Type="http://schemas.openxmlformats.org/officeDocument/2006/relationships/slide" Target="slide46.xml"/></Relationships>
</file>

<file path=ppt/slides/_rels/slide1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slide" Target="slide47.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11.xml"/><Relationship Id="rId7" Type="http://schemas.openxmlformats.org/officeDocument/2006/relationships/package" Target="../embeddings/Microsoft_Word___5.docx"/><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 Target="slide47.xml"/><Relationship Id="rId4" Type="http://schemas.openxmlformats.org/officeDocument/2006/relationships/slide" Target="slide46.xml"/></Relationships>
</file>

<file path=ppt/slides/_rels/slide1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slide" Target="slide47.xml"/></Relationships>
</file>

<file path=ppt/slides/_rels/slide1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slide" Target="slide47.xml"/></Relationships>
</file>

<file path=ppt/slides/_rels/slide1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5.xml"/><Relationship Id="rId7" Type="http://schemas.openxmlformats.org/officeDocument/2006/relationships/package" Target="../embeddings/Microsoft_Word___6.docx"/><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16.xml"/><Relationship Id="rId7" Type="http://schemas.openxmlformats.org/officeDocument/2006/relationships/package" Target="../embeddings/Microsoft_Word___7.docx"/><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 Target="slide47.xml"/><Relationship Id="rId4" Type="http://schemas.openxmlformats.org/officeDocument/2006/relationships/slide" Target="slide46.xml"/></Relationships>
</file>

<file path=ppt/slides/_rels/slide1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slide" Target="slide47.xml"/></Relationships>
</file>

<file path=ppt/slides/_rels/slide1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slide" Target="slide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slide" Target="slide47.xml"/></Relationships>
</file>

<file path=ppt/slides/_rels/slide2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slide" Target="slide47.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slide" Target="slide49.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slide" Target="slide49.xml"/></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slide" Target="slide47.xml"/></Relationships>
</file>

<file path=ppt/slides/_rels/slide4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39.xml"/><Relationship Id="rId7" Type="http://schemas.openxmlformats.org/officeDocument/2006/relationships/package" Target="../embeddings/Microsoft_Word___8.docx"/><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 Target="slide49.xml"/><Relationship Id="rId4" Type="http://schemas.openxmlformats.org/officeDocument/2006/relationships/slide" Target="slide36.xml"/></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4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4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42.xml"/><Relationship Id="rId7" Type="http://schemas.openxmlformats.org/officeDocument/2006/relationships/package" Target="../embeddings/Microsoft_Word___9.docx"/><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 Target="slide49.xml"/><Relationship Id="rId4" Type="http://schemas.openxmlformats.org/officeDocument/2006/relationships/slide" Target="slide36.xml"/></Relationships>
</file>

<file path=ppt/slides/_rels/slide4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4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4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slide" Target="slide49.xml"/></Relationships>
</file>

<file path=ppt/slides/_rels/slide4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46.xml"/><Relationship Id="rId7" Type="http://schemas.openxmlformats.org/officeDocument/2006/relationships/package" Target="../embeddings/Microsoft_Word___10.docx"/><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 Target="slide49.xml"/><Relationship Id="rId4" Type="http://schemas.openxmlformats.org/officeDocument/2006/relationships/slide" Target="slide36.xml"/><Relationship Id="rId9"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8.xml"/><Relationship Id="rId1" Type="http://schemas.openxmlformats.org/officeDocument/2006/relationships/slideLayout" Target="../slideLayouts/slideLayout15.xml"/><Relationship Id="rId5" Type="http://schemas.openxmlformats.org/officeDocument/2006/relationships/image" Target="../media/image29.jpeg"/><Relationship Id="rId4" Type="http://schemas.openxmlformats.org/officeDocument/2006/relationships/slide" Target="slide49.xml"/></Relationships>
</file>

<file path=ppt/slides/_rels/slide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slide" Target="slide47.xml"/></Relationships>
</file>

<file path=ppt/slides/_rels/slide5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5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5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5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56.xml"/><Relationship Id="rId7" Type="http://schemas.openxmlformats.org/officeDocument/2006/relationships/package" Target="../embeddings/Microsoft_Word___11.docx"/><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 Target="slide49.xml"/><Relationship Id="rId4" Type="http://schemas.openxmlformats.org/officeDocument/2006/relationships/slide" Target="slide36.xml"/></Relationships>
</file>

<file path=ppt/slides/_rels/slide5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57.xml"/><Relationship Id="rId7" Type="http://schemas.openxmlformats.org/officeDocument/2006/relationships/package" Target="../embeddings/Microsoft_Word___12.docx"/><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 Target="slide49.xml"/><Relationship Id="rId4" Type="http://schemas.openxmlformats.org/officeDocument/2006/relationships/slide" Target="slide36.xml"/></Relationships>
</file>

<file path=ppt/slides/_rels/slide5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8.xml"/><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slide" Target="slide49.xml"/></Relationships>
</file>

<file path=ppt/slides/_rels/slide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slide" Target="slide47.xml"/></Relationships>
</file>

<file path=ppt/slides/_rels/slide6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60.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slide" Target="slide49.xml"/></Relationships>
</file>

<file path=ppt/slides/_rels/slide6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61.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3.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62.xml"/><Relationship Id="rId7" Type="http://schemas.openxmlformats.org/officeDocument/2006/relationships/package" Target="../embeddings/Microsoft_Word___13.docx"/><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 Target="slide49.xml"/><Relationship Id="rId4" Type="http://schemas.openxmlformats.org/officeDocument/2006/relationships/slide" Target="slide36.xml"/></Relationships>
</file>

<file path=ppt/slides/_rels/slide6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64.xml"/><Relationship Id="rId7" Type="http://schemas.openxmlformats.org/officeDocument/2006/relationships/package" Target="../embeddings/Microsoft_Word___14.docx"/><Relationship Id="rId2" Type="http://schemas.openxmlformats.org/officeDocument/2006/relationships/slideLayout" Target="../slideLayouts/slideLayout1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 Target="slide49.xml"/><Relationship Id="rId4" Type="http://schemas.openxmlformats.org/officeDocument/2006/relationships/slide" Target="slide36.xml"/></Relationships>
</file>

<file path=ppt/slides/_rels/slide6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38.emf"/><Relationship Id="rId2" Type="http://schemas.openxmlformats.org/officeDocument/2006/relationships/slideLayout" Target="../slideLayouts/slideLayout16.xml"/><Relationship Id="rId1" Type="http://schemas.openxmlformats.org/officeDocument/2006/relationships/vmlDrawing" Target="../drawings/vmlDrawing15.vml"/><Relationship Id="rId6" Type="http://schemas.openxmlformats.org/officeDocument/2006/relationships/package" Target="../embeddings/Microsoft_Word___15.docx"/><Relationship Id="rId5" Type="http://schemas.openxmlformats.org/officeDocument/2006/relationships/oleObject" Target="../embeddings/oleObject15.bin"/><Relationship Id="rId4" Type="http://schemas.openxmlformats.org/officeDocument/2006/relationships/slide" Target="slide50.xml"/></Relationships>
</file>

<file path=ppt/slides/_rels/slide69.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39.emf"/><Relationship Id="rId2" Type="http://schemas.openxmlformats.org/officeDocument/2006/relationships/slideLayout" Target="../slideLayouts/slideLayout16.xml"/><Relationship Id="rId1" Type="http://schemas.openxmlformats.org/officeDocument/2006/relationships/vmlDrawing" Target="../drawings/vmlDrawing16.vml"/><Relationship Id="rId6" Type="http://schemas.openxmlformats.org/officeDocument/2006/relationships/package" Target="../embeddings/Microsoft_Word___16.docx"/><Relationship Id="rId5" Type="http://schemas.openxmlformats.org/officeDocument/2006/relationships/oleObject" Target="../embeddings/oleObject16.bin"/><Relationship Id="rId4" Type="http://schemas.openxmlformats.org/officeDocument/2006/relationships/slide" Target="slide50.xml"/></Relationships>
</file>

<file path=ppt/slides/_rels/slide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slide" Target="slide47.xml"/></Relationships>
</file>

<file path=ppt/slides/_rels/slide70.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40.emf"/><Relationship Id="rId2" Type="http://schemas.openxmlformats.org/officeDocument/2006/relationships/slideLayout" Target="../slideLayouts/slideLayout16.xml"/><Relationship Id="rId1" Type="http://schemas.openxmlformats.org/officeDocument/2006/relationships/vmlDrawing" Target="../drawings/vmlDrawing17.vml"/><Relationship Id="rId6" Type="http://schemas.openxmlformats.org/officeDocument/2006/relationships/package" Target="../embeddings/Microsoft_Word___17.docx"/><Relationship Id="rId5" Type="http://schemas.openxmlformats.org/officeDocument/2006/relationships/oleObject" Target="../embeddings/oleObject17.bin"/><Relationship Id="rId4" Type="http://schemas.openxmlformats.org/officeDocument/2006/relationships/slide" Target="slide50.xml"/></Relationships>
</file>

<file path=ppt/slides/_rels/slide7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67.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41.emf"/><Relationship Id="rId2" Type="http://schemas.openxmlformats.org/officeDocument/2006/relationships/slideLayout" Target="../slideLayouts/slideLayout16.xml"/><Relationship Id="rId1" Type="http://schemas.openxmlformats.org/officeDocument/2006/relationships/vmlDrawing" Target="../drawings/vmlDrawing18.vml"/><Relationship Id="rId6" Type="http://schemas.openxmlformats.org/officeDocument/2006/relationships/package" Target="../embeddings/Microsoft_Word___18.docx"/><Relationship Id="rId5" Type="http://schemas.openxmlformats.org/officeDocument/2006/relationships/oleObject" Target="../embeddings/oleObject18.bin"/><Relationship Id="rId4" Type="http://schemas.openxmlformats.org/officeDocument/2006/relationships/slide" Target="slide50.xml"/></Relationships>
</file>

<file path=ppt/slides/_rels/slide7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67.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slide" Target="slide67.xml"/><Relationship Id="rId7" Type="http://schemas.openxmlformats.org/officeDocument/2006/relationships/package" Target="../embeddings/Microsoft_Word___19.docx"/><Relationship Id="rId2" Type="http://schemas.openxmlformats.org/officeDocument/2006/relationships/slideLayout" Target="../slideLayouts/slideLayout16.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43.jpeg"/><Relationship Id="rId4" Type="http://schemas.openxmlformats.org/officeDocument/2006/relationships/slide" Target="slide50.xml"/></Relationships>
</file>

<file path=ppt/slides/_rels/slide75.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44.emf"/><Relationship Id="rId2" Type="http://schemas.openxmlformats.org/officeDocument/2006/relationships/slideLayout" Target="../slideLayouts/slideLayout16.xml"/><Relationship Id="rId1" Type="http://schemas.openxmlformats.org/officeDocument/2006/relationships/vmlDrawing" Target="../drawings/vmlDrawing20.vml"/><Relationship Id="rId6" Type="http://schemas.openxmlformats.org/officeDocument/2006/relationships/package" Target="../embeddings/Microsoft_Word___20.docx"/><Relationship Id="rId5" Type="http://schemas.openxmlformats.org/officeDocument/2006/relationships/oleObject" Target="../embeddings/oleObject20.bin"/><Relationship Id="rId4" Type="http://schemas.openxmlformats.org/officeDocument/2006/relationships/slide" Target="slide50.xml"/></Relationships>
</file>

<file path=ppt/slides/_rels/slide76.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45.emf"/><Relationship Id="rId2" Type="http://schemas.openxmlformats.org/officeDocument/2006/relationships/slideLayout" Target="../slideLayouts/slideLayout16.xml"/><Relationship Id="rId1" Type="http://schemas.openxmlformats.org/officeDocument/2006/relationships/vmlDrawing" Target="../drawings/vmlDrawing21.vml"/><Relationship Id="rId6" Type="http://schemas.openxmlformats.org/officeDocument/2006/relationships/package" Target="../embeddings/Microsoft_Word___21.docx"/><Relationship Id="rId5" Type="http://schemas.openxmlformats.org/officeDocument/2006/relationships/oleObject" Target="../embeddings/oleObject21.bin"/><Relationship Id="rId4" Type="http://schemas.openxmlformats.org/officeDocument/2006/relationships/slide" Target="slide50.xml"/></Relationships>
</file>

<file path=ppt/slides/_rels/slide7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6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67.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46.emf"/><Relationship Id="rId2" Type="http://schemas.openxmlformats.org/officeDocument/2006/relationships/slideLayout" Target="../slideLayouts/slideLayout16.xml"/><Relationship Id="rId1" Type="http://schemas.openxmlformats.org/officeDocument/2006/relationships/vmlDrawing" Target="../drawings/vmlDrawing22.vml"/><Relationship Id="rId6" Type="http://schemas.openxmlformats.org/officeDocument/2006/relationships/package" Target="../embeddings/Microsoft_Word___22.docx"/><Relationship Id="rId5" Type="http://schemas.openxmlformats.org/officeDocument/2006/relationships/oleObject" Target="../embeddings/oleObject22.bin"/><Relationship Id="rId4" Type="http://schemas.openxmlformats.org/officeDocument/2006/relationships/slide" Target="slide50.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7.xml"/><Relationship Id="rId7" Type="http://schemas.openxmlformats.org/officeDocument/2006/relationships/package" Target="../embeddings/Microsoft_Word___2.docx"/><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 Target="slide47.xml"/><Relationship Id="rId4" Type="http://schemas.openxmlformats.org/officeDocument/2006/relationships/slide" Target="slide46.xml"/></Relationships>
</file>

<file path=ppt/slides/_rels/slide80.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47.emf"/><Relationship Id="rId2" Type="http://schemas.openxmlformats.org/officeDocument/2006/relationships/slideLayout" Target="../slideLayouts/slideLayout16.xml"/><Relationship Id="rId1" Type="http://schemas.openxmlformats.org/officeDocument/2006/relationships/vmlDrawing" Target="../drawings/vmlDrawing23.vml"/><Relationship Id="rId6" Type="http://schemas.openxmlformats.org/officeDocument/2006/relationships/package" Target="../embeddings/Microsoft_Word___23.docx"/><Relationship Id="rId5" Type="http://schemas.openxmlformats.org/officeDocument/2006/relationships/oleObject" Target="../embeddings/oleObject23.bin"/><Relationship Id="rId4" Type="http://schemas.openxmlformats.org/officeDocument/2006/relationships/slide" Target="slide50.xml"/></Relationships>
</file>

<file path=ppt/slides/_rels/slide8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 Target="slide67.xml"/><Relationship Id="rId7" Type="http://schemas.openxmlformats.org/officeDocument/2006/relationships/image" Target="../media/image48.emf"/><Relationship Id="rId2" Type="http://schemas.openxmlformats.org/officeDocument/2006/relationships/slideLayout" Target="../slideLayouts/slideLayout16.xml"/><Relationship Id="rId1" Type="http://schemas.openxmlformats.org/officeDocument/2006/relationships/vmlDrawing" Target="../drawings/vmlDrawing24.vml"/><Relationship Id="rId6" Type="http://schemas.openxmlformats.org/officeDocument/2006/relationships/package" Target="../embeddings/Microsoft_Word___24.docx"/><Relationship Id="rId5" Type="http://schemas.openxmlformats.org/officeDocument/2006/relationships/oleObject" Target="../embeddings/oleObject24.bin"/><Relationship Id="rId4" Type="http://schemas.openxmlformats.org/officeDocument/2006/relationships/slide" Target="slide50.xml"/></Relationships>
</file>

<file path=ppt/slides/_rels/slide82.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image" Target="../media/image50.emf"/><Relationship Id="rId2" Type="http://schemas.openxmlformats.org/officeDocument/2006/relationships/slideLayout" Target="../slideLayouts/slideLayout16.xml"/><Relationship Id="rId1" Type="http://schemas.openxmlformats.org/officeDocument/2006/relationships/vmlDrawing" Target="../drawings/vmlDrawing25.vml"/><Relationship Id="rId6" Type="http://schemas.openxmlformats.org/officeDocument/2006/relationships/package" Target="../embeddings/Microsoft_Word___25.docx"/><Relationship Id="rId5" Type="http://schemas.openxmlformats.org/officeDocument/2006/relationships/oleObject" Target="../embeddings/oleObject25.bin"/><Relationship Id="rId4" Type="http://schemas.openxmlformats.org/officeDocument/2006/relationships/slide" Target="slide50.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slide" Target="slide67.xml"/><Relationship Id="rId7" Type="http://schemas.openxmlformats.org/officeDocument/2006/relationships/image" Target="../media/image51.emf"/><Relationship Id="rId2" Type="http://schemas.openxmlformats.org/officeDocument/2006/relationships/slideLayout" Target="../slideLayouts/slideLayout16.xml"/><Relationship Id="rId1" Type="http://schemas.openxmlformats.org/officeDocument/2006/relationships/vmlDrawing" Target="../drawings/vmlDrawing26.vml"/><Relationship Id="rId6" Type="http://schemas.openxmlformats.org/officeDocument/2006/relationships/package" Target="../embeddings/Microsoft_Word___26.docx"/><Relationship Id="rId5" Type="http://schemas.openxmlformats.org/officeDocument/2006/relationships/oleObject" Target="../embeddings/oleObject26.bin"/><Relationship Id="rId10" Type="http://schemas.openxmlformats.org/officeDocument/2006/relationships/image" Target="../media/image52.emf"/><Relationship Id="rId4" Type="http://schemas.openxmlformats.org/officeDocument/2006/relationships/slide" Target="slide50.xml"/><Relationship Id="rId9" Type="http://schemas.openxmlformats.org/officeDocument/2006/relationships/package" Target="../embeddings/Microsoft_Word___27.docx"/></Relationships>
</file>

<file path=ppt/slides/_rels/slide8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6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8.xml"/><Relationship Id="rId7" Type="http://schemas.openxmlformats.org/officeDocument/2006/relationships/package" Target="../embeddings/Microsoft_Word___3.docx"/><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 Target="slide47.xml"/><Relationship Id="rId4"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339752" y="2996952"/>
            <a:ext cx="6804248" cy="893961"/>
          </a:xfrm>
        </p:spPr>
        <p:txBody>
          <a:bodyPr/>
          <a:lstStyle/>
          <a:p>
            <a:r>
              <a:rPr lang="zh-CN" altLang="en-US"/>
              <a:t> 题型六　有机化学</a:t>
            </a:r>
            <a:endParaRPr lang="zh-CN" altLang="zh-CN" dirty="0"/>
          </a:p>
        </p:txBody>
      </p:sp>
    </p:spTree>
    <p:extLst>
      <p:ext uri="{BB962C8B-B14F-4D97-AF65-F5344CB8AC3E}">
        <p14:creationId xmlns:p14="http://schemas.microsoft.com/office/powerpoint/2010/main" val="327474796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80136492"/>
              </p:ext>
            </p:extLst>
          </p:nvPr>
        </p:nvGraphicFramePr>
        <p:xfrm>
          <a:off x="620464" y="2259745"/>
          <a:ext cx="8128000" cy="3185479"/>
        </p:xfrm>
        <a:graphic>
          <a:graphicData uri="http://schemas.openxmlformats.org/presentationml/2006/ole">
            <mc:AlternateContent xmlns:mc="http://schemas.openxmlformats.org/markup-compatibility/2006">
              <mc:Choice xmlns:v="urn:schemas-microsoft-com:vml" Requires="v">
                <p:oleObj spid="_x0000_s77826" name="文档" r:id="rId7" imgW="3847376" imgH="1508147" progId="Word.Document.12">
                  <p:embed/>
                </p:oleObj>
              </mc:Choice>
              <mc:Fallback>
                <p:oleObj name="文档" r:id="rId7" imgW="3847376" imgH="1508147" progId="Word.Document.12">
                  <p:embed/>
                  <p:pic>
                    <p:nvPicPr>
                      <p:cNvPr id="0" name=""/>
                      <p:cNvPicPr/>
                      <p:nvPr/>
                    </p:nvPicPr>
                    <p:blipFill>
                      <a:blip r:embed="rId8"/>
                      <a:stretch>
                        <a:fillRect/>
                      </a:stretch>
                    </p:blipFill>
                    <p:spPr>
                      <a:xfrm>
                        <a:off x="620464" y="2259745"/>
                        <a:ext cx="8128000" cy="3185479"/>
                      </a:xfrm>
                      <a:prstGeom prst="rect">
                        <a:avLst/>
                      </a:prstGeom>
                    </p:spPr>
                  </p:pic>
                </p:oleObj>
              </mc:Fallback>
            </mc:AlternateContent>
          </a:graphicData>
        </a:graphic>
      </p:graphicFrame>
    </p:spTree>
    <p:extLst>
      <p:ext uri="{BB962C8B-B14F-4D97-AF65-F5344CB8AC3E}">
        <p14:creationId xmlns:p14="http://schemas.microsoft.com/office/powerpoint/2010/main" val="353559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11</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0467"/>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湖南衡阳第三次联考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对甲基苯乙烯</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是有机合成的重要原料。下列对其结构与性质的</a:t>
            </a:r>
            <a:r>
              <a:rPr lang="zh-CN" altLang="zh-CN" sz="2200" smtClean="0">
                <a:solidFill>
                  <a:srgbClr val="000000"/>
                </a:solidFill>
                <a:latin typeface="Times New Roman" panose="02020603050405020304" pitchFamily="18" charset="0"/>
                <a:cs typeface="Times New Roman" panose="02020603050405020304" pitchFamily="18" charset="0"/>
              </a:rPr>
              <a:t>推断错误</a:t>
            </a:r>
            <a:r>
              <a:rPr lang="zh-CN" altLang="zh-CN" sz="2200">
                <a:solidFill>
                  <a:srgbClr val="000000"/>
                </a:solidFill>
                <a:latin typeface="Times New Roman" panose="02020603050405020304" pitchFamily="18" charset="0"/>
                <a:cs typeface="Times New Roman" panose="02020603050405020304" pitchFamily="18" charset="0"/>
              </a:rPr>
              <a:t>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能发生加聚反应和氧化反应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具有相同官能团的芳香烃同分异构体有</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不考虑立体异构</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分子中所有原子可能处于同一平面</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图片 6"/>
          <p:cNvPicPr/>
          <p:nvPr/>
        </p:nvPicPr>
        <p:blipFill>
          <a:blip r:embed="rId5"/>
          <a:stretch>
            <a:fillRect/>
          </a:stretch>
        </p:blipFill>
        <p:spPr>
          <a:xfrm>
            <a:off x="5888076" y="2195195"/>
            <a:ext cx="1667074" cy="584084"/>
          </a:xfrm>
          <a:prstGeom prst="rect">
            <a:avLst/>
          </a:prstGeom>
        </p:spPr>
      </p:pic>
    </p:spTree>
    <p:extLst>
      <p:ext uri="{BB962C8B-B14F-4D97-AF65-F5344CB8AC3E}">
        <p14:creationId xmlns:p14="http://schemas.microsoft.com/office/powerpoint/2010/main" val="2934661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12</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43881"/>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85982925"/>
              </p:ext>
            </p:extLst>
          </p:nvPr>
        </p:nvGraphicFramePr>
        <p:xfrm>
          <a:off x="620464" y="2244910"/>
          <a:ext cx="8128000" cy="2984290"/>
        </p:xfrm>
        <a:graphic>
          <a:graphicData uri="http://schemas.openxmlformats.org/presentationml/2006/ole">
            <mc:AlternateContent xmlns:mc="http://schemas.openxmlformats.org/markup-compatibility/2006">
              <mc:Choice xmlns:v="urn:schemas-microsoft-com:vml" Requires="v">
                <p:oleObj spid="_x0000_s78850" name="文档" r:id="rId7" imgW="3847376" imgH="1412786" progId="Word.Document.12">
                  <p:embed/>
                </p:oleObj>
              </mc:Choice>
              <mc:Fallback>
                <p:oleObj name="文档" r:id="rId7" imgW="3847376" imgH="1412786" progId="Word.Document.12">
                  <p:embed/>
                  <p:pic>
                    <p:nvPicPr>
                      <p:cNvPr id="0" name=""/>
                      <p:cNvPicPr/>
                      <p:nvPr/>
                    </p:nvPicPr>
                    <p:blipFill>
                      <a:blip r:embed="rId8"/>
                      <a:stretch>
                        <a:fillRect/>
                      </a:stretch>
                    </p:blipFill>
                    <p:spPr>
                      <a:xfrm>
                        <a:off x="620464" y="2244910"/>
                        <a:ext cx="8128000" cy="2984290"/>
                      </a:xfrm>
                      <a:prstGeom prst="rect">
                        <a:avLst/>
                      </a:prstGeom>
                    </p:spPr>
                  </p:pic>
                </p:oleObj>
              </mc:Fallback>
            </mc:AlternateContent>
          </a:graphicData>
        </a:graphic>
      </p:graphicFrame>
    </p:spTree>
    <p:extLst>
      <p:ext uri="{BB962C8B-B14F-4D97-AF65-F5344CB8AC3E}">
        <p14:creationId xmlns:p14="http://schemas.microsoft.com/office/powerpoint/2010/main" val="88527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13</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湖北部分重点中学第二次联考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碳酸亚乙酯是一种重要的添加剂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结构如图</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碳酸亚乙酯可由环氧乙烷与二氧化碳反应而得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亦可由碳酸与乙二醇反应获得。下列说法正确的是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上述两种制备反应类型相同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碳酸亚乙酯的分子式为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碳酸亚乙酯保存时应避免与碱接触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碳酸亚乙酯中所有原子可能共平面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环氧乙烷与二氧化碳反应制备碳酸亚乙酯是加成反应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碳酸与乙二醇反应生成碳酸亚乙酯是取代反应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碳酸亚乙酯的分子式为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碳酸亚乙酯属于酯类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可以与碱反应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保存时应避免与碱接触</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碳酸亚乙酯分子中含有两个亚甲基</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不可能所有原子共平面</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60.eps" descr="id:2147505320;FounderCES"/>
          <p:cNvPicPr/>
          <p:nvPr/>
        </p:nvPicPr>
        <p:blipFill>
          <a:blip r:embed="rId5"/>
          <a:stretch>
            <a:fillRect/>
          </a:stretch>
        </p:blipFill>
        <p:spPr>
          <a:xfrm>
            <a:off x="2530929" y="1741890"/>
            <a:ext cx="405435" cy="507005"/>
          </a:xfrm>
          <a:prstGeom prst="rect">
            <a:avLst/>
          </a:prstGeom>
        </p:spPr>
      </p:pic>
    </p:spTree>
    <p:extLst>
      <p:ext uri="{BB962C8B-B14F-4D97-AF65-F5344CB8AC3E}">
        <p14:creationId xmlns:p14="http://schemas.microsoft.com/office/powerpoint/2010/main" val="1717453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14</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河北保定模拟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金刚烷是一种具有类似樟脑气味的无色晶体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其衍生物在医药方面有着重要的用途。以化合物</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为起始原料经过一系列反应制得金刚烷</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的过程如图所示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A.X</a:t>
            </a:r>
            <a:r>
              <a:rPr lang="zh-CN" altLang="zh-CN" sz="2200">
                <a:solidFill>
                  <a:srgbClr val="000000"/>
                </a:solidFill>
                <a:latin typeface="Times New Roman" panose="02020603050405020304" pitchFamily="18" charset="0"/>
                <a:cs typeface="Times New Roman" panose="02020603050405020304" pitchFamily="18" charset="0"/>
              </a:rPr>
              <a:t>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B.X</a:t>
            </a:r>
            <a:r>
              <a:rPr lang="zh-CN" altLang="zh-CN" sz="2200">
                <a:solidFill>
                  <a:srgbClr val="000000"/>
                </a:solidFill>
                <a:latin typeface="Times New Roman" panose="02020603050405020304" pitchFamily="18" charset="0"/>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的反应为还原反应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互为同分异构体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D.Z</a:t>
            </a:r>
            <a:r>
              <a:rPr lang="zh-CN" altLang="zh-CN" sz="2200">
                <a:solidFill>
                  <a:srgbClr val="000000"/>
                </a:solidFill>
                <a:latin typeface="Times New Roman" panose="02020603050405020304" pitchFamily="18" charset="0"/>
                <a:cs typeface="Times New Roman" panose="02020603050405020304" pitchFamily="18" charset="0"/>
              </a:rPr>
              <a:t>和环己烷属于同系物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61.eps" descr="id:2147505327;FounderCES"/>
          <p:cNvPicPr/>
          <p:nvPr/>
        </p:nvPicPr>
        <p:blipFill>
          <a:blip r:embed="rId5"/>
          <a:stretch>
            <a:fillRect/>
          </a:stretch>
        </p:blipFill>
        <p:spPr>
          <a:xfrm>
            <a:off x="2766443" y="3140968"/>
            <a:ext cx="4795430" cy="792088"/>
          </a:xfrm>
          <a:prstGeom prst="rect">
            <a:avLst/>
          </a:prstGeom>
        </p:spPr>
      </p:pic>
    </p:spTree>
    <p:extLst>
      <p:ext uri="{BB962C8B-B14F-4D97-AF65-F5344CB8AC3E}">
        <p14:creationId xmlns:p14="http://schemas.microsoft.com/office/powerpoint/2010/main" val="2590155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15</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smtClean="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smtClean="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smtClean="0">
                <a:solidFill>
                  <a:srgbClr val="000000"/>
                </a:solidFill>
                <a:latin typeface="Times New Roman" panose="02020603050405020304" pitchFamily="18" charset="0"/>
                <a:cs typeface="Times New Roman" panose="02020603050405020304" pitchFamily="18" charset="0"/>
              </a:rPr>
              <a:t>X</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的键线式可知</a:t>
            </a:r>
            <a:r>
              <a:rPr lang="en-US" altLang="zh-CN" sz="2200" smtClean="0">
                <a:solidFill>
                  <a:srgbClr val="000000"/>
                </a:solidFill>
                <a:latin typeface="Times New Roman" panose="02020603050405020304" pitchFamily="18" charset="0"/>
                <a:cs typeface="Times New Roman" panose="02020603050405020304" pitchFamily="18" charset="0"/>
              </a:rPr>
              <a:t>,X</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的分子式为</a:t>
            </a:r>
            <a:r>
              <a:rPr lang="en-US" altLang="zh-CN" sz="2200" smtClean="0">
                <a:solidFill>
                  <a:srgbClr val="000000"/>
                </a:solidFill>
                <a:latin typeface="Times New Roman" panose="02020603050405020304" pitchFamily="18" charset="0"/>
                <a:cs typeface="Times New Roman" panose="02020603050405020304" pitchFamily="18" charset="0"/>
              </a:rPr>
              <a:t>C</a:t>
            </a:r>
            <a:r>
              <a:rPr lang="en-US" altLang="zh-CN" sz="2200" baseline="-25000" smtClean="0">
                <a:solidFill>
                  <a:srgbClr val="000000"/>
                </a:solidFill>
                <a:latin typeface="Times New Roman" panose="02020603050405020304" pitchFamily="18" charset="0"/>
                <a:cs typeface="Times New Roman" panose="02020603050405020304" pitchFamily="18" charset="0"/>
              </a:rPr>
              <a:t>10</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12</a:t>
            </a:r>
            <a:r>
              <a:rPr lang="en-US" altLang="zh-CN" sz="2200" smtClean="0">
                <a:solidFill>
                  <a:srgbClr val="000000"/>
                </a:solidFill>
                <a:latin typeface="Times New Roman" panose="02020603050405020304" pitchFamily="18" charset="0"/>
                <a:cs typeface="Times New Roman" panose="02020603050405020304" pitchFamily="18" charset="0"/>
              </a:rPr>
              <a:t>,A</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smtClean="0">
                <a:solidFill>
                  <a:srgbClr val="000000"/>
                </a:solidFill>
                <a:latin typeface="Times New Roman" panose="02020603050405020304" pitchFamily="18" charset="0"/>
                <a:cs typeface="Times New Roman" panose="02020603050405020304" pitchFamily="18" charset="0"/>
              </a:rPr>
              <a:t>;X</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a:t>
            </a:r>
            <a:r>
              <a:rPr lang="en-US" altLang="zh-CN" sz="2200" smtClean="0">
                <a:solidFill>
                  <a:srgbClr val="000000"/>
                </a:solidFill>
                <a:latin typeface="Times New Roman" panose="02020603050405020304" pitchFamily="18" charset="0"/>
                <a:cs typeface="Times New Roman" panose="02020603050405020304" pitchFamily="18" charset="0"/>
              </a:rPr>
              <a:t>Y</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是发生</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了和氢气的加成反应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也属于还原反应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的分子式相同而结构不同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故两者互为同分异构体</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结构相似、分子组成上相差一个或若干个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原子团的化合物互为同系物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而环己烷和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的不饱和度不同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两者相差的不是一个或若干个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故不是同系物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02952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16</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72816"/>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湘赣十四校联考第一次考试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某烃的结构如图所示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该有机物能使酸性高锰酸钾溶液</a:t>
            </a:r>
            <a:r>
              <a:rPr lang="zh-CN" altLang="zh-CN" sz="2200" smtClean="0">
                <a:solidFill>
                  <a:srgbClr val="000000"/>
                </a:solidFill>
                <a:latin typeface="Times New Roman" panose="02020603050405020304" pitchFamily="18" charset="0"/>
                <a:cs typeface="Times New Roman" panose="02020603050405020304" pitchFamily="18" charset="0"/>
              </a:rPr>
              <a:t>褪色</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该有机物的分子式为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18</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该有机物分子中的所有碳原子共平面</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60908199"/>
              </p:ext>
            </p:extLst>
          </p:nvPr>
        </p:nvGraphicFramePr>
        <p:xfrm>
          <a:off x="599826" y="3894022"/>
          <a:ext cx="8128000" cy="660567"/>
        </p:xfrm>
        <a:graphic>
          <a:graphicData uri="http://schemas.openxmlformats.org/presentationml/2006/ole">
            <mc:AlternateContent xmlns:mc="http://schemas.openxmlformats.org/markup-compatibility/2006">
              <mc:Choice xmlns:v="urn:schemas-microsoft-com:vml" Requires="v">
                <p:oleObj spid="_x0000_s79874" name="文档" r:id="rId7" imgW="3847376" imgH="313433" progId="Word.Document.12">
                  <p:embed/>
                </p:oleObj>
              </mc:Choice>
              <mc:Fallback>
                <p:oleObj name="文档" r:id="rId7" imgW="3847376" imgH="313433" progId="Word.Document.12">
                  <p:embed/>
                  <p:pic>
                    <p:nvPicPr>
                      <p:cNvPr id="0" name=""/>
                      <p:cNvPicPr/>
                      <p:nvPr/>
                    </p:nvPicPr>
                    <p:blipFill>
                      <a:blip r:embed="rId8"/>
                      <a:stretch>
                        <a:fillRect/>
                      </a:stretch>
                    </p:blipFill>
                    <p:spPr>
                      <a:xfrm>
                        <a:off x="599826" y="3894022"/>
                        <a:ext cx="8128000" cy="660567"/>
                      </a:xfrm>
                      <a:prstGeom prst="rect">
                        <a:avLst/>
                      </a:prstGeom>
                    </p:spPr>
                  </p:pic>
                </p:oleObj>
              </mc:Fallback>
            </mc:AlternateContent>
          </a:graphicData>
        </a:graphic>
      </p:graphicFrame>
      <p:pic>
        <p:nvPicPr>
          <p:cNvPr id="7" name="图片 6"/>
          <p:cNvPicPr/>
          <p:nvPr/>
        </p:nvPicPr>
        <p:blipFill>
          <a:blip r:embed="rId9"/>
          <a:stretch>
            <a:fillRect/>
          </a:stretch>
        </p:blipFill>
        <p:spPr>
          <a:xfrm>
            <a:off x="2845767" y="2669886"/>
            <a:ext cx="2950369" cy="626319"/>
          </a:xfrm>
          <a:prstGeom prst="rect">
            <a:avLst/>
          </a:prstGeom>
        </p:spPr>
      </p:pic>
    </p:spTree>
    <p:extLst>
      <p:ext uri="{BB962C8B-B14F-4D97-AF65-F5344CB8AC3E}">
        <p14:creationId xmlns:p14="http://schemas.microsoft.com/office/powerpoint/2010/main" val="3071243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17</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39183449"/>
              </p:ext>
            </p:extLst>
          </p:nvPr>
        </p:nvGraphicFramePr>
        <p:xfrm>
          <a:off x="620464" y="2221606"/>
          <a:ext cx="8128000" cy="2863578"/>
        </p:xfrm>
        <a:graphic>
          <a:graphicData uri="http://schemas.openxmlformats.org/presentationml/2006/ole">
            <mc:AlternateContent xmlns:mc="http://schemas.openxmlformats.org/markup-compatibility/2006">
              <mc:Choice xmlns:v="urn:schemas-microsoft-com:vml" Requires="v">
                <p:oleObj spid="_x0000_s80898" name="文档" r:id="rId7" imgW="3847376" imgH="1356289" progId="Word.Document.12">
                  <p:embed/>
                </p:oleObj>
              </mc:Choice>
              <mc:Fallback>
                <p:oleObj name="文档" r:id="rId7" imgW="3847376" imgH="1356289" progId="Word.Document.12">
                  <p:embed/>
                  <p:pic>
                    <p:nvPicPr>
                      <p:cNvPr id="0" name=""/>
                      <p:cNvPicPr/>
                      <p:nvPr/>
                    </p:nvPicPr>
                    <p:blipFill>
                      <a:blip r:embed="rId8"/>
                      <a:stretch>
                        <a:fillRect/>
                      </a:stretch>
                    </p:blipFill>
                    <p:spPr>
                      <a:xfrm>
                        <a:off x="620464" y="2221606"/>
                        <a:ext cx="8128000" cy="2863578"/>
                      </a:xfrm>
                      <a:prstGeom prst="rect">
                        <a:avLst/>
                      </a:prstGeom>
                    </p:spPr>
                  </p:pic>
                </p:oleObj>
              </mc:Fallback>
            </mc:AlternateContent>
          </a:graphicData>
        </a:graphic>
      </p:graphicFrame>
    </p:spTree>
    <p:extLst>
      <p:ext uri="{BB962C8B-B14F-4D97-AF65-F5344CB8AC3E}">
        <p14:creationId xmlns:p14="http://schemas.microsoft.com/office/powerpoint/2010/main" val="2696644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18</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5863"/>
            <a:ext cx="8128000" cy="491358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四川遂宁三诊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某有机物的结构简式如下图所示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下列有关该有机物的说法正确的是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该有机物的分子式为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它的一氯代物有</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该有机物分子中所有碳原子一定在同一平面上</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一定条件下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它可以发生取代、加成和氧化反应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该有机物的分子式为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16</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结构不对称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种不同环境的</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则一氯代物有</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甲基、亚甲基及次甲基为四面体构型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分子中所有碳原子不可能共面</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可发生加成、氧化反应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在光照条件下可与卤素单质发生取代反应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图片 6"/>
          <p:cNvPicPr/>
          <p:nvPr/>
        </p:nvPicPr>
        <p:blipFill>
          <a:blip r:embed="rId5"/>
          <a:stretch>
            <a:fillRect/>
          </a:stretch>
        </p:blipFill>
        <p:spPr>
          <a:xfrm>
            <a:off x="4716016" y="1844824"/>
            <a:ext cx="3216222" cy="1152128"/>
          </a:xfrm>
          <a:prstGeom prst="rect">
            <a:avLst/>
          </a:prstGeom>
        </p:spPr>
      </p:pic>
    </p:spTree>
    <p:extLst>
      <p:ext uri="{BB962C8B-B14F-4D97-AF65-F5344CB8AC3E}">
        <p14:creationId xmlns:p14="http://schemas.microsoft.com/office/powerpoint/2010/main" val="2017386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19</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9" name="矩形 8"/>
          <p:cNvSpPr>
            <a:spLocks noChangeAspect="1"/>
          </p:cNvSpPr>
          <p:nvPr/>
        </p:nvSpPr>
        <p:spPr>
          <a:xfrm>
            <a:off x="508000" y="1913018"/>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福建漳州二模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螺环化合物具有抗菌活性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用其制成的药物不易产生抗药性。螺</a:t>
            </a:r>
            <a:r>
              <a:rPr lang="en-US" altLang="zh-CN" sz="2200">
                <a:solidFill>
                  <a:srgbClr val="000000"/>
                </a:solidFill>
                <a:latin typeface="Times New Roman" panose="02020603050405020304" pitchFamily="18" charset="0"/>
                <a:cs typeface="Times New Roman" panose="02020603050405020304" pitchFamily="18" charset="0"/>
              </a:rPr>
              <a:t>[3,4]</a:t>
            </a:r>
            <a:r>
              <a:rPr lang="zh-CN" altLang="zh-CN" sz="2200">
                <a:solidFill>
                  <a:srgbClr val="000000"/>
                </a:solidFill>
                <a:latin typeface="Times New Roman" panose="02020603050405020304" pitchFamily="18" charset="0"/>
                <a:cs typeface="Times New Roman" panose="02020603050405020304" pitchFamily="18" charset="0"/>
              </a:rPr>
              <a:t>辛烷的结构如图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下列有关螺</a:t>
            </a:r>
            <a:r>
              <a:rPr lang="en-US" altLang="zh-CN" sz="2200">
                <a:solidFill>
                  <a:srgbClr val="000000"/>
                </a:solidFill>
                <a:latin typeface="Times New Roman" panose="02020603050405020304" pitchFamily="18" charset="0"/>
                <a:cs typeface="Times New Roman" panose="02020603050405020304" pitchFamily="18" charset="0"/>
              </a:rPr>
              <a:t>[3,4]</a:t>
            </a:r>
            <a:r>
              <a:rPr lang="zh-CN" altLang="zh-CN" sz="2200">
                <a:solidFill>
                  <a:srgbClr val="000000"/>
                </a:solidFill>
                <a:latin typeface="Times New Roman" panose="02020603050405020304" pitchFamily="18" charset="0"/>
                <a:cs typeface="Times New Roman" panose="02020603050405020304" pitchFamily="18" charset="0"/>
              </a:rPr>
              <a:t>辛烷的说法正确的是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smtClean="0">
                <a:solidFill>
                  <a:srgbClr val="000000"/>
                </a:solidFill>
                <a:latin typeface="Times New Roman" panose="02020603050405020304" pitchFamily="18" charset="0"/>
                <a:cs typeface="Times New Roman" panose="02020603050405020304" pitchFamily="18" charset="0"/>
              </a:rPr>
              <a:t>C</a:t>
            </a:r>
            <a:r>
              <a:rPr lang="en-US" altLang="zh-CN" sz="2200" baseline="-25000" smtClean="0">
                <a:solidFill>
                  <a:srgbClr val="000000"/>
                </a:solidFill>
                <a:latin typeface="Times New Roman" panose="02020603050405020304" pitchFamily="18" charset="0"/>
                <a:cs typeface="Times New Roman" panose="02020603050405020304" pitchFamily="18" charset="0"/>
              </a:rPr>
              <a:t>8</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16</a:t>
            </a:r>
            <a:endParaRPr lang="zh-CN" altLang="zh-CN" sz="2200" smtClean="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B.</a:t>
            </a:r>
            <a:r>
              <a:rPr lang="zh-CN" altLang="zh-CN" sz="2200" smtClean="0">
                <a:solidFill>
                  <a:srgbClr val="000000"/>
                </a:solidFill>
                <a:latin typeface="Times New Roman" panose="02020603050405020304" pitchFamily="18" charset="0"/>
                <a:cs typeface="Times New Roman" panose="02020603050405020304" pitchFamily="18" charset="0"/>
              </a:rPr>
              <a:t>分子中所有碳原子共平面</a:t>
            </a:r>
            <a:endParaRPr lang="zh-CN" altLang="zh-CN" sz="2200" smtClean="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甲基</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庚烯互为同分异构体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一氯代物有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种</a:t>
            </a:r>
            <a:r>
              <a:rPr lang="zh-CN" altLang="zh-CN" sz="2200" smtClean="0">
                <a:solidFill>
                  <a:srgbClr val="000000"/>
                </a:solidFill>
                <a:latin typeface="Times New Roman" panose="02020603050405020304" pitchFamily="18" charset="0"/>
                <a:cs typeface="Times New Roman" panose="02020603050405020304" pitchFamily="18" charset="0"/>
              </a:rPr>
              <a:t>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10" name="19H164.eps" descr="id:2147505334;FounderCES"/>
          <p:cNvPicPr/>
          <p:nvPr/>
        </p:nvPicPr>
        <p:blipFill>
          <a:blip r:embed="rId5"/>
          <a:stretch>
            <a:fillRect/>
          </a:stretch>
        </p:blipFill>
        <p:spPr>
          <a:xfrm>
            <a:off x="6536149" y="2924944"/>
            <a:ext cx="1636251" cy="1058899"/>
          </a:xfrm>
          <a:prstGeom prst="rect">
            <a:avLst/>
          </a:prstGeom>
        </p:spPr>
      </p:pic>
    </p:spTree>
    <p:extLst>
      <p:ext uri="{BB962C8B-B14F-4D97-AF65-F5344CB8AC3E}">
        <p14:creationId xmlns:p14="http://schemas.microsoft.com/office/powerpoint/2010/main" val="2052906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a:t>
            </a:fld>
            <a:r>
              <a:rPr lang="en-US" altLang="zh-CN" dirty="0" smtClean="0"/>
              <a:t>-</a:t>
            </a:r>
            <a:endParaRPr lang="zh-CN" altLang="en-US" dirty="0"/>
          </a:p>
        </p:txBody>
      </p:sp>
      <p:sp>
        <p:nvSpPr>
          <p:cNvPr id="4" name="矩形 3"/>
          <p:cNvSpPr>
            <a:spLocks noChangeAspect="1"/>
          </p:cNvSpPr>
          <p:nvPr/>
        </p:nvSpPr>
        <p:spPr>
          <a:xfrm>
            <a:off x="508000" y="1096979"/>
            <a:ext cx="2325958" cy="498598"/>
          </a:xfrm>
          <a:prstGeom prst="rect">
            <a:avLst/>
          </a:prstGeom>
        </p:spPr>
        <p:txBody>
          <a:bodyPr wrap="none">
            <a:spAutoFit/>
          </a:bodyPr>
          <a:lstStyle/>
          <a:p>
            <a:pPr indent="356870">
              <a:lnSpc>
                <a:spcPct val="120000"/>
              </a:lnSpc>
              <a:spcAft>
                <a:spcPts val="0"/>
              </a:spcAft>
              <a:tabLst>
                <a:tab pos="1029335" algn="l"/>
                <a:tab pos="1850390" algn="l"/>
                <a:tab pos="2538095" algn="l"/>
                <a:tab pos="3221990" algn="l"/>
              </a:tabLst>
            </a:pPr>
            <a:r>
              <a:rPr lang="zh-CN" altLang="zh-CN" sz="2200" b="1">
                <a:solidFill>
                  <a:srgbClr val="000000"/>
                </a:solidFill>
                <a:latin typeface="Arial" panose="020B0604020202020204" pitchFamily="34" charset="0"/>
                <a:ea typeface="黑体" panose="02010609060101010101" pitchFamily="49" charset="-122"/>
                <a:cs typeface="Times New Roman" panose="02020603050405020304" pitchFamily="18" charset="0"/>
              </a:rPr>
              <a:t>高考命题</a:t>
            </a:r>
            <a:r>
              <a:rPr lang="zh-CN" altLang="zh-CN" sz="2200" b="1" smtClean="0">
                <a:solidFill>
                  <a:srgbClr val="000000"/>
                </a:solidFill>
                <a:latin typeface="Arial" panose="020B0604020202020204" pitchFamily="34" charset="0"/>
                <a:ea typeface="黑体" panose="02010609060101010101" pitchFamily="49" charset="-122"/>
                <a:cs typeface="Times New Roman" panose="02020603050405020304" pitchFamily="18" charset="0"/>
              </a:rPr>
              <a:t>规律</a:t>
            </a:r>
            <a:r>
              <a:rPr lang="en-US" altLang="zh-CN" sz="2200" b="1"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764919808"/>
              </p:ext>
            </p:extLst>
          </p:nvPr>
        </p:nvGraphicFramePr>
        <p:xfrm>
          <a:off x="508000" y="1595577"/>
          <a:ext cx="8128000" cy="5289807"/>
        </p:xfrm>
        <a:graphic>
          <a:graphicData uri="http://schemas.openxmlformats.org/presentationml/2006/ole">
            <mc:AlternateContent xmlns:mc="http://schemas.openxmlformats.org/markup-compatibility/2006">
              <mc:Choice xmlns:v="urn:schemas-microsoft-com:vml" Requires="v">
                <p:oleObj spid="_x0000_s74754" name="文档" r:id="rId5" imgW="3904756" imgH="2542008" progId="Word.Document.12">
                  <p:embed/>
                </p:oleObj>
              </mc:Choice>
              <mc:Fallback>
                <p:oleObj name="文档" r:id="rId5" imgW="3904756" imgH="2542008" progId="Word.Document.12">
                  <p:embed/>
                  <p:pic>
                    <p:nvPicPr>
                      <p:cNvPr id="0" name=""/>
                      <p:cNvPicPr/>
                      <p:nvPr/>
                    </p:nvPicPr>
                    <p:blipFill>
                      <a:blip r:embed="rId6"/>
                      <a:stretch>
                        <a:fillRect/>
                      </a:stretch>
                    </p:blipFill>
                    <p:spPr>
                      <a:xfrm>
                        <a:off x="508000" y="1595577"/>
                        <a:ext cx="8128000" cy="5289807"/>
                      </a:xfrm>
                      <a:prstGeom prst="rect">
                        <a:avLst/>
                      </a:prstGeom>
                    </p:spPr>
                  </p:pic>
                </p:oleObj>
              </mc:Fallback>
            </mc:AlternateContent>
          </a:graphicData>
        </a:graphic>
      </p:graphicFrame>
    </p:spTree>
    <p:extLst>
      <p:ext uri="{BB962C8B-B14F-4D97-AF65-F5344CB8AC3E}">
        <p14:creationId xmlns:p14="http://schemas.microsoft.com/office/powerpoint/2010/main" val="2128023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20</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根据螺</a:t>
            </a:r>
            <a:r>
              <a:rPr lang="en-US" altLang="zh-CN" sz="2200">
                <a:solidFill>
                  <a:srgbClr val="000000"/>
                </a:solidFill>
                <a:latin typeface="Times New Roman" panose="02020603050405020304" pitchFamily="18" charset="0"/>
                <a:cs typeface="Times New Roman" panose="02020603050405020304" pitchFamily="18" charset="0"/>
              </a:rPr>
              <a:t>[3,4]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辛烷的结构简式可知其分子式为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14</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因为螺</a:t>
            </a:r>
            <a:r>
              <a:rPr lang="en-US" altLang="zh-CN" sz="2200">
                <a:solidFill>
                  <a:srgbClr val="000000"/>
                </a:solidFill>
                <a:latin typeface="Times New Roman" panose="02020603050405020304" pitchFamily="18" charset="0"/>
                <a:cs typeface="Times New Roman" panose="02020603050405020304" pitchFamily="18" charset="0"/>
              </a:rPr>
              <a:t>[3,4]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辛烷属于环烷烃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分子中所有的</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个碳原子均为饱和碳原子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所以分子中所有碳原子不可能共平面</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甲基</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庚烯的分子式为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16</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两者分子式不同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不是同分异构体</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由螺</a:t>
            </a:r>
            <a:r>
              <a:rPr lang="en-US" altLang="zh-CN" sz="2200">
                <a:solidFill>
                  <a:srgbClr val="000000"/>
                </a:solidFill>
                <a:latin typeface="Times New Roman" panose="02020603050405020304" pitchFamily="18" charset="0"/>
                <a:cs typeface="Times New Roman" panose="02020603050405020304" pitchFamily="18" charset="0"/>
              </a:rPr>
              <a:t>[3,4]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辛烷的结构简式可知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其分子中含有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种不同环境的氢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所以其一氯代物有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种结构</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09143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21</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河南部分示范性高中联考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分子机器设计和合成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有着巨大的研究潜力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人类步入分子器件时代后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使得光控、温控和电控分子的能力更强。如图所示有机物是制备蒽醌套索醚电控开关的材料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下列有关该有机物的说法正确的是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分子结构中含有</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个苯环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苯环上有</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种一氯代物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C.1 mol</a:t>
            </a:r>
            <a:r>
              <a:rPr lang="zh-CN" altLang="zh-CN" sz="2200">
                <a:solidFill>
                  <a:srgbClr val="000000"/>
                </a:solidFill>
                <a:latin typeface="Times New Roman" panose="02020603050405020304" pitchFamily="18" charset="0"/>
                <a:cs typeface="Times New Roman" panose="02020603050405020304" pitchFamily="18" charset="0"/>
              </a:rPr>
              <a:t>该物质最多与</a:t>
            </a:r>
            <a:r>
              <a:rPr lang="en-US" altLang="zh-CN" sz="2200">
                <a:solidFill>
                  <a:srgbClr val="000000"/>
                </a:solidFill>
                <a:latin typeface="Times New Roman" panose="02020603050405020304" pitchFamily="18" charset="0"/>
                <a:cs typeface="Times New Roman" panose="02020603050405020304" pitchFamily="18" charset="0"/>
              </a:rPr>
              <a:t>6 mol 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发生加成反应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所有原子可能共平面</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68.eps" descr="id:2147505341;FounderCES"/>
          <p:cNvPicPr/>
          <p:nvPr/>
        </p:nvPicPr>
        <p:blipFill>
          <a:blip r:embed="rId5"/>
          <a:stretch>
            <a:fillRect/>
          </a:stretch>
        </p:blipFill>
        <p:spPr>
          <a:xfrm>
            <a:off x="6300192" y="3444234"/>
            <a:ext cx="2232248" cy="1424925"/>
          </a:xfrm>
          <a:prstGeom prst="rect">
            <a:avLst/>
          </a:prstGeom>
        </p:spPr>
      </p:pic>
    </p:spTree>
    <p:extLst>
      <p:ext uri="{BB962C8B-B14F-4D97-AF65-F5344CB8AC3E}">
        <p14:creationId xmlns:p14="http://schemas.microsoft.com/office/powerpoint/2010/main" val="1940535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22</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分子结构中只有两个苯环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含碳氧双键那个环不是苯环</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分子中两个苯环上共有</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可以被取代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的位置均不对称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所以苯环上的一氯代物有</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该物质中</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个苯环可以与</a:t>
            </a:r>
            <a:r>
              <a:rPr lang="en-US" altLang="zh-CN" sz="22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羰基可以与</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该物质中最多可以与</a:t>
            </a:r>
            <a:r>
              <a:rPr lang="en-US" altLang="zh-CN" sz="22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因该物质分子中含亚甲基</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故该物质分子中所有原子不可能共平面</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22086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23</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1042"/>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河南中原名校第四次质量考评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中美元首</a:t>
            </a:r>
            <a:r>
              <a:rPr lang="en-US" altLang="zh-CN" sz="2200">
                <a:solidFill>
                  <a:srgbClr val="000000"/>
                </a:solidFill>
                <a:latin typeface="Times New Roman" panose="02020603050405020304" pitchFamily="18" charset="0"/>
                <a:cs typeface="Times New Roman" panose="02020603050405020304" pitchFamily="18" charset="0"/>
              </a:rPr>
              <a:t>G20</a:t>
            </a:r>
            <a:r>
              <a:rPr lang="zh-CN" altLang="zh-CN" sz="2200">
                <a:solidFill>
                  <a:srgbClr val="000000"/>
                </a:solidFill>
                <a:latin typeface="Times New Roman" panose="02020603050405020304" pitchFamily="18" charset="0"/>
                <a:cs typeface="Times New Roman" panose="02020603050405020304" pitchFamily="18" charset="0"/>
              </a:rPr>
              <a:t>峰会确定携手采取积极行动管制芬太尼。芬太尼为一种麻醉、镇痛药物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超剂量使用该药物会导致严重后果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其结构简式如图所示。下列说法正确的是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芬太尼分子中含有碳碳双键官能团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芬太尼分子中所有的碳原子可能共面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芬太尼的一氯取代物有</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芬太尼的分子式为</a:t>
            </a:r>
            <a:r>
              <a:rPr lang="en-US" altLang="zh-CN" sz="2200" smtClean="0">
                <a:solidFill>
                  <a:srgbClr val="000000"/>
                </a:solidFill>
                <a:latin typeface="Times New Roman" panose="02020603050405020304" pitchFamily="18" charset="0"/>
                <a:cs typeface="Times New Roman" panose="02020603050405020304" pitchFamily="18" charset="0"/>
              </a:rPr>
              <a:t>C</a:t>
            </a:r>
            <a:r>
              <a:rPr lang="en-US" altLang="zh-CN" sz="2200" baseline="-25000" smtClean="0">
                <a:solidFill>
                  <a:srgbClr val="000000"/>
                </a:solidFill>
                <a:latin typeface="Times New Roman" panose="02020603050405020304" pitchFamily="18" charset="0"/>
                <a:cs typeface="Times New Roman" panose="02020603050405020304" pitchFamily="18" charset="0"/>
              </a:rPr>
              <a:t>22</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22</a:t>
            </a:r>
            <a:r>
              <a:rPr lang="en-US" altLang="zh-CN" sz="2200" smtClean="0">
                <a:solidFill>
                  <a:srgbClr val="000000"/>
                </a:solidFill>
                <a:latin typeface="Times New Roman" panose="02020603050405020304" pitchFamily="18" charset="0"/>
                <a:cs typeface="Times New Roman" panose="02020603050405020304" pitchFamily="18" charset="0"/>
              </a:rPr>
              <a:t>N</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由芬太尼的结构简式分析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分子中没有碳碳双键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芬太尼分子中含有多个饱和碳原子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所有的碳原子不可能共面</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芬太尼分子中含有</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种不同环境的氢原子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所以一氯取代物有</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芬太尼的分子式为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28</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7" name="19H171.eps" descr="id:2147505348;FounderCES"/>
          <p:cNvPicPr/>
          <p:nvPr/>
        </p:nvPicPr>
        <p:blipFill>
          <a:blip r:embed="rId5"/>
          <a:stretch>
            <a:fillRect/>
          </a:stretch>
        </p:blipFill>
        <p:spPr>
          <a:xfrm>
            <a:off x="5436095" y="2803833"/>
            <a:ext cx="3364469" cy="1080120"/>
          </a:xfrm>
          <a:prstGeom prst="rect">
            <a:avLst/>
          </a:prstGeom>
        </p:spPr>
      </p:pic>
    </p:spTree>
    <p:extLst>
      <p:ext uri="{BB962C8B-B14F-4D97-AF65-F5344CB8AC3E}">
        <p14:creationId xmlns:p14="http://schemas.microsoft.com/office/powerpoint/2010/main" val="2238212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24</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134076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生活中有机化合物的分类及应用的正误判断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蔗糖、果糖和麦芽糖均为双糖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绝大多数的酶是一类具有高选择催化性能的蛋白质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植物油含不饱和脂肪酸酯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能使</a:t>
            </a:r>
            <a:r>
              <a:rPr lang="en-US" altLang="zh-CN" sz="2200">
                <a:solidFill>
                  <a:srgbClr val="000000"/>
                </a:solidFill>
                <a:latin typeface="Times New Roman" panose="02020603050405020304" pitchFamily="18" charset="0"/>
                <a:cs typeface="Times New Roman" panose="02020603050405020304" pitchFamily="18" charset="0"/>
              </a:rPr>
              <a:t>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褪色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淀粉和纤维素水解的最终产物均为葡萄糖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果糖属于单糖</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绝大多数的酶是一种特殊的蛋白质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其催化作用具有专一性、高效性等特点</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植物油某些分子中含有碳碳双键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可与溴的四氯化碳溶液发生加成反应而使之褪色</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淀粉和纤维素都属于多糖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水解的最终产物都是葡萄糖</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27561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ipe(down)">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wipe(down)">
                                      <p:cBhvr>
                                        <p:cTn id="1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25</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下列生活用品中主要由合成纤维制造的是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尼龙绳</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宣纸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羊绒衫</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棉衬衣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宣纸和棉衬衣的主要成分是纤维素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羊绒衫是由羊毛制造的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纤维素和羊毛都属于天然纤维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只有尼龙绳是由合成纤维制造的。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762362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26</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糖类化合物也可称为碳水化合物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维生素</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可促进人体对钙的吸收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蛋白质是仅由碳、氢、氧元素组成的物质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硒是人体必需的微量元素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但不宜摄入过多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绝大多数糖类化合物可以写成</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i="1" baseline="-25000">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i="1" baseline="-25000">
                <a:solidFill>
                  <a:srgbClr val="000000"/>
                </a:solidFill>
                <a:latin typeface="Times New Roman" panose="02020603050405020304" pitchFamily="18" charset="0"/>
                <a:cs typeface="Times New Roman" panose="02020603050405020304" pitchFamily="18" charset="0"/>
              </a:rPr>
              <a:t>y</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故糖类又称为碳水化合物</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维生素</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可以调节人体钙、磷代谢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促进钙的吸收</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蛋白质基本组成元素是碳、氢、氧、氮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有些蛋白质还含有硫、磷等元素</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硒是人体必需的微量元素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具有防癌作用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但不是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多多益善</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52559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27</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7613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化学与生活密切相关。下列有关说法错误的是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用灼烧的方法可以区分蚕丝和人造纤维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食用油反复加热会产生稠环芳烃等有害物质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加热能杀死流感病毒是因为蛋白质受热变性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医用消毒酒精中乙醇的浓度为</a:t>
            </a:r>
            <a:r>
              <a:rPr lang="en-US" altLang="zh-CN" sz="2200">
                <a:solidFill>
                  <a:srgbClr val="000000"/>
                </a:solidFill>
                <a:latin typeface="Times New Roman" panose="02020603050405020304" pitchFamily="18" charset="0"/>
                <a:cs typeface="Times New Roman" panose="02020603050405020304" pitchFamily="18" charset="0"/>
              </a:rPr>
              <a:t>95%</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蚕丝的主要成分是蛋白质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灼烧时有烧焦羽毛的气味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而人造纤维没有</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食用油反复加热在高温下发生复杂的化学变化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生成稠环芳烃等物质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流感病毒由蛋白质构成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蛋白质受热易发生变性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可以杀死流感病毒</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医用消毒酒精中乙醇的浓度为</a:t>
            </a:r>
            <a:r>
              <a:rPr lang="en-US" altLang="zh-CN" sz="2200">
                <a:solidFill>
                  <a:srgbClr val="000000"/>
                </a:solidFill>
                <a:latin typeface="Times New Roman" panose="02020603050405020304" pitchFamily="18" charset="0"/>
                <a:cs typeface="Times New Roman" panose="02020603050405020304" pitchFamily="18" charset="0"/>
              </a:rPr>
              <a:t>75%,D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47829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28</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下列有关燃料的说法错误的是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燃料燃烧产物</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是温室气体之一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化石燃料完全燃烧不会造成大气污染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以液化石油气代替燃油可减少大气污染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燃料不完全燃烧排放的</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是大气污染物之一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化石燃料完全燃烧也会造成大气污染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如雾霾和</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导致的酸雨等</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168745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29</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东北三省三校第二次联合模拟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葡萄糖可用于合成补钙药物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油脂有保护内脏器官的作用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非必需氨基酸可以在人体中利用氮元素合成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通过石油裂化可使链状烃转化为环状烃</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葡萄糖可合成补钙药物如葡萄糖酸钙</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油脂可以保持体温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缓冲减压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保护内脏器官</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非必需氨基酸可以在人体中利用氮元素合成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不需要由食物供给</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石油裂化的主要目的是通过较大烃分子中的碳链断裂生成相对分子质量相对较小的烃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提高汽油等轻质油的产量和质量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不能使链状烃转化为环状烃</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9717483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12" name="矩形 11"/>
          <p:cNvSpPr>
            <a:spLocks noChangeAspect="1"/>
          </p:cNvSpPr>
          <p:nvPr/>
        </p:nvSpPr>
        <p:spPr>
          <a:xfrm>
            <a:off x="508000" y="1354986"/>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有机化合物组成与结构的分析与判断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下列化合物的分子中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所有原子可能共平面的是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甲苯</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smtClean="0">
                <a:solidFill>
                  <a:srgbClr val="000000"/>
                </a:solidFill>
                <a:latin typeface="Times New Roman" panose="02020603050405020304" pitchFamily="18" charset="0"/>
                <a:cs typeface="Times New Roman" panose="02020603050405020304" pitchFamily="18" charset="0"/>
              </a:rPr>
              <a:t>乙烷</a:t>
            </a:r>
            <a:r>
              <a:rPr lang="en-US" altLang="zh-CN" sz="2200" smtClean="0">
                <a:solidFill>
                  <a:srgbClr val="000000"/>
                </a:solidFill>
                <a:latin typeface="Times New Roman" panose="02020603050405020304" pitchFamily="18" charset="0"/>
                <a:cs typeface="Times New Roman" panose="02020603050405020304" pitchFamily="18" charset="0"/>
              </a:rPr>
              <a:t>   C</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丙炔</a:t>
            </a:r>
            <a:r>
              <a:rPr lang="en-US" altLang="zh-CN" sz="2200">
                <a:solidFill>
                  <a:srgbClr val="000000"/>
                </a:solidFill>
                <a:latin typeface="Times New Roman" panose="02020603050405020304" pitchFamily="18" charset="0"/>
                <a:cs typeface="Times New Roman" panose="02020603050405020304" pitchFamily="18" charset="0"/>
              </a:rPr>
              <a:t>	D.1,3-</a:t>
            </a:r>
            <a:r>
              <a:rPr lang="zh-CN" altLang="zh-CN" sz="2200">
                <a:solidFill>
                  <a:srgbClr val="000000"/>
                </a:solidFill>
                <a:latin typeface="Times New Roman" panose="02020603050405020304" pitchFamily="18" charset="0"/>
                <a:cs typeface="Times New Roman" panose="02020603050405020304" pitchFamily="18" charset="0"/>
              </a:rPr>
              <a:t>丁二烯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本题考查了常见有机物的空间构型。甲苯、乙烷和丙炔</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Cambria Math" panose="02040503050406030204" pitchFamily="18" charset="0"/>
                <a:ea typeface="NEU-BZ-S9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中都含有甲基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甲基碳原子为饱和碳原子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与饱和碳原子连接的</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个原子构成四面体结构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故甲苯、乙烷、丙炔分子中的所有原子不可能共平面</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丁二烯</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=CHCH=CH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分子相当于两个乙烯基通过碳碳单键相连接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由于单键可旋转</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若两个乙烯基所在的平面重合时</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丁二烯</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=CHCH=CH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分子中的所有原子就可共平面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74597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down)">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wipe(down)">
                                      <p:cBhvr>
                                        <p:cTn id="1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8478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福建泉州第一次质量检查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下列有关叙述不正确的是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苯与浓硝酸、浓硫酸的混合液共热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发生取代反应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乙醇在一定条件下可以转化为</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CHO</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淀粉、纤维素和蛋白质均为高分子化合物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煤的干馏、石油分馏和石油裂解都属于化学变化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苯与浓硝酸、浓硫酸的混合液共热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可以发生取代反应生成硝基苯</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乙醇在氧气中燃烧得到</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乙醇和氧气发生催化氧化反应得到</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乙醇与乙酸发生酯化反应得到</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淀粉、纤维素和蛋白质均为高分子化合物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石油的分馏属于物理变化</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8296928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河北衡水中学模拟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化学与人类生活、生产以及社会可持续发展密切相关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有机磷农药多为磷酸酯或硫代磷酸酯类物质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肥皂水等碱性物质有利其水解而解毒</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使用国际通行的凯氏定氮法测定奶制品中的蛋白质含量时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会把三聚氰胺当作蛋白质而导致测定结果偏高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石油催化裂化的主要目的是得到更多的乙烯、丙烯等气态短链烃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石油裂解的主要目的是提高汽油等轻质油的产量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《天工开物》中有如下描述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世间丝、麻、裘、褐皆具素质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文中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的主要成分是蛋白质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479458861"/>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磷酸酯或硫代磷酸酯类物质在碱性条件下能够发生水解反应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利用肥皂水等碱性物质可以达到解毒的目的</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三聚氰胺中含有氮元素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会导致奶制品中氮元素含量增大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测定结果偏高</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石油催化裂化的主要目的是提高汽油等轻质油的产量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而石油裂解的主要目的是得到更多的乙烯、丙烯等气态短链烃</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是毛皮制品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毛皮的主要成分为蛋白质</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77882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湖南永州三模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关于有机物的下列说法正确的是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淀粉、油脂都有固定的熔、沸点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苯、甲苯分子中所有原子一定共平面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石油的裂化、煤的气化都属于化学变化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棉花、羊毛完全燃烧都只生成二氧化碳和水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混合物没有固定熔、沸点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淀粉和油脂是混合物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所以没有固定熔、沸点</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苯分子为平面形分子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甲苯可以看作甲烷分子中的</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被苯基取代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而甲烷分子为正四面体结构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所以甲苯中所有原子不可能共平面</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石油的裂化和煤的气化都生成了新物质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都属于化学变化</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羊毛的主要成分为蛋白质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含有</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燃烧时会生成含氮元素的产物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522359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河北衡水金卷高三第三次质测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甘油、植物油都可作溴水的萃取剂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煤、石油可用作三大合成材料的原料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棉花和羊毛的主要成分均属于高分子化合物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蔗糖、麦芽糖可用新制氢氧化铜悬浊液鉴别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甘油易溶于水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所以不能作溴水的萃取剂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植物油中含有不饱和脂肪酸甘油脂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也不能用作溴水的萃取剂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三大合成材料为塑料、合成橡胶和合成纤维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从煤、石油中可以获取苯、甲苯和乙烯等多种化工原料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可作为三大合成材料的原料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棉花和羊毛的主要成分分别是纤维素和蛋白质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它们均属于高分子化合物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蔗糖分子中没有醛基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麦芽糖分子中含有醛基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所以可用新制氢氧化铜悬浊液鉴别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412342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黑龙江牡丹江一中高三期末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植物油的主要成分是高级脂肪酸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甲烷和乙烯都能与氯气发生反应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但发生反应的类型不同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蔗糖及其水解产物均可发生银镜反应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乙醇在一定条件下变为乙醛的反应属于消去反应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植物油属于油脂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是高级脂肪酸甘油酯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甲烷与氯气发生取代反应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乙烯与氯气发生加成反应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反应类型不同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蔗糖不能发生银镜反应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乙醇发生催化氧化生成乙醛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此反应属于氧化反应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799496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36</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26888"/>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有机物的性质与反应类型的判断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关于化合物</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苯基丙烯</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不能使稀高锰酸钾溶液褪色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可以发生加成聚合反应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分子中所有原子共平面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易溶于水及甲苯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该物质分子中含有碳碳双键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可以被稀高锰酸钾溶液氧化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能使稀高锰酸钾溶液褪色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能发生加成聚合反应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该物质分子中含有甲基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所有原子不可能共平面</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该物质分子中不含易溶于水的基团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因此不易溶于水</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图片 5"/>
          <p:cNvPicPr/>
          <p:nvPr/>
        </p:nvPicPr>
        <p:blipFill>
          <a:blip r:embed="rId5"/>
          <a:stretch>
            <a:fillRect/>
          </a:stretch>
        </p:blipFill>
        <p:spPr>
          <a:xfrm>
            <a:off x="5466918" y="1793364"/>
            <a:ext cx="1368152" cy="573270"/>
          </a:xfrm>
          <a:prstGeom prst="rect">
            <a:avLst/>
          </a:prstGeom>
        </p:spPr>
      </p:pic>
    </p:spTree>
    <p:extLst>
      <p:ext uri="{BB962C8B-B14F-4D97-AF65-F5344CB8AC3E}">
        <p14:creationId xmlns:p14="http://schemas.microsoft.com/office/powerpoint/2010/main" val="1987262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wipe(down)">
                                      <p:cBhvr>
                                        <p:cTn id="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37</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57858"/>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实验室中用如图所示的装置进行甲烷与氯气在光照下反应的实验。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光照下反应一段时间后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下列装置示意图中能正确反映实验现象的是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18LQG2H02.eps" descr="id:2147505369;FounderCES"/>
          <p:cNvPicPr/>
          <p:nvPr/>
        </p:nvPicPr>
        <p:blipFill>
          <a:blip r:embed="rId5"/>
          <a:stretch>
            <a:fillRect/>
          </a:stretch>
        </p:blipFill>
        <p:spPr>
          <a:xfrm>
            <a:off x="5724128" y="3598589"/>
            <a:ext cx="2105649" cy="1829009"/>
          </a:xfrm>
          <a:prstGeom prst="rect">
            <a:avLst/>
          </a:prstGeom>
        </p:spPr>
      </p:pic>
      <p:pic>
        <p:nvPicPr>
          <p:cNvPr id="7" name="18LQG2H03.eps" descr="id:2147505376;FounderCES"/>
          <p:cNvPicPr/>
          <p:nvPr/>
        </p:nvPicPr>
        <p:blipFill>
          <a:blip r:embed="rId6"/>
          <a:stretch>
            <a:fillRect/>
          </a:stretch>
        </p:blipFill>
        <p:spPr>
          <a:xfrm>
            <a:off x="683568" y="3070974"/>
            <a:ext cx="4680520" cy="2338663"/>
          </a:xfrm>
          <a:prstGeom prst="rect">
            <a:avLst/>
          </a:prstGeom>
        </p:spPr>
      </p:pic>
    </p:spTree>
    <p:extLst>
      <p:ext uri="{BB962C8B-B14F-4D97-AF65-F5344CB8AC3E}">
        <p14:creationId xmlns:p14="http://schemas.microsoft.com/office/powerpoint/2010/main" val="3846133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38</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的混合物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常温下是气体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难溶于水</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常温下是无色油状液体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难溶于水</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极易溶于水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故试管内气体体积减小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颜色变淡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液面上升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试管壁上有无色油状液滴出现</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563642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39</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95731"/>
            <a:ext cx="8128000" cy="491358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苯乙烯是重要的化工原料。下列有关苯乙烯的说法错误的是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与液溴混合后加入铁粉可发生取代反应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能使酸性高锰酸钾溶液褪色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与氯化氢反应可以生成氯代苯乙烯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在催化剂存在下可以制得聚苯乙烯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液溴与铁粉反应产生</a:t>
            </a:r>
            <a:r>
              <a:rPr lang="en-US" altLang="zh-CN" sz="2200">
                <a:solidFill>
                  <a:srgbClr val="000000"/>
                </a:solidFill>
                <a:latin typeface="Times New Roman" panose="02020603050405020304" pitchFamily="18" charset="0"/>
                <a:cs typeface="Times New Roman" panose="02020603050405020304" pitchFamily="18" charset="0"/>
              </a:rPr>
              <a:t>FeBr</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进而催化</a:t>
            </a:r>
            <a:r>
              <a:rPr lang="en-US" altLang="zh-CN" sz="2200">
                <a:solidFill>
                  <a:srgbClr val="000000"/>
                </a:solidFill>
                <a:latin typeface="Times New Roman" panose="02020603050405020304" pitchFamily="18" charset="0"/>
                <a:cs typeface="Times New Roman" panose="02020603050405020304" pitchFamily="18" charset="0"/>
              </a:rPr>
              <a:t>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与苯环发生取代反应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苯乙烯分子中含有碳碳双键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能被酸性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溶液氧化</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苯乙烯与</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而不是取代反应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苯乙烯分子中含有碳碳双键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一定条件下可以发生加聚反应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967218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,11)</a:t>
            </a:r>
            <a:r>
              <a:rPr lang="zh-CN" altLang="zh-CN" sz="2200">
                <a:solidFill>
                  <a:srgbClr val="000000"/>
                </a:solidFill>
                <a:latin typeface="Times New Roman" panose="02020603050405020304" pitchFamily="18" charset="0"/>
                <a:cs typeface="Times New Roman" panose="02020603050405020304" pitchFamily="18" charset="0"/>
              </a:rPr>
              <a:t>环之间共用一个碳原子的化合物称为螺环化合物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螺</a:t>
            </a:r>
            <a:r>
              <a:rPr lang="en-US" altLang="zh-CN" sz="2200">
                <a:solidFill>
                  <a:srgbClr val="000000"/>
                </a:solidFill>
                <a:latin typeface="Times New Roman" panose="02020603050405020304" pitchFamily="18" charset="0"/>
                <a:cs typeface="Times New Roman" panose="02020603050405020304" pitchFamily="18" charset="0"/>
              </a:rPr>
              <a:t>[2,2]</a:t>
            </a:r>
            <a:r>
              <a:rPr lang="zh-CN" altLang="zh-CN" sz="2200">
                <a:solidFill>
                  <a:srgbClr val="000000"/>
                </a:solidFill>
                <a:latin typeface="Times New Roman" panose="02020603050405020304" pitchFamily="18" charset="0"/>
                <a:cs typeface="Times New Roman" panose="02020603050405020304" pitchFamily="18" charset="0"/>
              </a:rPr>
              <a:t>戊烷</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是最简单的一种。下列关于该化合物的说法错误的是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与环戊烯互为同分异构体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二氯代物超过两种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所有碳原子均处同一平面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1 mol 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至少需要</a:t>
            </a:r>
            <a:r>
              <a:rPr lang="en-US" altLang="zh-CN" sz="2200">
                <a:solidFill>
                  <a:srgbClr val="000000"/>
                </a:solidFill>
                <a:latin typeface="Times New Roman" panose="02020603050405020304" pitchFamily="18" charset="0"/>
                <a:cs typeface="Times New Roman" panose="02020603050405020304" pitchFamily="18" charset="0"/>
              </a:rPr>
              <a:t>2 mol </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6" name="18JQG1H02.eps" descr="id:2147505243;FounderCES"/>
          <p:cNvPicPr/>
          <p:nvPr/>
        </p:nvPicPr>
        <p:blipFill>
          <a:blip r:embed="rId5"/>
          <a:stretch>
            <a:fillRect/>
          </a:stretch>
        </p:blipFill>
        <p:spPr>
          <a:xfrm>
            <a:off x="2607236" y="2574039"/>
            <a:ext cx="636771" cy="396078"/>
          </a:xfrm>
          <a:prstGeom prst="rect">
            <a:avLst/>
          </a:prstGeom>
        </p:spPr>
      </p:pic>
    </p:spTree>
    <p:extLst>
      <p:ext uri="{BB962C8B-B14F-4D97-AF65-F5344CB8AC3E}">
        <p14:creationId xmlns:p14="http://schemas.microsoft.com/office/powerpoint/2010/main" val="3577427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40</a:t>
            </a:fld>
            <a:r>
              <a:rPr lang="en-US" altLang="zh-CN" dirty="0" smtClean="0"/>
              <a:t>-</a:t>
            </a:r>
            <a:endParaRPr lang="zh-CN" altLang="en-US" dirty="0"/>
          </a:p>
        </p:txBody>
      </p:sp>
      <p:sp>
        <p:nvSpPr>
          <p:cNvPr id="14" name="圆角矩形 13">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546789"/>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下列由实验得出的结论正确的是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28266741"/>
              </p:ext>
            </p:extLst>
          </p:nvPr>
        </p:nvGraphicFramePr>
        <p:xfrm>
          <a:off x="508000" y="2030944"/>
          <a:ext cx="8128000" cy="4062352"/>
        </p:xfrm>
        <a:graphic>
          <a:graphicData uri="http://schemas.openxmlformats.org/presentationml/2006/ole">
            <mc:AlternateContent xmlns:mc="http://schemas.openxmlformats.org/markup-compatibility/2006">
              <mc:Choice xmlns:v="urn:schemas-microsoft-com:vml" Requires="v">
                <p:oleObj spid="_x0000_s81922" name="文档" r:id="rId7" imgW="3913417" imgH="1955446" progId="Word.Document.12">
                  <p:embed/>
                </p:oleObj>
              </mc:Choice>
              <mc:Fallback>
                <p:oleObj name="文档" r:id="rId7" imgW="3913417" imgH="1955446" progId="Word.Document.12">
                  <p:embed/>
                  <p:pic>
                    <p:nvPicPr>
                      <p:cNvPr id="0" name=""/>
                      <p:cNvPicPr/>
                      <p:nvPr/>
                    </p:nvPicPr>
                    <p:blipFill>
                      <a:blip r:embed="rId8"/>
                      <a:stretch>
                        <a:fillRect/>
                      </a:stretch>
                    </p:blipFill>
                    <p:spPr>
                      <a:xfrm>
                        <a:off x="508000" y="2030944"/>
                        <a:ext cx="8128000" cy="4062352"/>
                      </a:xfrm>
                      <a:prstGeom prst="rect">
                        <a:avLst/>
                      </a:prstGeom>
                    </p:spPr>
                  </p:pic>
                </p:oleObj>
              </mc:Fallback>
            </mc:AlternateContent>
          </a:graphicData>
        </a:graphic>
      </p:graphicFrame>
    </p:spTree>
    <p:extLst>
      <p:ext uri="{BB962C8B-B14F-4D97-AF65-F5344CB8AC3E}">
        <p14:creationId xmlns:p14="http://schemas.microsoft.com/office/powerpoint/2010/main" val="3192901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41</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乙烯通入溴的四氯化碳溶液发生加成反应生成</a:t>
            </a:r>
            <a:r>
              <a:rPr lang="en-US" altLang="zh-CN" sz="2200">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二溴乙烷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生成物溶于四氯化碳溶液呈无色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乙醇和水分子中都含有</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可与金属钠反应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但乙醇分子中羟基氢的活性小于水分子中氢的活性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水垢的成分是</a:t>
            </a:r>
            <a:r>
              <a:rPr lang="en-US" altLang="zh-CN" sz="2200">
                <a:solidFill>
                  <a:srgbClr val="000000"/>
                </a:solidFill>
                <a:latin typeface="Times New Roman" panose="02020603050405020304" pitchFamily="18" charset="0"/>
                <a:cs typeface="Times New Roman" panose="02020603050405020304" pitchFamily="18" charset="0"/>
              </a:rPr>
              <a:t>CaCO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Mg(OH)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乙酸能除去水垢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说明乙酸的酸性强于碳酸的酸性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甲烷与氯气在光照下发生取代反应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生成的氯化氢溶于水具有酸性</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462688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42</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5" name="矩形 4"/>
          <p:cNvSpPr>
            <a:spLocks noChangeAspect="1"/>
          </p:cNvSpPr>
          <p:nvPr/>
        </p:nvSpPr>
        <p:spPr>
          <a:xfrm>
            <a:off x="472575" y="134076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植物油氢化过程中发生了加成反应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淀粉和纤维素互为同分异构体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环己烷与苯可用酸性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溶液鉴别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水可以用来分离溴苯和苯的混合物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植物油中含有不饱和键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此过程称为油脂氢化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淀粉和纤维素的分子式均为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baseline="-25000">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由于聚合度</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所以它们的分子式不同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故不互为同分异构体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环己烷与苯都不与酸性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故不能用酸性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溶液鉴别环己烷与苯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溴苯与苯互溶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两者均不溶于水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不可用水分离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825907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down)">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wipe(down)">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43</a:t>
            </a:fld>
            <a:r>
              <a:rPr lang="en-US" altLang="zh-CN" dirty="0" smtClean="0"/>
              <a:t>-</a:t>
            </a:r>
            <a:endParaRPr lang="zh-CN" altLang="en-US" dirty="0"/>
          </a:p>
        </p:txBody>
      </p:sp>
      <p:sp>
        <p:nvSpPr>
          <p:cNvPr id="14" name="圆角矩形 13">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446371"/>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下列关于有机化合物的说法正确的是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A.2-</a:t>
            </a:r>
            <a:r>
              <a:rPr lang="zh-CN" altLang="zh-CN" sz="2200">
                <a:solidFill>
                  <a:srgbClr val="000000"/>
                </a:solidFill>
                <a:latin typeface="Times New Roman" panose="02020603050405020304" pitchFamily="18" charset="0"/>
                <a:cs typeface="Times New Roman" panose="02020603050405020304" pitchFamily="18" charset="0"/>
              </a:rPr>
              <a:t>甲基丁烷也称为异丁烷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由乙烯生成乙醇属于加成反应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cs typeface="Times New Roman" panose="02020603050405020304" pitchFamily="18" charset="0"/>
              </a:rPr>
              <a:t>有</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种同分异构体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油脂和蛋白质都属于高分子化合物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954690322"/>
              </p:ext>
            </p:extLst>
          </p:nvPr>
        </p:nvGraphicFramePr>
        <p:xfrm>
          <a:off x="611560" y="3920634"/>
          <a:ext cx="8128000" cy="2028646"/>
        </p:xfrm>
        <a:graphic>
          <a:graphicData uri="http://schemas.openxmlformats.org/presentationml/2006/ole">
            <mc:AlternateContent xmlns:mc="http://schemas.openxmlformats.org/markup-compatibility/2006">
              <mc:Choice xmlns:v="urn:schemas-microsoft-com:vml" Requires="v">
                <p:oleObj spid="_x0000_s82946" name="文档" r:id="rId7" imgW="3847376" imgH="960090" progId="Word.Document.12">
                  <p:embed/>
                </p:oleObj>
              </mc:Choice>
              <mc:Fallback>
                <p:oleObj name="文档" r:id="rId7" imgW="3847376" imgH="960090" progId="Word.Document.12">
                  <p:embed/>
                  <p:pic>
                    <p:nvPicPr>
                      <p:cNvPr id="0" name=""/>
                      <p:cNvPicPr/>
                      <p:nvPr/>
                    </p:nvPicPr>
                    <p:blipFill>
                      <a:blip r:embed="rId8"/>
                      <a:stretch>
                        <a:fillRect/>
                      </a:stretch>
                    </p:blipFill>
                    <p:spPr>
                      <a:xfrm>
                        <a:off x="611560" y="3920634"/>
                        <a:ext cx="8128000" cy="2028646"/>
                      </a:xfrm>
                      <a:prstGeom prst="rect">
                        <a:avLst/>
                      </a:prstGeom>
                    </p:spPr>
                  </p:pic>
                </p:oleObj>
              </mc:Fallback>
            </mc:AlternateContent>
          </a:graphicData>
        </a:graphic>
      </p:graphicFrame>
    </p:spTree>
    <p:extLst>
      <p:ext uri="{BB962C8B-B14F-4D97-AF65-F5344CB8AC3E}">
        <p14:creationId xmlns:p14="http://schemas.microsoft.com/office/powerpoint/2010/main" val="4108634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44</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乙烷室温下能与浓盐酸发生取代反应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乙烯可以用作生产食品包装材料的原料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乙醇室温下在水中的溶解度大于溴乙烷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乙酸与甲酸甲酯互为同分异构体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乙烷与浓盐酸不反应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利用乙烯可以制取聚乙烯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聚乙烯可用作食品包装材料</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乙醇与水以任意比互溶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溴乙烷不溶于水</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乙酸</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、甲酸甲酯</a:t>
            </a:r>
            <a:r>
              <a:rPr lang="en-US" altLang="zh-CN" sz="2200">
                <a:solidFill>
                  <a:srgbClr val="000000"/>
                </a:solidFill>
                <a:latin typeface="Times New Roman" panose="02020603050405020304" pitchFamily="18" charset="0"/>
                <a:cs typeface="Times New Roman" panose="02020603050405020304" pitchFamily="18" charset="0"/>
              </a:rPr>
              <a:t>(HCOOCH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分子式相同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而结构不同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二者互为同分异构体</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53162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45</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2107334"/>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下列各组中的物质均能发生加成反应的是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乙烯和乙醇</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B</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苯和氯乙烯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乙酸和溴乙烷</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丙烯和丙烷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乙醇为饱和一元醇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不能发生加成反应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苯、氯乙烯中碳碳键都不饱和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都可发生加成反应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乙酸、溴乙烷都不能发生加成反应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丙烷属于烷烃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不能发生加成反应。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56623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46</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1331125"/>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a:t>
            </a:r>
            <a:r>
              <a:rPr lang="en-US" altLang="zh-CN" sz="2200">
                <a:solidFill>
                  <a:srgbClr val="000000"/>
                </a:solidFill>
                <a:latin typeface="Times New Roman" panose="02020603050405020304" pitchFamily="18" charset="0"/>
                <a:cs typeface="Times New Roman" panose="02020603050405020304" pitchFamily="18" charset="0"/>
              </a:rPr>
              <a:t>A10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联盟最后一卷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烯丙胺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C=CH—CH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是化学合成及药物化学中非常重要的基本单元。下列有关烯丙胺的说法正确的是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有三种同分异构体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所有原子可能在同一平面内</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具有两性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能发生加聚反应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7" name="矩形 6"/>
          <p:cNvSpPr>
            <a:spLocks noChangeAspect="1"/>
          </p:cNvSpPr>
          <p:nvPr/>
        </p:nvSpPr>
        <p:spPr>
          <a:xfrm>
            <a:off x="508000" y="4205340"/>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氨基在碳链上的位置有三种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但还有环状结构及出现亚</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氨基</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等情况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故同分异构体超过三种</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烯丙胺分子中有饱和碳原子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故所有原子不可能共平面</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烯丙胺呈碱性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烯丙胺分子中含有碳碳双键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能发生加聚反应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8" name="图片 7"/>
          <p:cNvPicPr/>
          <p:nvPr/>
        </p:nvPicPr>
        <p:blipFill>
          <a:blip r:embed="rId5"/>
          <a:stretch>
            <a:fillRect/>
          </a:stretch>
        </p:blipFill>
        <p:spPr>
          <a:xfrm>
            <a:off x="683568" y="4982687"/>
            <a:ext cx="790694" cy="589512"/>
          </a:xfrm>
          <a:prstGeom prst="rect">
            <a:avLst/>
          </a:prstGeom>
        </p:spPr>
      </p:pic>
    </p:spTree>
    <p:extLst>
      <p:ext uri="{BB962C8B-B14F-4D97-AF65-F5344CB8AC3E}">
        <p14:creationId xmlns:p14="http://schemas.microsoft.com/office/powerpoint/2010/main" val="22327777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47</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37535"/>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福建毕业班质量检查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福建水仙花含有芳樟醇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其结构如图所示。下列有关芳樟醇的说法错误的是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能发生取代反应和加成反应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可以和</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cs typeface="Times New Roman" panose="02020603050405020304" pitchFamily="18" charset="0"/>
              </a:rPr>
              <a:t>溶液发生反应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可做合成高分子化合物的原料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单体</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25752662"/>
              </p:ext>
            </p:extLst>
          </p:nvPr>
        </p:nvGraphicFramePr>
        <p:xfrm>
          <a:off x="620464" y="4005064"/>
          <a:ext cx="8128000" cy="958997"/>
        </p:xfrm>
        <a:graphic>
          <a:graphicData uri="http://schemas.openxmlformats.org/presentationml/2006/ole">
            <mc:AlternateContent xmlns:mc="http://schemas.openxmlformats.org/markup-compatibility/2006">
              <mc:Choice xmlns:v="urn:schemas-microsoft-com:vml" Requires="v">
                <p:oleObj spid="_x0000_s83970" name="文档" r:id="rId7" imgW="3847376" imgH="453776" progId="Word.Document.12">
                  <p:embed/>
                </p:oleObj>
              </mc:Choice>
              <mc:Fallback>
                <p:oleObj name="文档" r:id="rId7" imgW="3847376" imgH="453776" progId="Word.Document.12">
                  <p:embed/>
                  <p:pic>
                    <p:nvPicPr>
                      <p:cNvPr id="0" name=""/>
                      <p:cNvPicPr/>
                      <p:nvPr/>
                    </p:nvPicPr>
                    <p:blipFill>
                      <a:blip r:embed="rId8"/>
                      <a:stretch>
                        <a:fillRect/>
                      </a:stretch>
                    </p:blipFill>
                    <p:spPr>
                      <a:xfrm>
                        <a:off x="620464" y="4005064"/>
                        <a:ext cx="8128000" cy="958997"/>
                      </a:xfrm>
                      <a:prstGeom prst="rect">
                        <a:avLst/>
                      </a:prstGeom>
                    </p:spPr>
                  </p:pic>
                </p:oleObj>
              </mc:Fallback>
            </mc:AlternateContent>
          </a:graphicData>
        </a:graphic>
      </p:graphicFrame>
      <p:pic>
        <p:nvPicPr>
          <p:cNvPr id="7" name="19h94.eps" descr="id:2147505391;FounderCES"/>
          <p:cNvPicPr/>
          <p:nvPr/>
        </p:nvPicPr>
        <p:blipFill>
          <a:blip r:embed="rId9"/>
          <a:stretch>
            <a:fillRect/>
          </a:stretch>
        </p:blipFill>
        <p:spPr>
          <a:xfrm>
            <a:off x="5796136" y="3060504"/>
            <a:ext cx="2201967" cy="613579"/>
          </a:xfrm>
          <a:prstGeom prst="rect">
            <a:avLst/>
          </a:prstGeom>
        </p:spPr>
      </p:pic>
    </p:spTree>
    <p:extLst>
      <p:ext uri="{BB962C8B-B14F-4D97-AF65-F5344CB8AC3E}">
        <p14:creationId xmlns:p14="http://schemas.microsoft.com/office/powerpoint/2010/main" val="2567133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题干中最重要的信息是芳樟醇的键线式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通过观察键线式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芳樟醇中的羟基为醇羟基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可以发生酯化反应等取代反应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但不具有酸性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不能与</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芳樟醇分子中含碳碳双键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可以判断该有机物易发生加成反应和加聚反应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可以做合成高分子化合物的原料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芳樟醇和的分子式均为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18</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所以二者互为同分异构体</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43260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49</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84784"/>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四川攀枝花三模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乙酸乙酯是一种用途广泛的精细化工产品。工业生产乙酸乙酯的方法很多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如下图</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均是取代反应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的原子利用率均为</a:t>
            </a:r>
            <a:r>
              <a:rPr lang="en-US" altLang="zh-CN" sz="2200">
                <a:solidFill>
                  <a:srgbClr val="000000"/>
                </a:solidFill>
                <a:latin typeface="Times New Roman" panose="02020603050405020304" pitchFamily="18" charset="0"/>
                <a:cs typeface="Times New Roman" panose="02020603050405020304" pitchFamily="18" charset="0"/>
              </a:rPr>
              <a:t>100%</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与乙酸乙酯互为同分异构体的酯类化合物有</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乙醇、乙酸、乙酸乙酯三种无色液体可用</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溶液鉴别</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95.eps" descr="id:2147505398;FounderCES"/>
          <p:cNvPicPr/>
          <p:nvPr/>
        </p:nvPicPr>
        <p:blipFill>
          <a:blip r:embed="rId5"/>
          <a:stretch>
            <a:fillRect/>
          </a:stretch>
        </p:blipFill>
        <p:spPr>
          <a:xfrm>
            <a:off x="2627784" y="2357859"/>
            <a:ext cx="4735581" cy="1955785"/>
          </a:xfrm>
          <a:prstGeom prst="rect">
            <a:avLst/>
          </a:prstGeom>
        </p:spPr>
      </p:pic>
    </p:spTree>
    <p:extLst>
      <p:ext uri="{BB962C8B-B14F-4D97-AF65-F5344CB8AC3E}">
        <p14:creationId xmlns:p14="http://schemas.microsoft.com/office/powerpoint/2010/main" val="3172976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螺</a:t>
            </a:r>
            <a:r>
              <a:rPr lang="en-US" altLang="zh-CN" sz="2200">
                <a:solidFill>
                  <a:srgbClr val="000000"/>
                </a:solidFill>
                <a:latin typeface="Times New Roman" panose="02020603050405020304" pitchFamily="18" charset="0"/>
                <a:cs typeface="Times New Roman" panose="02020603050405020304" pitchFamily="18" charset="0"/>
              </a:rPr>
              <a:t>[2,2]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戊烷的分子式为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而环戊烯的分子式也为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则二者互为同分异构体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先给螺</a:t>
            </a:r>
            <a:r>
              <a:rPr lang="en-US" altLang="zh-CN" sz="2200">
                <a:solidFill>
                  <a:srgbClr val="000000"/>
                </a:solidFill>
                <a:latin typeface="Times New Roman" panose="02020603050405020304" pitchFamily="18" charset="0"/>
                <a:cs typeface="Times New Roman" panose="02020603050405020304" pitchFamily="18" charset="0"/>
              </a:rPr>
              <a:t>[2,2]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戊烷分子中碳原子编号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编号碳原子等效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其二氯代物有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a:t>
            </a:r>
            <a:r>
              <a:rPr lang="zh-CN" altLang="zh-CN" sz="2200">
                <a:solidFill>
                  <a:srgbClr val="000000"/>
                </a:solidFill>
                <a:latin typeface="NEU-BZ-S92"/>
                <a:cs typeface="宋体" panose="02010600030101010101" pitchFamily="2" charset="-122"/>
              </a:rPr>
              <a:t>①①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①②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①③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①④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编号表示两个氯原子的位置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由于分子内碳原子都是饱和碳原子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所以所有碳原子不可能共平面</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由于螺</a:t>
            </a:r>
            <a:r>
              <a:rPr lang="en-US" altLang="zh-CN" sz="2200">
                <a:solidFill>
                  <a:srgbClr val="000000"/>
                </a:solidFill>
                <a:latin typeface="Times New Roman" panose="02020603050405020304" pitchFamily="18" charset="0"/>
                <a:cs typeface="Times New Roman" panose="02020603050405020304" pitchFamily="18" charset="0"/>
              </a:rPr>
              <a:t>[2,2]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戊烷的分子式为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要生成</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至少需要</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6" name="18JQG1H13.eps" descr="id:2147505250;FounderCES"/>
          <p:cNvPicPr/>
          <p:nvPr/>
        </p:nvPicPr>
        <p:blipFill>
          <a:blip r:embed="rId5"/>
          <a:stretch>
            <a:fillRect/>
          </a:stretch>
        </p:blipFill>
        <p:spPr>
          <a:xfrm>
            <a:off x="3056523" y="3101551"/>
            <a:ext cx="939413" cy="514972"/>
          </a:xfrm>
          <a:prstGeom prst="rect">
            <a:avLst/>
          </a:prstGeom>
        </p:spPr>
      </p:pic>
    </p:spTree>
    <p:extLst>
      <p:ext uri="{BB962C8B-B14F-4D97-AF65-F5344CB8AC3E}">
        <p14:creationId xmlns:p14="http://schemas.microsoft.com/office/powerpoint/2010/main" val="2448317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不是取代反应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生成乙酸乙酯和水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原子利用率不为</a:t>
            </a:r>
            <a:r>
              <a:rPr lang="en-US" altLang="zh-CN" sz="2200">
                <a:solidFill>
                  <a:srgbClr val="000000"/>
                </a:solidFill>
                <a:latin typeface="Times New Roman" panose="02020603050405020304" pitchFamily="18" charset="0"/>
                <a:cs typeface="Times New Roman" panose="02020603050405020304" pitchFamily="18" charset="0"/>
              </a:rPr>
              <a:t>100%,B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与乙酸乙酯互为同分异构体的酯类化合物有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甲酸丙酯、甲酸异丙酯、丙酸甲酯等</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乙酸可与碳酸钠反应生成无色无味气体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乙酸乙酯因不溶于水而出现分层现象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故可用碳酸钠溶液鉴别</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426419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505000"/>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贵州遵义航天高级中学最后一卷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香豆素</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羧酸是日用化学工业中重要香料之一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它可以通过水杨醛经多步反应合成</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水杨醛苯环上的一元取代物有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可用酸性高锰酸钾溶液检验中间体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中是否混有水杨醛</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中间体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与香豆素</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羧酸互为同系物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D.1 mol</a:t>
            </a:r>
            <a:r>
              <a:rPr lang="zh-CN" altLang="zh-CN" sz="2200">
                <a:solidFill>
                  <a:srgbClr val="000000"/>
                </a:solidFill>
                <a:latin typeface="Times New Roman" panose="02020603050405020304" pitchFamily="18" charset="0"/>
                <a:cs typeface="Times New Roman" panose="02020603050405020304" pitchFamily="18" charset="0"/>
              </a:rPr>
              <a:t>香豆素</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羧酸最多能与</a:t>
            </a:r>
            <a:r>
              <a:rPr lang="en-US" altLang="zh-CN" sz="2200">
                <a:solidFill>
                  <a:srgbClr val="000000"/>
                </a:solidFill>
                <a:latin typeface="Times New Roman" panose="02020603050405020304" pitchFamily="18" charset="0"/>
                <a:cs typeface="Times New Roman" panose="02020603050405020304" pitchFamily="18" charset="0"/>
              </a:rPr>
              <a:t>1 mol 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发生加成反应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96.eps" descr="id:2147505405;FounderCES"/>
          <p:cNvPicPr>
            <a:picLocks noChangeAspect="1"/>
          </p:cNvPicPr>
          <p:nvPr/>
        </p:nvPicPr>
        <p:blipFill>
          <a:blip r:embed="rId5"/>
          <a:stretch>
            <a:fillRect/>
          </a:stretch>
        </p:blipFill>
        <p:spPr>
          <a:xfrm>
            <a:off x="705243" y="2420888"/>
            <a:ext cx="7733514" cy="1030024"/>
          </a:xfrm>
          <a:prstGeom prst="rect">
            <a:avLst/>
          </a:prstGeom>
        </p:spPr>
      </p:pic>
    </p:spTree>
    <p:extLst>
      <p:ext uri="{BB962C8B-B14F-4D97-AF65-F5344CB8AC3E}">
        <p14:creationId xmlns:p14="http://schemas.microsoft.com/office/powerpoint/2010/main" val="14136144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8478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水杨醛苯环上的四个氢原子所处环境不同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即苯环上有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种等效氢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故其苯环上的一元取代物有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水杨醛分子中含有醛基和酚羟基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具有醛和酚的性质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中间体中含有酯基、碳碳双键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具有酯和烯烃性质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二者都能被酸性高锰酸钾溶液氧化而使酸性高锰酸钾溶液褪色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故不能用酸性高锰酸钾溶液鉴别</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结构相似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在分子组成上相差一个或</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原子团的有机物互称同系物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中间体中含有酯基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香豆酸</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羧酸中含有酯基和羧基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二者结构不相似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所以不是同系物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香豆酸</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羧酸分子中的苯环和碳碳双键均能和氢气发生加成反应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该物质最多能和</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氢气发生加成反应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255721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40767"/>
            <a:ext cx="8240464" cy="5373779"/>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福建龙岩教学质量检查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脱落酸有催熟作用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其结构简式如图所示。下列关于脱落酸的说法错误的是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一定条件下可以发生酯化、加聚、氧化反应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所有碳原子不可能共平面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D.1 mol</a:t>
            </a:r>
            <a:r>
              <a:rPr lang="zh-CN" altLang="zh-CN" sz="2200">
                <a:solidFill>
                  <a:srgbClr val="000000"/>
                </a:solidFill>
                <a:latin typeface="Times New Roman" panose="02020603050405020304" pitchFamily="18" charset="0"/>
                <a:cs typeface="Times New Roman" panose="02020603050405020304" pitchFamily="18" charset="0"/>
              </a:rPr>
              <a:t>的脱落酸能与</a:t>
            </a:r>
            <a:r>
              <a:rPr lang="en-US" altLang="zh-CN" sz="2200">
                <a:solidFill>
                  <a:srgbClr val="000000"/>
                </a:solidFill>
                <a:latin typeface="Times New Roman" panose="02020603050405020304" pitchFamily="18" charset="0"/>
                <a:cs typeface="Times New Roman" panose="02020603050405020304" pitchFamily="18" charset="0"/>
              </a:rPr>
              <a:t>2 mol</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发生反应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该分子的不饱和度为</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项正确。脱落酸分子中既有羧基又有羟基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故可以发生酯化反应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含有碳碳双键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可以发生加聚反应和氧化反应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项正确。饱和碳原子与其相连的</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个原子形成四面体构型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该分子内部有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个碳原子与其周围的</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个碳原子相连接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故所有碳原子不可能共面</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项正确。脱落酸分子中只有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个羧基</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脱落酸最多只能与</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97.eps" descr="id:2147505412;FounderCES"/>
          <p:cNvPicPr/>
          <p:nvPr/>
        </p:nvPicPr>
        <p:blipFill>
          <a:blip r:embed="rId5"/>
          <a:stretch>
            <a:fillRect/>
          </a:stretch>
        </p:blipFill>
        <p:spPr>
          <a:xfrm>
            <a:off x="6228184" y="2287146"/>
            <a:ext cx="2500065" cy="936104"/>
          </a:xfrm>
          <a:prstGeom prst="rect">
            <a:avLst/>
          </a:prstGeom>
        </p:spPr>
      </p:pic>
    </p:spTree>
    <p:extLst>
      <p:ext uri="{BB962C8B-B14F-4D97-AF65-F5344CB8AC3E}">
        <p14:creationId xmlns:p14="http://schemas.microsoft.com/office/powerpoint/2010/main" val="4074629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491358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福建龙岩质量检查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某石化公司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碳九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装船作业时发生泄漏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造成环境污染。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碳九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是指分子中含九个碳原子的芳香烃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下列关于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碳九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属于易燃危险品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能与浓硫酸和浓硝酸的混合液反应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只含碳、氢元素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D.1,2,3-</a:t>
            </a:r>
            <a:r>
              <a:rPr lang="zh-CN" altLang="zh-CN" sz="2200">
                <a:solidFill>
                  <a:srgbClr val="000000"/>
                </a:solidFill>
                <a:latin typeface="Times New Roman" panose="02020603050405020304" pitchFamily="18" charset="0"/>
                <a:cs typeface="Times New Roman" panose="02020603050405020304" pitchFamily="18" charset="0"/>
              </a:rPr>
              <a:t>三甲基苯属于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碳九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其一氯代物有</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芳香烃属于易燃物</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芳香烃在浓硫酸作催化剂的基础上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可以和浓硝酸发生取代反应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烃仅由碳、氢两种元素组成</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;1,2,3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三甲基苯属于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其一氯代物有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048959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494171"/>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河南洛阳模拟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下列关于有机化合物的说法正确的是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种同分异构体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乙烯与</a:t>
            </a:r>
            <a:r>
              <a:rPr lang="en-US" altLang="zh-CN" sz="2200">
                <a:solidFill>
                  <a:srgbClr val="000000"/>
                </a:solidFill>
                <a:latin typeface="Times New Roman" panose="02020603050405020304" pitchFamily="18" charset="0"/>
                <a:cs typeface="Times New Roman" panose="02020603050405020304" pitchFamily="18" charset="0"/>
              </a:rPr>
              <a:t>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溶液反应后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混合液分为两层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乙醇被氧化一定生成乙醛</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合成材料会造成巨大的环境压力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应禁止</a:t>
            </a:r>
            <a:r>
              <a:rPr lang="zh-CN" altLang="zh-CN" sz="2200" smtClean="0">
                <a:solidFill>
                  <a:srgbClr val="000000"/>
                </a:solidFill>
                <a:latin typeface="Times New Roman" panose="02020603050405020304" pitchFamily="18" charset="0"/>
                <a:cs typeface="Times New Roman" panose="02020603050405020304" pitchFamily="18" charset="0"/>
              </a:rPr>
              <a:t>使用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001282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56</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84784"/>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的有机物可以看作</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中的两个氢原子被两个氯原子取代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两个氯原子取代一个碳上的氢原子有</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—CCl</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取代两个碳上的氢有</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Cl—CH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Cl,CH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Cl—CHCl—CH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共有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乙烯与溴发生加成反应</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a:t>
            </a:r>
            <a:r>
              <a:rPr lang="en-US" altLang="zh-CN" sz="2200" smtClean="0">
                <a:solidFill>
                  <a:srgbClr val="000000"/>
                </a:solidFill>
                <a:latin typeface="Times New Roman" panose="02020603050405020304" pitchFamily="18" charset="0"/>
                <a:cs typeface="Times New Roman" panose="02020603050405020304" pitchFamily="18" charset="0"/>
              </a:rPr>
              <a:t>BrCH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Br,BrCH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Br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易溶于四氯化碳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溶液不分层</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乙醇发生氧化反应可生成乙醛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也可以生成乙酸</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虽然大量使用合成材料会污染环境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但是禁止使用是不现实的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应该合理使用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尽量减少污染</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14247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57</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39577"/>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安徽黄山二模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下列关于有机物的描述正确的是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组成为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14</a:t>
            </a:r>
            <a:r>
              <a:rPr lang="zh-CN" altLang="zh-CN" sz="2200">
                <a:solidFill>
                  <a:srgbClr val="000000"/>
                </a:solidFill>
                <a:latin typeface="Times New Roman" panose="02020603050405020304" pitchFamily="18" charset="0"/>
                <a:cs typeface="Times New Roman" panose="02020603050405020304" pitchFamily="18" charset="0"/>
              </a:rPr>
              <a:t>的烷烃中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仅能由</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种单炔烃加氢而制得的结构有</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smtClean="0">
                <a:solidFill>
                  <a:srgbClr val="000000"/>
                </a:solidFill>
                <a:latin typeface="Times New Roman" panose="02020603050405020304" pitchFamily="18" charset="0"/>
                <a:cs typeface="Times New Roman" panose="02020603050405020304" pitchFamily="18" charset="0"/>
              </a:rPr>
              <a:t>种</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用碳酸钠溶液不能一次性鉴别乙酸、苯和乙醇三种无色液体</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80913694"/>
              </p:ext>
            </p:extLst>
          </p:nvPr>
        </p:nvGraphicFramePr>
        <p:xfrm>
          <a:off x="611560" y="3140968"/>
          <a:ext cx="8128000" cy="1311077"/>
        </p:xfrm>
        <a:graphic>
          <a:graphicData uri="http://schemas.openxmlformats.org/presentationml/2006/ole">
            <mc:AlternateContent xmlns:mc="http://schemas.openxmlformats.org/markup-compatibility/2006">
              <mc:Choice xmlns:v="urn:schemas-microsoft-com:vml" Requires="v">
                <p:oleObj spid="_x0000_s84994" name="文档" r:id="rId7" imgW="3847376" imgH="620028" progId="Word.Document.12">
                  <p:embed/>
                </p:oleObj>
              </mc:Choice>
              <mc:Fallback>
                <p:oleObj name="文档" r:id="rId7" imgW="3847376" imgH="620028" progId="Word.Document.12">
                  <p:embed/>
                  <p:pic>
                    <p:nvPicPr>
                      <p:cNvPr id="0" name=""/>
                      <p:cNvPicPr/>
                      <p:nvPr/>
                    </p:nvPicPr>
                    <p:blipFill>
                      <a:blip r:embed="rId8"/>
                      <a:stretch>
                        <a:fillRect/>
                      </a:stretch>
                    </p:blipFill>
                    <p:spPr>
                      <a:xfrm>
                        <a:off x="611560" y="3140968"/>
                        <a:ext cx="8128000" cy="1311077"/>
                      </a:xfrm>
                      <a:prstGeom prst="rect">
                        <a:avLst/>
                      </a:prstGeom>
                    </p:spPr>
                  </p:pic>
                </p:oleObj>
              </mc:Fallback>
            </mc:AlternateContent>
          </a:graphicData>
        </a:graphic>
      </p:graphicFrame>
    </p:spTree>
    <p:extLst>
      <p:ext uri="{BB962C8B-B14F-4D97-AF65-F5344CB8AC3E}">
        <p14:creationId xmlns:p14="http://schemas.microsoft.com/office/powerpoint/2010/main" val="38879172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58</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8"/>
            <a:ext cx="1086003"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3579981"/>
              </p:ext>
            </p:extLst>
          </p:nvPr>
        </p:nvGraphicFramePr>
        <p:xfrm>
          <a:off x="609600" y="1740560"/>
          <a:ext cx="8110538" cy="3155950"/>
        </p:xfrm>
        <a:graphic>
          <a:graphicData uri="http://schemas.openxmlformats.org/presentationml/2006/ole">
            <mc:AlternateContent xmlns:mc="http://schemas.openxmlformats.org/markup-compatibility/2006">
              <mc:Choice xmlns:v="urn:schemas-microsoft-com:vml" Requires="v">
                <p:oleObj spid="_x0000_s86018" name="文档" r:id="rId7" imgW="3847376" imgH="1492314" progId="Word.Document.12">
                  <p:embed/>
                </p:oleObj>
              </mc:Choice>
              <mc:Fallback>
                <p:oleObj name="文档" r:id="rId7" imgW="3847376" imgH="1492314" progId="Word.Document.12">
                  <p:embed/>
                  <p:pic>
                    <p:nvPicPr>
                      <p:cNvPr id="0" name=""/>
                      <p:cNvPicPr/>
                      <p:nvPr/>
                    </p:nvPicPr>
                    <p:blipFill>
                      <a:blip r:embed="rId8"/>
                      <a:stretch>
                        <a:fillRect/>
                      </a:stretch>
                    </p:blipFill>
                    <p:spPr>
                      <a:xfrm>
                        <a:off x="609600" y="1740560"/>
                        <a:ext cx="8110538" cy="3155950"/>
                      </a:xfrm>
                      <a:prstGeom prst="rect">
                        <a:avLst/>
                      </a:prstGeom>
                    </p:spPr>
                  </p:pic>
                </p:oleObj>
              </mc:Fallback>
            </mc:AlternateContent>
          </a:graphicData>
        </a:graphic>
      </p:graphicFrame>
      <p:sp>
        <p:nvSpPr>
          <p:cNvPr id="4" name="矩形 3"/>
          <p:cNvSpPr>
            <a:spLocks noChangeAspect="1"/>
          </p:cNvSpPr>
          <p:nvPr/>
        </p:nvSpPr>
        <p:spPr>
          <a:xfrm>
            <a:off x="508000" y="4756056"/>
            <a:ext cx="8128000" cy="1921552"/>
          </a:xfrm>
          <a:prstGeom prst="rect">
            <a:avLst/>
          </a:prstGeom>
        </p:spPr>
        <p:txBody>
          <a:bodyPr>
            <a:spAutoFit/>
          </a:bodyPr>
          <a:lstStyle/>
          <a:p>
            <a:pPr>
              <a:lnSpc>
                <a:spcPts val="29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加氢而制得对应的炔烃依次有</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立方烷与乙烷的含碳量不同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则燃烧时火焰的明亮程度不同</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项分子中含有的苯环和碳碳双键都为平面形结构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所有原子可能共平面</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乙酸具有酸性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可与碳酸钠反应生成</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苯不溶于水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乙醇易溶于水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可鉴别</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421102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59</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6990"/>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河北示范性高中联考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香天竺葵醇和异香天竺葵醇可用于精油的制作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其结构简式如图</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下列叙述正确的是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香天竺葵醇属于脂肪</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异香天竺葵醇属于芳香醇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二者都能发生加成反应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但不能发生取代反应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异香天竺葵醇分子中的所有碳原子不可能处于同一平面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二者都能使酸性高锰钾溶液褪色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但不能使溴的四氯化碳溶液褪色</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170.eps" descr="id:2147505433;FounderCES"/>
          <p:cNvPicPr/>
          <p:nvPr/>
        </p:nvPicPr>
        <p:blipFill>
          <a:blip r:embed="rId5"/>
          <a:stretch>
            <a:fillRect/>
          </a:stretch>
        </p:blipFill>
        <p:spPr>
          <a:xfrm>
            <a:off x="3203848" y="2369428"/>
            <a:ext cx="3514879" cy="1440589"/>
          </a:xfrm>
          <a:prstGeom prst="rect">
            <a:avLst/>
          </a:prstGeom>
        </p:spPr>
      </p:pic>
    </p:spTree>
    <p:extLst>
      <p:ext uri="{BB962C8B-B14F-4D97-AF65-F5344CB8AC3E}">
        <p14:creationId xmlns:p14="http://schemas.microsoft.com/office/powerpoint/2010/main" val="2143101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30027"/>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已知异丙苯的结构简式如下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异丙苯的分子式为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异丙苯的沸点比苯高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异丙苯中碳原子可能都处于同一平面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异丙苯和苯为同系物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原子形成四个共价键</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原子能形成一个共价键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可以写出其分子式为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异丙苯与苯结构相似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组成上相差</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二者互为同系物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其晶体均属于分子晶体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异丙苯的相对分子质量大于苯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故异丙苯沸点高</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与苯环相连的</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原子与其所连的</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个原子构成四面体结构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异丙苯中的所有</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不可能处于同一平面</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图片 5"/>
          <p:cNvPicPr/>
          <p:nvPr/>
        </p:nvPicPr>
        <p:blipFill>
          <a:blip r:embed="rId5"/>
          <a:stretch>
            <a:fillRect/>
          </a:stretch>
        </p:blipFill>
        <p:spPr>
          <a:xfrm>
            <a:off x="5868144" y="2348880"/>
            <a:ext cx="1623487" cy="680258"/>
          </a:xfrm>
          <a:prstGeom prst="rect">
            <a:avLst/>
          </a:prstGeom>
        </p:spPr>
      </p:pic>
    </p:spTree>
    <p:extLst>
      <p:ext uri="{BB962C8B-B14F-4D97-AF65-F5344CB8AC3E}">
        <p14:creationId xmlns:p14="http://schemas.microsoft.com/office/powerpoint/2010/main" val="426208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脂肪是高级脂肪酸的甘油酯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芳香醇是指分子里含有苯环的醇</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二者分子中都含碳碳双键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能发生取代反应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异香天竺葵醇分子中含有饱和碳原子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与之相连的原子具有四面体的结构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所以该分子中的所有碳原子不可能都处在同一平面上</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二者分子中都含碳碳双键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均能与溴发生加成反应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都能使酸性高锰钾溶液褪色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也能使溴的四氯化碳溶液褪色</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956137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884774"/>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安徽六校教育研究会第二次联考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中国科学家屠呦呦因发现青蒿素而荣获诺贝尔生理学或医学奖。右图是青蒿素的结构简式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则有关青蒿素的说法正确的是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青蒿素分子式为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可用蒸馏水提取植物中的青蒿素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青蒿素在碱性条件下易发生水解反应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青蒿素遇湿润的淀粉碘化钾试纸立刻显蓝色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是因为分子结构中含有酯</a:t>
            </a:r>
            <a:r>
              <a:rPr lang="zh-CN" altLang="zh-CN" sz="2200" smtClean="0">
                <a:solidFill>
                  <a:srgbClr val="000000"/>
                </a:solidFill>
                <a:latin typeface="Times New Roman" panose="02020603050405020304" pitchFamily="18" charset="0"/>
                <a:cs typeface="Times New Roman" panose="02020603050405020304" pitchFamily="18" charset="0"/>
              </a:rPr>
              <a:t>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7" name="19H172.eps" descr="id:2147505440;FounderCES"/>
          <p:cNvPicPr/>
          <p:nvPr/>
        </p:nvPicPr>
        <p:blipFill>
          <a:blip r:embed="rId5"/>
          <a:stretch>
            <a:fillRect/>
          </a:stretch>
        </p:blipFill>
        <p:spPr>
          <a:xfrm>
            <a:off x="5652120" y="2708589"/>
            <a:ext cx="1871646" cy="1677063"/>
          </a:xfrm>
          <a:prstGeom prst="rect">
            <a:avLst/>
          </a:prstGeom>
        </p:spPr>
      </p:pic>
    </p:spTree>
    <p:extLst>
      <p:ext uri="{BB962C8B-B14F-4D97-AF65-F5344CB8AC3E}">
        <p14:creationId xmlns:p14="http://schemas.microsoft.com/office/powerpoint/2010/main" val="17882911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青蒿素分子式为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青蒿素难溶于水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易溶于有机溶剂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应该用有机溶剂提取</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青蒿素分子中含有酯基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在碱性条件下易发生水解反应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青蒿素遇湿润的淀粉碘化钾试纸显蓝色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是因为分子结构中含有具有氧化性的</a:t>
            </a:r>
            <a:r>
              <a:rPr lang="en-US" altLang="zh-CN" sz="2200">
                <a:solidFill>
                  <a:srgbClr val="000000"/>
                </a:solidFill>
                <a:latin typeface="Times New Roman" panose="02020603050405020304" pitchFamily="18" charset="0"/>
                <a:cs typeface="Times New Roman" panose="02020603050405020304" pitchFamily="18" charset="0"/>
              </a:rPr>
              <a:t>“—O—O—”,D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191266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63</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72816"/>
            <a:ext cx="8128000" cy="3748719"/>
          </a:xfrm>
          <a:prstGeom prst="rect">
            <a:avLst/>
          </a:prstGeom>
        </p:spPr>
        <p:txBody>
          <a:bodyPr>
            <a:spAutoFit/>
          </a:bodyPr>
          <a:lstStyle/>
          <a:p>
            <a:pPr>
              <a:lnSpc>
                <a:spcPct val="120000"/>
              </a:lnSpc>
              <a:spcAft>
                <a:spcPts val="0"/>
              </a:spcAft>
            </a:pPr>
            <a:r>
              <a:rPr lang="en-US" altLang="zh-CN" sz="2200" b="1">
                <a:solidFill>
                  <a:srgbClr val="000000"/>
                </a:solidFill>
                <a:latin typeface="Times New Roman" panose="02020603050405020304" pitchFamily="18" charset="0"/>
                <a:cs typeface="Times New Roman" panose="02020603050405020304" pitchFamily="18" charset="0"/>
              </a:rPr>
              <a:t>11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成都外国语学校高三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模拟考试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a:t>
            </a:r>
            <a:r>
              <a:rPr lang="zh-CN" altLang="zh-CN" sz="2200" smtClean="0">
                <a:solidFill>
                  <a:srgbClr val="000000"/>
                </a:solidFill>
                <a:latin typeface="Times New Roman" panose="02020603050405020304" pitchFamily="18" charset="0"/>
                <a:cs typeface="Times New Roman" panose="02020603050405020304" pitchFamily="18" charset="0"/>
              </a:rPr>
              <a:t>有机物</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11</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既能发生取代反应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又能发生加成反应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可与酸性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是乙酸的同系物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能和碳酸钠反应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14017869"/>
              </p:ext>
            </p:extLst>
          </p:nvPr>
        </p:nvGraphicFramePr>
        <p:xfrm>
          <a:off x="620464" y="2243277"/>
          <a:ext cx="8128000" cy="1123301"/>
        </p:xfrm>
        <a:graphic>
          <a:graphicData uri="http://schemas.openxmlformats.org/presentationml/2006/ole">
            <mc:AlternateContent xmlns:mc="http://schemas.openxmlformats.org/markup-compatibility/2006">
              <mc:Choice xmlns:v="urn:schemas-microsoft-com:vml" Requires="v">
                <p:oleObj spid="_x0000_s87042" name="文档" r:id="rId7" imgW="3847376" imgH="532224" progId="Word.Document.12">
                  <p:embed/>
                </p:oleObj>
              </mc:Choice>
              <mc:Fallback>
                <p:oleObj name="文档" r:id="rId7" imgW="3847376" imgH="532224" progId="Word.Document.12">
                  <p:embed/>
                  <p:pic>
                    <p:nvPicPr>
                      <p:cNvPr id="0" name=""/>
                      <p:cNvPicPr/>
                      <p:nvPr/>
                    </p:nvPicPr>
                    <p:blipFill>
                      <a:blip r:embed="rId8"/>
                      <a:stretch>
                        <a:fillRect/>
                      </a:stretch>
                    </p:blipFill>
                    <p:spPr>
                      <a:xfrm>
                        <a:off x="620464" y="2243277"/>
                        <a:ext cx="8128000" cy="1123301"/>
                      </a:xfrm>
                      <a:prstGeom prst="rect">
                        <a:avLst/>
                      </a:prstGeom>
                    </p:spPr>
                  </p:pic>
                </p:oleObj>
              </mc:Fallback>
            </mc:AlternateContent>
          </a:graphicData>
        </a:graphic>
      </p:graphicFrame>
    </p:spTree>
    <p:extLst>
      <p:ext uri="{BB962C8B-B14F-4D97-AF65-F5344CB8AC3E}">
        <p14:creationId xmlns:p14="http://schemas.microsoft.com/office/powerpoint/2010/main" val="38785092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键线式结构中拐点和端点均为碳原子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共有</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则题给有机物的分子式为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含有</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以及</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在一定条件下可发生取代反应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有机物分子中含有醇羟基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能被酸性高锰酸钾溶液氧化而使酸性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分子中含有</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以及</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与乙酸含有的官能团不完全相同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二者结构不相似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不是同系物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505306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65</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60039"/>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安徽合肥一中、马鞍山二中等六校高三联考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化合物丙属于桥环化合物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是一种医药中间体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可以通过以下反应制得</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下列有关说法正确的是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甲分子中所有原子可能处于同一平面上</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乙可与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按物质的量之比</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发生加成反应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丙能使酸性高锰酸钾溶液、溴的</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且原理相同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等物质的量的甲、乙分别完全燃烧时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消耗氧气的质量之比为</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12</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67969806"/>
              </p:ext>
            </p:extLst>
          </p:nvPr>
        </p:nvGraphicFramePr>
        <p:xfrm>
          <a:off x="508000" y="2414084"/>
          <a:ext cx="8128000" cy="992528"/>
        </p:xfrm>
        <a:graphic>
          <a:graphicData uri="http://schemas.openxmlformats.org/presentationml/2006/ole">
            <mc:AlternateContent xmlns:mc="http://schemas.openxmlformats.org/markup-compatibility/2006">
              <mc:Choice xmlns:v="urn:schemas-microsoft-com:vml" Requires="v">
                <p:oleObj spid="_x0000_s88066" name="文档" r:id="rId7" imgW="3847376" imgH="469249" progId="Word.Document.12">
                  <p:embed/>
                </p:oleObj>
              </mc:Choice>
              <mc:Fallback>
                <p:oleObj name="文档" r:id="rId7" imgW="3847376" imgH="469249" progId="Word.Document.12">
                  <p:embed/>
                  <p:pic>
                    <p:nvPicPr>
                      <p:cNvPr id="0" name=""/>
                      <p:cNvPicPr/>
                      <p:nvPr/>
                    </p:nvPicPr>
                    <p:blipFill>
                      <a:blip r:embed="rId8"/>
                      <a:stretch>
                        <a:fillRect/>
                      </a:stretch>
                    </p:blipFill>
                    <p:spPr>
                      <a:xfrm>
                        <a:off x="508000" y="2414084"/>
                        <a:ext cx="8128000" cy="992528"/>
                      </a:xfrm>
                      <a:prstGeom prst="rect">
                        <a:avLst/>
                      </a:prstGeom>
                    </p:spPr>
                  </p:pic>
                </p:oleObj>
              </mc:Fallback>
            </mc:AlternateContent>
          </a:graphicData>
        </a:graphic>
      </p:graphicFrame>
    </p:spTree>
    <p:extLst>
      <p:ext uri="{BB962C8B-B14F-4D97-AF65-F5344CB8AC3E}">
        <p14:creationId xmlns:p14="http://schemas.microsoft.com/office/powerpoint/2010/main" val="10267753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66</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甲分子中含有饱和碳原子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由于饱和碳原子构成的是四面体结构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所以不可能所有原子都在同一平面上</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乙分子中含有</a:t>
            </a:r>
            <a:r>
              <a:rPr lang="en-US" altLang="zh-CN" sz="2200">
                <a:solidFill>
                  <a:srgbClr val="000000"/>
                </a:solidFill>
                <a:latin typeface="Times New Roman" panose="02020603050405020304" pitchFamily="18" charset="0"/>
                <a:cs typeface="Times New Roman" panose="02020603050405020304" pitchFamily="18" charset="0"/>
              </a:rPr>
              <a:t>C=C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键和酯基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只有</a:t>
            </a:r>
            <a:r>
              <a:rPr lang="en-US" altLang="zh-CN" sz="2200">
                <a:solidFill>
                  <a:srgbClr val="000000"/>
                </a:solidFill>
                <a:latin typeface="Times New Roman" panose="02020603050405020304" pitchFamily="18" charset="0"/>
                <a:cs typeface="Times New Roman" panose="02020603050405020304" pitchFamily="18" charset="0"/>
              </a:rPr>
              <a:t>C=C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键可与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二者反应的物质的量的比为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丙物质含有不饱和的碳碳双键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可以被酸性高锰酸钾溶液氧化而使溶液褪色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也可以与溴的</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溶液发生加成反应而使溶液褪色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褪色原理不同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甲分子式是</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甲完全燃烧消耗</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的物质的量为</a:t>
            </a:r>
            <a:r>
              <a:rPr lang="en-US" altLang="zh-CN" sz="2200">
                <a:solidFill>
                  <a:srgbClr val="000000"/>
                </a:solidFill>
                <a:latin typeface="Times New Roman" panose="02020603050405020304" pitchFamily="18" charset="0"/>
                <a:cs typeface="Times New Roman" panose="02020603050405020304" pitchFamily="18" charset="0"/>
              </a:rPr>
              <a:t>6.5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乙的化学式为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乙完全燃烧消耗</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的物质的量为</a:t>
            </a:r>
            <a:r>
              <a:rPr lang="en-US" altLang="zh-CN" sz="22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所以等物质的量的甲、乙分别完全燃烧时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消耗氧气的质量之比为</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12,D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7821472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67</a:t>
            </a:fld>
            <a:r>
              <a:rPr lang="en-US" altLang="zh-CN" smtClean="0"/>
              <a:t>-</a:t>
            </a:r>
            <a:endParaRPr lang="zh-CN" altLang="en-US" dirty="0"/>
          </a:p>
        </p:txBody>
      </p:sp>
      <p:sp>
        <p:nvSpPr>
          <p:cNvPr id="9" name="圆角矩形 8">
            <a:hlinkClick r:id="rId2"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0" name="圆角矩形 9">
            <a:hlinkClick r:id="rId3"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251359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同分异构体数目的判断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BrCl</a:t>
            </a:r>
            <a:r>
              <a:rPr lang="zh-CN" altLang="zh-CN" sz="2200">
                <a:solidFill>
                  <a:srgbClr val="000000"/>
                </a:solidFill>
                <a:latin typeface="Times New Roman" panose="02020603050405020304" pitchFamily="18" charset="0"/>
                <a:cs typeface="Times New Roman" panose="02020603050405020304" pitchFamily="18" charset="0"/>
              </a:rPr>
              <a:t>的有机物共有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不含立体异构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A.8</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B.10</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C.12</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D.14</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804515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68</a:t>
            </a:fld>
            <a:r>
              <a:rPr lang="en-US" altLang="zh-CN" smtClean="0"/>
              <a:t>-</a:t>
            </a:r>
            <a:endParaRPr lang="zh-CN" altLang="en-US" dirty="0"/>
          </a:p>
        </p:txBody>
      </p:sp>
      <p:sp>
        <p:nvSpPr>
          <p:cNvPr id="9" name="圆角矩形 8">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0" name="圆角矩形 9">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09698504"/>
              </p:ext>
            </p:extLst>
          </p:nvPr>
        </p:nvGraphicFramePr>
        <p:xfrm>
          <a:off x="508000" y="1381954"/>
          <a:ext cx="7849806" cy="5301208"/>
        </p:xfrm>
        <a:graphic>
          <a:graphicData uri="http://schemas.openxmlformats.org/presentationml/2006/ole">
            <mc:AlternateContent xmlns:mc="http://schemas.openxmlformats.org/markup-compatibility/2006">
              <mc:Choice xmlns:v="urn:schemas-microsoft-com:vml" Requires="v">
                <p:oleObj spid="_x0000_s89090" name="文档" r:id="rId6" imgW="3847376" imgH="2598145" progId="Word.Document.12">
                  <p:embed/>
                </p:oleObj>
              </mc:Choice>
              <mc:Fallback>
                <p:oleObj name="文档" r:id="rId6" imgW="3847376" imgH="2598145" progId="Word.Document.12">
                  <p:embed/>
                  <p:pic>
                    <p:nvPicPr>
                      <p:cNvPr id="0" name=""/>
                      <p:cNvPicPr/>
                      <p:nvPr/>
                    </p:nvPicPr>
                    <p:blipFill>
                      <a:blip r:embed="rId7"/>
                      <a:stretch>
                        <a:fillRect/>
                      </a:stretch>
                    </p:blipFill>
                    <p:spPr>
                      <a:xfrm>
                        <a:off x="508000" y="1381954"/>
                        <a:ext cx="7849806" cy="5301208"/>
                      </a:xfrm>
                      <a:prstGeom prst="rect">
                        <a:avLst/>
                      </a:prstGeom>
                    </p:spPr>
                  </p:pic>
                </p:oleObj>
              </mc:Fallback>
            </mc:AlternateContent>
          </a:graphicData>
        </a:graphic>
      </p:graphicFrame>
    </p:spTree>
    <p:extLst>
      <p:ext uri="{BB962C8B-B14F-4D97-AF65-F5344CB8AC3E}">
        <p14:creationId xmlns:p14="http://schemas.microsoft.com/office/powerpoint/2010/main" val="1496159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69</a:t>
            </a:fld>
            <a:r>
              <a:rPr lang="en-US" altLang="zh-CN" smtClean="0"/>
              <a:t>-</a:t>
            </a:r>
            <a:endParaRPr lang="zh-CN" altLang="en-US" dirty="0"/>
          </a:p>
        </p:txBody>
      </p:sp>
      <p:sp>
        <p:nvSpPr>
          <p:cNvPr id="9" name="圆角矩形 8">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0" name="圆角矩形 9">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535996816"/>
              </p:ext>
            </p:extLst>
          </p:nvPr>
        </p:nvGraphicFramePr>
        <p:xfrm>
          <a:off x="508000" y="1988840"/>
          <a:ext cx="8128000" cy="1026059"/>
        </p:xfrm>
        <a:graphic>
          <a:graphicData uri="http://schemas.openxmlformats.org/presentationml/2006/ole">
            <mc:AlternateContent xmlns:mc="http://schemas.openxmlformats.org/markup-compatibility/2006">
              <mc:Choice xmlns:v="urn:schemas-microsoft-com:vml" Requires="v">
                <p:oleObj spid="_x0000_s90114" name="文档" r:id="rId6" imgW="3847376" imgH="486522" progId="Word.Document.12">
                  <p:embed/>
                </p:oleObj>
              </mc:Choice>
              <mc:Fallback>
                <p:oleObj name="文档" r:id="rId6" imgW="3847376" imgH="486522" progId="Word.Document.12">
                  <p:embed/>
                  <p:pic>
                    <p:nvPicPr>
                      <p:cNvPr id="0" name=""/>
                      <p:cNvPicPr/>
                      <p:nvPr/>
                    </p:nvPicPr>
                    <p:blipFill>
                      <a:blip r:embed="rId7"/>
                      <a:stretch>
                        <a:fillRect/>
                      </a:stretch>
                    </p:blipFill>
                    <p:spPr>
                      <a:xfrm>
                        <a:off x="508000" y="1988840"/>
                        <a:ext cx="8128000" cy="1026059"/>
                      </a:xfrm>
                      <a:prstGeom prst="rect">
                        <a:avLst/>
                      </a:prstGeom>
                    </p:spPr>
                  </p:pic>
                </p:oleObj>
              </mc:Fallback>
            </mc:AlternateContent>
          </a:graphicData>
        </a:graphic>
      </p:graphicFrame>
      <p:sp>
        <p:nvSpPr>
          <p:cNvPr id="4" name="矩形 3"/>
          <p:cNvSpPr>
            <a:spLocks noChangeAspect="1"/>
          </p:cNvSpPr>
          <p:nvPr/>
        </p:nvSpPr>
        <p:spPr>
          <a:xfrm>
            <a:off x="395536" y="3011441"/>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A.b</a:t>
            </a:r>
            <a:r>
              <a:rPr lang="zh-CN" altLang="zh-CN" sz="2200">
                <a:solidFill>
                  <a:srgbClr val="000000"/>
                </a:solidFill>
                <a:latin typeface="Times New Roman" panose="02020603050405020304" pitchFamily="18" charset="0"/>
                <a:cs typeface="Times New Roman" panose="02020603050405020304" pitchFamily="18" charset="0"/>
              </a:rPr>
              <a:t>的同分异构体只有</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两种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的二氯代物均只有三种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均可与酸性高锰酸钾溶液反应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中只有</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的所有原子处于同一平面</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064917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乌洛托品在合成、医药、染料等工业中有广泛用途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其结构式如图所示。将甲醛水溶液与氨水混合蒸发可制得乌洛托品。若原料完全反应生成乌洛托品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则甲醛与氨的物质的量之比应为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	B.2</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3	C.3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	D.2</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该有机物的分子式为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由分子中的</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原子个数比可知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甲醛与氨的物质的量之比为</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4=3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Y3618.eps" descr="id:2147505257;FounderCES"/>
          <p:cNvPicPr/>
          <p:nvPr/>
        </p:nvPicPr>
        <p:blipFill>
          <a:blip r:embed="rId5"/>
          <a:stretch>
            <a:fillRect/>
          </a:stretch>
        </p:blipFill>
        <p:spPr>
          <a:xfrm>
            <a:off x="5868143" y="3212976"/>
            <a:ext cx="841385" cy="864096"/>
          </a:xfrm>
          <a:prstGeom prst="rect">
            <a:avLst/>
          </a:prstGeom>
        </p:spPr>
      </p:pic>
    </p:spTree>
    <p:extLst>
      <p:ext uri="{BB962C8B-B14F-4D97-AF65-F5344CB8AC3E}">
        <p14:creationId xmlns:p14="http://schemas.microsoft.com/office/powerpoint/2010/main" val="1270964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70</a:t>
            </a:fld>
            <a:r>
              <a:rPr lang="en-US" altLang="zh-CN" smtClean="0"/>
              <a:t>-</a:t>
            </a:r>
            <a:endParaRPr lang="zh-CN" altLang="en-US" dirty="0"/>
          </a:p>
        </p:txBody>
      </p:sp>
      <p:sp>
        <p:nvSpPr>
          <p:cNvPr id="9" name="圆角矩形 8">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0" name="圆角矩形 9">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916832"/>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314057763"/>
              </p:ext>
            </p:extLst>
          </p:nvPr>
        </p:nvGraphicFramePr>
        <p:xfrm>
          <a:off x="620464" y="2403025"/>
          <a:ext cx="8128000" cy="2783102"/>
        </p:xfrm>
        <a:graphic>
          <a:graphicData uri="http://schemas.openxmlformats.org/presentationml/2006/ole">
            <mc:AlternateContent xmlns:mc="http://schemas.openxmlformats.org/markup-compatibility/2006">
              <mc:Choice xmlns:v="urn:schemas-microsoft-com:vml" Requires="v">
                <p:oleObj spid="_x0000_s91138" name="文档" r:id="rId6" imgW="3847376" imgH="1318145" progId="Word.Document.12">
                  <p:embed/>
                </p:oleObj>
              </mc:Choice>
              <mc:Fallback>
                <p:oleObj name="文档" r:id="rId6" imgW="3847376" imgH="1318145" progId="Word.Document.12">
                  <p:embed/>
                  <p:pic>
                    <p:nvPicPr>
                      <p:cNvPr id="0" name=""/>
                      <p:cNvPicPr/>
                      <p:nvPr/>
                    </p:nvPicPr>
                    <p:blipFill>
                      <a:blip r:embed="rId7"/>
                      <a:stretch>
                        <a:fillRect/>
                      </a:stretch>
                    </p:blipFill>
                    <p:spPr>
                      <a:xfrm>
                        <a:off x="620464" y="2403025"/>
                        <a:ext cx="8128000" cy="2783102"/>
                      </a:xfrm>
                      <a:prstGeom prst="rect">
                        <a:avLst/>
                      </a:prstGeom>
                    </p:spPr>
                  </p:pic>
                </p:oleObj>
              </mc:Fallback>
            </mc:AlternateContent>
          </a:graphicData>
        </a:graphic>
      </p:graphicFrame>
    </p:spTree>
    <p:extLst>
      <p:ext uri="{BB962C8B-B14F-4D97-AF65-F5344CB8AC3E}">
        <p14:creationId xmlns:p14="http://schemas.microsoft.com/office/powerpoint/2010/main" val="21055979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71</a:t>
            </a:fld>
            <a:r>
              <a:rPr lang="en-US" altLang="zh-CN" smtClean="0"/>
              <a:t>-</a:t>
            </a:r>
            <a:endParaRPr lang="zh-CN" altLang="en-US" dirty="0"/>
          </a:p>
        </p:txBody>
      </p:sp>
      <p:sp>
        <p:nvSpPr>
          <p:cNvPr id="9" name="圆角矩形 8">
            <a:hlinkClick r:id="rId2"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0" name="圆角矩形 9">
            <a:hlinkClick r:id="rId3"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2716732"/>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的有机物共有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不含立体异构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A.7</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B.8</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C.9</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D.10</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4899692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72</a:t>
            </a:fld>
            <a:r>
              <a:rPr lang="en-US" altLang="zh-CN" smtClean="0"/>
              <a:t>-</a:t>
            </a:r>
            <a:endParaRPr lang="zh-CN" altLang="en-US" dirty="0"/>
          </a:p>
        </p:txBody>
      </p:sp>
      <p:sp>
        <p:nvSpPr>
          <p:cNvPr id="9" name="圆角矩形 8">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0" name="圆角矩形 9">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28749698"/>
              </p:ext>
            </p:extLst>
          </p:nvPr>
        </p:nvGraphicFramePr>
        <p:xfrm>
          <a:off x="508000" y="1556792"/>
          <a:ext cx="8128000" cy="4597150"/>
        </p:xfrm>
        <a:graphic>
          <a:graphicData uri="http://schemas.openxmlformats.org/presentationml/2006/ole">
            <mc:AlternateContent xmlns:mc="http://schemas.openxmlformats.org/markup-compatibility/2006">
              <mc:Choice xmlns:v="urn:schemas-microsoft-com:vml" Requires="v">
                <p:oleObj spid="_x0000_s92162" name="文档" r:id="rId6" imgW="3847376" imgH="2175676" progId="Word.Document.12">
                  <p:embed/>
                </p:oleObj>
              </mc:Choice>
              <mc:Fallback>
                <p:oleObj name="文档" r:id="rId6" imgW="3847376" imgH="2175676" progId="Word.Document.12">
                  <p:embed/>
                  <p:pic>
                    <p:nvPicPr>
                      <p:cNvPr id="0" name=""/>
                      <p:cNvPicPr/>
                      <p:nvPr/>
                    </p:nvPicPr>
                    <p:blipFill>
                      <a:blip r:embed="rId7"/>
                      <a:stretch>
                        <a:fillRect/>
                      </a:stretch>
                    </p:blipFill>
                    <p:spPr>
                      <a:xfrm>
                        <a:off x="508000" y="1556792"/>
                        <a:ext cx="8128000" cy="4597150"/>
                      </a:xfrm>
                      <a:prstGeom prst="rect">
                        <a:avLst/>
                      </a:prstGeom>
                    </p:spPr>
                  </p:pic>
                </p:oleObj>
              </mc:Fallback>
            </mc:AlternateContent>
          </a:graphicData>
        </a:graphic>
      </p:graphicFrame>
    </p:spTree>
    <p:extLst>
      <p:ext uri="{BB962C8B-B14F-4D97-AF65-F5344CB8AC3E}">
        <p14:creationId xmlns:p14="http://schemas.microsoft.com/office/powerpoint/2010/main" val="7891040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73</a:t>
            </a:fld>
            <a:r>
              <a:rPr lang="en-US" altLang="zh-CN" smtClean="0"/>
              <a:t>-</a:t>
            </a:r>
            <a:endParaRPr lang="zh-CN" altLang="en-US" dirty="0"/>
          </a:p>
        </p:txBody>
      </p:sp>
      <p:sp>
        <p:nvSpPr>
          <p:cNvPr id="9" name="圆角矩形 8">
            <a:hlinkClick r:id="rId2"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0" name="圆角矩形 9">
            <a:hlinkClick r:id="rId3"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,11)</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并能与饱和</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溶液反应放出气体的有机物有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不含立体异构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A.3</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B.4</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C.5</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D.6</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并能与饱和</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溶液反应放出气体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所以该有机物分子中应含</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即分子组成为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又因丁基有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所以符合条件的有机物应为</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52753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74</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92596"/>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广东东莞二模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有机物</a:t>
            </a:r>
            <a:r>
              <a:rPr lang="en-US" altLang="zh-CN" sz="2200">
                <a:solidFill>
                  <a:srgbClr val="000000"/>
                </a:solidFill>
                <a:latin typeface="Times New Roman" panose="02020603050405020304" pitchFamily="18" charset="0"/>
                <a:cs typeface="Times New Roman" panose="02020603050405020304" pitchFamily="18" charset="0"/>
              </a:rPr>
              <a:t>M</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苯环</a:t>
            </a:r>
            <a:r>
              <a:rPr lang="zh-CN" altLang="zh-CN" sz="2200">
                <a:solidFill>
                  <a:srgbClr val="000000"/>
                </a:solidFill>
                <a:latin typeface="Times New Roman" panose="02020603050405020304" pitchFamily="18" charset="0"/>
                <a:cs typeface="Times New Roman" panose="02020603050405020304" pitchFamily="18" charset="0"/>
              </a:rPr>
              <a:t>上只有一个侧链的结构共有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A.5</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B.6</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C.7</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D.8</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图片 6"/>
          <p:cNvPicPr/>
          <p:nvPr/>
        </p:nvPicPr>
        <p:blipFill>
          <a:blip r:embed="rId5"/>
          <a:stretch>
            <a:fillRect/>
          </a:stretch>
        </p:blipFill>
        <p:spPr>
          <a:xfrm>
            <a:off x="4397162" y="1492596"/>
            <a:ext cx="1667366" cy="51597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3211906547"/>
              </p:ext>
            </p:extLst>
          </p:nvPr>
        </p:nvGraphicFramePr>
        <p:xfrm>
          <a:off x="610439" y="3125877"/>
          <a:ext cx="8131175" cy="3406775"/>
        </p:xfrm>
        <a:graphic>
          <a:graphicData uri="http://schemas.openxmlformats.org/presentationml/2006/ole">
            <mc:AlternateContent xmlns:mc="http://schemas.openxmlformats.org/markup-compatibility/2006">
              <mc:Choice xmlns:v="urn:schemas-microsoft-com:vml" Requires="v">
                <p:oleObj spid="_x0000_s93186" name="文档" r:id="rId7" imgW="3847376" imgH="1610706" progId="Word.Document.12">
                  <p:embed/>
                </p:oleObj>
              </mc:Choice>
              <mc:Fallback>
                <p:oleObj name="文档" r:id="rId7" imgW="3847376" imgH="1610706" progId="Word.Document.12">
                  <p:embed/>
                  <p:pic>
                    <p:nvPicPr>
                      <p:cNvPr id="0" name=""/>
                      <p:cNvPicPr/>
                      <p:nvPr/>
                    </p:nvPicPr>
                    <p:blipFill>
                      <a:blip r:embed="rId8"/>
                      <a:stretch>
                        <a:fillRect/>
                      </a:stretch>
                    </p:blipFill>
                    <p:spPr>
                      <a:xfrm>
                        <a:off x="610439" y="3125877"/>
                        <a:ext cx="8131175" cy="3406775"/>
                      </a:xfrm>
                      <a:prstGeom prst="rect">
                        <a:avLst/>
                      </a:prstGeom>
                    </p:spPr>
                  </p:pic>
                </p:oleObj>
              </mc:Fallback>
            </mc:AlternateContent>
          </a:graphicData>
        </a:graphic>
      </p:graphicFrame>
    </p:spTree>
    <p:extLst>
      <p:ext uri="{BB962C8B-B14F-4D97-AF65-F5344CB8AC3E}">
        <p14:creationId xmlns:p14="http://schemas.microsoft.com/office/powerpoint/2010/main" val="1505874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75</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44397662"/>
              </p:ext>
            </p:extLst>
          </p:nvPr>
        </p:nvGraphicFramePr>
        <p:xfrm>
          <a:off x="508000" y="1622918"/>
          <a:ext cx="8128000" cy="3866164"/>
        </p:xfrm>
        <a:graphic>
          <a:graphicData uri="http://schemas.openxmlformats.org/presentationml/2006/ole">
            <mc:AlternateContent xmlns:mc="http://schemas.openxmlformats.org/markup-compatibility/2006">
              <mc:Choice xmlns:v="urn:schemas-microsoft-com:vml" Requires="v">
                <p:oleObj spid="_x0000_s94210" name="文档" r:id="rId6" imgW="3847376" imgH="1830576" progId="Word.Document.12">
                  <p:embed/>
                </p:oleObj>
              </mc:Choice>
              <mc:Fallback>
                <p:oleObj name="文档" r:id="rId6" imgW="3847376" imgH="1830576" progId="Word.Document.12">
                  <p:embed/>
                  <p:pic>
                    <p:nvPicPr>
                      <p:cNvPr id="0" name=""/>
                      <p:cNvPicPr/>
                      <p:nvPr/>
                    </p:nvPicPr>
                    <p:blipFill>
                      <a:blip r:embed="rId7"/>
                      <a:stretch>
                        <a:fillRect/>
                      </a:stretch>
                    </p:blipFill>
                    <p:spPr>
                      <a:xfrm>
                        <a:off x="508000" y="1622918"/>
                        <a:ext cx="8128000" cy="3866164"/>
                      </a:xfrm>
                      <a:prstGeom prst="rect">
                        <a:avLst/>
                      </a:prstGeom>
                    </p:spPr>
                  </p:pic>
                </p:oleObj>
              </mc:Fallback>
            </mc:AlternateContent>
          </a:graphicData>
        </a:graphic>
      </p:graphicFrame>
    </p:spTree>
    <p:extLst>
      <p:ext uri="{BB962C8B-B14F-4D97-AF65-F5344CB8AC3E}">
        <p14:creationId xmlns:p14="http://schemas.microsoft.com/office/powerpoint/2010/main" val="7095597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76</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628800"/>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河南开封一模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下列有关有机物结构和性质的说法错误的是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且能与</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反应放出气体的结构共有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石油是混合物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可通过分馏得到汽油、煤油等纯净物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29010161"/>
              </p:ext>
            </p:extLst>
          </p:nvPr>
        </p:nvGraphicFramePr>
        <p:xfrm>
          <a:off x="569004" y="3318358"/>
          <a:ext cx="8128000" cy="2045413"/>
        </p:xfrm>
        <a:graphic>
          <a:graphicData uri="http://schemas.openxmlformats.org/presentationml/2006/ole">
            <mc:AlternateContent xmlns:mc="http://schemas.openxmlformats.org/markup-compatibility/2006">
              <mc:Choice xmlns:v="urn:schemas-microsoft-com:vml" Requires="v">
                <p:oleObj spid="_x0000_s95234" name="文档" r:id="rId6" imgW="3847376" imgH="968367" progId="Word.Document.12">
                  <p:embed/>
                </p:oleObj>
              </mc:Choice>
              <mc:Fallback>
                <p:oleObj name="文档" r:id="rId6" imgW="3847376" imgH="968367" progId="Word.Document.12">
                  <p:embed/>
                  <p:pic>
                    <p:nvPicPr>
                      <p:cNvPr id="0" name=""/>
                      <p:cNvPicPr/>
                      <p:nvPr/>
                    </p:nvPicPr>
                    <p:blipFill>
                      <a:blip r:embed="rId7"/>
                      <a:stretch>
                        <a:fillRect/>
                      </a:stretch>
                    </p:blipFill>
                    <p:spPr>
                      <a:xfrm>
                        <a:off x="569004" y="3318358"/>
                        <a:ext cx="8128000" cy="2045413"/>
                      </a:xfrm>
                      <a:prstGeom prst="rect">
                        <a:avLst/>
                      </a:prstGeom>
                    </p:spPr>
                  </p:pic>
                </p:oleObj>
              </mc:Fallback>
            </mc:AlternateContent>
          </a:graphicData>
        </a:graphic>
      </p:graphicFrame>
    </p:spTree>
    <p:extLst>
      <p:ext uri="{BB962C8B-B14F-4D97-AF65-F5344CB8AC3E}">
        <p14:creationId xmlns:p14="http://schemas.microsoft.com/office/powerpoint/2010/main" val="42059825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77</a:t>
            </a:fld>
            <a:r>
              <a:rPr lang="en-US" altLang="zh-CN" smtClean="0"/>
              <a:t>-</a:t>
            </a:r>
            <a:endParaRPr lang="zh-CN" altLang="en-US" dirty="0"/>
          </a:p>
        </p:txBody>
      </p:sp>
      <p:sp>
        <p:nvSpPr>
          <p:cNvPr id="5" name="圆角矩形 4">
            <a:hlinkClick r:id="rId2"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3"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且能与</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反应放出气体的有机物为饱和一元羧酸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结构为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丁基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有四种不同结构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的羧酸有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种同分异构体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石油是混合物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通过分馏得到的汽油、煤油等各种馏分仍然是混合物</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苯甲酸是苯分子中的</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原子被羧基</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取代后的产物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苯分子是平面分子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羧基中的各原子也可在一个平面上</a:t>
            </a:r>
            <a:r>
              <a:rPr lang="en-US" altLang="zh-CN" sz="2200">
                <a:solidFill>
                  <a:srgbClr val="000000"/>
                </a:solidFill>
                <a:latin typeface="Times New Roman" panose="02020603050405020304" pitchFamily="18" charset="0"/>
                <a:cs typeface="Times New Roman" panose="02020603050405020304" pitchFamily="18" charset="0"/>
              </a:rPr>
              <a:t>,C—C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单键可以旋转</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即分子中所有原子可能位于同一平面</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根据盐酸美西律的结构可知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该分子中只含有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个苯环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不含有碳碳双键及碳氧双键</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苯环可以与</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盐酸美西律最多可与</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发生加成反应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503940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78</a:t>
            </a:fld>
            <a:r>
              <a:rPr lang="en-US" altLang="zh-CN" smtClean="0"/>
              <a:t>-</a:t>
            </a:r>
            <a:endParaRPr lang="zh-CN" altLang="en-US" dirty="0"/>
          </a:p>
        </p:txBody>
      </p:sp>
      <p:sp>
        <p:nvSpPr>
          <p:cNvPr id="5" name="圆角矩形 4">
            <a:hlinkClick r:id="rId2"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3"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东北师大附中高三期末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某有机物分子式为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与饱和</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溶液反应放出气体体积和同等状况下与</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cs typeface="Times New Roman" panose="02020603050405020304" pitchFamily="18" charset="0"/>
              </a:rPr>
              <a:t>反应放出气体的体积相等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该有机物有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不含立体异构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A.9</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B.10</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C.11</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D.12</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与饱和</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溶液反应能放出气体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说明含有羧基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结合题意分析可知分子中还含有羟基。可看作</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取代</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中的一个</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对应</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位置分别有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共</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444959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79</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599525"/>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湖北名师联盟</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月特供卷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下列有关有机物同分异构体数目的叙述中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062742540"/>
              </p:ext>
            </p:extLst>
          </p:nvPr>
        </p:nvGraphicFramePr>
        <p:xfrm>
          <a:off x="508000" y="2492896"/>
          <a:ext cx="8128000" cy="2967050"/>
        </p:xfrm>
        <a:graphic>
          <a:graphicData uri="http://schemas.openxmlformats.org/presentationml/2006/ole">
            <mc:AlternateContent xmlns:mc="http://schemas.openxmlformats.org/markup-compatibility/2006">
              <mc:Choice xmlns:v="urn:schemas-microsoft-com:vml" Requires="v">
                <p:oleObj spid="_x0000_s96258" name="文档" r:id="rId6" imgW="3904756" imgH="1425381" progId="Word.Document.12">
                  <p:embed/>
                </p:oleObj>
              </mc:Choice>
              <mc:Fallback>
                <p:oleObj name="文档" r:id="rId6" imgW="3904756" imgH="1425381" progId="Word.Document.12">
                  <p:embed/>
                  <p:pic>
                    <p:nvPicPr>
                      <p:cNvPr id="0" name=""/>
                      <p:cNvPicPr/>
                      <p:nvPr/>
                    </p:nvPicPr>
                    <p:blipFill>
                      <a:blip r:embed="rId7"/>
                      <a:stretch>
                        <a:fillRect/>
                      </a:stretch>
                    </p:blipFill>
                    <p:spPr>
                      <a:xfrm>
                        <a:off x="508000" y="2492896"/>
                        <a:ext cx="8128000" cy="2967050"/>
                      </a:xfrm>
                      <a:prstGeom prst="rect">
                        <a:avLst/>
                      </a:prstGeom>
                    </p:spPr>
                  </p:pic>
                </p:oleObj>
              </mc:Fallback>
            </mc:AlternateContent>
          </a:graphicData>
        </a:graphic>
      </p:graphicFrame>
    </p:spTree>
    <p:extLst>
      <p:ext uri="{BB962C8B-B14F-4D97-AF65-F5344CB8AC3E}">
        <p14:creationId xmlns:p14="http://schemas.microsoft.com/office/powerpoint/2010/main" val="42873125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423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某羧酸酯的分子式为</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18</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26</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该酯完全水解可得到</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羧酸和</a:t>
            </a:r>
            <a:r>
              <a:rPr lang="en-US" altLang="zh-CN" sz="2200">
                <a:solidFill>
                  <a:srgbClr val="000000"/>
                </a:solidFill>
                <a:latin typeface="Times New Roman" panose="02020603050405020304" pitchFamily="18" charset="0"/>
                <a:cs typeface="Times New Roman" panose="02020603050405020304" pitchFamily="18" charset="0"/>
              </a:rPr>
              <a:t>2 mol</a:t>
            </a:r>
            <a:r>
              <a:rPr lang="zh-CN" altLang="zh-CN" sz="2200">
                <a:solidFill>
                  <a:srgbClr val="000000"/>
                </a:solidFill>
                <a:latin typeface="Times New Roman" panose="02020603050405020304" pitchFamily="18" charset="0"/>
                <a:cs typeface="Times New Roman" panose="02020603050405020304" pitchFamily="18" charset="0"/>
              </a:rPr>
              <a:t>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该羧酸的分子式为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A.C</a:t>
            </a:r>
            <a:r>
              <a:rPr lang="en-US" altLang="zh-CN" sz="2200" baseline="-25000">
                <a:solidFill>
                  <a:srgbClr val="000000"/>
                </a:solidFill>
                <a:latin typeface="Times New Roman" panose="02020603050405020304" pitchFamily="18" charset="0"/>
                <a:cs typeface="Times New Roman" panose="02020603050405020304" pitchFamily="18" charset="0"/>
              </a:rPr>
              <a:t>14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18</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	B.C</a:t>
            </a:r>
            <a:r>
              <a:rPr lang="en-US" altLang="zh-CN" sz="2200" baseline="-25000">
                <a:solidFill>
                  <a:srgbClr val="000000"/>
                </a:solidFill>
                <a:latin typeface="Times New Roman" panose="02020603050405020304" pitchFamily="18" charset="0"/>
                <a:cs typeface="Times New Roman" panose="02020603050405020304" pitchFamily="18" charset="0"/>
              </a:rPr>
              <a:t>14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16</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C.C</a:t>
            </a:r>
            <a:r>
              <a:rPr lang="en-US" altLang="zh-CN" sz="2200" baseline="-25000">
                <a:solidFill>
                  <a:srgbClr val="000000"/>
                </a:solidFill>
                <a:latin typeface="Times New Roman" panose="02020603050405020304" pitchFamily="18" charset="0"/>
                <a:cs typeface="Times New Roman" panose="02020603050405020304" pitchFamily="18" charset="0"/>
              </a:rPr>
              <a:t>16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	D.C</a:t>
            </a:r>
            <a:r>
              <a:rPr lang="en-US" altLang="zh-CN" sz="2200" baseline="-25000">
                <a:solidFill>
                  <a:srgbClr val="000000"/>
                </a:solidFill>
                <a:latin typeface="Times New Roman" panose="02020603050405020304" pitchFamily="18" charset="0"/>
                <a:cs typeface="Times New Roman" panose="02020603050405020304" pitchFamily="18" charset="0"/>
              </a:rPr>
              <a:t>16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20</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772972384"/>
              </p:ext>
            </p:extLst>
          </p:nvPr>
        </p:nvGraphicFramePr>
        <p:xfrm>
          <a:off x="620464" y="3789040"/>
          <a:ext cx="8128000" cy="1394904"/>
        </p:xfrm>
        <a:graphic>
          <a:graphicData uri="http://schemas.openxmlformats.org/presentationml/2006/ole">
            <mc:AlternateContent xmlns:mc="http://schemas.openxmlformats.org/markup-compatibility/2006">
              <mc:Choice xmlns:v="urn:schemas-microsoft-com:vml" Requires="v">
                <p:oleObj spid="_x0000_s75778" name="文档" r:id="rId7" imgW="3847376" imgH="660332" progId="Word.Document.12">
                  <p:embed/>
                </p:oleObj>
              </mc:Choice>
              <mc:Fallback>
                <p:oleObj name="文档" r:id="rId7" imgW="3847376" imgH="660332" progId="Word.Document.12">
                  <p:embed/>
                  <p:pic>
                    <p:nvPicPr>
                      <p:cNvPr id="0" name=""/>
                      <p:cNvPicPr/>
                      <p:nvPr/>
                    </p:nvPicPr>
                    <p:blipFill>
                      <a:blip r:embed="rId8"/>
                      <a:stretch>
                        <a:fillRect/>
                      </a:stretch>
                    </p:blipFill>
                    <p:spPr>
                      <a:xfrm>
                        <a:off x="620464" y="3789040"/>
                        <a:ext cx="8128000" cy="1394904"/>
                      </a:xfrm>
                      <a:prstGeom prst="rect">
                        <a:avLst/>
                      </a:prstGeom>
                    </p:spPr>
                  </p:pic>
                </p:oleObj>
              </mc:Fallback>
            </mc:AlternateContent>
          </a:graphicData>
        </a:graphic>
      </p:graphicFrame>
    </p:spTree>
    <p:extLst>
      <p:ext uri="{BB962C8B-B14F-4D97-AF65-F5344CB8AC3E}">
        <p14:creationId xmlns:p14="http://schemas.microsoft.com/office/powerpoint/2010/main" val="349243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80</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71356"/>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戊烷有正戊烷、异戊烷与新戊烷</a:t>
            </a:r>
            <a:r>
              <a:rPr lang="en-US" altLang="zh-CN" sz="22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种同分异构体</a:t>
            </a:r>
            <a:r>
              <a:rPr lang="en-US" altLang="zh-CN" sz="2200">
                <a:solidFill>
                  <a:srgbClr val="000000"/>
                </a:solidFill>
                <a:latin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rPr>
              <a:t>;C</a:t>
            </a:r>
            <a:r>
              <a:rPr lang="en-US" altLang="zh-CN" sz="2200" baseline="-25000">
                <a:solidFill>
                  <a:srgbClr val="000000"/>
                </a:solidFill>
                <a:latin typeface="Times New Roman" panose="02020603050405020304" pitchFamily="18" charset="0"/>
              </a:rPr>
              <a:t>8</a:t>
            </a:r>
            <a:r>
              <a:rPr lang="en-US" altLang="zh-CN" sz="2200">
                <a:solidFill>
                  <a:srgbClr val="000000"/>
                </a:solidFill>
                <a:latin typeface="Times New Roman" panose="02020603050405020304" pitchFamily="18" charset="0"/>
              </a:rPr>
              <a:t>H</a:t>
            </a:r>
            <a:r>
              <a:rPr lang="en-US" altLang="zh-CN" sz="2200" baseline="-25000">
                <a:solidFill>
                  <a:srgbClr val="000000"/>
                </a:solidFill>
                <a:latin typeface="Times New Roman" panose="02020603050405020304" pitchFamily="18" charset="0"/>
              </a:rPr>
              <a:t>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中属于芳香烃的有机物有</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乙苯、邻二甲苯、间二甲苯和对二甲苯</a:t>
            </a:r>
            <a:r>
              <a:rPr lang="en-US" altLang="zh-CN" sz="2200">
                <a:solidFill>
                  <a:srgbClr val="000000"/>
                </a:solidFill>
                <a:latin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种同分异构体</a:t>
            </a:r>
            <a:r>
              <a:rPr lang="en-US" altLang="zh-CN" sz="2200">
                <a:solidFill>
                  <a:srgbClr val="000000"/>
                </a:solidFill>
                <a:latin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分子式为</a:t>
            </a:r>
            <a:r>
              <a:rPr lang="en-US" altLang="zh-CN" sz="2200">
                <a:solidFill>
                  <a:srgbClr val="000000"/>
                </a:solidFill>
                <a:latin typeface="Times New Roman" panose="02020603050405020304" pitchFamily="18" charset="0"/>
              </a:rPr>
              <a:t>C</a:t>
            </a:r>
            <a:r>
              <a:rPr lang="en-US" altLang="zh-CN" sz="2200" baseline="-25000">
                <a:solidFill>
                  <a:srgbClr val="000000"/>
                </a:solidFill>
                <a:latin typeface="Times New Roman" panose="02020603050405020304" pitchFamily="18" charset="0"/>
              </a:rPr>
              <a:t>4</a:t>
            </a:r>
            <a:r>
              <a:rPr lang="en-US" altLang="zh-CN" sz="2200">
                <a:solidFill>
                  <a:srgbClr val="000000"/>
                </a:solidFill>
                <a:latin typeface="Times New Roman" panose="02020603050405020304" pitchFamily="18" charset="0"/>
              </a:rPr>
              <a:t>H</a:t>
            </a:r>
            <a:r>
              <a:rPr lang="en-US" altLang="zh-CN" sz="2200" baseline="-25000">
                <a:solidFill>
                  <a:srgbClr val="000000"/>
                </a:solidFill>
                <a:latin typeface="Times New Roman" panose="02020603050405020304" pitchFamily="18" charset="0"/>
              </a:rPr>
              <a:t>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的烃的一氯代</a:t>
            </a:r>
            <a:endParaRPr lang="zh-CN" altLang="en-US" sz="2200"/>
          </a:p>
        </p:txBody>
      </p:sp>
      <p:graphicFrame>
        <p:nvGraphicFramePr>
          <p:cNvPr id="4" name="对象 3"/>
          <p:cNvGraphicFramePr>
            <a:graphicFrameLocks noChangeAspect="1"/>
          </p:cNvGraphicFramePr>
          <p:nvPr>
            <p:extLst>
              <p:ext uri="{D42A27DB-BD31-4B8C-83A1-F6EECF244321}">
                <p14:modId xmlns:p14="http://schemas.microsoft.com/office/powerpoint/2010/main" val="4181581661"/>
              </p:ext>
            </p:extLst>
          </p:nvPr>
        </p:nvGraphicFramePr>
        <p:xfrm>
          <a:off x="620464" y="3153103"/>
          <a:ext cx="8128000" cy="2508145"/>
        </p:xfrm>
        <a:graphic>
          <a:graphicData uri="http://schemas.openxmlformats.org/presentationml/2006/ole">
            <mc:AlternateContent xmlns:mc="http://schemas.openxmlformats.org/markup-compatibility/2006">
              <mc:Choice xmlns:v="urn:schemas-microsoft-com:vml" Requires="v">
                <p:oleObj spid="_x0000_s97282" name="文档" r:id="rId6" imgW="3847376" imgH="1187158" progId="Word.Document.12">
                  <p:embed/>
                </p:oleObj>
              </mc:Choice>
              <mc:Fallback>
                <p:oleObj name="文档" r:id="rId6" imgW="3847376" imgH="1187158" progId="Word.Document.12">
                  <p:embed/>
                  <p:pic>
                    <p:nvPicPr>
                      <p:cNvPr id="0" name=""/>
                      <p:cNvPicPr/>
                      <p:nvPr/>
                    </p:nvPicPr>
                    <p:blipFill>
                      <a:blip r:embed="rId7"/>
                      <a:stretch>
                        <a:fillRect/>
                      </a:stretch>
                    </p:blipFill>
                    <p:spPr>
                      <a:xfrm>
                        <a:off x="620464" y="3153103"/>
                        <a:ext cx="8128000" cy="2508145"/>
                      </a:xfrm>
                      <a:prstGeom prst="rect">
                        <a:avLst/>
                      </a:prstGeom>
                    </p:spPr>
                  </p:pic>
                </p:oleObj>
              </mc:Fallback>
            </mc:AlternateContent>
          </a:graphicData>
        </a:graphic>
      </p:graphicFrame>
    </p:spTree>
    <p:extLst>
      <p:ext uri="{BB962C8B-B14F-4D97-AF65-F5344CB8AC3E}">
        <p14:creationId xmlns:p14="http://schemas.microsoft.com/office/powerpoint/2010/main" val="37665147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81</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700808"/>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网络趣味图片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一脸辛酸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是在人脸上重复画满了辛酸的键线式结构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。在辛酸的同分异构体中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含有一个</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cs typeface="Times New Roman" panose="02020603050405020304" pitchFamily="18" charset="0"/>
              </a:rPr>
              <a:t>和三个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不考虑立体异构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除外</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还有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A.7</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B.11</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C.14</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	D.17</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039832961"/>
              </p:ext>
            </p:extLst>
          </p:nvPr>
        </p:nvGraphicFramePr>
        <p:xfrm>
          <a:off x="404440" y="3183838"/>
          <a:ext cx="8128000" cy="1954879"/>
        </p:xfrm>
        <a:graphic>
          <a:graphicData uri="http://schemas.openxmlformats.org/presentationml/2006/ole">
            <mc:AlternateContent xmlns:mc="http://schemas.openxmlformats.org/markup-compatibility/2006">
              <mc:Choice xmlns:v="urn:schemas-microsoft-com:vml" Requires="v">
                <p:oleObj spid="_x0000_s98306" name="文档" r:id="rId6" imgW="3847376" imgH="926264" progId="Word.Document.12">
                  <p:embed/>
                </p:oleObj>
              </mc:Choice>
              <mc:Fallback>
                <p:oleObj name="文档" r:id="rId6" imgW="3847376" imgH="926264" progId="Word.Document.12">
                  <p:embed/>
                  <p:pic>
                    <p:nvPicPr>
                      <p:cNvPr id="0" name=""/>
                      <p:cNvPicPr/>
                      <p:nvPr/>
                    </p:nvPicPr>
                    <p:blipFill>
                      <a:blip r:embed="rId7"/>
                      <a:stretch>
                        <a:fillRect/>
                      </a:stretch>
                    </p:blipFill>
                    <p:spPr>
                      <a:xfrm>
                        <a:off x="404440" y="3183838"/>
                        <a:ext cx="8128000" cy="1954879"/>
                      </a:xfrm>
                      <a:prstGeom prst="rect">
                        <a:avLst/>
                      </a:prstGeom>
                    </p:spPr>
                  </p:pic>
                </p:oleObj>
              </mc:Fallback>
            </mc:AlternateContent>
          </a:graphicData>
        </a:graphic>
      </p:graphicFrame>
      <p:pic>
        <p:nvPicPr>
          <p:cNvPr id="9" name="图片 8"/>
          <p:cNvPicPr/>
          <p:nvPr/>
        </p:nvPicPr>
        <p:blipFill>
          <a:blip r:embed="rId8"/>
          <a:stretch>
            <a:fillRect/>
          </a:stretch>
        </p:blipFill>
        <p:spPr>
          <a:xfrm>
            <a:off x="5358998" y="2601595"/>
            <a:ext cx="2741394" cy="753763"/>
          </a:xfrm>
          <a:prstGeom prst="rect">
            <a:avLst/>
          </a:prstGeom>
        </p:spPr>
      </p:pic>
    </p:spTree>
    <p:extLst>
      <p:ext uri="{BB962C8B-B14F-4D97-AF65-F5344CB8AC3E}">
        <p14:creationId xmlns:p14="http://schemas.microsoft.com/office/powerpoint/2010/main" val="18328198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82</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61858"/>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辛酸的同分异构体中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含有一个</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和三个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的主链最多有</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a:solidFill>
                  <a:srgbClr val="000000"/>
                </a:solidFill>
                <a:latin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若主链有</a:t>
            </a:r>
            <a:r>
              <a:rPr lang="en-US" altLang="zh-CN" sz="2200">
                <a:solidFill>
                  <a:srgbClr val="000000"/>
                </a:solidFill>
                <a:latin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余下</a:t>
            </a:r>
            <a:r>
              <a:rPr lang="en-US" altLang="zh-CN" sz="22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个碳原子为</a:t>
            </a:r>
            <a:r>
              <a:rPr lang="en-US" altLang="zh-CN" sz="22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a:t>
            </a:r>
            <a:r>
              <a:rPr lang="en-US" altLang="zh-CN" sz="2200">
                <a:solidFill>
                  <a:srgbClr val="000000"/>
                </a:solidFill>
                <a:latin typeface="Times New Roman" panose="02020603050405020304" pitchFamily="18" charset="0"/>
              </a:rPr>
              <a:t>—CH</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先固定一个</a:t>
            </a:r>
            <a:r>
              <a:rPr lang="en-US" altLang="zh-CN" sz="2200">
                <a:solidFill>
                  <a:srgbClr val="000000"/>
                </a:solidFill>
                <a:latin typeface="Times New Roman" panose="02020603050405020304" pitchFamily="18" charset="0"/>
              </a:rPr>
              <a:t>—CH</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移动第二个</a:t>
            </a:r>
            <a:r>
              <a:rPr lang="en-US" altLang="zh-CN" sz="2200">
                <a:solidFill>
                  <a:srgbClr val="000000"/>
                </a:solidFill>
                <a:latin typeface="Times New Roman" panose="02020603050405020304" pitchFamily="18" charset="0"/>
              </a:rPr>
              <a:t>—CH</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碳干骨架可表示为</a:t>
            </a:r>
            <a:r>
              <a:rPr lang="en-US" altLang="zh-CN" sz="2200">
                <a:solidFill>
                  <a:srgbClr val="000000"/>
                </a:solidFill>
                <a:latin typeface="Times New Roman" panose="02020603050405020304" pitchFamily="18" charset="0"/>
              </a:rPr>
              <a:t>:</a:t>
            </a:r>
            <a:endParaRPr lang="zh-CN" altLang="en-US" sz="2200"/>
          </a:p>
        </p:txBody>
      </p:sp>
      <p:graphicFrame>
        <p:nvGraphicFramePr>
          <p:cNvPr id="4" name="对象 3"/>
          <p:cNvGraphicFramePr>
            <a:graphicFrameLocks noChangeAspect="1"/>
          </p:cNvGraphicFramePr>
          <p:nvPr>
            <p:extLst>
              <p:ext uri="{D42A27DB-BD31-4B8C-83A1-F6EECF244321}">
                <p14:modId xmlns:p14="http://schemas.microsoft.com/office/powerpoint/2010/main" val="1515772561"/>
              </p:ext>
            </p:extLst>
          </p:nvPr>
        </p:nvGraphicFramePr>
        <p:xfrm>
          <a:off x="508000" y="3040394"/>
          <a:ext cx="8128000" cy="3527498"/>
        </p:xfrm>
        <a:graphic>
          <a:graphicData uri="http://schemas.openxmlformats.org/presentationml/2006/ole">
            <mc:AlternateContent xmlns:mc="http://schemas.openxmlformats.org/markup-compatibility/2006">
              <mc:Choice xmlns:v="urn:schemas-microsoft-com:vml" Requires="v">
                <p:oleObj spid="_x0000_s99330" name="文档" r:id="rId6" imgW="3847376" imgH="1670801" progId="Word.Document.12">
                  <p:embed/>
                </p:oleObj>
              </mc:Choice>
              <mc:Fallback>
                <p:oleObj name="文档" r:id="rId6" imgW="3847376" imgH="1670801" progId="Word.Document.12">
                  <p:embed/>
                  <p:pic>
                    <p:nvPicPr>
                      <p:cNvPr id="0" name=""/>
                      <p:cNvPicPr/>
                      <p:nvPr/>
                    </p:nvPicPr>
                    <p:blipFill>
                      <a:blip r:embed="rId7"/>
                      <a:stretch>
                        <a:fillRect/>
                      </a:stretch>
                    </p:blipFill>
                    <p:spPr>
                      <a:xfrm>
                        <a:off x="508000" y="3040394"/>
                        <a:ext cx="8128000" cy="3527498"/>
                      </a:xfrm>
                      <a:prstGeom prst="rect">
                        <a:avLst/>
                      </a:prstGeom>
                    </p:spPr>
                  </p:pic>
                </p:oleObj>
              </mc:Fallback>
            </mc:AlternateContent>
          </a:graphicData>
        </a:graphic>
      </p:graphicFrame>
    </p:spTree>
    <p:extLst>
      <p:ext uri="{BB962C8B-B14F-4D97-AF65-F5344CB8AC3E}">
        <p14:creationId xmlns:p14="http://schemas.microsoft.com/office/powerpoint/2010/main" val="14619447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83</a:t>
            </a:fld>
            <a:r>
              <a:rPr lang="en-US" altLang="zh-CN"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84784"/>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若主链有</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余下</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个碳原子可能为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和一个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a:t>
            </a:r>
            <a:r>
              <a:rPr lang="en-US" altLang="zh-CN" sz="2200">
                <a:solidFill>
                  <a:srgbClr val="000000"/>
                </a:solidFill>
                <a:latin typeface="Times New Roman" panose="02020603050405020304" pitchFamily="18" charset="0"/>
                <a:cs typeface="Times New Roman" panose="02020603050405020304" pitchFamily="18" charset="0"/>
              </a:rPr>
              <a:t>—CH(CH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若为一个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和一个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先固定</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再移动</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碳干骨架可表示为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873213498"/>
              </p:ext>
            </p:extLst>
          </p:nvPr>
        </p:nvGraphicFramePr>
        <p:xfrm>
          <a:off x="611560" y="2867304"/>
          <a:ext cx="8128000" cy="2078944"/>
        </p:xfrm>
        <a:graphic>
          <a:graphicData uri="http://schemas.openxmlformats.org/presentationml/2006/ole">
            <mc:AlternateContent xmlns:mc="http://schemas.openxmlformats.org/markup-compatibility/2006">
              <mc:Choice xmlns:v="urn:schemas-microsoft-com:vml" Requires="v">
                <p:oleObj spid="_x0000_s100354" name="文档" r:id="rId6" imgW="3847376" imgH="984560" progId="Word.Document.12">
                  <p:embed/>
                </p:oleObj>
              </mc:Choice>
              <mc:Fallback>
                <p:oleObj name="文档" r:id="rId6" imgW="3847376" imgH="984560" progId="Word.Document.12">
                  <p:embed/>
                  <p:pic>
                    <p:nvPicPr>
                      <p:cNvPr id="0" name=""/>
                      <p:cNvPicPr/>
                      <p:nvPr/>
                    </p:nvPicPr>
                    <p:blipFill>
                      <a:blip r:embed="rId7"/>
                      <a:stretch>
                        <a:fillRect/>
                      </a:stretch>
                    </p:blipFill>
                    <p:spPr>
                      <a:xfrm>
                        <a:off x="611560" y="2867304"/>
                        <a:ext cx="8128000" cy="207894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27428715"/>
              </p:ext>
            </p:extLst>
          </p:nvPr>
        </p:nvGraphicFramePr>
        <p:xfrm>
          <a:off x="508000" y="5056497"/>
          <a:ext cx="8128000" cy="922113"/>
        </p:xfrm>
        <a:graphic>
          <a:graphicData uri="http://schemas.openxmlformats.org/presentationml/2006/ole">
            <mc:AlternateContent xmlns:mc="http://schemas.openxmlformats.org/markup-compatibility/2006">
              <mc:Choice xmlns:v="urn:schemas-microsoft-com:vml" Requires="v">
                <p:oleObj spid="_x0000_s100355" name="文档" r:id="rId9" imgW="3847376" imgH="437222" progId="Word.Document.12">
                  <p:embed/>
                </p:oleObj>
              </mc:Choice>
              <mc:Fallback>
                <p:oleObj name="文档" r:id="rId9" imgW="3847376" imgH="437222" progId="Word.Document.12">
                  <p:embed/>
                  <p:pic>
                    <p:nvPicPr>
                      <p:cNvPr id="0" name=""/>
                      <p:cNvPicPr/>
                      <p:nvPr/>
                    </p:nvPicPr>
                    <p:blipFill>
                      <a:blip r:embed="rId10"/>
                      <a:stretch>
                        <a:fillRect/>
                      </a:stretch>
                    </p:blipFill>
                    <p:spPr>
                      <a:xfrm>
                        <a:off x="508000" y="5056497"/>
                        <a:ext cx="8128000" cy="922113"/>
                      </a:xfrm>
                      <a:prstGeom prst="rect">
                        <a:avLst/>
                      </a:prstGeom>
                    </p:spPr>
                  </p:pic>
                </p:oleObj>
              </mc:Fallback>
            </mc:AlternateContent>
          </a:graphicData>
        </a:graphic>
      </p:graphicFrame>
    </p:spTree>
    <p:extLst>
      <p:ext uri="{BB962C8B-B14F-4D97-AF65-F5344CB8AC3E}">
        <p14:creationId xmlns:p14="http://schemas.microsoft.com/office/powerpoint/2010/main" val="22474656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lgn="ctr"/>
            <a:r>
              <a:rPr lang="en-US" altLang="zh-CN" smtClean="0"/>
              <a:t>-</a:t>
            </a:r>
            <a:fld id="{4BF17FCF-D4DA-449D-A468-DDB7E43619E6}" type="slidenum">
              <a:rPr lang="zh-CN" altLang="en-US" smtClean="0"/>
              <a:pPr algn="ctr"/>
              <a:t>84</a:t>
            </a:fld>
            <a:r>
              <a:rPr lang="en-US" altLang="zh-CN" smtClean="0"/>
              <a:t>-</a:t>
            </a:r>
            <a:endParaRPr lang="zh-CN" altLang="en-US" dirty="0"/>
          </a:p>
        </p:txBody>
      </p:sp>
      <p:sp>
        <p:nvSpPr>
          <p:cNvPr id="5" name="圆角矩形 4">
            <a:hlinkClick r:id="rId2"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3"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2716732"/>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若主链有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个碳原子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符合题意的同分异构体的结构简式为</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辛酸含有一个</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和三个</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的同分异构体有</a:t>
            </a:r>
            <a:r>
              <a:rPr lang="en-US" altLang="zh-CN" sz="2200">
                <a:solidFill>
                  <a:srgbClr val="000000"/>
                </a:solidFill>
                <a:latin typeface="Times New Roman" panose="02020603050405020304" pitchFamily="18" charset="0"/>
                <a:cs typeface="Times New Roman" panose="02020603050405020304" pitchFamily="18" charset="0"/>
              </a:rPr>
              <a:t>10+7+1=18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除去题给物质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还有</a:t>
            </a:r>
            <a:r>
              <a:rPr lang="en-US" altLang="zh-CN" sz="2200">
                <a:solidFill>
                  <a:srgbClr val="000000"/>
                </a:solidFill>
                <a:latin typeface="Times New Roman" panose="02020603050405020304" pitchFamily="18" charset="0"/>
                <a:cs typeface="Times New Roman" panose="02020603050405020304" pitchFamily="18" charset="0"/>
              </a:rPr>
              <a:t>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答案选</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58217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060848"/>
            <a:ext cx="8128000" cy="2936188"/>
          </a:xfrm>
          <a:prstGeom prst="rect">
            <a:avLst/>
          </a:prstGeom>
        </p:spPr>
        <p:txBody>
          <a:bodyPr>
            <a:spAutoFit/>
          </a:bodyPr>
          <a:lstStyle/>
          <a:p>
            <a:pPr>
              <a:lnSpc>
                <a:spcPct val="120000"/>
              </a:lnSpc>
              <a:spcAft>
                <a:spcPts val="0"/>
              </a:spcAf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广东深圳第二次调研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劣质洗发水中含有超标致癌物二口</a:t>
            </a:r>
            <a:r>
              <a:rPr lang="zh-CN" altLang="zh-CN" sz="2200" smtClean="0">
                <a:solidFill>
                  <a:srgbClr val="000000"/>
                </a:solidFill>
                <a:latin typeface="Times New Roman" panose="02020603050405020304" pitchFamily="18" charset="0"/>
                <a:cs typeface="Times New Roman" panose="02020603050405020304" pitchFamily="18" charset="0"/>
              </a:rPr>
              <a:t>恶</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B.1 mol</a:t>
            </a:r>
            <a:r>
              <a:rPr lang="zh-CN" altLang="zh-CN" sz="2200">
                <a:solidFill>
                  <a:srgbClr val="000000"/>
                </a:solidFill>
                <a:latin typeface="Times New Roman" panose="02020603050405020304" pitchFamily="18" charset="0"/>
                <a:cs typeface="Times New Roman" panose="02020603050405020304" pitchFamily="18" charset="0"/>
              </a:rPr>
              <a:t>二口恶烷完全燃烧消耗</a:t>
            </a:r>
            <a:r>
              <a:rPr lang="en-US" altLang="zh-CN" sz="2200">
                <a:solidFill>
                  <a:srgbClr val="000000"/>
                </a:solidFill>
                <a:latin typeface="Times New Roman" panose="02020603050405020304" pitchFamily="18" charset="0"/>
                <a:cs typeface="Times New Roman" panose="02020603050405020304" pitchFamily="18" charset="0"/>
              </a:rPr>
              <a:t>5 mol O</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一氯代物有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分子中所有原子均处于同一平面</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84576608"/>
              </p:ext>
            </p:extLst>
          </p:nvPr>
        </p:nvGraphicFramePr>
        <p:xfrm>
          <a:off x="610190" y="2516452"/>
          <a:ext cx="8128000" cy="1233954"/>
        </p:xfrm>
        <a:graphic>
          <a:graphicData uri="http://schemas.openxmlformats.org/presentationml/2006/ole">
            <mc:AlternateContent xmlns:mc="http://schemas.openxmlformats.org/markup-compatibility/2006">
              <mc:Choice xmlns:v="urn:schemas-microsoft-com:vml" Requires="v">
                <p:oleObj spid="_x0000_s76802" name="文档" r:id="rId7" imgW="3847376" imgH="583683" progId="Word.Document.12">
                  <p:embed/>
                </p:oleObj>
              </mc:Choice>
              <mc:Fallback>
                <p:oleObj name="文档" r:id="rId7" imgW="3847376" imgH="583683" progId="Word.Document.12">
                  <p:embed/>
                  <p:pic>
                    <p:nvPicPr>
                      <p:cNvPr id="0" name=""/>
                      <p:cNvPicPr/>
                      <p:nvPr/>
                    </p:nvPicPr>
                    <p:blipFill>
                      <a:blip r:embed="rId8"/>
                      <a:stretch>
                        <a:fillRect/>
                      </a:stretch>
                    </p:blipFill>
                    <p:spPr>
                      <a:xfrm>
                        <a:off x="610190" y="2516452"/>
                        <a:ext cx="8128000" cy="1233954"/>
                      </a:xfrm>
                      <a:prstGeom prst="rect">
                        <a:avLst/>
                      </a:prstGeom>
                    </p:spPr>
                  </p:pic>
                </p:oleObj>
              </mc:Fallback>
            </mc:AlternateContent>
          </a:graphicData>
        </a:graphic>
      </p:graphicFrame>
    </p:spTree>
    <p:extLst>
      <p:ext uri="{BB962C8B-B14F-4D97-AF65-F5344CB8AC3E}">
        <p14:creationId xmlns:p14="http://schemas.microsoft.com/office/powerpoint/2010/main" val="17986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7323</Words>
  <Application>Microsoft Office PowerPoint</Application>
  <PresentationFormat>全屏显示(4:3)</PresentationFormat>
  <Paragraphs>682</Paragraphs>
  <Slides>84</Slides>
  <Notes>65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84</vt:i4>
      </vt:variant>
    </vt:vector>
  </HeadingPairs>
  <TitlesOfParts>
    <vt:vector size="86" baseType="lpstr">
      <vt:lpstr>Office 主题​​</vt:lpstr>
      <vt:lpstr>文档</vt:lpstr>
      <vt:lpstr> 题型六　有机化学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题型四　电化学基础</dc:title>
  <dc:creator>User</dc:creator>
  <cp:lastModifiedBy>User</cp:lastModifiedBy>
  <cp:revision>2</cp:revision>
  <dcterms:created xsi:type="dcterms:W3CDTF">2019-11-25T20:06:01Z</dcterms:created>
  <dcterms:modified xsi:type="dcterms:W3CDTF">2019-11-25T20:12:50Z</dcterms:modified>
</cp:coreProperties>
</file>