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3"/>
  </p:notesMasterIdLst>
  <p:sldIdLst>
    <p:sldId id="353" r:id="rId2"/>
    <p:sldId id="354" r:id="rId3"/>
    <p:sldId id="355" r:id="rId4"/>
    <p:sldId id="356" r:id="rId5"/>
    <p:sldId id="357" r:id="rId6"/>
    <p:sldId id="358" r:id="rId7"/>
    <p:sldId id="359" r:id="rId8"/>
    <p:sldId id="360" r:id="rId9"/>
    <p:sldId id="361" r:id="rId10"/>
    <p:sldId id="362" r:id="rId11"/>
    <p:sldId id="363" r:id="rId12"/>
    <p:sldId id="364" r:id="rId13"/>
    <p:sldId id="365" r:id="rId14"/>
    <p:sldId id="366" r:id="rId15"/>
    <p:sldId id="367" r:id="rId16"/>
    <p:sldId id="368" r:id="rId17"/>
    <p:sldId id="369" r:id="rId18"/>
    <p:sldId id="370" r:id="rId19"/>
    <p:sldId id="371" r:id="rId20"/>
    <p:sldId id="372" r:id="rId21"/>
    <p:sldId id="373" r:id="rId22"/>
    <p:sldId id="374" r:id="rId23"/>
    <p:sldId id="375" r:id="rId24"/>
    <p:sldId id="376" r:id="rId25"/>
    <p:sldId id="377" r:id="rId26"/>
    <p:sldId id="378" r:id="rId27"/>
    <p:sldId id="379" r:id="rId28"/>
    <p:sldId id="380" r:id="rId29"/>
    <p:sldId id="381" r:id="rId30"/>
    <p:sldId id="382" r:id="rId31"/>
    <p:sldId id="383" r:id="rId32"/>
    <p:sldId id="384" r:id="rId33"/>
    <p:sldId id="385" r:id="rId34"/>
    <p:sldId id="386" r:id="rId35"/>
    <p:sldId id="387" r:id="rId36"/>
    <p:sldId id="388" r:id="rId37"/>
    <p:sldId id="389" r:id="rId38"/>
    <p:sldId id="390" r:id="rId39"/>
    <p:sldId id="391" r:id="rId40"/>
    <p:sldId id="392" r:id="rId41"/>
    <p:sldId id="393" r:id="rId42"/>
    <p:sldId id="394" r:id="rId43"/>
    <p:sldId id="395" r:id="rId44"/>
    <p:sldId id="396" r:id="rId45"/>
    <p:sldId id="397" r:id="rId46"/>
    <p:sldId id="398" r:id="rId47"/>
    <p:sldId id="399" r:id="rId48"/>
    <p:sldId id="400" r:id="rId49"/>
    <p:sldId id="401" r:id="rId50"/>
    <p:sldId id="402" r:id="rId51"/>
    <p:sldId id="403" r:id="rId52"/>
    <p:sldId id="404" r:id="rId53"/>
    <p:sldId id="405" r:id="rId54"/>
    <p:sldId id="406" r:id="rId55"/>
    <p:sldId id="407" r:id="rId56"/>
    <p:sldId id="408" r:id="rId57"/>
    <p:sldId id="409" r:id="rId58"/>
    <p:sldId id="410" r:id="rId59"/>
    <p:sldId id="411" r:id="rId60"/>
    <p:sldId id="412" r:id="rId61"/>
    <p:sldId id="413" r:id="rId62"/>
    <p:sldId id="414" r:id="rId63"/>
    <p:sldId id="415" r:id="rId64"/>
    <p:sldId id="416" r:id="rId65"/>
    <p:sldId id="417" r:id="rId66"/>
    <p:sldId id="418" r:id="rId67"/>
    <p:sldId id="419" r:id="rId68"/>
    <p:sldId id="420" r:id="rId69"/>
    <p:sldId id="421" r:id="rId70"/>
    <p:sldId id="422" r:id="rId71"/>
    <p:sldId id="423" r:id="rId72"/>
    <p:sldId id="424" r:id="rId73"/>
    <p:sldId id="425" r:id="rId74"/>
    <p:sldId id="426" r:id="rId75"/>
    <p:sldId id="427" r:id="rId76"/>
    <p:sldId id="428" r:id="rId77"/>
    <p:sldId id="429" r:id="rId78"/>
    <p:sldId id="430" r:id="rId79"/>
    <p:sldId id="431" r:id="rId80"/>
    <p:sldId id="432" r:id="rId81"/>
    <p:sldId id="433" r:id="rId8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45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C75DD0-D615-4FB1-9DE3-E56AFB47953E}" type="datetimeFigureOut">
              <a:rPr lang="zh-CN" altLang="en-US" smtClean="0"/>
              <a:t>2019-11-26</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7D91DE-6903-4EEE-A2E7-F748D70A3997}" type="slidenum">
              <a:rPr lang="zh-CN" altLang="en-US" smtClean="0"/>
              <a:t>‹#›</a:t>
            </a:fld>
            <a:endParaRPr lang="zh-CN" altLang="en-US"/>
          </a:p>
        </p:txBody>
      </p:sp>
    </p:spTree>
    <p:extLst>
      <p:ext uri="{BB962C8B-B14F-4D97-AF65-F5344CB8AC3E}">
        <p14:creationId xmlns:p14="http://schemas.microsoft.com/office/powerpoint/2010/main" val="4036363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2</a:t>
            </a:fld>
            <a:endParaRPr lang="zh-CN" altLang="en-US"/>
          </a:p>
        </p:txBody>
      </p:sp>
    </p:spTree>
    <p:extLst>
      <p:ext uri="{BB962C8B-B14F-4D97-AF65-F5344CB8AC3E}">
        <p14:creationId xmlns:p14="http://schemas.microsoft.com/office/powerpoint/2010/main" val="31002464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11</a:t>
            </a:fld>
            <a:endParaRPr lang="zh-CN" altLang="en-US"/>
          </a:p>
        </p:txBody>
      </p:sp>
    </p:spTree>
    <p:extLst>
      <p:ext uri="{BB962C8B-B14F-4D97-AF65-F5344CB8AC3E}">
        <p14:creationId xmlns:p14="http://schemas.microsoft.com/office/powerpoint/2010/main" val="3932396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12</a:t>
            </a:fld>
            <a:endParaRPr lang="zh-CN" altLang="en-US"/>
          </a:p>
        </p:txBody>
      </p:sp>
    </p:spTree>
    <p:extLst>
      <p:ext uri="{BB962C8B-B14F-4D97-AF65-F5344CB8AC3E}">
        <p14:creationId xmlns:p14="http://schemas.microsoft.com/office/powerpoint/2010/main" val="23723061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13</a:t>
            </a:fld>
            <a:endParaRPr lang="zh-CN" altLang="en-US"/>
          </a:p>
        </p:txBody>
      </p:sp>
    </p:spTree>
    <p:extLst>
      <p:ext uri="{BB962C8B-B14F-4D97-AF65-F5344CB8AC3E}">
        <p14:creationId xmlns:p14="http://schemas.microsoft.com/office/powerpoint/2010/main" val="26178281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14</a:t>
            </a:fld>
            <a:endParaRPr lang="zh-CN" altLang="en-US"/>
          </a:p>
        </p:txBody>
      </p:sp>
    </p:spTree>
    <p:extLst>
      <p:ext uri="{BB962C8B-B14F-4D97-AF65-F5344CB8AC3E}">
        <p14:creationId xmlns:p14="http://schemas.microsoft.com/office/powerpoint/2010/main" val="41916558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15</a:t>
            </a:fld>
            <a:endParaRPr lang="zh-CN" altLang="en-US"/>
          </a:p>
        </p:txBody>
      </p:sp>
    </p:spTree>
    <p:extLst>
      <p:ext uri="{BB962C8B-B14F-4D97-AF65-F5344CB8AC3E}">
        <p14:creationId xmlns:p14="http://schemas.microsoft.com/office/powerpoint/2010/main" val="34167157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16</a:t>
            </a:fld>
            <a:endParaRPr lang="zh-CN" altLang="en-US"/>
          </a:p>
        </p:txBody>
      </p:sp>
    </p:spTree>
    <p:extLst>
      <p:ext uri="{BB962C8B-B14F-4D97-AF65-F5344CB8AC3E}">
        <p14:creationId xmlns:p14="http://schemas.microsoft.com/office/powerpoint/2010/main" val="29294095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17</a:t>
            </a:fld>
            <a:endParaRPr lang="zh-CN" altLang="en-US"/>
          </a:p>
        </p:txBody>
      </p:sp>
    </p:spTree>
    <p:extLst>
      <p:ext uri="{BB962C8B-B14F-4D97-AF65-F5344CB8AC3E}">
        <p14:creationId xmlns:p14="http://schemas.microsoft.com/office/powerpoint/2010/main" val="30063451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18</a:t>
            </a:fld>
            <a:endParaRPr lang="zh-CN" altLang="en-US"/>
          </a:p>
        </p:txBody>
      </p:sp>
    </p:spTree>
    <p:extLst>
      <p:ext uri="{BB962C8B-B14F-4D97-AF65-F5344CB8AC3E}">
        <p14:creationId xmlns:p14="http://schemas.microsoft.com/office/powerpoint/2010/main" val="6122035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19</a:t>
            </a:fld>
            <a:endParaRPr lang="zh-CN" altLang="en-US"/>
          </a:p>
        </p:txBody>
      </p:sp>
    </p:spTree>
    <p:extLst>
      <p:ext uri="{BB962C8B-B14F-4D97-AF65-F5344CB8AC3E}">
        <p14:creationId xmlns:p14="http://schemas.microsoft.com/office/powerpoint/2010/main" val="22528546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20</a:t>
            </a:fld>
            <a:endParaRPr lang="zh-CN" altLang="en-US"/>
          </a:p>
        </p:txBody>
      </p:sp>
    </p:spTree>
    <p:extLst>
      <p:ext uri="{BB962C8B-B14F-4D97-AF65-F5344CB8AC3E}">
        <p14:creationId xmlns:p14="http://schemas.microsoft.com/office/powerpoint/2010/main" val="1327711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3</a:t>
            </a:fld>
            <a:endParaRPr lang="zh-CN" altLang="en-US"/>
          </a:p>
        </p:txBody>
      </p:sp>
    </p:spTree>
    <p:extLst>
      <p:ext uri="{BB962C8B-B14F-4D97-AF65-F5344CB8AC3E}">
        <p14:creationId xmlns:p14="http://schemas.microsoft.com/office/powerpoint/2010/main" val="22012365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21</a:t>
            </a:fld>
            <a:endParaRPr lang="zh-CN" altLang="en-US"/>
          </a:p>
        </p:txBody>
      </p:sp>
    </p:spTree>
    <p:extLst>
      <p:ext uri="{BB962C8B-B14F-4D97-AF65-F5344CB8AC3E}">
        <p14:creationId xmlns:p14="http://schemas.microsoft.com/office/powerpoint/2010/main" val="14270116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22</a:t>
            </a:fld>
            <a:endParaRPr lang="zh-CN" altLang="en-US"/>
          </a:p>
        </p:txBody>
      </p:sp>
    </p:spTree>
    <p:extLst>
      <p:ext uri="{BB962C8B-B14F-4D97-AF65-F5344CB8AC3E}">
        <p14:creationId xmlns:p14="http://schemas.microsoft.com/office/powerpoint/2010/main" val="7611699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23</a:t>
            </a:fld>
            <a:endParaRPr lang="zh-CN" altLang="en-US"/>
          </a:p>
        </p:txBody>
      </p:sp>
    </p:spTree>
    <p:extLst>
      <p:ext uri="{BB962C8B-B14F-4D97-AF65-F5344CB8AC3E}">
        <p14:creationId xmlns:p14="http://schemas.microsoft.com/office/powerpoint/2010/main" val="7616855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24</a:t>
            </a:fld>
            <a:endParaRPr lang="zh-CN" altLang="en-US"/>
          </a:p>
        </p:txBody>
      </p:sp>
    </p:spTree>
    <p:extLst>
      <p:ext uri="{BB962C8B-B14F-4D97-AF65-F5344CB8AC3E}">
        <p14:creationId xmlns:p14="http://schemas.microsoft.com/office/powerpoint/2010/main" val="22401538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25</a:t>
            </a:fld>
            <a:endParaRPr lang="zh-CN" altLang="en-US"/>
          </a:p>
        </p:txBody>
      </p:sp>
    </p:spTree>
    <p:extLst>
      <p:ext uri="{BB962C8B-B14F-4D97-AF65-F5344CB8AC3E}">
        <p14:creationId xmlns:p14="http://schemas.microsoft.com/office/powerpoint/2010/main" val="29505282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26</a:t>
            </a:fld>
            <a:endParaRPr lang="zh-CN" altLang="en-US"/>
          </a:p>
        </p:txBody>
      </p:sp>
    </p:spTree>
    <p:extLst>
      <p:ext uri="{BB962C8B-B14F-4D97-AF65-F5344CB8AC3E}">
        <p14:creationId xmlns:p14="http://schemas.microsoft.com/office/powerpoint/2010/main" val="30867111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27</a:t>
            </a:fld>
            <a:endParaRPr lang="zh-CN" altLang="en-US"/>
          </a:p>
        </p:txBody>
      </p:sp>
    </p:spTree>
    <p:extLst>
      <p:ext uri="{BB962C8B-B14F-4D97-AF65-F5344CB8AC3E}">
        <p14:creationId xmlns:p14="http://schemas.microsoft.com/office/powerpoint/2010/main" val="5953144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28</a:t>
            </a:fld>
            <a:endParaRPr lang="zh-CN" altLang="en-US"/>
          </a:p>
        </p:txBody>
      </p:sp>
    </p:spTree>
    <p:extLst>
      <p:ext uri="{BB962C8B-B14F-4D97-AF65-F5344CB8AC3E}">
        <p14:creationId xmlns:p14="http://schemas.microsoft.com/office/powerpoint/2010/main" val="20376963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29</a:t>
            </a:fld>
            <a:endParaRPr lang="zh-CN" altLang="en-US"/>
          </a:p>
        </p:txBody>
      </p:sp>
    </p:spTree>
    <p:extLst>
      <p:ext uri="{BB962C8B-B14F-4D97-AF65-F5344CB8AC3E}">
        <p14:creationId xmlns:p14="http://schemas.microsoft.com/office/powerpoint/2010/main" val="24304716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30</a:t>
            </a:fld>
            <a:endParaRPr lang="zh-CN" altLang="en-US"/>
          </a:p>
        </p:txBody>
      </p:sp>
    </p:spTree>
    <p:extLst>
      <p:ext uri="{BB962C8B-B14F-4D97-AF65-F5344CB8AC3E}">
        <p14:creationId xmlns:p14="http://schemas.microsoft.com/office/powerpoint/2010/main" val="4286012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4</a:t>
            </a:fld>
            <a:endParaRPr lang="zh-CN" altLang="en-US"/>
          </a:p>
        </p:txBody>
      </p:sp>
    </p:spTree>
    <p:extLst>
      <p:ext uri="{BB962C8B-B14F-4D97-AF65-F5344CB8AC3E}">
        <p14:creationId xmlns:p14="http://schemas.microsoft.com/office/powerpoint/2010/main" val="23516680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31</a:t>
            </a:fld>
            <a:endParaRPr lang="zh-CN" altLang="en-US"/>
          </a:p>
        </p:txBody>
      </p:sp>
    </p:spTree>
    <p:extLst>
      <p:ext uri="{BB962C8B-B14F-4D97-AF65-F5344CB8AC3E}">
        <p14:creationId xmlns:p14="http://schemas.microsoft.com/office/powerpoint/2010/main" val="31158413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32</a:t>
            </a:fld>
            <a:endParaRPr lang="zh-CN" altLang="en-US"/>
          </a:p>
        </p:txBody>
      </p:sp>
    </p:spTree>
    <p:extLst>
      <p:ext uri="{BB962C8B-B14F-4D97-AF65-F5344CB8AC3E}">
        <p14:creationId xmlns:p14="http://schemas.microsoft.com/office/powerpoint/2010/main" val="38713510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33</a:t>
            </a:fld>
            <a:endParaRPr lang="zh-CN" altLang="en-US"/>
          </a:p>
        </p:txBody>
      </p:sp>
    </p:spTree>
    <p:extLst>
      <p:ext uri="{BB962C8B-B14F-4D97-AF65-F5344CB8AC3E}">
        <p14:creationId xmlns:p14="http://schemas.microsoft.com/office/powerpoint/2010/main" val="36291876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34</a:t>
            </a:fld>
            <a:endParaRPr lang="zh-CN" altLang="en-US"/>
          </a:p>
        </p:txBody>
      </p:sp>
    </p:spTree>
    <p:extLst>
      <p:ext uri="{BB962C8B-B14F-4D97-AF65-F5344CB8AC3E}">
        <p14:creationId xmlns:p14="http://schemas.microsoft.com/office/powerpoint/2010/main" val="23513995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35</a:t>
            </a:fld>
            <a:endParaRPr lang="zh-CN" altLang="en-US"/>
          </a:p>
        </p:txBody>
      </p:sp>
    </p:spTree>
    <p:extLst>
      <p:ext uri="{BB962C8B-B14F-4D97-AF65-F5344CB8AC3E}">
        <p14:creationId xmlns:p14="http://schemas.microsoft.com/office/powerpoint/2010/main" val="9664980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36</a:t>
            </a:fld>
            <a:endParaRPr lang="zh-CN" altLang="en-US"/>
          </a:p>
        </p:txBody>
      </p:sp>
    </p:spTree>
    <p:extLst>
      <p:ext uri="{BB962C8B-B14F-4D97-AF65-F5344CB8AC3E}">
        <p14:creationId xmlns:p14="http://schemas.microsoft.com/office/powerpoint/2010/main" val="27308018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37</a:t>
            </a:fld>
            <a:endParaRPr lang="zh-CN" altLang="en-US"/>
          </a:p>
        </p:txBody>
      </p:sp>
    </p:spTree>
    <p:extLst>
      <p:ext uri="{BB962C8B-B14F-4D97-AF65-F5344CB8AC3E}">
        <p14:creationId xmlns:p14="http://schemas.microsoft.com/office/powerpoint/2010/main" val="23039227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38</a:t>
            </a:fld>
            <a:endParaRPr lang="zh-CN" altLang="en-US"/>
          </a:p>
        </p:txBody>
      </p:sp>
    </p:spTree>
    <p:extLst>
      <p:ext uri="{BB962C8B-B14F-4D97-AF65-F5344CB8AC3E}">
        <p14:creationId xmlns:p14="http://schemas.microsoft.com/office/powerpoint/2010/main" val="11019642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39</a:t>
            </a:fld>
            <a:endParaRPr lang="zh-CN" altLang="en-US"/>
          </a:p>
        </p:txBody>
      </p:sp>
    </p:spTree>
    <p:extLst>
      <p:ext uri="{BB962C8B-B14F-4D97-AF65-F5344CB8AC3E}">
        <p14:creationId xmlns:p14="http://schemas.microsoft.com/office/powerpoint/2010/main" val="11663530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40</a:t>
            </a:fld>
            <a:endParaRPr lang="zh-CN" altLang="en-US"/>
          </a:p>
        </p:txBody>
      </p:sp>
    </p:spTree>
    <p:extLst>
      <p:ext uri="{BB962C8B-B14F-4D97-AF65-F5344CB8AC3E}">
        <p14:creationId xmlns:p14="http://schemas.microsoft.com/office/powerpoint/2010/main" val="2951041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5</a:t>
            </a:fld>
            <a:endParaRPr lang="zh-CN" altLang="en-US"/>
          </a:p>
        </p:txBody>
      </p:sp>
    </p:spTree>
    <p:extLst>
      <p:ext uri="{BB962C8B-B14F-4D97-AF65-F5344CB8AC3E}">
        <p14:creationId xmlns:p14="http://schemas.microsoft.com/office/powerpoint/2010/main" val="23109397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41</a:t>
            </a:fld>
            <a:endParaRPr lang="zh-CN" altLang="en-US"/>
          </a:p>
        </p:txBody>
      </p:sp>
    </p:spTree>
    <p:extLst>
      <p:ext uri="{BB962C8B-B14F-4D97-AF65-F5344CB8AC3E}">
        <p14:creationId xmlns:p14="http://schemas.microsoft.com/office/powerpoint/2010/main" val="24037577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42</a:t>
            </a:fld>
            <a:endParaRPr lang="zh-CN" altLang="en-US"/>
          </a:p>
        </p:txBody>
      </p:sp>
    </p:spTree>
    <p:extLst>
      <p:ext uri="{BB962C8B-B14F-4D97-AF65-F5344CB8AC3E}">
        <p14:creationId xmlns:p14="http://schemas.microsoft.com/office/powerpoint/2010/main" val="27956338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43</a:t>
            </a:fld>
            <a:endParaRPr lang="zh-CN" altLang="en-US"/>
          </a:p>
        </p:txBody>
      </p:sp>
    </p:spTree>
    <p:extLst>
      <p:ext uri="{BB962C8B-B14F-4D97-AF65-F5344CB8AC3E}">
        <p14:creationId xmlns:p14="http://schemas.microsoft.com/office/powerpoint/2010/main" val="13222703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44</a:t>
            </a:fld>
            <a:endParaRPr lang="zh-CN" altLang="en-US"/>
          </a:p>
        </p:txBody>
      </p:sp>
    </p:spTree>
    <p:extLst>
      <p:ext uri="{BB962C8B-B14F-4D97-AF65-F5344CB8AC3E}">
        <p14:creationId xmlns:p14="http://schemas.microsoft.com/office/powerpoint/2010/main" val="27031432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45</a:t>
            </a:fld>
            <a:endParaRPr lang="zh-CN" altLang="en-US"/>
          </a:p>
        </p:txBody>
      </p:sp>
    </p:spTree>
    <p:extLst>
      <p:ext uri="{BB962C8B-B14F-4D97-AF65-F5344CB8AC3E}">
        <p14:creationId xmlns:p14="http://schemas.microsoft.com/office/powerpoint/2010/main" val="40740527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46</a:t>
            </a:fld>
            <a:endParaRPr lang="zh-CN" altLang="en-US"/>
          </a:p>
        </p:txBody>
      </p:sp>
    </p:spTree>
    <p:extLst>
      <p:ext uri="{BB962C8B-B14F-4D97-AF65-F5344CB8AC3E}">
        <p14:creationId xmlns:p14="http://schemas.microsoft.com/office/powerpoint/2010/main" val="16693936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47</a:t>
            </a:fld>
            <a:endParaRPr lang="zh-CN" altLang="en-US"/>
          </a:p>
        </p:txBody>
      </p:sp>
    </p:spTree>
    <p:extLst>
      <p:ext uri="{BB962C8B-B14F-4D97-AF65-F5344CB8AC3E}">
        <p14:creationId xmlns:p14="http://schemas.microsoft.com/office/powerpoint/2010/main" val="18554614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48</a:t>
            </a:fld>
            <a:endParaRPr lang="zh-CN" altLang="en-US"/>
          </a:p>
        </p:txBody>
      </p:sp>
    </p:spTree>
    <p:extLst>
      <p:ext uri="{BB962C8B-B14F-4D97-AF65-F5344CB8AC3E}">
        <p14:creationId xmlns:p14="http://schemas.microsoft.com/office/powerpoint/2010/main" val="5919935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49</a:t>
            </a:fld>
            <a:endParaRPr lang="zh-CN" altLang="en-US"/>
          </a:p>
        </p:txBody>
      </p:sp>
    </p:spTree>
    <p:extLst>
      <p:ext uri="{BB962C8B-B14F-4D97-AF65-F5344CB8AC3E}">
        <p14:creationId xmlns:p14="http://schemas.microsoft.com/office/powerpoint/2010/main" val="229900561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50</a:t>
            </a:fld>
            <a:endParaRPr lang="zh-CN" altLang="en-US"/>
          </a:p>
        </p:txBody>
      </p:sp>
    </p:spTree>
    <p:extLst>
      <p:ext uri="{BB962C8B-B14F-4D97-AF65-F5344CB8AC3E}">
        <p14:creationId xmlns:p14="http://schemas.microsoft.com/office/powerpoint/2010/main" val="705426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6</a:t>
            </a:fld>
            <a:endParaRPr lang="zh-CN" altLang="en-US"/>
          </a:p>
        </p:txBody>
      </p:sp>
    </p:spTree>
    <p:extLst>
      <p:ext uri="{BB962C8B-B14F-4D97-AF65-F5344CB8AC3E}">
        <p14:creationId xmlns:p14="http://schemas.microsoft.com/office/powerpoint/2010/main" val="2258500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51</a:t>
            </a:fld>
            <a:endParaRPr lang="zh-CN" altLang="en-US"/>
          </a:p>
        </p:txBody>
      </p:sp>
    </p:spTree>
    <p:extLst>
      <p:ext uri="{BB962C8B-B14F-4D97-AF65-F5344CB8AC3E}">
        <p14:creationId xmlns:p14="http://schemas.microsoft.com/office/powerpoint/2010/main" val="4688720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52</a:t>
            </a:fld>
            <a:endParaRPr lang="zh-CN" altLang="en-US"/>
          </a:p>
        </p:txBody>
      </p:sp>
    </p:spTree>
    <p:extLst>
      <p:ext uri="{BB962C8B-B14F-4D97-AF65-F5344CB8AC3E}">
        <p14:creationId xmlns:p14="http://schemas.microsoft.com/office/powerpoint/2010/main" val="65813743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53</a:t>
            </a:fld>
            <a:endParaRPr lang="zh-CN" altLang="en-US"/>
          </a:p>
        </p:txBody>
      </p:sp>
    </p:spTree>
    <p:extLst>
      <p:ext uri="{BB962C8B-B14F-4D97-AF65-F5344CB8AC3E}">
        <p14:creationId xmlns:p14="http://schemas.microsoft.com/office/powerpoint/2010/main" val="106438873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54</a:t>
            </a:fld>
            <a:endParaRPr lang="zh-CN" altLang="en-US"/>
          </a:p>
        </p:txBody>
      </p:sp>
    </p:spTree>
    <p:extLst>
      <p:ext uri="{BB962C8B-B14F-4D97-AF65-F5344CB8AC3E}">
        <p14:creationId xmlns:p14="http://schemas.microsoft.com/office/powerpoint/2010/main" val="258804247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55</a:t>
            </a:fld>
            <a:endParaRPr lang="zh-CN" altLang="en-US"/>
          </a:p>
        </p:txBody>
      </p:sp>
    </p:spTree>
    <p:extLst>
      <p:ext uri="{BB962C8B-B14F-4D97-AF65-F5344CB8AC3E}">
        <p14:creationId xmlns:p14="http://schemas.microsoft.com/office/powerpoint/2010/main" val="223559500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56</a:t>
            </a:fld>
            <a:endParaRPr lang="zh-CN" altLang="en-US"/>
          </a:p>
        </p:txBody>
      </p:sp>
    </p:spTree>
    <p:extLst>
      <p:ext uri="{BB962C8B-B14F-4D97-AF65-F5344CB8AC3E}">
        <p14:creationId xmlns:p14="http://schemas.microsoft.com/office/powerpoint/2010/main" val="283027783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57</a:t>
            </a:fld>
            <a:endParaRPr lang="zh-CN" altLang="en-US"/>
          </a:p>
        </p:txBody>
      </p:sp>
    </p:spTree>
    <p:extLst>
      <p:ext uri="{BB962C8B-B14F-4D97-AF65-F5344CB8AC3E}">
        <p14:creationId xmlns:p14="http://schemas.microsoft.com/office/powerpoint/2010/main" val="306315512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58</a:t>
            </a:fld>
            <a:endParaRPr lang="zh-CN" altLang="en-US"/>
          </a:p>
        </p:txBody>
      </p:sp>
    </p:spTree>
    <p:extLst>
      <p:ext uri="{BB962C8B-B14F-4D97-AF65-F5344CB8AC3E}">
        <p14:creationId xmlns:p14="http://schemas.microsoft.com/office/powerpoint/2010/main" val="152109422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59</a:t>
            </a:fld>
            <a:endParaRPr lang="zh-CN" altLang="en-US"/>
          </a:p>
        </p:txBody>
      </p:sp>
    </p:spTree>
    <p:extLst>
      <p:ext uri="{BB962C8B-B14F-4D97-AF65-F5344CB8AC3E}">
        <p14:creationId xmlns:p14="http://schemas.microsoft.com/office/powerpoint/2010/main" val="96649807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60</a:t>
            </a:fld>
            <a:endParaRPr lang="zh-CN" altLang="en-US"/>
          </a:p>
        </p:txBody>
      </p:sp>
    </p:spTree>
    <p:extLst>
      <p:ext uri="{BB962C8B-B14F-4D97-AF65-F5344CB8AC3E}">
        <p14:creationId xmlns:p14="http://schemas.microsoft.com/office/powerpoint/2010/main" val="3270349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7</a:t>
            </a:fld>
            <a:endParaRPr lang="zh-CN" altLang="en-US"/>
          </a:p>
        </p:txBody>
      </p:sp>
    </p:spTree>
    <p:extLst>
      <p:ext uri="{BB962C8B-B14F-4D97-AF65-F5344CB8AC3E}">
        <p14:creationId xmlns:p14="http://schemas.microsoft.com/office/powerpoint/2010/main" val="331590469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61</a:t>
            </a:fld>
            <a:endParaRPr lang="zh-CN" altLang="en-US"/>
          </a:p>
        </p:txBody>
      </p:sp>
    </p:spTree>
    <p:extLst>
      <p:ext uri="{BB962C8B-B14F-4D97-AF65-F5344CB8AC3E}">
        <p14:creationId xmlns:p14="http://schemas.microsoft.com/office/powerpoint/2010/main" val="397675622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62</a:t>
            </a:fld>
            <a:endParaRPr lang="zh-CN" altLang="en-US"/>
          </a:p>
        </p:txBody>
      </p:sp>
    </p:spTree>
    <p:extLst>
      <p:ext uri="{BB962C8B-B14F-4D97-AF65-F5344CB8AC3E}">
        <p14:creationId xmlns:p14="http://schemas.microsoft.com/office/powerpoint/2010/main" val="394344837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63</a:t>
            </a:fld>
            <a:endParaRPr lang="zh-CN" altLang="en-US"/>
          </a:p>
        </p:txBody>
      </p:sp>
    </p:spTree>
    <p:extLst>
      <p:ext uri="{BB962C8B-B14F-4D97-AF65-F5344CB8AC3E}">
        <p14:creationId xmlns:p14="http://schemas.microsoft.com/office/powerpoint/2010/main" val="66091850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64</a:t>
            </a:fld>
            <a:endParaRPr lang="zh-CN" altLang="en-US"/>
          </a:p>
        </p:txBody>
      </p:sp>
    </p:spTree>
    <p:extLst>
      <p:ext uri="{BB962C8B-B14F-4D97-AF65-F5344CB8AC3E}">
        <p14:creationId xmlns:p14="http://schemas.microsoft.com/office/powerpoint/2010/main" val="271775525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65</a:t>
            </a:fld>
            <a:endParaRPr lang="zh-CN" altLang="en-US"/>
          </a:p>
        </p:txBody>
      </p:sp>
    </p:spTree>
    <p:extLst>
      <p:ext uri="{BB962C8B-B14F-4D97-AF65-F5344CB8AC3E}">
        <p14:creationId xmlns:p14="http://schemas.microsoft.com/office/powerpoint/2010/main" val="126882774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66</a:t>
            </a:fld>
            <a:endParaRPr lang="zh-CN" altLang="en-US"/>
          </a:p>
        </p:txBody>
      </p:sp>
    </p:spTree>
    <p:extLst>
      <p:ext uri="{BB962C8B-B14F-4D97-AF65-F5344CB8AC3E}">
        <p14:creationId xmlns:p14="http://schemas.microsoft.com/office/powerpoint/2010/main" val="326354139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67</a:t>
            </a:fld>
            <a:endParaRPr lang="zh-CN" altLang="en-US"/>
          </a:p>
        </p:txBody>
      </p:sp>
    </p:spTree>
    <p:extLst>
      <p:ext uri="{BB962C8B-B14F-4D97-AF65-F5344CB8AC3E}">
        <p14:creationId xmlns:p14="http://schemas.microsoft.com/office/powerpoint/2010/main" val="186565549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68</a:t>
            </a:fld>
            <a:endParaRPr lang="zh-CN" altLang="en-US"/>
          </a:p>
        </p:txBody>
      </p:sp>
    </p:spTree>
    <p:extLst>
      <p:ext uri="{BB962C8B-B14F-4D97-AF65-F5344CB8AC3E}">
        <p14:creationId xmlns:p14="http://schemas.microsoft.com/office/powerpoint/2010/main" val="51258799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69</a:t>
            </a:fld>
            <a:endParaRPr lang="zh-CN" altLang="en-US"/>
          </a:p>
        </p:txBody>
      </p:sp>
    </p:spTree>
    <p:extLst>
      <p:ext uri="{BB962C8B-B14F-4D97-AF65-F5344CB8AC3E}">
        <p14:creationId xmlns:p14="http://schemas.microsoft.com/office/powerpoint/2010/main" val="381131625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70</a:t>
            </a:fld>
            <a:endParaRPr lang="zh-CN" altLang="en-US"/>
          </a:p>
        </p:txBody>
      </p:sp>
    </p:spTree>
    <p:extLst>
      <p:ext uri="{BB962C8B-B14F-4D97-AF65-F5344CB8AC3E}">
        <p14:creationId xmlns:p14="http://schemas.microsoft.com/office/powerpoint/2010/main" val="12171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8</a:t>
            </a:fld>
            <a:endParaRPr lang="zh-CN" altLang="en-US"/>
          </a:p>
        </p:txBody>
      </p:sp>
    </p:spTree>
    <p:extLst>
      <p:ext uri="{BB962C8B-B14F-4D97-AF65-F5344CB8AC3E}">
        <p14:creationId xmlns:p14="http://schemas.microsoft.com/office/powerpoint/2010/main" val="167979243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71</a:t>
            </a:fld>
            <a:endParaRPr lang="zh-CN" altLang="en-US"/>
          </a:p>
        </p:txBody>
      </p:sp>
    </p:spTree>
    <p:extLst>
      <p:ext uri="{BB962C8B-B14F-4D97-AF65-F5344CB8AC3E}">
        <p14:creationId xmlns:p14="http://schemas.microsoft.com/office/powerpoint/2010/main" val="217857223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72</a:t>
            </a:fld>
            <a:endParaRPr lang="zh-CN" altLang="en-US"/>
          </a:p>
        </p:txBody>
      </p:sp>
    </p:spTree>
    <p:extLst>
      <p:ext uri="{BB962C8B-B14F-4D97-AF65-F5344CB8AC3E}">
        <p14:creationId xmlns:p14="http://schemas.microsoft.com/office/powerpoint/2010/main" val="422619468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73</a:t>
            </a:fld>
            <a:endParaRPr lang="zh-CN" altLang="en-US"/>
          </a:p>
        </p:txBody>
      </p:sp>
    </p:spTree>
    <p:extLst>
      <p:ext uri="{BB962C8B-B14F-4D97-AF65-F5344CB8AC3E}">
        <p14:creationId xmlns:p14="http://schemas.microsoft.com/office/powerpoint/2010/main" val="230411364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74</a:t>
            </a:fld>
            <a:endParaRPr lang="zh-CN" altLang="en-US"/>
          </a:p>
        </p:txBody>
      </p:sp>
    </p:spTree>
    <p:extLst>
      <p:ext uri="{BB962C8B-B14F-4D97-AF65-F5344CB8AC3E}">
        <p14:creationId xmlns:p14="http://schemas.microsoft.com/office/powerpoint/2010/main" val="427584735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75</a:t>
            </a:fld>
            <a:endParaRPr lang="zh-CN" altLang="en-US"/>
          </a:p>
        </p:txBody>
      </p:sp>
    </p:spTree>
    <p:extLst>
      <p:ext uri="{BB962C8B-B14F-4D97-AF65-F5344CB8AC3E}">
        <p14:creationId xmlns:p14="http://schemas.microsoft.com/office/powerpoint/2010/main" val="252997469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76</a:t>
            </a:fld>
            <a:endParaRPr lang="zh-CN" altLang="en-US"/>
          </a:p>
        </p:txBody>
      </p:sp>
    </p:spTree>
    <p:extLst>
      <p:ext uri="{BB962C8B-B14F-4D97-AF65-F5344CB8AC3E}">
        <p14:creationId xmlns:p14="http://schemas.microsoft.com/office/powerpoint/2010/main" val="190043275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77</a:t>
            </a:fld>
            <a:endParaRPr lang="zh-CN" altLang="en-US"/>
          </a:p>
        </p:txBody>
      </p:sp>
    </p:spTree>
    <p:extLst>
      <p:ext uri="{BB962C8B-B14F-4D97-AF65-F5344CB8AC3E}">
        <p14:creationId xmlns:p14="http://schemas.microsoft.com/office/powerpoint/2010/main" val="296182775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78</a:t>
            </a:fld>
            <a:endParaRPr lang="zh-CN" altLang="en-US"/>
          </a:p>
        </p:txBody>
      </p:sp>
    </p:spTree>
    <p:extLst>
      <p:ext uri="{BB962C8B-B14F-4D97-AF65-F5344CB8AC3E}">
        <p14:creationId xmlns:p14="http://schemas.microsoft.com/office/powerpoint/2010/main" val="190580606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79</a:t>
            </a:fld>
            <a:endParaRPr lang="zh-CN" altLang="en-US"/>
          </a:p>
        </p:txBody>
      </p:sp>
    </p:spTree>
    <p:extLst>
      <p:ext uri="{BB962C8B-B14F-4D97-AF65-F5344CB8AC3E}">
        <p14:creationId xmlns:p14="http://schemas.microsoft.com/office/powerpoint/2010/main" val="274892556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80</a:t>
            </a:fld>
            <a:endParaRPr lang="zh-CN" altLang="en-US"/>
          </a:p>
        </p:txBody>
      </p:sp>
    </p:spTree>
    <p:extLst>
      <p:ext uri="{BB962C8B-B14F-4D97-AF65-F5344CB8AC3E}">
        <p14:creationId xmlns:p14="http://schemas.microsoft.com/office/powerpoint/2010/main" val="1180063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9</a:t>
            </a:fld>
            <a:endParaRPr lang="zh-CN" altLang="en-US"/>
          </a:p>
        </p:txBody>
      </p:sp>
    </p:spTree>
    <p:extLst>
      <p:ext uri="{BB962C8B-B14F-4D97-AF65-F5344CB8AC3E}">
        <p14:creationId xmlns:p14="http://schemas.microsoft.com/office/powerpoint/2010/main" val="256770535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81</a:t>
            </a:fld>
            <a:endParaRPr lang="zh-CN" altLang="en-US"/>
          </a:p>
        </p:txBody>
      </p:sp>
    </p:spTree>
    <p:extLst>
      <p:ext uri="{BB962C8B-B14F-4D97-AF65-F5344CB8AC3E}">
        <p14:creationId xmlns:p14="http://schemas.microsoft.com/office/powerpoint/2010/main" val="1221155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10</a:t>
            </a:fld>
            <a:endParaRPr lang="zh-CN" altLang="en-US"/>
          </a:p>
        </p:txBody>
      </p:sp>
    </p:spTree>
    <p:extLst>
      <p:ext uri="{BB962C8B-B14F-4D97-AF65-F5344CB8AC3E}">
        <p14:creationId xmlns:p14="http://schemas.microsoft.com/office/powerpoint/2010/main" val="2059139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4F0F9C4D-0A5F-4701-B5FD-EC9084788C92}" type="datetimeFigureOut">
              <a:rPr lang="zh-CN" altLang="en-US" smtClean="0"/>
              <a:t>2019-11-26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DAC2FA-BB18-48B8-8762-248752546D08}" type="slidenum">
              <a:rPr lang="zh-CN" altLang="en-US" smtClean="0"/>
              <a:t>‹#›</a:t>
            </a:fld>
            <a:endParaRPr lang="zh-CN" altLang="en-US"/>
          </a:p>
        </p:txBody>
      </p:sp>
    </p:spTree>
    <p:extLst>
      <p:ext uri="{BB962C8B-B14F-4D97-AF65-F5344CB8AC3E}">
        <p14:creationId xmlns:p14="http://schemas.microsoft.com/office/powerpoint/2010/main" val="3114943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F0F9C4D-0A5F-4701-B5FD-EC9084788C92}" type="datetimeFigureOut">
              <a:rPr lang="zh-CN" altLang="en-US" smtClean="0"/>
              <a:t>2019-11-26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DAC2FA-BB18-48B8-8762-248752546D08}" type="slidenum">
              <a:rPr lang="zh-CN" altLang="en-US" smtClean="0"/>
              <a:t>‹#›</a:t>
            </a:fld>
            <a:endParaRPr lang="zh-CN" altLang="en-US"/>
          </a:p>
        </p:txBody>
      </p:sp>
    </p:spTree>
    <p:extLst>
      <p:ext uri="{BB962C8B-B14F-4D97-AF65-F5344CB8AC3E}">
        <p14:creationId xmlns:p14="http://schemas.microsoft.com/office/powerpoint/2010/main" val="3421126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F0F9C4D-0A5F-4701-B5FD-EC9084788C92}" type="datetimeFigureOut">
              <a:rPr lang="zh-CN" altLang="en-US" smtClean="0"/>
              <a:t>2019-11-26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DAC2FA-BB18-48B8-8762-248752546D08}" type="slidenum">
              <a:rPr lang="zh-CN" altLang="en-US" smtClean="0"/>
              <a:t>‹#›</a:t>
            </a:fld>
            <a:endParaRPr lang="zh-CN" altLang="en-US"/>
          </a:p>
        </p:txBody>
      </p:sp>
    </p:spTree>
    <p:extLst>
      <p:ext uri="{BB962C8B-B14F-4D97-AF65-F5344CB8AC3E}">
        <p14:creationId xmlns:p14="http://schemas.microsoft.com/office/powerpoint/2010/main" val="31990681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节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矩形 7"/>
          <p:cNvSpPr/>
          <p:nvPr userDrawn="1"/>
        </p:nvSpPr>
        <p:spPr>
          <a:xfrm>
            <a:off x="0" y="2636912"/>
            <a:ext cx="2051720" cy="1440160"/>
          </a:xfrm>
          <a:prstGeom prst="rect">
            <a:avLst/>
          </a:prstGeom>
          <a:solidFill>
            <a:srgbClr val="CD24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2160240" y="2636912"/>
            <a:ext cx="6983760" cy="1440160"/>
          </a:xfrm>
          <a:prstGeom prst="rect">
            <a:avLst/>
          </a:prstGeom>
          <a:solidFill>
            <a:srgbClr val="E75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标题 1"/>
          <p:cNvSpPr>
            <a:spLocks noGrp="1"/>
          </p:cNvSpPr>
          <p:nvPr>
            <p:ph type="ctrTitle"/>
          </p:nvPr>
        </p:nvSpPr>
        <p:spPr>
          <a:xfrm>
            <a:off x="3281752" y="2910011"/>
            <a:ext cx="5898760" cy="893961"/>
          </a:xfrm>
          <a:prstGeom prst="rect">
            <a:avLst/>
          </a:prstGeom>
        </p:spPr>
        <p:txBody>
          <a:bodyPr>
            <a:noAutofit/>
          </a:bodyPr>
          <a:lstStyle>
            <a:lvl1pPr algn="l">
              <a:defRPr sz="3600" b="1" baseline="0">
                <a:solidFill>
                  <a:schemeClr val="bg1"/>
                </a:solidFill>
                <a:latin typeface="黑体" panose="02010600030101010101" pitchFamily="2" charset="-122"/>
                <a:ea typeface="黑体" panose="02010600030101010101" pitchFamily="2" charset="-122"/>
              </a:defRPr>
            </a:lvl1pPr>
          </a:lstStyle>
          <a:p>
            <a:r>
              <a:rPr lang="zh-CN" altLang="en-US" smtClean="0"/>
              <a:t>单击此处编辑母版标题样式</a:t>
            </a:r>
            <a:endParaRPr lang="zh-CN" altLang="en-US" dirty="0"/>
          </a:p>
        </p:txBody>
      </p:sp>
    </p:spTree>
    <p:extLst>
      <p:ext uri="{BB962C8B-B14F-4D97-AF65-F5344CB8AC3E}">
        <p14:creationId xmlns:p14="http://schemas.microsoft.com/office/powerpoint/2010/main" val="2828831242"/>
      </p:ext>
    </p:extLst>
  </p:cSld>
  <p:clrMapOvr>
    <a:masterClrMapping/>
  </p:clrMapOvr>
  <p:transition spd="slow">
    <p:push/>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命题调研">
    <p:spTree>
      <p:nvGrpSpPr>
        <p:cNvPr id="1" name=""/>
        <p:cNvGrpSpPr/>
        <p:nvPr/>
      </p:nvGrpSpPr>
      <p:grpSpPr>
        <a:xfrm>
          <a:off x="0" y="0"/>
          <a:ext cx="0" cy="0"/>
          <a:chOff x="0" y="0"/>
          <a:chExt cx="0" cy="0"/>
        </a:xfrm>
      </p:grpSpPr>
      <p:sp>
        <p:nvSpPr>
          <p:cNvPr id="7" name="同侧圆角矩形 6"/>
          <p:cNvSpPr/>
          <p:nvPr userDrawn="1"/>
        </p:nvSpPr>
        <p:spPr>
          <a:xfrm>
            <a:off x="3267351" y="538193"/>
            <a:ext cx="1164133" cy="370871"/>
          </a:xfrm>
          <a:prstGeom prst="round2SameRect">
            <a:avLst/>
          </a:prstGeom>
          <a:gradFill flip="none" rotWithShape="1">
            <a:gsLst>
              <a:gs pos="0">
                <a:srgbClr val="FFD85D"/>
              </a:gs>
              <a:gs pos="100000">
                <a:srgbClr val="FFEDA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00" smtClean="0">
                <a:solidFill>
                  <a:srgbClr val="C00000"/>
                </a:solidFill>
                <a:latin typeface="微软雅黑" panose="020B0503020204020204" pitchFamily="34" charset="-122"/>
                <a:ea typeface="微软雅黑" panose="020B0503020204020204" pitchFamily="34" charset="-122"/>
              </a:rPr>
              <a:t>命题角度</a:t>
            </a:r>
            <a:r>
              <a:rPr lang="en-US" altLang="zh-CN" sz="1300" smtClean="0">
                <a:solidFill>
                  <a:srgbClr val="C00000"/>
                </a:solidFill>
                <a:latin typeface="微软雅黑" panose="020B0503020204020204" pitchFamily="34" charset="-122"/>
                <a:ea typeface="微软雅黑" panose="020B0503020204020204" pitchFamily="34" charset="-122"/>
              </a:rPr>
              <a:t>1</a:t>
            </a:r>
            <a:endParaRPr lang="zh-CN" altLang="en-US" sz="1300" dirty="0">
              <a:solidFill>
                <a:srgbClr val="C00000"/>
              </a:solidFill>
              <a:latin typeface="微软雅黑" panose="020B0503020204020204" pitchFamily="34" charset="-122"/>
              <a:ea typeface="微软雅黑" panose="020B0503020204020204" pitchFamily="34" charset="-122"/>
            </a:endParaRPr>
          </a:p>
        </p:txBody>
      </p:sp>
      <p:cxnSp>
        <p:nvCxnSpPr>
          <p:cNvPr id="8" name="直接连接符 7"/>
          <p:cNvCxnSpPr/>
          <p:nvPr userDrawn="1"/>
        </p:nvCxnSpPr>
        <p:spPr>
          <a:xfrm>
            <a:off x="3438159" y="894912"/>
            <a:ext cx="822880" cy="0"/>
          </a:xfrm>
          <a:prstGeom prst="line">
            <a:avLst/>
          </a:prstGeom>
          <a:ln w="19050">
            <a:solidFill>
              <a:srgbClr val="FF8534"/>
            </a:solidFill>
          </a:ln>
        </p:spPr>
        <p:style>
          <a:lnRef idx="1">
            <a:schemeClr val="accent1"/>
          </a:lnRef>
          <a:fillRef idx="0">
            <a:schemeClr val="accent1"/>
          </a:fillRef>
          <a:effectRef idx="0">
            <a:schemeClr val="accent1"/>
          </a:effectRef>
          <a:fontRef idx="minor">
            <a:schemeClr val="tx1"/>
          </a:fontRef>
        </p:style>
      </p:cxnSp>
      <p:sp>
        <p:nvSpPr>
          <p:cNvPr id="10" name="灯片编号占位符 3"/>
          <p:cNvSpPr>
            <a:spLocks noGrp="1"/>
          </p:cNvSpPr>
          <p:nvPr>
            <p:ph type="sldNum" sz="quarter" idx="4"/>
          </p:nvPr>
        </p:nvSpPr>
        <p:spPr>
          <a:xfrm>
            <a:off x="8172400" y="507713"/>
            <a:ext cx="971599" cy="365125"/>
          </a:xfrm>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a:t>
            </a:fld>
            <a:r>
              <a:rPr lang="en-US" altLang="zh-CN" dirty="0" smtClean="0"/>
              <a:t>-</a:t>
            </a:r>
            <a:endParaRPr lang="zh-CN" altLang="en-US" dirty="0"/>
          </a:p>
        </p:txBody>
      </p:sp>
    </p:spTree>
    <p:extLst>
      <p:ext uri="{BB962C8B-B14F-4D97-AF65-F5344CB8AC3E}">
        <p14:creationId xmlns:p14="http://schemas.microsoft.com/office/powerpoint/2010/main" val="295482381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命题调研">
    <p:spTree>
      <p:nvGrpSpPr>
        <p:cNvPr id="1" name=""/>
        <p:cNvGrpSpPr/>
        <p:nvPr/>
      </p:nvGrpSpPr>
      <p:grpSpPr>
        <a:xfrm>
          <a:off x="0" y="0"/>
          <a:ext cx="0" cy="0"/>
          <a:chOff x="0" y="0"/>
          <a:chExt cx="0" cy="0"/>
        </a:xfrm>
      </p:grpSpPr>
      <p:sp>
        <p:nvSpPr>
          <p:cNvPr id="7" name="同侧圆角矩形 6"/>
          <p:cNvSpPr/>
          <p:nvPr userDrawn="1"/>
        </p:nvSpPr>
        <p:spPr>
          <a:xfrm>
            <a:off x="4510685" y="538157"/>
            <a:ext cx="1154376" cy="370871"/>
          </a:xfrm>
          <a:prstGeom prst="round2SameRect">
            <a:avLst/>
          </a:prstGeom>
          <a:gradFill flip="none" rotWithShape="1">
            <a:gsLst>
              <a:gs pos="0">
                <a:srgbClr val="FFD85D"/>
              </a:gs>
              <a:gs pos="100000">
                <a:srgbClr val="FFEDA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00" smtClean="0">
                <a:solidFill>
                  <a:srgbClr val="C00000"/>
                </a:solidFill>
                <a:latin typeface="微软雅黑" panose="020B0503020204020204" pitchFamily="34" charset="-122"/>
                <a:ea typeface="微软雅黑" panose="020B0503020204020204" pitchFamily="34" charset="-122"/>
              </a:rPr>
              <a:t>命题角度</a:t>
            </a:r>
            <a:r>
              <a:rPr lang="en-US" altLang="zh-CN" sz="1300" smtClean="0">
                <a:solidFill>
                  <a:srgbClr val="C00000"/>
                </a:solidFill>
                <a:latin typeface="微软雅黑" panose="020B0503020204020204" pitchFamily="34" charset="-122"/>
                <a:ea typeface="微软雅黑" panose="020B0503020204020204" pitchFamily="34" charset="-122"/>
              </a:rPr>
              <a:t>2</a:t>
            </a:r>
            <a:endParaRPr lang="zh-CN" altLang="en-US" sz="1300" dirty="0" smtClean="0">
              <a:solidFill>
                <a:srgbClr val="C00000"/>
              </a:solidFill>
              <a:latin typeface="微软雅黑" panose="020B0503020204020204" pitchFamily="34" charset="-122"/>
              <a:ea typeface="微软雅黑" panose="020B0503020204020204" pitchFamily="34" charset="-122"/>
            </a:endParaRPr>
          </a:p>
        </p:txBody>
      </p:sp>
      <p:cxnSp>
        <p:nvCxnSpPr>
          <p:cNvPr id="8" name="直接连接符 7"/>
          <p:cNvCxnSpPr/>
          <p:nvPr userDrawn="1"/>
        </p:nvCxnSpPr>
        <p:spPr>
          <a:xfrm>
            <a:off x="4637746" y="874706"/>
            <a:ext cx="847814" cy="0"/>
          </a:xfrm>
          <a:prstGeom prst="line">
            <a:avLst/>
          </a:prstGeom>
          <a:ln w="19050">
            <a:solidFill>
              <a:srgbClr val="FF8534"/>
            </a:solidFill>
          </a:ln>
        </p:spPr>
        <p:style>
          <a:lnRef idx="1">
            <a:schemeClr val="accent1"/>
          </a:lnRef>
          <a:fillRef idx="0">
            <a:schemeClr val="accent1"/>
          </a:fillRef>
          <a:effectRef idx="0">
            <a:schemeClr val="accent1"/>
          </a:effectRef>
          <a:fontRef idx="minor">
            <a:schemeClr val="tx1"/>
          </a:fontRef>
        </p:style>
      </p:cxnSp>
      <p:sp>
        <p:nvSpPr>
          <p:cNvPr id="10" name="灯片编号占位符 3"/>
          <p:cNvSpPr>
            <a:spLocks noGrp="1"/>
          </p:cNvSpPr>
          <p:nvPr>
            <p:ph type="sldNum" sz="quarter" idx="4"/>
          </p:nvPr>
        </p:nvSpPr>
        <p:spPr>
          <a:xfrm>
            <a:off x="8172400" y="507713"/>
            <a:ext cx="971599" cy="365125"/>
          </a:xfrm>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a:t>
            </a:fld>
            <a:r>
              <a:rPr lang="en-US" altLang="zh-CN" dirty="0" smtClean="0"/>
              <a:t>-</a:t>
            </a:r>
            <a:endParaRPr lang="zh-CN" altLang="en-US" dirty="0"/>
          </a:p>
        </p:txBody>
      </p:sp>
    </p:spTree>
    <p:extLst>
      <p:ext uri="{BB962C8B-B14F-4D97-AF65-F5344CB8AC3E}">
        <p14:creationId xmlns:p14="http://schemas.microsoft.com/office/powerpoint/2010/main" val="55116953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命题调研">
    <p:spTree>
      <p:nvGrpSpPr>
        <p:cNvPr id="1" name=""/>
        <p:cNvGrpSpPr/>
        <p:nvPr/>
      </p:nvGrpSpPr>
      <p:grpSpPr>
        <a:xfrm>
          <a:off x="0" y="0"/>
          <a:ext cx="0" cy="0"/>
          <a:chOff x="0" y="0"/>
          <a:chExt cx="0" cy="0"/>
        </a:xfrm>
      </p:grpSpPr>
      <p:sp>
        <p:nvSpPr>
          <p:cNvPr id="7" name="同侧圆角矩形 6"/>
          <p:cNvSpPr/>
          <p:nvPr userDrawn="1"/>
        </p:nvSpPr>
        <p:spPr>
          <a:xfrm>
            <a:off x="5731688" y="538157"/>
            <a:ext cx="1141609" cy="370871"/>
          </a:xfrm>
          <a:prstGeom prst="round2SameRect">
            <a:avLst/>
          </a:prstGeom>
          <a:gradFill flip="none" rotWithShape="1">
            <a:gsLst>
              <a:gs pos="0">
                <a:srgbClr val="FFD85D"/>
              </a:gs>
              <a:gs pos="100000">
                <a:srgbClr val="FFEDA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00" smtClean="0">
                <a:solidFill>
                  <a:srgbClr val="C00000"/>
                </a:solidFill>
                <a:latin typeface="微软雅黑" panose="020B0503020204020204" pitchFamily="34" charset="-122"/>
                <a:ea typeface="微软雅黑" panose="020B0503020204020204" pitchFamily="34" charset="-122"/>
              </a:rPr>
              <a:t>命题角度</a:t>
            </a:r>
            <a:r>
              <a:rPr lang="en-US" altLang="zh-CN" sz="1300" smtClean="0">
                <a:solidFill>
                  <a:srgbClr val="C00000"/>
                </a:solidFill>
                <a:latin typeface="微软雅黑" panose="020B0503020204020204" pitchFamily="34" charset="-122"/>
                <a:ea typeface="微软雅黑" panose="020B0503020204020204" pitchFamily="34" charset="-122"/>
              </a:rPr>
              <a:t>3</a:t>
            </a:r>
            <a:endParaRPr lang="zh-CN" altLang="en-US" sz="1300" dirty="0" smtClean="0">
              <a:solidFill>
                <a:srgbClr val="C00000"/>
              </a:solidFill>
              <a:latin typeface="微软雅黑" panose="020B0503020204020204" pitchFamily="34" charset="-122"/>
              <a:ea typeface="微软雅黑" panose="020B0503020204020204" pitchFamily="34" charset="-122"/>
            </a:endParaRPr>
          </a:p>
        </p:txBody>
      </p:sp>
      <p:cxnSp>
        <p:nvCxnSpPr>
          <p:cNvPr id="8" name="直接连接符 7"/>
          <p:cNvCxnSpPr/>
          <p:nvPr userDrawn="1"/>
        </p:nvCxnSpPr>
        <p:spPr>
          <a:xfrm>
            <a:off x="5868794" y="874706"/>
            <a:ext cx="861236" cy="0"/>
          </a:xfrm>
          <a:prstGeom prst="line">
            <a:avLst/>
          </a:prstGeom>
          <a:ln w="19050">
            <a:solidFill>
              <a:srgbClr val="FF8534"/>
            </a:solidFill>
          </a:ln>
        </p:spPr>
        <p:style>
          <a:lnRef idx="1">
            <a:schemeClr val="accent1"/>
          </a:lnRef>
          <a:fillRef idx="0">
            <a:schemeClr val="accent1"/>
          </a:fillRef>
          <a:effectRef idx="0">
            <a:schemeClr val="accent1"/>
          </a:effectRef>
          <a:fontRef idx="minor">
            <a:schemeClr val="tx1"/>
          </a:fontRef>
        </p:style>
      </p:cxnSp>
      <p:sp>
        <p:nvSpPr>
          <p:cNvPr id="10" name="灯片编号占位符 3"/>
          <p:cNvSpPr>
            <a:spLocks noGrp="1"/>
          </p:cNvSpPr>
          <p:nvPr>
            <p:ph type="sldNum" sz="quarter" idx="4"/>
          </p:nvPr>
        </p:nvSpPr>
        <p:spPr>
          <a:xfrm>
            <a:off x="8172400" y="507713"/>
            <a:ext cx="971599" cy="365125"/>
          </a:xfrm>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a:t>
            </a:fld>
            <a:r>
              <a:rPr lang="en-US" altLang="zh-CN" dirty="0" smtClean="0"/>
              <a:t>-</a:t>
            </a:r>
            <a:endParaRPr lang="zh-CN" altLang="en-US" dirty="0"/>
          </a:p>
        </p:txBody>
      </p:sp>
    </p:spTree>
    <p:extLst>
      <p:ext uri="{BB962C8B-B14F-4D97-AF65-F5344CB8AC3E}">
        <p14:creationId xmlns:p14="http://schemas.microsoft.com/office/powerpoint/2010/main" val="123179352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两栏内容">
    <p:spTree>
      <p:nvGrpSpPr>
        <p:cNvPr id="1" name=""/>
        <p:cNvGrpSpPr/>
        <p:nvPr/>
      </p:nvGrpSpPr>
      <p:grpSpPr>
        <a:xfrm>
          <a:off x="0" y="0"/>
          <a:ext cx="0" cy="0"/>
          <a:chOff x="0" y="0"/>
          <a:chExt cx="0" cy="0"/>
        </a:xfrm>
      </p:grpSpPr>
      <p:sp>
        <p:nvSpPr>
          <p:cNvPr id="4" name="灯片编号占位符 3"/>
          <p:cNvSpPr>
            <a:spLocks noGrp="1"/>
          </p:cNvSpPr>
          <p:nvPr>
            <p:ph type="sldNum" sz="quarter" idx="4"/>
          </p:nvPr>
        </p:nvSpPr>
        <p:spPr>
          <a:xfrm>
            <a:off x="8172400" y="507713"/>
            <a:ext cx="971599" cy="365125"/>
          </a:xfrm>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a:t>
            </a:fld>
            <a:r>
              <a:rPr lang="en-US" altLang="zh-CN" dirty="0" smtClean="0"/>
              <a:t>-</a:t>
            </a:r>
            <a:endParaRPr lang="zh-CN" altLang="en-US" dirty="0"/>
          </a:p>
        </p:txBody>
      </p:sp>
    </p:spTree>
    <p:extLst>
      <p:ext uri="{BB962C8B-B14F-4D97-AF65-F5344CB8AC3E}">
        <p14:creationId xmlns:p14="http://schemas.microsoft.com/office/powerpoint/2010/main" val="73531645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F0F9C4D-0A5F-4701-B5FD-EC9084788C92}" type="datetimeFigureOut">
              <a:rPr lang="zh-CN" altLang="en-US" smtClean="0"/>
              <a:t>2019-11-26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DAC2FA-BB18-48B8-8762-248752546D08}" type="slidenum">
              <a:rPr lang="zh-CN" altLang="en-US" smtClean="0"/>
              <a:t>‹#›</a:t>
            </a:fld>
            <a:endParaRPr lang="zh-CN" altLang="en-US"/>
          </a:p>
        </p:txBody>
      </p:sp>
    </p:spTree>
    <p:extLst>
      <p:ext uri="{BB962C8B-B14F-4D97-AF65-F5344CB8AC3E}">
        <p14:creationId xmlns:p14="http://schemas.microsoft.com/office/powerpoint/2010/main" val="3988217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4F0F9C4D-0A5F-4701-B5FD-EC9084788C92}" type="datetimeFigureOut">
              <a:rPr lang="zh-CN" altLang="en-US" smtClean="0"/>
              <a:t>2019-11-26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DAC2FA-BB18-48B8-8762-248752546D08}" type="slidenum">
              <a:rPr lang="zh-CN" altLang="en-US" smtClean="0"/>
              <a:t>‹#›</a:t>
            </a:fld>
            <a:endParaRPr lang="zh-CN" altLang="en-US"/>
          </a:p>
        </p:txBody>
      </p:sp>
    </p:spTree>
    <p:extLst>
      <p:ext uri="{BB962C8B-B14F-4D97-AF65-F5344CB8AC3E}">
        <p14:creationId xmlns:p14="http://schemas.microsoft.com/office/powerpoint/2010/main" val="3002937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4F0F9C4D-0A5F-4701-B5FD-EC9084788C92}" type="datetimeFigureOut">
              <a:rPr lang="zh-CN" altLang="en-US" smtClean="0"/>
              <a:t>2019-11-26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4DAC2FA-BB18-48B8-8762-248752546D08}" type="slidenum">
              <a:rPr lang="zh-CN" altLang="en-US" smtClean="0"/>
              <a:t>‹#›</a:t>
            </a:fld>
            <a:endParaRPr lang="zh-CN" altLang="en-US"/>
          </a:p>
        </p:txBody>
      </p:sp>
    </p:spTree>
    <p:extLst>
      <p:ext uri="{BB962C8B-B14F-4D97-AF65-F5344CB8AC3E}">
        <p14:creationId xmlns:p14="http://schemas.microsoft.com/office/powerpoint/2010/main" val="710784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4F0F9C4D-0A5F-4701-B5FD-EC9084788C92}" type="datetimeFigureOut">
              <a:rPr lang="zh-CN" altLang="en-US" smtClean="0"/>
              <a:t>2019-11-26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4DAC2FA-BB18-48B8-8762-248752546D08}" type="slidenum">
              <a:rPr lang="zh-CN" altLang="en-US" smtClean="0"/>
              <a:t>‹#›</a:t>
            </a:fld>
            <a:endParaRPr lang="zh-CN" altLang="en-US"/>
          </a:p>
        </p:txBody>
      </p:sp>
    </p:spTree>
    <p:extLst>
      <p:ext uri="{BB962C8B-B14F-4D97-AF65-F5344CB8AC3E}">
        <p14:creationId xmlns:p14="http://schemas.microsoft.com/office/powerpoint/2010/main" val="3370838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F0F9C4D-0A5F-4701-B5FD-EC9084788C92}" type="datetimeFigureOut">
              <a:rPr lang="zh-CN" altLang="en-US" smtClean="0"/>
              <a:t>2019-11-26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4DAC2FA-BB18-48B8-8762-248752546D08}" type="slidenum">
              <a:rPr lang="zh-CN" altLang="en-US" smtClean="0"/>
              <a:t>‹#›</a:t>
            </a:fld>
            <a:endParaRPr lang="zh-CN" altLang="en-US"/>
          </a:p>
        </p:txBody>
      </p:sp>
    </p:spTree>
    <p:extLst>
      <p:ext uri="{BB962C8B-B14F-4D97-AF65-F5344CB8AC3E}">
        <p14:creationId xmlns:p14="http://schemas.microsoft.com/office/powerpoint/2010/main" val="982612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F0F9C4D-0A5F-4701-B5FD-EC9084788C92}" type="datetimeFigureOut">
              <a:rPr lang="zh-CN" altLang="en-US" smtClean="0"/>
              <a:t>2019-11-26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4DAC2FA-BB18-48B8-8762-248752546D08}" type="slidenum">
              <a:rPr lang="zh-CN" altLang="en-US" smtClean="0"/>
              <a:t>‹#›</a:t>
            </a:fld>
            <a:endParaRPr lang="zh-CN" altLang="en-US"/>
          </a:p>
        </p:txBody>
      </p:sp>
    </p:spTree>
    <p:extLst>
      <p:ext uri="{BB962C8B-B14F-4D97-AF65-F5344CB8AC3E}">
        <p14:creationId xmlns:p14="http://schemas.microsoft.com/office/powerpoint/2010/main" val="3471246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F0F9C4D-0A5F-4701-B5FD-EC9084788C92}" type="datetimeFigureOut">
              <a:rPr lang="zh-CN" altLang="en-US" smtClean="0"/>
              <a:t>2019-11-26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4DAC2FA-BB18-48B8-8762-248752546D08}" type="slidenum">
              <a:rPr lang="zh-CN" altLang="en-US" smtClean="0"/>
              <a:t>‹#›</a:t>
            </a:fld>
            <a:endParaRPr lang="zh-CN" altLang="en-US"/>
          </a:p>
        </p:txBody>
      </p:sp>
    </p:spTree>
    <p:extLst>
      <p:ext uri="{BB962C8B-B14F-4D97-AF65-F5344CB8AC3E}">
        <p14:creationId xmlns:p14="http://schemas.microsoft.com/office/powerpoint/2010/main" val="2885372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F0F9C4D-0A5F-4701-B5FD-EC9084788C92}" type="datetimeFigureOut">
              <a:rPr lang="zh-CN" altLang="en-US" smtClean="0"/>
              <a:t>2019-11-26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4DAC2FA-BB18-48B8-8762-248752546D08}" type="slidenum">
              <a:rPr lang="zh-CN" altLang="en-US" smtClean="0"/>
              <a:t>‹#›</a:t>
            </a:fld>
            <a:endParaRPr lang="zh-CN" altLang="en-US"/>
          </a:p>
        </p:txBody>
      </p:sp>
    </p:spTree>
    <p:extLst>
      <p:ext uri="{BB962C8B-B14F-4D97-AF65-F5344CB8AC3E}">
        <p14:creationId xmlns:p14="http://schemas.microsoft.com/office/powerpoint/2010/main" val="3443773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0F9C4D-0A5F-4701-B5FD-EC9084788C92}" type="datetimeFigureOut">
              <a:rPr lang="zh-CN" altLang="en-US" smtClean="0"/>
              <a:t>2019-11-26</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DAC2FA-BB18-48B8-8762-248752546D08}" type="slidenum">
              <a:rPr lang="zh-CN" altLang="en-US" smtClean="0"/>
              <a:t>‹#›</a:t>
            </a:fld>
            <a:endParaRPr lang="zh-CN" altLang="en-US"/>
          </a:p>
        </p:txBody>
      </p:sp>
    </p:spTree>
    <p:extLst>
      <p:ext uri="{BB962C8B-B14F-4D97-AF65-F5344CB8AC3E}">
        <p14:creationId xmlns:p14="http://schemas.microsoft.com/office/powerpoint/2010/main" val="17948567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 id="2147483664" r:id="rId15"/>
    <p:sldLayoutId id="2147483666"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slide" Target="slide47.xml"/></Relationships>
</file>

<file path=ppt/slides/_rels/slide11.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slide" Target="slide47.xml"/></Relationships>
</file>

<file path=ppt/slides/_rels/slide1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notesSlide" Target="../notesSlides/notesSlide11.xml"/><Relationship Id="rId7" Type="http://schemas.openxmlformats.org/officeDocument/2006/relationships/package" Target="../embeddings/Microsoft_Word___5.docx"/><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slide" Target="slide47.xml"/><Relationship Id="rId4" Type="http://schemas.openxmlformats.org/officeDocument/2006/relationships/slide" Target="slide46.xml"/></Relationships>
</file>

<file path=ppt/slides/_rels/slide13.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slide" Target="slide47.xml"/></Relationships>
</file>

<file path=ppt/slides/_rels/slide14.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notesSlide" Target="../notesSlides/notesSlide13.xml"/><Relationship Id="rId7" Type="http://schemas.openxmlformats.org/officeDocument/2006/relationships/package" Target="../embeddings/Microsoft_Word___6.docx"/><Relationship Id="rId2" Type="http://schemas.openxmlformats.org/officeDocument/2006/relationships/slideLayout" Target="../slideLayouts/slideLayout13.xml"/><Relationship Id="rId1" Type="http://schemas.openxmlformats.org/officeDocument/2006/relationships/vmlDrawing" Target="../drawings/vmlDrawing6.vml"/><Relationship Id="rId6" Type="http://schemas.openxmlformats.org/officeDocument/2006/relationships/oleObject" Target="../embeddings/oleObject6.bin"/><Relationship Id="rId5" Type="http://schemas.openxmlformats.org/officeDocument/2006/relationships/slide" Target="slide47.xml"/><Relationship Id="rId4" Type="http://schemas.openxmlformats.org/officeDocument/2006/relationships/slide" Target="slide46.xml"/></Relationships>
</file>

<file path=ppt/slides/_rels/slide15.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slide" Target="slide47.xml"/></Relationships>
</file>

<file path=ppt/slides/_rels/slide16.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slide" Target="slide47.xml"/></Relationships>
</file>

<file path=ppt/slides/_rels/slide17.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slide" Target="slide47.xml"/></Relationships>
</file>

<file path=ppt/slides/_rels/slide18.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slide" Target="slide47.xml"/></Relationships>
</file>

<file path=ppt/slides/_rels/slide19.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8.jpeg"/><Relationship Id="rId4" Type="http://schemas.openxmlformats.org/officeDocument/2006/relationships/slide" Target="slide4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6.xml"/><Relationship Id="rId1" Type="http://schemas.openxmlformats.org/officeDocument/2006/relationships/vmlDrawing" Target="../drawings/vmlDrawing1.vml"/><Relationship Id="rId6" Type="http://schemas.openxmlformats.org/officeDocument/2006/relationships/image" Target="../media/image2.emf"/><Relationship Id="rId5" Type="http://schemas.openxmlformats.org/officeDocument/2006/relationships/package" Target="../embeddings/Microsoft_Word___1.docx"/><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slide" Target="slide47.xml"/></Relationships>
</file>

<file path=ppt/slides/_rels/slide21.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slide" Target="slide47.xml"/></Relationships>
</file>

<file path=ppt/slides/_rels/slide22.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slide" Target="slide47.xml"/></Relationships>
</file>

<file path=ppt/slides/_rels/slide23.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slide" Target="slide47.xml"/></Relationships>
</file>

<file path=ppt/slides/_rels/slide24.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notesSlide" Target="../notesSlides/notesSlide23.xml"/><Relationship Id="rId7" Type="http://schemas.openxmlformats.org/officeDocument/2006/relationships/package" Target="../embeddings/Microsoft_Word___7.docx"/><Relationship Id="rId2" Type="http://schemas.openxmlformats.org/officeDocument/2006/relationships/slideLayout" Target="../slideLayouts/slideLayout13.xml"/><Relationship Id="rId1" Type="http://schemas.openxmlformats.org/officeDocument/2006/relationships/vmlDrawing" Target="../drawings/vmlDrawing7.vml"/><Relationship Id="rId6" Type="http://schemas.openxmlformats.org/officeDocument/2006/relationships/oleObject" Target="../embeddings/oleObject7.bin"/><Relationship Id="rId5" Type="http://schemas.openxmlformats.org/officeDocument/2006/relationships/slide" Target="slide47.xml"/><Relationship Id="rId4" Type="http://schemas.openxmlformats.org/officeDocument/2006/relationships/slide" Target="slide46.xml"/></Relationships>
</file>

<file path=ppt/slides/_rels/slide25.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slide" Target="slide47.xml"/></Relationships>
</file>

<file path=ppt/slides/_rels/slide26.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slide" Target="slide47.xml"/></Relationships>
</file>

<file path=ppt/slides/_rels/slide27.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notesSlide" Target="../notesSlides/notesSlide26.xml"/><Relationship Id="rId1" Type="http://schemas.openxmlformats.org/officeDocument/2006/relationships/slideLayout" Target="../slideLayouts/slideLayout13.xml"/><Relationship Id="rId5" Type="http://schemas.openxmlformats.org/officeDocument/2006/relationships/image" Target="../media/image10.jpeg"/><Relationship Id="rId4" Type="http://schemas.openxmlformats.org/officeDocument/2006/relationships/slide" Target="slide47.xml"/></Relationships>
</file>

<file path=ppt/slides/_rels/slide28.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slide" Target="slide47.xml"/></Relationships>
</file>

<file path=ppt/slides/_rels/slide29.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notesSlide" Target="../notesSlides/notesSlide28.xml"/><Relationship Id="rId7" Type="http://schemas.openxmlformats.org/officeDocument/2006/relationships/package" Target="../embeddings/Microsoft_Word___8.docx"/><Relationship Id="rId2" Type="http://schemas.openxmlformats.org/officeDocument/2006/relationships/slideLayout" Target="../slideLayouts/slideLayout13.xml"/><Relationship Id="rId1" Type="http://schemas.openxmlformats.org/officeDocument/2006/relationships/vmlDrawing" Target="../drawings/vmlDrawing8.vml"/><Relationship Id="rId6" Type="http://schemas.openxmlformats.org/officeDocument/2006/relationships/oleObject" Target="../embeddings/oleObject8.bin"/><Relationship Id="rId5" Type="http://schemas.openxmlformats.org/officeDocument/2006/relationships/slide" Target="slide47.xml"/><Relationship Id="rId4" Type="http://schemas.openxmlformats.org/officeDocument/2006/relationships/slide" Target="slide46.xml"/></Relationships>
</file>

<file path=ppt/slides/_rels/slide3.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notesSlide" Target="../notesSlides/notesSlide2.xml"/><Relationship Id="rId7" Type="http://schemas.openxmlformats.org/officeDocument/2006/relationships/package" Target="../embeddings/Microsoft_Word___2.docx"/><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slide" Target="slide47.xml"/><Relationship Id="rId4" Type="http://schemas.openxmlformats.org/officeDocument/2006/relationships/slide" Target="slide46.xml"/></Relationships>
</file>

<file path=ppt/slides/_rels/slide30.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slide" Target="slide47.xml"/></Relationships>
</file>

<file path=ppt/slides/_rels/slide31.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notesSlide" Target="../notesSlides/notesSlide30.xml"/><Relationship Id="rId7" Type="http://schemas.openxmlformats.org/officeDocument/2006/relationships/package" Target="../embeddings/Microsoft_Word___9.docx"/><Relationship Id="rId2" Type="http://schemas.openxmlformats.org/officeDocument/2006/relationships/slideLayout" Target="../slideLayouts/slideLayout13.xml"/><Relationship Id="rId1" Type="http://schemas.openxmlformats.org/officeDocument/2006/relationships/vmlDrawing" Target="../drawings/vmlDrawing9.vml"/><Relationship Id="rId6" Type="http://schemas.openxmlformats.org/officeDocument/2006/relationships/oleObject" Target="../embeddings/oleObject9.bin"/><Relationship Id="rId5" Type="http://schemas.openxmlformats.org/officeDocument/2006/relationships/slide" Target="slide47.xml"/><Relationship Id="rId4" Type="http://schemas.openxmlformats.org/officeDocument/2006/relationships/slide" Target="slide46.xml"/></Relationships>
</file>

<file path=ppt/slides/_rels/slide32.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slide" Target="slide47.xml"/></Relationships>
</file>

<file path=ppt/slides/_rels/slide33.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notesSlide" Target="../notesSlides/notesSlide32.xml"/><Relationship Id="rId7" Type="http://schemas.openxmlformats.org/officeDocument/2006/relationships/package" Target="../embeddings/Microsoft_Word___10.docx"/><Relationship Id="rId2" Type="http://schemas.openxmlformats.org/officeDocument/2006/relationships/slideLayout" Target="../slideLayouts/slideLayout13.xml"/><Relationship Id="rId1" Type="http://schemas.openxmlformats.org/officeDocument/2006/relationships/vmlDrawing" Target="../drawings/vmlDrawing10.vml"/><Relationship Id="rId6" Type="http://schemas.openxmlformats.org/officeDocument/2006/relationships/oleObject" Target="../embeddings/oleObject10.bin"/><Relationship Id="rId5" Type="http://schemas.openxmlformats.org/officeDocument/2006/relationships/slide" Target="slide47.xml"/><Relationship Id="rId4" Type="http://schemas.openxmlformats.org/officeDocument/2006/relationships/slide" Target="slide46.xml"/></Relationships>
</file>

<file path=ppt/slides/_rels/slide34.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slide" Target="slide47.xml"/></Relationships>
</file>

<file path=ppt/slides/_rels/slide35.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notesSlide" Target="../notesSlides/notesSlide34.xml"/><Relationship Id="rId7" Type="http://schemas.openxmlformats.org/officeDocument/2006/relationships/package" Target="../embeddings/Microsoft_Word___11.docx"/><Relationship Id="rId2" Type="http://schemas.openxmlformats.org/officeDocument/2006/relationships/slideLayout" Target="../slideLayouts/slideLayout14.xml"/><Relationship Id="rId1" Type="http://schemas.openxmlformats.org/officeDocument/2006/relationships/vmlDrawing" Target="../drawings/vmlDrawing11.vml"/><Relationship Id="rId6" Type="http://schemas.openxmlformats.org/officeDocument/2006/relationships/oleObject" Target="../embeddings/oleObject11.bin"/><Relationship Id="rId5" Type="http://schemas.openxmlformats.org/officeDocument/2006/relationships/slide" Target="slide48.xml"/><Relationship Id="rId4" Type="http://schemas.openxmlformats.org/officeDocument/2006/relationships/slide" Target="slide35.xml"/></Relationships>
</file>

<file path=ppt/slides/_rels/slide36.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notesSlide" Target="../notesSlides/notesSlide35.xml"/><Relationship Id="rId7" Type="http://schemas.openxmlformats.org/officeDocument/2006/relationships/package" Target="../embeddings/Microsoft_Word___12.docx"/><Relationship Id="rId2" Type="http://schemas.openxmlformats.org/officeDocument/2006/relationships/slideLayout" Target="../slideLayouts/slideLayout14.xml"/><Relationship Id="rId1" Type="http://schemas.openxmlformats.org/officeDocument/2006/relationships/vmlDrawing" Target="../drawings/vmlDrawing12.vml"/><Relationship Id="rId6" Type="http://schemas.openxmlformats.org/officeDocument/2006/relationships/oleObject" Target="../embeddings/oleObject12.bin"/><Relationship Id="rId5" Type="http://schemas.openxmlformats.org/officeDocument/2006/relationships/slide" Target="slide48.xml"/><Relationship Id="rId4" Type="http://schemas.openxmlformats.org/officeDocument/2006/relationships/slide" Target="slide35.xml"/></Relationships>
</file>

<file path=ppt/slides/_rels/slide37.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notesSlide" Target="../notesSlides/notesSlide36.xml"/><Relationship Id="rId7" Type="http://schemas.openxmlformats.org/officeDocument/2006/relationships/package" Target="../embeddings/Microsoft_Word___13.docx"/><Relationship Id="rId2" Type="http://schemas.openxmlformats.org/officeDocument/2006/relationships/slideLayout" Target="../slideLayouts/slideLayout14.xml"/><Relationship Id="rId1" Type="http://schemas.openxmlformats.org/officeDocument/2006/relationships/vmlDrawing" Target="../drawings/vmlDrawing13.vml"/><Relationship Id="rId6" Type="http://schemas.openxmlformats.org/officeDocument/2006/relationships/oleObject" Target="../embeddings/oleObject13.bin"/><Relationship Id="rId5" Type="http://schemas.openxmlformats.org/officeDocument/2006/relationships/slide" Target="slide48.xml"/><Relationship Id="rId4" Type="http://schemas.openxmlformats.org/officeDocument/2006/relationships/slide" Target="slide35.xml"/></Relationships>
</file>

<file path=ppt/slides/_rels/slide38.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notesSlide" Target="../notesSlides/notesSlide37.xml"/><Relationship Id="rId7" Type="http://schemas.openxmlformats.org/officeDocument/2006/relationships/package" Target="../embeddings/Microsoft_Word___14.docx"/><Relationship Id="rId2" Type="http://schemas.openxmlformats.org/officeDocument/2006/relationships/slideLayout" Target="../slideLayouts/slideLayout14.xml"/><Relationship Id="rId1" Type="http://schemas.openxmlformats.org/officeDocument/2006/relationships/vmlDrawing" Target="../drawings/vmlDrawing14.vml"/><Relationship Id="rId6" Type="http://schemas.openxmlformats.org/officeDocument/2006/relationships/oleObject" Target="../embeddings/oleObject14.bin"/><Relationship Id="rId5" Type="http://schemas.openxmlformats.org/officeDocument/2006/relationships/slide" Target="slide48.xml"/><Relationship Id="rId4" Type="http://schemas.openxmlformats.org/officeDocument/2006/relationships/slide" Target="slide35.xml"/></Relationships>
</file>

<file path=ppt/slides/_rels/slide39.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notesSlide" Target="../notesSlides/notesSlide38.xml"/><Relationship Id="rId7" Type="http://schemas.openxmlformats.org/officeDocument/2006/relationships/package" Target="../embeddings/Microsoft_Word___15.docx"/><Relationship Id="rId2" Type="http://schemas.openxmlformats.org/officeDocument/2006/relationships/slideLayout" Target="../slideLayouts/slideLayout14.xml"/><Relationship Id="rId1" Type="http://schemas.openxmlformats.org/officeDocument/2006/relationships/vmlDrawing" Target="../drawings/vmlDrawing15.vml"/><Relationship Id="rId6" Type="http://schemas.openxmlformats.org/officeDocument/2006/relationships/oleObject" Target="../embeddings/oleObject15.bin"/><Relationship Id="rId5" Type="http://schemas.openxmlformats.org/officeDocument/2006/relationships/slide" Target="slide48.xml"/><Relationship Id="rId4" Type="http://schemas.openxmlformats.org/officeDocument/2006/relationships/slide" Target="slide35.xml"/></Relationships>
</file>

<file path=ppt/slides/_rels/slide4.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slide" Target="slide47.xml"/></Relationships>
</file>

<file path=ppt/slides/_rels/slide40.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notesSlide" Target="../notesSlides/notesSlide39.xml"/><Relationship Id="rId1" Type="http://schemas.openxmlformats.org/officeDocument/2006/relationships/slideLayout" Target="../slideLayouts/slideLayout14.xml"/><Relationship Id="rId4" Type="http://schemas.openxmlformats.org/officeDocument/2006/relationships/slide" Target="slide48.xml"/></Relationships>
</file>

<file path=ppt/slides/_rels/slide41.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notesSlide" Target="../notesSlides/notesSlide40.xml"/><Relationship Id="rId7" Type="http://schemas.openxmlformats.org/officeDocument/2006/relationships/package" Target="../embeddings/Microsoft_Word___16.docx"/><Relationship Id="rId2" Type="http://schemas.openxmlformats.org/officeDocument/2006/relationships/slideLayout" Target="../slideLayouts/slideLayout14.xml"/><Relationship Id="rId1" Type="http://schemas.openxmlformats.org/officeDocument/2006/relationships/vmlDrawing" Target="../drawings/vmlDrawing16.vml"/><Relationship Id="rId6" Type="http://schemas.openxmlformats.org/officeDocument/2006/relationships/oleObject" Target="../embeddings/oleObject16.bin"/><Relationship Id="rId5" Type="http://schemas.openxmlformats.org/officeDocument/2006/relationships/slide" Target="slide48.xml"/><Relationship Id="rId4" Type="http://schemas.openxmlformats.org/officeDocument/2006/relationships/slide" Target="slide35.xml"/><Relationship Id="rId9" Type="http://schemas.openxmlformats.org/officeDocument/2006/relationships/image" Target="../media/image20.jpeg"/></Relationships>
</file>

<file path=ppt/slides/_rels/slide42.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notesSlide" Target="../notesSlides/notesSlide41.xml"/><Relationship Id="rId1" Type="http://schemas.openxmlformats.org/officeDocument/2006/relationships/slideLayout" Target="../slideLayouts/slideLayout14.xml"/><Relationship Id="rId4" Type="http://schemas.openxmlformats.org/officeDocument/2006/relationships/slide" Target="slide48.xml"/></Relationships>
</file>

<file path=ppt/slides/_rels/slide43.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notesSlide" Target="../notesSlides/notesSlide42.xml"/><Relationship Id="rId7" Type="http://schemas.openxmlformats.org/officeDocument/2006/relationships/package" Target="../embeddings/Microsoft_Word___17.docx"/><Relationship Id="rId2" Type="http://schemas.openxmlformats.org/officeDocument/2006/relationships/slideLayout" Target="../slideLayouts/slideLayout14.xml"/><Relationship Id="rId1" Type="http://schemas.openxmlformats.org/officeDocument/2006/relationships/vmlDrawing" Target="../drawings/vmlDrawing17.vml"/><Relationship Id="rId6" Type="http://schemas.openxmlformats.org/officeDocument/2006/relationships/oleObject" Target="../embeddings/oleObject17.bin"/><Relationship Id="rId5" Type="http://schemas.openxmlformats.org/officeDocument/2006/relationships/slide" Target="slide48.xml"/><Relationship Id="rId4" Type="http://schemas.openxmlformats.org/officeDocument/2006/relationships/slide" Target="slide35.xml"/></Relationships>
</file>

<file path=ppt/slides/_rels/slide44.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notesSlide" Target="../notesSlides/notesSlide43.xml"/><Relationship Id="rId7" Type="http://schemas.openxmlformats.org/officeDocument/2006/relationships/package" Target="../embeddings/Microsoft_Word___18.docx"/><Relationship Id="rId2" Type="http://schemas.openxmlformats.org/officeDocument/2006/relationships/slideLayout" Target="../slideLayouts/slideLayout14.xml"/><Relationship Id="rId1" Type="http://schemas.openxmlformats.org/officeDocument/2006/relationships/vmlDrawing" Target="../drawings/vmlDrawing18.vml"/><Relationship Id="rId6" Type="http://schemas.openxmlformats.org/officeDocument/2006/relationships/oleObject" Target="../embeddings/oleObject18.bin"/><Relationship Id="rId5" Type="http://schemas.openxmlformats.org/officeDocument/2006/relationships/slide" Target="slide48.xml"/><Relationship Id="rId4" Type="http://schemas.openxmlformats.org/officeDocument/2006/relationships/slide" Target="slide35.xml"/></Relationships>
</file>

<file path=ppt/slides/_rels/slide45.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notesSlide" Target="../notesSlides/notesSlide44.xml"/><Relationship Id="rId7" Type="http://schemas.openxmlformats.org/officeDocument/2006/relationships/package" Target="../embeddings/Microsoft_Word___19.docx"/><Relationship Id="rId2" Type="http://schemas.openxmlformats.org/officeDocument/2006/relationships/slideLayout" Target="../slideLayouts/slideLayout14.xml"/><Relationship Id="rId1" Type="http://schemas.openxmlformats.org/officeDocument/2006/relationships/vmlDrawing" Target="../drawings/vmlDrawing19.vml"/><Relationship Id="rId6" Type="http://schemas.openxmlformats.org/officeDocument/2006/relationships/oleObject" Target="../embeddings/oleObject19.bin"/><Relationship Id="rId5" Type="http://schemas.openxmlformats.org/officeDocument/2006/relationships/slide" Target="slide48.xml"/><Relationship Id="rId4" Type="http://schemas.openxmlformats.org/officeDocument/2006/relationships/slide" Target="slide35.xml"/></Relationships>
</file>

<file path=ppt/slides/_rels/slide46.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notesSlide" Target="../notesSlides/notesSlide45.xml"/><Relationship Id="rId7" Type="http://schemas.openxmlformats.org/officeDocument/2006/relationships/package" Target="../embeddings/Microsoft_Word___20.docx"/><Relationship Id="rId2" Type="http://schemas.openxmlformats.org/officeDocument/2006/relationships/slideLayout" Target="../slideLayouts/slideLayout14.xml"/><Relationship Id="rId1" Type="http://schemas.openxmlformats.org/officeDocument/2006/relationships/vmlDrawing" Target="../drawings/vmlDrawing20.vml"/><Relationship Id="rId6" Type="http://schemas.openxmlformats.org/officeDocument/2006/relationships/oleObject" Target="../embeddings/oleObject20.bin"/><Relationship Id="rId5" Type="http://schemas.openxmlformats.org/officeDocument/2006/relationships/slide" Target="slide48.xml"/><Relationship Id="rId4" Type="http://schemas.openxmlformats.org/officeDocument/2006/relationships/slide" Target="slide35.xml"/></Relationships>
</file>

<file path=ppt/slides/_rels/slide47.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notesSlide" Target="../notesSlides/notesSlide46.xml"/><Relationship Id="rId7" Type="http://schemas.openxmlformats.org/officeDocument/2006/relationships/package" Target="../embeddings/Microsoft_Word___21.docx"/><Relationship Id="rId2" Type="http://schemas.openxmlformats.org/officeDocument/2006/relationships/slideLayout" Target="../slideLayouts/slideLayout14.xml"/><Relationship Id="rId1" Type="http://schemas.openxmlformats.org/officeDocument/2006/relationships/vmlDrawing" Target="../drawings/vmlDrawing21.vml"/><Relationship Id="rId6" Type="http://schemas.openxmlformats.org/officeDocument/2006/relationships/oleObject" Target="../embeddings/oleObject21.bin"/><Relationship Id="rId5" Type="http://schemas.openxmlformats.org/officeDocument/2006/relationships/slide" Target="slide48.xml"/><Relationship Id="rId4" Type="http://schemas.openxmlformats.org/officeDocument/2006/relationships/slide" Target="slide35.xml"/></Relationships>
</file>

<file path=ppt/slides/_rels/slide48.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notesSlide" Target="../notesSlides/notesSlide47.xml"/><Relationship Id="rId1" Type="http://schemas.openxmlformats.org/officeDocument/2006/relationships/slideLayout" Target="../slideLayouts/slideLayout14.xml"/><Relationship Id="rId4" Type="http://schemas.openxmlformats.org/officeDocument/2006/relationships/slide" Target="slide48.xml"/></Relationships>
</file>

<file path=ppt/slides/_rels/slide49.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notesSlide" Target="../notesSlides/notesSlide48.xml"/><Relationship Id="rId7" Type="http://schemas.openxmlformats.org/officeDocument/2006/relationships/package" Target="../embeddings/Microsoft_Word___22.docx"/><Relationship Id="rId2" Type="http://schemas.openxmlformats.org/officeDocument/2006/relationships/slideLayout" Target="../slideLayouts/slideLayout14.xml"/><Relationship Id="rId1" Type="http://schemas.openxmlformats.org/officeDocument/2006/relationships/vmlDrawing" Target="../drawings/vmlDrawing22.vml"/><Relationship Id="rId6" Type="http://schemas.openxmlformats.org/officeDocument/2006/relationships/oleObject" Target="../embeddings/oleObject22.bin"/><Relationship Id="rId5" Type="http://schemas.openxmlformats.org/officeDocument/2006/relationships/slide" Target="slide48.xml"/><Relationship Id="rId4" Type="http://schemas.openxmlformats.org/officeDocument/2006/relationships/slide" Target="slide35.xml"/></Relationships>
</file>

<file path=ppt/slides/_rels/slide5.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notesSlide" Target="../notesSlides/notesSlide4.xml"/><Relationship Id="rId7" Type="http://schemas.openxmlformats.org/officeDocument/2006/relationships/package" Target="../embeddings/Microsoft_Word___3.docx"/><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slide" Target="slide47.xml"/><Relationship Id="rId4" Type="http://schemas.openxmlformats.org/officeDocument/2006/relationships/slide" Target="slide46.xml"/></Relationships>
</file>

<file path=ppt/slides/_rels/slide50.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notesSlide" Target="../notesSlides/notesSlide49.xml"/><Relationship Id="rId1" Type="http://schemas.openxmlformats.org/officeDocument/2006/relationships/slideLayout" Target="../slideLayouts/slideLayout14.xml"/><Relationship Id="rId4" Type="http://schemas.openxmlformats.org/officeDocument/2006/relationships/slide" Target="slide48.xml"/></Relationships>
</file>

<file path=ppt/slides/_rels/slide51.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notesSlide" Target="../notesSlides/notesSlide50.xml"/><Relationship Id="rId7" Type="http://schemas.openxmlformats.org/officeDocument/2006/relationships/package" Target="../embeddings/Microsoft_Word___23.docx"/><Relationship Id="rId2" Type="http://schemas.openxmlformats.org/officeDocument/2006/relationships/slideLayout" Target="../slideLayouts/slideLayout14.xml"/><Relationship Id="rId1" Type="http://schemas.openxmlformats.org/officeDocument/2006/relationships/vmlDrawing" Target="../drawings/vmlDrawing23.vml"/><Relationship Id="rId6" Type="http://schemas.openxmlformats.org/officeDocument/2006/relationships/oleObject" Target="../embeddings/oleObject23.bin"/><Relationship Id="rId5" Type="http://schemas.openxmlformats.org/officeDocument/2006/relationships/slide" Target="slide48.xml"/><Relationship Id="rId4" Type="http://schemas.openxmlformats.org/officeDocument/2006/relationships/slide" Target="slide35.xml"/></Relationships>
</file>

<file path=ppt/slides/_rels/slide52.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notesSlide" Target="../notesSlides/notesSlide51.xml"/><Relationship Id="rId1" Type="http://schemas.openxmlformats.org/officeDocument/2006/relationships/slideLayout" Target="../slideLayouts/slideLayout14.xml"/><Relationship Id="rId4" Type="http://schemas.openxmlformats.org/officeDocument/2006/relationships/slide" Target="slide48.xml"/></Relationships>
</file>

<file path=ppt/slides/_rels/slide53.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notesSlide" Target="../notesSlides/notesSlide52.xml"/><Relationship Id="rId7" Type="http://schemas.openxmlformats.org/officeDocument/2006/relationships/package" Target="../embeddings/Microsoft_Word___24.docx"/><Relationship Id="rId2" Type="http://schemas.openxmlformats.org/officeDocument/2006/relationships/slideLayout" Target="../slideLayouts/slideLayout14.xml"/><Relationship Id="rId1" Type="http://schemas.openxmlformats.org/officeDocument/2006/relationships/vmlDrawing" Target="../drawings/vmlDrawing24.vml"/><Relationship Id="rId6" Type="http://schemas.openxmlformats.org/officeDocument/2006/relationships/oleObject" Target="../embeddings/oleObject24.bin"/><Relationship Id="rId5" Type="http://schemas.openxmlformats.org/officeDocument/2006/relationships/slide" Target="slide48.xml"/><Relationship Id="rId4" Type="http://schemas.openxmlformats.org/officeDocument/2006/relationships/slide" Target="slide35.xml"/></Relationships>
</file>

<file path=ppt/slides/_rels/slide54.x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notesSlide" Target="../notesSlides/notesSlide53.xml"/><Relationship Id="rId7" Type="http://schemas.openxmlformats.org/officeDocument/2006/relationships/package" Target="../embeddings/Microsoft_Word___25.docx"/><Relationship Id="rId2" Type="http://schemas.openxmlformats.org/officeDocument/2006/relationships/slideLayout" Target="../slideLayouts/slideLayout14.xml"/><Relationship Id="rId1" Type="http://schemas.openxmlformats.org/officeDocument/2006/relationships/vmlDrawing" Target="../drawings/vmlDrawing25.vml"/><Relationship Id="rId6" Type="http://schemas.openxmlformats.org/officeDocument/2006/relationships/oleObject" Target="../embeddings/oleObject25.bin"/><Relationship Id="rId5" Type="http://schemas.openxmlformats.org/officeDocument/2006/relationships/slide" Target="slide48.xml"/><Relationship Id="rId4" Type="http://schemas.openxmlformats.org/officeDocument/2006/relationships/slide" Target="slide35.xml"/></Relationships>
</file>

<file path=ppt/slides/_rels/slide55.x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notesSlide" Target="../notesSlides/notesSlide54.xml"/><Relationship Id="rId7" Type="http://schemas.openxmlformats.org/officeDocument/2006/relationships/package" Target="../embeddings/Microsoft_Word___26.docx"/><Relationship Id="rId2" Type="http://schemas.openxmlformats.org/officeDocument/2006/relationships/slideLayout" Target="../slideLayouts/slideLayout14.xml"/><Relationship Id="rId1" Type="http://schemas.openxmlformats.org/officeDocument/2006/relationships/vmlDrawing" Target="../drawings/vmlDrawing26.vml"/><Relationship Id="rId6" Type="http://schemas.openxmlformats.org/officeDocument/2006/relationships/oleObject" Target="../embeddings/oleObject26.bin"/><Relationship Id="rId5" Type="http://schemas.openxmlformats.org/officeDocument/2006/relationships/slide" Target="slide48.xml"/><Relationship Id="rId4" Type="http://schemas.openxmlformats.org/officeDocument/2006/relationships/slide" Target="slide35.xml"/></Relationships>
</file>

<file path=ppt/slides/_rels/slide56.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notesSlide" Target="../notesSlides/notesSlide55.xml"/><Relationship Id="rId7" Type="http://schemas.openxmlformats.org/officeDocument/2006/relationships/package" Target="../embeddings/Microsoft_Word___27.docx"/><Relationship Id="rId2" Type="http://schemas.openxmlformats.org/officeDocument/2006/relationships/slideLayout" Target="../slideLayouts/slideLayout14.xml"/><Relationship Id="rId1" Type="http://schemas.openxmlformats.org/officeDocument/2006/relationships/vmlDrawing" Target="../drawings/vmlDrawing27.vml"/><Relationship Id="rId6" Type="http://schemas.openxmlformats.org/officeDocument/2006/relationships/oleObject" Target="../embeddings/oleObject27.bin"/><Relationship Id="rId5" Type="http://schemas.openxmlformats.org/officeDocument/2006/relationships/slide" Target="slide48.xml"/><Relationship Id="rId4" Type="http://schemas.openxmlformats.org/officeDocument/2006/relationships/slide" Target="slide35.xml"/></Relationships>
</file>

<file path=ppt/slides/_rels/slide57.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notesSlide" Target="../notesSlides/notesSlide56.xml"/><Relationship Id="rId7" Type="http://schemas.openxmlformats.org/officeDocument/2006/relationships/package" Target="../embeddings/Microsoft_Word___28.docx"/><Relationship Id="rId2" Type="http://schemas.openxmlformats.org/officeDocument/2006/relationships/slideLayout" Target="../slideLayouts/slideLayout14.xml"/><Relationship Id="rId1" Type="http://schemas.openxmlformats.org/officeDocument/2006/relationships/vmlDrawing" Target="../drawings/vmlDrawing28.vml"/><Relationship Id="rId6" Type="http://schemas.openxmlformats.org/officeDocument/2006/relationships/oleObject" Target="../embeddings/oleObject28.bin"/><Relationship Id="rId5" Type="http://schemas.openxmlformats.org/officeDocument/2006/relationships/slide" Target="slide48.xml"/><Relationship Id="rId4" Type="http://schemas.openxmlformats.org/officeDocument/2006/relationships/slide" Target="slide35.xml"/></Relationships>
</file>

<file path=ppt/slides/_rels/slide58.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notesSlide" Target="../notesSlides/notesSlide57.xml"/><Relationship Id="rId1" Type="http://schemas.openxmlformats.org/officeDocument/2006/relationships/slideLayout" Target="../slideLayouts/slideLayout14.xml"/><Relationship Id="rId4" Type="http://schemas.openxmlformats.org/officeDocument/2006/relationships/slide" Target="slide48.xml"/></Relationships>
</file>

<file path=ppt/slides/_rels/slide59.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notesSlide" Target="../notesSlides/notesSlide58.xml"/><Relationship Id="rId7" Type="http://schemas.openxmlformats.org/officeDocument/2006/relationships/package" Target="../embeddings/Microsoft_Word___29.docx"/><Relationship Id="rId2" Type="http://schemas.openxmlformats.org/officeDocument/2006/relationships/slideLayout" Target="../slideLayouts/slideLayout15.xml"/><Relationship Id="rId1" Type="http://schemas.openxmlformats.org/officeDocument/2006/relationships/vmlDrawing" Target="../drawings/vmlDrawing29.vml"/><Relationship Id="rId6" Type="http://schemas.openxmlformats.org/officeDocument/2006/relationships/oleObject" Target="../embeddings/oleObject29.bin"/><Relationship Id="rId5" Type="http://schemas.openxmlformats.org/officeDocument/2006/relationships/slide" Target="slide49.xml"/><Relationship Id="rId4" Type="http://schemas.openxmlformats.org/officeDocument/2006/relationships/slide" Target="slide59.xml"/></Relationships>
</file>

<file path=ppt/slides/_rels/slide6.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slide" Target="slide47.xml"/></Relationships>
</file>

<file path=ppt/slides/_rels/slide60.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notesSlide" Target="../notesSlides/notesSlide59.xml"/><Relationship Id="rId1" Type="http://schemas.openxmlformats.org/officeDocument/2006/relationships/slideLayout" Target="../slideLayouts/slideLayout15.xml"/><Relationship Id="rId4" Type="http://schemas.openxmlformats.org/officeDocument/2006/relationships/slide" Target="slide49.xml"/></Relationships>
</file>

<file path=ppt/slides/_rels/slide61.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notesSlide" Target="../notesSlides/notesSlide60.xml"/><Relationship Id="rId7" Type="http://schemas.openxmlformats.org/officeDocument/2006/relationships/package" Target="../embeddings/Microsoft_Word___30.docx"/><Relationship Id="rId2" Type="http://schemas.openxmlformats.org/officeDocument/2006/relationships/slideLayout" Target="../slideLayouts/slideLayout15.xml"/><Relationship Id="rId1" Type="http://schemas.openxmlformats.org/officeDocument/2006/relationships/vmlDrawing" Target="../drawings/vmlDrawing30.vml"/><Relationship Id="rId6" Type="http://schemas.openxmlformats.org/officeDocument/2006/relationships/oleObject" Target="../embeddings/oleObject30.bin"/><Relationship Id="rId5" Type="http://schemas.openxmlformats.org/officeDocument/2006/relationships/slide" Target="slide49.xml"/><Relationship Id="rId4" Type="http://schemas.openxmlformats.org/officeDocument/2006/relationships/slide" Target="slide59.xml"/></Relationships>
</file>

<file path=ppt/slides/_rels/slide62.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notesSlide" Target="../notesSlides/notesSlide61.xml"/><Relationship Id="rId7" Type="http://schemas.openxmlformats.org/officeDocument/2006/relationships/package" Target="../embeddings/Microsoft_Word___31.docx"/><Relationship Id="rId2" Type="http://schemas.openxmlformats.org/officeDocument/2006/relationships/slideLayout" Target="../slideLayouts/slideLayout15.xml"/><Relationship Id="rId1" Type="http://schemas.openxmlformats.org/officeDocument/2006/relationships/vmlDrawing" Target="../drawings/vmlDrawing31.vml"/><Relationship Id="rId6" Type="http://schemas.openxmlformats.org/officeDocument/2006/relationships/oleObject" Target="../embeddings/oleObject31.bin"/><Relationship Id="rId5" Type="http://schemas.openxmlformats.org/officeDocument/2006/relationships/slide" Target="slide49.xml"/><Relationship Id="rId4" Type="http://schemas.openxmlformats.org/officeDocument/2006/relationships/slide" Target="slide59.xml"/></Relationships>
</file>

<file path=ppt/slides/_rels/slide63.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notesSlide" Target="../notesSlides/notesSlide62.xml"/><Relationship Id="rId1" Type="http://schemas.openxmlformats.org/officeDocument/2006/relationships/slideLayout" Target="../slideLayouts/slideLayout15.xml"/><Relationship Id="rId4" Type="http://schemas.openxmlformats.org/officeDocument/2006/relationships/slide" Target="slide49.xml"/></Relationships>
</file>

<file path=ppt/slides/_rels/slide64.xml.rels><?xml version="1.0" encoding="UTF-8" standalone="yes"?>
<Relationships xmlns="http://schemas.openxmlformats.org/package/2006/relationships"><Relationship Id="rId8" Type="http://schemas.openxmlformats.org/officeDocument/2006/relationships/image" Target="../media/image36.emf"/><Relationship Id="rId3" Type="http://schemas.openxmlformats.org/officeDocument/2006/relationships/notesSlide" Target="../notesSlides/notesSlide63.xml"/><Relationship Id="rId7" Type="http://schemas.openxmlformats.org/officeDocument/2006/relationships/package" Target="../embeddings/Microsoft_Word___32.docx"/><Relationship Id="rId2" Type="http://schemas.openxmlformats.org/officeDocument/2006/relationships/slideLayout" Target="../slideLayouts/slideLayout15.xml"/><Relationship Id="rId1" Type="http://schemas.openxmlformats.org/officeDocument/2006/relationships/vmlDrawing" Target="../drawings/vmlDrawing32.vml"/><Relationship Id="rId6" Type="http://schemas.openxmlformats.org/officeDocument/2006/relationships/oleObject" Target="../embeddings/oleObject32.bin"/><Relationship Id="rId5" Type="http://schemas.openxmlformats.org/officeDocument/2006/relationships/slide" Target="slide49.xml"/><Relationship Id="rId4" Type="http://schemas.openxmlformats.org/officeDocument/2006/relationships/slide" Target="slide59.xml"/></Relationships>
</file>

<file path=ppt/slides/_rels/slide65.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notesSlide" Target="../notesSlides/notesSlide64.xml"/><Relationship Id="rId1" Type="http://schemas.openxmlformats.org/officeDocument/2006/relationships/slideLayout" Target="../slideLayouts/slideLayout15.xml"/><Relationship Id="rId4" Type="http://schemas.openxmlformats.org/officeDocument/2006/relationships/slide" Target="slide49.xml"/></Relationships>
</file>

<file path=ppt/slides/_rels/slide66.xml.rels><?xml version="1.0" encoding="UTF-8" standalone="yes"?>
<Relationships xmlns="http://schemas.openxmlformats.org/package/2006/relationships"><Relationship Id="rId8" Type="http://schemas.openxmlformats.org/officeDocument/2006/relationships/image" Target="../media/image37.emf"/><Relationship Id="rId3" Type="http://schemas.openxmlformats.org/officeDocument/2006/relationships/notesSlide" Target="../notesSlides/notesSlide65.xml"/><Relationship Id="rId7" Type="http://schemas.openxmlformats.org/officeDocument/2006/relationships/package" Target="../embeddings/Microsoft_Word___33.docx"/><Relationship Id="rId2" Type="http://schemas.openxmlformats.org/officeDocument/2006/relationships/slideLayout" Target="../slideLayouts/slideLayout15.xml"/><Relationship Id="rId1" Type="http://schemas.openxmlformats.org/officeDocument/2006/relationships/vmlDrawing" Target="../drawings/vmlDrawing33.vml"/><Relationship Id="rId6" Type="http://schemas.openxmlformats.org/officeDocument/2006/relationships/oleObject" Target="../embeddings/oleObject33.bin"/><Relationship Id="rId5" Type="http://schemas.openxmlformats.org/officeDocument/2006/relationships/slide" Target="slide49.xml"/><Relationship Id="rId4" Type="http://schemas.openxmlformats.org/officeDocument/2006/relationships/slide" Target="slide59.xml"/></Relationships>
</file>

<file path=ppt/slides/_rels/slide67.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notesSlide" Target="../notesSlides/notesSlide66.xml"/><Relationship Id="rId1" Type="http://schemas.openxmlformats.org/officeDocument/2006/relationships/slideLayout" Target="../slideLayouts/slideLayout15.xml"/><Relationship Id="rId4" Type="http://schemas.openxmlformats.org/officeDocument/2006/relationships/slide" Target="slide49.xml"/></Relationships>
</file>

<file path=ppt/slides/_rels/slide68.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notesSlide" Target="../notesSlides/notesSlide67.xml"/><Relationship Id="rId1" Type="http://schemas.openxmlformats.org/officeDocument/2006/relationships/slideLayout" Target="../slideLayouts/slideLayout15.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slide" Target="slide49.xml"/></Relationships>
</file>

<file path=ppt/slides/_rels/slide69.xml.rels><?xml version="1.0" encoding="UTF-8" standalone="yes"?>
<Relationships xmlns="http://schemas.openxmlformats.org/package/2006/relationships"><Relationship Id="rId8" Type="http://schemas.openxmlformats.org/officeDocument/2006/relationships/image" Target="../media/image40.emf"/><Relationship Id="rId3" Type="http://schemas.openxmlformats.org/officeDocument/2006/relationships/notesSlide" Target="../notesSlides/notesSlide68.xml"/><Relationship Id="rId7" Type="http://schemas.openxmlformats.org/officeDocument/2006/relationships/package" Target="../embeddings/Microsoft_Word___34.docx"/><Relationship Id="rId2" Type="http://schemas.openxmlformats.org/officeDocument/2006/relationships/slideLayout" Target="../slideLayouts/slideLayout15.xml"/><Relationship Id="rId1" Type="http://schemas.openxmlformats.org/officeDocument/2006/relationships/vmlDrawing" Target="../drawings/vmlDrawing34.vml"/><Relationship Id="rId6" Type="http://schemas.openxmlformats.org/officeDocument/2006/relationships/oleObject" Target="../embeddings/oleObject34.bin"/><Relationship Id="rId5" Type="http://schemas.openxmlformats.org/officeDocument/2006/relationships/slide" Target="slide49.xml"/><Relationship Id="rId4" Type="http://schemas.openxmlformats.org/officeDocument/2006/relationships/slide" Target="slide59.xml"/></Relationships>
</file>

<file path=ppt/slides/_rels/slide7.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slide" Target="slide47.xml"/></Relationships>
</file>

<file path=ppt/slides/_rels/slide70.xml.rels><?xml version="1.0" encoding="UTF-8" standalone="yes"?>
<Relationships xmlns="http://schemas.openxmlformats.org/package/2006/relationships"><Relationship Id="rId8" Type="http://schemas.openxmlformats.org/officeDocument/2006/relationships/image" Target="../media/image41.emf"/><Relationship Id="rId3" Type="http://schemas.openxmlformats.org/officeDocument/2006/relationships/notesSlide" Target="../notesSlides/notesSlide69.xml"/><Relationship Id="rId7" Type="http://schemas.openxmlformats.org/officeDocument/2006/relationships/package" Target="../embeddings/Microsoft_Word___35.docx"/><Relationship Id="rId2" Type="http://schemas.openxmlformats.org/officeDocument/2006/relationships/slideLayout" Target="../slideLayouts/slideLayout15.xml"/><Relationship Id="rId1" Type="http://schemas.openxmlformats.org/officeDocument/2006/relationships/vmlDrawing" Target="../drawings/vmlDrawing35.vml"/><Relationship Id="rId6" Type="http://schemas.openxmlformats.org/officeDocument/2006/relationships/oleObject" Target="../embeddings/oleObject35.bin"/><Relationship Id="rId5" Type="http://schemas.openxmlformats.org/officeDocument/2006/relationships/slide" Target="slide49.xml"/><Relationship Id="rId4" Type="http://schemas.openxmlformats.org/officeDocument/2006/relationships/slide" Target="slide59.xml"/></Relationships>
</file>

<file path=ppt/slides/_rels/slide71.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notesSlide" Target="../notesSlides/notesSlide70.xml"/><Relationship Id="rId1" Type="http://schemas.openxmlformats.org/officeDocument/2006/relationships/slideLayout" Target="../slideLayouts/slideLayout15.xml"/><Relationship Id="rId4" Type="http://schemas.openxmlformats.org/officeDocument/2006/relationships/slide" Target="slide49.xml"/></Relationships>
</file>

<file path=ppt/slides/_rels/slide72.xml.rels><?xml version="1.0" encoding="UTF-8" standalone="yes"?>
<Relationships xmlns="http://schemas.openxmlformats.org/package/2006/relationships"><Relationship Id="rId8" Type="http://schemas.openxmlformats.org/officeDocument/2006/relationships/image" Target="../media/image42.emf"/><Relationship Id="rId3" Type="http://schemas.openxmlformats.org/officeDocument/2006/relationships/notesSlide" Target="../notesSlides/notesSlide71.xml"/><Relationship Id="rId7" Type="http://schemas.openxmlformats.org/officeDocument/2006/relationships/package" Target="../embeddings/Microsoft_Word___36.docx"/><Relationship Id="rId2" Type="http://schemas.openxmlformats.org/officeDocument/2006/relationships/slideLayout" Target="../slideLayouts/slideLayout15.xml"/><Relationship Id="rId1" Type="http://schemas.openxmlformats.org/officeDocument/2006/relationships/vmlDrawing" Target="../drawings/vmlDrawing36.vml"/><Relationship Id="rId6" Type="http://schemas.openxmlformats.org/officeDocument/2006/relationships/oleObject" Target="../embeddings/oleObject36.bin"/><Relationship Id="rId5" Type="http://schemas.openxmlformats.org/officeDocument/2006/relationships/slide" Target="slide49.xml"/><Relationship Id="rId4" Type="http://schemas.openxmlformats.org/officeDocument/2006/relationships/slide" Target="slide59.xml"/></Relationships>
</file>

<file path=ppt/slides/_rels/slide73.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notesSlide" Target="../notesSlides/notesSlide72.xml"/><Relationship Id="rId1" Type="http://schemas.openxmlformats.org/officeDocument/2006/relationships/slideLayout" Target="../slideLayouts/slideLayout15.xml"/><Relationship Id="rId4" Type="http://schemas.openxmlformats.org/officeDocument/2006/relationships/slide" Target="slide49.xml"/></Relationships>
</file>

<file path=ppt/slides/_rels/slide74.xml.rels><?xml version="1.0" encoding="UTF-8" standalone="yes"?>
<Relationships xmlns="http://schemas.openxmlformats.org/package/2006/relationships"><Relationship Id="rId8" Type="http://schemas.openxmlformats.org/officeDocument/2006/relationships/image" Target="../media/image43.emf"/><Relationship Id="rId3" Type="http://schemas.openxmlformats.org/officeDocument/2006/relationships/notesSlide" Target="../notesSlides/notesSlide73.xml"/><Relationship Id="rId7" Type="http://schemas.openxmlformats.org/officeDocument/2006/relationships/package" Target="../embeddings/Microsoft_Word___37.docx"/><Relationship Id="rId2" Type="http://schemas.openxmlformats.org/officeDocument/2006/relationships/slideLayout" Target="../slideLayouts/slideLayout15.xml"/><Relationship Id="rId1" Type="http://schemas.openxmlformats.org/officeDocument/2006/relationships/vmlDrawing" Target="../drawings/vmlDrawing37.vml"/><Relationship Id="rId6" Type="http://schemas.openxmlformats.org/officeDocument/2006/relationships/oleObject" Target="../embeddings/oleObject37.bin"/><Relationship Id="rId5" Type="http://schemas.openxmlformats.org/officeDocument/2006/relationships/slide" Target="slide49.xml"/><Relationship Id="rId4" Type="http://schemas.openxmlformats.org/officeDocument/2006/relationships/slide" Target="slide59.xml"/></Relationships>
</file>

<file path=ppt/slides/_rels/slide75.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notesSlide" Target="../notesSlides/notesSlide74.xml"/><Relationship Id="rId1" Type="http://schemas.openxmlformats.org/officeDocument/2006/relationships/slideLayout" Target="../slideLayouts/slideLayout15.xml"/><Relationship Id="rId4" Type="http://schemas.openxmlformats.org/officeDocument/2006/relationships/slide" Target="slide49.xml"/></Relationships>
</file>

<file path=ppt/slides/_rels/slide76.xml.rels><?xml version="1.0" encoding="UTF-8" standalone="yes"?>
<Relationships xmlns="http://schemas.openxmlformats.org/package/2006/relationships"><Relationship Id="rId8" Type="http://schemas.openxmlformats.org/officeDocument/2006/relationships/image" Target="../media/image44.emf"/><Relationship Id="rId3" Type="http://schemas.openxmlformats.org/officeDocument/2006/relationships/notesSlide" Target="../notesSlides/notesSlide75.xml"/><Relationship Id="rId7" Type="http://schemas.openxmlformats.org/officeDocument/2006/relationships/package" Target="../embeddings/Microsoft_Word___38.docx"/><Relationship Id="rId2" Type="http://schemas.openxmlformats.org/officeDocument/2006/relationships/slideLayout" Target="../slideLayouts/slideLayout15.xml"/><Relationship Id="rId1" Type="http://schemas.openxmlformats.org/officeDocument/2006/relationships/vmlDrawing" Target="../drawings/vmlDrawing38.vml"/><Relationship Id="rId6" Type="http://schemas.openxmlformats.org/officeDocument/2006/relationships/oleObject" Target="../embeddings/oleObject38.bin"/><Relationship Id="rId5" Type="http://schemas.openxmlformats.org/officeDocument/2006/relationships/slide" Target="slide49.xml"/><Relationship Id="rId4" Type="http://schemas.openxmlformats.org/officeDocument/2006/relationships/slide" Target="slide59.xml"/></Relationships>
</file>

<file path=ppt/slides/_rels/slide77.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notesSlide" Target="../notesSlides/notesSlide76.xml"/><Relationship Id="rId1" Type="http://schemas.openxmlformats.org/officeDocument/2006/relationships/slideLayout" Target="../slideLayouts/slideLayout15.xml"/><Relationship Id="rId4" Type="http://schemas.openxmlformats.org/officeDocument/2006/relationships/slide" Target="slide49.xml"/></Relationships>
</file>

<file path=ppt/slides/_rels/slide78.xml.rels><?xml version="1.0" encoding="UTF-8" standalone="yes"?>
<Relationships xmlns="http://schemas.openxmlformats.org/package/2006/relationships"><Relationship Id="rId8" Type="http://schemas.openxmlformats.org/officeDocument/2006/relationships/image" Target="../media/image45.emf"/><Relationship Id="rId3" Type="http://schemas.openxmlformats.org/officeDocument/2006/relationships/notesSlide" Target="../notesSlides/notesSlide77.xml"/><Relationship Id="rId7" Type="http://schemas.openxmlformats.org/officeDocument/2006/relationships/package" Target="../embeddings/Microsoft_Word___39.docx"/><Relationship Id="rId2" Type="http://schemas.openxmlformats.org/officeDocument/2006/relationships/slideLayout" Target="../slideLayouts/slideLayout15.xml"/><Relationship Id="rId1" Type="http://schemas.openxmlformats.org/officeDocument/2006/relationships/vmlDrawing" Target="../drawings/vmlDrawing39.vml"/><Relationship Id="rId6" Type="http://schemas.openxmlformats.org/officeDocument/2006/relationships/oleObject" Target="../embeddings/oleObject39.bin"/><Relationship Id="rId5" Type="http://schemas.openxmlformats.org/officeDocument/2006/relationships/slide" Target="slide49.xml"/><Relationship Id="rId4" Type="http://schemas.openxmlformats.org/officeDocument/2006/relationships/slide" Target="slide59.xml"/></Relationships>
</file>

<file path=ppt/slides/_rels/slide79.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notesSlide" Target="../notesSlides/notesSlide78.xml"/><Relationship Id="rId1" Type="http://schemas.openxmlformats.org/officeDocument/2006/relationships/slideLayout" Target="../slideLayouts/slideLayout15.xml"/><Relationship Id="rId4" Type="http://schemas.openxmlformats.org/officeDocument/2006/relationships/slide" Target="slide49.xml"/></Relationships>
</file>

<file path=ppt/slides/_rels/slide8.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slide" Target="slide47.xml"/></Relationships>
</file>

<file path=ppt/slides/_rels/slide80.xml.rels><?xml version="1.0" encoding="UTF-8" standalone="yes"?>
<Relationships xmlns="http://schemas.openxmlformats.org/package/2006/relationships"><Relationship Id="rId8" Type="http://schemas.openxmlformats.org/officeDocument/2006/relationships/image" Target="../media/image46.emf"/><Relationship Id="rId3" Type="http://schemas.openxmlformats.org/officeDocument/2006/relationships/notesSlide" Target="../notesSlides/notesSlide79.xml"/><Relationship Id="rId7" Type="http://schemas.openxmlformats.org/officeDocument/2006/relationships/package" Target="../embeddings/Microsoft_Word___40.docx"/><Relationship Id="rId2" Type="http://schemas.openxmlformats.org/officeDocument/2006/relationships/slideLayout" Target="../slideLayouts/slideLayout15.xml"/><Relationship Id="rId1" Type="http://schemas.openxmlformats.org/officeDocument/2006/relationships/vmlDrawing" Target="../drawings/vmlDrawing40.vml"/><Relationship Id="rId6" Type="http://schemas.openxmlformats.org/officeDocument/2006/relationships/oleObject" Target="../embeddings/oleObject40.bin"/><Relationship Id="rId5" Type="http://schemas.openxmlformats.org/officeDocument/2006/relationships/slide" Target="slide49.xml"/><Relationship Id="rId4" Type="http://schemas.openxmlformats.org/officeDocument/2006/relationships/slide" Target="slide59.xml"/></Relationships>
</file>

<file path=ppt/slides/_rels/slide81.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notesSlide" Target="../notesSlides/notesSlide80.xml"/><Relationship Id="rId1" Type="http://schemas.openxmlformats.org/officeDocument/2006/relationships/slideLayout" Target="../slideLayouts/slideLayout15.xml"/><Relationship Id="rId4" Type="http://schemas.openxmlformats.org/officeDocument/2006/relationships/slide" Target="slide49.xml"/></Relationships>
</file>

<file path=ppt/slides/_rels/slide9.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notesSlide" Target="../notesSlides/notesSlide8.xml"/><Relationship Id="rId7" Type="http://schemas.openxmlformats.org/officeDocument/2006/relationships/package" Target="../embeddings/Microsoft_Word___4.docx"/><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slide" Target="slide47.xml"/><Relationship Id="rId4" Type="http://schemas.openxmlformats.org/officeDocument/2006/relationships/slide" Target="slide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p:nvPr>
        </p:nvSpPr>
        <p:spPr>
          <a:xfrm>
            <a:off x="2339752" y="2996952"/>
            <a:ext cx="6804248" cy="893961"/>
          </a:xfrm>
        </p:spPr>
        <p:txBody>
          <a:bodyPr/>
          <a:lstStyle/>
          <a:p>
            <a:r>
              <a:rPr lang="zh-CN" altLang="en-US"/>
              <a:t> 题型七　化学实验基础</a:t>
            </a:r>
            <a:endParaRPr lang="zh-CN" altLang="zh-CN" dirty="0"/>
          </a:p>
        </p:txBody>
      </p:sp>
    </p:spTree>
    <p:extLst>
      <p:ext uri="{BB962C8B-B14F-4D97-AF65-F5344CB8AC3E}">
        <p14:creationId xmlns:p14="http://schemas.microsoft.com/office/powerpoint/2010/main" val="3274747964"/>
      </p:ext>
    </p:extLst>
  </p:cSld>
  <p:clrMapOvr>
    <a:masterClrMapping/>
  </p:clrMapOvr>
  <p:transition spd="slow">
    <p:pu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10</a:t>
            </a:fld>
            <a:r>
              <a:rPr lang="en-US" altLang="zh-CN" dirty="0" smtClean="0"/>
              <a:t>-</a:t>
            </a:r>
            <a:endParaRPr lang="zh-CN" altLang="en-US" dirty="0"/>
          </a:p>
        </p:txBody>
      </p:sp>
      <p:sp>
        <p:nvSpPr>
          <p:cNvPr id="5" name="圆角矩形 4">
            <a:hlinkClick r:id="rId3"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7" name="圆角矩形 6">
            <a:hlinkClick r:id="rId4"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3" name="矩形 2"/>
          <p:cNvSpPr>
            <a:spLocks noChangeAspect="1"/>
          </p:cNvSpPr>
          <p:nvPr/>
        </p:nvSpPr>
        <p:spPr>
          <a:xfrm>
            <a:off x="508000" y="2310467"/>
            <a:ext cx="8128000" cy="2491067"/>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B</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酸式滴定管的下端有部分没有刻度</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若将液面在刻度</a:t>
            </a:r>
            <a:r>
              <a:rPr lang="en-US" altLang="zh-CN" sz="2200">
                <a:solidFill>
                  <a:srgbClr val="000000"/>
                </a:solidFill>
                <a:latin typeface="Times New Roman" panose="02020603050405020304" pitchFamily="18" charset="0"/>
                <a:cs typeface="Times New Roman" panose="02020603050405020304" pitchFamily="18" charset="0"/>
              </a:rPr>
              <a:t>“30.00</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mL”</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处的液体全部放出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则放出的盐酸将大于</a:t>
            </a:r>
            <a:r>
              <a:rPr lang="en-US" altLang="zh-CN" sz="2200">
                <a:solidFill>
                  <a:srgbClr val="000000"/>
                </a:solidFill>
                <a:latin typeface="Times New Roman" panose="02020603050405020304" pitchFamily="18" charset="0"/>
                <a:cs typeface="Times New Roman" panose="02020603050405020304" pitchFamily="18" charset="0"/>
              </a:rPr>
              <a:t>20.00</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mL,</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错误</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a:t>
            </a:r>
            <a:r>
              <a:rPr lang="en-US" altLang="zh-CN" sz="2200">
                <a:solidFill>
                  <a:srgbClr val="000000"/>
                </a:solidFill>
                <a:latin typeface="Times New Roman" panose="02020603050405020304" pitchFamily="18" charset="0"/>
                <a:cs typeface="Times New Roman" panose="02020603050405020304" pitchFamily="18" charset="0"/>
              </a:rPr>
              <a:t>,I</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易溶于有机溶剂酒精中</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先用酒精冲洗</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再用水冲洗酒精</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可洗去</a:t>
            </a:r>
            <a:r>
              <a:rPr lang="en-US" altLang="zh-CN" sz="2200">
                <a:solidFill>
                  <a:srgbClr val="000000"/>
                </a:solidFill>
                <a:latin typeface="Times New Roman" panose="02020603050405020304" pitchFamily="18" charset="0"/>
                <a:cs typeface="Times New Roman" panose="02020603050405020304" pitchFamily="18" charset="0"/>
              </a:rPr>
              <a:t>I</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正确</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a:t>
            </a:r>
            <a:r>
              <a:rPr lang="en-US" altLang="zh-CN" sz="2200">
                <a:solidFill>
                  <a:srgbClr val="000000"/>
                </a:solidFill>
                <a:latin typeface="Times New Roman" panose="02020603050405020304" pitchFamily="18" charset="0"/>
                <a:cs typeface="Times New Roman" panose="02020603050405020304" pitchFamily="18" charset="0"/>
              </a:rPr>
              <a:t>,pH</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试纸不可润湿</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否则相当于稀释了待测溶液</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错误</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不能在容量瓶中溶解固体</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错误。</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2763393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11</a:t>
            </a:fld>
            <a:r>
              <a:rPr lang="en-US" altLang="zh-CN" dirty="0" smtClean="0"/>
              <a:t>-</a:t>
            </a:r>
            <a:endParaRPr lang="zh-CN" altLang="en-US" dirty="0"/>
          </a:p>
        </p:txBody>
      </p:sp>
      <p:sp>
        <p:nvSpPr>
          <p:cNvPr id="5" name="圆角矩形 4">
            <a:hlinkClick r:id="rId3"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7" name="圆角矩形 6">
            <a:hlinkClick r:id="rId4"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2" name="矩形 1"/>
          <p:cNvSpPr>
            <a:spLocks noChangeAspect="1"/>
          </p:cNvSpPr>
          <p:nvPr/>
        </p:nvSpPr>
        <p:spPr>
          <a:xfrm>
            <a:off x="508000" y="1497936"/>
            <a:ext cx="8128000" cy="4116127"/>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6</a:t>
            </a:r>
            <a:r>
              <a:rPr lang="en-US" altLang="zh-CN" sz="2200">
                <a:solidFill>
                  <a:srgbClr val="000000"/>
                </a:solidFill>
                <a:latin typeface="Times New Roman" panose="02020603050405020304" pitchFamily="18" charset="0"/>
                <a:cs typeface="Times New Roman" panose="02020603050405020304" pitchFamily="18" charset="0"/>
              </a:rPr>
              <a:t>.(2016</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全国</a:t>
            </a:r>
            <a:r>
              <a:rPr lang="zh-CN" altLang="zh-CN" sz="2200">
                <a:solidFill>
                  <a:srgbClr val="000000"/>
                </a:solidFill>
                <a:latin typeface="NEU-BZ-S92"/>
                <a:cs typeface="宋体" panose="02010600030101010101" pitchFamily="2" charset="-122"/>
              </a:rPr>
              <a:t>Ⅰ</a:t>
            </a:r>
            <a:r>
              <a:rPr lang="en-US" altLang="zh-CN" sz="2200">
                <a:solidFill>
                  <a:srgbClr val="000000"/>
                </a:solidFill>
                <a:latin typeface="Times New Roman" panose="02020603050405020304" pitchFamily="18" charset="0"/>
                <a:cs typeface="Times New Roman" panose="02020603050405020304" pitchFamily="18" charset="0"/>
              </a:rPr>
              <a:t>,10)</a:t>
            </a:r>
            <a:r>
              <a:rPr lang="zh-CN" altLang="zh-CN" sz="2200">
                <a:solidFill>
                  <a:srgbClr val="000000"/>
                </a:solidFill>
                <a:latin typeface="Times New Roman" panose="02020603050405020304" pitchFamily="18" charset="0"/>
                <a:cs typeface="Times New Roman" panose="02020603050405020304" pitchFamily="18" charset="0"/>
              </a:rPr>
              <a:t>下列实验操作能达到实验目的的是</a:t>
            </a:r>
            <a:r>
              <a:rPr lang="zh-CN" altLang="zh-CN" sz="2200">
                <a:solidFill>
                  <a:srgbClr val="000000"/>
                </a:solidFill>
                <a:latin typeface="NEU-BZ-S92"/>
                <a:ea typeface="Times New Roman" panose="02020603050405020304" pitchFamily="18" charset="0"/>
                <a:cs typeface="Times New Roman" panose="02020603050405020304" pitchFamily="18" charset="0"/>
              </a:rPr>
              <a:t> </a:t>
            </a:r>
            <a:r>
              <a:rPr lang="en-US" altLang="zh-CN" sz="2200">
                <a:solidFill>
                  <a:srgbClr val="000000"/>
                </a:solidFill>
                <a:latin typeface="NEU-BZ-S92"/>
                <a:ea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用长颈漏斗分离出乙酸与乙醇反应的产物</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用向上排空气法收集铜粉与稀硝酸反应产生的</a:t>
            </a:r>
            <a:r>
              <a:rPr lang="en-US" altLang="zh-CN" sz="2200">
                <a:solidFill>
                  <a:srgbClr val="000000"/>
                </a:solidFill>
                <a:latin typeface="Times New Roman" panose="02020603050405020304" pitchFamily="18" charset="0"/>
                <a:cs typeface="Times New Roman" panose="02020603050405020304" pitchFamily="18" charset="0"/>
              </a:rPr>
              <a:t>NO</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配制氯化铁溶液时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将氯化铁溶解在较浓的盐酸中再加水稀释</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cs typeface="Times New Roman" panose="02020603050405020304" pitchFamily="18" charset="0"/>
              </a:rPr>
              <a:t>将</a:t>
            </a:r>
            <a:r>
              <a:rPr lang="en-US" altLang="zh-CN" sz="2200">
                <a:solidFill>
                  <a:srgbClr val="000000"/>
                </a:solidFill>
                <a:latin typeface="Times New Roman" panose="02020603050405020304" pitchFamily="18" charset="0"/>
                <a:cs typeface="Times New Roman" panose="02020603050405020304" pitchFamily="18" charset="0"/>
              </a:rPr>
              <a:t>Cl</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与</a:t>
            </a:r>
            <a:r>
              <a:rPr lang="en-US" altLang="zh-CN" sz="2200">
                <a:solidFill>
                  <a:srgbClr val="000000"/>
                </a:solidFill>
                <a:latin typeface="Times New Roman" panose="02020603050405020304" pitchFamily="18" charset="0"/>
                <a:cs typeface="Times New Roman" panose="02020603050405020304" pitchFamily="18" charset="0"/>
              </a:rPr>
              <a:t>HCl</a:t>
            </a:r>
            <a:r>
              <a:rPr lang="zh-CN" altLang="zh-CN" sz="2200">
                <a:solidFill>
                  <a:srgbClr val="000000"/>
                </a:solidFill>
                <a:latin typeface="Times New Roman" panose="02020603050405020304" pitchFamily="18" charset="0"/>
                <a:cs typeface="Times New Roman" panose="02020603050405020304" pitchFamily="18" charset="0"/>
              </a:rPr>
              <a:t>混合气体通过饱和食盐水可得到纯净的</a:t>
            </a:r>
            <a:r>
              <a:rPr lang="en-US" altLang="zh-CN" sz="2200">
                <a:solidFill>
                  <a:srgbClr val="000000"/>
                </a:solidFill>
                <a:latin typeface="Times New Roman" panose="02020603050405020304" pitchFamily="18" charset="0"/>
                <a:cs typeface="Times New Roman" panose="02020603050405020304" pitchFamily="18" charset="0"/>
              </a:rPr>
              <a:t>Cl</a:t>
            </a:r>
            <a:r>
              <a:rPr lang="en-US" altLang="zh-CN" sz="2200" baseline="-25000">
                <a:solidFill>
                  <a:srgbClr val="000000"/>
                </a:solidFill>
                <a:latin typeface="Times New Roman" panose="02020603050405020304" pitchFamily="18" charset="0"/>
                <a:cs typeface="Times New Roman" panose="02020603050405020304" pitchFamily="18" charset="0"/>
              </a:rPr>
              <a:t>2</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C</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分液操作应使用分液漏斗</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选项错误</a:t>
            </a:r>
            <a:r>
              <a:rPr lang="en-US" altLang="zh-CN" sz="2200">
                <a:solidFill>
                  <a:srgbClr val="000000"/>
                </a:solidFill>
                <a:latin typeface="Times New Roman" panose="02020603050405020304" pitchFamily="18" charset="0"/>
                <a:cs typeface="Times New Roman" panose="02020603050405020304" pitchFamily="18" charset="0"/>
              </a:rPr>
              <a:t>;NO</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极易与空气中的</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反应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不能用排空气法收集</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应该用排水法收集</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选项错误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将</a:t>
            </a:r>
            <a:r>
              <a:rPr lang="en-US" altLang="zh-CN" sz="2200">
                <a:solidFill>
                  <a:srgbClr val="000000"/>
                </a:solidFill>
                <a:latin typeface="Times New Roman" panose="02020603050405020304" pitchFamily="18" charset="0"/>
                <a:cs typeface="Times New Roman" panose="02020603050405020304" pitchFamily="18" charset="0"/>
              </a:rPr>
              <a:t>FeCl</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溶解于浓盐酸中再加水稀释的目的是抑制</a:t>
            </a:r>
            <a:r>
              <a:rPr lang="en-US" altLang="zh-CN" sz="2200">
                <a:solidFill>
                  <a:srgbClr val="000000"/>
                </a:solidFill>
                <a:latin typeface="Times New Roman" panose="02020603050405020304" pitchFamily="18" charset="0"/>
                <a:cs typeface="Times New Roman" panose="02020603050405020304" pitchFamily="18" charset="0"/>
              </a:rPr>
              <a:t>FeCl</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水解</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选项正确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如此操作得到的是含有水蒸气的</a:t>
            </a:r>
            <a:r>
              <a:rPr lang="en-US" altLang="zh-CN" sz="2200">
                <a:solidFill>
                  <a:srgbClr val="000000"/>
                </a:solidFill>
                <a:latin typeface="Times New Roman" panose="02020603050405020304" pitchFamily="18" charset="0"/>
                <a:cs typeface="Times New Roman" panose="02020603050405020304" pitchFamily="18" charset="0"/>
              </a:rPr>
              <a:t>Cl</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选项错误。</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668595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wipe(down)">
                                      <p:cBhvr>
                                        <p:cTn id="7" dur="500"/>
                                        <p:tgtEl>
                                          <p:spTgt spid="2">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Effect transition="in" filter="wipe(down)">
                                      <p:cBhvr>
                                        <p:cTn id="1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12</a:t>
            </a:fld>
            <a:r>
              <a:rPr lang="en-US" altLang="zh-CN" dirty="0" smtClean="0"/>
              <a:t>-</a:t>
            </a:r>
            <a:endParaRPr lang="zh-CN" altLang="en-US" dirty="0"/>
          </a:p>
        </p:txBody>
      </p:sp>
      <p:sp>
        <p:nvSpPr>
          <p:cNvPr id="5" name="圆角矩形 4">
            <a:hlinkClick r:id="rId4"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7" name="圆角矩形 6">
            <a:hlinkClick r:id="rId5"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2" name="矩形 1"/>
          <p:cNvSpPr>
            <a:spLocks noChangeAspect="1"/>
          </p:cNvSpPr>
          <p:nvPr/>
        </p:nvSpPr>
        <p:spPr>
          <a:xfrm>
            <a:off x="508000" y="1669869"/>
            <a:ext cx="8128000" cy="498598"/>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7</a:t>
            </a:r>
            <a:r>
              <a:rPr lang="en-US" altLang="zh-CN" sz="2200">
                <a:solidFill>
                  <a:srgbClr val="000000"/>
                </a:solidFill>
                <a:latin typeface="Times New Roman" panose="02020603050405020304" pitchFamily="18" charset="0"/>
                <a:cs typeface="Times New Roman" panose="02020603050405020304" pitchFamily="18" charset="0"/>
              </a:rPr>
              <a:t>.(2016</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全国</a:t>
            </a:r>
            <a:r>
              <a:rPr lang="zh-CN" altLang="zh-CN" sz="2200">
                <a:solidFill>
                  <a:srgbClr val="000000"/>
                </a:solidFill>
                <a:latin typeface="NEU-BZ-S92"/>
                <a:cs typeface="宋体" panose="02010600030101010101" pitchFamily="2" charset="-122"/>
              </a:rPr>
              <a:t>Ⅱ</a:t>
            </a:r>
            <a:r>
              <a:rPr lang="en-US" altLang="zh-CN" sz="2200">
                <a:solidFill>
                  <a:srgbClr val="000000"/>
                </a:solidFill>
                <a:latin typeface="Times New Roman" panose="02020603050405020304" pitchFamily="18" charset="0"/>
                <a:cs typeface="Times New Roman" panose="02020603050405020304" pitchFamily="18" charset="0"/>
              </a:rPr>
              <a:t>,13)</a:t>
            </a:r>
            <a:r>
              <a:rPr lang="zh-CN" altLang="zh-CN" sz="2200">
                <a:solidFill>
                  <a:srgbClr val="000000"/>
                </a:solidFill>
                <a:latin typeface="Times New Roman" panose="02020603050405020304" pitchFamily="18" charset="0"/>
                <a:cs typeface="Times New Roman" panose="02020603050405020304" pitchFamily="18" charset="0"/>
              </a:rPr>
              <a:t>下列实验操作能达到实验目的的是</a:t>
            </a:r>
            <a:r>
              <a:rPr lang="zh-CN" altLang="zh-CN" sz="2200">
                <a:solidFill>
                  <a:srgbClr val="000000"/>
                </a:solidFill>
                <a:latin typeface="NEU-BZ-S92"/>
                <a:ea typeface="Times New Roman" panose="02020603050405020304" pitchFamily="18" charset="0"/>
                <a:cs typeface="Times New Roman" panose="02020603050405020304" pitchFamily="18" charset="0"/>
              </a:rPr>
              <a:t> </a:t>
            </a:r>
            <a:r>
              <a:rPr lang="en-US" altLang="zh-CN" sz="2200">
                <a:solidFill>
                  <a:srgbClr val="000000"/>
                </a:solidFill>
                <a:latin typeface="NEU-BZ-S92"/>
                <a:ea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smtClean="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3208842296"/>
              </p:ext>
            </p:extLst>
          </p:nvPr>
        </p:nvGraphicFramePr>
        <p:xfrm>
          <a:off x="508000" y="2204864"/>
          <a:ext cx="8128000" cy="3897484"/>
        </p:xfrm>
        <a:graphic>
          <a:graphicData uri="http://schemas.openxmlformats.org/presentationml/2006/ole">
            <mc:AlternateContent xmlns:mc="http://schemas.openxmlformats.org/markup-compatibility/2006">
              <mc:Choice xmlns:v="urn:schemas-microsoft-com:vml" Requires="v">
                <p:oleObj spid="_x0000_s78850" name="文档" r:id="rId7" imgW="3913417" imgH="1876278" progId="Word.Document.12">
                  <p:embed/>
                </p:oleObj>
              </mc:Choice>
              <mc:Fallback>
                <p:oleObj name="文档" r:id="rId7" imgW="3913417" imgH="1876278" progId="Word.Document.12">
                  <p:embed/>
                  <p:pic>
                    <p:nvPicPr>
                      <p:cNvPr id="0" name=""/>
                      <p:cNvPicPr/>
                      <p:nvPr/>
                    </p:nvPicPr>
                    <p:blipFill>
                      <a:blip r:embed="rId8"/>
                      <a:stretch>
                        <a:fillRect/>
                      </a:stretch>
                    </p:blipFill>
                    <p:spPr>
                      <a:xfrm>
                        <a:off x="508000" y="2204864"/>
                        <a:ext cx="8128000" cy="3897484"/>
                      </a:xfrm>
                      <a:prstGeom prst="rect">
                        <a:avLst/>
                      </a:prstGeom>
                    </p:spPr>
                  </p:pic>
                </p:oleObj>
              </mc:Fallback>
            </mc:AlternateContent>
          </a:graphicData>
        </a:graphic>
      </p:graphicFrame>
    </p:spTree>
    <p:extLst>
      <p:ext uri="{BB962C8B-B14F-4D97-AF65-F5344CB8AC3E}">
        <p14:creationId xmlns:p14="http://schemas.microsoft.com/office/powerpoint/2010/main" val="30654965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13</a:t>
            </a:fld>
            <a:r>
              <a:rPr lang="en-US" altLang="zh-CN" dirty="0" smtClean="0"/>
              <a:t>-</a:t>
            </a:r>
            <a:endParaRPr lang="zh-CN" altLang="en-US" dirty="0"/>
          </a:p>
        </p:txBody>
      </p:sp>
      <p:sp>
        <p:nvSpPr>
          <p:cNvPr id="5" name="圆角矩形 4">
            <a:hlinkClick r:id="rId3"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7" name="圆角矩形 6">
            <a:hlinkClick r:id="rId4"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2" name="矩形 1"/>
          <p:cNvSpPr>
            <a:spLocks noChangeAspect="1"/>
          </p:cNvSpPr>
          <p:nvPr/>
        </p:nvSpPr>
        <p:spPr>
          <a:xfrm>
            <a:off x="508000" y="1911735"/>
            <a:ext cx="8128000" cy="3288529"/>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D</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制备</a:t>
            </a:r>
            <a:r>
              <a:rPr lang="en-US" altLang="zh-CN" sz="2200">
                <a:solidFill>
                  <a:srgbClr val="000000"/>
                </a:solidFill>
                <a:latin typeface="Times New Roman" panose="02020603050405020304" pitchFamily="18" charset="0"/>
                <a:cs typeface="Times New Roman" panose="02020603050405020304" pitchFamily="18" charset="0"/>
              </a:rPr>
              <a:t>Fe(OH)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胶体应将饱和</a:t>
            </a:r>
            <a:r>
              <a:rPr lang="en-US" altLang="zh-CN" sz="2200">
                <a:solidFill>
                  <a:srgbClr val="000000"/>
                </a:solidFill>
                <a:latin typeface="Times New Roman" panose="02020603050405020304" pitchFamily="18" charset="0"/>
                <a:cs typeface="Times New Roman" panose="02020603050405020304" pitchFamily="18" charset="0"/>
              </a:rPr>
              <a:t>FeCl</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溶液加到沸水中并加热至液体呈红褐色</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而将</a:t>
            </a:r>
            <a:r>
              <a:rPr lang="en-US" altLang="zh-CN" sz="2200">
                <a:solidFill>
                  <a:srgbClr val="000000"/>
                </a:solidFill>
                <a:latin typeface="Times New Roman" panose="02020603050405020304" pitchFamily="18" charset="0"/>
                <a:cs typeface="Times New Roman" panose="02020603050405020304" pitchFamily="18" charset="0"/>
              </a:rPr>
              <a:t>NaOH</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浓溶液加到饱和</a:t>
            </a:r>
            <a:r>
              <a:rPr lang="en-US" altLang="zh-CN" sz="2200">
                <a:solidFill>
                  <a:srgbClr val="000000"/>
                </a:solidFill>
                <a:latin typeface="Times New Roman" panose="02020603050405020304" pitchFamily="18" charset="0"/>
                <a:cs typeface="Times New Roman" panose="02020603050405020304" pitchFamily="18" charset="0"/>
              </a:rPr>
              <a:t>FeCl</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溶液中会得到</a:t>
            </a:r>
            <a:r>
              <a:rPr lang="en-US" altLang="zh-CN" sz="2200">
                <a:solidFill>
                  <a:srgbClr val="000000"/>
                </a:solidFill>
                <a:latin typeface="Times New Roman" panose="02020603050405020304" pitchFamily="18" charset="0"/>
                <a:cs typeface="Times New Roman" panose="02020603050405020304" pitchFamily="18" charset="0"/>
              </a:rPr>
              <a:t>Fe(OH)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沉淀</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项达不到实验目的</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由于</a:t>
            </a:r>
            <a:r>
              <a:rPr lang="en-US" altLang="zh-CN" sz="2200">
                <a:solidFill>
                  <a:srgbClr val="000000"/>
                </a:solidFill>
                <a:latin typeface="Times New Roman" panose="02020603050405020304" pitchFamily="18" charset="0"/>
                <a:cs typeface="Times New Roman" panose="02020603050405020304" pitchFamily="18" charset="0"/>
              </a:rPr>
              <a:t>MgCl</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水解及</a:t>
            </a:r>
            <a:r>
              <a:rPr lang="en-US" altLang="zh-CN" sz="2200">
                <a:solidFill>
                  <a:srgbClr val="000000"/>
                </a:solidFill>
                <a:latin typeface="Times New Roman" panose="02020603050405020304" pitchFamily="18" charset="0"/>
                <a:cs typeface="Times New Roman" panose="02020603050405020304" pitchFamily="18" charset="0"/>
              </a:rPr>
              <a:t>HCl</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的挥发性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蒸干</a:t>
            </a:r>
            <a:r>
              <a:rPr lang="en-US" altLang="zh-CN" sz="2200">
                <a:solidFill>
                  <a:srgbClr val="000000"/>
                </a:solidFill>
                <a:latin typeface="Times New Roman" panose="02020603050405020304" pitchFamily="18" charset="0"/>
                <a:cs typeface="Times New Roman" panose="02020603050405020304" pitchFamily="18" charset="0"/>
              </a:rPr>
              <a:t>MgCl</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溶液得不到无水</a:t>
            </a:r>
            <a:r>
              <a:rPr lang="en-US" altLang="zh-CN" sz="2200">
                <a:solidFill>
                  <a:srgbClr val="000000"/>
                </a:solidFill>
                <a:latin typeface="Times New Roman" panose="02020603050405020304" pitchFamily="18" charset="0"/>
                <a:cs typeface="Times New Roman" panose="02020603050405020304" pitchFamily="18" charset="0"/>
              </a:rPr>
              <a:t>MgCl</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项达不到实验目的</a:t>
            </a:r>
            <a:r>
              <a:rPr lang="en-US" altLang="zh-CN" sz="2200">
                <a:solidFill>
                  <a:srgbClr val="000000"/>
                </a:solidFill>
                <a:latin typeface="Times New Roman" panose="02020603050405020304" pitchFamily="18" charset="0"/>
                <a:cs typeface="Times New Roman" panose="02020603050405020304" pitchFamily="18" charset="0"/>
              </a:rPr>
              <a:t>;Cu</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CuO</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都可溶于稀硝酸</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项达不到除杂目的</a:t>
            </a:r>
            <a:r>
              <a:rPr lang="en-US" altLang="zh-CN" sz="2200">
                <a:solidFill>
                  <a:srgbClr val="000000"/>
                </a:solidFill>
                <a:latin typeface="Times New Roman" panose="02020603050405020304" pitchFamily="18" charset="0"/>
                <a:cs typeface="Times New Roman" panose="02020603050405020304" pitchFamily="18" charset="0"/>
              </a:rPr>
              <a:t>;Na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与水反应剧烈</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而</a:t>
            </a:r>
            <a:r>
              <a:rPr lang="en-US" altLang="zh-CN" sz="2200">
                <a:solidFill>
                  <a:srgbClr val="000000"/>
                </a:solidFill>
                <a:latin typeface="Times New Roman" panose="02020603050405020304" pitchFamily="18" charset="0"/>
                <a:cs typeface="Times New Roman" panose="02020603050405020304" pitchFamily="18" charset="0"/>
              </a:rPr>
              <a:t>Na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与乙醇反应缓慢</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借此对比实验可比较水、乙醇中氢的活泼性</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项能达到实验目的。</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12388494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14</a:t>
            </a:fld>
            <a:r>
              <a:rPr lang="en-US" altLang="zh-CN" dirty="0" smtClean="0"/>
              <a:t>-</a:t>
            </a:r>
            <a:endParaRPr lang="zh-CN" altLang="en-US" dirty="0"/>
          </a:p>
        </p:txBody>
      </p:sp>
      <p:sp>
        <p:nvSpPr>
          <p:cNvPr id="5" name="圆角矩形 4">
            <a:hlinkClick r:id="rId4"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7" name="圆角矩形 6">
            <a:hlinkClick r:id="rId5"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2" name="矩形 1"/>
          <p:cNvSpPr>
            <a:spLocks noChangeAspect="1"/>
          </p:cNvSpPr>
          <p:nvPr/>
        </p:nvSpPr>
        <p:spPr>
          <a:xfrm>
            <a:off x="508000" y="1566241"/>
            <a:ext cx="8128000" cy="498598"/>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8</a:t>
            </a:r>
            <a:r>
              <a:rPr lang="en-US" altLang="zh-CN" sz="2200">
                <a:solidFill>
                  <a:srgbClr val="000000"/>
                </a:solidFill>
                <a:latin typeface="Times New Roman" panose="02020603050405020304" pitchFamily="18" charset="0"/>
                <a:cs typeface="Times New Roman" panose="02020603050405020304" pitchFamily="18" charset="0"/>
              </a:rPr>
              <a:t>.(2016</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全国</a:t>
            </a:r>
            <a:r>
              <a:rPr lang="zh-CN" altLang="zh-CN" sz="2200">
                <a:solidFill>
                  <a:srgbClr val="000000"/>
                </a:solidFill>
                <a:latin typeface="NEU-BZ-S92"/>
                <a:cs typeface="宋体" panose="02010600030101010101" pitchFamily="2" charset="-122"/>
              </a:rPr>
              <a:t>Ⅲ</a:t>
            </a:r>
            <a:r>
              <a:rPr lang="en-US" altLang="zh-CN" sz="2200">
                <a:solidFill>
                  <a:srgbClr val="000000"/>
                </a:solidFill>
                <a:latin typeface="Times New Roman" panose="02020603050405020304" pitchFamily="18" charset="0"/>
                <a:cs typeface="Times New Roman" panose="02020603050405020304" pitchFamily="18" charset="0"/>
              </a:rPr>
              <a:t>,9)</a:t>
            </a:r>
            <a:r>
              <a:rPr lang="zh-CN" altLang="zh-CN" sz="2200">
                <a:solidFill>
                  <a:srgbClr val="000000"/>
                </a:solidFill>
                <a:latin typeface="Times New Roman" panose="02020603050405020304" pitchFamily="18" charset="0"/>
                <a:cs typeface="Times New Roman" panose="02020603050405020304" pitchFamily="18" charset="0"/>
              </a:rPr>
              <a:t>下列有关实验的操作正确的是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smtClean="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4088537904"/>
              </p:ext>
            </p:extLst>
          </p:nvPr>
        </p:nvGraphicFramePr>
        <p:xfrm>
          <a:off x="508000" y="2060848"/>
          <a:ext cx="8128000" cy="4296466"/>
        </p:xfrm>
        <a:graphic>
          <a:graphicData uri="http://schemas.openxmlformats.org/presentationml/2006/ole">
            <mc:AlternateContent xmlns:mc="http://schemas.openxmlformats.org/markup-compatibility/2006">
              <mc:Choice xmlns:v="urn:schemas-microsoft-com:vml" Requires="v">
                <p:oleObj spid="_x0000_s79874" name="文档" r:id="rId7" imgW="3913417" imgH="2068800" progId="Word.Document.12">
                  <p:embed/>
                </p:oleObj>
              </mc:Choice>
              <mc:Fallback>
                <p:oleObj name="文档" r:id="rId7" imgW="3913417" imgH="2068800" progId="Word.Document.12">
                  <p:embed/>
                  <p:pic>
                    <p:nvPicPr>
                      <p:cNvPr id="0" name=""/>
                      <p:cNvPicPr/>
                      <p:nvPr/>
                    </p:nvPicPr>
                    <p:blipFill>
                      <a:blip r:embed="rId8"/>
                      <a:stretch>
                        <a:fillRect/>
                      </a:stretch>
                    </p:blipFill>
                    <p:spPr>
                      <a:xfrm>
                        <a:off x="508000" y="2060848"/>
                        <a:ext cx="8128000" cy="4296466"/>
                      </a:xfrm>
                      <a:prstGeom prst="rect">
                        <a:avLst/>
                      </a:prstGeom>
                    </p:spPr>
                  </p:pic>
                </p:oleObj>
              </mc:Fallback>
            </mc:AlternateContent>
          </a:graphicData>
        </a:graphic>
      </p:graphicFrame>
    </p:spTree>
    <p:extLst>
      <p:ext uri="{BB962C8B-B14F-4D97-AF65-F5344CB8AC3E}">
        <p14:creationId xmlns:p14="http://schemas.microsoft.com/office/powerpoint/2010/main" val="29529185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15</a:t>
            </a:fld>
            <a:r>
              <a:rPr lang="en-US" altLang="zh-CN" dirty="0" smtClean="0"/>
              <a:t>-</a:t>
            </a:r>
            <a:endParaRPr lang="zh-CN" altLang="en-US" dirty="0"/>
          </a:p>
        </p:txBody>
      </p:sp>
      <p:sp>
        <p:nvSpPr>
          <p:cNvPr id="5" name="圆角矩形 4">
            <a:hlinkClick r:id="rId3"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7" name="圆角矩形 6">
            <a:hlinkClick r:id="rId4"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2" name="矩形 1"/>
          <p:cNvSpPr>
            <a:spLocks noChangeAspect="1"/>
          </p:cNvSpPr>
          <p:nvPr/>
        </p:nvSpPr>
        <p:spPr>
          <a:xfrm>
            <a:off x="508000" y="2107334"/>
            <a:ext cx="8128000" cy="2897332"/>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D</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配制稀硫酸时应将密度大的浓硫酸沿容器内壁慢慢加到密度小的水中</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并不断搅拌</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若先熄灭酒精灯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后移出导管会导致倒吸</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洗气时必须先通过饱和食盐水除</a:t>
            </a:r>
            <a:r>
              <a:rPr lang="en-US" altLang="zh-CN" sz="2200">
                <a:solidFill>
                  <a:srgbClr val="000000"/>
                </a:solidFill>
                <a:latin typeface="Times New Roman" panose="02020603050405020304" pitchFamily="18" charset="0"/>
                <a:cs typeface="Times New Roman" panose="02020603050405020304" pitchFamily="18" charset="0"/>
              </a:rPr>
              <a:t>HCl,</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再通过浓硫酸进行干燥</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顺序颠倒会造成干燥后的气体中又会混入水蒸气</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a:solidFill>
                  <a:srgbClr val="000000"/>
                </a:solidFill>
                <a:latin typeface="Times New Roman" panose="02020603050405020304" pitchFamily="18" charset="0"/>
                <a:cs typeface="Times New Roman" panose="02020603050405020304" pitchFamily="18" charset="0"/>
              </a:rPr>
              <a:t>;CCl</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的密度比水大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在下层</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从下口放出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水层从分液漏斗上口倒出</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35496680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16</a:t>
            </a:fld>
            <a:r>
              <a:rPr lang="en-US" altLang="zh-CN" dirty="0" smtClean="0"/>
              <a:t>-</a:t>
            </a:r>
            <a:endParaRPr lang="zh-CN" altLang="en-US" dirty="0"/>
          </a:p>
        </p:txBody>
      </p:sp>
      <p:sp>
        <p:nvSpPr>
          <p:cNvPr id="6" name="圆角矩形 5">
            <a:hlinkClick r:id="rId3"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8" name="圆角矩形 7">
            <a:hlinkClick r:id="rId4"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2087906"/>
            <a:ext cx="8128000" cy="2936188"/>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云南昆明质检</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下列关于实验安全、试剂存放的叙述正确的是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开启装有易挥发液体试剂瓶之前</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应反复摇动后再开启</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完成实验室制取氯气后的废液</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可先倒入水槽中</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再用水冲入下水道</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新制氯水用棕色、带橡胶塞的试剂瓶盛装</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cs typeface="Times New Roman" panose="02020603050405020304" pitchFamily="18" charset="0"/>
              </a:rPr>
              <a:t>在盛</a:t>
            </a:r>
            <a:r>
              <a:rPr lang="en-US" altLang="zh-CN" sz="2200">
                <a:solidFill>
                  <a:srgbClr val="000000"/>
                </a:solidFill>
                <a:latin typeface="Times New Roman" panose="02020603050405020304" pitchFamily="18" charset="0"/>
                <a:cs typeface="Times New Roman" panose="02020603050405020304" pitchFamily="18" charset="0"/>
              </a:rPr>
              <a:t>FeCl</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溶液的试剂瓶中加入少量盐酸</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并加入少量铁</a:t>
            </a:r>
            <a:r>
              <a:rPr lang="zh-CN" altLang="zh-CN" sz="2200" smtClean="0">
                <a:solidFill>
                  <a:srgbClr val="000000"/>
                </a:solidFill>
                <a:latin typeface="Times New Roman" panose="02020603050405020304" pitchFamily="18" charset="0"/>
                <a:cs typeface="Times New Roman" panose="02020603050405020304" pitchFamily="18" charset="0"/>
              </a:rPr>
              <a:t>粉</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179866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17</a:t>
            </a:fld>
            <a:r>
              <a:rPr lang="en-US" altLang="zh-CN" dirty="0" smtClean="0"/>
              <a:t>-</a:t>
            </a:r>
            <a:endParaRPr lang="zh-CN" altLang="en-US" dirty="0"/>
          </a:p>
        </p:txBody>
      </p:sp>
      <p:sp>
        <p:nvSpPr>
          <p:cNvPr id="6" name="圆角矩形 5">
            <a:hlinkClick r:id="rId3"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8" name="圆角矩形 7">
            <a:hlinkClick r:id="rId4"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1904201"/>
            <a:ext cx="8128000" cy="3303597"/>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D</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开启装有易挥发液体试剂瓶前</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如果反复摇动</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会产生大量气体</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导致瓶内压强增大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开启时可能造成实验事故</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实验后的废液都应倒入废液桶中收集</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集中处理</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避免污染环境</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新制氯水中含有</a:t>
            </a:r>
            <a:r>
              <a:rPr lang="en-US" altLang="zh-CN" sz="2200">
                <a:solidFill>
                  <a:srgbClr val="000000"/>
                </a:solidFill>
                <a:latin typeface="Times New Roman" panose="02020603050405020304" pitchFamily="18" charset="0"/>
                <a:cs typeface="Times New Roman" panose="02020603050405020304" pitchFamily="18" charset="0"/>
              </a:rPr>
              <a:t>HClO,HClO</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见光分解且具有强氧化性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因此新制的氯水应盛装在棕色、带玻璃塞的试剂瓶中</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a:solidFill>
                  <a:srgbClr val="000000"/>
                </a:solidFill>
                <a:latin typeface="Times New Roman" panose="02020603050405020304" pitchFamily="18" charset="0"/>
                <a:cs typeface="Times New Roman" panose="02020603050405020304" pitchFamily="18" charset="0"/>
              </a:rPr>
              <a:t>;Fe</a:t>
            </a:r>
            <a:r>
              <a:rPr lang="en-US" altLang="zh-CN" sz="2200" baseline="30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可发生水解</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加入少量盐酸的目的是抑制</a:t>
            </a:r>
            <a:r>
              <a:rPr lang="en-US" altLang="zh-CN" sz="2200">
                <a:solidFill>
                  <a:srgbClr val="000000"/>
                </a:solidFill>
                <a:latin typeface="Times New Roman" panose="02020603050405020304" pitchFamily="18" charset="0"/>
                <a:cs typeface="Times New Roman" panose="02020603050405020304" pitchFamily="18" charset="0"/>
              </a:rPr>
              <a:t>Fe</a:t>
            </a:r>
            <a:r>
              <a:rPr lang="en-US" altLang="zh-CN" sz="2200" baseline="30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的水解</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加入少量的铁粉</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可防止</a:t>
            </a:r>
            <a:r>
              <a:rPr lang="en-US" altLang="zh-CN" sz="2200">
                <a:solidFill>
                  <a:srgbClr val="000000"/>
                </a:solidFill>
                <a:latin typeface="Times New Roman" panose="02020603050405020304" pitchFamily="18" charset="0"/>
                <a:cs typeface="Times New Roman" panose="02020603050405020304" pitchFamily="18" charset="0"/>
              </a:rPr>
              <a:t>Fe</a:t>
            </a:r>
            <a:r>
              <a:rPr lang="en-US" altLang="zh-CN" sz="2200" baseline="30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被氧化成</a:t>
            </a:r>
            <a:r>
              <a:rPr lang="en-US" altLang="zh-CN" sz="2200">
                <a:solidFill>
                  <a:srgbClr val="000000"/>
                </a:solidFill>
                <a:latin typeface="Times New Roman" panose="02020603050405020304" pitchFamily="18" charset="0"/>
                <a:cs typeface="Times New Roman" panose="02020603050405020304" pitchFamily="18" charset="0"/>
              </a:rPr>
              <a:t>Fe</a:t>
            </a:r>
            <a:r>
              <a:rPr lang="en-US" altLang="zh-CN" sz="2200" baseline="30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35101570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18</a:t>
            </a:fld>
            <a:r>
              <a:rPr lang="en-US" altLang="zh-CN" dirty="0" smtClean="0"/>
              <a:t>-</a:t>
            </a:r>
            <a:endParaRPr lang="zh-CN" altLang="en-US" dirty="0"/>
          </a:p>
        </p:txBody>
      </p:sp>
      <p:sp>
        <p:nvSpPr>
          <p:cNvPr id="6" name="圆角矩形 5">
            <a:hlinkClick r:id="rId3"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8" name="圆角矩形 7">
            <a:hlinkClick r:id="rId4"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2107334"/>
            <a:ext cx="8128000" cy="2897332"/>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安徽蚌埠一模</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下列实验操作不能达到实验目的的是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用加热的方法除去碳酸钠固体中的碳酸氢钠</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加热蒸干溶液</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可以得到</a:t>
            </a:r>
            <a:r>
              <a:rPr lang="en-US" altLang="zh-CN" sz="2200">
                <a:solidFill>
                  <a:srgbClr val="000000"/>
                </a:solidFill>
                <a:latin typeface="Times New Roman" panose="02020603050405020304" pitchFamily="18" charset="0"/>
                <a:cs typeface="Times New Roman" panose="02020603050405020304" pitchFamily="18" charset="0"/>
              </a:rPr>
              <a:t>CuCl</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晶体</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放在流动的蒸馏水中可除去半透膜袋中蛋白质溶液里混有的</a:t>
            </a:r>
            <a:r>
              <a:rPr lang="en-US" altLang="zh-CN" sz="2200">
                <a:solidFill>
                  <a:srgbClr val="000000"/>
                </a:solidFill>
                <a:latin typeface="Times New Roman" panose="02020603050405020304" pitchFamily="18" charset="0"/>
                <a:cs typeface="Times New Roman" panose="02020603050405020304" pitchFamily="18" charset="0"/>
              </a:rPr>
              <a:t>(NH</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SO</a:t>
            </a:r>
            <a:r>
              <a:rPr lang="en-US" altLang="zh-CN" sz="2200" baseline="-25000">
                <a:solidFill>
                  <a:srgbClr val="000000"/>
                </a:solidFill>
                <a:latin typeface="Times New Roman" panose="02020603050405020304" pitchFamily="18" charset="0"/>
                <a:cs typeface="Times New Roman" panose="02020603050405020304" pitchFamily="18" charset="0"/>
              </a:rPr>
              <a:t>4</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cs typeface="Times New Roman" panose="02020603050405020304" pitchFamily="18" charset="0"/>
              </a:rPr>
              <a:t>鉴别</a:t>
            </a:r>
            <a:r>
              <a:rPr lang="en-US" altLang="zh-CN" sz="2200">
                <a:solidFill>
                  <a:srgbClr val="000000"/>
                </a:solidFill>
                <a:latin typeface="Times New Roman" panose="02020603050405020304" pitchFamily="18" charset="0"/>
                <a:cs typeface="Times New Roman" panose="02020603050405020304" pitchFamily="18" charset="0"/>
              </a:rPr>
              <a:t>NaBr</a:t>
            </a:r>
            <a:r>
              <a:rPr lang="zh-CN" altLang="zh-CN" sz="2200">
                <a:solidFill>
                  <a:srgbClr val="000000"/>
                </a:solidFill>
                <a:latin typeface="Times New Roman" panose="02020603050405020304" pitchFamily="18" charset="0"/>
                <a:cs typeface="Times New Roman" panose="02020603050405020304" pitchFamily="18" charset="0"/>
              </a:rPr>
              <a:t>和</a:t>
            </a:r>
            <a:r>
              <a:rPr lang="en-US" altLang="zh-CN" sz="2200">
                <a:solidFill>
                  <a:srgbClr val="000000"/>
                </a:solidFill>
                <a:latin typeface="Times New Roman" panose="02020603050405020304" pitchFamily="18" charset="0"/>
                <a:cs typeface="Times New Roman" panose="02020603050405020304" pitchFamily="18" charset="0"/>
              </a:rPr>
              <a:t>KI</a:t>
            </a:r>
            <a:r>
              <a:rPr lang="zh-CN" altLang="zh-CN" sz="2200">
                <a:solidFill>
                  <a:srgbClr val="000000"/>
                </a:solidFill>
                <a:latin typeface="Times New Roman" panose="02020603050405020304" pitchFamily="18" charset="0"/>
                <a:cs typeface="Times New Roman" panose="02020603050405020304" pitchFamily="18" charset="0"/>
              </a:rPr>
              <a:t>溶液</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可分别加新制氯水后再用</a:t>
            </a:r>
            <a:r>
              <a:rPr lang="en-US" altLang="zh-CN" sz="2200">
                <a:solidFill>
                  <a:srgbClr val="000000"/>
                </a:solidFill>
                <a:latin typeface="Times New Roman" panose="02020603050405020304" pitchFamily="18" charset="0"/>
                <a:cs typeface="Times New Roman" panose="02020603050405020304" pitchFamily="18" charset="0"/>
              </a:rPr>
              <a:t>CCl</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cs typeface="Times New Roman" panose="02020603050405020304" pitchFamily="18" charset="0"/>
              </a:rPr>
              <a:t>萃取</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B</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38642240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wipe(down)">
                                      <p:cBhvr>
                                        <p:cTn id="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19</a:t>
            </a:fld>
            <a:r>
              <a:rPr lang="en-US" altLang="zh-CN" dirty="0" smtClean="0"/>
              <a:t>-</a:t>
            </a:r>
            <a:endParaRPr lang="zh-CN" altLang="en-US" dirty="0"/>
          </a:p>
        </p:txBody>
      </p:sp>
      <p:sp>
        <p:nvSpPr>
          <p:cNvPr id="6" name="圆角矩形 5">
            <a:hlinkClick r:id="rId3"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8" name="圆角矩形 7">
            <a:hlinkClick r:id="rId4"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1505471"/>
            <a:ext cx="8128000" cy="3748719"/>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NaHCO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受热分解生成</a:t>
            </a:r>
            <a:r>
              <a:rPr lang="en-US" altLang="zh-CN" sz="2200" smtClean="0">
                <a:solidFill>
                  <a:srgbClr val="000000"/>
                </a:solidFill>
                <a:latin typeface="Times New Roman" panose="02020603050405020304" pitchFamily="18" charset="0"/>
                <a:cs typeface="Times New Roman" panose="02020603050405020304" pitchFamily="18" charset="0"/>
              </a:rPr>
              <a:t>Na</a:t>
            </a:r>
            <a:r>
              <a:rPr lang="en-US" altLang="zh-CN" sz="2200" baseline="-25000" smtClean="0">
                <a:solidFill>
                  <a:srgbClr val="000000"/>
                </a:solidFill>
                <a:latin typeface="Times New Roman" panose="02020603050405020304" pitchFamily="18" charset="0"/>
                <a:cs typeface="Times New Roman" panose="02020603050405020304" pitchFamily="18" charset="0"/>
              </a:rPr>
              <a:t>2</a:t>
            </a:r>
            <a:r>
              <a:rPr lang="en-US" altLang="zh-CN" sz="2200" smtClean="0">
                <a:solidFill>
                  <a:srgbClr val="000000"/>
                </a:solidFill>
                <a:latin typeface="Times New Roman" panose="02020603050405020304" pitchFamily="18" charset="0"/>
                <a:cs typeface="Times New Roman" panose="02020603050405020304" pitchFamily="18" charset="0"/>
              </a:rPr>
              <a:t>CO</a:t>
            </a:r>
            <a:r>
              <a:rPr lang="en-US" altLang="zh-CN" sz="2200" baseline="-25000" smtClean="0">
                <a:solidFill>
                  <a:srgbClr val="000000"/>
                </a:solidFill>
                <a:latin typeface="Times New Roman" panose="02020603050405020304" pitchFamily="18" charset="0"/>
                <a:cs typeface="Times New Roman" panose="02020603050405020304" pitchFamily="18" charset="0"/>
              </a:rPr>
              <a:t>3</a:t>
            </a:r>
            <a:r>
              <a:rPr lang="en-US" altLang="zh-CN" sz="2200" smtClean="0">
                <a:solidFill>
                  <a:srgbClr val="000000"/>
                </a:solidFill>
                <a:latin typeface="Times New Roman" panose="02020603050405020304" pitchFamily="18" charset="0"/>
                <a:cs typeface="Times New Roman" panose="02020603050405020304" pitchFamily="18" charset="0"/>
              </a:rPr>
              <a:t>,2NaHCO</a:t>
            </a:r>
            <a:r>
              <a:rPr lang="en-US" altLang="zh-CN" sz="2200" baseline="-25000" smtClean="0">
                <a:solidFill>
                  <a:srgbClr val="000000"/>
                </a:solidFill>
                <a:latin typeface="Times New Roman" panose="02020603050405020304" pitchFamily="18" charset="0"/>
                <a:cs typeface="Times New Roman" panose="02020603050405020304" pitchFamily="18" charset="0"/>
              </a:rPr>
              <a:t>3 </a:t>
            </a:r>
            <a:r>
              <a:rPr lang="en-US" altLang="zh-CN" sz="2200" smtClean="0">
                <a:solidFill>
                  <a:srgbClr val="000000"/>
                </a:solidFill>
                <a:latin typeface="Times New Roman" panose="02020603050405020304" pitchFamily="18" charset="0"/>
                <a:cs typeface="Times New Roman" panose="02020603050405020304" pitchFamily="18" charset="0"/>
              </a:rPr>
              <a:t>Na</a:t>
            </a:r>
            <a:r>
              <a:rPr lang="en-US" altLang="zh-CN" sz="2200" baseline="-25000" smtClean="0">
                <a:solidFill>
                  <a:srgbClr val="000000"/>
                </a:solidFill>
                <a:latin typeface="Times New Roman" panose="02020603050405020304" pitchFamily="18" charset="0"/>
                <a:cs typeface="Times New Roman" panose="02020603050405020304" pitchFamily="18" charset="0"/>
              </a:rPr>
              <a:t>2</a:t>
            </a:r>
            <a:r>
              <a:rPr lang="en-US" altLang="zh-CN" sz="2200" smtClean="0">
                <a:solidFill>
                  <a:srgbClr val="000000"/>
                </a:solidFill>
                <a:latin typeface="Times New Roman" panose="02020603050405020304" pitchFamily="18" charset="0"/>
                <a:cs typeface="Times New Roman" panose="02020603050405020304" pitchFamily="18" charset="0"/>
              </a:rPr>
              <a:t>CO</a:t>
            </a:r>
            <a:r>
              <a:rPr lang="en-US" altLang="zh-CN" sz="2200" baseline="-25000" smtClean="0">
                <a:solidFill>
                  <a:srgbClr val="000000"/>
                </a:solidFill>
                <a:latin typeface="Times New Roman" panose="02020603050405020304" pitchFamily="18" charset="0"/>
                <a:cs typeface="Times New Roman" panose="02020603050405020304" pitchFamily="18" charset="0"/>
              </a:rPr>
              <a:t>3</a:t>
            </a:r>
            <a:r>
              <a:rPr lang="en-US" altLang="zh-CN" sz="2200" smtClean="0">
                <a:solidFill>
                  <a:srgbClr val="000000"/>
                </a:solidFill>
                <a:latin typeface="Times New Roman" panose="02020603050405020304" pitchFamily="18" charset="0"/>
                <a:cs typeface="Times New Roman" panose="02020603050405020304" pitchFamily="18" charset="0"/>
              </a:rPr>
              <a:t>+H</a:t>
            </a:r>
            <a:r>
              <a:rPr lang="en-US" altLang="zh-CN" sz="2200" baseline="-25000" smtClean="0">
                <a:solidFill>
                  <a:srgbClr val="000000"/>
                </a:solidFill>
                <a:latin typeface="Times New Roman" panose="02020603050405020304" pitchFamily="18" charset="0"/>
                <a:cs typeface="Times New Roman" panose="02020603050405020304" pitchFamily="18" charset="0"/>
              </a:rPr>
              <a:t>2</a:t>
            </a:r>
            <a:r>
              <a:rPr lang="en-US" altLang="zh-CN" sz="2200" smtClean="0">
                <a:solidFill>
                  <a:srgbClr val="000000"/>
                </a:solidFill>
                <a:latin typeface="Times New Roman" panose="02020603050405020304" pitchFamily="18" charset="0"/>
                <a:cs typeface="Times New Roman" panose="02020603050405020304" pitchFamily="18" charset="0"/>
              </a:rPr>
              <a:t>O+CO</a:t>
            </a:r>
            <a:r>
              <a:rPr lang="en-US" altLang="zh-CN" sz="2200" baseline="-25000" smtClean="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正确</a:t>
            </a:r>
            <a:r>
              <a:rPr lang="en-US" altLang="zh-CN" sz="2200">
                <a:solidFill>
                  <a:srgbClr val="000000"/>
                </a:solidFill>
                <a:latin typeface="Times New Roman" panose="02020603050405020304" pitchFamily="18" charset="0"/>
                <a:cs typeface="Times New Roman" panose="02020603050405020304" pitchFamily="18" charset="0"/>
              </a:rPr>
              <a:t>;CuCl</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属于强酸弱碱盐</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在溶液中</a:t>
            </a:r>
            <a:r>
              <a:rPr lang="en-US" altLang="zh-CN" sz="2200">
                <a:solidFill>
                  <a:srgbClr val="000000"/>
                </a:solidFill>
                <a:latin typeface="Times New Roman" panose="02020603050405020304" pitchFamily="18" charset="0"/>
                <a:cs typeface="Times New Roman" panose="02020603050405020304" pitchFamily="18" charset="0"/>
              </a:rPr>
              <a:t>Cu</a:t>
            </a:r>
            <a:r>
              <a:rPr lang="en-US" altLang="zh-CN" sz="2200" baseline="30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发生水解生成</a:t>
            </a:r>
            <a:r>
              <a:rPr lang="en-US" altLang="zh-CN" sz="2200">
                <a:solidFill>
                  <a:srgbClr val="000000"/>
                </a:solidFill>
                <a:latin typeface="Times New Roman" panose="02020603050405020304" pitchFamily="18" charset="0"/>
                <a:cs typeface="Times New Roman" panose="02020603050405020304" pitchFamily="18" charset="0"/>
              </a:rPr>
              <a:t>Cu(OH)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盐类的水解反应是一个吸热反应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加热</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水解平衡右移</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同时由于生成的</a:t>
            </a:r>
            <a:r>
              <a:rPr lang="en-US" altLang="zh-CN" sz="2200">
                <a:solidFill>
                  <a:srgbClr val="000000"/>
                </a:solidFill>
                <a:latin typeface="Times New Roman" panose="02020603050405020304" pitchFamily="18" charset="0"/>
                <a:cs typeface="Times New Roman" panose="02020603050405020304" pitchFamily="18" charset="0"/>
              </a:rPr>
              <a:t>HCl</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大量挥发</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促进水解平衡进一步向右移动</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导致直接蒸干</a:t>
            </a:r>
            <a:r>
              <a:rPr lang="en-US" altLang="zh-CN" sz="2200">
                <a:solidFill>
                  <a:srgbClr val="000000"/>
                </a:solidFill>
                <a:latin typeface="Times New Roman" panose="02020603050405020304" pitchFamily="18" charset="0"/>
                <a:cs typeface="Times New Roman" panose="02020603050405020304" pitchFamily="18" charset="0"/>
              </a:rPr>
              <a:t>CuCl</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溶液得到的产物是</a:t>
            </a:r>
            <a:r>
              <a:rPr lang="en-US" altLang="zh-CN" sz="2200">
                <a:solidFill>
                  <a:srgbClr val="000000"/>
                </a:solidFill>
                <a:latin typeface="Times New Roman" panose="02020603050405020304" pitchFamily="18" charset="0"/>
                <a:cs typeface="Times New Roman" panose="02020603050405020304" pitchFamily="18" charset="0"/>
              </a:rPr>
              <a:t>Cu(OH)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甚至使</a:t>
            </a:r>
            <a:r>
              <a:rPr lang="en-US" altLang="zh-CN" sz="2200">
                <a:solidFill>
                  <a:srgbClr val="000000"/>
                </a:solidFill>
                <a:latin typeface="Times New Roman" panose="02020603050405020304" pitchFamily="18" charset="0"/>
                <a:cs typeface="Times New Roman" panose="02020603050405020304" pitchFamily="18" charset="0"/>
              </a:rPr>
              <a:t>Cu(OH)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热解为</a:t>
            </a:r>
            <a:r>
              <a:rPr lang="en-US" altLang="zh-CN" sz="2200">
                <a:solidFill>
                  <a:srgbClr val="000000"/>
                </a:solidFill>
                <a:latin typeface="Times New Roman" panose="02020603050405020304" pitchFamily="18" charset="0"/>
                <a:cs typeface="Times New Roman" panose="02020603050405020304" pitchFamily="18" charset="0"/>
              </a:rPr>
              <a:t>CuO,B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利用胶体粒子不能透过半透膜</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小分子、离子可以透过半透膜的性质差异</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采用渗析法对胶体进行提纯</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正确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氯水与</a:t>
            </a:r>
            <a:r>
              <a:rPr lang="en-US" altLang="zh-CN" sz="2200">
                <a:solidFill>
                  <a:srgbClr val="000000"/>
                </a:solidFill>
                <a:latin typeface="Times New Roman" panose="02020603050405020304" pitchFamily="18" charset="0"/>
                <a:cs typeface="Times New Roman" panose="02020603050405020304" pitchFamily="18" charset="0"/>
              </a:rPr>
              <a:t>NaBr</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KI</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分别反应生成溴单质和碘单质</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两种卤素单质溶解在</a:t>
            </a:r>
            <a:r>
              <a:rPr lang="en-US" altLang="zh-CN" sz="2200">
                <a:solidFill>
                  <a:srgbClr val="000000"/>
                </a:solidFill>
                <a:latin typeface="Times New Roman" panose="02020603050405020304" pitchFamily="18" charset="0"/>
                <a:cs typeface="Times New Roman" panose="02020603050405020304" pitchFamily="18" charset="0"/>
              </a:rPr>
              <a:t>CCl</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中呈现不同的颜色</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故可以区别</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正确。</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pic>
        <p:nvPicPr>
          <p:cNvPr id="7" name="图片 6"/>
          <p:cNvPicPr/>
          <p:nvPr/>
        </p:nvPicPr>
        <p:blipFill>
          <a:blip r:embed="rId5"/>
          <a:stretch>
            <a:fillRect/>
          </a:stretch>
        </p:blipFill>
        <p:spPr>
          <a:xfrm>
            <a:off x="6084168" y="1523273"/>
            <a:ext cx="553651" cy="491492"/>
          </a:xfrm>
          <a:prstGeom prst="rect">
            <a:avLst/>
          </a:prstGeom>
        </p:spPr>
      </p:pic>
    </p:spTree>
    <p:extLst>
      <p:ext uri="{BB962C8B-B14F-4D97-AF65-F5344CB8AC3E}">
        <p14:creationId xmlns:p14="http://schemas.microsoft.com/office/powerpoint/2010/main" val="16163267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2</a:t>
            </a:fld>
            <a:r>
              <a:rPr lang="en-US" altLang="zh-CN" dirty="0" smtClean="0"/>
              <a:t>-</a:t>
            </a:r>
            <a:endParaRPr lang="zh-CN" altLang="en-US" dirty="0"/>
          </a:p>
        </p:txBody>
      </p:sp>
      <p:sp>
        <p:nvSpPr>
          <p:cNvPr id="4" name="矩形 3"/>
          <p:cNvSpPr>
            <a:spLocks noChangeAspect="1"/>
          </p:cNvSpPr>
          <p:nvPr/>
        </p:nvSpPr>
        <p:spPr>
          <a:xfrm>
            <a:off x="35496" y="1196752"/>
            <a:ext cx="2325958" cy="498598"/>
          </a:xfrm>
          <a:prstGeom prst="rect">
            <a:avLst/>
          </a:prstGeom>
        </p:spPr>
        <p:txBody>
          <a:bodyPr wrap="none">
            <a:spAutoFit/>
          </a:bodyPr>
          <a:lstStyle/>
          <a:p>
            <a:pPr indent="356870">
              <a:lnSpc>
                <a:spcPct val="120000"/>
              </a:lnSpc>
              <a:spcAft>
                <a:spcPts val="0"/>
              </a:spcAft>
              <a:tabLst>
                <a:tab pos="1029335" algn="l"/>
                <a:tab pos="1850390" algn="l"/>
                <a:tab pos="2538095" algn="l"/>
                <a:tab pos="3221990" algn="l"/>
              </a:tabLst>
            </a:pPr>
            <a:r>
              <a:rPr lang="zh-CN" altLang="zh-CN" sz="2200" b="1">
                <a:solidFill>
                  <a:srgbClr val="000000"/>
                </a:solidFill>
                <a:latin typeface="Arial" panose="020B0604020202020204" pitchFamily="34" charset="0"/>
                <a:ea typeface="黑体" panose="02010609060101010101" pitchFamily="49" charset="-122"/>
                <a:cs typeface="Times New Roman" panose="02020603050405020304" pitchFamily="18" charset="0"/>
              </a:rPr>
              <a:t>高考命题</a:t>
            </a:r>
            <a:r>
              <a:rPr lang="zh-CN" altLang="zh-CN" sz="2200" b="1" smtClean="0">
                <a:solidFill>
                  <a:srgbClr val="000000"/>
                </a:solidFill>
                <a:latin typeface="Arial" panose="020B0604020202020204" pitchFamily="34" charset="0"/>
                <a:ea typeface="黑体" panose="02010609060101010101" pitchFamily="49" charset="-122"/>
                <a:cs typeface="Times New Roman" panose="02020603050405020304" pitchFamily="18" charset="0"/>
              </a:rPr>
              <a:t>规律</a:t>
            </a:r>
            <a:r>
              <a:rPr lang="en-US" altLang="zh-CN" sz="2200" b="1" smtClean="0">
                <a:solidFill>
                  <a:srgbClr val="000000"/>
                </a:solidFill>
                <a:latin typeface="Arial" panose="020B0604020202020204" pitchFamily="34" charset="0"/>
                <a:ea typeface="黑体" panose="02010609060101010101" pitchFamily="49" charset="-122"/>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1033339587"/>
              </p:ext>
            </p:extLst>
          </p:nvPr>
        </p:nvGraphicFramePr>
        <p:xfrm>
          <a:off x="101600" y="1633624"/>
          <a:ext cx="8940800" cy="5190026"/>
        </p:xfrm>
        <a:graphic>
          <a:graphicData uri="http://schemas.openxmlformats.org/presentationml/2006/ole">
            <mc:AlternateContent xmlns:mc="http://schemas.openxmlformats.org/markup-compatibility/2006">
              <mc:Choice xmlns:v="urn:schemas-microsoft-com:vml" Requires="v">
                <p:oleObj spid="_x0000_s74754" name="文档" r:id="rId5" imgW="3904756" imgH="2266359" progId="Word.Document.12">
                  <p:embed/>
                </p:oleObj>
              </mc:Choice>
              <mc:Fallback>
                <p:oleObj name="文档" r:id="rId5" imgW="3904756" imgH="2266359" progId="Word.Document.12">
                  <p:embed/>
                  <p:pic>
                    <p:nvPicPr>
                      <p:cNvPr id="0" name=""/>
                      <p:cNvPicPr/>
                      <p:nvPr/>
                    </p:nvPicPr>
                    <p:blipFill>
                      <a:blip r:embed="rId6"/>
                      <a:stretch>
                        <a:fillRect/>
                      </a:stretch>
                    </p:blipFill>
                    <p:spPr>
                      <a:xfrm>
                        <a:off x="101600" y="1633624"/>
                        <a:ext cx="8940800" cy="5190026"/>
                      </a:xfrm>
                      <a:prstGeom prst="rect">
                        <a:avLst/>
                      </a:prstGeom>
                    </p:spPr>
                  </p:pic>
                </p:oleObj>
              </mc:Fallback>
            </mc:AlternateContent>
          </a:graphicData>
        </a:graphic>
      </p:graphicFrame>
    </p:spTree>
    <p:extLst>
      <p:ext uri="{BB962C8B-B14F-4D97-AF65-F5344CB8AC3E}">
        <p14:creationId xmlns:p14="http://schemas.microsoft.com/office/powerpoint/2010/main" val="21280238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20</a:t>
            </a:fld>
            <a:r>
              <a:rPr lang="en-US" altLang="zh-CN" dirty="0" smtClean="0"/>
              <a:t>-</a:t>
            </a:r>
            <a:endParaRPr lang="zh-CN" altLang="en-US" dirty="0"/>
          </a:p>
        </p:txBody>
      </p:sp>
      <p:sp>
        <p:nvSpPr>
          <p:cNvPr id="6" name="圆角矩形 5">
            <a:hlinkClick r:id="rId3"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8" name="圆角矩形 7">
            <a:hlinkClick r:id="rId4"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2087906"/>
            <a:ext cx="8128000" cy="2936188"/>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重庆九校联盟</a:t>
            </a:r>
            <a:r>
              <a:rPr lang="en-US" altLang="zh-CN" sz="2200">
                <a:solidFill>
                  <a:srgbClr val="000000"/>
                </a:solidFill>
                <a:latin typeface="Times New Roman" panose="02020603050405020304" pitchFamily="18" charset="0"/>
                <a:cs typeface="Times New Roman" panose="02020603050405020304" pitchFamily="18" charset="0"/>
              </a:rPr>
              <a:t>12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月联考</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下列有关实验操作的叙述错误的是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过滤操作中</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漏斗的尖端应接触烧杯内壁</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向容量瓶中转移液体时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引流用的玻璃棒可以接触容量瓶内壁</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配制</a:t>
            </a:r>
            <a:r>
              <a:rPr lang="en-US" altLang="zh-CN" sz="2200">
                <a:solidFill>
                  <a:srgbClr val="000000"/>
                </a:solidFill>
                <a:latin typeface="Times New Roman" panose="02020603050405020304" pitchFamily="18" charset="0"/>
                <a:cs typeface="Times New Roman" panose="02020603050405020304" pitchFamily="18" charset="0"/>
              </a:rPr>
              <a:t>5%NaCl</a:t>
            </a:r>
            <a:r>
              <a:rPr lang="zh-CN" altLang="zh-CN" sz="2200">
                <a:solidFill>
                  <a:srgbClr val="000000"/>
                </a:solidFill>
                <a:latin typeface="Times New Roman" panose="02020603050405020304" pitchFamily="18" charset="0"/>
                <a:cs typeface="Times New Roman" panose="02020603050405020304" pitchFamily="18" charset="0"/>
              </a:rPr>
              <a:t>溶液时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必须用到的玻璃仪器是容量瓶、烧杯、胶头滴管、玻璃棒</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cs typeface="Times New Roman" panose="02020603050405020304" pitchFamily="18" charset="0"/>
              </a:rPr>
              <a:t>配制氯化铁溶液时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将氯化铁溶解在较浓的盐酸中再加水</a:t>
            </a:r>
            <a:r>
              <a:rPr lang="zh-CN" altLang="zh-CN" sz="2200" smtClean="0">
                <a:solidFill>
                  <a:srgbClr val="000000"/>
                </a:solidFill>
                <a:latin typeface="Times New Roman" panose="02020603050405020304" pitchFamily="18" charset="0"/>
                <a:cs typeface="Times New Roman" panose="02020603050405020304" pitchFamily="18" charset="0"/>
              </a:rPr>
              <a:t>稀释</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30078316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21</a:t>
            </a:fld>
            <a:r>
              <a:rPr lang="en-US" altLang="zh-CN" dirty="0" smtClean="0"/>
              <a:t>-</a:t>
            </a:r>
            <a:endParaRPr lang="zh-CN" altLang="en-US" dirty="0"/>
          </a:p>
        </p:txBody>
      </p:sp>
      <p:sp>
        <p:nvSpPr>
          <p:cNvPr id="6" name="圆角矩形 5">
            <a:hlinkClick r:id="rId3"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8" name="圆角矩形 7">
            <a:hlinkClick r:id="rId4"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5" name="矩形 4"/>
          <p:cNvSpPr>
            <a:spLocks noChangeAspect="1"/>
          </p:cNvSpPr>
          <p:nvPr/>
        </p:nvSpPr>
        <p:spPr>
          <a:xfrm>
            <a:off x="508000" y="1904201"/>
            <a:ext cx="8128000" cy="3303597"/>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C</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过滤操作要注意</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一贴二低三靠</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漏斗尖端应紧靠烧杯内壁</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正确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将溶液转移到容量瓶中时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要用玻璃棒引流</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玻璃棒的下端要靠在容量瓶刻度线以下的内壁上</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正确。配制一定质量分数的溶液</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用到的玻璃仪器是量筒、烧杯、胶头滴管、玻璃棒</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容量瓶是配制一定物质的量浓度的溶液所用仪器</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为抑制</a:t>
            </a:r>
            <a:r>
              <a:rPr lang="en-US" altLang="zh-CN" sz="2200">
                <a:solidFill>
                  <a:srgbClr val="000000"/>
                </a:solidFill>
                <a:latin typeface="Times New Roman" panose="02020603050405020304" pitchFamily="18" charset="0"/>
                <a:cs typeface="Times New Roman" panose="02020603050405020304" pitchFamily="18" charset="0"/>
              </a:rPr>
              <a:t>Fe</a:t>
            </a:r>
            <a:r>
              <a:rPr lang="en-US" altLang="zh-CN" sz="2200" baseline="30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的水解</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配制出澄清的氯化铁溶液</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应将氯化铁晶体溶解在较浓盐酸中</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再加水稀释至所需浓度</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正确。</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28590484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down)">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22</a:t>
            </a:fld>
            <a:r>
              <a:rPr lang="en-US" altLang="zh-CN" dirty="0" smtClean="0"/>
              <a:t>-</a:t>
            </a:r>
            <a:endParaRPr lang="zh-CN" altLang="en-US" dirty="0"/>
          </a:p>
        </p:txBody>
      </p:sp>
      <p:sp>
        <p:nvSpPr>
          <p:cNvPr id="6" name="圆角矩形 5">
            <a:hlinkClick r:id="rId3"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8" name="圆角矩形 7">
            <a:hlinkClick r:id="rId4"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3" name="矩形 2"/>
          <p:cNvSpPr>
            <a:spLocks noChangeAspect="1"/>
          </p:cNvSpPr>
          <p:nvPr/>
        </p:nvSpPr>
        <p:spPr>
          <a:xfrm>
            <a:off x="508000" y="1412776"/>
            <a:ext cx="8128000" cy="4928657"/>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四川自贡一模</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下列实验操作正确的是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用激光笔验证淀粉溶液的丁达尔效应</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用稀硫酸洗涤并灼烧铂丝后</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再进行焰色反应</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蒸发食盐溶液时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若发生液滴飞溅现象</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应立即加水冷却</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cs typeface="Times New Roman" panose="02020603050405020304" pitchFamily="18" charset="0"/>
              </a:rPr>
              <a:t>配制溶液时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若加水超过容量瓶刻度</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应用胶头滴管将多余溶液吸出</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A</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淀粉溶液是胶体</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能产生丁达尔效应</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正确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应用稀盐酸洗涤并灼烧铂丝</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蒸发食盐溶液时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发生液滴飞溅是因为局部受热不均</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原因是没有用玻璃棒搅拌</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加水冷却会使蒸发皿炸裂</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此时应该用玻璃棒搅拌</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并稍微将酒精灯移开一点</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配制溶液时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若加水超过容量瓶刻度</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应重新配制</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错误。</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41799046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wipe(down)">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wipe(down)">
                                      <p:cBhvr>
                                        <p:cTn id="1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23</a:t>
            </a:fld>
            <a:r>
              <a:rPr lang="en-US" altLang="zh-CN" dirty="0" smtClean="0"/>
              <a:t>-</a:t>
            </a:r>
            <a:endParaRPr lang="zh-CN" altLang="en-US" dirty="0"/>
          </a:p>
        </p:txBody>
      </p:sp>
      <p:sp>
        <p:nvSpPr>
          <p:cNvPr id="6" name="圆角矩形 5">
            <a:hlinkClick r:id="rId3"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8" name="圆角矩形 7">
            <a:hlinkClick r:id="rId4"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1441956"/>
            <a:ext cx="8128000" cy="4507324"/>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5</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福建漳州二模</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铅霜</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醋酸铅</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是一种中药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具有解毒敛疮、坠痰镇惊之功效</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其制备方法为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将醋酸放入磁皿</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投入氧化铅</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微温使之溶解</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以三层细布趁热滤去渣滓</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放冷</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即得醋酸铅结晶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如需精制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可将结晶溶于同等量的沸汤</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滴醋酸少许</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过七层细布</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清液放冷</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即得纯净铅霜。制备过程中没有涉及的操作方法是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萃取</a:t>
            </a:r>
            <a:r>
              <a:rPr lang="en-US" altLang="zh-CN" sz="2200">
                <a:solidFill>
                  <a:srgbClr val="000000"/>
                </a:solidFill>
                <a:latin typeface="Times New Roman" panose="02020603050405020304" pitchFamily="18" charset="0"/>
                <a:cs typeface="Times New Roman" panose="02020603050405020304" pitchFamily="18" charset="0"/>
              </a:rPr>
              <a:t>	B.</a:t>
            </a:r>
            <a:r>
              <a:rPr lang="zh-CN" altLang="zh-CN" sz="2200">
                <a:solidFill>
                  <a:srgbClr val="000000"/>
                </a:solidFill>
                <a:latin typeface="Times New Roman" panose="02020603050405020304" pitchFamily="18" charset="0"/>
                <a:cs typeface="Times New Roman" panose="02020603050405020304" pitchFamily="18" charset="0"/>
              </a:rPr>
              <a:t>溶解</a:t>
            </a:r>
            <a:r>
              <a:rPr lang="en-US" altLang="zh-CN" sz="2200">
                <a:solidFill>
                  <a:srgbClr val="000000"/>
                </a:solidFill>
                <a:latin typeface="Times New Roman" panose="02020603050405020304" pitchFamily="18" charset="0"/>
                <a:cs typeface="Times New Roman" panose="02020603050405020304" pitchFamily="18" charset="0"/>
              </a:rPr>
              <a:t>	C.</a:t>
            </a:r>
            <a:r>
              <a:rPr lang="zh-CN" altLang="zh-CN" sz="2200">
                <a:solidFill>
                  <a:srgbClr val="000000"/>
                </a:solidFill>
                <a:latin typeface="Times New Roman" panose="02020603050405020304" pitchFamily="18" charset="0"/>
                <a:cs typeface="Times New Roman" panose="02020603050405020304" pitchFamily="18" charset="0"/>
              </a:rPr>
              <a:t>过滤</a:t>
            </a:r>
            <a:r>
              <a:rPr lang="en-US" altLang="zh-CN" sz="2200">
                <a:solidFill>
                  <a:srgbClr val="000000"/>
                </a:solidFill>
                <a:latin typeface="Times New Roman" panose="02020603050405020304" pitchFamily="18" charset="0"/>
                <a:cs typeface="Times New Roman" panose="02020603050405020304" pitchFamily="18" charset="0"/>
              </a:rPr>
              <a:t>	D.</a:t>
            </a:r>
            <a:r>
              <a:rPr lang="zh-CN" altLang="zh-CN" sz="2200">
                <a:solidFill>
                  <a:srgbClr val="000000"/>
                </a:solidFill>
                <a:latin typeface="Times New Roman" panose="02020603050405020304" pitchFamily="18" charset="0"/>
                <a:cs typeface="Times New Roman" panose="02020603050405020304" pitchFamily="18" charset="0"/>
              </a:rPr>
              <a:t>重结晶</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A</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此操作中</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将醋酸放入磁皿</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投入氧化铅</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微温使之溶解的操作为溶解</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放冷</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即得醋酸铅结晶</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清液放冷</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即得纯净铅霜</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此操作为重结晶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以三层细纱布趁热滤去渣滓</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此操作为过滤。未涉及萃取。</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4361895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wipe(down)">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wipe(down)">
                                      <p:cBhvr>
                                        <p:cTn id="1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24</a:t>
            </a:fld>
            <a:r>
              <a:rPr lang="en-US" altLang="zh-CN" dirty="0" smtClean="0"/>
              <a:t>-</a:t>
            </a:r>
            <a:endParaRPr lang="zh-CN" altLang="en-US" dirty="0"/>
          </a:p>
        </p:txBody>
      </p:sp>
      <p:sp>
        <p:nvSpPr>
          <p:cNvPr id="6" name="圆角矩形 5">
            <a:hlinkClick r:id="rId4"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8" name="圆角矩形 7">
            <a:hlinkClick r:id="rId5"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1360525"/>
            <a:ext cx="8128000" cy="866006"/>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6</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山西大学附属中学月考</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下列有关实验操作或仪器的使用正确的是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3086863474"/>
              </p:ext>
            </p:extLst>
          </p:nvPr>
        </p:nvGraphicFramePr>
        <p:xfrm>
          <a:off x="877455" y="2276872"/>
          <a:ext cx="7389091" cy="4069488"/>
        </p:xfrm>
        <a:graphic>
          <a:graphicData uri="http://schemas.openxmlformats.org/presentationml/2006/ole">
            <mc:AlternateContent xmlns:mc="http://schemas.openxmlformats.org/markup-compatibility/2006">
              <mc:Choice xmlns:v="urn:schemas-microsoft-com:vml" Requires="v">
                <p:oleObj spid="_x0000_s80898" name="文档" r:id="rId7" imgW="3847376" imgH="2119539" progId="Word.Document.12">
                  <p:embed/>
                </p:oleObj>
              </mc:Choice>
              <mc:Fallback>
                <p:oleObj name="文档" r:id="rId7" imgW="3847376" imgH="2119539" progId="Word.Document.12">
                  <p:embed/>
                  <p:pic>
                    <p:nvPicPr>
                      <p:cNvPr id="0" name=""/>
                      <p:cNvPicPr/>
                      <p:nvPr/>
                    </p:nvPicPr>
                    <p:blipFill>
                      <a:blip r:embed="rId8"/>
                      <a:stretch>
                        <a:fillRect/>
                      </a:stretch>
                    </p:blipFill>
                    <p:spPr>
                      <a:xfrm>
                        <a:off x="877455" y="2276872"/>
                        <a:ext cx="7389091" cy="4069488"/>
                      </a:xfrm>
                      <a:prstGeom prst="rect">
                        <a:avLst/>
                      </a:prstGeom>
                    </p:spPr>
                  </p:pic>
                </p:oleObj>
              </mc:Fallback>
            </mc:AlternateContent>
          </a:graphicData>
        </a:graphic>
      </p:graphicFrame>
    </p:spTree>
    <p:extLst>
      <p:ext uri="{BB962C8B-B14F-4D97-AF65-F5344CB8AC3E}">
        <p14:creationId xmlns:p14="http://schemas.microsoft.com/office/powerpoint/2010/main" val="24058643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25</a:t>
            </a:fld>
            <a:r>
              <a:rPr lang="en-US" altLang="zh-CN" dirty="0" smtClean="0"/>
              <a:t>-</a:t>
            </a:r>
            <a:endParaRPr lang="zh-CN" altLang="en-US" dirty="0"/>
          </a:p>
        </p:txBody>
      </p:sp>
      <p:sp>
        <p:nvSpPr>
          <p:cNvPr id="6" name="圆角矩形 5">
            <a:hlinkClick r:id="rId3"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8" name="圆角矩形 7">
            <a:hlinkClick r:id="rId4"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2310467"/>
            <a:ext cx="8128000" cy="2491067"/>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D</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分液操作时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下层液体从下口放出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上层液体从上口倒出</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浓硝酸有强氧化性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可以腐蚀橡胶塞</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错误</a:t>
            </a:r>
            <a:r>
              <a:rPr lang="en-US" altLang="zh-CN" sz="2200">
                <a:solidFill>
                  <a:srgbClr val="000000"/>
                </a:solidFill>
                <a:latin typeface="Times New Roman" panose="02020603050405020304" pitchFamily="18" charset="0"/>
                <a:cs typeface="Times New Roman" panose="02020603050405020304" pitchFamily="18" charset="0"/>
              </a:rPr>
              <a:t>;NO</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气体能与空气中的氧气反应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收集</a:t>
            </a:r>
            <a:r>
              <a:rPr lang="en-US" altLang="zh-CN" sz="2200">
                <a:solidFill>
                  <a:srgbClr val="000000"/>
                </a:solidFill>
                <a:latin typeface="Times New Roman" panose="02020603050405020304" pitchFamily="18" charset="0"/>
                <a:cs typeface="Times New Roman" panose="02020603050405020304" pitchFamily="18" charset="0"/>
              </a:rPr>
              <a:t>NO</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不能用排空气法</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应用排水法</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错误</a:t>
            </a:r>
            <a:r>
              <a:rPr lang="en-US" altLang="zh-CN" sz="2200">
                <a:solidFill>
                  <a:srgbClr val="000000"/>
                </a:solidFill>
                <a:latin typeface="Times New Roman" panose="02020603050405020304" pitchFamily="18" charset="0"/>
                <a:cs typeface="Times New Roman" panose="02020603050405020304" pitchFamily="18" charset="0"/>
              </a:rPr>
              <a:t>;SO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气体与氢氧化钠溶液反应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若直接将导管插入液面下</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容易发生倒吸现象</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使用如图装置可以防止倒吸</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正确。</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42496269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26</a:t>
            </a:fld>
            <a:r>
              <a:rPr lang="en-US" altLang="zh-CN" dirty="0" smtClean="0"/>
              <a:t>-</a:t>
            </a:r>
            <a:endParaRPr lang="zh-CN" altLang="en-US" dirty="0"/>
          </a:p>
        </p:txBody>
      </p:sp>
      <p:sp>
        <p:nvSpPr>
          <p:cNvPr id="6" name="圆角矩形 5">
            <a:hlinkClick r:id="rId3"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8" name="圆角矩形 7">
            <a:hlinkClick r:id="rId4"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2310467"/>
            <a:ext cx="8128000" cy="2491067"/>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7</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浙江杭州二中选考模拟</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下列实验操作能达到实验目的的是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制备</a:t>
            </a:r>
            <a:r>
              <a:rPr lang="en-US" altLang="zh-CN" sz="2200">
                <a:solidFill>
                  <a:srgbClr val="000000"/>
                </a:solidFill>
                <a:latin typeface="Times New Roman" panose="02020603050405020304" pitchFamily="18" charset="0"/>
                <a:cs typeface="Times New Roman" panose="02020603050405020304" pitchFamily="18" charset="0"/>
              </a:rPr>
              <a:t>Fe(OH)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胶体</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向沸腾的</a:t>
            </a:r>
            <a:r>
              <a:rPr lang="en-US" altLang="zh-CN" sz="2200">
                <a:solidFill>
                  <a:srgbClr val="000000"/>
                </a:solidFill>
                <a:latin typeface="Times New Roman" panose="02020603050405020304" pitchFamily="18" charset="0"/>
                <a:cs typeface="Times New Roman" panose="02020603050405020304" pitchFamily="18" charset="0"/>
              </a:rPr>
              <a:t>NaOH</a:t>
            </a:r>
            <a:r>
              <a:rPr lang="zh-CN" altLang="zh-CN" sz="2200">
                <a:solidFill>
                  <a:srgbClr val="000000"/>
                </a:solidFill>
                <a:latin typeface="Times New Roman" panose="02020603050405020304" pitchFamily="18" charset="0"/>
                <a:cs typeface="Times New Roman" panose="02020603050405020304" pitchFamily="18" charset="0"/>
              </a:rPr>
              <a:t>稀溶液中滴加</a:t>
            </a:r>
            <a:r>
              <a:rPr lang="en-US" altLang="zh-CN" sz="2200">
                <a:solidFill>
                  <a:srgbClr val="000000"/>
                </a:solidFill>
                <a:latin typeface="Times New Roman" panose="02020603050405020304" pitchFamily="18" charset="0"/>
                <a:cs typeface="Times New Roman" panose="02020603050405020304" pitchFamily="18" charset="0"/>
              </a:rPr>
              <a:t>FeCl</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饱和溶液</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为了除去乙醇中的少量水</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可向其中加入</a:t>
            </a:r>
            <a:r>
              <a:rPr lang="en-US" altLang="zh-CN" sz="2200">
                <a:solidFill>
                  <a:srgbClr val="000000"/>
                </a:solidFill>
                <a:latin typeface="Times New Roman" panose="02020603050405020304" pitchFamily="18" charset="0"/>
                <a:cs typeface="Times New Roman" panose="02020603050405020304" pitchFamily="18" charset="0"/>
              </a:rPr>
              <a:t>CaO,</a:t>
            </a:r>
            <a:r>
              <a:rPr lang="zh-CN" altLang="zh-CN" sz="2200">
                <a:solidFill>
                  <a:srgbClr val="000000"/>
                </a:solidFill>
                <a:latin typeface="Times New Roman" panose="02020603050405020304" pitchFamily="18" charset="0"/>
                <a:cs typeface="Times New Roman" panose="02020603050405020304" pitchFamily="18" charset="0"/>
              </a:rPr>
              <a:t>然后再蒸馏</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用瓷坩埚高温熔融</a:t>
            </a:r>
            <a:r>
              <a:rPr lang="en-US" altLang="zh-CN" sz="2200">
                <a:solidFill>
                  <a:srgbClr val="000000"/>
                </a:solidFill>
                <a:latin typeface="Times New Roman" panose="02020603050405020304" pitchFamily="18" charset="0"/>
                <a:cs typeface="Times New Roman" panose="02020603050405020304" pitchFamily="18" charset="0"/>
              </a:rPr>
              <a:t>Na</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CO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固体</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cs typeface="Times New Roman" panose="02020603050405020304" pitchFamily="18" charset="0"/>
              </a:rPr>
              <a:t>用过滤的方法除去</a:t>
            </a:r>
            <a:r>
              <a:rPr lang="en-US" altLang="zh-CN" sz="2200">
                <a:solidFill>
                  <a:srgbClr val="000000"/>
                </a:solidFill>
                <a:latin typeface="Times New Roman" panose="02020603050405020304" pitchFamily="18" charset="0"/>
                <a:cs typeface="Times New Roman" panose="02020603050405020304" pitchFamily="18" charset="0"/>
              </a:rPr>
              <a:t>NaCl</a:t>
            </a:r>
            <a:r>
              <a:rPr lang="zh-CN" altLang="zh-CN" sz="2200">
                <a:solidFill>
                  <a:srgbClr val="000000"/>
                </a:solidFill>
                <a:latin typeface="Times New Roman" panose="02020603050405020304" pitchFamily="18" charset="0"/>
                <a:cs typeface="Times New Roman" panose="02020603050405020304" pitchFamily="18" charset="0"/>
              </a:rPr>
              <a:t>溶液中含有的少量淀粉胶体</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39979136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27</a:t>
            </a:fld>
            <a:r>
              <a:rPr lang="en-US" altLang="zh-CN" dirty="0" smtClean="0"/>
              <a:t>-</a:t>
            </a:r>
            <a:endParaRPr lang="zh-CN" altLang="en-US" dirty="0"/>
          </a:p>
        </p:txBody>
      </p:sp>
      <p:sp>
        <p:nvSpPr>
          <p:cNvPr id="6" name="圆角矩形 5">
            <a:hlinkClick r:id="rId3"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8" name="圆角矩形 7">
            <a:hlinkClick r:id="rId4"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1904201"/>
            <a:ext cx="8128000" cy="3342453"/>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B</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NaOH</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稀溶液中滴加</a:t>
            </a:r>
            <a:r>
              <a:rPr lang="en-US" altLang="zh-CN" sz="2200">
                <a:solidFill>
                  <a:srgbClr val="000000"/>
                </a:solidFill>
                <a:latin typeface="Times New Roman" panose="02020603050405020304" pitchFamily="18" charset="0"/>
                <a:cs typeface="Times New Roman" panose="02020603050405020304" pitchFamily="18" charset="0"/>
              </a:rPr>
              <a:t>FeCl</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饱和溶液会生成沉淀</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应向沸腾的水中滴加饱和氯化铁溶液制备</a:t>
            </a:r>
            <a:r>
              <a:rPr lang="en-US" altLang="zh-CN" sz="2200">
                <a:solidFill>
                  <a:srgbClr val="000000"/>
                </a:solidFill>
                <a:latin typeface="Times New Roman" panose="02020603050405020304" pitchFamily="18" charset="0"/>
                <a:cs typeface="Times New Roman" panose="02020603050405020304" pitchFamily="18" charset="0"/>
              </a:rPr>
              <a:t>Fe(OH)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胶体</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生石灰与水反应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起到吸收水的作用</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然后用蒸馏的方法可得到较为纯净的乙醇</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正确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瓷坩埚成分中含有</a:t>
            </a:r>
            <a:r>
              <a:rPr lang="en-US" altLang="zh-CN" sz="2200">
                <a:solidFill>
                  <a:srgbClr val="000000"/>
                </a:solidFill>
                <a:latin typeface="Times New Roman" panose="02020603050405020304" pitchFamily="18" charset="0"/>
                <a:cs typeface="Times New Roman" panose="02020603050405020304" pitchFamily="18" charset="0"/>
              </a:rPr>
              <a:t>SiO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,SiO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在高温下与碳酸钠反应</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smtClean="0">
                <a:solidFill>
                  <a:srgbClr val="000000"/>
                </a:solidFill>
                <a:latin typeface="Times New Roman" panose="02020603050405020304" pitchFamily="18" charset="0"/>
                <a:cs typeface="Times New Roman" panose="02020603050405020304" pitchFamily="18" charset="0"/>
              </a:rPr>
              <a:t>Na</a:t>
            </a:r>
            <a:r>
              <a:rPr lang="en-US" altLang="zh-CN" sz="2200" baseline="-25000" smtClean="0">
                <a:solidFill>
                  <a:srgbClr val="000000"/>
                </a:solidFill>
                <a:latin typeface="Times New Roman" panose="02020603050405020304" pitchFamily="18" charset="0"/>
                <a:cs typeface="Times New Roman" panose="02020603050405020304" pitchFamily="18" charset="0"/>
              </a:rPr>
              <a:t>2</a:t>
            </a:r>
            <a:r>
              <a:rPr lang="en-US" altLang="zh-CN" sz="2200" smtClean="0">
                <a:solidFill>
                  <a:srgbClr val="000000"/>
                </a:solidFill>
                <a:latin typeface="Times New Roman" panose="02020603050405020304" pitchFamily="18" charset="0"/>
                <a:cs typeface="Times New Roman" panose="02020603050405020304" pitchFamily="18" charset="0"/>
              </a:rPr>
              <a:t>CO</a:t>
            </a:r>
            <a:r>
              <a:rPr lang="en-US" altLang="zh-CN" sz="2200" baseline="-25000" smtClean="0">
                <a:solidFill>
                  <a:srgbClr val="000000"/>
                </a:solidFill>
                <a:latin typeface="Times New Roman" panose="02020603050405020304" pitchFamily="18" charset="0"/>
                <a:cs typeface="Times New Roman" panose="02020603050405020304" pitchFamily="18" charset="0"/>
              </a:rPr>
              <a:t>3</a:t>
            </a:r>
            <a:r>
              <a:rPr lang="en-US" altLang="zh-CN" sz="2200" smtClean="0">
                <a:solidFill>
                  <a:srgbClr val="000000"/>
                </a:solidFill>
                <a:latin typeface="Times New Roman" panose="02020603050405020304" pitchFamily="18" charset="0"/>
                <a:cs typeface="Times New Roman" panose="02020603050405020304" pitchFamily="18" charset="0"/>
              </a:rPr>
              <a:t>+SiO</a:t>
            </a:r>
            <a:r>
              <a:rPr lang="en-US" altLang="zh-CN" sz="2200" baseline="-25000" smtClean="0">
                <a:solidFill>
                  <a:srgbClr val="000000"/>
                </a:solidFill>
                <a:latin typeface="Times New Roman" panose="02020603050405020304" pitchFamily="18" charset="0"/>
                <a:cs typeface="Times New Roman" panose="02020603050405020304" pitchFamily="18" charset="0"/>
              </a:rPr>
              <a:t>2               </a:t>
            </a:r>
            <a:r>
              <a:rPr lang="en-US" altLang="zh-CN" sz="2200" smtClean="0">
                <a:solidFill>
                  <a:srgbClr val="000000"/>
                </a:solidFill>
                <a:latin typeface="Times New Roman" panose="02020603050405020304" pitchFamily="18" charset="0"/>
                <a:cs typeface="Times New Roman" panose="02020603050405020304" pitchFamily="18" charset="0"/>
              </a:rPr>
              <a:t>Na</a:t>
            </a:r>
            <a:r>
              <a:rPr lang="en-US" altLang="zh-CN" sz="2200" baseline="-25000" smtClean="0">
                <a:solidFill>
                  <a:srgbClr val="000000"/>
                </a:solidFill>
                <a:latin typeface="Times New Roman" panose="02020603050405020304" pitchFamily="18" charset="0"/>
                <a:cs typeface="Times New Roman" panose="02020603050405020304" pitchFamily="18" charset="0"/>
              </a:rPr>
              <a:t>2</a:t>
            </a:r>
            <a:r>
              <a:rPr lang="en-US" altLang="zh-CN" sz="2200" smtClean="0">
                <a:solidFill>
                  <a:srgbClr val="000000"/>
                </a:solidFill>
                <a:latin typeface="Times New Roman" panose="02020603050405020304" pitchFamily="18" charset="0"/>
                <a:cs typeface="Times New Roman" panose="02020603050405020304" pitchFamily="18" charset="0"/>
              </a:rPr>
              <a:t>SiO</a:t>
            </a:r>
            <a:r>
              <a:rPr lang="en-US" altLang="zh-CN" sz="2200" baseline="-25000" smtClean="0">
                <a:solidFill>
                  <a:srgbClr val="000000"/>
                </a:solidFill>
                <a:latin typeface="Times New Roman" panose="02020603050405020304" pitchFamily="18" charset="0"/>
                <a:cs typeface="Times New Roman" panose="02020603050405020304" pitchFamily="18" charset="0"/>
              </a:rPr>
              <a:t>3</a:t>
            </a:r>
            <a:r>
              <a:rPr lang="en-US" altLang="zh-CN" sz="2200" smtClean="0">
                <a:solidFill>
                  <a:srgbClr val="000000"/>
                </a:solidFill>
                <a:latin typeface="Times New Roman" panose="02020603050405020304" pitchFamily="18" charset="0"/>
                <a:cs typeface="Times New Roman" panose="02020603050405020304" pitchFamily="18" charset="0"/>
              </a:rPr>
              <a:t>+CO</a:t>
            </a:r>
            <a:r>
              <a:rPr lang="en-US" altLang="zh-CN" sz="2200" baseline="-25000" smtClean="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会损坏瓷坩埚</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溶液与胶体中的分散质粒子均可透过滤纸</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不能通过过滤法除去</a:t>
            </a:r>
            <a:r>
              <a:rPr lang="en-US" altLang="zh-CN" sz="2200">
                <a:solidFill>
                  <a:srgbClr val="000000"/>
                </a:solidFill>
                <a:latin typeface="Times New Roman" panose="02020603050405020304" pitchFamily="18" charset="0"/>
                <a:cs typeface="Times New Roman" panose="02020603050405020304" pitchFamily="18" charset="0"/>
              </a:rPr>
              <a:t>NaCl</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溶液中的淀粉胶体</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错误。</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pic>
        <p:nvPicPr>
          <p:cNvPr id="7" name="图片 6"/>
          <p:cNvPicPr/>
          <p:nvPr/>
        </p:nvPicPr>
        <p:blipFill>
          <a:blip r:embed="rId5"/>
          <a:stretch>
            <a:fillRect/>
          </a:stretch>
        </p:blipFill>
        <p:spPr>
          <a:xfrm>
            <a:off x="2627784" y="3933056"/>
            <a:ext cx="481643" cy="427568"/>
          </a:xfrm>
          <a:prstGeom prst="rect">
            <a:avLst/>
          </a:prstGeom>
        </p:spPr>
      </p:pic>
    </p:spTree>
    <p:extLst>
      <p:ext uri="{BB962C8B-B14F-4D97-AF65-F5344CB8AC3E}">
        <p14:creationId xmlns:p14="http://schemas.microsoft.com/office/powerpoint/2010/main" val="24986232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28</a:t>
            </a:fld>
            <a:r>
              <a:rPr lang="en-US" altLang="zh-CN" dirty="0" smtClean="0"/>
              <a:t>-</a:t>
            </a:r>
            <a:endParaRPr lang="zh-CN" altLang="en-US" dirty="0"/>
          </a:p>
        </p:txBody>
      </p:sp>
      <p:sp>
        <p:nvSpPr>
          <p:cNvPr id="6" name="圆角矩形 5">
            <a:hlinkClick r:id="rId3"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8" name="圆角矩形 7">
            <a:hlinkClick r:id="rId4"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3" name="矩形 2"/>
          <p:cNvSpPr>
            <a:spLocks noChangeAspect="1"/>
          </p:cNvSpPr>
          <p:nvPr/>
        </p:nvSpPr>
        <p:spPr>
          <a:xfrm>
            <a:off x="508000" y="1340767"/>
            <a:ext cx="8128000" cy="4928657"/>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8</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山东菏泽一模</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下列有关实验操作的叙述合理的是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用</a:t>
            </a:r>
            <a:r>
              <a:rPr lang="en-US" altLang="zh-CN" sz="2200">
                <a:solidFill>
                  <a:srgbClr val="000000"/>
                </a:solidFill>
                <a:latin typeface="Times New Roman" panose="02020603050405020304" pitchFamily="18" charset="0"/>
                <a:cs typeface="Times New Roman" panose="02020603050405020304" pitchFamily="18" charset="0"/>
              </a:rPr>
              <a:t>pH</a:t>
            </a:r>
            <a:r>
              <a:rPr lang="zh-CN" altLang="zh-CN" sz="2200">
                <a:solidFill>
                  <a:srgbClr val="000000"/>
                </a:solidFill>
                <a:latin typeface="Times New Roman" panose="02020603050405020304" pitchFamily="18" charset="0"/>
                <a:cs typeface="Times New Roman" panose="02020603050405020304" pitchFamily="18" charset="0"/>
              </a:rPr>
              <a:t>试纸检测气体的酸碱性时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需要预先润湿</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蒸馏实验中</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忘记加沸石</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应立即趁热加入沸石</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要量取</a:t>
            </a:r>
            <a:r>
              <a:rPr lang="en-US" altLang="zh-CN" sz="2200">
                <a:solidFill>
                  <a:srgbClr val="000000"/>
                </a:solidFill>
                <a:latin typeface="Times New Roman" panose="02020603050405020304" pitchFamily="18" charset="0"/>
                <a:cs typeface="Times New Roman" panose="02020603050405020304" pitchFamily="18" charset="0"/>
              </a:rPr>
              <a:t>15.80 mL</a:t>
            </a:r>
            <a:r>
              <a:rPr lang="zh-CN" altLang="zh-CN" sz="2200">
                <a:solidFill>
                  <a:srgbClr val="000000"/>
                </a:solidFill>
                <a:latin typeface="Times New Roman" panose="02020603050405020304" pitchFamily="18" charset="0"/>
                <a:cs typeface="Times New Roman" panose="02020603050405020304" pitchFamily="18" charset="0"/>
              </a:rPr>
              <a:t>溴水</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须使用棕色的碱式滴定管</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cs typeface="Times New Roman" panose="02020603050405020304" pitchFamily="18" charset="0"/>
              </a:rPr>
              <a:t>可用酸性</a:t>
            </a:r>
            <a:r>
              <a:rPr lang="en-US" altLang="zh-CN" sz="2200">
                <a:solidFill>
                  <a:srgbClr val="000000"/>
                </a:solidFill>
                <a:latin typeface="Times New Roman" panose="02020603050405020304" pitchFamily="18" charset="0"/>
                <a:cs typeface="Times New Roman" panose="02020603050405020304" pitchFamily="18" charset="0"/>
              </a:rPr>
              <a:t>KMnO</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cs typeface="Times New Roman" panose="02020603050405020304" pitchFamily="18" charset="0"/>
              </a:rPr>
              <a:t>溶液检验</a:t>
            </a:r>
            <a:r>
              <a:rPr lang="en-US" altLang="zh-CN" sz="2200">
                <a:solidFill>
                  <a:srgbClr val="000000"/>
                </a:solidFill>
                <a:latin typeface="Times New Roman" panose="02020603050405020304" pitchFamily="18" charset="0"/>
                <a:cs typeface="Times New Roman" panose="02020603050405020304" pitchFamily="18" charset="0"/>
              </a:rPr>
              <a:t>FeCl</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溶液中混有的</a:t>
            </a:r>
            <a:r>
              <a:rPr lang="en-US" altLang="zh-CN" sz="2200">
                <a:solidFill>
                  <a:srgbClr val="000000"/>
                </a:solidFill>
                <a:latin typeface="Times New Roman" panose="02020603050405020304" pitchFamily="18" charset="0"/>
                <a:cs typeface="Times New Roman" panose="02020603050405020304" pitchFamily="18" charset="0"/>
              </a:rPr>
              <a:t>Fe</a:t>
            </a:r>
            <a:r>
              <a:rPr lang="en-US" altLang="zh-CN" sz="2200" baseline="30000">
                <a:solidFill>
                  <a:srgbClr val="000000"/>
                </a:solidFill>
                <a:latin typeface="Times New Roman" panose="02020603050405020304" pitchFamily="18" charset="0"/>
                <a:cs typeface="Times New Roman" panose="02020603050405020304" pitchFamily="18" charset="0"/>
              </a:rPr>
              <a:t>2+</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A</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由于气体只有溶于水才能显示酸碱性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所以用</a:t>
            </a:r>
            <a:r>
              <a:rPr lang="en-US" altLang="zh-CN" sz="2200">
                <a:solidFill>
                  <a:srgbClr val="000000"/>
                </a:solidFill>
                <a:latin typeface="Times New Roman" panose="02020603050405020304" pitchFamily="18" charset="0"/>
                <a:cs typeface="Times New Roman" panose="02020603050405020304" pitchFamily="18" charset="0"/>
              </a:rPr>
              <a:t>pH</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试纸检测气体的酸碱性时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需要预先润湿</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正确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蒸馏实验中</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忘记加沸石</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需要先冷却后再加入沸石</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以防暴沸</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溴水具有强氧化性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会腐蚀碱式滴定管的乳胶管</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应该用酸式滴定管量取</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由于</a:t>
            </a:r>
            <a:r>
              <a:rPr lang="en-US" altLang="zh-CN" sz="2200">
                <a:solidFill>
                  <a:srgbClr val="000000"/>
                </a:solidFill>
                <a:latin typeface="Times New Roman" panose="02020603050405020304" pitchFamily="18" charset="0"/>
                <a:cs typeface="Times New Roman" panose="02020603050405020304" pitchFamily="18" charset="0"/>
              </a:rPr>
              <a:t>Cl</a:t>
            </a:r>
            <a:r>
              <a:rPr lang="en-US" altLang="zh-CN" sz="2200" baseline="300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能被酸性高锰酸钾溶液氧化</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所以不能用酸性</a:t>
            </a:r>
            <a:r>
              <a:rPr lang="en-US" altLang="zh-CN" sz="2200">
                <a:solidFill>
                  <a:srgbClr val="000000"/>
                </a:solidFill>
                <a:latin typeface="Times New Roman" panose="02020603050405020304" pitchFamily="18" charset="0"/>
                <a:cs typeface="Times New Roman" panose="02020603050405020304" pitchFamily="18" charset="0"/>
              </a:rPr>
              <a:t>KMnO</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溶液检验</a:t>
            </a:r>
            <a:r>
              <a:rPr lang="en-US" altLang="zh-CN" sz="2200">
                <a:solidFill>
                  <a:srgbClr val="000000"/>
                </a:solidFill>
                <a:latin typeface="Times New Roman" panose="02020603050405020304" pitchFamily="18" charset="0"/>
                <a:cs typeface="Times New Roman" panose="02020603050405020304" pitchFamily="18" charset="0"/>
              </a:rPr>
              <a:t>FeCl</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溶液中混有的</a:t>
            </a:r>
            <a:r>
              <a:rPr lang="en-US" altLang="zh-CN" sz="2200">
                <a:solidFill>
                  <a:srgbClr val="000000"/>
                </a:solidFill>
                <a:latin typeface="Times New Roman" panose="02020603050405020304" pitchFamily="18" charset="0"/>
                <a:cs typeface="Times New Roman" panose="02020603050405020304" pitchFamily="18" charset="0"/>
              </a:rPr>
              <a:t>Fe</a:t>
            </a:r>
            <a:r>
              <a:rPr lang="en-US" altLang="zh-CN" sz="2200" baseline="30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错误。</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42024286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wipe(down)">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wipe(down)">
                                      <p:cBhvr>
                                        <p:cTn id="1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29</a:t>
            </a:fld>
            <a:r>
              <a:rPr lang="en-US" altLang="zh-CN" dirty="0" smtClean="0"/>
              <a:t>-</a:t>
            </a:r>
            <a:endParaRPr lang="zh-CN" altLang="en-US" dirty="0"/>
          </a:p>
        </p:txBody>
      </p:sp>
      <p:sp>
        <p:nvSpPr>
          <p:cNvPr id="6" name="圆角矩形 5">
            <a:hlinkClick r:id="rId4"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8" name="圆角矩形 7">
            <a:hlinkClick r:id="rId5"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1413814"/>
            <a:ext cx="8128000" cy="4967514"/>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9</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河北衡水中学二调</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下列操作及其描述错误的是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smtClean="0">
                <a:solidFill>
                  <a:srgbClr val="000000"/>
                </a:solidFill>
                <a:latin typeface="Times New Roman" panose="02020603050405020304" pitchFamily="18" charset="0"/>
                <a:cs typeface="Times New Roman" panose="02020603050405020304" pitchFamily="18" charset="0"/>
              </a:rPr>
              <a:t>)</a:t>
            </a:r>
          </a:p>
          <a:p>
            <a:pPr>
              <a:lnSpc>
                <a:spcPct val="120000"/>
              </a:lnSpc>
              <a:spcAft>
                <a:spcPts val="0"/>
              </a:spcAft>
              <a:tabLst>
                <a:tab pos="1029335" algn="l"/>
                <a:tab pos="1850390" algn="l"/>
                <a:tab pos="2538095" algn="l"/>
                <a:tab pos="3221990" algn="l"/>
              </a:tabLst>
            </a:pPr>
            <a:endParaRPr lang="en-US" altLang="zh-CN" sz="220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en-US" altLang="zh-CN" sz="2200" smtClean="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en-US" altLang="zh-CN" sz="220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en-US" altLang="zh-CN" sz="2200" smtClean="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NEU-BZ-S92"/>
                <a:cs typeface="宋体" panose="02010600030101010101" pitchFamily="2" charset="-122"/>
              </a:rPr>
              <a:t>①</a:t>
            </a:r>
            <a:r>
              <a:rPr lang="zh-CN" altLang="zh-CN" sz="2200">
                <a:solidFill>
                  <a:srgbClr val="000000"/>
                </a:solidFill>
                <a:latin typeface="Times New Roman" panose="02020603050405020304" pitchFamily="18" charset="0"/>
                <a:cs typeface="Times New Roman" panose="02020603050405020304" pitchFamily="18" charset="0"/>
              </a:rPr>
              <a:t>为萃取时的振荡操作</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振荡过程中应打开活塞放气</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NEU-BZ-S92"/>
                <a:cs typeface="宋体" panose="02010600030101010101" pitchFamily="2" charset="-122"/>
              </a:rPr>
              <a:t>②</a:t>
            </a:r>
            <a:r>
              <a:rPr lang="zh-CN" altLang="zh-CN" sz="2200">
                <a:solidFill>
                  <a:srgbClr val="000000"/>
                </a:solidFill>
                <a:latin typeface="Times New Roman" panose="02020603050405020304" pitchFamily="18" charset="0"/>
                <a:cs typeface="Times New Roman" panose="02020603050405020304" pitchFamily="18" charset="0"/>
              </a:rPr>
              <a:t>为酸式滴定管排气操作</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排气后记录初始读数</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NEU-BZ-S92"/>
                <a:cs typeface="宋体" panose="02010600030101010101" pitchFamily="2" charset="-122"/>
              </a:rPr>
              <a:t>③</a:t>
            </a:r>
            <a:r>
              <a:rPr lang="zh-CN" altLang="zh-CN" sz="2200">
                <a:solidFill>
                  <a:srgbClr val="000000"/>
                </a:solidFill>
                <a:latin typeface="Times New Roman" panose="02020603050405020304" pitchFamily="18" charset="0"/>
                <a:cs typeface="Times New Roman" panose="02020603050405020304" pitchFamily="18" charset="0"/>
              </a:rPr>
              <a:t>为闻气体气味的操作</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无论气体有毒无毒都不能将鼻孔凑近瓶口</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NEU-BZ-S92"/>
                <a:cs typeface="宋体" panose="02010600030101010101" pitchFamily="2" charset="-122"/>
              </a:rPr>
              <a:t>④</a:t>
            </a:r>
            <a:r>
              <a:rPr lang="zh-CN" altLang="zh-CN" sz="2200">
                <a:solidFill>
                  <a:srgbClr val="000000"/>
                </a:solidFill>
                <a:latin typeface="Times New Roman" panose="02020603050405020304" pitchFamily="18" charset="0"/>
                <a:cs typeface="Times New Roman" panose="02020603050405020304" pitchFamily="18" charset="0"/>
              </a:rPr>
              <a:t>为配制溶液过程中摇匀的操作</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摇匀后如果发现液面低于刻度线也不能再加水</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3598963925"/>
              </p:ext>
            </p:extLst>
          </p:nvPr>
        </p:nvGraphicFramePr>
        <p:xfrm>
          <a:off x="1213323" y="1935858"/>
          <a:ext cx="6717355" cy="1795729"/>
        </p:xfrm>
        <a:graphic>
          <a:graphicData uri="http://schemas.openxmlformats.org/presentationml/2006/ole">
            <mc:AlternateContent xmlns:mc="http://schemas.openxmlformats.org/markup-compatibility/2006">
              <mc:Choice xmlns:v="urn:schemas-microsoft-com:vml" Requires="v">
                <p:oleObj spid="_x0000_s81922" name="文档" r:id="rId7" imgW="3847376" imgH="1028462" progId="Word.Document.12">
                  <p:embed/>
                </p:oleObj>
              </mc:Choice>
              <mc:Fallback>
                <p:oleObj name="文档" r:id="rId7" imgW="3847376" imgH="1028462" progId="Word.Document.12">
                  <p:embed/>
                  <p:pic>
                    <p:nvPicPr>
                      <p:cNvPr id="0" name=""/>
                      <p:cNvPicPr/>
                      <p:nvPr/>
                    </p:nvPicPr>
                    <p:blipFill>
                      <a:blip r:embed="rId8"/>
                      <a:stretch>
                        <a:fillRect/>
                      </a:stretch>
                    </p:blipFill>
                    <p:spPr>
                      <a:xfrm>
                        <a:off x="1213323" y="1935858"/>
                        <a:ext cx="6717355" cy="1795729"/>
                      </a:xfrm>
                      <a:prstGeom prst="rect">
                        <a:avLst/>
                      </a:prstGeom>
                    </p:spPr>
                  </p:pic>
                </p:oleObj>
              </mc:Fallback>
            </mc:AlternateContent>
          </a:graphicData>
        </a:graphic>
      </p:graphicFrame>
    </p:spTree>
    <p:extLst>
      <p:ext uri="{BB962C8B-B14F-4D97-AF65-F5344CB8AC3E}">
        <p14:creationId xmlns:p14="http://schemas.microsoft.com/office/powerpoint/2010/main" val="31118439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3</a:t>
            </a:fld>
            <a:r>
              <a:rPr lang="en-US" altLang="zh-CN" dirty="0" smtClean="0"/>
              <a:t>-</a:t>
            </a:r>
            <a:endParaRPr lang="zh-CN" altLang="en-US" dirty="0"/>
          </a:p>
        </p:txBody>
      </p:sp>
      <p:sp>
        <p:nvSpPr>
          <p:cNvPr id="5" name="圆角矩形 4">
            <a:hlinkClick r:id="rId4"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7" name="圆角矩形 6">
            <a:hlinkClick r:id="rId5"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2" name="矩形 1"/>
          <p:cNvSpPr>
            <a:spLocks noChangeAspect="1"/>
          </p:cNvSpPr>
          <p:nvPr/>
        </p:nvSpPr>
        <p:spPr>
          <a:xfrm>
            <a:off x="508000" y="1466813"/>
            <a:ext cx="8128000" cy="866006"/>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000000"/>
                </a:solidFill>
                <a:latin typeface="Arial" panose="020B0604020202020204" pitchFamily="34" charset="0"/>
                <a:ea typeface="黑体" panose="02010609060101010101" pitchFamily="49" charset="-122"/>
                <a:cs typeface="Times New Roman" panose="02020603050405020304" pitchFamily="18" charset="0"/>
              </a:rPr>
              <a:t>实验安全及实验基本操作正误的判断</a:t>
            </a:r>
            <a:r>
              <a:rPr lang="zh-CN"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全国</a:t>
            </a:r>
            <a:r>
              <a:rPr lang="zh-CN" altLang="zh-CN" sz="2200">
                <a:solidFill>
                  <a:srgbClr val="000000"/>
                </a:solidFill>
                <a:latin typeface="NEU-BZ-S92"/>
                <a:cs typeface="宋体" panose="02010600030101010101" pitchFamily="2" charset="-122"/>
              </a:rPr>
              <a:t>Ⅲ</a:t>
            </a:r>
            <a:r>
              <a:rPr lang="en-US" altLang="zh-CN" sz="2200">
                <a:solidFill>
                  <a:srgbClr val="000000"/>
                </a:solidFill>
                <a:latin typeface="Times New Roman" panose="02020603050405020304" pitchFamily="18" charset="0"/>
                <a:cs typeface="Times New Roman" panose="02020603050405020304" pitchFamily="18" charset="0"/>
              </a:rPr>
              <a:t>,12)</a:t>
            </a:r>
            <a:r>
              <a:rPr lang="zh-CN" altLang="zh-CN" sz="2200">
                <a:solidFill>
                  <a:srgbClr val="000000"/>
                </a:solidFill>
                <a:latin typeface="Times New Roman" panose="02020603050405020304" pitchFamily="18" charset="0"/>
                <a:cs typeface="Times New Roman" panose="02020603050405020304" pitchFamily="18" charset="0"/>
              </a:rPr>
              <a:t>下列实验不能达到目的的是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3886472069"/>
              </p:ext>
            </p:extLst>
          </p:nvPr>
        </p:nvGraphicFramePr>
        <p:xfrm>
          <a:off x="508000" y="2348880"/>
          <a:ext cx="8128000" cy="3853709"/>
        </p:xfrm>
        <a:graphic>
          <a:graphicData uri="http://schemas.openxmlformats.org/presentationml/2006/ole">
            <mc:AlternateContent xmlns:mc="http://schemas.openxmlformats.org/markup-compatibility/2006">
              <mc:Choice xmlns:v="urn:schemas-microsoft-com:vml" Requires="v">
                <p:oleObj spid="_x0000_s75778" name="文档" r:id="rId7" imgW="3957084" imgH="1876278" progId="Word.Document.12">
                  <p:embed/>
                </p:oleObj>
              </mc:Choice>
              <mc:Fallback>
                <p:oleObj name="文档" r:id="rId7" imgW="3957084" imgH="1876278" progId="Word.Document.12">
                  <p:embed/>
                  <p:pic>
                    <p:nvPicPr>
                      <p:cNvPr id="0" name=""/>
                      <p:cNvPicPr/>
                      <p:nvPr/>
                    </p:nvPicPr>
                    <p:blipFill>
                      <a:blip r:embed="rId8"/>
                      <a:stretch>
                        <a:fillRect/>
                      </a:stretch>
                    </p:blipFill>
                    <p:spPr>
                      <a:xfrm>
                        <a:off x="508000" y="2348880"/>
                        <a:ext cx="8128000" cy="3853709"/>
                      </a:xfrm>
                      <a:prstGeom prst="rect">
                        <a:avLst/>
                      </a:prstGeom>
                    </p:spPr>
                  </p:pic>
                </p:oleObj>
              </mc:Fallback>
            </mc:AlternateContent>
          </a:graphicData>
        </a:graphic>
      </p:graphicFrame>
    </p:spTree>
    <p:extLst>
      <p:ext uri="{BB962C8B-B14F-4D97-AF65-F5344CB8AC3E}">
        <p14:creationId xmlns:p14="http://schemas.microsoft.com/office/powerpoint/2010/main" val="24745970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30</a:t>
            </a:fld>
            <a:r>
              <a:rPr lang="en-US" altLang="zh-CN" dirty="0" smtClean="0"/>
              <a:t>-</a:t>
            </a:r>
            <a:endParaRPr lang="zh-CN" altLang="en-US" dirty="0"/>
          </a:p>
        </p:txBody>
      </p:sp>
      <p:sp>
        <p:nvSpPr>
          <p:cNvPr id="6" name="圆角矩形 5">
            <a:hlinkClick r:id="rId3"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8" name="圆角矩形 7">
            <a:hlinkClick r:id="rId4"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1904201"/>
            <a:ext cx="8128000" cy="3303597"/>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B</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萃取振荡过程中为避免分液漏斗内压强过大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振荡后</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应打开活塞放气</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正确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图中所用的滴定管为碱式滴定管</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因气体性质不明</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如需嗅闻气体的气味</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无论气体有毒无毒都应用手在瓶口轻轻扇动</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仅使极少量的气体飘进鼻孔</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正确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定容摇匀后</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由于部分溶液残留在容量瓶刻度线上方的内壁上</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所以液面低于刻度线</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属于正常现象</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不能再加入蒸馏水</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否则会导致配制的溶液体积偏大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溶液的浓度偏低</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正确。</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36508115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31</a:t>
            </a:fld>
            <a:r>
              <a:rPr lang="en-US" altLang="zh-CN" dirty="0" smtClean="0"/>
              <a:t>-</a:t>
            </a:r>
            <a:endParaRPr lang="zh-CN" altLang="en-US" dirty="0"/>
          </a:p>
        </p:txBody>
      </p:sp>
      <p:sp>
        <p:nvSpPr>
          <p:cNvPr id="6" name="圆角矩形 5">
            <a:hlinkClick r:id="rId4"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8" name="圆角矩形 7">
            <a:hlinkClick r:id="rId5"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1404764"/>
            <a:ext cx="8128000" cy="459741"/>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10</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浙江临海白云高级中学月考</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下列基本操作正确的是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2775776725"/>
              </p:ext>
            </p:extLst>
          </p:nvPr>
        </p:nvGraphicFramePr>
        <p:xfrm>
          <a:off x="1213323" y="1872693"/>
          <a:ext cx="6717355" cy="4364619"/>
        </p:xfrm>
        <a:graphic>
          <a:graphicData uri="http://schemas.openxmlformats.org/presentationml/2006/ole">
            <mc:AlternateContent xmlns:mc="http://schemas.openxmlformats.org/markup-compatibility/2006">
              <mc:Choice xmlns:v="urn:schemas-microsoft-com:vml" Requires="v">
                <p:oleObj spid="_x0000_s82946" name="文档" r:id="rId7" imgW="3847376" imgH="2500264" progId="Word.Document.12">
                  <p:embed/>
                </p:oleObj>
              </mc:Choice>
              <mc:Fallback>
                <p:oleObj name="文档" r:id="rId7" imgW="3847376" imgH="2500264" progId="Word.Document.12">
                  <p:embed/>
                  <p:pic>
                    <p:nvPicPr>
                      <p:cNvPr id="0" name=""/>
                      <p:cNvPicPr/>
                      <p:nvPr/>
                    </p:nvPicPr>
                    <p:blipFill>
                      <a:blip r:embed="rId8"/>
                      <a:stretch>
                        <a:fillRect/>
                      </a:stretch>
                    </p:blipFill>
                    <p:spPr>
                      <a:xfrm>
                        <a:off x="1213323" y="1872693"/>
                        <a:ext cx="6717355" cy="4364619"/>
                      </a:xfrm>
                      <a:prstGeom prst="rect">
                        <a:avLst/>
                      </a:prstGeom>
                    </p:spPr>
                  </p:pic>
                </p:oleObj>
              </mc:Fallback>
            </mc:AlternateContent>
          </a:graphicData>
        </a:graphic>
      </p:graphicFrame>
    </p:spTree>
    <p:extLst>
      <p:ext uri="{BB962C8B-B14F-4D97-AF65-F5344CB8AC3E}">
        <p14:creationId xmlns:p14="http://schemas.microsoft.com/office/powerpoint/2010/main" val="33479160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32</a:t>
            </a:fld>
            <a:r>
              <a:rPr lang="en-US" altLang="zh-CN" dirty="0" smtClean="0"/>
              <a:t>-</a:t>
            </a:r>
            <a:endParaRPr lang="zh-CN" altLang="en-US" dirty="0"/>
          </a:p>
        </p:txBody>
      </p:sp>
      <p:sp>
        <p:nvSpPr>
          <p:cNvPr id="6" name="圆角矩形 5">
            <a:hlinkClick r:id="rId3"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8" name="圆角矩形 7">
            <a:hlinkClick r:id="rId4"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2513599"/>
            <a:ext cx="8128000" cy="2084801"/>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D</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过滤时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玻璃棒只起引流的作用</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不能搅拌</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以免弄坏滤纸</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稀释浓硫酸时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应将浓硫酸慢慢加入水中</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且边加边搅拌</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尾气吸收装置不能密闭</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蒸发结晶时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玻璃棒搅拌加速水蒸气的挥发并防止深飞溅</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正确。</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26951740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33</a:t>
            </a:fld>
            <a:r>
              <a:rPr lang="en-US" altLang="zh-CN" dirty="0" smtClean="0"/>
              <a:t>-</a:t>
            </a:r>
            <a:endParaRPr lang="zh-CN" altLang="en-US" dirty="0"/>
          </a:p>
        </p:txBody>
      </p:sp>
      <p:sp>
        <p:nvSpPr>
          <p:cNvPr id="6" name="圆角矩形 5">
            <a:hlinkClick r:id="rId4"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8" name="圆角矩形 7">
            <a:hlinkClick r:id="rId5"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1473887"/>
            <a:ext cx="8128000" cy="498598"/>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11</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湖南株洲一模</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下列实验操作完全正确的是</a:t>
            </a:r>
            <a:r>
              <a:rPr lang="zh-CN" altLang="zh-CN" sz="2200">
                <a:solidFill>
                  <a:srgbClr val="000000"/>
                </a:solidFill>
                <a:latin typeface="NEU-BZ-S92"/>
                <a:ea typeface="Times New Roman" panose="02020603050405020304" pitchFamily="18" charset="0"/>
                <a:cs typeface="Times New Roman" panose="02020603050405020304" pitchFamily="18" charset="0"/>
              </a:rPr>
              <a:t> </a:t>
            </a:r>
            <a:r>
              <a:rPr lang="en-US" altLang="zh-CN" sz="2200">
                <a:solidFill>
                  <a:srgbClr val="000000"/>
                </a:solidFill>
                <a:latin typeface="NEU-BZ-S92"/>
                <a:ea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smtClean="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692382875"/>
              </p:ext>
            </p:extLst>
          </p:nvPr>
        </p:nvGraphicFramePr>
        <p:xfrm>
          <a:off x="508000" y="1916832"/>
          <a:ext cx="8128000" cy="4646452"/>
        </p:xfrm>
        <a:graphic>
          <a:graphicData uri="http://schemas.openxmlformats.org/presentationml/2006/ole">
            <mc:AlternateContent xmlns:mc="http://schemas.openxmlformats.org/markup-compatibility/2006">
              <mc:Choice xmlns:v="urn:schemas-microsoft-com:vml" Requires="v">
                <p:oleObj spid="_x0000_s83970" name="文档" r:id="rId7" imgW="3920996" imgH="2241530" progId="Word.Document.12">
                  <p:embed/>
                </p:oleObj>
              </mc:Choice>
              <mc:Fallback>
                <p:oleObj name="文档" r:id="rId7" imgW="3920996" imgH="2241530" progId="Word.Document.12">
                  <p:embed/>
                  <p:pic>
                    <p:nvPicPr>
                      <p:cNvPr id="0" name=""/>
                      <p:cNvPicPr/>
                      <p:nvPr/>
                    </p:nvPicPr>
                    <p:blipFill>
                      <a:blip r:embed="rId8"/>
                      <a:stretch>
                        <a:fillRect/>
                      </a:stretch>
                    </p:blipFill>
                    <p:spPr>
                      <a:xfrm>
                        <a:off x="508000" y="1916832"/>
                        <a:ext cx="8128000" cy="4646452"/>
                      </a:xfrm>
                      <a:prstGeom prst="rect">
                        <a:avLst/>
                      </a:prstGeom>
                    </p:spPr>
                  </p:pic>
                </p:oleObj>
              </mc:Fallback>
            </mc:AlternateContent>
          </a:graphicData>
        </a:graphic>
      </p:graphicFrame>
    </p:spTree>
    <p:extLst>
      <p:ext uri="{BB962C8B-B14F-4D97-AF65-F5344CB8AC3E}">
        <p14:creationId xmlns:p14="http://schemas.microsoft.com/office/powerpoint/2010/main" val="31472247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34</a:t>
            </a:fld>
            <a:r>
              <a:rPr lang="en-US" altLang="zh-CN" dirty="0" smtClean="0"/>
              <a:t>-</a:t>
            </a:r>
            <a:endParaRPr lang="zh-CN" altLang="en-US" dirty="0"/>
          </a:p>
        </p:txBody>
      </p:sp>
      <p:sp>
        <p:nvSpPr>
          <p:cNvPr id="6" name="圆角矩形 5">
            <a:hlinkClick r:id="rId3"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8" name="圆角矩形 7">
            <a:hlinkClick r:id="rId4"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4" name="矩形 3"/>
          <p:cNvSpPr>
            <a:spLocks noChangeAspect="1"/>
          </p:cNvSpPr>
          <p:nvPr/>
        </p:nvSpPr>
        <p:spPr>
          <a:xfrm>
            <a:off x="508000" y="1904201"/>
            <a:ext cx="8128000" cy="3303597"/>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C</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制取纯净的</a:t>
            </a:r>
            <a:r>
              <a:rPr lang="en-US" altLang="zh-CN" sz="2200">
                <a:solidFill>
                  <a:srgbClr val="000000"/>
                </a:solidFill>
                <a:latin typeface="Times New Roman" panose="02020603050405020304" pitchFamily="18" charset="0"/>
                <a:cs typeface="Times New Roman" panose="02020603050405020304" pitchFamily="18" charset="0"/>
              </a:rPr>
              <a:t>Fe(OH)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,Fe</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应与电源正极相连接</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错误</a:t>
            </a:r>
            <a:r>
              <a:rPr lang="en-US" altLang="zh-CN" sz="2200">
                <a:solidFill>
                  <a:srgbClr val="000000"/>
                </a:solidFill>
                <a:latin typeface="Times New Roman" panose="02020603050405020304" pitchFamily="18" charset="0"/>
                <a:cs typeface="Times New Roman" panose="02020603050405020304" pitchFamily="18" charset="0"/>
              </a:rPr>
              <a:t>;SO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通入酸性</a:t>
            </a:r>
            <a:r>
              <a:rPr lang="en-US" altLang="zh-CN" sz="2200">
                <a:solidFill>
                  <a:srgbClr val="000000"/>
                </a:solidFill>
                <a:latin typeface="Times New Roman" panose="02020603050405020304" pitchFamily="18" charset="0"/>
                <a:cs typeface="Times New Roman" panose="02020603050405020304" pitchFamily="18" charset="0"/>
              </a:rPr>
              <a:t>KMnO</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溶液中</a:t>
            </a:r>
            <a:r>
              <a:rPr lang="en-US" altLang="zh-CN" sz="2200">
                <a:solidFill>
                  <a:srgbClr val="000000"/>
                </a:solidFill>
                <a:latin typeface="Times New Roman" panose="02020603050405020304" pitchFamily="18" charset="0"/>
                <a:cs typeface="Times New Roman" panose="02020603050405020304" pitchFamily="18" charset="0"/>
              </a:rPr>
              <a:t>,S</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元素的化合价升高</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体现二氧化硫的还原性</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将胶管弯曲使玻璃尖嘴斜向上</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用两指捏住胶管</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轻轻挤压玻璃珠</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可使溶液从尖嘴流出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从而排除碱式滴定管尖嘴部分的气泡</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正确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分液时为避免上下层液体混合</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下层液体应该从分液漏斗下端管口放出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关闭活塞</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换一个接收容器</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上层液体从分液漏斗上口倒出</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错误。</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35592010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down)">
                                      <p:cBhvr>
                                        <p:cTn id="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35</a:t>
            </a:fld>
            <a:r>
              <a:rPr lang="en-US" altLang="zh-CN" dirty="0" smtClean="0"/>
              <a:t>-</a:t>
            </a:r>
            <a:endParaRPr lang="zh-CN" altLang="en-US" dirty="0"/>
          </a:p>
        </p:txBody>
      </p:sp>
      <p:sp>
        <p:nvSpPr>
          <p:cNvPr id="15" name="圆角矩形 14">
            <a:hlinkClick r:id="rId4"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16" name="圆角矩形 15">
            <a:hlinkClick r:id="rId5"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2" name="矩形 1"/>
          <p:cNvSpPr>
            <a:spLocks noChangeAspect="1"/>
          </p:cNvSpPr>
          <p:nvPr/>
        </p:nvSpPr>
        <p:spPr>
          <a:xfrm>
            <a:off x="508000" y="1360703"/>
            <a:ext cx="8128000" cy="866006"/>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000000"/>
                </a:solidFill>
                <a:latin typeface="Arial" panose="020B0604020202020204" pitchFamily="34" charset="0"/>
                <a:ea typeface="黑体" panose="02010609060101010101" pitchFamily="49" charset="-122"/>
                <a:cs typeface="Times New Roman" panose="02020603050405020304" pitchFamily="18" charset="0"/>
              </a:rPr>
              <a:t>实验方案中逻辑关系正误的判断</a:t>
            </a:r>
            <a:r>
              <a:rPr lang="zh-CN"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全国</a:t>
            </a:r>
            <a:r>
              <a:rPr lang="zh-CN" altLang="zh-CN" sz="2200">
                <a:solidFill>
                  <a:srgbClr val="000000"/>
                </a:solidFill>
                <a:latin typeface="NEU-BZ-S92"/>
                <a:cs typeface="宋体" panose="02010600030101010101" pitchFamily="2" charset="-122"/>
              </a:rPr>
              <a:t>Ⅱ</a:t>
            </a:r>
            <a:r>
              <a:rPr lang="en-US" altLang="zh-CN" sz="2200">
                <a:solidFill>
                  <a:srgbClr val="000000"/>
                </a:solidFill>
                <a:latin typeface="Times New Roman" panose="02020603050405020304" pitchFamily="18" charset="0"/>
                <a:cs typeface="Times New Roman" panose="02020603050405020304" pitchFamily="18" charset="0"/>
              </a:rPr>
              <a:t>,10)</a:t>
            </a:r>
            <a:r>
              <a:rPr lang="zh-CN" altLang="zh-CN" sz="2200">
                <a:solidFill>
                  <a:srgbClr val="000000"/>
                </a:solidFill>
                <a:latin typeface="Times New Roman" panose="02020603050405020304" pitchFamily="18" charset="0"/>
                <a:cs typeface="Times New Roman" panose="02020603050405020304" pitchFamily="18" charset="0"/>
              </a:rPr>
              <a:t>下列实验现象与实验操作不相匹配的是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3928779600"/>
              </p:ext>
            </p:extLst>
          </p:nvPr>
        </p:nvGraphicFramePr>
        <p:xfrm>
          <a:off x="508000" y="2226709"/>
          <a:ext cx="8128000" cy="4055770"/>
        </p:xfrm>
        <a:graphic>
          <a:graphicData uri="http://schemas.openxmlformats.org/presentationml/2006/ole">
            <mc:AlternateContent xmlns:mc="http://schemas.openxmlformats.org/markup-compatibility/2006">
              <mc:Choice xmlns:v="urn:schemas-microsoft-com:vml" Requires="v">
                <p:oleObj spid="_x0000_s84994" name="文档" r:id="rId7" imgW="3918831" imgH="1955446" progId="Word.Document.12">
                  <p:embed/>
                </p:oleObj>
              </mc:Choice>
              <mc:Fallback>
                <p:oleObj name="文档" r:id="rId7" imgW="3918831" imgH="1955446" progId="Word.Document.12">
                  <p:embed/>
                  <p:pic>
                    <p:nvPicPr>
                      <p:cNvPr id="0" name=""/>
                      <p:cNvPicPr/>
                      <p:nvPr/>
                    </p:nvPicPr>
                    <p:blipFill>
                      <a:blip r:embed="rId8"/>
                      <a:stretch>
                        <a:fillRect/>
                      </a:stretch>
                    </p:blipFill>
                    <p:spPr>
                      <a:xfrm>
                        <a:off x="508000" y="2226709"/>
                        <a:ext cx="8128000" cy="4055770"/>
                      </a:xfrm>
                      <a:prstGeom prst="rect">
                        <a:avLst/>
                      </a:prstGeom>
                    </p:spPr>
                  </p:pic>
                </p:oleObj>
              </mc:Fallback>
            </mc:AlternateContent>
          </a:graphicData>
        </a:graphic>
      </p:graphicFrame>
    </p:spTree>
    <p:extLst>
      <p:ext uri="{BB962C8B-B14F-4D97-AF65-F5344CB8AC3E}">
        <p14:creationId xmlns:p14="http://schemas.microsoft.com/office/powerpoint/2010/main" val="3527561553"/>
      </p:ext>
    </p:extLst>
  </p:cSld>
  <p:clrMapOvr>
    <a:masterClrMapping/>
  </p:clrMapOvr>
  <p:transition spd="slow">
    <p:randomBar dir="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36</a:t>
            </a:fld>
            <a:r>
              <a:rPr lang="en-US" altLang="zh-CN" dirty="0" smtClean="0"/>
              <a:t>-</a:t>
            </a:r>
            <a:endParaRPr lang="zh-CN" altLang="en-US" dirty="0"/>
          </a:p>
        </p:txBody>
      </p:sp>
      <p:sp>
        <p:nvSpPr>
          <p:cNvPr id="15" name="圆角矩形 14">
            <a:hlinkClick r:id="rId4"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16" name="圆角矩形 15">
            <a:hlinkClick r:id="rId5"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2" name="矩形 1"/>
          <p:cNvSpPr>
            <a:spLocks noChangeAspect="1"/>
          </p:cNvSpPr>
          <p:nvPr/>
        </p:nvSpPr>
        <p:spPr>
          <a:xfrm>
            <a:off x="508000" y="1743881"/>
            <a:ext cx="1086003" cy="498598"/>
          </a:xfrm>
          <a:prstGeom prst="rect">
            <a:avLst/>
          </a:prstGeom>
        </p:spPr>
        <p:txBody>
          <a:bodyPr wrap="none">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smtClean="0">
                <a:solidFill>
                  <a:srgbClr val="000000"/>
                </a:solidFill>
                <a:latin typeface="Times New Roman" panose="02020603050405020304" pitchFamily="18" charset="0"/>
                <a:cs typeface="Times New Roman" panose="02020603050405020304" pitchFamily="18" charset="0"/>
              </a:rPr>
              <a:t>A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2159835377"/>
              </p:ext>
            </p:extLst>
          </p:nvPr>
        </p:nvGraphicFramePr>
        <p:xfrm>
          <a:off x="620464" y="2269468"/>
          <a:ext cx="8128000" cy="3463788"/>
        </p:xfrm>
        <a:graphic>
          <a:graphicData uri="http://schemas.openxmlformats.org/presentationml/2006/ole">
            <mc:AlternateContent xmlns:mc="http://schemas.openxmlformats.org/markup-compatibility/2006">
              <mc:Choice xmlns:v="urn:schemas-microsoft-com:vml" Requires="v">
                <p:oleObj spid="_x0000_s86018" name="文档" r:id="rId7" imgW="3847376" imgH="1639134" progId="Word.Document.12">
                  <p:embed/>
                </p:oleObj>
              </mc:Choice>
              <mc:Fallback>
                <p:oleObj name="文档" r:id="rId7" imgW="3847376" imgH="1639134" progId="Word.Document.12">
                  <p:embed/>
                  <p:pic>
                    <p:nvPicPr>
                      <p:cNvPr id="0" name=""/>
                      <p:cNvPicPr/>
                      <p:nvPr/>
                    </p:nvPicPr>
                    <p:blipFill>
                      <a:blip r:embed="rId8"/>
                      <a:stretch>
                        <a:fillRect/>
                      </a:stretch>
                    </p:blipFill>
                    <p:spPr>
                      <a:xfrm>
                        <a:off x="620464" y="2269468"/>
                        <a:ext cx="8128000" cy="3463788"/>
                      </a:xfrm>
                      <a:prstGeom prst="rect">
                        <a:avLst/>
                      </a:prstGeom>
                    </p:spPr>
                  </p:pic>
                </p:oleObj>
              </mc:Fallback>
            </mc:AlternateContent>
          </a:graphicData>
        </a:graphic>
      </p:graphicFrame>
    </p:spTree>
    <p:extLst>
      <p:ext uri="{BB962C8B-B14F-4D97-AF65-F5344CB8AC3E}">
        <p14:creationId xmlns:p14="http://schemas.microsoft.com/office/powerpoint/2010/main" val="274672103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37</a:t>
            </a:fld>
            <a:r>
              <a:rPr lang="en-US" altLang="zh-CN" dirty="0" smtClean="0"/>
              <a:t>-</a:t>
            </a:r>
            <a:endParaRPr lang="zh-CN" altLang="en-US" dirty="0"/>
          </a:p>
        </p:txBody>
      </p:sp>
      <p:sp>
        <p:nvSpPr>
          <p:cNvPr id="15" name="圆角矩形 14">
            <a:hlinkClick r:id="rId4"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16" name="圆角矩形 15">
            <a:hlinkClick r:id="rId5"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2" name="矩形 1"/>
          <p:cNvSpPr>
            <a:spLocks noChangeAspect="1"/>
          </p:cNvSpPr>
          <p:nvPr/>
        </p:nvSpPr>
        <p:spPr>
          <a:xfrm>
            <a:off x="508000" y="1484784"/>
            <a:ext cx="8128000" cy="498598"/>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.(2017</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全国</a:t>
            </a:r>
            <a:r>
              <a:rPr lang="zh-CN" altLang="zh-CN" sz="2200">
                <a:solidFill>
                  <a:srgbClr val="000000"/>
                </a:solidFill>
                <a:latin typeface="NEU-BZ-S92"/>
                <a:cs typeface="宋体" panose="02010600030101010101" pitchFamily="2" charset="-122"/>
              </a:rPr>
              <a:t>Ⅱ</a:t>
            </a:r>
            <a:r>
              <a:rPr lang="en-US" altLang="zh-CN" sz="2200">
                <a:solidFill>
                  <a:srgbClr val="000000"/>
                </a:solidFill>
                <a:latin typeface="Times New Roman" panose="02020603050405020304" pitchFamily="18" charset="0"/>
                <a:cs typeface="Times New Roman" panose="02020603050405020304" pitchFamily="18" charset="0"/>
              </a:rPr>
              <a:t>,13)</a:t>
            </a:r>
            <a:r>
              <a:rPr lang="zh-CN" altLang="zh-CN" sz="2200">
                <a:solidFill>
                  <a:srgbClr val="000000"/>
                </a:solidFill>
                <a:latin typeface="Times New Roman" panose="02020603050405020304" pitchFamily="18" charset="0"/>
                <a:cs typeface="Times New Roman" panose="02020603050405020304" pitchFamily="18" charset="0"/>
              </a:rPr>
              <a:t>由下列实验及现象不能推出相应结论的是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smtClean="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849520972"/>
              </p:ext>
            </p:extLst>
          </p:nvPr>
        </p:nvGraphicFramePr>
        <p:xfrm>
          <a:off x="508000" y="1916832"/>
          <a:ext cx="8128000" cy="4708635"/>
        </p:xfrm>
        <a:graphic>
          <a:graphicData uri="http://schemas.openxmlformats.org/presentationml/2006/ole">
            <mc:AlternateContent xmlns:mc="http://schemas.openxmlformats.org/markup-compatibility/2006">
              <mc:Choice xmlns:v="urn:schemas-microsoft-com:vml" Requires="v">
                <p:oleObj spid="_x0000_s87042" name="文档" r:id="rId7" imgW="3913417" imgH="2266359" progId="Word.Document.12">
                  <p:embed/>
                </p:oleObj>
              </mc:Choice>
              <mc:Fallback>
                <p:oleObj name="文档" r:id="rId7" imgW="3913417" imgH="2266359" progId="Word.Document.12">
                  <p:embed/>
                  <p:pic>
                    <p:nvPicPr>
                      <p:cNvPr id="0" name=""/>
                      <p:cNvPicPr/>
                      <p:nvPr/>
                    </p:nvPicPr>
                    <p:blipFill>
                      <a:blip r:embed="rId8"/>
                      <a:stretch>
                        <a:fillRect/>
                      </a:stretch>
                    </p:blipFill>
                    <p:spPr>
                      <a:xfrm>
                        <a:off x="508000" y="1916832"/>
                        <a:ext cx="8128000" cy="4708635"/>
                      </a:xfrm>
                      <a:prstGeom prst="rect">
                        <a:avLst/>
                      </a:prstGeom>
                    </p:spPr>
                  </p:pic>
                </p:oleObj>
              </mc:Fallback>
            </mc:AlternateContent>
          </a:graphicData>
        </a:graphic>
      </p:graphicFrame>
    </p:spTree>
    <p:extLst>
      <p:ext uri="{BB962C8B-B14F-4D97-AF65-F5344CB8AC3E}">
        <p14:creationId xmlns:p14="http://schemas.microsoft.com/office/powerpoint/2010/main" val="1152777654"/>
      </p:ext>
    </p:extLst>
  </p:cSld>
  <p:clrMapOvr>
    <a:masterClrMapping/>
  </p:clrMapOvr>
  <p:transition spd="slow">
    <p:randomBar dir="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38</a:t>
            </a:fld>
            <a:r>
              <a:rPr lang="en-US" altLang="zh-CN" dirty="0" smtClean="0"/>
              <a:t>-</a:t>
            </a:r>
            <a:endParaRPr lang="zh-CN" altLang="en-US" dirty="0"/>
          </a:p>
        </p:txBody>
      </p:sp>
      <p:sp>
        <p:nvSpPr>
          <p:cNvPr id="15" name="圆角矩形 14">
            <a:hlinkClick r:id="rId4"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16" name="圆角矩形 15">
            <a:hlinkClick r:id="rId5"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2" name="矩形 1"/>
          <p:cNvSpPr>
            <a:spLocks noChangeAspect="1"/>
          </p:cNvSpPr>
          <p:nvPr/>
        </p:nvSpPr>
        <p:spPr>
          <a:xfrm>
            <a:off x="508000" y="1715263"/>
            <a:ext cx="1085554" cy="498598"/>
          </a:xfrm>
          <a:prstGeom prst="rect">
            <a:avLst/>
          </a:prstGeom>
        </p:spPr>
        <p:txBody>
          <a:bodyPr wrap="none">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smtClean="0">
                <a:solidFill>
                  <a:srgbClr val="000000"/>
                </a:solidFill>
                <a:latin typeface="Times New Roman" panose="02020603050405020304" pitchFamily="18" charset="0"/>
                <a:cs typeface="Times New Roman" panose="02020603050405020304" pitchFamily="18" charset="0"/>
              </a:rPr>
              <a:t>C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2410847211"/>
              </p:ext>
            </p:extLst>
          </p:nvPr>
        </p:nvGraphicFramePr>
        <p:xfrm>
          <a:off x="620464" y="2170465"/>
          <a:ext cx="8128000" cy="3634799"/>
        </p:xfrm>
        <a:graphic>
          <a:graphicData uri="http://schemas.openxmlformats.org/presentationml/2006/ole">
            <mc:AlternateContent xmlns:mc="http://schemas.openxmlformats.org/markup-compatibility/2006">
              <mc:Choice xmlns:v="urn:schemas-microsoft-com:vml" Requires="v">
                <p:oleObj spid="_x0000_s88066" name="文档" r:id="rId7" imgW="3847376" imgH="1721541" progId="Word.Document.12">
                  <p:embed/>
                </p:oleObj>
              </mc:Choice>
              <mc:Fallback>
                <p:oleObj name="文档" r:id="rId7" imgW="3847376" imgH="1721541" progId="Word.Document.12">
                  <p:embed/>
                  <p:pic>
                    <p:nvPicPr>
                      <p:cNvPr id="0" name=""/>
                      <p:cNvPicPr/>
                      <p:nvPr/>
                    </p:nvPicPr>
                    <p:blipFill>
                      <a:blip r:embed="rId8"/>
                      <a:stretch>
                        <a:fillRect/>
                      </a:stretch>
                    </p:blipFill>
                    <p:spPr>
                      <a:xfrm>
                        <a:off x="620464" y="2170465"/>
                        <a:ext cx="8128000" cy="3634799"/>
                      </a:xfrm>
                      <a:prstGeom prst="rect">
                        <a:avLst/>
                      </a:prstGeom>
                    </p:spPr>
                  </p:pic>
                </p:oleObj>
              </mc:Fallback>
            </mc:AlternateContent>
          </a:graphicData>
        </a:graphic>
      </p:graphicFrame>
    </p:spTree>
    <p:extLst>
      <p:ext uri="{BB962C8B-B14F-4D97-AF65-F5344CB8AC3E}">
        <p14:creationId xmlns:p14="http://schemas.microsoft.com/office/powerpoint/2010/main" val="336161993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39</a:t>
            </a:fld>
            <a:r>
              <a:rPr lang="en-US" altLang="zh-CN" dirty="0" smtClean="0"/>
              <a:t>-</a:t>
            </a:r>
            <a:endParaRPr lang="zh-CN" altLang="en-US" dirty="0"/>
          </a:p>
        </p:txBody>
      </p:sp>
      <p:sp>
        <p:nvSpPr>
          <p:cNvPr id="15" name="圆角矩形 14">
            <a:hlinkClick r:id="rId4"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16" name="圆角矩形 15">
            <a:hlinkClick r:id="rId5"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2" name="矩形 1"/>
          <p:cNvSpPr>
            <a:spLocks noChangeAspect="1"/>
          </p:cNvSpPr>
          <p:nvPr/>
        </p:nvSpPr>
        <p:spPr>
          <a:xfrm>
            <a:off x="508000" y="1371421"/>
            <a:ext cx="8128000" cy="866006"/>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.(2015</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全国</a:t>
            </a:r>
            <a:r>
              <a:rPr lang="zh-CN" altLang="zh-CN" sz="2200">
                <a:solidFill>
                  <a:srgbClr val="000000"/>
                </a:solidFill>
                <a:latin typeface="NEU-BZ-S92"/>
                <a:cs typeface="宋体" panose="02010600030101010101" pitchFamily="2" charset="-122"/>
              </a:rPr>
              <a:t>Ⅰ</a:t>
            </a:r>
            <a:r>
              <a:rPr lang="en-US" altLang="zh-CN" sz="2200">
                <a:solidFill>
                  <a:srgbClr val="000000"/>
                </a:solidFill>
                <a:latin typeface="Times New Roman" panose="02020603050405020304" pitchFamily="18" charset="0"/>
                <a:cs typeface="Times New Roman" panose="02020603050405020304" pitchFamily="18" charset="0"/>
              </a:rPr>
              <a:t>,10)</a:t>
            </a:r>
            <a:r>
              <a:rPr lang="zh-CN" altLang="zh-CN" sz="2200">
                <a:solidFill>
                  <a:srgbClr val="000000"/>
                </a:solidFill>
                <a:latin typeface="Times New Roman" panose="02020603050405020304" pitchFamily="18" charset="0"/>
                <a:cs typeface="Times New Roman" panose="02020603050405020304" pitchFamily="18" charset="0"/>
              </a:rPr>
              <a:t>下列实验中</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对应的现象以及结论都正确且两者具有因果关系的是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4174634548"/>
              </p:ext>
            </p:extLst>
          </p:nvPr>
        </p:nvGraphicFramePr>
        <p:xfrm>
          <a:off x="508000" y="2276872"/>
          <a:ext cx="8128000" cy="4365709"/>
        </p:xfrm>
        <a:graphic>
          <a:graphicData uri="http://schemas.openxmlformats.org/presentationml/2006/ole">
            <mc:AlternateContent xmlns:mc="http://schemas.openxmlformats.org/markup-compatibility/2006">
              <mc:Choice xmlns:v="urn:schemas-microsoft-com:vml" Requires="v">
                <p:oleObj spid="_x0000_s89090" name="文档" r:id="rId7" imgW="3913417" imgH="2101546" progId="Word.Document.12">
                  <p:embed/>
                </p:oleObj>
              </mc:Choice>
              <mc:Fallback>
                <p:oleObj name="文档" r:id="rId7" imgW="3913417" imgH="2101546" progId="Word.Document.12">
                  <p:embed/>
                  <p:pic>
                    <p:nvPicPr>
                      <p:cNvPr id="0" name=""/>
                      <p:cNvPicPr/>
                      <p:nvPr/>
                    </p:nvPicPr>
                    <p:blipFill>
                      <a:blip r:embed="rId8"/>
                      <a:stretch>
                        <a:fillRect/>
                      </a:stretch>
                    </p:blipFill>
                    <p:spPr>
                      <a:xfrm>
                        <a:off x="508000" y="2276872"/>
                        <a:ext cx="8128000" cy="4365709"/>
                      </a:xfrm>
                      <a:prstGeom prst="rect">
                        <a:avLst/>
                      </a:prstGeom>
                    </p:spPr>
                  </p:pic>
                </p:oleObj>
              </mc:Fallback>
            </mc:AlternateContent>
          </a:graphicData>
        </a:graphic>
      </p:graphicFrame>
    </p:spTree>
    <p:extLst>
      <p:ext uri="{BB962C8B-B14F-4D97-AF65-F5344CB8AC3E}">
        <p14:creationId xmlns:p14="http://schemas.microsoft.com/office/powerpoint/2010/main" val="731994092"/>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4</a:t>
            </a:fld>
            <a:r>
              <a:rPr lang="en-US" altLang="zh-CN" dirty="0" smtClean="0"/>
              <a:t>-</a:t>
            </a:r>
            <a:endParaRPr lang="zh-CN" altLang="en-US" dirty="0"/>
          </a:p>
        </p:txBody>
      </p:sp>
      <p:sp>
        <p:nvSpPr>
          <p:cNvPr id="5" name="圆角矩形 4">
            <a:hlinkClick r:id="rId3"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7" name="圆角矩形 6">
            <a:hlinkClick r:id="rId4"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2" name="矩形 1"/>
          <p:cNvSpPr>
            <a:spLocks noChangeAspect="1"/>
          </p:cNvSpPr>
          <p:nvPr/>
        </p:nvSpPr>
        <p:spPr>
          <a:xfrm>
            <a:off x="508000" y="1505471"/>
            <a:ext cx="8128000" cy="4154984"/>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A</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本题考查了物质的制备、除杂、混合物的分离等化学基础知识。氯气溶于水生成盐酸和次氯酸</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两种酸均可与碳酸钠反应生成</a:t>
            </a:r>
            <a:r>
              <a:rPr lang="en-US" altLang="zh-CN" sz="2200">
                <a:solidFill>
                  <a:srgbClr val="000000"/>
                </a:solidFill>
                <a:latin typeface="Times New Roman" panose="02020603050405020304" pitchFamily="18" charset="0"/>
                <a:cs typeface="Times New Roman" panose="02020603050405020304" pitchFamily="18" charset="0"/>
              </a:rPr>
              <a:t>NaCl</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和</a:t>
            </a:r>
            <a:r>
              <a:rPr lang="en-US" altLang="zh-CN" sz="2200">
                <a:solidFill>
                  <a:srgbClr val="000000"/>
                </a:solidFill>
                <a:latin typeface="Times New Roman" panose="02020603050405020304" pitchFamily="18" charset="0"/>
                <a:cs typeface="Times New Roman" panose="02020603050405020304" pitchFamily="18" charset="0"/>
              </a:rPr>
              <a:t>NaClO,</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a:t>
            </a:r>
            <a:r>
              <a:rPr lang="en-US" altLang="zh-CN" sz="2200">
                <a:solidFill>
                  <a:srgbClr val="000000"/>
                </a:solidFill>
                <a:latin typeface="Times New Roman" panose="02020603050405020304" pitchFamily="18" charset="0"/>
                <a:cs typeface="Times New Roman" panose="02020603050405020304" pitchFamily="18" charset="0"/>
              </a:rPr>
              <a:t>Cl</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通入碳酸钠溶液中得不到高浓度的次氯酸溶液</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a:solidFill>
                  <a:srgbClr val="000000"/>
                </a:solidFill>
                <a:latin typeface="Times New Roman" panose="02020603050405020304" pitchFamily="18" charset="0"/>
                <a:cs typeface="Times New Roman" panose="02020603050405020304" pitchFamily="18" charset="0"/>
              </a:rPr>
              <a:t>;MnO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可增大过氧化氢分解生成氧气的速率</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由于乙酸可与碳酸钠反应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但乙酸乙酯在饱和碳酸钠溶液中溶解度较小</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故除去乙酸乙酯中的少量乙酸</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可用饱和碳酸钠溶液洗涤</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静置分层后再分液即可达到除杂的目的</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饱和亚硫酸钠溶液可与浓硫酸发生反应</a:t>
            </a:r>
            <a:r>
              <a:rPr lang="en-US" altLang="zh-CN" sz="2200">
                <a:solidFill>
                  <a:srgbClr val="000000"/>
                </a:solidFill>
                <a:latin typeface="Times New Roman" panose="02020603050405020304" pitchFamily="18" charset="0"/>
                <a:cs typeface="Times New Roman" panose="02020603050405020304" pitchFamily="18" charset="0"/>
              </a:rPr>
              <a:t>Na</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SO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SO</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浓</a:t>
            </a:r>
            <a:r>
              <a:rPr lang="en-US" altLang="zh-CN" sz="2200" smtClean="0">
                <a:solidFill>
                  <a:srgbClr val="000000"/>
                </a:solidFill>
                <a:latin typeface="Times New Roman" panose="02020603050405020304" pitchFamily="18" charset="0"/>
                <a:cs typeface="Times New Roman" panose="02020603050405020304" pitchFamily="18" charset="0"/>
              </a:rPr>
              <a:t>)</a:t>
            </a:r>
            <a:r>
              <a:rPr lang="en-US" altLang="zh-CN" sz="2400" kern="10000" spc="-150">
                <a:solidFill>
                  <a:srgbClr val="000000"/>
                </a:solidFill>
                <a:latin typeface="Times New Roman" panose="02020603050405020304" pitchFamily="18" charset="0"/>
                <a:cs typeface="Times New Roman" panose="02020603050405020304" pitchFamily="18" charset="0"/>
              </a:rPr>
              <a:t> === </a:t>
            </a:r>
            <a:r>
              <a:rPr lang="en-US" altLang="zh-CN" sz="2200" smtClean="0">
                <a:solidFill>
                  <a:srgbClr val="000000"/>
                </a:solidFill>
                <a:latin typeface="Times New Roman" panose="02020603050405020304" pitchFamily="18" charset="0"/>
                <a:cs typeface="Times New Roman" panose="02020603050405020304" pitchFamily="18" charset="0"/>
              </a:rPr>
              <a:t>Na</a:t>
            </a:r>
            <a:r>
              <a:rPr lang="en-US" altLang="zh-CN" sz="2200" baseline="-25000" smtClean="0">
                <a:solidFill>
                  <a:srgbClr val="000000"/>
                </a:solidFill>
                <a:latin typeface="Times New Roman" panose="02020603050405020304" pitchFamily="18" charset="0"/>
                <a:cs typeface="Times New Roman" panose="02020603050405020304" pitchFamily="18" charset="0"/>
              </a:rPr>
              <a:t>2</a:t>
            </a:r>
            <a:r>
              <a:rPr lang="en-US" altLang="zh-CN" sz="2200" smtClean="0">
                <a:solidFill>
                  <a:srgbClr val="000000"/>
                </a:solidFill>
                <a:latin typeface="Times New Roman" panose="02020603050405020304" pitchFamily="18" charset="0"/>
                <a:cs typeface="Times New Roman" panose="02020603050405020304" pitchFamily="18" charset="0"/>
              </a:rPr>
              <a:t>SO</a:t>
            </a:r>
            <a:r>
              <a:rPr lang="en-US" altLang="zh-CN" sz="2200" baseline="-25000" smtClean="0">
                <a:solidFill>
                  <a:srgbClr val="000000"/>
                </a:solidFill>
                <a:latin typeface="Times New Roman" panose="02020603050405020304" pitchFamily="18" charset="0"/>
                <a:cs typeface="Times New Roman" panose="02020603050405020304" pitchFamily="18" charset="0"/>
              </a:rPr>
              <a:t>4</a:t>
            </a:r>
            <a:r>
              <a:rPr lang="en-US" altLang="zh-CN" sz="2200" smtClean="0">
                <a:solidFill>
                  <a:srgbClr val="000000"/>
                </a:solidFill>
                <a:latin typeface="Times New Roman" panose="02020603050405020304" pitchFamily="18" charset="0"/>
                <a:cs typeface="Times New Roman" panose="02020603050405020304" pitchFamily="18" charset="0"/>
              </a:rPr>
              <a:t>+H</a:t>
            </a:r>
            <a:r>
              <a:rPr lang="en-US" altLang="zh-CN" sz="2200" baseline="-25000" smtClean="0">
                <a:solidFill>
                  <a:srgbClr val="000000"/>
                </a:solidFill>
                <a:latin typeface="Times New Roman" panose="02020603050405020304" pitchFamily="18" charset="0"/>
                <a:cs typeface="Times New Roman" panose="02020603050405020304" pitchFamily="18" charset="0"/>
              </a:rPr>
              <a:t>2</a:t>
            </a:r>
            <a:r>
              <a:rPr lang="en-US" altLang="zh-CN" sz="2200" smtClean="0">
                <a:solidFill>
                  <a:srgbClr val="000000"/>
                </a:solidFill>
                <a:latin typeface="Times New Roman" panose="02020603050405020304" pitchFamily="18" charset="0"/>
                <a:cs typeface="Times New Roman" panose="02020603050405020304" pitchFamily="18" charset="0"/>
              </a:rPr>
              <a:t>O+SO</a:t>
            </a:r>
            <a:r>
              <a:rPr lang="en-US" altLang="zh-CN" sz="2200" baseline="-25000" smtClean="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28874897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40</a:t>
            </a:fld>
            <a:r>
              <a:rPr lang="en-US" altLang="zh-CN" dirty="0" smtClean="0"/>
              <a:t>-</a:t>
            </a:r>
            <a:endParaRPr lang="zh-CN" altLang="en-US" dirty="0"/>
          </a:p>
        </p:txBody>
      </p:sp>
      <p:sp>
        <p:nvSpPr>
          <p:cNvPr id="15" name="圆角矩形 14">
            <a:hlinkClick r:id="rId3"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16" name="圆角矩形 15">
            <a:hlinkClick r:id="rId4"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2" name="矩形 1"/>
          <p:cNvSpPr>
            <a:spLocks noChangeAspect="1"/>
          </p:cNvSpPr>
          <p:nvPr/>
        </p:nvSpPr>
        <p:spPr>
          <a:xfrm>
            <a:off x="508000" y="1497936"/>
            <a:ext cx="8128000" cy="4116127"/>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D</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选项</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稀硝酸与过量的</a:t>
            </a:r>
            <a:r>
              <a:rPr lang="en-US" altLang="zh-CN" sz="2200">
                <a:solidFill>
                  <a:srgbClr val="000000"/>
                </a:solidFill>
                <a:latin typeface="Times New Roman" panose="02020603050405020304" pitchFamily="18" charset="0"/>
                <a:cs typeface="Times New Roman" panose="02020603050405020304" pitchFamily="18" charset="0"/>
              </a:rPr>
              <a:t>Fe</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充分反应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产物为硝酸亚铁、</a:t>
            </a:r>
            <a:r>
              <a:rPr lang="en-US" altLang="zh-CN" sz="2200">
                <a:solidFill>
                  <a:srgbClr val="000000"/>
                </a:solidFill>
                <a:latin typeface="Times New Roman" panose="02020603050405020304" pitchFamily="18" charset="0"/>
                <a:cs typeface="Times New Roman" panose="02020603050405020304" pitchFamily="18" charset="0"/>
              </a:rPr>
              <a:t>NO</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和水</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无</a:t>
            </a:r>
            <a:r>
              <a:rPr lang="en-US" altLang="zh-CN" sz="2200">
                <a:solidFill>
                  <a:srgbClr val="000000"/>
                </a:solidFill>
                <a:latin typeface="Times New Roman" panose="02020603050405020304" pitchFamily="18" charset="0"/>
                <a:cs typeface="Times New Roman" panose="02020603050405020304" pitchFamily="18" charset="0"/>
              </a:rPr>
              <a:t>Fe</a:t>
            </a:r>
            <a:r>
              <a:rPr lang="en-US" altLang="zh-CN" sz="2200" baseline="30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生成</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所以加入</a:t>
            </a:r>
            <a:r>
              <a:rPr lang="en-US" altLang="zh-CN" sz="2200">
                <a:solidFill>
                  <a:srgbClr val="000000"/>
                </a:solidFill>
                <a:latin typeface="Times New Roman" panose="02020603050405020304" pitchFamily="18" charset="0"/>
                <a:cs typeface="Times New Roman" panose="02020603050405020304" pitchFamily="18" charset="0"/>
              </a:rPr>
              <a:t>KSCN</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溶液后</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溶液不变红色</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现象和结论错误</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选项</a:t>
            </a:r>
            <a:r>
              <a:rPr lang="en-US" altLang="zh-CN" sz="2200">
                <a:solidFill>
                  <a:srgbClr val="000000"/>
                </a:solidFill>
                <a:latin typeface="Times New Roman" panose="02020603050405020304" pitchFamily="18" charset="0"/>
                <a:cs typeface="Times New Roman" panose="02020603050405020304" pitchFamily="18" charset="0"/>
              </a:rPr>
              <a:t>,Cu</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与硫酸铁发生氧化还原反应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生成硫酸铜和硫酸亚铁</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无黑色固体出现</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现象和结论错误</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选项</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铝在空气中加热表面生成氧化铝其熔点较高</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所以内部熔化的铝不会滴落</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现象错误</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选项</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硫酸镁与氢氧化钠溶液反应生成氢氧化镁沉淀</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再加入硫酸铜溶液</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则生成氢氧化铜蓝色沉淀</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符合由溶解度较小的沉淀向溶解度更小的沉淀转化</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又二者均为</a:t>
            </a:r>
            <a:r>
              <a:rPr lang="en-US" altLang="zh-CN" sz="2200">
                <a:solidFill>
                  <a:srgbClr val="000000"/>
                </a:solidFill>
                <a:latin typeface="Times New Roman" panose="02020603050405020304" pitchFamily="18" charset="0"/>
                <a:cs typeface="Times New Roman" panose="02020603050405020304" pitchFamily="18" charset="0"/>
              </a:rPr>
              <a:t>AB</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型化合物</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所以相同温度下氢氧化铜的溶度积比氢氧化镁的溶度积小</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现象和结论都正确。</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160638140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41</a:t>
            </a:fld>
            <a:r>
              <a:rPr lang="en-US" altLang="zh-CN" dirty="0" smtClean="0"/>
              <a:t>-</a:t>
            </a:r>
            <a:endParaRPr lang="zh-CN" altLang="en-US" dirty="0"/>
          </a:p>
        </p:txBody>
      </p:sp>
      <p:sp>
        <p:nvSpPr>
          <p:cNvPr id="15" name="圆角矩形 14">
            <a:hlinkClick r:id="rId4"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16" name="圆角矩形 15">
            <a:hlinkClick r:id="rId5"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2" name="矩形 1"/>
          <p:cNvSpPr>
            <a:spLocks noChangeAspect="1"/>
          </p:cNvSpPr>
          <p:nvPr/>
        </p:nvSpPr>
        <p:spPr>
          <a:xfrm>
            <a:off x="508000" y="1412776"/>
            <a:ext cx="8128000" cy="866006"/>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.(2015</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全国</a:t>
            </a:r>
            <a:r>
              <a:rPr lang="zh-CN" altLang="zh-CN" sz="2200">
                <a:solidFill>
                  <a:srgbClr val="000000"/>
                </a:solidFill>
                <a:latin typeface="NEU-BZ-S92"/>
                <a:cs typeface="宋体" panose="02010600030101010101" pitchFamily="2" charset="-122"/>
              </a:rPr>
              <a:t>Ⅱ</a:t>
            </a:r>
            <a:r>
              <a:rPr lang="en-US" altLang="zh-CN" sz="2200">
                <a:solidFill>
                  <a:srgbClr val="000000"/>
                </a:solidFill>
                <a:latin typeface="Times New Roman" panose="02020603050405020304" pitchFamily="18" charset="0"/>
                <a:cs typeface="Times New Roman" panose="02020603050405020304" pitchFamily="18" charset="0"/>
              </a:rPr>
              <a:t>,13)</a:t>
            </a:r>
            <a:r>
              <a:rPr lang="zh-CN" altLang="zh-CN" sz="2200">
                <a:solidFill>
                  <a:srgbClr val="000000"/>
                </a:solidFill>
                <a:latin typeface="Times New Roman" panose="02020603050405020304" pitchFamily="18" charset="0"/>
                <a:cs typeface="Times New Roman" panose="02020603050405020304" pitchFamily="18" charset="0"/>
              </a:rPr>
              <a:t>用下图所示装置进行下列实验</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将</a:t>
            </a:r>
            <a:r>
              <a:rPr lang="zh-CN" altLang="zh-CN" sz="2200">
                <a:solidFill>
                  <a:srgbClr val="000000"/>
                </a:solidFill>
                <a:latin typeface="NEU-BZ-S92"/>
                <a:cs typeface="宋体" panose="02010600030101010101" pitchFamily="2" charset="-122"/>
              </a:rPr>
              <a:t>①</a:t>
            </a:r>
            <a:r>
              <a:rPr lang="zh-CN" altLang="zh-CN" sz="2200">
                <a:solidFill>
                  <a:srgbClr val="000000"/>
                </a:solidFill>
                <a:latin typeface="Times New Roman" panose="02020603050405020304" pitchFamily="18" charset="0"/>
                <a:cs typeface="Times New Roman" panose="02020603050405020304" pitchFamily="18" charset="0"/>
              </a:rPr>
              <a:t>中溶液滴入</a:t>
            </a:r>
            <a:r>
              <a:rPr lang="zh-CN" altLang="zh-CN" sz="2200">
                <a:solidFill>
                  <a:srgbClr val="000000"/>
                </a:solidFill>
                <a:latin typeface="NEU-BZ-S92"/>
                <a:cs typeface="宋体" panose="02010600030101010101" pitchFamily="2" charset="-122"/>
              </a:rPr>
              <a:t>②</a:t>
            </a:r>
            <a:r>
              <a:rPr lang="zh-CN" altLang="zh-CN" sz="2200">
                <a:solidFill>
                  <a:srgbClr val="000000"/>
                </a:solidFill>
                <a:latin typeface="Times New Roman" panose="02020603050405020304" pitchFamily="18" charset="0"/>
                <a:cs typeface="Times New Roman" panose="02020603050405020304" pitchFamily="18" charset="0"/>
              </a:rPr>
              <a:t>中</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预测的现象与实际相符的是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1338189836"/>
              </p:ext>
            </p:extLst>
          </p:nvPr>
        </p:nvGraphicFramePr>
        <p:xfrm>
          <a:off x="-242262" y="2351088"/>
          <a:ext cx="7747451" cy="3886224"/>
        </p:xfrm>
        <a:graphic>
          <a:graphicData uri="http://schemas.openxmlformats.org/presentationml/2006/ole">
            <mc:AlternateContent xmlns:mc="http://schemas.openxmlformats.org/markup-compatibility/2006">
              <mc:Choice xmlns:v="urn:schemas-microsoft-com:vml" Requires="v">
                <p:oleObj spid="_x0000_s90114" name="文档" r:id="rId7" imgW="3923883" imgH="1961563" progId="Word.Document.12">
                  <p:embed/>
                </p:oleObj>
              </mc:Choice>
              <mc:Fallback>
                <p:oleObj name="文档" r:id="rId7" imgW="3923883" imgH="1961563" progId="Word.Document.12">
                  <p:embed/>
                  <p:pic>
                    <p:nvPicPr>
                      <p:cNvPr id="0" name=""/>
                      <p:cNvPicPr/>
                      <p:nvPr/>
                    </p:nvPicPr>
                    <p:blipFill>
                      <a:blip r:embed="rId8"/>
                      <a:stretch>
                        <a:fillRect/>
                      </a:stretch>
                    </p:blipFill>
                    <p:spPr>
                      <a:xfrm>
                        <a:off x="-242262" y="2351088"/>
                        <a:ext cx="7747451" cy="3886224"/>
                      </a:xfrm>
                      <a:prstGeom prst="rect">
                        <a:avLst/>
                      </a:prstGeom>
                    </p:spPr>
                  </p:pic>
                </p:oleObj>
              </mc:Fallback>
            </mc:AlternateContent>
          </a:graphicData>
        </a:graphic>
      </p:graphicFrame>
      <p:pic>
        <p:nvPicPr>
          <p:cNvPr id="7" name="Y4718.eps" descr="id:2147505692;FounderCES"/>
          <p:cNvPicPr/>
          <p:nvPr/>
        </p:nvPicPr>
        <p:blipFill>
          <a:blip r:embed="rId9"/>
          <a:stretch>
            <a:fillRect/>
          </a:stretch>
        </p:blipFill>
        <p:spPr>
          <a:xfrm>
            <a:off x="6876256" y="2350567"/>
            <a:ext cx="1439586" cy="2808312"/>
          </a:xfrm>
          <a:prstGeom prst="rect">
            <a:avLst/>
          </a:prstGeom>
        </p:spPr>
      </p:pic>
    </p:spTree>
    <p:extLst>
      <p:ext uri="{BB962C8B-B14F-4D97-AF65-F5344CB8AC3E}">
        <p14:creationId xmlns:p14="http://schemas.microsoft.com/office/powerpoint/2010/main" val="1567028226"/>
      </p:ext>
    </p:extLst>
  </p:cSld>
  <p:clrMapOvr>
    <a:masterClrMapping/>
  </p:clrMapOvr>
  <p:transition spd="slow">
    <p:randomBar dir="ver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42</a:t>
            </a:fld>
            <a:r>
              <a:rPr lang="en-US" altLang="zh-CN" dirty="0" smtClean="0"/>
              <a:t>-</a:t>
            </a:r>
            <a:endParaRPr lang="zh-CN" altLang="en-US" dirty="0"/>
          </a:p>
        </p:txBody>
      </p:sp>
      <p:sp>
        <p:nvSpPr>
          <p:cNvPr id="15" name="圆角矩形 14">
            <a:hlinkClick r:id="rId3"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16" name="圆角矩形 15">
            <a:hlinkClick r:id="rId4"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2" name="矩形 1"/>
          <p:cNvSpPr>
            <a:spLocks noChangeAspect="1"/>
          </p:cNvSpPr>
          <p:nvPr/>
        </p:nvSpPr>
        <p:spPr>
          <a:xfrm>
            <a:off x="508000" y="2310467"/>
            <a:ext cx="8128000" cy="2491067"/>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D</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滴加的盐酸先与</a:t>
            </a:r>
            <a:r>
              <a:rPr lang="en-US" altLang="zh-CN" sz="2200">
                <a:solidFill>
                  <a:srgbClr val="000000"/>
                </a:solidFill>
                <a:latin typeface="Times New Roman" panose="02020603050405020304" pitchFamily="18" charset="0"/>
                <a:cs typeface="Times New Roman" panose="02020603050405020304" pitchFamily="18" charset="0"/>
              </a:rPr>
              <a:t>NaOH</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反应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然后与</a:t>
            </a:r>
            <a:r>
              <a:rPr lang="en-US" altLang="zh-CN" sz="2200">
                <a:solidFill>
                  <a:srgbClr val="000000"/>
                </a:solidFill>
                <a:latin typeface="Times New Roman" panose="02020603050405020304" pitchFamily="18" charset="0"/>
                <a:cs typeface="Times New Roman" panose="02020603050405020304" pitchFamily="18" charset="0"/>
              </a:rPr>
              <a:t>Na</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CO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反应生成</a:t>
            </a:r>
            <a:r>
              <a:rPr lang="en-US" altLang="zh-CN" sz="2200">
                <a:solidFill>
                  <a:srgbClr val="000000"/>
                </a:solidFill>
                <a:latin typeface="Times New Roman" panose="02020603050405020304" pitchFamily="18" charset="0"/>
                <a:cs typeface="Times New Roman" panose="02020603050405020304" pitchFamily="18" charset="0"/>
              </a:rPr>
              <a:t>NaHCO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不会立即产生气泡</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因常温下</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浓硝酸能使</a:t>
            </a:r>
            <a:r>
              <a:rPr lang="en-US" altLang="zh-CN" sz="2200">
                <a:solidFill>
                  <a:srgbClr val="000000"/>
                </a:solidFill>
                <a:latin typeface="Times New Roman" panose="02020603050405020304" pitchFamily="18" charset="0"/>
                <a:cs typeface="Times New Roman" panose="02020603050405020304" pitchFamily="18" charset="0"/>
              </a:rPr>
              <a:t>Al</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钝化</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所以不会产生红棕色气体</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a:solidFill>
                  <a:srgbClr val="000000"/>
                </a:solidFill>
                <a:latin typeface="Times New Roman" panose="02020603050405020304" pitchFamily="18" charset="0"/>
                <a:cs typeface="Times New Roman" panose="02020603050405020304" pitchFamily="18" charset="0"/>
              </a:rPr>
              <a:t>,AlCl</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溶液滴入浓氢氧化钠溶液中</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先生成</a:t>
            </a:r>
            <a:r>
              <a:rPr lang="en-US" altLang="zh-CN" sz="2200">
                <a:solidFill>
                  <a:srgbClr val="000000"/>
                </a:solidFill>
                <a:latin typeface="Times New Roman" panose="02020603050405020304" pitchFamily="18" charset="0"/>
                <a:cs typeface="Times New Roman" panose="02020603050405020304" pitchFamily="18" charset="0"/>
              </a:rPr>
              <a:t>NaAlO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当</a:t>
            </a:r>
            <a:r>
              <a:rPr lang="en-US" altLang="zh-CN" sz="2200">
                <a:solidFill>
                  <a:srgbClr val="000000"/>
                </a:solidFill>
                <a:latin typeface="Times New Roman" panose="02020603050405020304" pitchFamily="18" charset="0"/>
                <a:cs typeface="Times New Roman" panose="02020603050405020304" pitchFamily="18" charset="0"/>
              </a:rPr>
              <a:t>AlCl</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过量时才有白色沉淀出现</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草酸能被酸性</a:t>
            </a:r>
            <a:r>
              <a:rPr lang="en-US" altLang="zh-CN" sz="2200">
                <a:solidFill>
                  <a:srgbClr val="000000"/>
                </a:solidFill>
                <a:latin typeface="Times New Roman" panose="02020603050405020304" pitchFamily="18" charset="0"/>
                <a:cs typeface="Times New Roman" panose="02020603050405020304" pitchFamily="18" charset="0"/>
              </a:rPr>
              <a:t>KMnO</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溶液氧化</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溶液逐渐褪色。</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183812149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43</a:t>
            </a:fld>
            <a:r>
              <a:rPr lang="en-US" altLang="zh-CN" dirty="0" smtClean="0"/>
              <a:t>-</a:t>
            </a:r>
            <a:endParaRPr lang="zh-CN" altLang="en-US" dirty="0"/>
          </a:p>
        </p:txBody>
      </p:sp>
      <p:sp>
        <p:nvSpPr>
          <p:cNvPr id="5" name="圆角矩形 4">
            <a:hlinkClick r:id="rId4"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5"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1482874"/>
            <a:ext cx="8128000" cy="866006"/>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东北师大附中、重庆一中等六校</a:t>
            </a: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月联考</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下列有关离子检验的操作和实验结论都正确的是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1915095907"/>
              </p:ext>
            </p:extLst>
          </p:nvPr>
        </p:nvGraphicFramePr>
        <p:xfrm>
          <a:off x="508000" y="2348880"/>
          <a:ext cx="8128000" cy="4248210"/>
        </p:xfrm>
        <a:graphic>
          <a:graphicData uri="http://schemas.openxmlformats.org/presentationml/2006/ole">
            <mc:AlternateContent xmlns:mc="http://schemas.openxmlformats.org/markup-compatibility/2006">
              <mc:Choice xmlns:v="urn:schemas-microsoft-com:vml" Requires="v">
                <p:oleObj spid="_x0000_s91138" name="文档" r:id="rId7" imgW="3957084" imgH="2067720" progId="Word.Document.12">
                  <p:embed/>
                </p:oleObj>
              </mc:Choice>
              <mc:Fallback>
                <p:oleObj name="文档" r:id="rId7" imgW="3957084" imgH="2067720" progId="Word.Document.12">
                  <p:embed/>
                  <p:pic>
                    <p:nvPicPr>
                      <p:cNvPr id="0" name=""/>
                      <p:cNvPicPr/>
                      <p:nvPr/>
                    </p:nvPicPr>
                    <p:blipFill>
                      <a:blip r:embed="rId8"/>
                      <a:stretch>
                        <a:fillRect/>
                      </a:stretch>
                    </p:blipFill>
                    <p:spPr>
                      <a:xfrm>
                        <a:off x="508000" y="2348880"/>
                        <a:ext cx="8128000" cy="4248210"/>
                      </a:xfrm>
                      <a:prstGeom prst="rect">
                        <a:avLst/>
                      </a:prstGeom>
                    </p:spPr>
                  </p:pic>
                </p:oleObj>
              </mc:Fallback>
            </mc:AlternateContent>
          </a:graphicData>
        </a:graphic>
      </p:graphicFrame>
    </p:spTree>
    <p:extLst>
      <p:ext uri="{BB962C8B-B14F-4D97-AF65-F5344CB8AC3E}">
        <p14:creationId xmlns:p14="http://schemas.microsoft.com/office/powerpoint/2010/main" val="971748333"/>
      </p:ext>
    </p:extLst>
  </p:cSld>
  <p:clrMapOvr>
    <a:masterClrMapping/>
  </p:clrMapOvr>
  <p:transition spd="slow">
    <p:randomBar dir="ver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44</a:t>
            </a:fld>
            <a:r>
              <a:rPr lang="en-US" altLang="zh-CN" dirty="0" smtClean="0"/>
              <a:t>-</a:t>
            </a:r>
            <a:endParaRPr lang="zh-CN" altLang="en-US" dirty="0"/>
          </a:p>
        </p:txBody>
      </p:sp>
      <p:sp>
        <p:nvSpPr>
          <p:cNvPr id="5" name="圆角矩形 4">
            <a:hlinkClick r:id="rId4"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5"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1698889"/>
            <a:ext cx="8128000" cy="3714222"/>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effectLst/>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B</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effectLst/>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effectLst/>
                <a:latin typeface="Arial" panose="020B0604020202020204" pitchFamily="34" charset="0"/>
                <a:ea typeface="黑体" panose="02010609060101010101" pitchFamily="49" charset="-122"/>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氨气在水中溶解度大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加入稀氢氧化钠溶液且未加热条件下不能确定是否含有铵根离子</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加盐酸可以排除银离子、亚硫酸根、碳酸根的干扰</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加入足量的盐酸无明显现象</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再加入</a:t>
            </a:r>
            <a:r>
              <a:rPr lang="en-US" altLang="zh-CN" sz="2200">
                <a:solidFill>
                  <a:srgbClr val="000000"/>
                </a:solidFill>
                <a:latin typeface="Times New Roman" panose="02020603050405020304" pitchFamily="18" charset="0"/>
                <a:cs typeface="Times New Roman" panose="02020603050405020304" pitchFamily="18" charset="0"/>
              </a:rPr>
              <a:t>BaCl</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溶液</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产生白色沉淀</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原溶液中一定</a:t>
            </a:r>
            <a:r>
              <a:rPr lang="zh-CN" altLang="zh-CN" sz="2200" smtClean="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含有</a:t>
            </a:r>
            <a:r>
              <a:rPr lang="en-US" altLang="zh-CN" sz="2200" smtClean="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smtClean="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正确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向某溶液中加入稀盐酸</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产生能使澄清石灰水变浑浊的无色无味气体</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溶液中也可能是含有大量的碳酸氢根离子</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用铂丝蘸取某溶液在无色火焰上灼烧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直接观察火焰颜色未见紫色</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可能含有钾离子</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应透过蓝色钴玻璃观察焰色</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确定是否含有钾离子</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错误。</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7" name="对象 6"/>
          <p:cNvGraphicFramePr>
            <a:graphicFrameLocks noChangeAspect="1"/>
          </p:cNvGraphicFramePr>
          <p:nvPr>
            <p:extLst>
              <p:ext uri="{D42A27DB-BD31-4B8C-83A1-F6EECF244321}">
                <p14:modId xmlns:p14="http://schemas.microsoft.com/office/powerpoint/2010/main" val="2220309393"/>
              </p:ext>
            </p:extLst>
          </p:nvPr>
        </p:nvGraphicFramePr>
        <p:xfrm>
          <a:off x="5004048" y="3397498"/>
          <a:ext cx="744538" cy="463550"/>
        </p:xfrm>
        <a:graphic>
          <a:graphicData uri="http://schemas.openxmlformats.org/presentationml/2006/ole">
            <mc:AlternateContent xmlns:mc="http://schemas.openxmlformats.org/markup-compatibility/2006">
              <mc:Choice xmlns:v="urn:schemas-microsoft-com:vml" Requires="v">
                <p:oleObj spid="_x0000_s92162" name="文档" r:id="rId7" imgW="361278" imgH="222160" progId="Word.Document.12">
                  <p:embed/>
                </p:oleObj>
              </mc:Choice>
              <mc:Fallback>
                <p:oleObj name="文档" r:id="rId7" imgW="361278" imgH="222160" progId="Word.Document.12">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04048" y="3397498"/>
                        <a:ext cx="744538" cy="463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93119992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45</a:t>
            </a:fld>
            <a:r>
              <a:rPr lang="en-US" altLang="zh-CN" dirty="0" smtClean="0"/>
              <a:t>-</a:t>
            </a:r>
            <a:endParaRPr lang="zh-CN" altLang="en-US" dirty="0"/>
          </a:p>
        </p:txBody>
      </p:sp>
      <p:sp>
        <p:nvSpPr>
          <p:cNvPr id="5" name="圆角矩形 4">
            <a:hlinkClick r:id="rId4"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5"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1360703"/>
            <a:ext cx="8128000" cy="866006"/>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安徽安庆五校联盟一模</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下列实验</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操作和现象</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与</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结论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都正确的是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2551865268"/>
              </p:ext>
            </p:extLst>
          </p:nvPr>
        </p:nvGraphicFramePr>
        <p:xfrm>
          <a:off x="511175" y="2202919"/>
          <a:ext cx="8110538" cy="4713287"/>
        </p:xfrm>
        <a:graphic>
          <a:graphicData uri="http://schemas.openxmlformats.org/presentationml/2006/ole">
            <mc:AlternateContent xmlns:mc="http://schemas.openxmlformats.org/markup-compatibility/2006">
              <mc:Choice xmlns:v="urn:schemas-microsoft-com:vml" Requires="v">
                <p:oleObj spid="_x0000_s93186" name="文档" r:id="rId7" imgW="3933266" imgH="2277515" progId="Word.Document.12">
                  <p:embed/>
                </p:oleObj>
              </mc:Choice>
              <mc:Fallback>
                <p:oleObj name="文档" r:id="rId7" imgW="3933266" imgH="2277515" progId="Word.Document.12">
                  <p:embed/>
                  <p:pic>
                    <p:nvPicPr>
                      <p:cNvPr id="0" name=""/>
                      <p:cNvPicPr/>
                      <p:nvPr/>
                    </p:nvPicPr>
                    <p:blipFill>
                      <a:blip r:embed="rId8"/>
                      <a:stretch>
                        <a:fillRect/>
                      </a:stretch>
                    </p:blipFill>
                    <p:spPr>
                      <a:xfrm>
                        <a:off x="511175" y="2202919"/>
                        <a:ext cx="8110538" cy="4713287"/>
                      </a:xfrm>
                      <a:prstGeom prst="rect">
                        <a:avLst/>
                      </a:prstGeom>
                    </p:spPr>
                  </p:pic>
                </p:oleObj>
              </mc:Fallback>
            </mc:AlternateContent>
          </a:graphicData>
        </a:graphic>
      </p:graphicFrame>
    </p:spTree>
    <p:extLst>
      <p:ext uri="{BB962C8B-B14F-4D97-AF65-F5344CB8AC3E}">
        <p14:creationId xmlns:p14="http://schemas.microsoft.com/office/powerpoint/2010/main" val="4266690037"/>
      </p:ext>
    </p:extLst>
  </p:cSld>
  <p:clrMapOvr>
    <a:masterClrMapping/>
  </p:clrMapOvr>
  <p:transition spd="slow">
    <p:randomBar dir="ver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46</a:t>
            </a:fld>
            <a:r>
              <a:rPr lang="en-US" altLang="zh-CN" dirty="0" smtClean="0"/>
              <a:t>-</a:t>
            </a:r>
            <a:endParaRPr lang="zh-CN" altLang="en-US" dirty="0"/>
          </a:p>
        </p:txBody>
      </p:sp>
      <p:sp>
        <p:nvSpPr>
          <p:cNvPr id="5" name="圆角矩形 4">
            <a:hlinkClick r:id="rId4"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5"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1904201"/>
            <a:ext cx="8128000" cy="3342453"/>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effectLst/>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C</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effectLst/>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effectLst/>
                <a:latin typeface="Arial" panose="020B0604020202020204" pitchFamily="34" charset="0"/>
                <a:ea typeface="黑体" panose="02010609060101010101" pitchFamily="49" charset="-122"/>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反应中硝酸银过量</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分别生成白色沉淀氯化银和黄色沉淀碘化银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不能证明</a:t>
            </a:r>
            <a:r>
              <a:rPr lang="en-US" altLang="zh-CN" sz="2200" i="1">
                <a:solidFill>
                  <a:srgbClr val="000000"/>
                </a:solidFill>
                <a:latin typeface="Times New Roman" panose="02020603050405020304" pitchFamily="18" charset="0"/>
                <a:cs typeface="Times New Roman" panose="02020603050405020304" pitchFamily="18" charset="0"/>
              </a:rPr>
              <a:t>K</a:t>
            </a:r>
            <a:r>
              <a:rPr lang="en-US" altLang="zh-CN" sz="2200" baseline="-25000">
                <a:solidFill>
                  <a:srgbClr val="000000"/>
                </a:solidFill>
                <a:latin typeface="Times New Roman" panose="02020603050405020304" pitchFamily="18" charset="0"/>
                <a:cs typeface="Times New Roman" panose="02020603050405020304" pitchFamily="18" charset="0"/>
              </a:rPr>
              <a:t>sp</a:t>
            </a:r>
            <a:r>
              <a:rPr lang="en-US" altLang="zh-CN" sz="2200">
                <a:solidFill>
                  <a:srgbClr val="000000"/>
                </a:solidFill>
                <a:latin typeface="Times New Roman" panose="02020603050405020304" pitchFamily="18" charset="0"/>
                <a:cs typeface="Times New Roman" panose="02020603050405020304" pitchFamily="18" charset="0"/>
              </a:rPr>
              <a:t>(AgCl)</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与</a:t>
            </a:r>
            <a:r>
              <a:rPr lang="en-US" altLang="zh-CN" sz="2200" i="1">
                <a:solidFill>
                  <a:srgbClr val="000000"/>
                </a:solidFill>
                <a:latin typeface="Times New Roman" panose="02020603050405020304" pitchFamily="18" charset="0"/>
                <a:cs typeface="Times New Roman" panose="02020603050405020304" pitchFamily="18" charset="0"/>
              </a:rPr>
              <a:t>K</a:t>
            </a:r>
            <a:r>
              <a:rPr lang="en-US" altLang="zh-CN" sz="2200" baseline="-25000">
                <a:solidFill>
                  <a:srgbClr val="000000"/>
                </a:solidFill>
                <a:latin typeface="Times New Roman" panose="02020603050405020304" pitchFamily="18" charset="0"/>
                <a:cs typeface="Times New Roman" panose="02020603050405020304" pitchFamily="18" charset="0"/>
              </a:rPr>
              <a:t>sp</a:t>
            </a:r>
            <a:r>
              <a:rPr lang="en-US" altLang="zh-CN" sz="2200">
                <a:solidFill>
                  <a:srgbClr val="000000"/>
                </a:solidFill>
                <a:latin typeface="Times New Roman" panose="02020603050405020304" pitchFamily="18" charset="0"/>
                <a:cs typeface="Times New Roman" panose="02020603050405020304" pitchFamily="18" charset="0"/>
              </a:rPr>
              <a:t>(AgI)</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的大小关系</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故</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酸性条件下</a:t>
            </a:r>
            <a:r>
              <a:rPr lang="en-US" altLang="zh-CN" sz="2200">
                <a:solidFill>
                  <a:srgbClr val="000000"/>
                </a:solidFill>
                <a:latin typeface="Times New Roman" panose="02020603050405020304" pitchFamily="18" charset="0"/>
                <a:cs typeface="Times New Roman" panose="02020603050405020304" pitchFamily="18" charset="0"/>
              </a:rPr>
              <a:t>Fe</a:t>
            </a:r>
            <a:r>
              <a:rPr lang="en-US" altLang="zh-CN" sz="2200" baseline="30000">
                <a:solidFill>
                  <a:srgbClr val="000000"/>
                </a:solidFill>
                <a:latin typeface="Times New Roman" panose="02020603050405020304" pitchFamily="18" charset="0"/>
                <a:cs typeface="Times New Roman" panose="02020603050405020304" pitchFamily="18" charset="0"/>
              </a:rPr>
              <a:t>2+</a:t>
            </a:r>
            <a:r>
              <a:rPr lang="zh-CN" altLang="zh-CN" sz="2200" smtClean="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与</a:t>
            </a:r>
            <a:r>
              <a:rPr lang="en-US" altLang="zh-CN" sz="2200" smtClean="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         </a:t>
            </a:r>
            <a:r>
              <a:rPr lang="zh-CN" altLang="zh-CN" sz="2200" smtClean="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发生</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氧化还原反应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溶液颜色基本不变是由于</a:t>
            </a:r>
            <a:r>
              <a:rPr lang="en-US" altLang="zh-CN" sz="2200">
                <a:solidFill>
                  <a:srgbClr val="000000"/>
                </a:solidFill>
                <a:latin typeface="Times New Roman" panose="02020603050405020304" pitchFamily="18" charset="0"/>
                <a:cs typeface="Times New Roman" panose="02020603050405020304" pitchFamily="18" charset="0"/>
              </a:rPr>
              <a:t>Fe</a:t>
            </a:r>
            <a:r>
              <a:rPr lang="en-US" altLang="zh-CN" sz="2200" baseline="30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的量较少的原因</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故</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在</a:t>
            </a:r>
            <a:r>
              <a:rPr lang="en-US" altLang="zh-CN" sz="2200">
                <a:solidFill>
                  <a:srgbClr val="000000"/>
                </a:solidFill>
                <a:latin typeface="Times New Roman" panose="02020603050405020304" pitchFamily="18" charset="0"/>
                <a:cs typeface="Times New Roman" panose="02020603050405020304" pitchFamily="18" charset="0"/>
              </a:rPr>
              <a:t>KI</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溶液中滴加少量氯水</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氯气将碘离子置换出来</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再加入</a:t>
            </a:r>
            <a:r>
              <a:rPr lang="en-US" altLang="zh-CN" sz="2200">
                <a:solidFill>
                  <a:srgbClr val="000000"/>
                </a:solidFill>
                <a:latin typeface="Times New Roman" panose="02020603050405020304" pitchFamily="18" charset="0"/>
                <a:cs typeface="Times New Roman" panose="02020603050405020304" pitchFamily="18" charset="0"/>
              </a:rPr>
              <a:t>CCl</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充分振荡</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发生萃取</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液体分层</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下层溶液呈紫红色</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能够说明氯的非金属性比碘强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故</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正确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次氯酸钠溶液具有漂白性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无法用</a:t>
            </a:r>
            <a:r>
              <a:rPr lang="en-US" altLang="zh-CN" sz="2200">
                <a:solidFill>
                  <a:srgbClr val="000000"/>
                </a:solidFill>
                <a:latin typeface="Times New Roman" panose="02020603050405020304" pitchFamily="18" charset="0"/>
                <a:cs typeface="Times New Roman" panose="02020603050405020304" pitchFamily="18" charset="0"/>
              </a:rPr>
              <a:t>pH</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试纸测定</a:t>
            </a:r>
            <a:r>
              <a:rPr lang="en-US" altLang="zh-CN" sz="2200">
                <a:solidFill>
                  <a:srgbClr val="000000"/>
                </a:solidFill>
                <a:latin typeface="Times New Roman" panose="02020603050405020304" pitchFamily="18" charset="0"/>
                <a:cs typeface="Times New Roman" panose="02020603050405020304" pitchFamily="18" charset="0"/>
              </a:rPr>
              <a:t>NaClO</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溶液的</a:t>
            </a:r>
            <a:r>
              <a:rPr lang="en-US" altLang="zh-CN" sz="2200">
                <a:solidFill>
                  <a:srgbClr val="000000"/>
                </a:solidFill>
                <a:latin typeface="Times New Roman" panose="02020603050405020304" pitchFamily="18" charset="0"/>
                <a:cs typeface="Times New Roman" panose="02020603050405020304" pitchFamily="18" charset="0"/>
              </a:rPr>
              <a:t>pH,</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故</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错误。</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7" name="对象 6"/>
          <p:cNvGraphicFramePr>
            <a:graphicFrameLocks noChangeAspect="1"/>
          </p:cNvGraphicFramePr>
          <p:nvPr>
            <p:extLst>
              <p:ext uri="{D42A27DB-BD31-4B8C-83A1-F6EECF244321}">
                <p14:modId xmlns:p14="http://schemas.microsoft.com/office/powerpoint/2010/main" val="1806509130"/>
              </p:ext>
            </p:extLst>
          </p:nvPr>
        </p:nvGraphicFramePr>
        <p:xfrm>
          <a:off x="1691680" y="3192428"/>
          <a:ext cx="909725" cy="471889"/>
        </p:xfrm>
        <a:graphic>
          <a:graphicData uri="http://schemas.openxmlformats.org/presentationml/2006/ole">
            <mc:AlternateContent xmlns:mc="http://schemas.openxmlformats.org/markup-compatibility/2006">
              <mc:Choice xmlns:v="urn:schemas-microsoft-com:vml" Requires="v">
                <p:oleObj spid="_x0000_s94210" name="文档" r:id="rId7" imgW="432345" imgH="218919" progId="Word.Document.12">
                  <p:embed/>
                </p:oleObj>
              </mc:Choice>
              <mc:Fallback>
                <p:oleObj name="文档" r:id="rId7" imgW="432345" imgH="218919" progId="Word.Document.12">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91680" y="3192428"/>
                        <a:ext cx="909725" cy="47188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23997832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47</a:t>
            </a:fld>
            <a:r>
              <a:rPr lang="en-US" altLang="zh-CN" dirty="0" smtClean="0"/>
              <a:t>-</a:t>
            </a:r>
            <a:endParaRPr lang="zh-CN" altLang="en-US" dirty="0"/>
          </a:p>
        </p:txBody>
      </p:sp>
      <p:sp>
        <p:nvSpPr>
          <p:cNvPr id="5" name="圆角矩形 4">
            <a:hlinkClick r:id="rId4"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5"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1556792"/>
            <a:ext cx="8128000" cy="866006"/>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四川遂宁三模</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下列实验操作、现象和结论都正确的是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3467671118"/>
              </p:ext>
            </p:extLst>
          </p:nvPr>
        </p:nvGraphicFramePr>
        <p:xfrm>
          <a:off x="508000" y="2459531"/>
          <a:ext cx="8128000" cy="3625486"/>
        </p:xfrm>
        <a:graphic>
          <a:graphicData uri="http://schemas.openxmlformats.org/presentationml/2006/ole">
            <mc:AlternateContent xmlns:mc="http://schemas.openxmlformats.org/markup-compatibility/2006">
              <mc:Choice xmlns:v="urn:schemas-microsoft-com:vml" Requires="v">
                <p:oleObj spid="_x0000_s95234" name="文档" r:id="rId7" imgW="3957084" imgH="1765803" progId="Word.Document.12">
                  <p:embed/>
                </p:oleObj>
              </mc:Choice>
              <mc:Fallback>
                <p:oleObj name="文档" r:id="rId7" imgW="3957084" imgH="1765803" progId="Word.Document.12">
                  <p:embed/>
                  <p:pic>
                    <p:nvPicPr>
                      <p:cNvPr id="0" name=""/>
                      <p:cNvPicPr/>
                      <p:nvPr/>
                    </p:nvPicPr>
                    <p:blipFill>
                      <a:blip r:embed="rId8"/>
                      <a:stretch>
                        <a:fillRect/>
                      </a:stretch>
                    </p:blipFill>
                    <p:spPr>
                      <a:xfrm>
                        <a:off x="508000" y="2459531"/>
                        <a:ext cx="8128000" cy="3625486"/>
                      </a:xfrm>
                      <a:prstGeom prst="rect">
                        <a:avLst/>
                      </a:prstGeom>
                    </p:spPr>
                  </p:pic>
                </p:oleObj>
              </mc:Fallback>
            </mc:AlternateContent>
          </a:graphicData>
        </a:graphic>
      </p:graphicFrame>
    </p:spTree>
    <p:extLst>
      <p:ext uri="{BB962C8B-B14F-4D97-AF65-F5344CB8AC3E}">
        <p14:creationId xmlns:p14="http://schemas.microsoft.com/office/powerpoint/2010/main" val="1639523163"/>
      </p:ext>
    </p:extLst>
  </p:cSld>
  <p:clrMapOvr>
    <a:masterClrMapping/>
  </p:clrMapOvr>
  <p:transition spd="slow">
    <p:randomBar dir="ver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48</a:t>
            </a:fld>
            <a:r>
              <a:rPr lang="en-US" altLang="zh-CN" dirty="0" smtClean="0"/>
              <a:t>-</a:t>
            </a:r>
            <a:endParaRPr lang="zh-CN" altLang="en-US" dirty="0"/>
          </a:p>
        </p:txBody>
      </p:sp>
      <p:sp>
        <p:nvSpPr>
          <p:cNvPr id="5" name="圆角矩形 4">
            <a:hlinkClick r:id="rId3"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4"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1701069"/>
            <a:ext cx="8128000" cy="3709862"/>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A</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向浓度均为</a:t>
            </a:r>
            <a:r>
              <a:rPr lang="en-US" altLang="zh-CN" sz="2200">
                <a:solidFill>
                  <a:srgbClr val="000000"/>
                </a:solidFill>
                <a:latin typeface="Times New Roman" panose="02020603050405020304" pitchFamily="18" charset="0"/>
                <a:cs typeface="Times New Roman" panose="02020603050405020304" pitchFamily="18" charset="0"/>
              </a:rPr>
              <a:t>0.1</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mol·L</a:t>
            </a:r>
            <a:r>
              <a:rPr lang="en-US" altLang="zh-CN" sz="2200" baseline="300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a:t>
            </a:r>
            <a:r>
              <a:rPr lang="en-US" altLang="zh-CN" sz="2200">
                <a:solidFill>
                  <a:srgbClr val="000000"/>
                </a:solidFill>
                <a:latin typeface="Times New Roman" panose="02020603050405020304" pitchFamily="18" charset="0"/>
                <a:cs typeface="Times New Roman" panose="02020603050405020304" pitchFamily="18" charset="0"/>
              </a:rPr>
              <a:t>FeCl</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和</a:t>
            </a:r>
            <a:r>
              <a:rPr lang="en-US" altLang="zh-CN" sz="2200">
                <a:solidFill>
                  <a:srgbClr val="000000"/>
                </a:solidFill>
                <a:latin typeface="Times New Roman" panose="02020603050405020304" pitchFamily="18" charset="0"/>
                <a:cs typeface="Times New Roman" panose="02020603050405020304" pitchFamily="18" charset="0"/>
              </a:rPr>
              <a:t>AlCl</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混合溶液中滴加</a:t>
            </a:r>
            <a:r>
              <a:rPr lang="en-US" altLang="zh-CN" sz="2200">
                <a:solidFill>
                  <a:srgbClr val="000000"/>
                </a:solidFill>
                <a:latin typeface="Times New Roman" panose="02020603050405020304" pitchFamily="18" charset="0"/>
                <a:cs typeface="Times New Roman" panose="02020603050405020304" pitchFamily="18" charset="0"/>
              </a:rPr>
              <a:t>NaOH</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溶液</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立即出现红褐色沉淀</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可以说明溶度积</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i="1">
                <a:solidFill>
                  <a:srgbClr val="000000"/>
                </a:solidFill>
                <a:latin typeface="Times New Roman" panose="02020603050405020304" pitchFamily="18" charset="0"/>
                <a:cs typeface="Times New Roman" panose="02020603050405020304" pitchFamily="18" charset="0"/>
              </a:rPr>
              <a:t>K</a:t>
            </a:r>
            <a:r>
              <a:rPr lang="en-US" altLang="zh-CN" sz="2200" baseline="-25000">
                <a:solidFill>
                  <a:srgbClr val="000000"/>
                </a:solidFill>
                <a:latin typeface="Times New Roman" panose="02020603050405020304" pitchFamily="18" charset="0"/>
                <a:cs typeface="Times New Roman" panose="02020603050405020304" pitchFamily="18" charset="0"/>
              </a:rPr>
              <a:t>sp</a:t>
            </a:r>
            <a:r>
              <a:rPr lang="en-US" altLang="zh-CN" sz="2200">
                <a:solidFill>
                  <a:srgbClr val="000000"/>
                </a:solidFill>
                <a:latin typeface="Times New Roman" panose="02020603050405020304" pitchFamily="18" charset="0"/>
                <a:cs typeface="Times New Roman" panose="02020603050405020304" pitchFamily="18" charset="0"/>
              </a:rPr>
              <a:t>[Fe(OH)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]&lt;</a:t>
            </a:r>
            <a:r>
              <a:rPr lang="en-US" altLang="zh-CN" sz="2200" i="1">
                <a:solidFill>
                  <a:srgbClr val="000000"/>
                </a:solidFill>
                <a:latin typeface="Times New Roman" panose="02020603050405020304" pitchFamily="18" charset="0"/>
                <a:cs typeface="Times New Roman" panose="02020603050405020304" pitchFamily="18" charset="0"/>
              </a:rPr>
              <a:t>K</a:t>
            </a:r>
            <a:r>
              <a:rPr lang="en-US" altLang="zh-CN" sz="2200" baseline="-25000">
                <a:solidFill>
                  <a:srgbClr val="000000"/>
                </a:solidFill>
                <a:latin typeface="Times New Roman" panose="02020603050405020304" pitchFamily="18" charset="0"/>
                <a:cs typeface="Times New Roman" panose="02020603050405020304" pitchFamily="18" charset="0"/>
              </a:rPr>
              <a:t>sp</a:t>
            </a:r>
            <a:r>
              <a:rPr lang="en-US" altLang="zh-CN" sz="2200">
                <a:solidFill>
                  <a:srgbClr val="000000"/>
                </a:solidFill>
                <a:latin typeface="Times New Roman" panose="02020603050405020304" pitchFamily="18" charset="0"/>
                <a:cs typeface="Times New Roman" panose="02020603050405020304" pitchFamily="18" charset="0"/>
              </a:rPr>
              <a:t>[Al(OH)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正确</a:t>
            </a:r>
            <a:r>
              <a:rPr lang="en-US" altLang="zh-CN" sz="2200">
                <a:solidFill>
                  <a:srgbClr val="000000"/>
                </a:solidFill>
                <a:latin typeface="Times New Roman" panose="02020603050405020304" pitchFamily="18" charset="0"/>
                <a:cs typeface="Times New Roman" panose="02020603050405020304" pitchFamily="18" charset="0"/>
              </a:rPr>
              <a:t>;Fe</a:t>
            </a:r>
            <a:r>
              <a:rPr lang="en-US" altLang="zh-CN" sz="2200" baseline="30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在酸性条件下会被硝酸根离子氧化成</a:t>
            </a:r>
            <a:r>
              <a:rPr lang="en-US" altLang="zh-CN" sz="2200">
                <a:solidFill>
                  <a:srgbClr val="000000"/>
                </a:solidFill>
                <a:latin typeface="Times New Roman" panose="02020603050405020304" pitchFamily="18" charset="0"/>
                <a:cs typeface="Times New Roman" panose="02020603050405020304" pitchFamily="18" charset="0"/>
              </a:rPr>
              <a:t>Fe</a:t>
            </a:r>
            <a:r>
              <a:rPr lang="en-US" altLang="zh-CN" sz="2200" baseline="30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加入</a:t>
            </a:r>
            <a:r>
              <a:rPr lang="en-US" altLang="zh-CN" sz="2200">
                <a:solidFill>
                  <a:srgbClr val="000000"/>
                </a:solidFill>
                <a:latin typeface="Times New Roman" panose="02020603050405020304" pitchFamily="18" charset="0"/>
                <a:cs typeface="Times New Roman" panose="02020603050405020304" pitchFamily="18" charset="0"/>
              </a:rPr>
              <a:t>KSCN</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溶液后变红</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无法判断原样品是否变质</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错误</a:t>
            </a:r>
            <a:r>
              <a:rPr lang="en-US" altLang="zh-CN" sz="2200">
                <a:solidFill>
                  <a:srgbClr val="000000"/>
                </a:solidFill>
                <a:latin typeface="Times New Roman" panose="02020603050405020304" pitchFamily="18" charset="0"/>
                <a:cs typeface="Times New Roman" panose="02020603050405020304" pitchFamily="18" charset="0"/>
              </a:rPr>
              <a:t>;NH</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HCO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固体受热分解生成氨气、二氧化碳与水</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其中氨气能使湿润的红色石蕊试纸变蓝</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但不能证明</a:t>
            </a:r>
            <a:r>
              <a:rPr lang="en-US" altLang="zh-CN" sz="2200">
                <a:solidFill>
                  <a:srgbClr val="000000"/>
                </a:solidFill>
                <a:latin typeface="Times New Roman" panose="02020603050405020304" pitchFamily="18" charset="0"/>
                <a:cs typeface="Times New Roman" panose="02020603050405020304" pitchFamily="18" charset="0"/>
              </a:rPr>
              <a:t>NH</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HCO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是否显碱性</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向某黄色溶液中加入淀粉</a:t>
            </a:r>
            <a:r>
              <a:rPr lang="en-US" altLang="zh-CN" sz="2200">
                <a:solidFill>
                  <a:srgbClr val="000000"/>
                </a:solidFill>
                <a:latin typeface="Times New Roman" panose="02020603050405020304" pitchFamily="18" charset="0"/>
                <a:cs typeface="Times New Roman" panose="02020603050405020304" pitchFamily="18" charset="0"/>
              </a:rPr>
              <a:t>KI</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溶液</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溶液呈蓝色</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说明混合后的溶液中有</a:t>
            </a:r>
            <a:r>
              <a:rPr lang="en-US" altLang="zh-CN" sz="2200">
                <a:solidFill>
                  <a:srgbClr val="000000"/>
                </a:solidFill>
                <a:latin typeface="Times New Roman" panose="02020603050405020304" pitchFamily="18" charset="0"/>
                <a:cs typeface="Times New Roman" panose="02020603050405020304" pitchFamily="18" charset="0"/>
              </a:rPr>
              <a:t>I</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单质</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则原溶液可能含有</a:t>
            </a:r>
            <a:r>
              <a:rPr lang="en-US" altLang="zh-CN" sz="2200">
                <a:solidFill>
                  <a:srgbClr val="000000"/>
                </a:solidFill>
                <a:latin typeface="Times New Roman" panose="02020603050405020304" pitchFamily="18" charset="0"/>
                <a:cs typeface="Times New Roman" panose="02020603050405020304" pitchFamily="18" charset="0"/>
              </a:rPr>
              <a:t>I</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Fe</a:t>
            </a:r>
            <a:r>
              <a:rPr lang="en-US" altLang="zh-CN" sz="2200" baseline="30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或</a:t>
            </a:r>
            <a:r>
              <a:rPr lang="en-US" altLang="zh-CN" sz="2200">
                <a:solidFill>
                  <a:srgbClr val="000000"/>
                </a:solidFill>
                <a:latin typeface="Times New Roman" panose="02020603050405020304" pitchFamily="18" charset="0"/>
                <a:cs typeface="Times New Roman" panose="02020603050405020304" pitchFamily="18" charset="0"/>
              </a:rPr>
              <a:t>Br</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等</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错误。</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87881848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49</a:t>
            </a:fld>
            <a:r>
              <a:rPr lang="en-US" altLang="zh-CN" dirty="0" smtClean="0"/>
              <a:t>-</a:t>
            </a:r>
            <a:endParaRPr lang="zh-CN" altLang="en-US" dirty="0"/>
          </a:p>
        </p:txBody>
      </p:sp>
      <p:sp>
        <p:nvSpPr>
          <p:cNvPr id="5" name="圆角矩形 4">
            <a:hlinkClick r:id="rId4"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5"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1340768"/>
            <a:ext cx="8128000" cy="866006"/>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山东青岛二中期中</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用下列实验方案及所选玻璃容器</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非玻璃容器任选</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就能实现相应实验目的的是</a:t>
            </a:r>
            <a:r>
              <a:rPr lang="zh-CN" altLang="zh-CN" sz="2200">
                <a:solidFill>
                  <a:srgbClr val="000000"/>
                </a:solidFill>
                <a:latin typeface="NEU-BZ-S92"/>
                <a:ea typeface="Times New Roman" panose="02020603050405020304" pitchFamily="18" charset="0"/>
                <a:cs typeface="Times New Roman" panose="02020603050405020304" pitchFamily="18" charset="0"/>
              </a:rPr>
              <a:t> </a:t>
            </a:r>
            <a:r>
              <a:rPr lang="en-US" altLang="zh-CN" sz="2200">
                <a:solidFill>
                  <a:srgbClr val="000000"/>
                </a:solidFill>
                <a:latin typeface="NEU-BZ-S92"/>
                <a:ea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7" name="对象 6"/>
          <p:cNvGraphicFramePr>
            <a:graphicFrameLocks noChangeAspect="1"/>
          </p:cNvGraphicFramePr>
          <p:nvPr>
            <p:extLst>
              <p:ext uri="{D42A27DB-BD31-4B8C-83A1-F6EECF244321}">
                <p14:modId xmlns:p14="http://schemas.microsoft.com/office/powerpoint/2010/main" val="3745520768"/>
              </p:ext>
            </p:extLst>
          </p:nvPr>
        </p:nvGraphicFramePr>
        <p:xfrm>
          <a:off x="511175" y="2163679"/>
          <a:ext cx="8110538" cy="4887818"/>
        </p:xfrm>
        <a:graphic>
          <a:graphicData uri="http://schemas.openxmlformats.org/presentationml/2006/ole">
            <mc:AlternateContent xmlns:mc="http://schemas.openxmlformats.org/markup-compatibility/2006">
              <mc:Choice xmlns:v="urn:schemas-microsoft-com:vml" Requires="v">
                <p:oleObj spid="_x0000_s96258" name="文档" r:id="rId7" imgW="3933266" imgH="2335451" progId="Word.Document.12">
                  <p:embed/>
                </p:oleObj>
              </mc:Choice>
              <mc:Fallback>
                <p:oleObj name="文档" r:id="rId7" imgW="3933266" imgH="2335451" progId="Word.Document.12">
                  <p:embed/>
                  <p:pic>
                    <p:nvPicPr>
                      <p:cNvPr id="0" name=""/>
                      <p:cNvPicPr/>
                      <p:nvPr/>
                    </p:nvPicPr>
                    <p:blipFill>
                      <a:blip r:embed="rId8"/>
                      <a:stretch>
                        <a:fillRect/>
                      </a:stretch>
                    </p:blipFill>
                    <p:spPr>
                      <a:xfrm>
                        <a:off x="511175" y="2163679"/>
                        <a:ext cx="8110538" cy="4887818"/>
                      </a:xfrm>
                      <a:prstGeom prst="rect">
                        <a:avLst/>
                      </a:prstGeom>
                    </p:spPr>
                  </p:pic>
                </p:oleObj>
              </mc:Fallback>
            </mc:AlternateContent>
          </a:graphicData>
        </a:graphic>
      </p:graphicFrame>
    </p:spTree>
    <p:extLst>
      <p:ext uri="{BB962C8B-B14F-4D97-AF65-F5344CB8AC3E}">
        <p14:creationId xmlns:p14="http://schemas.microsoft.com/office/powerpoint/2010/main" val="504651312"/>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5</a:t>
            </a:fld>
            <a:r>
              <a:rPr lang="en-US" altLang="zh-CN" dirty="0" smtClean="0"/>
              <a:t>-</a:t>
            </a:r>
            <a:endParaRPr lang="zh-CN" altLang="en-US" dirty="0"/>
          </a:p>
        </p:txBody>
      </p:sp>
      <p:sp>
        <p:nvSpPr>
          <p:cNvPr id="5" name="圆角矩形 4">
            <a:hlinkClick r:id="rId4"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7" name="圆角矩形 6">
            <a:hlinkClick r:id="rId5"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2" name="矩形 1"/>
          <p:cNvSpPr>
            <a:spLocks noChangeAspect="1"/>
          </p:cNvSpPr>
          <p:nvPr/>
        </p:nvSpPr>
        <p:spPr>
          <a:xfrm>
            <a:off x="508000" y="1412776"/>
            <a:ext cx="8128000" cy="498598"/>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.(2018</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全国</a:t>
            </a:r>
            <a:r>
              <a:rPr lang="zh-CN" altLang="zh-CN" sz="2200">
                <a:solidFill>
                  <a:srgbClr val="000000"/>
                </a:solidFill>
                <a:latin typeface="NEU-BZ-S92"/>
                <a:cs typeface="宋体" panose="02010600030101010101" pitchFamily="2" charset="-122"/>
              </a:rPr>
              <a:t>Ⅱ</a:t>
            </a:r>
            <a:r>
              <a:rPr lang="en-US" altLang="zh-CN" sz="2200">
                <a:solidFill>
                  <a:srgbClr val="000000"/>
                </a:solidFill>
                <a:latin typeface="Times New Roman" panose="02020603050405020304" pitchFamily="18" charset="0"/>
                <a:cs typeface="Times New Roman" panose="02020603050405020304" pitchFamily="18" charset="0"/>
              </a:rPr>
              <a:t>,13)</a:t>
            </a:r>
            <a:r>
              <a:rPr lang="zh-CN" altLang="zh-CN" sz="2200">
                <a:solidFill>
                  <a:srgbClr val="000000"/>
                </a:solidFill>
                <a:latin typeface="Times New Roman" panose="02020603050405020304" pitchFamily="18" charset="0"/>
                <a:cs typeface="Times New Roman" panose="02020603050405020304" pitchFamily="18" charset="0"/>
              </a:rPr>
              <a:t>下列实验过程可以达到实验目的的是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smtClean="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2613890417"/>
              </p:ext>
            </p:extLst>
          </p:nvPr>
        </p:nvGraphicFramePr>
        <p:xfrm>
          <a:off x="508000" y="1867946"/>
          <a:ext cx="8128000" cy="5007164"/>
        </p:xfrm>
        <a:graphic>
          <a:graphicData uri="http://schemas.openxmlformats.org/presentationml/2006/ole">
            <mc:AlternateContent xmlns:mc="http://schemas.openxmlformats.org/markup-compatibility/2006">
              <mc:Choice xmlns:v="urn:schemas-microsoft-com:vml" Requires="v">
                <p:oleObj spid="_x0000_s76802" name="文档" r:id="rId7" imgW="3918831" imgH="2414619" progId="Word.Document.12">
                  <p:embed/>
                </p:oleObj>
              </mc:Choice>
              <mc:Fallback>
                <p:oleObj name="文档" r:id="rId7" imgW="3918831" imgH="2414619" progId="Word.Document.12">
                  <p:embed/>
                  <p:pic>
                    <p:nvPicPr>
                      <p:cNvPr id="0" name=""/>
                      <p:cNvPicPr/>
                      <p:nvPr/>
                    </p:nvPicPr>
                    <p:blipFill>
                      <a:blip r:embed="rId8"/>
                      <a:stretch>
                        <a:fillRect/>
                      </a:stretch>
                    </p:blipFill>
                    <p:spPr>
                      <a:xfrm>
                        <a:off x="508000" y="1867946"/>
                        <a:ext cx="8128000" cy="5007164"/>
                      </a:xfrm>
                      <a:prstGeom prst="rect">
                        <a:avLst/>
                      </a:prstGeom>
                    </p:spPr>
                  </p:pic>
                </p:oleObj>
              </mc:Fallback>
            </mc:AlternateContent>
          </a:graphicData>
        </a:graphic>
      </p:graphicFrame>
    </p:spTree>
    <p:extLst>
      <p:ext uri="{BB962C8B-B14F-4D97-AF65-F5344CB8AC3E}">
        <p14:creationId xmlns:p14="http://schemas.microsoft.com/office/powerpoint/2010/main" val="27258942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50</a:t>
            </a:fld>
            <a:r>
              <a:rPr lang="en-US" altLang="zh-CN" dirty="0" smtClean="0"/>
              <a:t>-</a:t>
            </a:r>
            <a:endParaRPr lang="zh-CN" altLang="en-US" dirty="0"/>
          </a:p>
        </p:txBody>
      </p:sp>
      <p:sp>
        <p:nvSpPr>
          <p:cNvPr id="5" name="圆角矩形 4">
            <a:hlinkClick r:id="rId3"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4"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3" name="矩形 2"/>
          <p:cNvSpPr>
            <a:spLocks noChangeAspect="1"/>
          </p:cNvSpPr>
          <p:nvPr/>
        </p:nvSpPr>
        <p:spPr>
          <a:xfrm>
            <a:off x="508000" y="1497936"/>
            <a:ext cx="8128000" cy="4116127"/>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B</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过滤时还需要用漏斗</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所给仪器中没有漏斗</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用</a:t>
            </a:r>
            <a:r>
              <a:rPr lang="en-US" altLang="zh-CN" sz="2200">
                <a:solidFill>
                  <a:srgbClr val="000000"/>
                </a:solidFill>
                <a:latin typeface="Times New Roman" panose="02020603050405020304" pitchFamily="18" charset="0"/>
                <a:cs typeface="Times New Roman" panose="02020603050405020304" pitchFamily="18" charset="0"/>
              </a:rPr>
              <a:t>pH</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试纸测定</a:t>
            </a:r>
            <a:r>
              <a:rPr lang="en-US" altLang="zh-CN" sz="2200">
                <a:solidFill>
                  <a:srgbClr val="000000"/>
                </a:solidFill>
                <a:latin typeface="Times New Roman" panose="02020603050405020304" pitchFamily="18" charset="0"/>
                <a:cs typeface="Times New Roman" panose="02020603050405020304" pitchFamily="18" charset="0"/>
              </a:rPr>
              <a:t>0.1</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mol·L</a:t>
            </a:r>
            <a:r>
              <a:rPr lang="en-US" altLang="zh-CN" sz="2200" baseline="30000">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latin typeface="Times New Roman" panose="02020603050405020304" pitchFamily="18" charset="0"/>
                <a:cs typeface="Times New Roman" panose="02020603050405020304" pitchFamily="18" charset="0"/>
              </a:rPr>
              <a:t>CH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COONa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溶液的</a:t>
            </a:r>
            <a:r>
              <a:rPr lang="en-US" altLang="zh-CN" sz="2200">
                <a:solidFill>
                  <a:srgbClr val="000000"/>
                </a:solidFill>
                <a:latin typeface="Times New Roman" panose="02020603050405020304" pitchFamily="18" charset="0"/>
                <a:cs typeface="Times New Roman" panose="02020603050405020304" pitchFamily="18" charset="0"/>
              </a:rPr>
              <a:t>pH,pH&gt;7,</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可证明</a:t>
            </a:r>
            <a:r>
              <a:rPr lang="en-US" altLang="zh-CN" sz="2200">
                <a:solidFill>
                  <a:srgbClr val="000000"/>
                </a:solidFill>
                <a:latin typeface="Times New Roman" panose="02020603050405020304" pitchFamily="18" charset="0"/>
                <a:cs typeface="Times New Roman" panose="02020603050405020304" pitchFamily="18" charset="0"/>
              </a:rPr>
              <a:t>CH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COOH</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为弱酸</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所需玻璃仪器有玻璃棒、玻璃片</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正确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加入氯化钠溶液需过量</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然后滴加溴化钠溶液</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如果出现淡黄色沉淀</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说明溴化银的溶度积比氯化银的小</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使用的玻璃仪器是试管和滴管</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错误</a:t>
            </a:r>
            <a:r>
              <a:rPr lang="en-US" altLang="zh-CN" sz="2200">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L</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16%</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a:t>
            </a:r>
            <a:r>
              <a:rPr lang="en-US" altLang="zh-CN" sz="2200">
                <a:solidFill>
                  <a:srgbClr val="000000"/>
                </a:solidFill>
                <a:latin typeface="Times New Roman" panose="02020603050405020304" pitchFamily="18" charset="0"/>
                <a:cs typeface="Times New Roman" panose="02020603050405020304" pitchFamily="18" charset="0"/>
              </a:rPr>
              <a:t>CuSO</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溶液</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溶液密度近似为</a:t>
            </a:r>
            <a:r>
              <a:rPr lang="en-US" altLang="zh-CN" sz="2200">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g·mL</a:t>
            </a:r>
            <a:r>
              <a:rPr lang="en-US" altLang="zh-CN" sz="2200" baseline="30000">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中溶质的物质的量是</a:t>
            </a:r>
            <a:r>
              <a:rPr lang="en-US" altLang="zh-CN" sz="2200">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mol,</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溶液的质量是</a:t>
            </a:r>
            <a:r>
              <a:rPr lang="en-US" altLang="zh-CN" sz="2200">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000</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g,25</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g</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CuSO</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·5H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中硫酸铜的物质的量是</a:t>
            </a:r>
            <a:r>
              <a:rPr lang="en-US" altLang="zh-CN" sz="2200">
                <a:solidFill>
                  <a:srgbClr val="000000"/>
                </a:solidFill>
                <a:latin typeface="Times New Roman" panose="02020603050405020304" pitchFamily="18" charset="0"/>
                <a:cs typeface="Times New Roman" panose="02020603050405020304" pitchFamily="18" charset="0"/>
              </a:rPr>
              <a:t>0.1</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mol,</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将</a:t>
            </a:r>
            <a:r>
              <a:rPr lang="en-US" altLang="zh-CN" sz="2200">
                <a:solidFill>
                  <a:srgbClr val="000000"/>
                </a:solidFill>
                <a:latin typeface="Times New Roman" panose="02020603050405020304" pitchFamily="18" charset="0"/>
                <a:cs typeface="Times New Roman" panose="02020603050405020304" pitchFamily="18" charset="0"/>
              </a:rPr>
              <a:t>25</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g</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CuSO</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·5H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溶解在</a:t>
            </a:r>
            <a:r>
              <a:rPr lang="en-US" altLang="zh-CN" sz="2200">
                <a:solidFill>
                  <a:srgbClr val="000000"/>
                </a:solidFill>
                <a:latin typeface="Times New Roman" panose="02020603050405020304" pitchFamily="18" charset="0"/>
                <a:cs typeface="Times New Roman" panose="02020603050405020304" pitchFamily="18" charset="0"/>
              </a:rPr>
              <a:t>975</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g</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水中</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所得溶液中溶质质量分数小于</a:t>
            </a:r>
            <a:r>
              <a:rPr lang="en-US" altLang="zh-CN" sz="2200">
                <a:solidFill>
                  <a:srgbClr val="000000"/>
                </a:solidFill>
                <a:latin typeface="Times New Roman" panose="02020603050405020304" pitchFamily="18" charset="0"/>
                <a:cs typeface="Times New Roman" panose="02020603050405020304" pitchFamily="18" charset="0"/>
              </a:rPr>
              <a:t>16%,D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错误。</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346156490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51</a:t>
            </a:fld>
            <a:r>
              <a:rPr lang="en-US" altLang="zh-CN" dirty="0" smtClean="0"/>
              <a:t>-</a:t>
            </a:r>
            <a:endParaRPr lang="zh-CN" altLang="en-US" dirty="0"/>
          </a:p>
        </p:txBody>
      </p:sp>
      <p:sp>
        <p:nvSpPr>
          <p:cNvPr id="5" name="圆角矩形 4">
            <a:hlinkClick r:id="rId4"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5"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1340768"/>
            <a:ext cx="8128000" cy="866006"/>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5</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天津三校联考</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下列根据实验操作得出的实验结论或实验目的错误的是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7" name="对象 6"/>
          <p:cNvGraphicFramePr>
            <a:graphicFrameLocks noChangeAspect="1"/>
          </p:cNvGraphicFramePr>
          <p:nvPr>
            <p:extLst>
              <p:ext uri="{D42A27DB-BD31-4B8C-83A1-F6EECF244321}">
                <p14:modId xmlns:p14="http://schemas.microsoft.com/office/powerpoint/2010/main" val="3128737078"/>
              </p:ext>
            </p:extLst>
          </p:nvPr>
        </p:nvGraphicFramePr>
        <p:xfrm>
          <a:off x="508000" y="2175952"/>
          <a:ext cx="8128000" cy="5007164"/>
        </p:xfrm>
        <a:graphic>
          <a:graphicData uri="http://schemas.openxmlformats.org/presentationml/2006/ole">
            <mc:AlternateContent xmlns:mc="http://schemas.openxmlformats.org/markup-compatibility/2006">
              <mc:Choice xmlns:v="urn:schemas-microsoft-com:vml" Requires="v">
                <p:oleObj spid="_x0000_s97282" name="文档" r:id="rId7" imgW="3918831" imgH="2414619" progId="Word.Document.12">
                  <p:embed/>
                </p:oleObj>
              </mc:Choice>
              <mc:Fallback>
                <p:oleObj name="文档" r:id="rId7" imgW="3918831" imgH="2414619" progId="Word.Document.12">
                  <p:embed/>
                  <p:pic>
                    <p:nvPicPr>
                      <p:cNvPr id="0" name=""/>
                      <p:cNvPicPr/>
                      <p:nvPr/>
                    </p:nvPicPr>
                    <p:blipFill>
                      <a:blip r:embed="rId8"/>
                      <a:stretch>
                        <a:fillRect/>
                      </a:stretch>
                    </p:blipFill>
                    <p:spPr>
                      <a:xfrm>
                        <a:off x="508000" y="2175952"/>
                        <a:ext cx="8128000" cy="5007164"/>
                      </a:xfrm>
                      <a:prstGeom prst="rect">
                        <a:avLst/>
                      </a:prstGeom>
                    </p:spPr>
                  </p:pic>
                </p:oleObj>
              </mc:Fallback>
            </mc:AlternateContent>
          </a:graphicData>
        </a:graphic>
      </p:graphicFrame>
    </p:spTree>
    <p:extLst>
      <p:ext uri="{BB962C8B-B14F-4D97-AF65-F5344CB8AC3E}">
        <p14:creationId xmlns:p14="http://schemas.microsoft.com/office/powerpoint/2010/main" val="2388624913"/>
      </p:ext>
    </p:extLst>
  </p:cSld>
  <p:clrMapOvr>
    <a:masterClrMapping/>
  </p:clrMapOvr>
  <p:transition spd="slow">
    <p:randomBar dir="ver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52</a:t>
            </a:fld>
            <a:r>
              <a:rPr lang="en-US" altLang="zh-CN" dirty="0" smtClean="0"/>
              <a:t>-</a:t>
            </a:r>
            <a:endParaRPr lang="zh-CN" altLang="en-US" dirty="0"/>
          </a:p>
        </p:txBody>
      </p:sp>
      <p:sp>
        <p:nvSpPr>
          <p:cNvPr id="5" name="圆角矩形 4">
            <a:hlinkClick r:id="rId3"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4"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1497936"/>
            <a:ext cx="8128000" cy="4116127"/>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B</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浓盐酸在加热的条件下</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可以与</a:t>
            </a:r>
            <a:r>
              <a:rPr lang="en-US" altLang="zh-CN" sz="2200">
                <a:solidFill>
                  <a:srgbClr val="000000"/>
                </a:solidFill>
                <a:latin typeface="Times New Roman" panose="02020603050405020304" pitchFamily="18" charset="0"/>
                <a:cs typeface="Times New Roman" panose="02020603050405020304" pitchFamily="18" charset="0"/>
              </a:rPr>
              <a:t>MnO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反应生成可溶于水的</a:t>
            </a:r>
            <a:r>
              <a:rPr lang="en-US" altLang="zh-CN" sz="2200">
                <a:solidFill>
                  <a:srgbClr val="000000"/>
                </a:solidFill>
                <a:latin typeface="Times New Roman" panose="02020603050405020304" pitchFamily="18" charset="0"/>
                <a:cs typeface="Times New Roman" panose="02020603050405020304" pitchFamily="18" charset="0"/>
              </a:rPr>
              <a:t>MnCl</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正确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根据酸性高锰酸钾溶液与草酸反应的化学方程式可知</a:t>
            </a:r>
            <a:r>
              <a:rPr lang="en-US" altLang="zh-CN" sz="2200">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mol</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高锰酸钾可以与</a:t>
            </a:r>
            <a:r>
              <a:rPr lang="en-US" altLang="zh-CN" sz="2200">
                <a:solidFill>
                  <a:srgbClr val="000000"/>
                </a:solidFill>
                <a:latin typeface="Times New Roman" panose="02020603050405020304" pitchFamily="18" charset="0"/>
                <a:cs typeface="Times New Roman" panose="02020603050405020304" pitchFamily="18" charset="0"/>
              </a:rPr>
              <a:t>2.5</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mol</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草酸反应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显然两支试管中高锰酸钾都是过量的</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两溶液都不会褪色</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故达不到实验目的</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由于</a:t>
            </a:r>
            <a:r>
              <a:rPr lang="en-US" altLang="zh-CN" sz="2200">
                <a:solidFill>
                  <a:srgbClr val="000000"/>
                </a:solidFill>
                <a:latin typeface="Times New Roman" panose="02020603050405020304" pitchFamily="18" charset="0"/>
                <a:cs typeface="Times New Roman" panose="02020603050405020304" pitchFamily="18" charset="0"/>
              </a:rPr>
              <a:t>K</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元素的焰色反应是紫色</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容易被黄色覆盖</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难以观察</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需要透过蓝色钴玻璃观察</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所以观察到火焰颜色是黄色说明一定含有</a:t>
            </a:r>
            <a:r>
              <a:rPr lang="en-US" altLang="zh-CN" sz="2200">
                <a:solidFill>
                  <a:srgbClr val="000000"/>
                </a:solidFill>
                <a:latin typeface="Times New Roman" panose="02020603050405020304" pitchFamily="18" charset="0"/>
                <a:cs typeface="Times New Roman" panose="02020603050405020304" pitchFamily="18" charset="0"/>
              </a:rPr>
              <a:t>Na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元素</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可能含有</a:t>
            </a:r>
            <a:r>
              <a:rPr lang="en-US" altLang="zh-CN" sz="2200">
                <a:solidFill>
                  <a:srgbClr val="000000"/>
                </a:solidFill>
                <a:latin typeface="Times New Roman" panose="02020603050405020304" pitchFamily="18" charset="0"/>
                <a:cs typeface="Times New Roman" panose="02020603050405020304" pitchFamily="18" charset="0"/>
              </a:rPr>
              <a:t>K</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元素</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正确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产生的气体通入四氯化碳是为了吸收挥发出来的</a:t>
            </a:r>
            <a:r>
              <a:rPr lang="en-US" altLang="zh-CN" sz="2200">
                <a:solidFill>
                  <a:srgbClr val="000000"/>
                </a:solidFill>
                <a:latin typeface="Times New Roman" panose="02020603050405020304" pitchFamily="18" charset="0"/>
                <a:cs typeface="Times New Roman" panose="02020603050405020304" pitchFamily="18" charset="0"/>
              </a:rPr>
              <a:t>Br</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再通入水中</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所得溶液显酸性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说明生成了</a:t>
            </a:r>
            <a:r>
              <a:rPr lang="en-US" altLang="zh-CN" sz="2200">
                <a:solidFill>
                  <a:srgbClr val="000000"/>
                </a:solidFill>
                <a:latin typeface="Times New Roman" panose="02020603050405020304" pitchFamily="18" charset="0"/>
                <a:cs typeface="Times New Roman" panose="02020603050405020304" pitchFamily="18" charset="0"/>
              </a:rPr>
              <a:t>HBr</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气体</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即发生了取代反应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正确。</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37326524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53</a:t>
            </a:fld>
            <a:r>
              <a:rPr lang="en-US" altLang="zh-CN" dirty="0" smtClean="0"/>
              <a:t>-</a:t>
            </a:r>
            <a:endParaRPr lang="zh-CN" altLang="en-US" dirty="0"/>
          </a:p>
        </p:txBody>
      </p:sp>
      <p:sp>
        <p:nvSpPr>
          <p:cNvPr id="5" name="圆角矩形 4">
            <a:hlinkClick r:id="rId4"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5"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1329880"/>
            <a:ext cx="8128000" cy="866006"/>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6</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浙江温州质检</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根据下列实验操作和现象所得到的结论正确的是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4006457023"/>
              </p:ext>
            </p:extLst>
          </p:nvPr>
        </p:nvGraphicFramePr>
        <p:xfrm>
          <a:off x="511175" y="2197675"/>
          <a:ext cx="8110538" cy="4625975"/>
        </p:xfrm>
        <a:graphic>
          <a:graphicData uri="http://schemas.openxmlformats.org/presentationml/2006/ole">
            <mc:AlternateContent xmlns:mc="http://schemas.openxmlformats.org/markup-compatibility/2006">
              <mc:Choice xmlns:v="urn:schemas-microsoft-com:vml" Requires="v">
                <p:oleObj spid="_x0000_s98306" name="文档" r:id="rId7" imgW="3933266" imgH="2235412" progId="Word.Document.12">
                  <p:embed/>
                </p:oleObj>
              </mc:Choice>
              <mc:Fallback>
                <p:oleObj name="文档" r:id="rId7" imgW="3933266" imgH="2235412" progId="Word.Document.12">
                  <p:embed/>
                  <p:pic>
                    <p:nvPicPr>
                      <p:cNvPr id="0" name=""/>
                      <p:cNvPicPr/>
                      <p:nvPr/>
                    </p:nvPicPr>
                    <p:blipFill>
                      <a:blip r:embed="rId8"/>
                      <a:stretch>
                        <a:fillRect/>
                      </a:stretch>
                    </p:blipFill>
                    <p:spPr>
                      <a:xfrm>
                        <a:off x="511175" y="2197675"/>
                        <a:ext cx="8110538" cy="4625975"/>
                      </a:xfrm>
                      <a:prstGeom prst="rect">
                        <a:avLst/>
                      </a:prstGeom>
                    </p:spPr>
                  </p:pic>
                </p:oleObj>
              </mc:Fallback>
            </mc:AlternateContent>
          </a:graphicData>
        </a:graphic>
      </p:graphicFrame>
    </p:spTree>
    <p:extLst>
      <p:ext uri="{BB962C8B-B14F-4D97-AF65-F5344CB8AC3E}">
        <p14:creationId xmlns:p14="http://schemas.microsoft.com/office/powerpoint/2010/main" val="2493289283"/>
      </p:ext>
    </p:extLst>
  </p:cSld>
  <p:clrMapOvr>
    <a:masterClrMapping/>
  </p:clrMapOvr>
  <p:transition spd="slow">
    <p:randomBar dir="vert"/>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54</a:t>
            </a:fld>
            <a:r>
              <a:rPr lang="en-US" altLang="zh-CN" dirty="0" smtClean="0"/>
              <a:t>-</a:t>
            </a:r>
            <a:endParaRPr lang="zh-CN" altLang="en-US" dirty="0"/>
          </a:p>
        </p:txBody>
      </p:sp>
      <p:sp>
        <p:nvSpPr>
          <p:cNvPr id="5" name="圆角矩形 4">
            <a:hlinkClick r:id="rId4"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5"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2103519"/>
            <a:ext cx="8128000" cy="2936188"/>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effectLst/>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C</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effectLst/>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effectLst/>
                <a:latin typeface="Arial" panose="020B0604020202020204" pitchFamily="34" charset="0"/>
                <a:ea typeface="黑体" panose="02010609060101010101" pitchFamily="49" charset="-122"/>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因乙醇可与高锰酸钾发生氧化还原反应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应先将反应产生的气体通过盛有水的洗气瓶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除去乙醇</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防止乙醇干扰实验</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再用高锰酸钾溶液检验乙烯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故</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要检验淀粉水解产物中的葡萄糖</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必须先用氢氧化钠溶液中和催化剂硫酸</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故</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无色无味气体为二氧化碳</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可说明</a:t>
            </a:r>
            <a:r>
              <a:rPr lang="zh-CN" altLang="zh-CN" sz="2200" smtClean="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含</a:t>
            </a:r>
            <a:r>
              <a:rPr lang="en-US" altLang="zh-CN" sz="2200" smtClean="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smtClean="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故</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正确</a:t>
            </a:r>
            <a:r>
              <a:rPr lang="en-US" altLang="zh-CN" sz="2200">
                <a:solidFill>
                  <a:srgbClr val="000000"/>
                </a:solidFill>
                <a:latin typeface="Times New Roman" panose="02020603050405020304" pitchFamily="18" charset="0"/>
                <a:cs typeface="Times New Roman" panose="02020603050405020304" pitchFamily="18" charset="0"/>
              </a:rPr>
              <a:t>;HgCl</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溶液能使蛋白质变性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结论不合理</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故</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错误。</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3666255681"/>
              </p:ext>
            </p:extLst>
          </p:nvPr>
        </p:nvGraphicFramePr>
        <p:xfrm>
          <a:off x="2617510" y="4056524"/>
          <a:ext cx="8128000" cy="462733"/>
        </p:xfrm>
        <a:graphic>
          <a:graphicData uri="http://schemas.openxmlformats.org/presentationml/2006/ole">
            <mc:AlternateContent xmlns:mc="http://schemas.openxmlformats.org/markup-compatibility/2006">
              <mc:Choice xmlns:v="urn:schemas-microsoft-com:vml" Requires="v">
                <p:oleObj spid="_x0000_s99330" name="文档" r:id="rId7" imgW="3847376" imgH="218791" progId="Word.Document.12">
                  <p:embed/>
                </p:oleObj>
              </mc:Choice>
              <mc:Fallback>
                <p:oleObj name="文档" r:id="rId7" imgW="3847376" imgH="218791" progId="Word.Document.12">
                  <p:embed/>
                  <p:pic>
                    <p:nvPicPr>
                      <p:cNvPr id="0" name=""/>
                      <p:cNvPicPr/>
                      <p:nvPr/>
                    </p:nvPicPr>
                    <p:blipFill>
                      <a:blip r:embed="rId8"/>
                      <a:stretch>
                        <a:fillRect/>
                      </a:stretch>
                    </p:blipFill>
                    <p:spPr>
                      <a:xfrm>
                        <a:off x="2617510" y="4056524"/>
                        <a:ext cx="8128000" cy="462733"/>
                      </a:xfrm>
                      <a:prstGeom prst="rect">
                        <a:avLst/>
                      </a:prstGeom>
                    </p:spPr>
                  </p:pic>
                </p:oleObj>
              </mc:Fallback>
            </mc:AlternateContent>
          </a:graphicData>
        </a:graphic>
      </p:graphicFrame>
    </p:spTree>
    <p:extLst>
      <p:ext uri="{BB962C8B-B14F-4D97-AF65-F5344CB8AC3E}">
        <p14:creationId xmlns:p14="http://schemas.microsoft.com/office/powerpoint/2010/main" val="303625946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55</a:t>
            </a:fld>
            <a:r>
              <a:rPr lang="en-US" altLang="zh-CN" dirty="0" smtClean="0"/>
              <a:t>-</a:t>
            </a:r>
            <a:endParaRPr lang="zh-CN" altLang="en-US" dirty="0"/>
          </a:p>
        </p:txBody>
      </p:sp>
      <p:sp>
        <p:nvSpPr>
          <p:cNvPr id="5" name="圆角矩形 4">
            <a:hlinkClick r:id="rId4"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5"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4" name="矩形 3"/>
          <p:cNvSpPr>
            <a:spLocks noChangeAspect="1"/>
          </p:cNvSpPr>
          <p:nvPr/>
        </p:nvSpPr>
        <p:spPr>
          <a:xfrm>
            <a:off x="508000" y="1412776"/>
            <a:ext cx="8128000" cy="866006"/>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7</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湖北重点中学联考</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下列实验操作、现象及所得出的结论或解释均正确的是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7" name="对象 6"/>
          <p:cNvGraphicFramePr>
            <a:graphicFrameLocks noChangeAspect="1"/>
          </p:cNvGraphicFramePr>
          <p:nvPr>
            <p:extLst>
              <p:ext uri="{D42A27DB-BD31-4B8C-83A1-F6EECF244321}">
                <p14:modId xmlns:p14="http://schemas.microsoft.com/office/powerpoint/2010/main" val="3249128005"/>
              </p:ext>
            </p:extLst>
          </p:nvPr>
        </p:nvGraphicFramePr>
        <p:xfrm>
          <a:off x="508000" y="2253709"/>
          <a:ext cx="8128000" cy="4803060"/>
        </p:xfrm>
        <a:graphic>
          <a:graphicData uri="http://schemas.openxmlformats.org/presentationml/2006/ole">
            <mc:AlternateContent xmlns:mc="http://schemas.openxmlformats.org/markup-compatibility/2006">
              <mc:Choice xmlns:v="urn:schemas-microsoft-com:vml" Requires="v">
                <p:oleObj spid="_x0000_s100354" name="文档" r:id="rId7" imgW="3918831" imgH="2315659" progId="Word.Document.12">
                  <p:embed/>
                </p:oleObj>
              </mc:Choice>
              <mc:Fallback>
                <p:oleObj name="文档" r:id="rId7" imgW="3918831" imgH="2315659" progId="Word.Document.12">
                  <p:embed/>
                  <p:pic>
                    <p:nvPicPr>
                      <p:cNvPr id="0" name=""/>
                      <p:cNvPicPr/>
                      <p:nvPr/>
                    </p:nvPicPr>
                    <p:blipFill>
                      <a:blip r:embed="rId8"/>
                      <a:stretch>
                        <a:fillRect/>
                      </a:stretch>
                    </p:blipFill>
                    <p:spPr>
                      <a:xfrm>
                        <a:off x="508000" y="2253709"/>
                        <a:ext cx="8128000" cy="4803060"/>
                      </a:xfrm>
                      <a:prstGeom prst="rect">
                        <a:avLst/>
                      </a:prstGeom>
                    </p:spPr>
                  </p:pic>
                </p:oleObj>
              </mc:Fallback>
            </mc:AlternateContent>
          </a:graphicData>
        </a:graphic>
      </p:graphicFrame>
    </p:spTree>
    <p:extLst>
      <p:ext uri="{BB962C8B-B14F-4D97-AF65-F5344CB8AC3E}">
        <p14:creationId xmlns:p14="http://schemas.microsoft.com/office/powerpoint/2010/main" val="2466847447"/>
      </p:ext>
    </p:extLst>
  </p:cSld>
  <p:clrMapOvr>
    <a:masterClrMapping/>
  </p:clrMapOvr>
  <p:transition spd="slow">
    <p:randomBar dir="vert"/>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56</a:t>
            </a:fld>
            <a:r>
              <a:rPr lang="en-US" altLang="zh-CN" dirty="0" smtClean="0"/>
              <a:t>-</a:t>
            </a:r>
            <a:endParaRPr lang="zh-CN" altLang="en-US" dirty="0"/>
          </a:p>
        </p:txBody>
      </p:sp>
      <p:sp>
        <p:nvSpPr>
          <p:cNvPr id="5" name="圆角矩形 4">
            <a:hlinkClick r:id="rId4"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5"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1715263"/>
            <a:ext cx="1085554" cy="498598"/>
          </a:xfrm>
          <a:prstGeom prst="rect">
            <a:avLst/>
          </a:prstGeom>
        </p:spPr>
        <p:txBody>
          <a:bodyPr wrap="none">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smtClean="0">
                <a:solidFill>
                  <a:srgbClr val="000000"/>
                </a:solidFill>
                <a:latin typeface="Times New Roman" panose="02020603050405020304" pitchFamily="18" charset="0"/>
                <a:cs typeface="Times New Roman" panose="02020603050405020304" pitchFamily="18" charset="0"/>
              </a:rPr>
              <a:t>C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2975412731"/>
              </p:ext>
            </p:extLst>
          </p:nvPr>
        </p:nvGraphicFramePr>
        <p:xfrm>
          <a:off x="620464" y="2192515"/>
          <a:ext cx="8128000" cy="3396725"/>
        </p:xfrm>
        <a:graphic>
          <a:graphicData uri="http://schemas.openxmlformats.org/presentationml/2006/ole">
            <mc:AlternateContent xmlns:mc="http://schemas.openxmlformats.org/markup-compatibility/2006">
              <mc:Choice xmlns:v="urn:schemas-microsoft-com:vml" Requires="v">
                <p:oleObj spid="_x0000_s101378" name="文档" r:id="rId7" imgW="3847376" imgH="1607467" progId="Word.Document.12">
                  <p:embed/>
                </p:oleObj>
              </mc:Choice>
              <mc:Fallback>
                <p:oleObj name="文档" r:id="rId7" imgW="3847376" imgH="1607467" progId="Word.Document.12">
                  <p:embed/>
                  <p:pic>
                    <p:nvPicPr>
                      <p:cNvPr id="0" name=""/>
                      <p:cNvPicPr/>
                      <p:nvPr/>
                    </p:nvPicPr>
                    <p:blipFill>
                      <a:blip r:embed="rId8"/>
                      <a:stretch>
                        <a:fillRect/>
                      </a:stretch>
                    </p:blipFill>
                    <p:spPr>
                      <a:xfrm>
                        <a:off x="620464" y="2192515"/>
                        <a:ext cx="8128000" cy="3396725"/>
                      </a:xfrm>
                      <a:prstGeom prst="rect">
                        <a:avLst/>
                      </a:prstGeom>
                    </p:spPr>
                  </p:pic>
                </p:oleObj>
              </mc:Fallback>
            </mc:AlternateContent>
          </a:graphicData>
        </a:graphic>
      </p:graphicFrame>
    </p:spTree>
    <p:extLst>
      <p:ext uri="{BB962C8B-B14F-4D97-AF65-F5344CB8AC3E}">
        <p14:creationId xmlns:p14="http://schemas.microsoft.com/office/powerpoint/2010/main" val="119210685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57</a:t>
            </a:fld>
            <a:r>
              <a:rPr lang="en-US" altLang="zh-CN" dirty="0" smtClean="0"/>
              <a:t>-</a:t>
            </a:r>
            <a:endParaRPr lang="zh-CN" altLang="en-US" dirty="0"/>
          </a:p>
        </p:txBody>
      </p:sp>
      <p:sp>
        <p:nvSpPr>
          <p:cNvPr id="5" name="圆角矩形 4">
            <a:hlinkClick r:id="rId4"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5"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1351042"/>
            <a:ext cx="8128000" cy="866006"/>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8</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河北张家口、辛集、沧州一模</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下列对实验事实的解释错误的是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7" name="对象 6"/>
          <p:cNvGraphicFramePr>
            <a:graphicFrameLocks noChangeAspect="1"/>
          </p:cNvGraphicFramePr>
          <p:nvPr>
            <p:extLst>
              <p:ext uri="{D42A27DB-BD31-4B8C-83A1-F6EECF244321}">
                <p14:modId xmlns:p14="http://schemas.microsoft.com/office/powerpoint/2010/main" val="3349191275"/>
              </p:ext>
            </p:extLst>
          </p:nvPr>
        </p:nvGraphicFramePr>
        <p:xfrm>
          <a:off x="508000" y="2217048"/>
          <a:ext cx="8128000" cy="4756822"/>
        </p:xfrm>
        <a:graphic>
          <a:graphicData uri="http://schemas.openxmlformats.org/presentationml/2006/ole">
            <mc:AlternateContent xmlns:mc="http://schemas.openxmlformats.org/markup-compatibility/2006">
              <mc:Choice xmlns:v="urn:schemas-microsoft-com:vml" Requires="v">
                <p:oleObj spid="_x0000_s102402" name="文档" r:id="rId7" imgW="3957084" imgH="2315659" progId="Word.Document.12">
                  <p:embed/>
                </p:oleObj>
              </mc:Choice>
              <mc:Fallback>
                <p:oleObj name="文档" r:id="rId7" imgW="3957084" imgH="2315659" progId="Word.Document.12">
                  <p:embed/>
                  <p:pic>
                    <p:nvPicPr>
                      <p:cNvPr id="0" name=""/>
                      <p:cNvPicPr/>
                      <p:nvPr/>
                    </p:nvPicPr>
                    <p:blipFill>
                      <a:blip r:embed="rId8"/>
                      <a:stretch>
                        <a:fillRect/>
                      </a:stretch>
                    </p:blipFill>
                    <p:spPr>
                      <a:xfrm>
                        <a:off x="508000" y="2217048"/>
                        <a:ext cx="8128000" cy="4756822"/>
                      </a:xfrm>
                      <a:prstGeom prst="rect">
                        <a:avLst/>
                      </a:prstGeom>
                    </p:spPr>
                  </p:pic>
                </p:oleObj>
              </mc:Fallback>
            </mc:AlternateContent>
          </a:graphicData>
        </a:graphic>
      </p:graphicFrame>
    </p:spTree>
    <p:extLst>
      <p:ext uri="{BB962C8B-B14F-4D97-AF65-F5344CB8AC3E}">
        <p14:creationId xmlns:p14="http://schemas.microsoft.com/office/powerpoint/2010/main" val="3509981049"/>
      </p:ext>
    </p:extLst>
  </p:cSld>
  <p:clrMapOvr>
    <a:masterClrMapping/>
  </p:clrMapOvr>
  <p:transition spd="slow">
    <p:randomBar dir="vert"/>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58</a:t>
            </a:fld>
            <a:r>
              <a:rPr lang="en-US" altLang="zh-CN" dirty="0" smtClean="0"/>
              <a:t>-</a:t>
            </a:r>
            <a:endParaRPr lang="zh-CN" altLang="en-US" dirty="0"/>
          </a:p>
        </p:txBody>
      </p:sp>
      <p:sp>
        <p:nvSpPr>
          <p:cNvPr id="5" name="圆角矩形 4">
            <a:hlinkClick r:id="rId3"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4"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1426888"/>
            <a:ext cx="8128000" cy="4598182"/>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C</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用容量瓶配制一定浓度的溶液</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定容时仰视读数</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导致溶液凹液面最低处高于刻度线</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从而使所配制溶液的体积偏大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浓度偏低</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正确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硝酸银见光易分解</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应保存在棕色试剂瓶中</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作滴定标准液时要放在棕色滴定管中进行滴定实验</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正确</a:t>
            </a:r>
            <a:r>
              <a:rPr lang="en-US" altLang="zh-CN" sz="2200">
                <a:solidFill>
                  <a:srgbClr val="000000"/>
                </a:solidFill>
                <a:latin typeface="Times New Roman" panose="02020603050405020304" pitchFamily="18" charset="0"/>
                <a:cs typeface="Times New Roman" panose="02020603050405020304" pitchFamily="18" charset="0"/>
              </a:rPr>
              <a:t>;10</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mL</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0.5</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mol·L</a:t>
            </a:r>
            <a:r>
              <a:rPr lang="en-US" altLang="zh-CN" sz="2200" baseline="300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的氯化镁溶液中滴加</a:t>
            </a:r>
            <a:r>
              <a:rPr lang="en-US" altLang="zh-CN" sz="2200">
                <a:solidFill>
                  <a:srgbClr val="000000"/>
                </a:solidFill>
                <a:latin typeface="Times New Roman" panose="02020603050405020304" pitchFamily="18" charset="0"/>
                <a:cs typeface="Times New Roman" panose="02020603050405020304" pitchFamily="18" charset="0"/>
              </a:rPr>
              <a:t>5</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mL</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2.4</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mol·L</a:t>
            </a:r>
            <a:r>
              <a:rPr lang="en-US" altLang="zh-CN" sz="2200" baseline="300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氢氧化钠溶液</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反应后氢氧化钠有剩余</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再滴加氯化铜溶液</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过量的氢氧根离子与铜离子反应生成了氢氧化铜沉淀</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故不能根据沉淀变蓝色比较其溶度积大小</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长时间存放的漂白粉会与空气中的二氧化碳反应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其化学方程式为</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smtClean="0">
                <a:solidFill>
                  <a:srgbClr val="000000"/>
                </a:solidFill>
                <a:latin typeface="Times New Roman" panose="02020603050405020304" pitchFamily="18" charset="0"/>
                <a:cs typeface="Times New Roman" panose="02020603050405020304" pitchFamily="18" charset="0"/>
              </a:rPr>
              <a:t>Ca(ClO)</a:t>
            </a:r>
            <a:r>
              <a:rPr lang="en-US" altLang="zh-CN" sz="2200" baseline="-25000" smtClean="0">
                <a:solidFill>
                  <a:srgbClr val="000000"/>
                </a:solidFill>
                <a:latin typeface="Times New Roman" panose="02020603050405020304" pitchFamily="18" charset="0"/>
                <a:cs typeface="Times New Roman" panose="02020603050405020304" pitchFamily="18" charset="0"/>
              </a:rPr>
              <a:t>2</a:t>
            </a:r>
            <a:r>
              <a:rPr lang="en-US" altLang="zh-CN" sz="2200" smtClean="0">
                <a:solidFill>
                  <a:srgbClr val="000000"/>
                </a:solidFill>
                <a:latin typeface="Times New Roman" panose="02020603050405020304" pitchFamily="18" charset="0"/>
                <a:cs typeface="Times New Roman" panose="02020603050405020304" pitchFamily="18" charset="0"/>
              </a:rPr>
              <a:t>+CO</a:t>
            </a:r>
            <a:r>
              <a:rPr lang="en-US" altLang="zh-CN" sz="2200" baseline="-25000" smtClean="0">
                <a:solidFill>
                  <a:srgbClr val="000000"/>
                </a:solidFill>
                <a:latin typeface="Times New Roman" panose="02020603050405020304" pitchFamily="18" charset="0"/>
                <a:cs typeface="Times New Roman" panose="02020603050405020304" pitchFamily="18" charset="0"/>
              </a:rPr>
              <a:t>2</a:t>
            </a:r>
            <a:r>
              <a:rPr lang="en-US" altLang="zh-CN" sz="2200" smtClean="0">
                <a:solidFill>
                  <a:srgbClr val="000000"/>
                </a:solidFill>
                <a:latin typeface="Times New Roman" panose="02020603050405020304" pitchFamily="18" charset="0"/>
                <a:cs typeface="Times New Roman" panose="02020603050405020304" pitchFamily="18" charset="0"/>
              </a:rPr>
              <a:t>+H</a:t>
            </a:r>
            <a:r>
              <a:rPr lang="en-US" altLang="zh-CN" sz="2200" baseline="-25000" smtClean="0">
                <a:solidFill>
                  <a:srgbClr val="000000"/>
                </a:solidFill>
                <a:latin typeface="Times New Roman" panose="02020603050405020304" pitchFamily="18" charset="0"/>
                <a:cs typeface="Times New Roman" panose="02020603050405020304" pitchFamily="18" charset="0"/>
              </a:rPr>
              <a:t>2</a:t>
            </a:r>
            <a:r>
              <a:rPr lang="en-US" altLang="zh-CN" sz="2200" smtClean="0">
                <a:solidFill>
                  <a:srgbClr val="000000"/>
                </a:solidFill>
                <a:latin typeface="Times New Roman" panose="02020603050405020304" pitchFamily="18" charset="0"/>
                <a:cs typeface="Times New Roman" panose="02020603050405020304" pitchFamily="18" charset="0"/>
              </a:rPr>
              <a:t>O</a:t>
            </a:r>
            <a:r>
              <a:rPr lang="en-US" altLang="zh-CN" sz="2400" kern="10000" spc="-150">
                <a:solidFill>
                  <a:srgbClr val="000000"/>
                </a:solidFill>
                <a:latin typeface="Times New Roman" panose="02020603050405020304" pitchFamily="18" charset="0"/>
                <a:cs typeface="Times New Roman" panose="02020603050405020304" pitchFamily="18" charset="0"/>
              </a:rPr>
              <a:t> === </a:t>
            </a:r>
            <a:r>
              <a:rPr lang="en-US" altLang="zh-CN" sz="2200" smtClean="0">
                <a:solidFill>
                  <a:srgbClr val="000000"/>
                </a:solidFill>
                <a:latin typeface="Times New Roman" panose="02020603050405020304" pitchFamily="18" charset="0"/>
                <a:cs typeface="Times New Roman" panose="02020603050405020304" pitchFamily="18" charset="0"/>
              </a:rPr>
              <a:t>CaCO</a:t>
            </a:r>
            <a:r>
              <a:rPr lang="en-US" altLang="zh-CN" sz="2200" baseline="-25000" smtClean="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↓+2HClO,</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生成的碳酸钙沉淀易溶于稀盐酸中</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正确。</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19779706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59</a:t>
            </a:fld>
            <a:r>
              <a:rPr lang="en-US" altLang="zh-CN" dirty="0" smtClean="0"/>
              <a:t>-</a:t>
            </a:r>
            <a:endParaRPr lang="zh-CN" altLang="en-US" dirty="0"/>
          </a:p>
        </p:txBody>
      </p:sp>
      <p:sp>
        <p:nvSpPr>
          <p:cNvPr id="14" name="圆角矩形 13">
            <a:hlinkClick r:id="rId4"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15" name="圆角矩形 14">
            <a:hlinkClick r:id="rId5"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2" name="矩形 1"/>
          <p:cNvSpPr>
            <a:spLocks noChangeAspect="1"/>
          </p:cNvSpPr>
          <p:nvPr/>
        </p:nvSpPr>
        <p:spPr>
          <a:xfrm>
            <a:off x="508000" y="1413814"/>
            <a:ext cx="8128000" cy="4967514"/>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000000"/>
                </a:solidFill>
                <a:latin typeface="Arial" panose="020B0604020202020204" pitchFamily="34" charset="0"/>
                <a:ea typeface="黑体" panose="02010609060101010101" pitchFamily="49" charset="-122"/>
                <a:cs typeface="Times New Roman" panose="02020603050405020304" pitchFamily="18" charset="0"/>
              </a:rPr>
              <a:t>实验方案中实验装置正误的判断</a:t>
            </a:r>
            <a:r>
              <a:rPr lang="zh-CN"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全国</a:t>
            </a:r>
            <a:r>
              <a:rPr lang="zh-CN" altLang="zh-CN" sz="2200">
                <a:solidFill>
                  <a:srgbClr val="000000"/>
                </a:solidFill>
                <a:latin typeface="NEU-BZ-S92"/>
                <a:cs typeface="宋体" panose="02010600030101010101" pitchFamily="2" charset="-122"/>
              </a:rPr>
              <a:t>Ⅰ</a:t>
            </a:r>
            <a:r>
              <a:rPr lang="en-US" altLang="zh-CN" sz="2200">
                <a:solidFill>
                  <a:srgbClr val="000000"/>
                </a:solidFill>
                <a:latin typeface="Times New Roman" panose="02020603050405020304" pitchFamily="18" charset="0"/>
                <a:cs typeface="Times New Roman" panose="02020603050405020304" pitchFamily="18" charset="0"/>
              </a:rPr>
              <a:t>,9)</a:t>
            </a:r>
            <a:r>
              <a:rPr lang="zh-CN" altLang="zh-CN" sz="2200">
                <a:solidFill>
                  <a:srgbClr val="000000"/>
                </a:solidFill>
                <a:latin typeface="Times New Roman" panose="02020603050405020304" pitchFamily="18" charset="0"/>
                <a:cs typeface="Times New Roman" panose="02020603050405020304" pitchFamily="18" charset="0"/>
              </a:rPr>
              <a:t>实验室制备溴苯的反应装置如下图所示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关于实验操作或叙述错误的是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smtClean="0">
                <a:solidFill>
                  <a:srgbClr val="000000"/>
                </a:solidFill>
                <a:latin typeface="Times New Roman" panose="02020603050405020304" pitchFamily="18" charset="0"/>
                <a:cs typeface="Times New Roman" panose="02020603050405020304" pitchFamily="18" charset="0"/>
              </a:rPr>
              <a:t>)</a:t>
            </a:r>
          </a:p>
          <a:p>
            <a:pPr>
              <a:lnSpc>
                <a:spcPct val="120000"/>
              </a:lnSpc>
              <a:spcAft>
                <a:spcPts val="0"/>
              </a:spcAft>
              <a:tabLst>
                <a:tab pos="1029335" algn="l"/>
                <a:tab pos="1850390" algn="l"/>
                <a:tab pos="2538095" algn="l"/>
                <a:tab pos="3221990" algn="l"/>
              </a:tabLst>
            </a:pPr>
            <a:endParaRPr lang="en-US" altLang="zh-CN" sz="220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en-US" altLang="zh-CN" sz="2200" smtClean="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en-US" altLang="zh-CN" sz="220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en-US" altLang="zh-CN" sz="2200" smtClean="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向圆底烧瓶中滴加苯和溴的混合液前需先打开</a:t>
            </a:r>
            <a:r>
              <a:rPr lang="en-US" altLang="zh-CN" sz="2200">
                <a:solidFill>
                  <a:srgbClr val="000000"/>
                </a:solidFill>
                <a:latin typeface="Times New Roman" panose="02020603050405020304" pitchFamily="18" charset="0"/>
                <a:cs typeface="Times New Roman" panose="02020603050405020304" pitchFamily="18" charset="0"/>
              </a:rPr>
              <a:t>K</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实验中装置</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中的液体逐渐变为浅红色</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装置</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中碳酸钠溶液的作用是吸收溴化氢</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cs typeface="Times New Roman" panose="02020603050405020304" pitchFamily="18" charset="0"/>
              </a:rPr>
              <a:t>反应后的混合液经稀碱溶液洗涤、结晶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得到溴苯</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2295495671"/>
              </p:ext>
            </p:extLst>
          </p:nvPr>
        </p:nvGraphicFramePr>
        <p:xfrm>
          <a:off x="1213323" y="2606764"/>
          <a:ext cx="6717355" cy="2169840"/>
        </p:xfrm>
        <a:graphic>
          <a:graphicData uri="http://schemas.openxmlformats.org/presentationml/2006/ole">
            <mc:AlternateContent xmlns:mc="http://schemas.openxmlformats.org/markup-compatibility/2006">
              <mc:Choice xmlns:v="urn:schemas-microsoft-com:vml" Requires="v">
                <p:oleObj spid="_x0000_s103426" name="文档" r:id="rId7" imgW="3847376" imgH="1243295" progId="Word.Document.12">
                  <p:embed/>
                </p:oleObj>
              </mc:Choice>
              <mc:Fallback>
                <p:oleObj name="文档" r:id="rId7" imgW="3847376" imgH="1243295" progId="Word.Document.12">
                  <p:embed/>
                  <p:pic>
                    <p:nvPicPr>
                      <p:cNvPr id="0" name=""/>
                      <p:cNvPicPr/>
                      <p:nvPr/>
                    </p:nvPicPr>
                    <p:blipFill>
                      <a:blip r:embed="rId8"/>
                      <a:stretch>
                        <a:fillRect/>
                      </a:stretch>
                    </p:blipFill>
                    <p:spPr>
                      <a:xfrm>
                        <a:off x="1213323" y="2606764"/>
                        <a:ext cx="6717355" cy="2169840"/>
                      </a:xfrm>
                      <a:prstGeom prst="rect">
                        <a:avLst/>
                      </a:prstGeom>
                    </p:spPr>
                  </p:pic>
                </p:oleObj>
              </mc:Fallback>
            </mc:AlternateContent>
          </a:graphicData>
        </a:graphic>
      </p:graphicFrame>
    </p:spTree>
    <p:extLst>
      <p:ext uri="{BB962C8B-B14F-4D97-AF65-F5344CB8AC3E}">
        <p14:creationId xmlns:p14="http://schemas.microsoft.com/office/powerpoint/2010/main" val="198726227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6</a:t>
            </a:fld>
            <a:r>
              <a:rPr lang="en-US" altLang="zh-CN" dirty="0" smtClean="0"/>
              <a:t>-</a:t>
            </a:r>
            <a:endParaRPr lang="zh-CN" altLang="en-US" dirty="0"/>
          </a:p>
        </p:txBody>
      </p:sp>
      <p:sp>
        <p:nvSpPr>
          <p:cNvPr id="5" name="圆角矩形 4">
            <a:hlinkClick r:id="rId3"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7" name="圆角矩形 6">
            <a:hlinkClick r:id="rId4"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3" name="矩形 2"/>
          <p:cNvSpPr>
            <a:spLocks noChangeAspect="1"/>
          </p:cNvSpPr>
          <p:nvPr/>
        </p:nvSpPr>
        <p:spPr>
          <a:xfrm>
            <a:off x="508000" y="1701069"/>
            <a:ext cx="8128000" cy="3709862"/>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B</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转移溶液后应用适量的蒸馏水洗涤烧杯内壁和玻璃棒</a:t>
            </a:r>
            <a:r>
              <a:rPr lang="en-US" altLang="zh-CN" sz="2200">
                <a:solidFill>
                  <a:srgbClr val="000000"/>
                </a:solidFill>
                <a:latin typeface="Times New Roman" panose="02020603050405020304" pitchFamily="18" charset="0"/>
                <a:cs typeface="Times New Roman" panose="02020603050405020304" pitchFamily="18" charset="0"/>
              </a:rPr>
              <a:t>2~3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次</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并将洗涤液转入容量瓶后再定容</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维生素</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具有还原性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与</a:t>
            </a:r>
            <a:r>
              <a:rPr lang="en-US" altLang="zh-CN" sz="2200">
                <a:solidFill>
                  <a:srgbClr val="000000"/>
                </a:solidFill>
                <a:latin typeface="Times New Roman" panose="02020603050405020304" pitchFamily="18" charset="0"/>
                <a:cs typeface="Times New Roman" panose="02020603050405020304" pitchFamily="18" charset="0"/>
              </a:rPr>
              <a:t>Fe</a:t>
            </a:r>
            <a:r>
              <a:rPr lang="en-US" altLang="zh-CN" sz="2200" baseline="30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反应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溶液由棕黄色变为浅绿色</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用盐酸和</a:t>
            </a:r>
            <a:r>
              <a:rPr lang="en-US" altLang="zh-CN" sz="2200">
                <a:solidFill>
                  <a:srgbClr val="000000"/>
                </a:solidFill>
                <a:latin typeface="Times New Roman" panose="02020603050405020304" pitchFamily="18" charset="0"/>
                <a:cs typeface="Times New Roman" panose="02020603050405020304" pitchFamily="18" charset="0"/>
              </a:rPr>
              <a:t>Zn</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粒反应制取的氢气中混有氯化氢气体和水蒸气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先用氢氧化钠溶液除去氯化氢</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然后用</a:t>
            </a:r>
            <a:r>
              <a:rPr lang="en-US" altLang="zh-CN" sz="2200">
                <a:solidFill>
                  <a:srgbClr val="000000"/>
                </a:solidFill>
                <a:latin typeface="Times New Roman" panose="02020603050405020304" pitchFamily="18" charset="0"/>
                <a:cs typeface="Times New Roman" panose="02020603050405020304" pitchFamily="18" charset="0"/>
              </a:rPr>
              <a:t>KMnO</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溶液检验氯化氢是否除尽</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最后用浓硫酸干燥</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若先用浓硫酸干燥</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最后用</a:t>
            </a:r>
            <a:r>
              <a:rPr lang="en-US" altLang="zh-CN" sz="2200">
                <a:solidFill>
                  <a:srgbClr val="000000"/>
                </a:solidFill>
                <a:latin typeface="Times New Roman" panose="02020603050405020304" pitchFamily="18" charset="0"/>
                <a:cs typeface="Times New Roman" panose="02020603050405020304" pitchFamily="18" charset="0"/>
              </a:rPr>
              <a:t>KMnO</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溶液检验氯化氢是否除尽</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又会重新带入水蒸气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达不到干燥的目的</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亚硫酸氢钠和过氧化氢反应生成硫酸氢钠和水</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无明显现象</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1134046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60</a:t>
            </a:fld>
            <a:r>
              <a:rPr lang="en-US" altLang="zh-CN" dirty="0" smtClean="0"/>
              <a:t>-</a:t>
            </a:r>
            <a:endParaRPr lang="zh-CN" altLang="en-US" dirty="0"/>
          </a:p>
        </p:txBody>
      </p:sp>
      <p:sp>
        <p:nvSpPr>
          <p:cNvPr id="14" name="圆角矩形 13">
            <a:hlinkClick r:id="rId3"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15" name="圆角矩形 14">
            <a:hlinkClick r:id="rId4"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2" name="矩形 1"/>
          <p:cNvSpPr>
            <a:spLocks noChangeAspect="1"/>
          </p:cNvSpPr>
          <p:nvPr/>
        </p:nvSpPr>
        <p:spPr>
          <a:xfrm>
            <a:off x="508000" y="2513599"/>
            <a:ext cx="8128000" cy="2084801"/>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D</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如果不先打开</a:t>
            </a:r>
            <a:r>
              <a:rPr lang="en-US" altLang="zh-CN" sz="2200">
                <a:solidFill>
                  <a:srgbClr val="000000"/>
                </a:solidFill>
                <a:latin typeface="Times New Roman" panose="02020603050405020304" pitchFamily="18" charset="0"/>
                <a:cs typeface="Times New Roman" panose="02020603050405020304" pitchFamily="18" charset="0"/>
              </a:rPr>
              <a:t>K,</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分液漏斗内的液体无法顺利滴入</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溴易挥发</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挥发出的溴被四氯化碳吸收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因此装置</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中的液体逐渐变为浅红色</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碳酸钠溶液可以与挥发出的溴化氢反应</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通常情况下溴苯是液体物质</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不能用结晶的方法得到</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328032416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61</a:t>
            </a:fld>
            <a:r>
              <a:rPr lang="en-US" altLang="zh-CN" dirty="0" smtClean="0"/>
              <a:t>-</a:t>
            </a:r>
            <a:endParaRPr lang="zh-CN" altLang="en-US" dirty="0"/>
          </a:p>
        </p:txBody>
      </p:sp>
      <p:sp>
        <p:nvSpPr>
          <p:cNvPr id="14" name="圆角矩形 13">
            <a:hlinkClick r:id="rId4"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15" name="圆角矩形 14">
            <a:hlinkClick r:id="rId5"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2" name="矩形 1"/>
          <p:cNvSpPr>
            <a:spLocks noChangeAspect="1"/>
          </p:cNvSpPr>
          <p:nvPr/>
        </p:nvSpPr>
        <p:spPr>
          <a:xfrm>
            <a:off x="508000" y="1340767"/>
            <a:ext cx="8128000" cy="5373779"/>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.(2018</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全国</a:t>
            </a:r>
            <a:r>
              <a:rPr lang="zh-CN" altLang="zh-CN" sz="2200">
                <a:solidFill>
                  <a:srgbClr val="000000"/>
                </a:solidFill>
                <a:latin typeface="NEU-BZ-S92"/>
                <a:cs typeface="宋体" panose="02010600030101010101" pitchFamily="2" charset="-122"/>
              </a:rPr>
              <a:t>Ⅰ</a:t>
            </a:r>
            <a:r>
              <a:rPr lang="en-US" altLang="zh-CN" sz="2200">
                <a:solidFill>
                  <a:srgbClr val="000000"/>
                </a:solidFill>
                <a:latin typeface="Times New Roman" panose="02020603050405020304" pitchFamily="18" charset="0"/>
                <a:cs typeface="Times New Roman" panose="02020603050405020304" pitchFamily="18" charset="0"/>
              </a:rPr>
              <a:t>,9)</a:t>
            </a:r>
            <a:r>
              <a:rPr lang="zh-CN" altLang="zh-CN" sz="2200">
                <a:solidFill>
                  <a:srgbClr val="000000"/>
                </a:solidFill>
                <a:latin typeface="Times New Roman" panose="02020603050405020304" pitchFamily="18" charset="0"/>
                <a:cs typeface="Times New Roman" panose="02020603050405020304" pitchFamily="18" charset="0"/>
              </a:rPr>
              <a:t>在生成和纯化乙酸乙酯的实验过程中</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下列操作未涉及的是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smtClean="0">
                <a:solidFill>
                  <a:srgbClr val="000000"/>
                </a:solidFill>
                <a:latin typeface="Times New Roman" panose="02020603050405020304" pitchFamily="18" charset="0"/>
                <a:cs typeface="Times New Roman" panose="02020603050405020304" pitchFamily="18" charset="0"/>
              </a:rPr>
              <a:t>)</a:t>
            </a:r>
          </a:p>
          <a:p>
            <a:pPr>
              <a:lnSpc>
                <a:spcPct val="120000"/>
              </a:lnSpc>
              <a:spcAft>
                <a:spcPts val="0"/>
              </a:spcAft>
              <a:tabLst>
                <a:tab pos="1029335" algn="l"/>
                <a:tab pos="1850390" algn="l"/>
                <a:tab pos="2538095" algn="l"/>
                <a:tab pos="3221990" algn="l"/>
              </a:tabLst>
            </a:pPr>
            <a:endParaRPr lang="en-US" altLang="zh-CN" sz="220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en-US" altLang="zh-CN" sz="2200" smtClean="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en-US" altLang="zh-CN" sz="220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D</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制备乙酸乙酯所用原料为乙醇和冰醋酸</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使用浓硫酸作催化剂和吸水剂</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在加热条件下发生反应</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为防止倒吸</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导管末端应位于饱和碳酸钠溶液的液面上方</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所得的乙酸乙酯不溶于饱和碳酸钠溶液</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而挥发出的乙醇和乙酸可被饱和碳酸钠溶液吸收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可用分液法将乙酸乙酯与饱和碳酸钠溶液分离</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整个过程不需要蒸发</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779324940"/>
              </p:ext>
            </p:extLst>
          </p:nvPr>
        </p:nvGraphicFramePr>
        <p:xfrm>
          <a:off x="1213323" y="2173952"/>
          <a:ext cx="6717355" cy="2036823"/>
        </p:xfrm>
        <a:graphic>
          <a:graphicData uri="http://schemas.openxmlformats.org/presentationml/2006/ole">
            <mc:AlternateContent xmlns:mc="http://schemas.openxmlformats.org/markup-compatibility/2006">
              <mc:Choice xmlns:v="urn:schemas-microsoft-com:vml" Requires="v">
                <p:oleObj spid="_x0000_s104450" name="文档" r:id="rId7" imgW="3847376" imgH="1167366" progId="Word.Document.12">
                  <p:embed/>
                </p:oleObj>
              </mc:Choice>
              <mc:Fallback>
                <p:oleObj name="文档" r:id="rId7" imgW="3847376" imgH="1167366" progId="Word.Document.12">
                  <p:embed/>
                  <p:pic>
                    <p:nvPicPr>
                      <p:cNvPr id="0" name=""/>
                      <p:cNvPicPr/>
                      <p:nvPr/>
                    </p:nvPicPr>
                    <p:blipFill>
                      <a:blip r:embed="rId8"/>
                      <a:stretch>
                        <a:fillRect/>
                      </a:stretch>
                    </p:blipFill>
                    <p:spPr>
                      <a:xfrm>
                        <a:off x="1213323" y="2173952"/>
                        <a:ext cx="6717355" cy="2036823"/>
                      </a:xfrm>
                      <a:prstGeom prst="rect">
                        <a:avLst/>
                      </a:prstGeom>
                    </p:spPr>
                  </p:pic>
                </p:oleObj>
              </mc:Fallback>
            </mc:AlternateContent>
          </a:graphicData>
        </a:graphic>
      </p:graphicFrame>
    </p:spTree>
    <p:extLst>
      <p:ext uri="{BB962C8B-B14F-4D97-AF65-F5344CB8AC3E}">
        <p14:creationId xmlns:p14="http://schemas.microsoft.com/office/powerpoint/2010/main" val="112172461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wipe(down)">
                                      <p:cBhvr>
                                        <p:cTn id="7" dur="500"/>
                                        <p:tgtEl>
                                          <p:spTgt spid="2">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Effect transition="in" filter="wipe(down)">
                                      <p:cBhvr>
                                        <p:cTn id="1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62</a:t>
            </a:fld>
            <a:r>
              <a:rPr lang="en-US" altLang="zh-CN" dirty="0" smtClean="0"/>
              <a:t>-</a:t>
            </a:r>
            <a:endParaRPr lang="zh-CN" altLang="en-US" dirty="0"/>
          </a:p>
        </p:txBody>
      </p:sp>
      <p:sp>
        <p:nvSpPr>
          <p:cNvPr id="14" name="圆角矩形 13">
            <a:hlinkClick r:id="rId4"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15" name="圆角矩形 14">
            <a:hlinkClick r:id="rId5"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2" name="矩形 1"/>
          <p:cNvSpPr>
            <a:spLocks noChangeAspect="1"/>
          </p:cNvSpPr>
          <p:nvPr/>
        </p:nvSpPr>
        <p:spPr>
          <a:xfrm>
            <a:off x="508000" y="1340768"/>
            <a:ext cx="8128000" cy="5373779"/>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.(2017</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全国</a:t>
            </a:r>
            <a:r>
              <a:rPr lang="zh-CN" altLang="zh-CN" sz="2200">
                <a:solidFill>
                  <a:srgbClr val="000000"/>
                </a:solidFill>
                <a:latin typeface="NEU-BZ-S92"/>
                <a:cs typeface="宋体" panose="02010600030101010101" pitchFamily="2" charset="-122"/>
              </a:rPr>
              <a:t>Ⅰ</a:t>
            </a:r>
            <a:r>
              <a:rPr lang="en-US" altLang="zh-CN" sz="2200">
                <a:solidFill>
                  <a:srgbClr val="000000"/>
                </a:solidFill>
                <a:latin typeface="Times New Roman" panose="02020603050405020304" pitchFamily="18" charset="0"/>
                <a:cs typeface="Times New Roman" panose="02020603050405020304" pitchFamily="18" charset="0"/>
              </a:rPr>
              <a:t>,10)</a:t>
            </a:r>
            <a:r>
              <a:rPr lang="zh-CN" altLang="zh-CN" sz="2200">
                <a:solidFill>
                  <a:srgbClr val="000000"/>
                </a:solidFill>
                <a:latin typeface="Times New Roman" panose="02020603050405020304" pitchFamily="18" charset="0"/>
                <a:cs typeface="Times New Roman" panose="02020603050405020304" pitchFamily="18" charset="0"/>
              </a:rPr>
              <a:t>实验室用</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还原</a:t>
            </a:r>
            <a:r>
              <a:rPr lang="en-US" altLang="zh-CN" sz="2200">
                <a:solidFill>
                  <a:srgbClr val="000000"/>
                </a:solidFill>
                <a:latin typeface="Times New Roman" panose="02020603050405020304" pitchFamily="18" charset="0"/>
                <a:cs typeface="Times New Roman" panose="02020603050405020304" pitchFamily="18" charset="0"/>
              </a:rPr>
              <a:t>WO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制备金属</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cs typeface="Times New Roman" panose="02020603050405020304" pitchFamily="18" charset="0"/>
              </a:rPr>
              <a:t>的装置如图所示</a:t>
            </a:r>
            <a:r>
              <a:rPr lang="en-US" altLang="zh-CN" sz="2200">
                <a:solidFill>
                  <a:srgbClr val="000000"/>
                </a:solidFill>
                <a:latin typeface="Times New Roman" panose="02020603050405020304" pitchFamily="18" charset="0"/>
                <a:cs typeface="Times New Roman" panose="02020603050405020304" pitchFamily="18" charset="0"/>
              </a:rPr>
              <a:t>(Zn</a:t>
            </a:r>
            <a:r>
              <a:rPr lang="zh-CN" altLang="zh-CN" sz="2200">
                <a:solidFill>
                  <a:srgbClr val="000000"/>
                </a:solidFill>
                <a:latin typeface="Times New Roman" panose="02020603050405020304" pitchFamily="18" charset="0"/>
                <a:cs typeface="Times New Roman" panose="02020603050405020304" pitchFamily="18" charset="0"/>
              </a:rPr>
              <a:t>粒中往往含有硫等杂质</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焦性没食子酸溶液用于吸收少量氧气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。下列说法正确的是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smtClean="0">
                <a:solidFill>
                  <a:srgbClr val="000000"/>
                </a:solidFill>
                <a:latin typeface="Times New Roman" panose="02020603050405020304" pitchFamily="18" charset="0"/>
                <a:cs typeface="Times New Roman" panose="02020603050405020304" pitchFamily="18" charset="0"/>
              </a:rPr>
              <a:t>)</a:t>
            </a:r>
          </a:p>
          <a:p>
            <a:pPr>
              <a:lnSpc>
                <a:spcPct val="120000"/>
              </a:lnSpc>
              <a:spcAft>
                <a:spcPts val="0"/>
              </a:spcAft>
              <a:tabLst>
                <a:tab pos="1029335" algn="l"/>
                <a:tab pos="1850390" algn="l"/>
                <a:tab pos="2538095" algn="l"/>
                <a:tab pos="3221990" algn="l"/>
              </a:tabLst>
            </a:pPr>
            <a:endParaRPr lang="en-US" altLang="zh-CN" sz="2200" smtClean="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en-US" altLang="zh-CN" sz="220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en-US" altLang="zh-CN" sz="2200" smtClean="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en-US" altLang="zh-CN" sz="220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NEU-BZ-S92"/>
                <a:cs typeface="宋体" panose="02010600030101010101" pitchFamily="2" charset="-122"/>
              </a:rPr>
              <a:t>①②③</a:t>
            </a:r>
            <a:r>
              <a:rPr lang="zh-CN" altLang="zh-CN" sz="2200">
                <a:solidFill>
                  <a:srgbClr val="000000"/>
                </a:solidFill>
                <a:latin typeface="Times New Roman" panose="02020603050405020304" pitchFamily="18" charset="0"/>
                <a:cs typeface="Times New Roman" panose="02020603050405020304" pitchFamily="18" charset="0"/>
              </a:rPr>
              <a:t>中依次盛装</a:t>
            </a:r>
            <a:r>
              <a:rPr lang="en-US" altLang="zh-CN" sz="2200">
                <a:solidFill>
                  <a:srgbClr val="000000"/>
                </a:solidFill>
                <a:latin typeface="Times New Roman" panose="02020603050405020304" pitchFamily="18" charset="0"/>
                <a:cs typeface="Times New Roman" panose="02020603050405020304" pitchFamily="18" charset="0"/>
              </a:rPr>
              <a:t>KMnO</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cs typeface="Times New Roman" panose="02020603050405020304" pitchFamily="18" charset="0"/>
              </a:rPr>
              <a:t>溶液、浓</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SO</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cs typeface="Times New Roman" panose="02020603050405020304" pitchFamily="18" charset="0"/>
              </a:rPr>
              <a:t>、焦性没食子酸溶液</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管式炉加热前</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用试管在</a:t>
            </a:r>
            <a:r>
              <a:rPr lang="zh-CN" altLang="zh-CN" sz="2200">
                <a:solidFill>
                  <a:srgbClr val="000000"/>
                </a:solidFill>
                <a:latin typeface="NEU-BZ-S92"/>
                <a:cs typeface="宋体" panose="02010600030101010101" pitchFamily="2" charset="-122"/>
              </a:rPr>
              <a:t>④</a:t>
            </a:r>
            <a:r>
              <a:rPr lang="zh-CN" altLang="zh-CN" sz="2200">
                <a:solidFill>
                  <a:srgbClr val="000000"/>
                </a:solidFill>
                <a:latin typeface="Times New Roman" panose="02020603050405020304" pitchFamily="18" charset="0"/>
                <a:cs typeface="Times New Roman" panose="02020603050405020304" pitchFamily="18" charset="0"/>
              </a:rPr>
              <a:t>处收集气体并点燃</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通过声音判断气体纯度</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结束反应时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先关闭活塞</a:t>
            </a:r>
            <a:r>
              <a:rPr lang="en-US" altLang="zh-CN" sz="2200">
                <a:solidFill>
                  <a:srgbClr val="000000"/>
                </a:solidFill>
                <a:latin typeface="Times New Roman" panose="02020603050405020304" pitchFamily="18" charset="0"/>
                <a:cs typeface="Times New Roman" panose="02020603050405020304" pitchFamily="18" charset="0"/>
              </a:rPr>
              <a:t>K,</a:t>
            </a:r>
            <a:r>
              <a:rPr lang="zh-CN" altLang="zh-CN" sz="2200">
                <a:solidFill>
                  <a:srgbClr val="000000"/>
                </a:solidFill>
                <a:latin typeface="Times New Roman" panose="02020603050405020304" pitchFamily="18" charset="0"/>
                <a:cs typeface="Times New Roman" panose="02020603050405020304" pitchFamily="18" charset="0"/>
              </a:rPr>
              <a:t>再停止加热</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cs typeface="Times New Roman" panose="02020603050405020304" pitchFamily="18" charset="0"/>
              </a:rPr>
              <a:t>装置</a:t>
            </a:r>
            <a:r>
              <a:rPr lang="en-US" altLang="zh-CN" sz="2200">
                <a:solidFill>
                  <a:srgbClr val="000000"/>
                </a:solidFill>
                <a:latin typeface="Times New Roman" panose="02020603050405020304" pitchFamily="18" charset="0"/>
                <a:cs typeface="Times New Roman" panose="02020603050405020304" pitchFamily="18" charset="0"/>
              </a:rPr>
              <a:t>Q(</a:t>
            </a:r>
            <a:r>
              <a:rPr lang="zh-CN" altLang="zh-CN" sz="2200">
                <a:solidFill>
                  <a:srgbClr val="000000"/>
                </a:solidFill>
                <a:latin typeface="Times New Roman" panose="02020603050405020304" pitchFamily="18" charset="0"/>
                <a:cs typeface="Times New Roman" panose="02020603050405020304" pitchFamily="18" charset="0"/>
              </a:rPr>
              <a:t>启普发生器</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也可用于二氧化锰与浓盐酸反应制备氯气</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2929859595"/>
              </p:ext>
            </p:extLst>
          </p:nvPr>
        </p:nvGraphicFramePr>
        <p:xfrm>
          <a:off x="877455" y="2587174"/>
          <a:ext cx="7389091" cy="2045414"/>
        </p:xfrm>
        <a:graphic>
          <a:graphicData uri="http://schemas.openxmlformats.org/presentationml/2006/ole">
            <mc:AlternateContent xmlns:mc="http://schemas.openxmlformats.org/markup-compatibility/2006">
              <mc:Choice xmlns:v="urn:schemas-microsoft-com:vml" Requires="v">
                <p:oleObj spid="_x0000_s105474" name="文档" r:id="rId7" imgW="3847376" imgH="1065167" progId="Word.Document.12">
                  <p:embed/>
                </p:oleObj>
              </mc:Choice>
              <mc:Fallback>
                <p:oleObj name="文档" r:id="rId7" imgW="3847376" imgH="1065167" progId="Word.Document.12">
                  <p:embed/>
                  <p:pic>
                    <p:nvPicPr>
                      <p:cNvPr id="0" name=""/>
                      <p:cNvPicPr/>
                      <p:nvPr/>
                    </p:nvPicPr>
                    <p:blipFill>
                      <a:blip r:embed="rId8"/>
                      <a:stretch>
                        <a:fillRect/>
                      </a:stretch>
                    </p:blipFill>
                    <p:spPr>
                      <a:xfrm>
                        <a:off x="877455" y="2587174"/>
                        <a:ext cx="7389091" cy="2045414"/>
                      </a:xfrm>
                      <a:prstGeom prst="rect">
                        <a:avLst/>
                      </a:prstGeom>
                    </p:spPr>
                  </p:pic>
                </p:oleObj>
              </mc:Fallback>
            </mc:AlternateContent>
          </a:graphicData>
        </a:graphic>
      </p:graphicFrame>
    </p:spTree>
    <p:extLst>
      <p:ext uri="{BB962C8B-B14F-4D97-AF65-F5344CB8AC3E}">
        <p14:creationId xmlns:p14="http://schemas.microsoft.com/office/powerpoint/2010/main" val="249495060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63</a:t>
            </a:fld>
            <a:r>
              <a:rPr lang="en-US" altLang="zh-CN" dirty="0" smtClean="0"/>
              <a:t>-</a:t>
            </a:r>
            <a:endParaRPr lang="zh-CN" altLang="en-US" dirty="0"/>
          </a:p>
        </p:txBody>
      </p:sp>
      <p:sp>
        <p:nvSpPr>
          <p:cNvPr id="14" name="圆角矩形 13">
            <a:hlinkClick r:id="rId3"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15" name="圆角矩形 14">
            <a:hlinkClick r:id="rId4"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2" name="矩形 1"/>
          <p:cNvSpPr>
            <a:spLocks noChangeAspect="1"/>
          </p:cNvSpPr>
          <p:nvPr/>
        </p:nvSpPr>
        <p:spPr>
          <a:xfrm>
            <a:off x="508000" y="2310467"/>
            <a:ext cx="8128000" cy="2491067"/>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B</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杂质中的水蒸气应最后除去</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故浓硫酸应在</a:t>
            </a:r>
            <a:r>
              <a:rPr lang="zh-CN" altLang="zh-CN" sz="2200">
                <a:solidFill>
                  <a:srgbClr val="000000"/>
                </a:solidFill>
                <a:latin typeface="NEU-BZ-S92"/>
                <a:cs typeface="宋体" panose="02010600030101010101" pitchFamily="2" charset="-122"/>
              </a:rPr>
              <a:t>③</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中</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可燃性气体在受热前应先验纯</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实验结束后为防止生成的金属</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被氧化应在停止加热后继续通一段时间的</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二氧化锰与浓盐酸反应需要加热</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而启普发生器</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装置</a:t>
            </a:r>
            <a:r>
              <a:rPr lang="en-US" altLang="zh-CN" sz="2200">
                <a:solidFill>
                  <a:srgbClr val="000000"/>
                </a:solidFill>
                <a:latin typeface="Times New Roman" panose="02020603050405020304" pitchFamily="18" charset="0"/>
                <a:cs typeface="Times New Roman" panose="02020603050405020304" pitchFamily="18" charset="0"/>
              </a:rPr>
              <a:t>Q)</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不能受热</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283025771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64</a:t>
            </a:fld>
            <a:r>
              <a:rPr lang="en-US" altLang="zh-CN" dirty="0" smtClean="0"/>
              <a:t>-</a:t>
            </a:r>
            <a:endParaRPr lang="zh-CN" altLang="en-US" dirty="0"/>
          </a:p>
        </p:txBody>
      </p:sp>
      <p:sp>
        <p:nvSpPr>
          <p:cNvPr id="5" name="圆角矩形 4">
            <a:hlinkClick r:id="rId4"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5"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1384679"/>
            <a:ext cx="8128000" cy="866006"/>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山东烟台、菏泽一模</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用下列实验装置能达到实验目的的是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部分夹持装置未画出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1710928242"/>
              </p:ext>
            </p:extLst>
          </p:nvPr>
        </p:nvGraphicFramePr>
        <p:xfrm>
          <a:off x="1213323" y="2277072"/>
          <a:ext cx="6717355" cy="4320280"/>
        </p:xfrm>
        <a:graphic>
          <a:graphicData uri="http://schemas.openxmlformats.org/presentationml/2006/ole">
            <mc:AlternateContent xmlns:mc="http://schemas.openxmlformats.org/markup-compatibility/2006">
              <mc:Choice xmlns:v="urn:schemas-microsoft-com:vml" Requires="v">
                <p:oleObj spid="_x0000_s106498" name="文档" r:id="rId7" imgW="3847376" imgH="2474355" progId="Word.Document.12">
                  <p:embed/>
                </p:oleObj>
              </mc:Choice>
              <mc:Fallback>
                <p:oleObj name="文档" r:id="rId7" imgW="3847376" imgH="2474355" progId="Word.Document.12">
                  <p:embed/>
                  <p:pic>
                    <p:nvPicPr>
                      <p:cNvPr id="0" name=""/>
                      <p:cNvPicPr/>
                      <p:nvPr/>
                    </p:nvPicPr>
                    <p:blipFill>
                      <a:blip r:embed="rId8"/>
                      <a:stretch>
                        <a:fillRect/>
                      </a:stretch>
                    </p:blipFill>
                    <p:spPr>
                      <a:xfrm>
                        <a:off x="1213323" y="2277072"/>
                        <a:ext cx="6717355" cy="4320280"/>
                      </a:xfrm>
                      <a:prstGeom prst="rect">
                        <a:avLst/>
                      </a:prstGeom>
                    </p:spPr>
                  </p:pic>
                </p:oleObj>
              </mc:Fallback>
            </mc:AlternateContent>
          </a:graphicData>
        </a:graphic>
      </p:graphicFrame>
    </p:spTree>
    <p:extLst>
      <p:ext uri="{BB962C8B-B14F-4D97-AF65-F5344CB8AC3E}">
        <p14:creationId xmlns:p14="http://schemas.microsoft.com/office/powerpoint/2010/main" val="223277779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65</a:t>
            </a:fld>
            <a:r>
              <a:rPr lang="en-US" altLang="zh-CN" dirty="0" smtClean="0"/>
              <a:t>-</a:t>
            </a:r>
            <a:endParaRPr lang="zh-CN" altLang="en-US" dirty="0"/>
          </a:p>
        </p:txBody>
      </p:sp>
      <p:sp>
        <p:nvSpPr>
          <p:cNvPr id="5" name="圆角矩形 4">
            <a:hlinkClick r:id="rId3"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4"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2107334"/>
            <a:ext cx="8128000" cy="2897332"/>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B</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项中实验为蒸馏</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温度计水银球应置于蒸馏烧瓶支管处</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以便测量蒸气的温度</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该实验为蒸发</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蒸发指蒸去溶剂从而得到固体溶质</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可以通过蒸发</a:t>
            </a:r>
            <a:r>
              <a:rPr lang="en-US" altLang="zh-CN" sz="2200">
                <a:solidFill>
                  <a:srgbClr val="000000"/>
                </a:solidFill>
                <a:latin typeface="Times New Roman" panose="02020603050405020304" pitchFamily="18" charset="0"/>
                <a:cs typeface="Times New Roman" panose="02020603050405020304" pitchFamily="18" charset="0"/>
              </a:rPr>
              <a:t>NaCl</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溶液获得</a:t>
            </a:r>
            <a:r>
              <a:rPr lang="en-US" altLang="zh-CN" sz="2200">
                <a:solidFill>
                  <a:srgbClr val="000000"/>
                </a:solidFill>
                <a:latin typeface="Times New Roman" panose="02020603050405020304" pitchFamily="18" charset="0"/>
                <a:cs typeface="Times New Roman" panose="02020603050405020304" pitchFamily="18" charset="0"/>
              </a:rPr>
              <a:t>NaCl</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晶体</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正确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铜与浓硫酸反应需要加热</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该装置未加热</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过氧化氢溶液与二氧化锰反应生成的氧气会从长颈漏斗逸出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导致无法测量化学反应速率</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应该用分液漏斗</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错误。</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297438118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66</a:t>
            </a:fld>
            <a:r>
              <a:rPr lang="en-US" altLang="zh-CN" dirty="0" smtClean="0"/>
              <a:t>-</a:t>
            </a:r>
            <a:endParaRPr lang="zh-CN" altLang="en-US" dirty="0"/>
          </a:p>
        </p:txBody>
      </p:sp>
      <p:sp>
        <p:nvSpPr>
          <p:cNvPr id="5" name="圆角矩形 4">
            <a:hlinkClick r:id="rId4"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5"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1447800"/>
            <a:ext cx="8128000" cy="866006"/>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陕西宝鸡中学模拟</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实验是化学研究的重要手段</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关于下列各实验装置图的叙述中</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正确的是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3881909698"/>
              </p:ext>
            </p:extLst>
          </p:nvPr>
        </p:nvGraphicFramePr>
        <p:xfrm>
          <a:off x="508000" y="2313806"/>
          <a:ext cx="8128000" cy="4211538"/>
        </p:xfrm>
        <a:graphic>
          <a:graphicData uri="http://schemas.openxmlformats.org/presentationml/2006/ole">
            <mc:AlternateContent xmlns:mc="http://schemas.openxmlformats.org/markup-compatibility/2006">
              <mc:Choice xmlns:v="urn:schemas-microsoft-com:vml" Requires="v">
                <p:oleObj spid="_x0000_s107522" name="文档" r:id="rId7" imgW="3847376" imgH="1993230" progId="Word.Document.12">
                  <p:embed/>
                </p:oleObj>
              </mc:Choice>
              <mc:Fallback>
                <p:oleObj name="文档" r:id="rId7" imgW="3847376" imgH="1993230" progId="Word.Document.12">
                  <p:embed/>
                  <p:pic>
                    <p:nvPicPr>
                      <p:cNvPr id="0" name=""/>
                      <p:cNvPicPr/>
                      <p:nvPr/>
                    </p:nvPicPr>
                    <p:blipFill>
                      <a:blip r:embed="rId8"/>
                      <a:stretch>
                        <a:fillRect/>
                      </a:stretch>
                    </p:blipFill>
                    <p:spPr>
                      <a:xfrm>
                        <a:off x="508000" y="2313806"/>
                        <a:ext cx="8128000" cy="4211538"/>
                      </a:xfrm>
                      <a:prstGeom prst="rect">
                        <a:avLst/>
                      </a:prstGeom>
                    </p:spPr>
                  </p:pic>
                </p:oleObj>
              </mc:Fallback>
            </mc:AlternateContent>
          </a:graphicData>
        </a:graphic>
      </p:graphicFrame>
    </p:spTree>
    <p:extLst>
      <p:ext uri="{BB962C8B-B14F-4D97-AF65-F5344CB8AC3E}">
        <p14:creationId xmlns:p14="http://schemas.microsoft.com/office/powerpoint/2010/main" val="423590952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67</a:t>
            </a:fld>
            <a:r>
              <a:rPr lang="en-US" altLang="zh-CN" dirty="0" smtClean="0"/>
              <a:t>-</a:t>
            </a:r>
            <a:endParaRPr lang="zh-CN" altLang="en-US" dirty="0"/>
          </a:p>
        </p:txBody>
      </p:sp>
      <p:sp>
        <p:nvSpPr>
          <p:cNvPr id="5" name="圆角矩形 4">
            <a:hlinkClick r:id="rId3"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4"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1426888"/>
            <a:ext cx="8128000" cy="4522392"/>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装置</a:t>
            </a:r>
            <a:r>
              <a:rPr lang="zh-CN" altLang="zh-CN" sz="2200">
                <a:solidFill>
                  <a:srgbClr val="000000"/>
                </a:solidFill>
                <a:latin typeface="NEU-BZ-S92"/>
                <a:cs typeface="宋体" panose="02010600030101010101" pitchFamily="2" charset="-122"/>
              </a:rPr>
              <a:t>①</a:t>
            </a:r>
            <a:r>
              <a:rPr lang="zh-CN" altLang="zh-CN" sz="2200">
                <a:solidFill>
                  <a:srgbClr val="000000"/>
                </a:solidFill>
                <a:latin typeface="Times New Roman" panose="02020603050405020304" pitchFamily="18" charset="0"/>
                <a:cs typeface="Times New Roman" panose="02020603050405020304" pitchFamily="18" charset="0"/>
              </a:rPr>
              <a:t>常用于分离互不相溶的液体混合物</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装置</a:t>
            </a:r>
            <a:r>
              <a:rPr lang="zh-CN" altLang="zh-CN" sz="2200">
                <a:solidFill>
                  <a:srgbClr val="000000"/>
                </a:solidFill>
                <a:latin typeface="NEU-BZ-S92"/>
                <a:cs typeface="宋体" panose="02010600030101010101" pitchFamily="2" charset="-122"/>
              </a:rPr>
              <a:t>②</a:t>
            </a:r>
            <a:r>
              <a:rPr lang="zh-CN" altLang="zh-CN" sz="2200">
                <a:solidFill>
                  <a:srgbClr val="000000"/>
                </a:solidFill>
                <a:latin typeface="Times New Roman" panose="02020603050405020304" pitchFamily="18" charset="0"/>
                <a:cs typeface="Times New Roman" panose="02020603050405020304" pitchFamily="18" charset="0"/>
              </a:rPr>
              <a:t>可用于稀释浓硫酸</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装置</a:t>
            </a:r>
            <a:r>
              <a:rPr lang="zh-CN" altLang="zh-CN" sz="2200">
                <a:solidFill>
                  <a:srgbClr val="000000"/>
                </a:solidFill>
                <a:latin typeface="NEU-BZ-S92"/>
                <a:cs typeface="宋体" panose="02010600030101010101" pitchFamily="2" charset="-122"/>
              </a:rPr>
              <a:t>③</a:t>
            </a:r>
            <a:r>
              <a:rPr lang="zh-CN" altLang="zh-CN" sz="2200">
                <a:solidFill>
                  <a:srgbClr val="000000"/>
                </a:solidFill>
                <a:latin typeface="Times New Roman" panose="02020603050405020304" pitchFamily="18" charset="0"/>
                <a:cs typeface="Times New Roman" panose="02020603050405020304" pitchFamily="18" charset="0"/>
              </a:rPr>
              <a:t>可用于制备少量氨气</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cs typeface="Times New Roman" panose="02020603050405020304" pitchFamily="18" charset="0"/>
              </a:rPr>
              <a:t>装置</a:t>
            </a:r>
            <a:r>
              <a:rPr lang="zh-CN" altLang="zh-CN" sz="2200">
                <a:solidFill>
                  <a:srgbClr val="000000"/>
                </a:solidFill>
                <a:latin typeface="NEU-BZ-S92"/>
                <a:cs typeface="宋体" panose="02010600030101010101" pitchFamily="2" charset="-122"/>
              </a:rPr>
              <a:t>④</a:t>
            </a:r>
            <a:r>
              <a:rPr lang="zh-CN" altLang="zh-CN" sz="2200">
                <a:solidFill>
                  <a:srgbClr val="000000"/>
                </a:solidFill>
                <a:latin typeface="Times New Roman" panose="02020603050405020304" pitchFamily="18" charset="0"/>
                <a:cs typeface="Times New Roman" panose="02020603050405020304" pitchFamily="18" charset="0"/>
              </a:rPr>
              <a:t>可用于蒸发、浓缩、结晶</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C</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互不相溶的液体混合物用分液的方法分离</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沸点不同互溶的液体混合物用蒸馏的方法分离</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蒸馏时温度计感温泡应在支管口处</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不能在容量瓶内进行溶液的稀释或药品溶解</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浓硫酸溶解时会放出大量的热</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会导致容量瓶损坏</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氧化钙与浓氨水反应生成氨气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碱石灰可干燥氨气</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正确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蒸发、浓缩、结晶需要在蒸发皿中加热溶液</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不能用坩埚</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错误。</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353473028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wipe(down)">
                                      <p:cBhvr>
                                        <p:cTn id="7" dur="500"/>
                                        <p:tgtEl>
                                          <p:spTgt spid="2">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wipe(down)">
                                      <p:cBhvr>
                                        <p:cTn id="1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68</a:t>
            </a:fld>
            <a:r>
              <a:rPr lang="en-US" altLang="zh-CN" dirty="0" smtClean="0"/>
              <a:t>-</a:t>
            </a:r>
            <a:endParaRPr lang="zh-CN" altLang="en-US" dirty="0"/>
          </a:p>
        </p:txBody>
      </p:sp>
      <p:sp>
        <p:nvSpPr>
          <p:cNvPr id="5" name="圆角矩形 4">
            <a:hlinkClick r:id="rId3"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4"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1623720"/>
            <a:ext cx="8128000" cy="1272271"/>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湖北黄冈中学二模</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某兴趣小组设计了如下实验测定海带中碘元素的含量</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依次经过四个步骤</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下列图示装置和原理能达到实验目的的是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pic>
        <p:nvPicPr>
          <p:cNvPr id="7" name="19H44A.eps" descr="id:2147505829;FounderCES"/>
          <p:cNvPicPr/>
          <p:nvPr/>
        </p:nvPicPr>
        <p:blipFill>
          <a:blip r:embed="rId5"/>
          <a:stretch>
            <a:fillRect/>
          </a:stretch>
        </p:blipFill>
        <p:spPr>
          <a:xfrm>
            <a:off x="697613" y="3212976"/>
            <a:ext cx="3588032" cy="1872208"/>
          </a:xfrm>
          <a:prstGeom prst="rect">
            <a:avLst/>
          </a:prstGeom>
        </p:spPr>
      </p:pic>
      <p:pic>
        <p:nvPicPr>
          <p:cNvPr id="8" name="19H44B.eps" descr="id:2147505836;FounderCES"/>
          <p:cNvPicPr/>
          <p:nvPr/>
        </p:nvPicPr>
        <p:blipFill>
          <a:blip r:embed="rId6"/>
          <a:stretch>
            <a:fillRect/>
          </a:stretch>
        </p:blipFill>
        <p:spPr>
          <a:xfrm>
            <a:off x="4473091" y="2657460"/>
            <a:ext cx="4162909" cy="2378805"/>
          </a:xfrm>
          <a:prstGeom prst="rect">
            <a:avLst/>
          </a:prstGeom>
        </p:spPr>
      </p:pic>
    </p:spTree>
    <p:extLst>
      <p:ext uri="{BB962C8B-B14F-4D97-AF65-F5344CB8AC3E}">
        <p14:creationId xmlns:p14="http://schemas.microsoft.com/office/powerpoint/2010/main" val="64526408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69</a:t>
            </a:fld>
            <a:r>
              <a:rPr lang="en-US" altLang="zh-CN" dirty="0" smtClean="0"/>
              <a:t>-</a:t>
            </a:r>
            <a:endParaRPr lang="zh-CN" altLang="en-US" dirty="0"/>
          </a:p>
        </p:txBody>
      </p:sp>
      <p:sp>
        <p:nvSpPr>
          <p:cNvPr id="5" name="圆角矩形 4">
            <a:hlinkClick r:id="rId4"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5"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2103519"/>
            <a:ext cx="8128000" cy="2936188"/>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effectLst/>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B</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effectLst/>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effectLst/>
                <a:latin typeface="Arial" panose="020B0604020202020204" pitchFamily="34" charset="0"/>
                <a:ea typeface="黑体" panose="02010609060101010101" pitchFamily="49" charset="-122"/>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灼烧应在坩埚中进行</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将海带灰溶解后分离出不溶性杂质采用过滤操作</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过滤需要用玻璃棒引流</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图中操作科学规范</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项正确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制备</a:t>
            </a:r>
            <a:r>
              <a:rPr lang="en-US" altLang="zh-CN" sz="2200">
                <a:solidFill>
                  <a:srgbClr val="000000"/>
                </a:solidFill>
                <a:latin typeface="Times New Roman" panose="02020603050405020304" pitchFamily="18" charset="0"/>
                <a:cs typeface="Times New Roman" panose="02020603050405020304" pitchFamily="18" charset="0"/>
              </a:rPr>
              <a:t>Cl</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并将</a:t>
            </a:r>
            <a:r>
              <a:rPr lang="en-US" altLang="zh-CN" sz="2200">
                <a:solidFill>
                  <a:srgbClr val="000000"/>
                </a:solidFill>
                <a:latin typeface="Times New Roman" panose="02020603050405020304" pitchFamily="18" charset="0"/>
                <a:cs typeface="Times New Roman" panose="02020603050405020304" pitchFamily="18" charset="0"/>
              </a:rPr>
              <a:t>I</a:t>
            </a:r>
            <a:r>
              <a:rPr lang="en-US" altLang="zh-CN" sz="2200" baseline="300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氧化为</a:t>
            </a:r>
            <a:r>
              <a:rPr lang="en-US" altLang="zh-CN" sz="2200">
                <a:solidFill>
                  <a:srgbClr val="000000"/>
                </a:solidFill>
                <a:latin typeface="Times New Roman" panose="02020603050405020304" pitchFamily="18" charset="0"/>
                <a:cs typeface="Times New Roman" panose="02020603050405020304" pitchFamily="18" charset="0"/>
              </a:rPr>
              <a:t>I</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除去氯气中的氯化氢应该用饱和食盐水</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尾气需用氢氧化钠溶液吸收</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a:solidFill>
                  <a:srgbClr val="000000"/>
                </a:solidFill>
                <a:latin typeface="Times New Roman" panose="02020603050405020304" pitchFamily="18" charset="0"/>
                <a:cs typeface="Times New Roman" panose="02020603050405020304" pitchFamily="18" charset="0"/>
              </a:rPr>
              <a:t>;Na</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S</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为强碱弱酸盐</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smtClean="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因</a:t>
            </a:r>
            <a:r>
              <a:rPr lang="en-US" altLang="zh-CN" sz="2200" smtClean="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         </a:t>
            </a:r>
            <a:r>
              <a:rPr lang="zh-CN" altLang="zh-CN" sz="2200" smtClean="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的</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水解使溶液呈碱性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滴定时</a:t>
            </a:r>
            <a:r>
              <a:rPr lang="en-US" altLang="zh-CN" sz="2200">
                <a:solidFill>
                  <a:srgbClr val="000000"/>
                </a:solidFill>
                <a:latin typeface="Times New Roman" panose="02020603050405020304" pitchFamily="18" charset="0"/>
                <a:cs typeface="Times New Roman" panose="02020603050405020304" pitchFamily="18" charset="0"/>
              </a:rPr>
              <a:t>Na</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S</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溶液应该用碱式滴定管盛装</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项错误。</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7" name="对象 6"/>
          <p:cNvGraphicFramePr>
            <a:graphicFrameLocks noChangeAspect="1"/>
          </p:cNvGraphicFramePr>
          <p:nvPr>
            <p:extLst>
              <p:ext uri="{D42A27DB-BD31-4B8C-83A1-F6EECF244321}">
                <p14:modId xmlns:p14="http://schemas.microsoft.com/office/powerpoint/2010/main" val="1431363172"/>
              </p:ext>
            </p:extLst>
          </p:nvPr>
        </p:nvGraphicFramePr>
        <p:xfrm>
          <a:off x="861658" y="4210814"/>
          <a:ext cx="686096" cy="325497"/>
        </p:xfrm>
        <a:graphic>
          <a:graphicData uri="http://schemas.openxmlformats.org/presentationml/2006/ole">
            <mc:AlternateContent xmlns:mc="http://schemas.openxmlformats.org/markup-compatibility/2006">
              <mc:Choice xmlns:v="urn:schemas-microsoft-com:vml" Requires="v">
                <p:oleObj spid="_x0000_s108546" name="文档" r:id="rId7" imgW="332373" imgH="160135" progId="Word.Document.12">
                  <p:embed/>
                </p:oleObj>
              </mc:Choice>
              <mc:Fallback>
                <p:oleObj name="文档" r:id="rId7" imgW="332373" imgH="160135" progId="Word.Document.12">
                  <p:embed/>
                  <p:pic>
                    <p:nvPicPr>
                      <p:cNvPr id="0" name=""/>
                      <p:cNvPicPr>
                        <a:picLocks noChangeAspect="1" noChangeArrowheads="1"/>
                      </p:cNvPicPr>
                      <p:nvPr/>
                    </p:nvPicPr>
                    <p:blipFill>
                      <a:blip r:embed="rId8"/>
                      <a:srcRect/>
                      <a:stretch>
                        <a:fillRect/>
                      </a:stretch>
                    </p:blipFill>
                    <p:spPr bwMode="auto">
                      <a:xfrm>
                        <a:off x="861658" y="4210814"/>
                        <a:ext cx="686096" cy="32549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6336960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7</a:t>
            </a:fld>
            <a:r>
              <a:rPr lang="en-US" altLang="zh-CN" dirty="0" smtClean="0"/>
              <a:t>-</a:t>
            </a:r>
            <a:endParaRPr lang="zh-CN" altLang="en-US" dirty="0"/>
          </a:p>
        </p:txBody>
      </p:sp>
      <p:sp>
        <p:nvSpPr>
          <p:cNvPr id="5" name="圆角矩形 4">
            <a:hlinkClick r:id="rId3"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7" name="圆角矩形 6">
            <a:hlinkClick r:id="rId4"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2" name="矩形 1"/>
          <p:cNvSpPr>
            <a:spLocks noChangeAspect="1"/>
          </p:cNvSpPr>
          <p:nvPr/>
        </p:nvSpPr>
        <p:spPr>
          <a:xfrm>
            <a:off x="508000" y="1497936"/>
            <a:ext cx="8128000" cy="4116127"/>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.(2018</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全国</a:t>
            </a:r>
            <a:r>
              <a:rPr lang="zh-CN" altLang="zh-CN" sz="2200">
                <a:solidFill>
                  <a:srgbClr val="000000"/>
                </a:solidFill>
                <a:latin typeface="NEU-BZ-S92"/>
                <a:cs typeface="宋体" panose="02010600030101010101" pitchFamily="2" charset="-122"/>
              </a:rPr>
              <a:t>Ⅲ</a:t>
            </a:r>
            <a:r>
              <a:rPr lang="en-US" altLang="zh-CN" sz="2200">
                <a:solidFill>
                  <a:srgbClr val="000000"/>
                </a:solidFill>
                <a:latin typeface="Times New Roman" panose="02020603050405020304" pitchFamily="18" charset="0"/>
                <a:cs typeface="Times New Roman" panose="02020603050405020304" pitchFamily="18" charset="0"/>
              </a:rPr>
              <a:t>,10)</a:t>
            </a:r>
            <a:r>
              <a:rPr lang="zh-CN" altLang="zh-CN" sz="2200">
                <a:solidFill>
                  <a:srgbClr val="000000"/>
                </a:solidFill>
                <a:latin typeface="Times New Roman" panose="02020603050405020304" pitchFamily="18" charset="0"/>
                <a:cs typeface="Times New Roman" panose="02020603050405020304" pitchFamily="18" charset="0"/>
              </a:rPr>
              <a:t>下列实验操作不当的是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用稀硫酸和锌粒制取</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加几滴</a:t>
            </a:r>
            <a:r>
              <a:rPr lang="en-US" altLang="zh-CN" sz="2200">
                <a:solidFill>
                  <a:srgbClr val="000000"/>
                </a:solidFill>
                <a:latin typeface="Times New Roman" panose="02020603050405020304" pitchFamily="18" charset="0"/>
                <a:cs typeface="Times New Roman" panose="02020603050405020304" pitchFamily="18" charset="0"/>
              </a:rPr>
              <a:t>CuSO</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cs typeface="Times New Roman" panose="02020603050405020304" pitchFamily="18" charset="0"/>
              </a:rPr>
              <a:t>溶液以加快反应速率</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用标准</a:t>
            </a:r>
            <a:r>
              <a:rPr lang="en-US" altLang="zh-CN" sz="2200">
                <a:solidFill>
                  <a:srgbClr val="000000"/>
                </a:solidFill>
                <a:latin typeface="Times New Roman" panose="02020603050405020304" pitchFamily="18" charset="0"/>
                <a:cs typeface="Times New Roman" panose="02020603050405020304" pitchFamily="18" charset="0"/>
              </a:rPr>
              <a:t>HCl</a:t>
            </a:r>
            <a:r>
              <a:rPr lang="zh-CN" altLang="zh-CN" sz="2200">
                <a:solidFill>
                  <a:srgbClr val="000000"/>
                </a:solidFill>
                <a:latin typeface="Times New Roman" panose="02020603050405020304" pitchFamily="18" charset="0"/>
                <a:cs typeface="Times New Roman" panose="02020603050405020304" pitchFamily="18" charset="0"/>
              </a:rPr>
              <a:t>溶液滴定</a:t>
            </a:r>
            <a:r>
              <a:rPr lang="en-US" altLang="zh-CN" sz="2200">
                <a:solidFill>
                  <a:srgbClr val="000000"/>
                </a:solidFill>
                <a:latin typeface="Times New Roman" panose="02020603050405020304" pitchFamily="18" charset="0"/>
                <a:cs typeface="Times New Roman" panose="02020603050405020304" pitchFamily="18" charset="0"/>
              </a:rPr>
              <a:t>NaHCO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溶液来测定其浓度</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选择酚酞为指示剂</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用铂丝蘸取某碱金属的盐溶液灼烧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火焰呈黄色</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证明其中含有</a:t>
            </a:r>
            <a:r>
              <a:rPr lang="en-US" altLang="zh-CN" sz="2200">
                <a:solidFill>
                  <a:srgbClr val="000000"/>
                </a:solidFill>
                <a:latin typeface="Times New Roman" panose="02020603050405020304" pitchFamily="18" charset="0"/>
                <a:cs typeface="Times New Roman" panose="02020603050405020304" pitchFamily="18" charset="0"/>
              </a:rPr>
              <a:t>Na</a:t>
            </a:r>
            <a:r>
              <a:rPr lang="en-US" altLang="zh-CN" sz="2200" baseline="300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cs typeface="Times New Roman" panose="02020603050405020304" pitchFamily="18" charset="0"/>
              </a:rPr>
              <a:t>常压蒸馏时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加入液体的体积不超过圆底烧瓶容积的三分之二</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B</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用盐酸滴定</a:t>
            </a:r>
            <a:r>
              <a:rPr lang="en-US" altLang="zh-CN" sz="2200">
                <a:solidFill>
                  <a:srgbClr val="000000"/>
                </a:solidFill>
                <a:latin typeface="Times New Roman" panose="02020603050405020304" pitchFamily="18" charset="0"/>
                <a:cs typeface="Times New Roman" panose="02020603050405020304" pitchFamily="18" charset="0"/>
              </a:rPr>
              <a:t>NaHCO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溶液</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滴定终点时溶液呈酸性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应选用甲基橙作指示剂</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5078940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wipe(down)">
                                      <p:cBhvr>
                                        <p:cTn id="7" dur="500"/>
                                        <p:tgtEl>
                                          <p:spTgt spid="2">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Effect transition="in" filter="wipe(down)">
                                      <p:cBhvr>
                                        <p:cTn id="1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70</a:t>
            </a:fld>
            <a:r>
              <a:rPr lang="en-US" altLang="zh-CN" dirty="0" smtClean="0"/>
              <a:t>-</a:t>
            </a:r>
            <a:endParaRPr lang="zh-CN" altLang="en-US" dirty="0"/>
          </a:p>
        </p:txBody>
      </p:sp>
      <p:sp>
        <p:nvSpPr>
          <p:cNvPr id="5" name="圆角矩形 4">
            <a:hlinkClick r:id="rId4"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5"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7" name="矩形 6"/>
          <p:cNvSpPr>
            <a:spLocks noChangeAspect="1"/>
          </p:cNvSpPr>
          <p:nvPr/>
        </p:nvSpPr>
        <p:spPr>
          <a:xfrm>
            <a:off x="508000" y="1485421"/>
            <a:ext cx="8128000" cy="4154984"/>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北京丰台二模</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以</a:t>
            </a:r>
            <a:r>
              <a:rPr lang="en-US" altLang="zh-CN" sz="2200">
                <a:solidFill>
                  <a:srgbClr val="000000"/>
                </a:solidFill>
                <a:latin typeface="Times New Roman" panose="02020603050405020304" pitchFamily="18" charset="0"/>
                <a:cs typeface="Times New Roman" panose="02020603050405020304" pitchFamily="18" charset="0"/>
              </a:rPr>
              <a:t>CO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和</a:t>
            </a:r>
            <a:r>
              <a:rPr lang="en-US" altLang="zh-CN" sz="2200">
                <a:solidFill>
                  <a:srgbClr val="000000"/>
                </a:solidFill>
                <a:latin typeface="Times New Roman" panose="02020603050405020304" pitchFamily="18" charset="0"/>
                <a:cs typeface="Times New Roman" panose="02020603050405020304" pitchFamily="18" charset="0"/>
              </a:rPr>
              <a:t>Na</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为原料</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制取纯净干燥</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的实验装置如下</a:t>
            </a:r>
            <a:r>
              <a:rPr lang="en-US" altLang="zh-CN" sz="2200" smtClean="0">
                <a:solidFill>
                  <a:srgbClr val="000000"/>
                </a:solidFill>
                <a:latin typeface="Times New Roman" panose="02020603050405020304" pitchFamily="18" charset="0"/>
                <a:cs typeface="Times New Roman" panose="02020603050405020304" pitchFamily="18" charset="0"/>
              </a:rPr>
              <a:t>:</a:t>
            </a:r>
          </a:p>
          <a:p>
            <a:pPr>
              <a:lnSpc>
                <a:spcPct val="120000"/>
              </a:lnSpc>
              <a:spcAft>
                <a:spcPts val="0"/>
              </a:spcAft>
              <a:tabLst>
                <a:tab pos="1029335" algn="l"/>
                <a:tab pos="1850390" algn="l"/>
                <a:tab pos="2538095" algn="l"/>
                <a:tab pos="3221990" algn="l"/>
              </a:tabLst>
            </a:pPr>
            <a:endParaRPr lang="en-US" altLang="zh-CN" sz="220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en-US" altLang="zh-CN" sz="2200" smtClean="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下列说法不正确的是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装置</a:t>
            </a:r>
            <a:r>
              <a:rPr lang="zh-CN" altLang="zh-CN" sz="2200">
                <a:solidFill>
                  <a:srgbClr val="000000"/>
                </a:solidFill>
                <a:latin typeface="NEU-BZ-S92"/>
                <a:cs typeface="宋体" panose="02010600030101010101" pitchFamily="2" charset="-122"/>
              </a:rPr>
              <a:t>②</a:t>
            </a:r>
            <a:r>
              <a:rPr lang="zh-CN" altLang="zh-CN" sz="2200">
                <a:solidFill>
                  <a:srgbClr val="000000"/>
                </a:solidFill>
                <a:latin typeface="Times New Roman" panose="02020603050405020304" pitchFamily="18" charset="0"/>
                <a:cs typeface="Times New Roman" panose="02020603050405020304" pitchFamily="18" charset="0"/>
              </a:rPr>
              <a:t>中试剂可以是</a:t>
            </a:r>
            <a:r>
              <a:rPr lang="en-US" altLang="zh-CN" sz="2200">
                <a:solidFill>
                  <a:srgbClr val="000000"/>
                </a:solidFill>
                <a:latin typeface="Times New Roman" panose="02020603050405020304" pitchFamily="18" charset="0"/>
                <a:cs typeface="Times New Roman" panose="02020603050405020304" pitchFamily="18" charset="0"/>
              </a:rPr>
              <a:t>NaOH</a:t>
            </a:r>
            <a:r>
              <a:rPr lang="zh-CN" altLang="zh-CN" sz="2200">
                <a:solidFill>
                  <a:srgbClr val="000000"/>
                </a:solidFill>
                <a:latin typeface="Times New Roman" panose="02020603050405020304" pitchFamily="18" charset="0"/>
                <a:cs typeface="Times New Roman" panose="02020603050405020304" pitchFamily="18" charset="0"/>
              </a:rPr>
              <a:t>溶液</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装置</a:t>
            </a:r>
            <a:r>
              <a:rPr lang="zh-CN" altLang="zh-CN" sz="2200">
                <a:solidFill>
                  <a:srgbClr val="000000"/>
                </a:solidFill>
                <a:latin typeface="NEU-BZ-S92"/>
                <a:cs typeface="宋体" panose="02010600030101010101" pitchFamily="2" charset="-122"/>
              </a:rPr>
              <a:t>③</a:t>
            </a:r>
            <a:r>
              <a:rPr lang="zh-CN" altLang="zh-CN" sz="2200">
                <a:solidFill>
                  <a:srgbClr val="000000"/>
                </a:solidFill>
                <a:latin typeface="Times New Roman" panose="02020603050405020304" pitchFamily="18" charset="0"/>
                <a:cs typeface="Times New Roman" panose="02020603050405020304" pitchFamily="18" charset="0"/>
              </a:rPr>
              <a:t>的作用是干燥</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2</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收集氧气应选择装置</a:t>
            </a:r>
            <a:r>
              <a:rPr lang="en-US" altLang="zh-CN" sz="2200">
                <a:solidFill>
                  <a:srgbClr val="000000"/>
                </a:solidFill>
                <a:latin typeface="Times New Roman" panose="02020603050405020304" pitchFamily="18" charset="0"/>
                <a:cs typeface="Times New Roman" panose="02020603050405020304" pitchFamily="18" charset="0"/>
              </a:rPr>
              <a:t>a</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cs typeface="Times New Roman" panose="02020603050405020304" pitchFamily="18" charset="0"/>
              </a:rPr>
              <a:t>装置</a:t>
            </a:r>
            <a:r>
              <a:rPr lang="zh-CN" altLang="zh-CN" sz="2200">
                <a:solidFill>
                  <a:srgbClr val="000000"/>
                </a:solidFill>
                <a:latin typeface="NEU-BZ-S92"/>
                <a:cs typeface="宋体" panose="02010600030101010101" pitchFamily="2" charset="-122"/>
              </a:rPr>
              <a:t>②</a:t>
            </a:r>
            <a:r>
              <a:rPr lang="zh-CN"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NEU-BZ-S92"/>
                <a:cs typeface="宋体" panose="02010600030101010101" pitchFamily="2" charset="-122"/>
              </a:rPr>
              <a:t>③</a:t>
            </a:r>
            <a:r>
              <a:rPr lang="zh-CN" altLang="zh-CN" sz="2200">
                <a:solidFill>
                  <a:srgbClr val="000000"/>
                </a:solidFill>
                <a:latin typeface="Times New Roman" panose="02020603050405020304" pitchFamily="18" charset="0"/>
                <a:cs typeface="Times New Roman" panose="02020603050405020304" pitchFamily="18" charset="0"/>
              </a:rPr>
              <a:t>之间应增加盛澄清石灰水的洗气瓶</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8" name="对象 7"/>
          <p:cNvGraphicFramePr>
            <a:graphicFrameLocks noChangeAspect="1"/>
          </p:cNvGraphicFramePr>
          <p:nvPr>
            <p:extLst>
              <p:ext uri="{D42A27DB-BD31-4B8C-83A1-F6EECF244321}">
                <p14:modId xmlns:p14="http://schemas.microsoft.com/office/powerpoint/2010/main" val="2110711282"/>
              </p:ext>
            </p:extLst>
          </p:nvPr>
        </p:nvGraphicFramePr>
        <p:xfrm>
          <a:off x="508000" y="2276872"/>
          <a:ext cx="8128000" cy="1314429"/>
        </p:xfrm>
        <a:graphic>
          <a:graphicData uri="http://schemas.openxmlformats.org/presentationml/2006/ole">
            <mc:AlternateContent xmlns:mc="http://schemas.openxmlformats.org/markup-compatibility/2006">
              <mc:Choice xmlns:v="urn:schemas-microsoft-com:vml" Requires="v">
                <p:oleObj spid="_x0000_s109570" name="文档" r:id="rId7" imgW="3847376" imgH="622187" progId="Word.Document.12">
                  <p:embed/>
                </p:oleObj>
              </mc:Choice>
              <mc:Fallback>
                <p:oleObj name="文档" r:id="rId7" imgW="3847376" imgH="622187" progId="Word.Document.12">
                  <p:embed/>
                  <p:pic>
                    <p:nvPicPr>
                      <p:cNvPr id="0" name=""/>
                      <p:cNvPicPr/>
                      <p:nvPr/>
                    </p:nvPicPr>
                    <p:blipFill>
                      <a:blip r:embed="rId8"/>
                      <a:stretch>
                        <a:fillRect/>
                      </a:stretch>
                    </p:blipFill>
                    <p:spPr>
                      <a:xfrm>
                        <a:off x="508000" y="2276872"/>
                        <a:ext cx="8128000" cy="1314429"/>
                      </a:xfrm>
                      <a:prstGeom prst="rect">
                        <a:avLst/>
                      </a:prstGeom>
                    </p:spPr>
                  </p:pic>
                </p:oleObj>
              </mc:Fallback>
            </mc:AlternateContent>
          </a:graphicData>
        </a:graphic>
      </p:graphicFrame>
    </p:spTree>
    <p:extLst>
      <p:ext uri="{BB962C8B-B14F-4D97-AF65-F5344CB8AC3E}">
        <p14:creationId xmlns:p14="http://schemas.microsoft.com/office/powerpoint/2010/main" val="376896689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71</a:t>
            </a:fld>
            <a:r>
              <a:rPr lang="en-US" altLang="zh-CN" dirty="0" smtClean="0"/>
              <a:t>-</a:t>
            </a:r>
            <a:endParaRPr lang="zh-CN" altLang="en-US" dirty="0"/>
          </a:p>
        </p:txBody>
      </p:sp>
      <p:sp>
        <p:nvSpPr>
          <p:cNvPr id="5" name="圆角矩形 4">
            <a:hlinkClick r:id="rId3"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4"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4" name="矩形 3"/>
          <p:cNvSpPr>
            <a:spLocks noChangeAspect="1"/>
          </p:cNvSpPr>
          <p:nvPr/>
        </p:nvSpPr>
        <p:spPr>
          <a:xfrm>
            <a:off x="508000" y="1904201"/>
            <a:ext cx="8128000" cy="3303597"/>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C</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二氧化碳通过</a:t>
            </a:r>
            <a:r>
              <a:rPr lang="en-US" altLang="zh-CN" sz="2200">
                <a:solidFill>
                  <a:srgbClr val="000000"/>
                </a:solidFill>
                <a:latin typeface="Times New Roman" panose="02020603050405020304" pitchFamily="18" charset="0"/>
                <a:cs typeface="Times New Roman" panose="02020603050405020304" pitchFamily="18" charset="0"/>
              </a:rPr>
              <a:t>U</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型管与过氧化钠反应生成氧气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氧气和没有反应的二氧化碳通入碱液洗气瓶除二氧化碳</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可增加盛有澄清石灰水的洗气瓶验证二氧化碳是否除尽</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再通过盛有浓硫酸的洗气瓶干燥氧气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最后收集。装置</a:t>
            </a:r>
            <a:r>
              <a:rPr lang="zh-CN" altLang="zh-CN" sz="2200">
                <a:solidFill>
                  <a:srgbClr val="000000"/>
                </a:solidFill>
                <a:latin typeface="NEU-BZ-S92"/>
                <a:cs typeface="宋体" panose="02010600030101010101" pitchFamily="2" charset="-122"/>
              </a:rPr>
              <a:t>②</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中试剂可以是</a:t>
            </a:r>
            <a:r>
              <a:rPr lang="en-US" altLang="zh-CN" sz="2200">
                <a:solidFill>
                  <a:srgbClr val="000000"/>
                </a:solidFill>
                <a:latin typeface="Times New Roman" panose="02020603050405020304" pitchFamily="18" charset="0"/>
                <a:cs typeface="Times New Roman" panose="02020603050405020304" pitchFamily="18" charset="0"/>
              </a:rPr>
              <a:t>NaOH</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溶液</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用来除掉二氧化碳气体</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装置</a:t>
            </a:r>
            <a:r>
              <a:rPr lang="zh-CN" altLang="zh-CN" sz="2200">
                <a:solidFill>
                  <a:srgbClr val="000000"/>
                </a:solidFill>
                <a:latin typeface="NEU-BZ-S92"/>
                <a:cs typeface="宋体" panose="02010600030101010101" pitchFamily="2" charset="-122"/>
              </a:rPr>
              <a:t>③</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中盛有浓硫酸</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作用是干燥</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由于氧气密度大于空气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收集氧气应选择装置</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装置</a:t>
            </a:r>
            <a:r>
              <a:rPr lang="zh-CN" altLang="zh-CN" sz="2200">
                <a:solidFill>
                  <a:srgbClr val="000000"/>
                </a:solidFill>
                <a:latin typeface="NEU-BZ-S92"/>
                <a:cs typeface="宋体" panose="02010600030101010101" pitchFamily="2" charset="-122"/>
              </a:rPr>
              <a:t>②</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zh-CN" sz="2200">
                <a:solidFill>
                  <a:srgbClr val="000000"/>
                </a:solidFill>
                <a:latin typeface="NEU-BZ-S92"/>
                <a:cs typeface="宋体" panose="02010600030101010101" pitchFamily="2" charset="-122"/>
              </a:rPr>
              <a:t>③</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之间应增加盛澄清石灰水的洗气瓶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以验证二氧化碳是否除尽。</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173457270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down)">
                                      <p:cBhvr>
                                        <p:cTn id="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72</a:t>
            </a:fld>
            <a:r>
              <a:rPr lang="en-US" altLang="zh-CN" dirty="0" smtClean="0"/>
              <a:t>-</a:t>
            </a:r>
            <a:endParaRPr lang="zh-CN" altLang="en-US" dirty="0"/>
          </a:p>
        </p:txBody>
      </p:sp>
      <p:sp>
        <p:nvSpPr>
          <p:cNvPr id="5" name="圆角矩形 4">
            <a:hlinkClick r:id="rId4"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5"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1338643"/>
            <a:ext cx="8128000" cy="5373779"/>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5</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广东广州一模</a:t>
            </a:r>
            <a:r>
              <a:rPr lang="en-US" altLang="zh-CN" sz="2200">
                <a:solidFill>
                  <a:srgbClr val="000000"/>
                </a:solidFill>
                <a:latin typeface="Times New Roman" panose="02020603050405020304" pitchFamily="18" charset="0"/>
                <a:cs typeface="Times New Roman" panose="02020603050405020304" pitchFamily="18" charset="0"/>
              </a:rPr>
              <a:t>)MnSO</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zh-CN" altLang="zh-CN" sz="2200">
                <a:solidFill>
                  <a:srgbClr val="000000"/>
                </a:solidFill>
                <a:latin typeface="Times New Roman" panose="02020603050405020304" pitchFamily="18" charset="0"/>
                <a:cs typeface="Times New Roman" panose="02020603050405020304" pitchFamily="18" charset="0"/>
              </a:rPr>
              <a:t>是一种易溶于水的微红色斜方晶体</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某同学设计下列装置制备硫酸锰</a:t>
            </a:r>
            <a:r>
              <a:rPr lang="en-US" altLang="zh-CN" sz="2200" smtClean="0">
                <a:solidFill>
                  <a:srgbClr val="000000"/>
                </a:solidFill>
                <a:latin typeface="Times New Roman" panose="02020603050405020304" pitchFamily="18" charset="0"/>
                <a:cs typeface="Times New Roman" panose="02020603050405020304" pitchFamily="18" charset="0"/>
              </a:rPr>
              <a:t>:</a:t>
            </a:r>
          </a:p>
          <a:p>
            <a:pPr>
              <a:lnSpc>
                <a:spcPct val="120000"/>
              </a:lnSpc>
              <a:spcAft>
                <a:spcPts val="0"/>
              </a:spcAft>
              <a:tabLst>
                <a:tab pos="1029335" algn="l"/>
                <a:tab pos="1850390" algn="l"/>
                <a:tab pos="2538095" algn="l"/>
                <a:tab pos="3221990" algn="l"/>
              </a:tabLst>
            </a:pPr>
            <a:endParaRPr lang="en-US" altLang="zh-CN" sz="2200" smtClean="0">
              <a:solidFill>
                <a:srgbClr val="000000"/>
              </a:solidFill>
              <a:latin typeface="Times New Roman" panose="02020603050405020304" pitchFamily="18" charset="0"/>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en-US" altLang="zh-CN" sz="220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en-US" altLang="zh-CN" sz="2200" smtClean="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en-US" altLang="zh-CN" sz="220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下列说法错误的是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装置</a:t>
            </a:r>
            <a:r>
              <a:rPr lang="zh-CN" altLang="zh-CN" sz="2200">
                <a:solidFill>
                  <a:srgbClr val="000000"/>
                </a:solidFill>
                <a:latin typeface="NEU-BZ-S92"/>
                <a:cs typeface="宋体" panose="02010600030101010101" pitchFamily="2" charset="-122"/>
              </a:rPr>
              <a:t>Ⅰ</a:t>
            </a:r>
            <a:r>
              <a:rPr lang="zh-CN" altLang="zh-CN" sz="2200">
                <a:solidFill>
                  <a:srgbClr val="000000"/>
                </a:solidFill>
                <a:latin typeface="Times New Roman" panose="02020603050405020304" pitchFamily="18" charset="0"/>
                <a:cs typeface="Times New Roman" panose="02020603050405020304" pitchFamily="18" charset="0"/>
              </a:rPr>
              <a:t>圆底烧瓶中放入的药品</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cs typeface="Times New Roman" panose="02020603050405020304" pitchFamily="18" charset="0"/>
              </a:rPr>
              <a:t>为铜屑</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装置</a:t>
            </a:r>
            <a:r>
              <a:rPr lang="zh-CN" altLang="zh-CN" sz="2200">
                <a:solidFill>
                  <a:srgbClr val="000000"/>
                </a:solidFill>
                <a:latin typeface="NEU-BZ-S92"/>
                <a:cs typeface="宋体" panose="02010600030101010101" pitchFamily="2" charset="-122"/>
              </a:rPr>
              <a:t>Ⅱ</a:t>
            </a:r>
            <a:r>
              <a:rPr lang="zh-CN" altLang="zh-CN" sz="2200">
                <a:solidFill>
                  <a:srgbClr val="000000"/>
                </a:solidFill>
                <a:latin typeface="Times New Roman" panose="02020603050405020304" pitchFamily="18" charset="0"/>
                <a:cs typeface="Times New Roman" panose="02020603050405020304" pitchFamily="18" charset="0"/>
              </a:rPr>
              <a:t>中用</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多孔球泡</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可增大</a:t>
            </a:r>
            <a:r>
              <a:rPr lang="en-US" altLang="zh-CN" sz="2200">
                <a:solidFill>
                  <a:srgbClr val="000000"/>
                </a:solidFill>
                <a:latin typeface="Times New Roman" panose="02020603050405020304" pitchFamily="18" charset="0"/>
                <a:cs typeface="Times New Roman" panose="02020603050405020304" pitchFamily="18" charset="0"/>
              </a:rPr>
              <a:t>SO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的吸收速率</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装置</a:t>
            </a:r>
            <a:r>
              <a:rPr lang="zh-CN" altLang="zh-CN" sz="2200">
                <a:solidFill>
                  <a:srgbClr val="000000"/>
                </a:solidFill>
                <a:latin typeface="NEU-BZ-S92"/>
                <a:cs typeface="宋体" panose="02010600030101010101" pitchFamily="2" charset="-122"/>
              </a:rPr>
              <a:t>Ⅲ</a:t>
            </a:r>
            <a:r>
              <a:rPr lang="zh-CN" altLang="zh-CN" sz="2200">
                <a:solidFill>
                  <a:srgbClr val="000000"/>
                </a:solidFill>
                <a:latin typeface="Times New Roman" panose="02020603050405020304" pitchFamily="18" charset="0"/>
                <a:cs typeface="Times New Roman" panose="02020603050405020304" pitchFamily="18" charset="0"/>
              </a:rPr>
              <a:t>用于吸收未反应的</a:t>
            </a:r>
            <a:r>
              <a:rPr lang="en-US" altLang="zh-CN" sz="2200">
                <a:solidFill>
                  <a:srgbClr val="000000"/>
                </a:solidFill>
                <a:latin typeface="Times New Roman" panose="02020603050405020304" pitchFamily="18" charset="0"/>
                <a:cs typeface="Times New Roman" panose="02020603050405020304" pitchFamily="18" charset="0"/>
              </a:rPr>
              <a:t>SO</a:t>
            </a:r>
            <a:r>
              <a:rPr lang="en-US" altLang="zh-CN" sz="2200" baseline="-25000">
                <a:solidFill>
                  <a:srgbClr val="000000"/>
                </a:solidFill>
                <a:latin typeface="Times New Roman" panose="02020603050405020304" pitchFamily="18" charset="0"/>
                <a:cs typeface="Times New Roman" panose="02020603050405020304" pitchFamily="18" charset="0"/>
              </a:rPr>
              <a:t>2</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cs typeface="Times New Roman" panose="02020603050405020304" pitchFamily="18" charset="0"/>
              </a:rPr>
              <a:t>用装置</a:t>
            </a:r>
            <a:r>
              <a:rPr lang="zh-CN" altLang="zh-CN" sz="2200">
                <a:solidFill>
                  <a:srgbClr val="000000"/>
                </a:solidFill>
                <a:latin typeface="NEU-BZ-S92"/>
                <a:cs typeface="宋体" panose="02010600030101010101" pitchFamily="2" charset="-122"/>
              </a:rPr>
              <a:t>Ⅱ</a:t>
            </a:r>
            <a:r>
              <a:rPr lang="zh-CN" altLang="zh-CN" sz="2200">
                <a:solidFill>
                  <a:srgbClr val="000000"/>
                </a:solidFill>
                <a:latin typeface="Times New Roman" panose="02020603050405020304" pitchFamily="18" charset="0"/>
                <a:cs typeface="Times New Roman" panose="02020603050405020304" pitchFamily="18" charset="0"/>
              </a:rPr>
              <a:t>反应后的溶液制备</a:t>
            </a:r>
            <a:r>
              <a:rPr lang="en-US" altLang="zh-CN" sz="2200">
                <a:solidFill>
                  <a:srgbClr val="000000"/>
                </a:solidFill>
                <a:latin typeface="Times New Roman" panose="02020603050405020304" pitchFamily="18" charset="0"/>
                <a:cs typeface="Times New Roman" panose="02020603050405020304" pitchFamily="18" charset="0"/>
              </a:rPr>
              <a:t>MnSO</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zh-CN" altLang="zh-CN" sz="2200">
                <a:solidFill>
                  <a:srgbClr val="000000"/>
                </a:solidFill>
                <a:latin typeface="Times New Roman" panose="02020603050405020304" pitchFamily="18" charset="0"/>
                <a:cs typeface="Times New Roman" panose="02020603050405020304" pitchFamily="18" charset="0"/>
              </a:rPr>
              <a:t>需经历蒸发浓缩、冷却结晶、过滤、洗涤及干燥的过程</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1731658370"/>
              </p:ext>
            </p:extLst>
          </p:nvPr>
        </p:nvGraphicFramePr>
        <p:xfrm>
          <a:off x="1213323" y="2194590"/>
          <a:ext cx="6717355" cy="2036823"/>
        </p:xfrm>
        <a:graphic>
          <a:graphicData uri="http://schemas.openxmlformats.org/presentationml/2006/ole">
            <mc:AlternateContent xmlns:mc="http://schemas.openxmlformats.org/markup-compatibility/2006">
              <mc:Choice xmlns:v="urn:schemas-microsoft-com:vml" Requires="v">
                <p:oleObj spid="_x0000_s110594" name="文档" r:id="rId7" imgW="3847376" imgH="1167366" progId="Word.Document.12">
                  <p:embed/>
                </p:oleObj>
              </mc:Choice>
              <mc:Fallback>
                <p:oleObj name="文档" r:id="rId7" imgW="3847376" imgH="1167366" progId="Word.Document.12">
                  <p:embed/>
                  <p:pic>
                    <p:nvPicPr>
                      <p:cNvPr id="0" name=""/>
                      <p:cNvPicPr/>
                      <p:nvPr/>
                    </p:nvPicPr>
                    <p:blipFill>
                      <a:blip r:embed="rId8"/>
                      <a:stretch>
                        <a:fillRect/>
                      </a:stretch>
                    </p:blipFill>
                    <p:spPr>
                      <a:xfrm>
                        <a:off x="1213323" y="2194590"/>
                        <a:ext cx="6717355" cy="2036823"/>
                      </a:xfrm>
                      <a:prstGeom prst="rect">
                        <a:avLst/>
                      </a:prstGeom>
                    </p:spPr>
                  </p:pic>
                </p:oleObj>
              </mc:Fallback>
            </mc:AlternateContent>
          </a:graphicData>
        </a:graphic>
      </p:graphicFrame>
    </p:spTree>
    <p:extLst>
      <p:ext uri="{BB962C8B-B14F-4D97-AF65-F5344CB8AC3E}">
        <p14:creationId xmlns:p14="http://schemas.microsoft.com/office/powerpoint/2010/main" val="280416178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73</a:t>
            </a:fld>
            <a:r>
              <a:rPr lang="en-US" altLang="zh-CN" dirty="0" smtClean="0"/>
              <a:t>-</a:t>
            </a:r>
            <a:endParaRPr lang="zh-CN" altLang="en-US" dirty="0"/>
          </a:p>
        </p:txBody>
      </p:sp>
      <p:sp>
        <p:nvSpPr>
          <p:cNvPr id="5" name="圆角矩形 4">
            <a:hlinkClick r:id="rId3"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4"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2318000"/>
            <a:ext cx="8128000" cy="2475999"/>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A</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Cu</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与浓硫酸常温下不反应</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不可能为</a:t>
            </a:r>
            <a:r>
              <a:rPr lang="en-US" altLang="zh-CN" sz="2200">
                <a:solidFill>
                  <a:srgbClr val="000000"/>
                </a:solidFill>
                <a:latin typeface="Times New Roman" panose="02020603050405020304" pitchFamily="18" charset="0"/>
                <a:cs typeface="Times New Roman" panose="02020603050405020304" pitchFamily="18" charset="0"/>
              </a:rPr>
              <a:t>Cu,A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装置</a:t>
            </a:r>
            <a:r>
              <a:rPr lang="zh-CN" altLang="zh-CN" sz="2200">
                <a:solidFill>
                  <a:srgbClr val="000000"/>
                </a:solidFill>
                <a:latin typeface="NEU-BZ-S92"/>
                <a:cs typeface="宋体" panose="02010600030101010101" pitchFamily="2" charset="-122"/>
              </a:rPr>
              <a:t>Ⅱ</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中用</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多孔球泡</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可以增大反应物接触面积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增大</a:t>
            </a:r>
            <a:r>
              <a:rPr lang="en-US" altLang="zh-CN" sz="2200">
                <a:solidFill>
                  <a:srgbClr val="000000"/>
                </a:solidFill>
                <a:latin typeface="Times New Roman" panose="02020603050405020304" pitchFamily="18" charset="0"/>
                <a:cs typeface="Times New Roman" panose="02020603050405020304" pitchFamily="18" charset="0"/>
              </a:rPr>
              <a:t>SO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的吸收速率</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正确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NEU-BZ-S92"/>
                <a:cs typeface="宋体" panose="02010600030101010101" pitchFamily="2" charset="-122"/>
              </a:rPr>
              <a:t>Ⅲ</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中</a:t>
            </a:r>
            <a:r>
              <a:rPr lang="en-US" altLang="zh-CN" sz="2200">
                <a:solidFill>
                  <a:srgbClr val="000000"/>
                </a:solidFill>
                <a:latin typeface="Times New Roman" panose="02020603050405020304" pitchFamily="18" charset="0"/>
                <a:cs typeface="Times New Roman" panose="02020603050405020304" pitchFamily="18" charset="0"/>
              </a:rPr>
              <a:t>NaOH</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溶液可吸收尾气</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正确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用装置</a:t>
            </a:r>
            <a:r>
              <a:rPr lang="zh-CN" altLang="zh-CN" sz="2200">
                <a:solidFill>
                  <a:srgbClr val="000000"/>
                </a:solidFill>
                <a:latin typeface="NEU-BZ-S92"/>
                <a:cs typeface="宋体" panose="02010600030101010101" pitchFamily="2" charset="-122"/>
              </a:rPr>
              <a:t>Ⅱ</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反应后的溶液制备</a:t>
            </a:r>
            <a:r>
              <a:rPr lang="en-US" altLang="zh-CN" sz="2200">
                <a:solidFill>
                  <a:srgbClr val="000000"/>
                </a:solidFill>
                <a:latin typeface="Times New Roman" panose="02020603050405020304" pitchFamily="18" charset="0"/>
                <a:cs typeface="Times New Roman" panose="02020603050405020304" pitchFamily="18" charset="0"/>
              </a:rPr>
              <a:t>MnSO</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需经历蒸发浓缩、冷却结晶、过滤、洗涤及干燥</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正确。</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105588125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74</a:t>
            </a:fld>
            <a:r>
              <a:rPr lang="en-US" altLang="zh-CN" dirty="0" smtClean="0"/>
              <a:t>-</a:t>
            </a:r>
            <a:endParaRPr lang="zh-CN" altLang="en-US" dirty="0"/>
          </a:p>
        </p:txBody>
      </p:sp>
      <p:sp>
        <p:nvSpPr>
          <p:cNvPr id="5" name="圆角矩形 4">
            <a:hlinkClick r:id="rId4"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5"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3" name="矩形 2"/>
          <p:cNvSpPr>
            <a:spLocks noChangeAspect="1"/>
          </p:cNvSpPr>
          <p:nvPr/>
        </p:nvSpPr>
        <p:spPr>
          <a:xfrm>
            <a:off x="508000" y="1340767"/>
            <a:ext cx="8128000" cy="2160591"/>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6</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安徽六安一中三模</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利用废蚀刻液</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含</a:t>
            </a:r>
            <a:r>
              <a:rPr lang="en-US" altLang="zh-CN" sz="2200">
                <a:solidFill>
                  <a:srgbClr val="000000"/>
                </a:solidFill>
                <a:latin typeface="Times New Roman" panose="02020603050405020304" pitchFamily="18" charset="0"/>
                <a:cs typeface="Times New Roman" panose="02020603050405020304" pitchFamily="18" charset="0"/>
              </a:rPr>
              <a:t>FeCl</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CuCl</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及</a:t>
            </a:r>
            <a:r>
              <a:rPr lang="en-US" altLang="zh-CN" sz="2200">
                <a:solidFill>
                  <a:srgbClr val="000000"/>
                </a:solidFill>
                <a:latin typeface="Times New Roman" panose="02020603050405020304" pitchFamily="18" charset="0"/>
                <a:cs typeface="Times New Roman" panose="02020603050405020304" pitchFamily="18" charset="0"/>
              </a:rPr>
              <a:t>FeCl</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制备碱性蚀刻液</a:t>
            </a:r>
            <a:r>
              <a:rPr lang="en-US" altLang="zh-CN" sz="2200">
                <a:solidFill>
                  <a:srgbClr val="000000"/>
                </a:solidFill>
                <a:latin typeface="Times New Roman" panose="02020603050405020304" pitchFamily="18" charset="0"/>
                <a:cs typeface="Times New Roman" panose="02020603050405020304" pitchFamily="18" charset="0"/>
              </a:rPr>
              <a:t>[Cu(NH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Cl</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溶液和</a:t>
            </a:r>
            <a:r>
              <a:rPr lang="en-US" altLang="zh-CN" sz="2200">
                <a:solidFill>
                  <a:srgbClr val="000000"/>
                </a:solidFill>
                <a:latin typeface="Times New Roman" panose="02020603050405020304" pitchFamily="18" charset="0"/>
                <a:cs typeface="Times New Roman" panose="02020603050405020304" pitchFamily="18" charset="0"/>
              </a:rPr>
              <a:t>FeCl</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·6H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zh-CN" altLang="zh-CN" sz="2200">
                <a:solidFill>
                  <a:srgbClr val="000000"/>
                </a:solidFill>
                <a:latin typeface="Times New Roman" panose="02020603050405020304" pitchFamily="18" charset="0"/>
                <a:cs typeface="Times New Roman" panose="02020603050405020304" pitchFamily="18" charset="0"/>
              </a:rPr>
              <a:t>的主要步骤</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用</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氧化废蚀刻液</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制备氨气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制备碱性蚀刻液</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smtClean="0">
                <a:solidFill>
                  <a:srgbClr val="000000"/>
                </a:solidFill>
                <a:latin typeface="Times New Roman" panose="02020603050405020304" pitchFamily="18" charset="0"/>
                <a:cs typeface="Times New Roman" panose="02020603050405020304" pitchFamily="18" charset="0"/>
              </a:rPr>
              <a:t>CuCl</a:t>
            </a:r>
            <a:r>
              <a:rPr lang="en-US" altLang="zh-CN" sz="2200" baseline="-25000" smtClean="0">
                <a:solidFill>
                  <a:srgbClr val="000000"/>
                </a:solidFill>
                <a:latin typeface="Times New Roman" panose="02020603050405020304" pitchFamily="18" charset="0"/>
                <a:cs typeface="Times New Roman" panose="02020603050405020304" pitchFamily="18" charset="0"/>
              </a:rPr>
              <a:t>2</a:t>
            </a:r>
            <a:r>
              <a:rPr lang="en-US" altLang="zh-CN" sz="2200" smtClean="0">
                <a:solidFill>
                  <a:srgbClr val="000000"/>
                </a:solidFill>
                <a:latin typeface="Times New Roman" panose="02020603050405020304" pitchFamily="18" charset="0"/>
                <a:cs typeface="Times New Roman" panose="02020603050405020304" pitchFamily="18" charset="0"/>
              </a:rPr>
              <a:t>+4NH</a:t>
            </a:r>
            <a:r>
              <a:rPr lang="en-US" altLang="zh-CN" sz="2200" baseline="-25000" smtClean="0">
                <a:solidFill>
                  <a:srgbClr val="000000"/>
                </a:solidFill>
                <a:latin typeface="Times New Roman" panose="02020603050405020304" pitchFamily="18" charset="0"/>
                <a:cs typeface="Times New Roman" panose="02020603050405020304" pitchFamily="18" charset="0"/>
              </a:rPr>
              <a:t>3</a:t>
            </a:r>
            <a:r>
              <a:rPr lang="en-US" altLang="zh-CN" sz="2400" kern="10000" spc="-150">
                <a:solidFill>
                  <a:srgbClr val="000000"/>
                </a:solidFill>
                <a:latin typeface="Times New Roman" panose="02020603050405020304" pitchFamily="18" charset="0"/>
                <a:cs typeface="Times New Roman" panose="02020603050405020304" pitchFamily="18" charset="0"/>
              </a:rPr>
              <a:t> === </a:t>
            </a:r>
            <a:r>
              <a:rPr lang="en-US" altLang="zh-CN" sz="2200" smtClean="0">
                <a:solidFill>
                  <a:srgbClr val="000000"/>
                </a:solidFill>
                <a:latin typeface="Times New Roman" panose="02020603050405020304" pitchFamily="18" charset="0"/>
                <a:cs typeface="Times New Roman" panose="02020603050405020304" pitchFamily="18" charset="0"/>
              </a:rPr>
              <a:t>Cu(NH</a:t>
            </a:r>
            <a:r>
              <a:rPr lang="en-US" altLang="zh-CN" sz="2200" baseline="-25000" smtClean="0">
                <a:solidFill>
                  <a:srgbClr val="000000"/>
                </a:solidFill>
                <a:latin typeface="Times New Roman" panose="02020603050405020304" pitchFamily="18" charset="0"/>
                <a:cs typeface="Times New Roman" panose="02020603050405020304" pitchFamily="18" charset="0"/>
              </a:rPr>
              <a:t>3</a:t>
            </a:r>
            <a:r>
              <a:rPr lang="en-US" altLang="zh-CN" sz="2200" smtClean="0">
                <a:solidFill>
                  <a:srgbClr val="000000"/>
                </a:solidFill>
                <a:latin typeface="Times New Roman" panose="02020603050405020304" pitchFamily="18" charset="0"/>
                <a:cs typeface="Times New Roman" panose="02020603050405020304" pitchFamily="18" charset="0"/>
              </a:rPr>
              <a:t>)</a:t>
            </a:r>
            <a:r>
              <a:rPr lang="en-US" altLang="zh-CN" sz="2200" baseline="-25000" smtClean="0">
                <a:solidFill>
                  <a:srgbClr val="000000"/>
                </a:solidFill>
                <a:latin typeface="Times New Roman" panose="02020603050405020304" pitchFamily="18" charset="0"/>
                <a:cs typeface="Times New Roman" panose="02020603050405020304" pitchFamily="18" charset="0"/>
              </a:rPr>
              <a:t>4</a:t>
            </a:r>
            <a:r>
              <a:rPr lang="en-US" altLang="zh-CN" sz="2200" smtClean="0">
                <a:solidFill>
                  <a:srgbClr val="000000"/>
                </a:solidFill>
                <a:latin typeface="Times New Roman" panose="02020603050405020304" pitchFamily="18" charset="0"/>
                <a:cs typeface="Times New Roman" panose="02020603050405020304" pitchFamily="18" charset="0"/>
              </a:rPr>
              <a:t>Cl</a:t>
            </a:r>
            <a:r>
              <a:rPr lang="en-US" altLang="zh-CN" sz="2200" baseline="-25000" smtClean="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、固液分离</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用盐酸溶解沉淀并制备</a:t>
            </a:r>
            <a:r>
              <a:rPr lang="en-US" altLang="zh-CN" sz="2200">
                <a:solidFill>
                  <a:srgbClr val="000000"/>
                </a:solidFill>
                <a:latin typeface="Times New Roman" panose="02020603050405020304" pitchFamily="18" charset="0"/>
                <a:cs typeface="Times New Roman" panose="02020603050405020304" pitchFamily="18" charset="0"/>
              </a:rPr>
              <a:t>FeCl</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·6H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zh-CN" altLang="zh-CN" sz="2200">
                <a:solidFill>
                  <a:srgbClr val="000000"/>
                </a:solidFill>
                <a:latin typeface="Times New Roman" panose="02020603050405020304" pitchFamily="18" charset="0"/>
                <a:cs typeface="Times New Roman" panose="02020603050405020304" pitchFamily="18" charset="0"/>
              </a:rPr>
              <a:t>。下列针对有关实验的说法正确的是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3818948091"/>
              </p:ext>
            </p:extLst>
          </p:nvPr>
        </p:nvGraphicFramePr>
        <p:xfrm>
          <a:off x="1796234" y="3439274"/>
          <a:ext cx="5551533" cy="3112432"/>
        </p:xfrm>
        <a:graphic>
          <a:graphicData uri="http://schemas.openxmlformats.org/presentationml/2006/ole">
            <mc:AlternateContent xmlns:mc="http://schemas.openxmlformats.org/markup-compatibility/2006">
              <mc:Choice xmlns:v="urn:schemas-microsoft-com:vml" Requires="v">
                <p:oleObj spid="_x0000_s111618" name="文档" r:id="rId7" imgW="3847376" imgH="2157324" progId="Word.Document.12">
                  <p:embed/>
                </p:oleObj>
              </mc:Choice>
              <mc:Fallback>
                <p:oleObj name="文档" r:id="rId7" imgW="3847376" imgH="2157324" progId="Word.Document.12">
                  <p:embed/>
                  <p:pic>
                    <p:nvPicPr>
                      <p:cNvPr id="0" name=""/>
                      <p:cNvPicPr/>
                      <p:nvPr/>
                    </p:nvPicPr>
                    <p:blipFill>
                      <a:blip r:embed="rId8"/>
                      <a:stretch>
                        <a:fillRect/>
                      </a:stretch>
                    </p:blipFill>
                    <p:spPr>
                      <a:xfrm>
                        <a:off x="1796234" y="3439274"/>
                        <a:ext cx="5551533" cy="3112432"/>
                      </a:xfrm>
                      <a:prstGeom prst="rect">
                        <a:avLst/>
                      </a:prstGeom>
                    </p:spPr>
                  </p:pic>
                </p:oleObj>
              </mc:Fallback>
            </mc:AlternateContent>
          </a:graphicData>
        </a:graphic>
      </p:graphicFrame>
    </p:spTree>
    <p:extLst>
      <p:ext uri="{BB962C8B-B14F-4D97-AF65-F5344CB8AC3E}">
        <p14:creationId xmlns:p14="http://schemas.microsoft.com/office/powerpoint/2010/main" val="212334324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75</a:t>
            </a:fld>
            <a:r>
              <a:rPr lang="en-US" altLang="zh-CN" dirty="0" smtClean="0"/>
              <a:t>-</a:t>
            </a:r>
            <a:endParaRPr lang="zh-CN" altLang="en-US" dirty="0"/>
          </a:p>
        </p:txBody>
      </p:sp>
      <p:sp>
        <p:nvSpPr>
          <p:cNvPr id="5" name="圆角矩形 4">
            <a:hlinkClick r:id="rId3"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4"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1340767"/>
            <a:ext cx="8128000" cy="5410712"/>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用</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氧化废蚀刻液的离子方程式为</a:t>
            </a:r>
            <a:r>
              <a:rPr lang="en-US" altLang="zh-CN" sz="2200">
                <a:solidFill>
                  <a:srgbClr val="000000"/>
                </a:solidFill>
                <a:latin typeface="Times New Roman" panose="02020603050405020304" pitchFamily="18" charset="0"/>
                <a:cs typeface="Times New Roman" panose="02020603050405020304" pitchFamily="18" charset="0"/>
              </a:rPr>
              <a:t>2H</a:t>
            </a:r>
            <a:r>
              <a:rPr lang="en-US" altLang="zh-CN" sz="2200" baseline="300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+2Fe</a:t>
            </a:r>
            <a:r>
              <a:rPr lang="en-US" altLang="zh-CN" sz="2200" baseline="30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smtClean="0">
                <a:solidFill>
                  <a:srgbClr val="000000"/>
                </a:solidFill>
                <a:latin typeface="Times New Roman" panose="02020603050405020304" pitchFamily="18" charset="0"/>
                <a:cs typeface="Times New Roman" panose="02020603050405020304" pitchFamily="18" charset="0"/>
              </a:rPr>
              <a:t>H</a:t>
            </a:r>
            <a:r>
              <a:rPr lang="en-US" altLang="zh-CN" sz="2200" baseline="-25000" smtClean="0">
                <a:solidFill>
                  <a:srgbClr val="000000"/>
                </a:solidFill>
                <a:latin typeface="Times New Roman" panose="02020603050405020304" pitchFamily="18" charset="0"/>
                <a:cs typeface="Times New Roman" panose="02020603050405020304" pitchFamily="18" charset="0"/>
              </a:rPr>
              <a:t>2</a:t>
            </a:r>
            <a:r>
              <a:rPr lang="en-US" altLang="zh-CN" sz="2200" smtClean="0">
                <a:solidFill>
                  <a:srgbClr val="000000"/>
                </a:solidFill>
                <a:latin typeface="Times New Roman" panose="02020603050405020304" pitchFamily="18" charset="0"/>
                <a:cs typeface="Times New Roman" panose="02020603050405020304" pitchFamily="18" charset="0"/>
              </a:rPr>
              <a:t>O</a:t>
            </a:r>
            <a:r>
              <a:rPr lang="en-US" altLang="zh-CN" sz="2200" baseline="-25000" smtClean="0">
                <a:solidFill>
                  <a:srgbClr val="000000"/>
                </a:solidFill>
                <a:latin typeface="Times New Roman" panose="02020603050405020304" pitchFamily="18" charset="0"/>
                <a:cs typeface="Times New Roman" panose="02020603050405020304" pitchFamily="18" charset="0"/>
              </a:rPr>
              <a:t>2</a:t>
            </a:r>
            <a:r>
              <a:rPr lang="en-US" altLang="zh-CN" sz="2400" kern="10000" spc="-150">
                <a:solidFill>
                  <a:srgbClr val="000000"/>
                </a:solidFill>
                <a:latin typeface="Times New Roman" panose="02020603050405020304" pitchFamily="18" charset="0"/>
                <a:cs typeface="Times New Roman" panose="02020603050405020304" pitchFamily="18" charset="0"/>
              </a:rPr>
              <a:t> === </a:t>
            </a:r>
            <a:r>
              <a:rPr lang="en-US" altLang="zh-CN" sz="2200" smtClean="0">
                <a:solidFill>
                  <a:srgbClr val="000000"/>
                </a:solidFill>
                <a:latin typeface="Times New Roman" panose="02020603050405020304" pitchFamily="18" charset="0"/>
                <a:cs typeface="Times New Roman" panose="02020603050405020304" pitchFamily="18" charset="0"/>
              </a:rPr>
              <a:t>2Fe</a:t>
            </a:r>
            <a:r>
              <a:rPr lang="en-US" altLang="zh-CN" sz="2200" baseline="30000" smtClean="0">
                <a:solidFill>
                  <a:srgbClr val="000000"/>
                </a:solidFill>
                <a:latin typeface="Times New Roman" panose="02020603050405020304" pitchFamily="18" charset="0"/>
                <a:cs typeface="Times New Roman" panose="02020603050405020304" pitchFamily="18" charset="0"/>
              </a:rPr>
              <a:t>3</a:t>
            </a:r>
            <a:r>
              <a:rPr lang="en-US" altLang="zh-CN" sz="2200" baseline="300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+2H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用装置甲可以制备</a:t>
            </a:r>
            <a:r>
              <a:rPr lang="en-US" altLang="zh-CN" sz="2200">
                <a:solidFill>
                  <a:srgbClr val="000000"/>
                </a:solidFill>
                <a:latin typeface="Times New Roman" panose="02020603050405020304" pitchFamily="18" charset="0"/>
                <a:cs typeface="Times New Roman" panose="02020603050405020304" pitchFamily="18" charset="0"/>
              </a:rPr>
              <a:t>Cu(NH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Cl</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并沉铁</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用装置乙可以分离</a:t>
            </a:r>
            <a:r>
              <a:rPr lang="en-US" altLang="zh-CN" sz="2200">
                <a:solidFill>
                  <a:srgbClr val="000000"/>
                </a:solidFill>
                <a:latin typeface="Times New Roman" panose="02020603050405020304" pitchFamily="18" charset="0"/>
                <a:cs typeface="Times New Roman" panose="02020603050405020304" pitchFamily="18" charset="0"/>
              </a:rPr>
              <a:t>Cu(NH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Cl</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溶液和</a:t>
            </a:r>
            <a:r>
              <a:rPr lang="en-US" altLang="zh-CN" sz="2200">
                <a:solidFill>
                  <a:srgbClr val="000000"/>
                </a:solidFill>
                <a:latin typeface="Times New Roman" panose="02020603050405020304" pitchFamily="18" charset="0"/>
                <a:cs typeface="Times New Roman" panose="02020603050405020304" pitchFamily="18" charset="0"/>
              </a:rPr>
              <a:t>Fe(OH)</a:t>
            </a:r>
            <a:r>
              <a:rPr lang="en-US" altLang="zh-CN" sz="2200" baseline="-25000">
                <a:solidFill>
                  <a:srgbClr val="000000"/>
                </a:solidFill>
                <a:latin typeface="Times New Roman" panose="02020603050405020304" pitchFamily="18" charset="0"/>
                <a:cs typeface="Times New Roman" panose="02020603050405020304" pitchFamily="18" charset="0"/>
              </a:rPr>
              <a:t>3</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cs typeface="Times New Roman" panose="02020603050405020304" pitchFamily="18" charset="0"/>
              </a:rPr>
              <a:t>用装置丁由</a:t>
            </a:r>
            <a:r>
              <a:rPr lang="en-US" altLang="zh-CN" sz="2200">
                <a:solidFill>
                  <a:srgbClr val="000000"/>
                </a:solidFill>
                <a:latin typeface="Times New Roman" panose="02020603050405020304" pitchFamily="18" charset="0"/>
                <a:cs typeface="Times New Roman" panose="02020603050405020304" pitchFamily="18" charset="0"/>
              </a:rPr>
              <a:t>FeCl</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溶液制备</a:t>
            </a:r>
            <a:r>
              <a:rPr lang="en-US" altLang="zh-CN" sz="2200">
                <a:solidFill>
                  <a:srgbClr val="000000"/>
                </a:solidFill>
                <a:latin typeface="Times New Roman" panose="02020603050405020304" pitchFamily="18" charset="0"/>
                <a:cs typeface="Times New Roman" panose="02020603050405020304" pitchFamily="18" charset="0"/>
              </a:rPr>
              <a:t>FeCl</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·6H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zh-CN" altLang="zh-CN" sz="2200">
                <a:solidFill>
                  <a:srgbClr val="000000"/>
                </a:solidFill>
                <a:latin typeface="Times New Roman" panose="02020603050405020304" pitchFamily="18" charset="0"/>
                <a:cs typeface="Times New Roman" panose="02020603050405020304" pitchFamily="18" charset="0"/>
              </a:rPr>
              <a:t>需要经过蒸发浓缩、冷却结晶、过滤洗涤等步骤</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A</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具有强氧化性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可用</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氧化废蚀刻液中的</a:t>
            </a:r>
            <a:r>
              <a:rPr lang="en-US" altLang="zh-CN" sz="2200">
                <a:solidFill>
                  <a:srgbClr val="000000"/>
                </a:solidFill>
                <a:latin typeface="Times New Roman" panose="02020603050405020304" pitchFamily="18" charset="0"/>
                <a:cs typeface="Times New Roman" panose="02020603050405020304" pitchFamily="18" charset="0"/>
              </a:rPr>
              <a:t>Fe</a:t>
            </a:r>
            <a:r>
              <a:rPr lang="en-US" altLang="zh-CN" sz="2200" baseline="30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反应的离子方程式为</a:t>
            </a:r>
            <a:r>
              <a:rPr lang="en-US" altLang="zh-CN" sz="2200">
                <a:solidFill>
                  <a:srgbClr val="000000"/>
                </a:solidFill>
                <a:latin typeface="Times New Roman" panose="02020603050405020304" pitchFamily="18" charset="0"/>
                <a:cs typeface="Times New Roman" panose="02020603050405020304" pitchFamily="18" charset="0"/>
              </a:rPr>
              <a:t>2H</a:t>
            </a:r>
            <a:r>
              <a:rPr lang="en-US" altLang="zh-CN" sz="2200" baseline="300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+2Fe</a:t>
            </a:r>
            <a:r>
              <a:rPr lang="en-US" altLang="zh-CN" sz="2200" baseline="30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smtClean="0">
                <a:solidFill>
                  <a:srgbClr val="000000"/>
                </a:solidFill>
                <a:latin typeface="Times New Roman" panose="02020603050405020304" pitchFamily="18" charset="0"/>
                <a:cs typeface="Times New Roman" panose="02020603050405020304" pitchFamily="18" charset="0"/>
              </a:rPr>
              <a:t>H</a:t>
            </a:r>
            <a:r>
              <a:rPr lang="en-US" altLang="zh-CN" sz="2200" baseline="-25000" smtClean="0">
                <a:solidFill>
                  <a:srgbClr val="000000"/>
                </a:solidFill>
                <a:latin typeface="Times New Roman" panose="02020603050405020304" pitchFamily="18" charset="0"/>
                <a:cs typeface="Times New Roman" panose="02020603050405020304" pitchFamily="18" charset="0"/>
              </a:rPr>
              <a:t>2</a:t>
            </a:r>
            <a:r>
              <a:rPr lang="en-US" altLang="zh-CN" sz="2200" smtClean="0">
                <a:solidFill>
                  <a:srgbClr val="000000"/>
                </a:solidFill>
                <a:latin typeface="Times New Roman" panose="02020603050405020304" pitchFamily="18" charset="0"/>
                <a:cs typeface="Times New Roman" panose="02020603050405020304" pitchFamily="18" charset="0"/>
              </a:rPr>
              <a:t>O</a:t>
            </a:r>
            <a:r>
              <a:rPr lang="en-US" altLang="zh-CN" sz="2200" baseline="-25000" smtClean="0">
                <a:solidFill>
                  <a:srgbClr val="000000"/>
                </a:solidFill>
                <a:latin typeface="Times New Roman" panose="02020603050405020304" pitchFamily="18" charset="0"/>
                <a:cs typeface="Times New Roman" panose="02020603050405020304" pitchFamily="18" charset="0"/>
              </a:rPr>
              <a:t>2</a:t>
            </a:r>
            <a:r>
              <a:rPr lang="en-US" altLang="zh-CN" sz="2400" kern="10000" spc="-150">
                <a:solidFill>
                  <a:srgbClr val="000000"/>
                </a:solidFill>
                <a:latin typeface="Times New Roman" panose="02020603050405020304" pitchFamily="18" charset="0"/>
                <a:cs typeface="Times New Roman" panose="02020603050405020304" pitchFamily="18" charset="0"/>
              </a:rPr>
              <a:t> === </a:t>
            </a:r>
            <a:r>
              <a:rPr lang="en-US" altLang="zh-CN" sz="2200" smtClean="0">
                <a:solidFill>
                  <a:srgbClr val="000000"/>
                </a:solidFill>
                <a:latin typeface="Times New Roman" panose="02020603050405020304" pitchFamily="18" charset="0"/>
                <a:cs typeface="Times New Roman" panose="02020603050405020304" pitchFamily="18" charset="0"/>
              </a:rPr>
              <a:t>2Fe</a:t>
            </a:r>
            <a:r>
              <a:rPr lang="en-US" altLang="zh-CN" sz="2200" baseline="30000" smtClean="0">
                <a:solidFill>
                  <a:srgbClr val="000000"/>
                </a:solidFill>
                <a:latin typeface="Times New Roman" panose="02020603050405020304" pitchFamily="18" charset="0"/>
                <a:cs typeface="Times New Roman" panose="02020603050405020304" pitchFamily="18" charset="0"/>
              </a:rPr>
              <a:t>3</a:t>
            </a:r>
            <a:r>
              <a:rPr lang="en-US" altLang="zh-CN" sz="2200" baseline="300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+2H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正确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氨气易溶于水</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应注意防止倒吸</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选用乙装置可以使氨气与废蚀刻液反应生成</a:t>
            </a:r>
            <a:r>
              <a:rPr lang="en-US" altLang="zh-CN" sz="2200">
                <a:solidFill>
                  <a:srgbClr val="000000"/>
                </a:solidFill>
                <a:latin typeface="Times New Roman" panose="02020603050405020304" pitchFamily="18" charset="0"/>
                <a:cs typeface="Times New Roman" panose="02020603050405020304" pitchFamily="18" charset="0"/>
              </a:rPr>
              <a:t>Cu(NH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Cl</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和氢氧化铁</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用装置丙可以分离</a:t>
            </a:r>
            <a:r>
              <a:rPr lang="en-US" altLang="zh-CN" sz="2200">
                <a:solidFill>
                  <a:srgbClr val="000000"/>
                </a:solidFill>
                <a:latin typeface="Times New Roman" panose="02020603050405020304" pitchFamily="18" charset="0"/>
                <a:cs typeface="Times New Roman" panose="02020603050405020304" pitchFamily="18" charset="0"/>
              </a:rPr>
              <a:t>Cu(NH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Cl</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溶液和难溶性的</a:t>
            </a:r>
            <a:r>
              <a:rPr lang="en-US" altLang="zh-CN" sz="2200">
                <a:solidFill>
                  <a:srgbClr val="000000"/>
                </a:solidFill>
                <a:latin typeface="Times New Roman" panose="02020603050405020304" pitchFamily="18" charset="0"/>
                <a:cs typeface="Times New Roman" panose="02020603050405020304" pitchFamily="18" charset="0"/>
              </a:rPr>
              <a:t>Fe(OH)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由</a:t>
            </a:r>
            <a:r>
              <a:rPr lang="en-US" altLang="zh-CN" sz="2200">
                <a:solidFill>
                  <a:srgbClr val="000000"/>
                </a:solidFill>
                <a:latin typeface="Times New Roman" panose="02020603050405020304" pitchFamily="18" charset="0"/>
                <a:cs typeface="Times New Roman" panose="02020603050405020304" pitchFamily="18" charset="0"/>
              </a:rPr>
              <a:t>FeCl</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溶液制备</a:t>
            </a:r>
            <a:r>
              <a:rPr lang="en-US" altLang="zh-CN" sz="2200">
                <a:solidFill>
                  <a:srgbClr val="000000"/>
                </a:solidFill>
                <a:latin typeface="Times New Roman" panose="02020603050405020304" pitchFamily="18" charset="0"/>
                <a:cs typeface="Times New Roman" panose="02020603050405020304" pitchFamily="18" charset="0"/>
              </a:rPr>
              <a:t>FeCl</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·6H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需要在蒸发皿中蒸发</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不能在烧杯中进行蒸发浓缩</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错误。</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290301613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wipe(down)">
                                      <p:cBhvr>
                                        <p:cTn id="7" dur="500"/>
                                        <p:tgtEl>
                                          <p:spTgt spid="2">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wipe(down)">
                                      <p:cBhvr>
                                        <p:cTn id="1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76</a:t>
            </a:fld>
            <a:r>
              <a:rPr lang="en-US" altLang="zh-CN" dirty="0" smtClean="0"/>
              <a:t>-</a:t>
            </a:r>
            <a:endParaRPr lang="zh-CN" altLang="en-US" dirty="0"/>
          </a:p>
        </p:txBody>
      </p:sp>
      <p:sp>
        <p:nvSpPr>
          <p:cNvPr id="5" name="圆角矩形 4">
            <a:hlinkClick r:id="rId4"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5"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430960" y="1351042"/>
            <a:ext cx="8635999" cy="498598"/>
          </a:xfrm>
          <a:prstGeom prst="rect">
            <a:avLst/>
          </a:prstGeom>
        </p:spPr>
        <p:txBody>
          <a:bodyPr wrap="square">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7</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河北唐山一模</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下列选用的仪器和药品能达到实验目的的是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smtClean="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4085129208"/>
              </p:ext>
            </p:extLst>
          </p:nvPr>
        </p:nvGraphicFramePr>
        <p:xfrm>
          <a:off x="486722" y="1814002"/>
          <a:ext cx="8128000" cy="5112774"/>
        </p:xfrm>
        <a:graphic>
          <a:graphicData uri="http://schemas.openxmlformats.org/presentationml/2006/ole">
            <mc:AlternateContent xmlns:mc="http://schemas.openxmlformats.org/markup-compatibility/2006">
              <mc:Choice xmlns:v="urn:schemas-microsoft-com:vml" Requires="v">
                <p:oleObj spid="_x0000_s112642" name="文档" r:id="rId7" imgW="3937236" imgH="2475794" progId="Word.Document.12">
                  <p:embed/>
                </p:oleObj>
              </mc:Choice>
              <mc:Fallback>
                <p:oleObj name="文档" r:id="rId7" imgW="3937236" imgH="2475794" progId="Word.Document.12">
                  <p:embed/>
                  <p:pic>
                    <p:nvPicPr>
                      <p:cNvPr id="0" name=""/>
                      <p:cNvPicPr/>
                      <p:nvPr/>
                    </p:nvPicPr>
                    <p:blipFill>
                      <a:blip r:embed="rId8"/>
                      <a:stretch>
                        <a:fillRect/>
                      </a:stretch>
                    </p:blipFill>
                    <p:spPr>
                      <a:xfrm>
                        <a:off x="486722" y="1814002"/>
                        <a:ext cx="8128000" cy="5112774"/>
                      </a:xfrm>
                      <a:prstGeom prst="rect">
                        <a:avLst/>
                      </a:prstGeom>
                    </p:spPr>
                  </p:pic>
                </p:oleObj>
              </mc:Fallback>
            </mc:AlternateContent>
          </a:graphicData>
        </a:graphic>
      </p:graphicFrame>
    </p:spTree>
    <p:extLst>
      <p:ext uri="{BB962C8B-B14F-4D97-AF65-F5344CB8AC3E}">
        <p14:creationId xmlns:p14="http://schemas.microsoft.com/office/powerpoint/2010/main" val="239413505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77</a:t>
            </a:fld>
            <a:r>
              <a:rPr lang="en-US" altLang="zh-CN" dirty="0" smtClean="0"/>
              <a:t>-</a:t>
            </a:r>
            <a:endParaRPr lang="zh-CN" altLang="en-US" dirty="0"/>
          </a:p>
        </p:txBody>
      </p:sp>
      <p:sp>
        <p:nvSpPr>
          <p:cNvPr id="5" name="圆角矩形 4">
            <a:hlinkClick r:id="rId3"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4"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2107334"/>
            <a:ext cx="8128000" cy="2897332"/>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B</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酸性高锰酸钾溶液能够氧化碱式滴定管上的橡皮管</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应该用酸式滴定管盛放</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错误</a:t>
            </a:r>
            <a:r>
              <a:rPr lang="en-US" altLang="zh-CN" sz="2200">
                <a:solidFill>
                  <a:srgbClr val="000000"/>
                </a:solidFill>
                <a:latin typeface="Times New Roman" panose="02020603050405020304" pitchFamily="18" charset="0"/>
                <a:cs typeface="Times New Roman" panose="02020603050405020304" pitchFamily="18" charset="0"/>
              </a:rPr>
              <a:t>;SO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能使品红褪色</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说明</a:t>
            </a:r>
            <a:r>
              <a:rPr lang="en-US" altLang="zh-CN" sz="2200">
                <a:solidFill>
                  <a:srgbClr val="000000"/>
                </a:solidFill>
                <a:latin typeface="Times New Roman" panose="02020603050405020304" pitchFamily="18" charset="0"/>
                <a:cs typeface="Times New Roman" panose="02020603050405020304" pitchFamily="18" charset="0"/>
              </a:rPr>
              <a:t>SO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具有漂白性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所以</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选项是正确的</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氯化铵加热分解生成氨气和</a:t>
            </a:r>
            <a:r>
              <a:rPr lang="en-US" altLang="zh-CN" sz="2200">
                <a:solidFill>
                  <a:srgbClr val="000000"/>
                </a:solidFill>
                <a:latin typeface="Times New Roman" panose="02020603050405020304" pitchFamily="18" charset="0"/>
                <a:cs typeface="Times New Roman" panose="02020603050405020304" pitchFamily="18" charset="0"/>
              </a:rPr>
              <a:t>HCl,</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但氨气与氯化氢遇冷又会生成氯化铵</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图示装置无法获得氨气</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该装置为向下排空气法收集气体</a:t>
            </a:r>
            <a:r>
              <a:rPr lang="en-US" altLang="zh-CN" sz="2200">
                <a:solidFill>
                  <a:srgbClr val="000000"/>
                </a:solidFill>
                <a:latin typeface="Times New Roman" panose="02020603050405020304" pitchFamily="18" charset="0"/>
                <a:cs typeface="Times New Roman" panose="02020603050405020304" pitchFamily="18" charset="0"/>
              </a:rPr>
              <a:t>,CO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的密度大于空气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应该采用向上排空气法收集</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即气体应该长管进短管出</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错误。</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74275564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78</a:t>
            </a:fld>
            <a:r>
              <a:rPr lang="en-US" altLang="zh-CN" dirty="0" smtClean="0"/>
              <a:t>-</a:t>
            </a:r>
            <a:endParaRPr lang="zh-CN" altLang="en-US" dirty="0"/>
          </a:p>
        </p:txBody>
      </p:sp>
      <p:sp>
        <p:nvSpPr>
          <p:cNvPr id="5" name="圆角矩形 4">
            <a:hlinkClick r:id="rId4"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5"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1367735"/>
            <a:ext cx="8128000" cy="866006"/>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8</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湖北宜昌元月调考</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下列实验装置应用于铜与浓硫酸反应制取二氧化硫和硫酸铜晶体</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能达到实验目的的是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1999544932"/>
              </p:ext>
            </p:extLst>
          </p:nvPr>
        </p:nvGraphicFramePr>
        <p:xfrm>
          <a:off x="1213323" y="2219387"/>
          <a:ext cx="6717355" cy="4120755"/>
        </p:xfrm>
        <a:graphic>
          <a:graphicData uri="http://schemas.openxmlformats.org/presentationml/2006/ole">
            <mc:AlternateContent xmlns:mc="http://schemas.openxmlformats.org/markup-compatibility/2006">
              <mc:Choice xmlns:v="urn:schemas-microsoft-com:vml" Requires="v">
                <p:oleObj spid="_x0000_s113666" name="文档" r:id="rId7" imgW="3847376" imgH="2361361" progId="Word.Document.12">
                  <p:embed/>
                </p:oleObj>
              </mc:Choice>
              <mc:Fallback>
                <p:oleObj name="文档" r:id="rId7" imgW="3847376" imgH="2361361" progId="Word.Document.12">
                  <p:embed/>
                  <p:pic>
                    <p:nvPicPr>
                      <p:cNvPr id="0" name=""/>
                      <p:cNvPicPr/>
                      <p:nvPr/>
                    </p:nvPicPr>
                    <p:blipFill>
                      <a:blip r:embed="rId8"/>
                      <a:stretch>
                        <a:fillRect/>
                      </a:stretch>
                    </p:blipFill>
                    <p:spPr>
                      <a:xfrm>
                        <a:off x="1213323" y="2219387"/>
                        <a:ext cx="6717355" cy="4120755"/>
                      </a:xfrm>
                      <a:prstGeom prst="rect">
                        <a:avLst/>
                      </a:prstGeom>
                    </p:spPr>
                  </p:pic>
                </p:oleObj>
              </mc:Fallback>
            </mc:AlternateContent>
          </a:graphicData>
        </a:graphic>
      </p:graphicFrame>
    </p:spTree>
    <p:extLst>
      <p:ext uri="{BB962C8B-B14F-4D97-AF65-F5344CB8AC3E}">
        <p14:creationId xmlns:p14="http://schemas.microsoft.com/office/powerpoint/2010/main" val="102796915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79</a:t>
            </a:fld>
            <a:r>
              <a:rPr lang="en-US" altLang="zh-CN" dirty="0" smtClean="0"/>
              <a:t>-</a:t>
            </a:r>
            <a:endParaRPr lang="zh-CN" altLang="en-US" dirty="0"/>
          </a:p>
        </p:txBody>
      </p:sp>
      <p:sp>
        <p:nvSpPr>
          <p:cNvPr id="5" name="圆角矩形 4">
            <a:hlinkClick r:id="rId3"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4"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1426888"/>
            <a:ext cx="8128000" cy="4522392"/>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用图甲装置制取并收集二氧化硫</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用图乙装置向反应后的混合物中加水稀释</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用图丙装置过滤出稀释后混合物中的不溶物</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cs typeface="Times New Roman" panose="02020603050405020304" pitchFamily="18" charset="0"/>
              </a:rPr>
              <a:t>用图丁装置将硫酸铜溶液蒸发结晶</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C</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二氧化硫密度比空气大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应用向上排空气法收集</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反应后的混合物中含有浓度较大的硫酸</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稀释该混合物时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要将混合液沿烧杯内壁缓慢加入水中</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并用玻璃棒不断搅拌</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转移液体时用玻璃棒引流</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防止液体飞溅</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图丙符合过滤操作中的一贴、二低、三靠</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正确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应将溶液蒸发浓缩后冷却结晶得到硫酸铜晶体</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不能进行蒸发结晶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且蒸发应在蒸发皿中进行</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错误。</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144257733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wipe(down)">
                                      <p:cBhvr>
                                        <p:cTn id="7" dur="500"/>
                                        <p:tgtEl>
                                          <p:spTgt spid="2">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wipe(down)">
                                      <p:cBhvr>
                                        <p:cTn id="1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8</a:t>
            </a:fld>
            <a:r>
              <a:rPr lang="en-US" altLang="zh-CN" dirty="0" smtClean="0"/>
              <a:t>-</a:t>
            </a:r>
            <a:endParaRPr lang="zh-CN" altLang="en-US" dirty="0"/>
          </a:p>
        </p:txBody>
      </p:sp>
      <p:sp>
        <p:nvSpPr>
          <p:cNvPr id="5" name="圆角矩形 4">
            <a:hlinkClick r:id="rId3"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7" name="圆角矩形 6">
            <a:hlinkClick r:id="rId4"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2" name="矩形 1"/>
          <p:cNvSpPr>
            <a:spLocks noChangeAspect="1"/>
          </p:cNvSpPr>
          <p:nvPr/>
        </p:nvSpPr>
        <p:spPr>
          <a:xfrm>
            <a:off x="508000" y="1426888"/>
            <a:ext cx="8128000" cy="4522392"/>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.(2017</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全国</a:t>
            </a:r>
            <a:r>
              <a:rPr lang="zh-CN" altLang="zh-CN" sz="2200">
                <a:solidFill>
                  <a:srgbClr val="000000"/>
                </a:solidFill>
                <a:latin typeface="NEU-BZ-S92"/>
                <a:cs typeface="宋体" panose="02010600030101010101" pitchFamily="2" charset="-122"/>
              </a:rPr>
              <a:t>Ⅰ</a:t>
            </a:r>
            <a:r>
              <a:rPr lang="en-US" altLang="zh-CN" sz="2200">
                <a:solidFill>
                  <a:srgbClr val="000000"/>
                </a:solidFill>
                <a:latin typeface="Times New Roman" panose="02020603050405020304" pitchFamily="18" charset="0"/>
                <a:cs typeface="Times New Roman" panose="02020603050405020304" pitchFamily="18" charset="0"/>
              </a:rPr>
              <a:t>,8)</a:t>
            </a:r>
            <a:r>
              <a:rPr lang="zh-CN" altLang="zh-CN" sz="2200">
                <a:solidFill>
                  <a:srgbClr val="000000"/>
                </a:solidFill>
                <a:latin typeface="Times New Roman" panose="02020603050405020304" pitchFamily="18" charset="0"/>
                <a:cs typeface="Times New Roman" panose="02020603050405020304" pitchFamily="18" charset="0"/>
              </a:rPr>
              <a:t>《本草衍义》中对精制砒霜过程有如下叙述</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取砒之法</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将生砒就置火上</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以器覆之</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令砒烟上飞着覆器</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遂凝结累然下垂如乳</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尖长者为胜</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平短者次之。</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文中涉及的操作方法是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蒸馏</a:t>
            </a:r>
            <a:r>
              <a:rPr lang="en-US" altLang="zh-CN" sz="2200">
                <a:solidFill>
                  <a:srgbClr val="000000"/>
                </a:solidFill>
                <a:latin typeface="Times New Roman" panose="02020603050405020304" pitchFamily="18" charset="0"/>
                <a:cs typeface="Times New Roman" panose="02020603050405020304" pitchFamily="18" charset="0"/>
              </a:rPr>
              <a:t>	B.</a:t>
            </a:r>
            <a:r>
              <a:rPr lang="zh-CN" altLang="zh-CN" sz="2200">
                <a:solidFill>
                  <a:srgbClr val="000000"/>
                </a:solidFill>
                <a:latin typeface="Times New Roman" panose="02020603050405020304" pitchFamily="18" charset="0"/>
                <a:cs typeface="Times New Roman" panose="02020603050405020304" pitchFamily="18" charset="0"/>
              </a:rPr>
              <a:t>升华</a:t>
            </a:r>
            <a:r>
              <a:rPr lang="en-US" altLang="zh-CN" sz="2200">
                <a:solidFill>
                  <a:srgbClr val="000000"/>
                </a:solidFill>
                <a:latin typeface="Times New Roman" panose="02020603050405020304" pitchFamily="18" charset="0"/>
                <a:cs typeface="Times New Roman" panose="02020603050405020304" pitchFamily="18" charset="0"/>
              </a:rPr>
              <a:t>	C.</a:t>
            </a:r>
            <a:r>
              <a:rPr lang="zh-CN" altLang="zh-CN" sz="2200">
                <a:solidFill>
                  <a:srgbClr val="000000"/>
                </a:solidFill>
                <a:latin typeface="Times New Roman" panose="02020603050405020304" pitchFamily="18" charset="0"/>
                <a:cs typeface="Times New Roman" panose="02020603050405020304" pitchFamily="18" charset="0"/>
              </a:rPr>
              <a:t>干馏</a:t>
            </a:r>
            <a:r>
              <a:rPr lang="en-US" altLang="zh-CN" sz="2200">
                <a:solidFill>
                  <a:srgbClr val="000000"/>
                </a:solidFill>
                <a:latin typeface="Times New Roman" panose="02020603050405020304" pitchFamily="18" charset="0"/>
                <a:cs typeface="Times New Roman" panose="02020603050405020304" pitchFamily="18" charset="0"/>
              </a:rPr>
              <a:t>	D.</a:t>
            </a:r>
            <a:r>
              <a:rPr lang="zh-CN" altLang="zh-CN" sz="2200">
                <a:solidFill>
                  <a:srgbClr val="000000"/>
                </a:solidFill>
                <a:latin typeface="Times New Roman" panose="02020603050405020304" pitchFamily="18" charset="0"/>
                <a:cs typeface="Times New Roman" panose="02020603050405020304" pitchFamily="18" charset="0"/>
              </a:rPr>
              <a:t>萃取</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B</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蒸馏用于分离相互溶解且沸点差别较大</a:t>
            </a:r>
            <a:r>
              <a:rPr lang="en-US" altLang="zh-CN" sz="2200">
                <a:solidFill>
                  <a:srgbClr val="000000"/>
                </a:solidFill>
                <a:latin typeface="Times New Roman" panose="02020603050405020304" pitchFamily="18" charset="0"/>
                <a:cs typeface="Times New Roman" panose="02020603050405020304" pitchFamily="18" charset="0"/>
              </a:rPr>
              <a:t>(&gt;30</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zh-CN" sz="2200">
                <a:solidFill>
                  <a:srgbClr val="000000"/>
                </a:solidFill>
                <a:latin typeface="NEU-BZ-S92"/>
                <a:cs typeface="宋体" panose="02010600030101010101" pitchFamily="2" charset="-122"/>
              </a:rPr>
              <a:t>℃</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的液体混合物</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干馏是将固体物质隔绝空气加强热使之分解的过程</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萃取是利用一种溶质在互不相溶的两种溶剂中溶解度的不同将溶质从一种溶剂中提取到另一种溶剂中的方法</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升华是固体受热之后不经过液态而直接变为气态的过程</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由题中</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置火上</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砒烟上飞着覆器</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遂凝结</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可知涉及的操作是升华。</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13212821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wipe(down)">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wipe(down)">
                                      <p:cBhvr>
                                        <p:cTn id="1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80</a:t>
            </a:fld>
            <a:r>
              <a:rPr lang="en-US" altLang="zh-CN" dirty="0" smtClean="0"/>
              <a:t>-</a:t>
            </a:r>
            <a:endParaRPr lang="zh-CN" altLang="en-US" dirty="0"/>
          </a:p>
        </p:txBody>
      </p:sp>
      <p:sp>
        <p:nvSpPr>
          <p:cNvPr id="5" name="圆角矩形 4">
            <a:hlinkClick r:id="rId4"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5"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7" name="矩形 6"/>
          <p:cNvSpPr>
            <a:spLocks noChangeAspect="1"/>
          </p:cNvSpPr>
          <p:nvPr/>
        </p:nvSpPr>
        <p:spPr>
          <a:xfrm>
            <a:off x="539552" y="1412776"/>
            <a:ext cx="8128000" cy="866006"/>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9</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河南洛阳模拟</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用下列装置进行实验能达到相应实验目的的是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4051591235"/>
              </p:ext>
            </p:extLst>
          </p:nvPr>
        </p:nvGraphicFramePr>
        <p:xfrm>
          <a:off x="1213323" y="1833853"/>
          <a:ext cx="6717355" cy="4475467"/>
        </p:xfrm>
        <a:graphic>
          <a:graphicData uri="http://schemas.openxmlformats.org/presentationml/2006/ole">
            <mc:AlternateContent xmlns:mc="http://schemas.openxmlformats.org/markup-compatibility/2006">
              <mc:Choice xmlns:v="urn:schemas-microsoft-com:vml" Requires="v">
                <p:oleObj spid="_x0000_s114690" name="文档" r:id="rId7" imgW="3847376" imgH="2563239" progId="Word.Document.12">
                  <p:embed/>
                </p:oleObj>
              </mc:Choice>
              <mc:Fallback>
                <p:oleObj name="文档" r:id="rId7" imgW="3847376" imgH="2563239" progId="Word.Document.12">
                  <p:embed/>
                  <p:pic>
                    <p:nvPicPr>
                      <p:cNvPr id="0" name=""/>
                      <p:cNvPicPr/>
                      <p:nvPr/>
                    </p:nvPicPr>
                    <p:blipFill>
                      <a:blip r:embed="rId8"/>
                      <a:stretch>
                        <a:fillRect/>
                      </a:stretch>
                    </p:blipFill>
                    <p:spPr>
                      <a:xfrm>
                        <a:off x="1213323" y="1833853"/>
                        <a:ext cx="6717355" cy="4475467"/>
                      </a:xfrm>
                      <a:prstGeom prst="rect">
                        <a:avLst/>
                      </a:prstGeom>
                    </p:spPr>
                  </p:pic>
                </p:oleObj>
              </mc:Fallback>
            </mc:AlternateContent>
          </a:graphicData>
        </a:graphic>
      </p:graphicFrame>
    </p:spTree>
    <p:extLst>
      <p:ext uri="{BB962C8B-B14F-4D97-AF65-F5344CB8AC3E}">
        <p14:creationId xmlns:p14="http://schemas.microsoft.com/office/powerpoint/2010/main" val="239555406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81</a:t>
            </a:fld>
            <a:r>
              <a:rPr lang="en-US" altLang="zh-CN" dirty="0" smtClean="0"/>
              <a:t>-</a:t>
            </a:r>
            <a:endParaRPr lang="zh-CN" altLang="en-US" dirty="0"/>
          </a:p>
        </p:txBody>
      </p:sp>
      <p:sp>
        <p:nvSpPr>
          <p:cNvPr id="5" name="圆角矩形 4">
            <a:hlinkClick r:id="rId3"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4"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2107334"/>
            <a:ext cx="8128000" cy="2897332"/>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B</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配制溶液时</a:t>
            </a:r>
            <a:r>
              <a:rPr lang="en-US" altLang="zh-CN" sz="2200">
                <a:solidFill>
                  <a:srgbClr val="000000"/>
                </a:solidFill>
                <a:latin typeface="Times New Roman" panose="02020603050405020304" pitchFamily="18" charset="0"/>
                <a:cs typeface="Times New Roman" panose="02020603050405020304" pitchFamily="18" charset="0"/>
              </a:rPr>
              <a:t>,NaNO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固体不能直接放在容量瓶中溶解</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溴苯的密度大于水</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不溶于水</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溴苯在下层</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正确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盐酸与碳酸钠溶液反应放出二氧化碳</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反应后容器中物质的总质量减少</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不能直接用于验证质量守恒定律</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作原电池正极或电解池阴极的金属被保护</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作原电池负极或电解池阳极的金属加速腐蚀</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该装置中</a:t>
            </a:r>
            <a:r>
              <a:rPr lang="en-US" altLang="zh-CN" sz="2200">
                <a:solidFill>
                  <a:srgbClr val="000000"/>
                </a:solidFill>
                <a:latin typeface="Times New Roman" panose="02020603050405020304" pitchFamily="18" charset="0"/>
                <a:cs typeface="Times New Roman" panose="02020603050405020304" pitchFamily="18" charset="0"/>
              </a:rPr>
              <a:t>Fe</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作原电池负极会加速腐蚀</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不能防止铁钉生锈</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错误。</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284687865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9</a:t>
            </a:fld>
            <a:r>
              <a:rPr lang="en-US" altLang="zh-CN" dirty="0" smtClean="0"/>
              <a:t>-</a:t>
            </a:r>
            <a:endParaRPr lang="zh-CN" altLang="en-US" dirty="0"/>
          </a:p>
        </p:txBody>
      </p:sp>
      <p:sp>
        <p:nvSpPr>
          <p:cNvPr id="5" name="圆角矩形 4">
            <a:hlinkClick r:id="rId4"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7" name="圆角矩形 6">
            <a:hlinkClick r:id="rId5"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2" name="矩形 1"/>
          <p:cNvSpPr>
            <a:spLocks noChangeAspect="1"/>
          </p:cNvSpPr>
          <p:nvPr/>
        </p:nvSpPr>
        <p:spPr>
          <a:xfrm>
            <a:off x="508000" y="1360347"/>
            <a:ext cx="8128000" cy="498598"/>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5</a:t>
            </a:r>
            <a:r>
              <a:rPr lang="en-US" altLang="zh-CN" sz="2200">
                <a:solidFill>
                  <a:srgbClr val="000000"/>
                </a:solidFill>
                <a:latin typeface="Times New Roman" panose="02020603050405020304" pitchFamily="18" charset="0"/>
                <a:cs typeface="Times New Roman" panose="02020603050405020304" pitchFamily="18" charset="0"/>
              </a:rPr>
              <a:t>.(2017</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全国</a:t>
            </a:r>
            <a:r>
              <a:rPr lang="zh-CN" altLang="zh-CN" sz="2200">
                <a:solidFill>
                  <a:srgbClr val="000000"/>
                </a:solidFill>
                <a:latin typeface="NEU-BZ-S92"/>
                <a:cs typeface="宋体" panose="02010600030101010101" pitchFamily="2" charset="-122"/>
              </a:rPr>
              <a:t>Ⅲ</a:t>
            </a:r>
            <a:r>
              <a:rPr lang="en-US" altLang="zh-CN" sz="2200">
                <a:solidFill>
                  <a:srgbClr val="000000"/>
                </a:solidFill>
                <a:latin typeface="Times New Roman" panose="02020603050405020304" pitchFamily="18" charset="0"/>
                <a:cs typeface="Times New Roman" panose="02020603050405020304" pitchFamily="18" charset="0"/>
              </a:rPr>
              <a:t>,9)</a:t>
            </a:r>
            <a:r>
              <a:rPr lang="zh-CN" altLang="zh-CN" sz="2200">
                <a:solidFill>
                  <a:srgbClr val="000000"/>
                </a:solidFill>
                <a:latin typeface="Times New Roman" panose="02020603050405020304" pitchFamily="18" charset="0"/>
                <a:cs typeface="Times New Roman" panose="02020603050405020304" pitchFamily="18" charset="0"/>
              </a:rPr>
              <a:t>下列实验操作规范且能达到目的的是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smtClean="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1294808312"/>
              </p:ext>
            </p:extLst>
          </p:nvPr>
        </p:nvGraphicFramePr>
        <p:xfrm>
          <a:off x="508000" y="1885688"/>
          <a:ext cx="8128000" cy="4655877"/>
        </p:xfrm>
        <a:graphic>
          <a:graphicData uri="http://schemas.openxmlformats.org/presentationml/2006/ole">
            <mc:AlternateContent xmlns:mc="http://schemas.openxmlformats.org/markup-compatibility/2006">
              <mc:Choice xmlns:v="urn:schemas-microsoft-com:vml" Requires="v">
                <p:oleObj spid="_x0000_s77826" name="文档" r:id="rId7" imgW="3913417" imgH="2241530" progId="Word.Document.12">
                  <p:embed/>
                </p:oleObj>
              </mc:Choice>
              <mc:Fallback>
                <p:oleObj name="文档" r:id="rId7" imgW="3913417" imgH="2241530" progId="Word.Document.12">
                  <p:embed/>
                  <p:pic>
                    <p:nvPicPr>
                      <p:cNvPr id="0" name=""/>
                      <p:cNvPicPr/>
                      <p:nvPr/>
                    </p:nvPicPr>
                    <p:blipFill>
                      <a:blip r:embed="rId8"/>
                      <a:stretch>
                        <a:fillRect/>
                      </a:stretch>
                    </p:blipFill>
                    <p:spPr>
                      <a:xfrm>
                        <a:off x="508000" y="1885688"/>
                        <a:ext cx="8128000" cy="4655877"/>
                      </a:xfrm>
                      <a:prstGeom prst="rect">
                        <a:avLst/>
                      </a:prstGeom>
                    </p:spPr>
                  </p:pic>
                </p:oleObj>
              </mc:Fallback>
            </mc:AlternateContent>
          </a:graphicData>
        </a:graphic>
      </p:graphicFrame>
    </p:spTree>
    <p:extLst>
      <p:ext uri="{BB962C8B-B14F-4D97-AF65-F5344CB8AC3E}">
        <p14:creationId xmlns:p14="http://schemas.microsoft.com/office/powerpoint/2010/main" val="6291047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9216</Words>
  <Application>Microsoft Office PowerPoint</Application>
  <PresentationFormat>全屏显示(4:3)</PresentationFormat>
  <Paragraphs>544</Paragraphs>
  <Slides>81</Slides>
  <Notes>80</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81</vt:i4>
      </vt:variant>
    </vt:vector>
  </HeadingPairs>
  <TitlesOfParts>
    <vt:vector size="83" baseType="lpstr">
      <vt:lpstr>Office 主题​​</vt:lpstr>
      <vt:lpstr>文档</vt:lpstr>
      <vt:lpstr> 题型七　化学实验基础</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题型四　电化学基础</dc:title>
  <dc:creator>User</dc:creator>
  <cp:lastModifiedBy>User</cp:lastModifiedBy>
  <cp:revision>2</cp:revision>
  <dcterms:created xsi:type="dcterms:W3CDTF">2019-11-25T20:06:01Z</dcterms:created>
  <dcterms:modified xsi:type="dcterms:W3CDTF">2019-11-25T20:13:00Z</dcterms:modified>
</cp:coreProperties>
</file>