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563" r:id="rId2"/>
    <p:sldId id="564" r:id="rId3"/>
    <p:sldId id="565" r:id="rId4"/>
    <p:sldId id="566" r:id="rId5"/>
    <p:sldId id="567" r:id="rId6"/>
    <p:sldId id="568" r:id="rId7"/>
    <p:sldId id="569" r:id="rId8"/>
    <p:sldId id="570" r:id="rId9"/>
    <p:sldId id="571" r:id="rId10"/>
    <p:sldId id="572" r:id="rId11"/>
    <p:sldId id="573" r:id="rId12"/>
    <p:sldId id="574" r:id="rId13"/>
    <p:sldId id="575" r:id="rId14"/>
    <p:sldId id="576" r:id="rId15"/>
    <p:sldId id="577" r:id="rId16"/>
    <p:sldId id="578" r:id="rId17"/>
    <p:sldId id="579" r:id="rId18"/>
    <p:sldId id="580" r:id="rId19"/>
    <p:sldId id="581" r:id="rId20"/>
    <p:sldId id="582" r:id="rId21"/>
    <p:sldId id="583" r:id="rId22"/>
    <p:sldId id="584" r:id="rId23"/>
    <p:sldId id="585" r:id="rId24"/>
    <p:sldId id="586" r:id="rId25"/>
    <p:sldId id="587" r:id="rId26"/>
    <p:sldId id="588" r:id="rId27"/>
    <p:sldId id="589" r:id="rId2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27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1E1E249-21E8-49E3-B18A-F59F4704AC0F}" type="datetimeFigureOut">
              <a:rPr lang="zh-CN" altLang="en-US" smtClean="0"/>
              <a:t>2019-11-26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7A1623-73E9-4715-9EAA-1DA610CFCCFB}" type="slidenum">
              <a:rPr lang="zh-CN" altLang="en-US" smtClean="0"/>
              <a:t>‹#›</a:t>
            </a:fld>
            <a:endParaRPr lang="zh-CN" altLang="en-US"/>
          </a:p>
        </p:txBody>
      </p:sp>
    </p:spTree>
    <p:extLst>
      <p:ext uri="{BB962C8B-B14F-4D97-AF65-F5344CB8AC3E}">
        <p14:creationId xmlns:p14="http://schemas.microsoft.com/office/powerpoint/2010/main" val="1025550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1E1E249-21E8-49E3-B18A-F59F4704AC0F}" type="datetimeFigureOut">
              <a:rPr lang="zh-CN" altLang="en-US" smtClean="0"/>
              <a:t>2019-11-26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7A1623-73E9-4715-9EAA-1DA610CFCCFB}" type="slidenum">
              <a:rPr lang="zh-CN" altLang="en-US" smtClean="0"/>
              <a:t>‹#›</a:t>
            </a:fld>
            <a:endParaRPr lang="zh-CN" altLang="en-US"/>
          </a:p>
        </p:txBody>
      </p:sp>
    </p:spTree>
    <p:extLst>
      <p:ext uri="{BB962C8B-B14F-4D97-AF65-F5344CB8AC3E}">
        <p14:creationId xmlns:p14="http://schemas.microsoft.com/office/powerpoint/2010/main" val="3048422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1E1E249-21E8-49E3-B18A-F59F4704AC0F}" type="datetimeFigureOut">
              <a:rPr lang="zh-CN" altLang="en-US" smtClean="0"/>
              <a:t>2019-11-26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7A1623-73E9-4715-9EAA-1DA610CFCCFB}" type="slidenum">
              <a:rPr lang="zh-CN" altLang="en-US" smtClean="0"/>
              <a:t>‹#›</a:t>
            </a:fld>
            <a:endParaRPr lang="zh-CN" altLang="en-US"/>
          </a:p>
        </p:txBody>
      </p:sp>
    </p:spTree>
    <p:extLst>
      <p:ext uri="{BB962C8B-B14F-4D97-AF65-F5344CB8AC3E}">
        <p14:creationId xmlns:p14="http://schemas.microsoft.com/office/powerpoint/2010/main" val="2645830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栏目一">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8815082"/>
      </p:ext>
    </p:extLst>
  </p:cSld>
  <p:clrMapOvr>
    <a:masterClrMapping/>
  </p:clrMapOvr>
  <p:transition spd="slow">
    <p:push/>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栏目二">
    <p:spTree>
      <p:nvGrpSpPr>
        <p:cNvPr id="1" name=""/>
        <p:cNvGrpSpPr/>
        <p:nvPr/>
      </p:nvGrpSpPr>
      <p:grpSpPr>
        <a:xfrm>
          <a:off x="0" y="0"/>
          <a:ext cx="0" cy="0"/>
          <a:chOff x="0" y="0"/>
          <a:chExt cx="0" cy="0"/>
        </a:xfrm>
      </p:grpSpPr>
      <p:grpSp>
        <p:nvGrpSpPr>
          <p:cNvPr id="5" name="组合 4"/>
          <p:cNvGrpSpPr/>
          <p:nvPr userDrawn="1"/>
        </p:nvGrpSpPr>
        <p:grpSpPr>
          <a:xfrm>
            <a:off x="5116694" y="302902"/>
            <a:ext cx="1399522" cy="409788"/>
            <a:chOff x="4540043" y="302902"/>
            <a:chExt cx="1026215" cy="409788"/>
          </a:xfrm>
        </p:grpSpPr>
        <p:sp>
          <p:nvSpPr>
            <p:cNvPr id="6" name="流程图: 数据 5"/>
            <p:cNvSpPr/>
            <p:nvPr userDrawn="1"/>
          </p:nvSpPr>
          <p:spPr>
            <a:xfrm>
              <a:off x="4540043" y="302902"/>
              <a:ext cx="1026215" cy="45719"/>
            </a:xfrm>
            <a:prstGeom prst="flowChartInputOutput">
              <a:avLst/>
            </a:prstGeom>
            <a:solidFill>
              <a:srgbClr val="AA5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hlinkClick r:id="" action="ppaction://noaction"/>
            </p:cNvPr>
            <p:cNvSpPr/>
            <p:nvPr userDrawn="1"/>
          </p:nvSpPr>
          <p:spPr>
            <a:xfrm>
              <a:off x="4563612" y="341127"/>
              <a:ext cx="911834" cy="371563"/>
            </a:xfrm>
            <a:prstGeom prst="rect">
              <a:avLst/>
            </a:prstGeom>
            <a:solidFill>
              <a:srgbClr val="DE7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smtClean="0">
                  <a:latin typeface="微软雅黑" panose="020B0503020204020204" pitchFamily="34" charset="-122"/>
                  <a:ea typeface="微软雅黑" panose="020B0503020204020204" pitchFamily="34" charset="-122"/>
                </a:rPr>
                <a:t>知识网络</a:t>
              </a:r>
              <a:r>
                <a:rPr lang="en-US" altLang="zh-CN" sz="1200" smtClean="0">
                  <a:latin typeface="微软雅黑" panose="020B0503020204020204" pitchFamily="34" charset="-122"/>
                  <a:ea typeface="微软雅黑" panose="020B0503020204020204" pitchFamily="34" charset="-122"/>
                </a:rPr>
                <a:t>•</a:t>
              </a:r>
              <a:r>
                <a:rPr lang="zh-CN" altLang="en-US" sz="1200" smtClean="0">
                  <a:latin typeface="微软雅黑" panose="020B0503020204020204" pitchFamily="34" charset="-122"/>
                  <a:ea typeface="微软雅黑" panose="020B0503020204020204" pitchFamily="34" charset="-122"/>
                </a:rPr>
                <a:t>构建</a:t>
              </a:r>
              <a:endParaRPr lang="zh-CN" altLang="en-US" sz="1200" dirty="0" smtClean="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501897845"/>
      </p:ext>
    </p:extLst>
  </p:cSld>
  <p:clrMapOvr>
    <a:masterClrMapping/>
  </p:clrMapOvr>
  <p:transition spd="slow">
    <p:push/>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725686"/>
            <a:ext cx="7963731" cy="1332924"/>
          </a:xfrm>
          <a:prstGeom prst="rect">
            <a:avLst/>
          </a:prstGeom>
        </p:spPr>
      </p:pic>
      <p:sp>
        <p:nvSpPr>
          <p:cNvPr id="2" name="标题 1"/>
          <p:cNvSpPr>
            <a:spLocks noGrp="1"/>
          </p:cNvSpPr>
          <p:nvPr>
            <p:ph type="title"/>
          </p:nvPr>
        </p:nvSpPr>
        <p:spPr>
          <a:xfrm>
            <a:off x="1120080" y="3123502"/>
            <a:ext cx="7772400" cy="822300"/>
          </a:xfrm>
          <a:prstGeom prst="rect">
            <a:avLst/>
          </a:prstGeom>
        </p:spPr>
        <p:txBody>
          <a:bodyPr anchor="t"/>
          <a:lstStyle>
            <a:lvl1pPr algn="l">
              <a:defRPr sz="3200" b="0" cap="all">
                <a:solidFill>
                  <a:schemeClr val="bg1"/>
                </a:solidFill>
                <a:latin typeface="黑体" panose="02010600030101010101" pitchFamily="2" charset="-122"/>
                <a:ea typeface="黑体" panose="02010600030101010101" pitchFamily="2" charset="-122"/>
              </a:defRPr>
            </a:lvl1pPr>
          </a:lstStyle>
          <a:p>
            <a:r>
              <a:rPr lang="zh-CN" altLang="en-US" smtClean="0"/>
              <a:t>单击此处编辑母版标题样式</a:t>
            </a:r>
            <a:endParaRPr lang="zh-CN" altLang="en-US" dirty="0"/>
          </a:p>
        </p:txBody>
      </p:sp>
      <p:pic>
        <p:nvPicPr>
          <p:cNvPr id="10" name="图片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0756" y="3093983"/>
            <a:ext cx="737932" cy="725633"/>
          </a:xfrm>
          <a:prstGeom prst="rect">
            <a:avLst/>
          </a:prstGeom>
        </p:spPr>
      </p:pic>
    </p:spTree>
    <p:extLst>
      <p:ext uri="{BB962C8B-B14F-4D97-AF65-F5344CB8AC3E}">
        <p14:creationId xmlns:p14="http://schemas.microsoft.com/office/powerpoint/2010/main" val="3734229789"/>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1E1E249-21E8-49E3-B18A-F59F4704AC0F}" type="datetimeFigureOut">
              <a:rPr lang="zh-CN" altLang="en-US" smtClean="0"/>
              <a:t>2019-11-26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7A1623-73E9-4715-9EAA-1DA610CFCCFB}" type="slidenum">
              <a:rPr lang="zh-CN" altLang="en-US" smtClean="0"/>
              <a:t>‹#›</a:t>
            </a:fld>
            <a:endParaRPr lang="zh-CN" altLang="en-US"/>
          </a:p>
        </p:txBody>
      </p:sp>
    </p:spTree>
    <p:extLst>
      <p:ext uri="{BB962C8B-B14F-4D97-AF65-F5344CB8AC3E}">
        <p14:creationId xmlns:p14="http://schemas.microsoft.com/office/powerpoint/2010/main" val="3741684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01E1E249-21E8-49E3-B18A-F59F4704AC0F}" type="datetimeFigureOut">
              <a:rPr lang="zh-CN" altLang="en-US" smtClean="0"/>
              <a:t>2019-11-26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7A1623-73E9-4715-9EAA-1DA610CFCCFB}" type="slidenum">
              <a:rPr lang="zh-CN" altLang="en-US" smtClean="0"/>
              <a:t>‹#›</a:t>
            </a:fld>
            <a:endParaRPr lang="zh-CN" altLang="en-US"/>
          </a:p>
        </p:txBody>
      </p:sp>
    </p:spTree>
    <p:extLst>
      <p:ext uri="{BB962C8B-B14F-4D97-AF65-F5344CB8AC3E}">
        <p14:creationId xmlns:p14="http://schemas.microsoft.com/office/powerpoint/2010/main" val="3068362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1E1E249-21E8-49E3-B18A-F59F4704AC0F}" type="datetimeFigureOut">
              <a:rPr lang="zh-CN" altLang="en-US" smtClean="0"/>
              <a:t>2019-11-26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67A1623-73E9-4715-9EAA-1DA610CFCCFB}" type="slidenum">
              <a:rPr lang="zh-CN" altLang="en-US" smtClean="0"/>
              <a:t>‹#›</a:t>
            </a:fld>
            <a:endParaRPr lang="zh-CN" altLang="en-US"/>
          </a:p>
        </p:txBody>
      </p:sp>
    </p:spTree>
    <p:extLst>
      <p:ext uri="{BB962C8B-B14F-4D97-AF65-F5344CB8AC3E}">
        <p14:creationId xmlns:p14="http://schemas.microsoft.com/office/powerpoint/2010/main" val="1257464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1E1E249-21E8-49E3-B18A-F59F4704AC0F}" type="datetimeFigureOut">
              <a:rPr lang="zh-CN" altLang="en-US" smtClean="0"/>
              <a:t>2019-11-26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7A1623-73E9-4715-9EAA-1DA610CFCCFB}" type="slidenum">
              <a:rPr lang="zh-CN" altLang="en-US" smtClean="0"/>
              <a:t>‹#›</a:t>
            </a:fld>
            <a:endParaRPr lang="zh-CN" altLang="en-US"/>
          </a:p>
        </p:txBody>
      </p:sp>
    </p:spTree>
    <p:extLst>
      <p:ext uri="{BB962C8B-B14F-4D97-AF65-F5344CB8AC3E}">
        <p14:creationId xmlns:p14="http://schemas.microsoft.com/office/powerpoint/2010/main" val="3170692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1E1E249-21E8-49E3-B18A-F59F4704AC0F}" type="datetimeFigureOut">
              <a:rPr lang="zh-CN" altLang="en-US" smtClean="0"/>
              <a:t>2019-11-26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67A1623-73E9-4715-9EAA-1DA610CFCCFB}" type="slidenum">
              <a:rPr lang="zh-CN" altLang="en-US" smtClean="0"/>
              <a:t>‹#›</a:t>
            </a:fld>
            <a:endParaRPr lang="zh-CN" altLang="en-US"/>
          </a:p>
        </p:txBody>
      </p:sp>
    </p:spTree>
    <p:extLst>
      <p:ext uri="{BB962C8B-B14F-4D97-AF65-F5344CB8AC3E}">
        <p14:creationId xmlns:p14="http://schemas.microsoft.com/office/powerpoint/2010/main" val="1241317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1E1E249-21E8-49E3-B18A-F59F4704AC0F}" type="datetimeFigureOut">
              <a:rPr lang="zh-CN" altLang="en-US" smtClean="0"/>
              <a:t>2019-11-26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67A1623-73E9-4715-9EAA-1DA610CFCCFB}" type="slidenum">
              <a:rPr lang="zh-CN" altLang="en-US" smtClean="0"/>
              <a:t>‹#›</a:t>
            </a:fld>
            <a:endParaRPr lang="zh-CN" altLang="en-US"/>
          </a:p>
        </p:txBody>
      </p:sp>
    </p:spTree>
    <p:extLst>
      <p:ext uri="{BB962C8B-B14F-4D97-AF65-F5344CB8AC3E}">
        <p14:creationId xmlns:p14="http://schemas.microsoft.com/office/powerpoint/2010/main" val="4125885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1E1E249-21E8-49E3-B18A-F59F4704AC0F}" type="datetimeFigureOut">
              <a:rPr lang="zh-CN" altLang="en-US" smtClean="0"/>
              <a:t>2019-11-26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67A1623-73E9-4715-9EAA-1DA610CFCCFB}" type="slidenum">
              <a:rPr lang="zh-CN" altLang="en-US" smtClean="0"/>
              <a:t>‹#›</a:t>
            </a:fld>
            <a:endParaRPr lang="zh-CN" altLang="en-US"/>
          </a:p>
        </p:txBody>
      </p:sp>
    </p:spTree>
    <p:extLst>
      <p:ext uri="{BB962C8B-B14F-4D97-AF65-F5344CB8AC3E}">
        <p14:creationId xmlns:p14="http://schemas.microsoft.com/office/powerpoint/2010/main" val="2645820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1E1E249-21E8-49E3-B18A-F59F4704AC0F}" type="datetimeFigureOut">
              <a:rPr lang="zh-CN" altLang="en-US" smtClean="0"/>
              <a:t>2019-11-26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67A1623-73E9-4715-9EAA-1DA610CFCCFB}" type="slidenum">
              <a:rPr lang="zh-CN" altLang="en-US" smtClean="0"/>
              <a:t>‹#›</a:t>
            </a:fld>
            <a:endParaRPr lang="zh-CN" altLang="en-US"/>
          </a:p>
        </p:txBody>
      </p:sp>
    </p:spTree>
    <p:extLst>
      <p:ext uri="{BB962C8B-B14F-4D97-AF65-F5344CB8AC3E}">
        <p14:creationId xmlns:p14="http://schemas.microsoft.com/office/powerpoint/2010/main" val="423542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E1E249-21E8-49E3-B18A-F59F4704AC0F}" type="datetimeFigureOut">
              <a:rPr lang="zh-CN" altLang="en-US" smtClean="0"/>
              <a:t>2019-11-26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7A1623-73E9-4715-9EAA-1DA610CFCCFB}" type="slidenum">
              <a:rPr lang="zh-CN" altLang="en-US" smtClean="0"/>
              <a:t>‹#›</a:t>
            </a:fld>
            <a:endParaRPr lang="zh-CN" altLang="en-US"/>
          </a:p>
        </p:txBody>
      </p:sp>
    </p:spTree>
    <p:extLst>
      <p:ext uri="{BB962C8B-B14F-4D97-AF65-F5344CB8AC3E}">
        <p14:creationId xmlns:p14="http://schemas.microsoft.com/office/powerpoint/2010/main" val="366978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4.xml"/><Relationship Id="rId1" Type="http://schemas.openxmlformats.org/officeDocument/2006/relationships/slideLayout" Target="../slideLayouts/slideLayout7.xml"/><Relationship Id="rId5" Type="http://schemas.openxmlformats.org/officeDocument/2006/relationships/slide" Target="slide13.xml"/><Relationship Id="rId4" Type="http://schemas.openxmlformats.org/officeDocument/2006/relationships/slide" Target="slide10.xml"/></Relationships>
</file>

<file path=ppt/slides/_rels/slide1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4.xml"/><Relationship Id="rId1" Type="http://schemas.openxmlformats.org/officeDocument/2006/relationships/slideLayout" Target="../slideLayouts/slideLayout7.xml"/><Relationship Id="rId5" Type="http://schemas.openxmlformats.org/officeDocument/2006/relationships/slide" Target="slide13.xml"/><Relationship Id="rId4" Type="http://schemas.openxmlformats.org/officeDocument/2006/relationships/slide" Target="slide10.xml"/></Relationships>
</file>

<file path=ppt/slides/_rels/slide12.xml.rels><?xml version="1.0" encoding="UTF-8" standalone="yes"?>
<Relationships xmlns="http://schemas.openxmlformats.org/package/2006/relationships"><Relationship Id="rId8" Type="http://schemas.openxmlformats.org/officeDocument/2006/relationships/package" Target="../embeddings/Microsoft_Word___3.docx"/><Relationship Id="rId3" Type="http://schemas.openxmlformats.org/officeDocument/2006/relationships/slide" Target="slide4.xml"/><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slide" Target="slide13.xml"/><Relationship Id="rId11" Type="http://schemas.openxmlformats.org/officeDocument/2006/relationships/package" Target="../embeddings/Microsoft_Word___4.docx"/><Relationship Id="rId5" Type="http://schemas.openxmlformats.org/officeDocument/2006/relationships/slide" Target="slide10.xml"/><Relationship Id="rId10" Type="http://schemas.openxmlformats.org/officeDocument/2006/relationships/oleObject" Target="../embeddings/oleObject4.bin"/><Relationship Id="rId4" Type="http://schemas.openxmlformats.org/officeDocument/2006/relationships/slide" Target="slide18.xml"/><Relationship Id="rId9"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4.xml"/><Relationship Id="rId1" Type="http://schemas.openxmlformats.org/officeDocument/2006/relationships/slideLayout" Target="../slideLayouts/slideLayout7.xml"/><Relationship Id="rId5" Type="http://schemas.openxmlformats.org/officeDocument/2006/relationships/slide" Target="slide13.xml"/><Relationship Id="rId4" Type="http://schemas.openxmlformats.org/officeDocument/2006/relationships/slide" Target="slide10.xml"/></Relationships>
</file>

<file path=ppt/slides/_rels/slide14.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4.xml"/><Relationship Id="rId1" Type="http://schemas.openxmlformats.org/officeDocument/2006/relationships/slideLayout" Target="../slideLayouts/slideLayout7.xml"/><Relationship Id="rId5" Type="http://schemas.openxmlformats.org/officeDocument/2006/relationships/slide" Target="slide13.xml"/><Relationship Id="rId4" Type="http://schemas.openxmlformats.org/officeDocument/2006/relationships/slide" Target="slide10.xml"/></Relationships>
</file>

<file path=ppt/slides/_rels/slide15.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4.xml"/><Relationship Id="rId1" Type="http://schemas.openxmlformats.org/officeDocument/2006/relationships/slideLayout" Target="../slideLayouts/slideLayout7.xml"/><Relationship Id="rId5" Type="http://schemas.openxmlformats.org/officeDocument/2006/relationships/slide" Target="slide13.xml"/><Relationship Id="rId4" Type="http://schemas.openxmlformats.org/officeDocument/2006/relationships/slide" Target="slide10.xml"/></Relationships>
</file>

<file path=ppt/slides/_rels/slide1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4.xml"/><Relationship Id="rId1" Type="http://schemas.openxmlformats.org/officeDocument/2006/relationships/slideLayout" Target="../slideLayouts/slideLayout7.xml"/><Relationship Id="rId5" Type="http://schemas.openxmlformats.org/officeDocument/2006/relationships/slide" Target="slide13.xml"/><Relationship Id="rId4" Type="http://schemas.openxmlformats.org/officeDocument/2006/relationships/slide" Target="slide10.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4.xml"/><Relationship Id="rId1" Type="http://schemas.openxmlformats.org/officeDocument/2006/relationships/slideLayout" Target="../slideLayouts/slideLayout7.xml"/><Relationship Id="rId5" Type="http://schemas.openxmlformats.org/officeDocument/2006/relationships/slide" Target="slide13.xml"/><Relationship Id="rId4" Type="http://schemas.openxmlformats.org/officeDocument/2006/relationships/slide" Target="slide10.xml"/></Relationships>
</file>

<file path=ppt/slides/_rels/slide18.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4.xml"/><Relationship Id="rId1" Type="http://schemas.openxmlformats.org/officeDocument/2006/relationships/slideLayout" Target="../slideLayouts/slideLayout7.xml"/><Relationship Id="rId5" Type="http://schemas.openxmlformats.org/officeDocument/2006/relationships/slide" Target="slide24.xml"/><Relationship Id="rId4" Type="http://schemas.openxmlformats.org/officeDocument/2006/relationships/slide" Target="slide23.xml"/></Relationships>
</file>

<file path=ppt/slides/_rels/slide1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4.xml"/><Relationship Id="rId1" Type="http://schemas.openxmlformats.org/officeDocument/2006/relationships/slideLayout" Target="../slideLayouts/slideLayout7.xml"/><Relationship Id="rId5" Type="http://schemas.openxmlformats.org/officeDocument/2006/relationships/slide" Target="slide24.xml"/><Relationship Id="rId4" Type="http://schemas.openxmlformats.org/officeDocument/2006/relationships/slide" Target="slide23.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package" Target="../embeddings/Microsoft_Word___1.docx"/></Relationships>
</file>

<file path=ppt/slides/_rels/slide20.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4.xml"/><Relationship Id="rId1" Type="http://schemas.openxmlformats.org/officeDocument/2006/relationships/slideLayout" Target="../slideLayouts/slideLayout7.xml"/><Relationship Id="rId5" Type="http://schemas.openxmlformats.org/officeDocument/2006/relationships/slide" Target="slide24.xml"/><Relationship Id="rId4" Type="http://schemas.openxmlformats.org/officeDocument/2006/relationships/slide" Target="slide23.xml"/></Relationships>
</file>

<file path=ppt/slides/_rels/slide2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4.xml"/><Relationship Id="rId1" Type="http://schemas.openxmlformats.org/officeDocument/2006/relationships/slideLayout" Target="../slideLayouts/slideLayout7.xml"/><Relationship Id="rId5" Type="http://schemas.openxmlformats.org/officeDocument/2006/relationships/slide" Target="slide24.xml"/><Relationship Id="rId4" Type="http://schemas.openxmlformats.org/officeDocument/2006/relationships/slide" Target="slide23.xml"/></Relationships>
</file>

<file path=ppt/slides/_rels/slide2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4.xml"/><Relationship Id="rId1" Type="http://schemas.openxmlformats.org/officeDocument/2006/relationships/slideLayout" Target="../slideLayouts/slideLayout7.xml"/><Relationship Id="rId5" Type="http://schemas.openxmlformats.org/officeDocument/2006/relationships/slide" Target="slide24.xml"/><Relationship Id="rId4" Type="http://schemas.openxmlformats.org/officeDocument/2006/relationships/slide" Target="slide23.xml"/></Relationships>
</file>

<file path=ppt/slides/_rels/slide23.xml.rels><?xml version="1.0" encoding="UTF-8" standalone="yes"?>
<Relationships xmlns="http://schemas.openxmlformats.org/package/2006/relationships"><Relationship Id="rId8" Type="http://schemas.openxmlformats.org/officeDocument/2006/relationships/package" Target="../embeddings/Microsoft_Word___5.docx"/><Relationship Id="rId3" Type="http://schemas.openxmlformats.org/officeDocument/2006/relationships/slide" Target="slide4.xml"/><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slide" Target="slide24.xml"/><Relationship Id="rId5" Type="http://schemas.openxmlformats.org/officeDocument/2006/relationships/slide" Target="slide23.xml"/><Relationship Id="rId4" Type="http://schemas.openxmlformats.org/officeDocument/2006/relationships/slide" Target="slide18.xml"/><Relationship Id="rId9" Type="http://schemas.openxmlformats.org/officeDocument/2006/relationships/image" Target="../media/image7.emf"/></Relationships>
</file>

<file path=ppt/slides/_rels/slide24.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4.xml"/><Relationship Id="rId1" Type="http://schemas.openxmlformats.org/officeDocument/2006/relationships/slideLayout" Target="../slideLayouts/slideLayout7.xml"/><Relationship Id="rId5" Type="http://schemas.openxmlformats.org/officeDocument/2006/relationships/slide" Target="slide24.xml"/><Relationship Id="rId4" Type="http://schemas.openxmlformats.org/officeDocument/2006/relationships/slide" Target="slide23.xml"/></Relationships>
</file>

<file path=ppt/slides/_rels/slide25.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4.xml"/><Relationship Id="rId1" Type="http://schemas.openxmlformats.org/officeDocument/2006/relationships/slideLayout" Target="../slideLayouts/slideLayout7.xml"/><Relationship Id="rId5" Type="http://schemas.openxmlformats.org/officeDocument/2006/relationships/slide" Target="slide24.xml"/><Relationship Id="rId4" Type="http://schemas.openxmlformats.org/officeDocument/2006/relationships/slide" Target="slide23.xml"/></Relationships>
</file>

<file path=ppt/slides/_rels/slide2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4.xml"/><Relationship Id="rId1" Type="http://schemas.openxmlformats.org/officeDocument/2006/relationships/slideLayout" Target="../slideLayouts/slideLayout7.xml"/><Relationship Id="rId5" Type="http://schemas.openxmlformats.org/officeDocument/2006/relationships/slide" Target="slide24.xml"/><Relationship Id="rId4" Type="http://schemas.openxmlformats.org/officeDocument/2006/relationships/slide" Target="slide23.xml"/></Relationships>
</file>

<file path=ppt/slides/_rels/slide2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4.xml"/><Relationship Id="rId1" Type="http://schemas.openxmlformats.org/officeDocument/2006/relationships/slideLayout" Target="../slideLayouts/slideLayout7.xml"/><Relationship Id="rId5" Type="http://schemas.openxmlformats.org/officeDocument/2006/relationships/slide" Target="slide24.xml"/><Relationship Id="rId4" Type="http://schemas.openxmlformats.org/officeDocument/2006/relationships/slide" Target="slide23.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package" Target="../embeddings/Microsoft_Word___2.docx"/></Relationships>
</file>

<file path=ppt/slides/_rels/slide4.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4.xml"/><Relationship Id="rId1" Type="http://schemas.openxmlformats.org/officeDocument/2006/relationships/slideLayout" Target="../slideLayouts/slideLayout7.xml"/><Relationship Id="rId5" Type="http://schemas.openxmlformats.org/officeDocument/2006/relationships/slide" Target="slide13.xml"/><Relationship Id="rId4" Type="http://schemas.openxmlformats.org/officeDocument/2006/relationships/slide" Target="slide10.xml"/></Relationships>
</file>

<file path=ppt/slides/_rels/slide5.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4.xml"/><Relationship Id="rId1" Type="http://schemas.openxmlformats.org/officeDocument/2006/relationships/slideLayout" Target="../slideLayouts/slideLayout7.xml"/><Relationship Id="rId5" Type="http://schemas.openxmlformats.org/officeDocument/2006/relationships/slide" Target="slide13.xml"/><Relationship Id="rId4" Type="http://schemas.openxmlformats.org/officeDocument/2006/relationships/slide" Target="slide10.xml"/></Relationships>
</file>

<file path=ppt/slides/_rels/slide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4.xml"/><Relationship Id="rId1" Type="http://schemas.openxmlformats.org/officeDocument/2006/relationships/slideLayout" Target="../slideLayouts/slideLayout7.xml"/><Relationship Id="rId5" Type="http://schemas.openxmlformats.org/officeDocument/2006/relationships/slide" Target="slide13.xml"/><Relationship Id="rId4" Type="http://schemas.openxmlformats.org/officeDocument/2006/relationships/slide" Target="slide10.xml"/></Relationships>
</file>

<file path=ppt/slides/_rels/slide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4.xml"/><Relationship Id="rId1" Type="http://schemas.openxmlformats.org/officeDocument/2006/relationships/slideLayout" Target="../slideLayouts/slideLayout7.xml"/><Relationship Id="rId5" Type="http://schemas.openxmlformats.org/officeDocument/2006/relationships/slide" Target="slide13.xml"/><Relationship Id="rId4" Type="http://schemas.openxmlformats.org/officeDocument/2006/relationships/slide" Target="slide10.xml"/></Relationships>
</file>

<file path=ppt/slides/_rels/slide8.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4.xml"/><Relationship Id="rId1" Type="http://schemas.openxmlformats.org/officeDocument/2006/relationships/slideLayout" Target="../slideLayouts/slideLayout7.xml"/><Relationship Id="rId5" Type="http://schemas.openxmlformats.org/officeDocument/2006/relationships/slide" Target="slide13.xml"/><Relationship Id="rId4" Type="http://schemas.openxmlformats.org/officeDocument/2006/relationships/slide" Target="slide10.xml"/></Relationships>
</file>

<file path=ppt/slides/_rels/slide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4.xml"/><Relationship Id="rId1" Type="http://schemas.openxmlformats.org/officeDocument/2006/relationships/slideLayout" Target="../slideLayouts/slideLayout7.xml"/><Relationship Id="rId5" Type="http://schemas.openxmlformats.org/officeDocument/2006/relationships/slide" Target="slide13.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a:t>题型一　传统文化与</a:t>
            </a:r>
            <a:r>
              <a:rPr lang="en-US" altLang="zh-CN" b="1"/>
              <a:t>STSE</a:t>
            </a:r>
            <a:endParaRPr lang="zh-CN" altLang="zh-CN"/>
          </a:p>
        </p:txBody>
      </p:sp>
    </p:spTree>
    <p:extLst>
      <p:ext uri="{BB962C8B-B14F-4D97-AF65-F5344CB8AC3E}">
        <p14:creationId xmlns:p14="http://schemas.microsoft.com/office/powerpoint/2010/main" val="2317254343"/>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2"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3"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6" name="文本框 5">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7" name="文本框 6">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必备知识</a:t>
            </a:r>
          </a:p>
        </p:txBody>
      </p:sp>
      <p:sp>
        <p:nvSpPr>
          <p:cNvPr id="8" name="文本框 7">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p>
        </p:txBody>
      </p:sp>
      <p:sp>
        <p:nvSpPr>
          <p:cNvPr id="2" name="矩形 1"/>
          <p:cNvSpPr>
            <a:spLocks noChangeAspect="1"/>
          </p:cNvSpPr>
          <p:nvPr/>
        </p:nvSpPr>
        <p:spPr>
          <a:xfrm>
            <a:off x="508000" y="1484784"/>
            <a:ext cx="8128000" cy="4507324"/>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Arial" panose="020B0604020202020204" pitchFamily="34" charset="0"/>
                <a:ea typeface="黑体" panose="02010609060101010101" pitchFamily="49" charset="-122"/>
                <a:cs typeface="Times New Roman" panose="02020603050405020304" pitchFamily="18" charset="0"/>
              </a:rPr>
              <a:t>化学与生产、生活</a:t>
            </a:r>
            <a:r>
              <a:rPr lang="zh-CN" altLang="zh-CN" sz="2200">
                <a:solidFill>
                  <a:srgbClr val="000000"/>
                </a:solidFill>
                <a:latin typeface="Times New Roman" panose="02020603050405020304" pitchFamily="18" charset="0"/>
                <a:cs typeface="Times New Roman" panose="02020603050405020304" pitchFamily="18" charset="0"/>
              </a:rPr>
              <a:t>　</a:t>
            </a:r>
            <a:r>
              <a:rPr lang="zh-CN" altLang="zh-CN" sz="2200">
                <a:solidFill>
                  <a:srgbClr val="000000"/>
                </a:solidFill>
                <a:latin typeface="Arial" panose="020B0604020202020204" pitchFamily="34" charset="0"/>
                <a:ea typeface="黑体" panose="02010609060101010101" pitchFamily="49" charset="-122"/>
                <a:cs typeface="Times New Roman" panose="02020603050405020304" pitchFamily="18" charset="0"/>
              </a:rPr>
              <a:t>化学与环境的常见命题点</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生产、生活中的安全与健康问题</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人体必需的营养元素、重金属对人体的危害、食品添加剂、有关化学与健康方面的材料等。</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新材料与新能源</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新型无机非金属材料、有机高分子材料、复合材料等</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新型燃料电池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高能绿色电池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新能源开发与利用的新进展</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绿色能源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太阳能、风能、潮汐能等</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环境保护新进展</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工业</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三废</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和生活垃圾的处理、废旧电池对水源和土壤的污染、绿色化学在工农业生产中的导向作用等。</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8783555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2"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3"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6" name="文本框 5">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7" name="文本框 6">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必备知识</a:t>
            </a:r>
          </a:p>
        </p:txBody>
      </p:sp>
      <p:sp>
        <p:nvSpPr>
          <p:cNvPr id="8" name="文本框 7">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p>
        </p:txBody>
      </p:sp>
      <p:sp>
        <p:nvSpPr>
          <p:cNvPr id="2" name="矩形 1"/>
          <p:cNvSpPr>
            <a:spLocks noChangeAspect="1"/>
          </p:cNvSpPr>
          <p:nvPr/>
        </p:nvSpPr>
        <p:spPr>
          <a:xfrm>
            <a:off x="508000" y="1708603"/>
            <a:ext cx="8128000" cy="3694794"/>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绿色化学的特点</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①</a:t>
            </a:r>
            <a:r>
              <a:rPr lang="zh-CN" altLang="zh-CN" sz="2200">
                <a:solidFill>
                  <a:srgbClr val="000000"/>
                </a:solidFill>
                <a:latin typeface="Times New Roman" panose="02020603050405020304" pitchFamily="18" charset="0"/>
                <a:cs typeface="Times New Roman" panose="02020603050405020304" pitchFamily="18" charset="0"/>
              </a:rPr>
              <a:t>充分利用资源和能源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采用无毒无害的原料</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②</a:t>
            </a:r>
            <a:r>
              <a:rPr lang="zh-CN" altLang="zh-CN" sz="2200">
                <a:solidFill>
                  <a:srgbClr val="000000"/>
                </a:solidFill>
                <a:latin typeface="Times New Roman" panose="02020603050405020304" pitchFamily="18" charset="0"/>
                <a:cs typeface="Times New Roman" panose="02020603050405020304" pitchFamily="18" charset="0"/>
              </a:rPr>
              <a:t>在无毒无害的条件下进行生产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控制向环境中排放废物</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③</a:t>
            </a:r>
            <a:r>
              <a:rPr lang="zh-CN" altLang="zh-CN" sz="2200">
                <a:solidFill>
                  <a:srgbClr val="000000"/>
                </a:solidFill>
                <a:latin typeface="Times New Roman" panose="02020603050405020304" pitchFamily="18" charset="0"/>
                <a:cs typeface="Times New Roman" panose="02020603050405020304" pitchFamily="18" charset="0"/>
              </a:rPr>
              <a:t>提高原子利用率</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力图使原料中的原子都转化为产品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实现零排放</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④</a:t>
            </a:r>
            <a:r>
              <a:rPr lang="zh-CN" altLang="zh-CN" sz="2200">
                <a:solidFill>
                  <a:srgbClr val="000000"/>
                </a:solidFill>
                <a:latin typeface="Times New Roman" panose="02020603050405020304" pitchFamily="18" charset="0"/>
                <a:cs typeface="Times New Roman" panose="02020603050405020304" pitchFamily="18" charset="0"/>
              </a:rPr>
              <a:t>生产出有利于环境保护、社区安全和人体健康的环境友好产品。</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cs typeface="Times New Roman" panose="02020603050405020304" pitchFamily="18" charset="0"/>
              </a:rPr>
              <a:t>新成果</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诺贝尔化学奖、科技发展的前沿。</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4654889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3"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4"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6" name="文本框 5">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7" name="文本框 6">
            <a:hlinkClick r:id="rId5"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必备知识</a:t>
            </a:r>
          </a:p>
        </p:txBody>
      </p:sp>
      <p:sp>
        <p:nvSpPr>
          <p:cNvPr id="8" name="文本框 7">
            <a:hlinkClick r:id="rId6"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p>
        </p:txBody>
      </p:sp>
      <p:sp>
        <p:nvSpPr>
          <p:cNvPr id="2" name="矩形 1"/>
          <p:cNvSpPr>
            <a:spLocks noChangeAspect="1"/>
          </p:cNvSpPr>
          <p:nvPr/>
        </p:nvSpPr>
        <p:spPr>
          <a:xfrm>
            <a:off x="508000" y="1484784"/>
            <a:ext cx="8128000" cy="498598"/>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Arial" panose="020B0604020202020204" pitchFamily="34" charset="0"/>
                <a:ea typeface="黑体" panose="02010609060101010101" pitchFamily="49" charset="-122"/>
                <a:cs typeface="Times New Roman" panose="02020603050405020304" pitchFamily="18" charset="0"/>
              </a:rPr>
              <a:t>化学与生产、生活</a:t>
            </a:r>
            <a:r>
              <a:rPr lang="zh-CN" altLang="zh-CN" sz="2200">
                <a:solidFill>
                  <a:srgbClr val="000000"/>
                </a:solidFill>
                <a:latin typeface="Times New Roman" panose="02020603050405020304" pitchFamily="18" charset="0"/>
                <a:cs typeface="Times New Roman" panose="02020603050405020304" pitchFamily="18" charset="0"/>
              </a:rPr>
              <a:t>　</a:t>
            </a:r>
            <a:r>
              <a:rPr lang="zh-CN" altLang="zh-CN" sz="2200">
                <a:solidFill>
                  <a:srgbClr val="000000"/>
                </a:solidFill>
                <a:latin typeface="Arial" panose="020B0604020202020204" pitchFamily="34" charset="0"/>
                <a:ea typeface="黑体" panose="02010609060101010101" pitchFamily="49" charset="-122"/>
                <a:cs typeface="Times New Roman" panose="02020603050405020304" pitchFamily="18" charset="0"/>
              </a:rPr>
              <a:t>化学与环境解题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Arial" panose="020B0604020202020204" pitchFamily="34" charset="0"/>
                <a:ea typeface="黑体" panose="02010609060101010101" pitchFamily="49" charset="-122"/>
                <a:cs typeface="Times New Roman" panose="02020603050405020304" pitchFamily="18" charset="0"/>
              </a:rPr>
              <a:t>四步骤</a:t>
            </a:r>
            <a:r>
              <a:rPr lang="en-US" altLang="zh-CN" sz="2200" smtClean="0">
                <a:solidFill>
                  <a:srgbClr val="000000"/>
                </a:solidFill>
                <a:latin typeface="Times New Roman" panose="02020603050405020304" pitchFamily="18" charset="0"/>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815235306"/>
              </p:ext>
            </p:extLst>
          </p:nvPr>
        </p:nvGraphicFramePr>
        <p:xfrm>
          <a:off x="508000" y="2115021"/>
          <a:ext cx="8128000" cy="2881959"/>
        </p:xfrm>
        <a:graphic>
          <a:graphicData uri="http://schemas.openxmlformats.org/presentationml/2006/ole">
            <mc:AlternateContent xmlns:mc="http://schemas.openxmlformats.org/markup-compatibility/2006">
              <mc:Choice xmlns:v="urn:schemas-microsoft-com:vml" Requires="v">
                <p:oleObj spid="_x0000_s269314" name="文档" r:id="rId8" imgW="3837004" imgH="1361167" progId="Word.Document.12">
                  <p:embed/>
                </p:oleObj>
              </mc:Choice>
              <mc:Fallback>
                <p:oleObj name="文档" r:id="rId8" imgW="3837004" imgH="1361167" progId="Word.Document.12">
                  <p:embed/>
                  <p:pic>
                    <p:nvPicPr>
                      <p:cNvPr id="0" name=""/>
                      <p:cNvPicPr/>
                      <p:nvPr/>
                    </p:nvPicPr>
                    <p:blipFill>
                      <a:blip r:embed="rId9"/>
                      <a:stretch>
                        <a:fillRect/>
                      </a:stretch>
                    </p:blipFill>
                    <p:spPr>
                      <a:xfrm>
                        <a:off x="508000" y="2115021"/>
                        <a:ext cx="8128000" cy="2881959"/>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858027549"/>
              </p:ext>
            </p:extLst>
          </p:nvPr>
        </p:nvGraphicFramePr>
        <p:xfrm>
          <a:off x="508000" y="2115021"/>
          <a:ext cx="8128000" cy="2881959"/>
        </p:xfrm>
        <a:graphic>
          <a:graphicData uri="http://schemas.openxmlformats.org/presentationml/2006/ole">
            <mc:AlternateContent xmlns:mc="http://schemas.openxmlformats.org/markup-compatibility/2006">
              <mc:Choice xmlns:v="urn:schemas-microsoft-com:vml" Requires="v">
                <p:oleObj spid="_x0000_s269315" name="文档" r:id="rId11" imgW="3837004" imgH="1361167" progId="Word.Document.12">
                  <p:embed/>
                </p:oleObj>
              </mc:Choice>
              <mc:Fallback>
                <p:oleObj name="文档" r:id="rId11" imgW="3837004" imgH="1361167" progId="Word.Document.12">
                  <p:embed/>
                  <p:pic>
                    <p:nvPicPr>
                      <p:cNvPr id="0" name=""/>
                      <p:cNvPicPr/>
                      <p:nvPr/>
                    </p:nvPicPr>
                    <p:blipFill>
                      <a:blip r:embed="rId9"/>
                      <a:stretch>
                        <a:fillRect/>
                      </a:stretch>
                    </p:blipFill>
                    <p:spPr>
                      <a:xfrm>
                        <a:off x="508000" y="2115021"/>
                        <a:ext cx="8128000" cy="2881959"/>
                      </a:xfrm>
                      <a:prstGeom prst="rect">
                        <a:avLst/>
                      </a:prstGeom>
                    </p:spPr>
                  </p:pic>
                </p:oleObj>
              </mc:Fallback>
            </mc:AlternateContent>
          </a:graphicData>
        </a:graphic>
      </p:graphicFrame>
    </p:spTree>
    <p:extLst>
      <p:ext uri="{BB962C8B-B14F-4D97-AF65-F5344CB8AC3E}">
        <p14:creationId xmlns:p14="http://schemas.microsoft.com/office/powerpoint/2010/main" val="7105045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2"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3"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6" name="文本框 5">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7" name="文本框 6">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p>
        </p:txBody>
      </p:sp>
      <p:sp>
        <p:nvSpPr>
          <p:cNvPr id="8" name="文本框 7">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p>
        </p:txBody>
      </p:sp>
      <p:sp>
        <p:nvSpPr>
          <p:cNvPr id="3" name="矩形 2"/>
          <p:cNvSpPr>
            <a:spLocks noChangeAspect="1"/>
          </p:cNvSpPr>
          <p:nvPr/>
        </p:nvSpPr>
        <p:spPr>
          <a:xfrm>
            <a:off x="508000" y="1412776"/>
            <a:ext cx="8128000" cy="4928657"/>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广东惠州</a:t>
            </a:r>
            <a:r>
              <a:rPr lang="en-US" altLang="zh-CN" sz="2200">
                <a:solidFill>
                  <a:srgbClr val="000000"/>
                </a:solidFill>
                <a:latin typeface="Times New Roman" panose="02020603050405020304" pitchFamily="18" charset="0"/>
                <a:cs typeface="Times New Roman" panose="02020603050405020304" pitchFamily="18" charset="0"/>
              </a:rPr>
              <a:t>4</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月模拟</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建设天蓝、地绿、水清的美丽中国</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是每个中国人的愿望。下列做法与此相符的是</a:t>
            </a:r>
            <a:r>
              <a:rPr lang="zh-CN" altLang="zh-CN" sz="2200">
                <a:solidFill>
                  <a:srgbClr val="000000"/>
                </a:solidFill>
                <a:latin typeface="NEU-BZ-S92"/>
                <a:ea typeface="Times New Roman" panose="02020603050405020304" pitchFamily="18" charset="0"/>
                <a:cs typeface="Times New Roman" panose="02020603050405020304" pitchFamily="18" charset="0"/>
              </a:rPr>
              <a:t> </a:t>
            </a:r>
            <a:r>
              <a:rPr lang="en-US" altLang="zh-CN" sz="2200">
                <a:solidFill>
                  <a:srgbClr val="000000"/>
                </a:solidFill>
                <a:latin typeface="NEU-BZ-S92"/>
                <a:ea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将农作物秸秆就地焚烧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增强土壤肥效</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将医疗垃圾深埋处理</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减少垃圾对环境的危害</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将三聚磷酸钠</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P</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10</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添加到洗衣粉中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增强去污效果</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尽量不开私家车出行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提倡乘坐公共交通工具</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将农作物秸秆就地焚烧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产生的烟尘和气体污染物会污染空气</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医疗垃圾含有多种有毒有害物质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深埋处理会污染土壤、水源</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将三聚磷酸钠</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P</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10</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添加到洗衣粉中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随意倾倒洗衣后的废水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会引起水体富营养化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造成水体污染</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选择公共交通工具出行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可以减少私家车尾气对空气的污染</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059630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wipe(down)">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2"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3"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6" name="文本框 5">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7" name="文本框 6">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p>
        </p:txBody>
      </p:sp>
      <p:sp>
        <p:nvSpPr>
          <p:cNvPr id="8" name="文本框 7">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p>
        </p:txBody>
      </p:sp>
      <p:sp>
        <p:nvSpPr>
          <p:cNvPr id="2" name="矩形 1"/>
          <p:cNvSpPr>
            <a:spLocks noChangeAspect="1"/>
          </p:cNvSpPr>
          <p:nvPr/>
        </p:nvSpPr>
        <p:spPr>
          <a:xfrm>
            <a:off x="508000" y="1412776"/>
            <a:ext cx="8128000" cy="2936188"/>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山西运城高考适应性测试</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化学与生产、生活、材料等密切相关</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下列叙述正确的是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可用热的饱和碳酸钠溶液除去金属表面的矿物油</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明矾溶于水会形成胶体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因此可用于自来水的杀菌消毒</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地沟油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不能食用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但可以加工成肥皂或生物柴油</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聚乙烯、聚氯乙烯和碳纤维都是有机高分子材料</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smtClean="0">
                <a:solidFill>
                  <a:srgbClr val="000000"/>
                </a:solidFill>
                <a:latin typeface="Times New Roman" panose="02020603050405020304" pitchFamily="18" charset="0"/>
                <a:cs typeface="Times New Roman" panose="02020603050405020304" pitchFamily="18" charset="0"/>
              </a:rPr>
              <a:t>C</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6203852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wipe(down)">
                                      <p:cBhvr>
                                        <p:cTn id="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2"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3"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6" name="文本框 5">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7" name="文本框 6">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p>
        </p:txBody>
      </p:sp>
      <p:sp>
        <p:nvSpPr>
          <p:cNvPr id="8" name="文本框 7">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p>
        </p:txBody>
      </p:sp>
      <p:sp>
        <p:nvSpPr>
          <p:cNvPr id="2" name="矩形 1"/>
          <p:cNvSpPr>
            <a:spLocks noChangeAspect="1"/>
          </p:cNvSpPr>
          <p:nvPr/>
        </p:nvSpPr>
        <p:spPr>
          <a:xfrm>
            <a:off x="508000" y="1904201"/>
            <a:ext cx="8128000" cy="3303597"/>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碳酸钠发生水解使溶液显碱性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加热使碳酸钠溶液碱性增强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能使油脂类油污发生水解</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由于矿物油的成分是烃类</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不与碱性溶液反应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因此热的碳酸钠溶液不能去除金属表面的矿物油</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明矾水解生成氢氧化铝胶体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具有吸附性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能够吸附水中悬浮物起到净水作用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但不具有杀菌消毒作用</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地沟油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的主要成分为油脂</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油脂在碱性条件下的水解称为皂化反应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油脂可用于制造肥皂和生物柴油</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碳纤维是含碳量高于</a:t>
            </a:r>
            <a:r>
              <a:rPr lang="en-US" altLang="zh-CN" sz="2200">
                <a:solidFill>
                  <a:srgbClr val="000000"/>
                </a:solidFill>
                <a:latin typeface="Times New Roman" panose="02020603050405020304" pitchFamily="18" charset="0"/>
                <a:cs typeface="Times New Roman" panose="02020603050405020304" pitchFamily="18" charset="0"/>
              </a:rPr>
              <a:t>90%</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的高强度纤维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不属于有机高分子材料</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9492352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2"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3"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6" name="文本框 5">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7" name="文本框 6">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p>
        </p:txBody>
      </p:sp>
      <p:sp>
        <p:nvSpPr>
          <p:cNvPr id="8" name="文本框 7">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p>
        </p:txBody>
      </p:sp>
      <p:sp>
        <p:nvSpPr>
          <p:cNvPr id="2" name="矩形 1"/>
          <p:cNvSpPr>
            <a:spLocks noChangeAspect="1"/>
          </p:cNvSpPr>
          <p:nvPr/>
        </p:nvSpPr>
        <p:spPr>
          <a:xfrm>
            <a:off x="508000" y="1700808"/>
            <a:ext cx="8128000" cy="4116127"/>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河北石家庄二中模拟</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化学与人类生产生活、社会可持续发展密切相关</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下列说法不正确的是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利用高纯度硅制造的太阳能电池板可将光能直接转化为电能</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春蚕到死丝方尽</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蜡炬成灰泪始干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其中的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丝</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泪</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化学成分都是蛋白质</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施肥时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铵态氮肥不能与草木灰混合使用</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《本草经集注》中关于鉴别硝石</a:t>
            </a:r>
            <a:r>
              <a:rPr lang="en-US" altLang="zh-CN" sz="2200">
                <a:solidFill>
                  <a:srgbClr val="000000"/>
                </a:solidFill>
                <a:latin typeface="Times New Roman" panose="02020603050405020304" pitchFamily="18" charset="0"/>
                <a:cs typeface="Times New Roman" panose="02020603050405020304" pitchFamily="18" charset="0"/>
              </a:rPr>
              <a:t>(KNO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和朴硝</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·10H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cs typeface="Times New Roman" panose="02020603050405020304" pitchFamily="18" charset="0"/>
              </a:rPr>
              <a:t>的记载</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以火烧之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紫青烟起</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乃真硝石也</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该方法应用了焰色反应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1342939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wipe(down)">
                                      <p:cBhvr>
                                        <p:cTn id="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2"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3"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6" name="文本框 5">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7" name="文本框 6">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p>
        </p:txBody>
      </p:sp>
      <p:sp>
        <p:nvSpPr>
          <p:cNvPr id="8" name="文本框 7">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p>
        </p:txBody>
      </p:sp>
      <p:sp>
        <p:nvSpPr>
          <p:cNvPr id="2" name="矩形 1"/>
          <p:cNvSpPr>
            <a:spLocks noChangeAspect="1"/>
          </p:cNvSpPr>
          <p:nvPr/>
        </p:nvSpPr>
        <p:spPr>
          <a:xfrm>
            <a:off x="508000" y="2107334"/>
            <a:ext cx="8128000" cy="2897332"/>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利用高纯单质硅可以制成光电池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光电池将光能直接转化为电能</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丝</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的化学成分是蛋白质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泪</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的化学成分是由多种烃组成的石蜡</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草木灰中的碳酸根离子水解显碱性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铵态氮肥中铵根离子在碱性环境中易生成氨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氨气逸出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导致肥效降低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所以二者不能混合使用</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钠元素焰色反应为黄色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钾元素焰色反应为紫色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该方法利用钾元素和钠元素的焰色反应现象不同鉴别</a:t>
            </a:r>
            <a:r>
              <a:rPr lang="en-US" altLang="zh-CN" sz="2200">
                <a:solidFill>
                  <a:srgbClr val="000000"/>
                </a:solidFill>
                <a:latin typeface="Times New Roman" panose="02020603050405020304" pitchFamily="18" charset="0"/>
                <a:cs typeface="Times New Roman" panose="02020603050405020304" pitchFamily="18" charset="0"/>
              </a:rPr>
              <a:t>KNO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200">
                <a:solidFill>
                  <a:srgbClr val="000000"/>
                </a:solidFill>
                <a:latin typeface="Times New Roman" panose="02020603050405020304" pitchFamily="18" charset="0"/>
                <a:cs typeface="Times New Roman" panose="02020603050405020304" pitchFamily="18" charset="0"/>
              </a:rPr>
              <a:t>Na</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SO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·10H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2403588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可选过程 7">
            <a:hlinkClick r:id="rId2"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9" name="流程图: 可选过程 8">
            <a:hlinkClick r:id="rId3" action="ppaction://hlinksldjump"/>
          </p:cNvPr>
          <p:cNvSpPr/>
          <p:nvPr/>
        </p:nvSpPr>
        <p:spPr>
          <a:xfrm>
            <a:off x="1497580" y="908719"/>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题点二</a:t>
            </a:r>
            <a:endParaRPr lang="zh-CN" altLang="en-US" sz="1400" dirty="0">
              <a:solidFill>
                <a:schemeClr val="bg1"/>
              </a:solidFill>
              <a:latin typeface="+mj-ea"/>
              <a:ea typeface="+mj-ea"/>
            </a:endParaRPr>
          </a:p>
        </p:txBody>
      </p:sp>
      <p:sp>
        <p:nvSpPr>
          <p:cNvPr id="11" name="文本框 10">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2" name="文本框 11">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p>
        </p:txBody>
      </p:sp>
      <p:sp>
        <p:nvSpPr>
          <p:cNvPr id="19" name="文本框 18">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p>
        </p:txBody>
      </p:sp>
      <p:sp>
        <p:nvSpPr>
          <p:cNvPr id="2" name="矩形 1"/>
          <p:cNvSpPr>
            <a:spLocks noChangeAspect="1"/>
          </p:cNvSpPr>
          <p:nvPr/>
        </p:nvSpPr>
        <p:spPr>
          <a:xfrm>
            <a:off x="2610649" y="1216497"/>
            <a:ext cx="2648482" cy="498598"/>
          </a:xfrm>
          <a:prstGeom prst="rect">
            <a:avLst/>
          </a:prstGeom>
        </p:spPr>
        <p:txBody>
          <a:bodyPr wrap="none">
            <a:spAutoFit/>
          </a:bodyPr>
          <a:lstStyle/>
          <a:p>
            <a:pPr indent="4064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49" charset="-122"/>
                <a:cs typeface="Times New Roman" panose="02020603050405020304" pitchFamily="18" charset="0"/>
              </a:rPr>
              <a:t>化学与传统</a:t>
            </a:r>
            <a:r>
              <a:rPr lang="zh-CN" altLang="zh-CN" sz="2200" smtClean="0">
                <a:solidFill>
                  <a:srgbClr val="000000"/>
                </a:solidFill>
                <a:latin typeface="Arial" panose="020B0604020202020204" pitchFamily="34" charset="0"/>
                <a:ea typeface="黑体" panose="02010609060101010101" pitchFamily="49" charset="-122"/>
                <a:cs typeface="Times New Roman" panose="02020603050405020304" pitchFamily="18" charset="0"/>
              </a:rPr>
              <a:t>文化</a:t>
            </a:r>
            <a:r>
              <a:rPr lang="en-US" altLang="zh-CN" sz="2200" smtClean="0">
                <a:solidFill>
                  <a:srgbClr val="000000"/>
                </a:solidFill>
                <a:latin typeface="Arial" panose="020B0604020202020204" pitchFamily="34" charset="0"/>
                <a:ea typeface="黑体" panose="02010609060101010101" pitchFamily="49" charset="-122"/>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3" name="矩形 2"/>
          <p:cNvSpPr>
            <a:spLocks noChangeAspect="1"/>
          </p:cNvSpPr>
          <p:nvPr/>
        </p:nvSpPr>
        <p:spPr>
          <a:xfrm>
            <a:off x="508000" y="1715095"/>
            <a:ext cx="8128000" cy="4561249"/>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Ⅰ</a:t>
            </a:r>
            <a:r>
              <a:rPr lang="en-US" altLang="zh-CN" sz="2200">
                <a:solidFill>
                  <a:srgbClr val="000000"/>
                </a:solidFill>
                <a:latin typeface="Times New Roman" panose="02020603050405020304" pitchFamily="18" charset="0"/>
                <a:cs typeface="Times New Roman" panose="02020603050405020304" pitchFamily="18" charset="0"/>
              </a:rPr>
              <a:t>,7)</a:t>
            </a:r>
            <a:r>
              <a:rPr lang="zh-CN" altLang="zh-CN" sz="2200">
                <a:solidFill>
                  <a:srgbClr val="000000"/>
                </a:solidFill>
                <a:latin typeface="Times New Roman" panose="02020603050405020304" pitchFamily="18" charset="0"/>
                <a:cs typeface="Times New Roman" panose="02020603050405020304" pitchFamily="18" charset="0"/>
              </a:rPr>
              <a:t>陶瓷是火与土的结晶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是中华文明的象征之一</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其形成、性质与化学有着密切的关系。下列说法错误的是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雨过天晴云破处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所描述的瓷器青色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来自氧化铁</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闻名世界的秦兵马俑是陶制品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由黏土经高温烧结而成</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陶瓷是应用较早的人造材料</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主要化学成分是硅酸盐</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陶瓷化学性质稳定</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具有耐酸碱侵蚀、抗氧化等优点</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氧化铁为红棕色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因此瓷器的青色不是来自氧化铁</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陶瓷是以黏土</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主要成分为含水的铝硅酸盐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为主要原料</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经高温烧结而成的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其化学性质稳定</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不与酸、碱和氧气等反应</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三项正确</a:t>
            </a:r>
            <a:r>
              <a:rPr lang="zh-CN"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7310316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wipe(down)">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可选过程 7">
            <a:hlinkClick r:id="rId2"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9" name="流程图: 可选过程 8">
            <a:hlinkClick r:id="rId3" action="ppaction://hlinksldjump"/>
          </p:cNvPr>
          <p:cNvSpPr/>
          <p:nvPr/>
        </p:nvSpPr>
        <p:spPr>
          <a:xfrm>
            <a:off x="1497580" y="908719"/>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题点二</a:t>
            </a:r>
            <a:endParaRPr lang="zh-CN" altLang="en-US" sz="1400" dirty="0">
              <a:solidFill>
                <a:schemeClr val="bg1"/>
              </a:solidFill>
              <a:latin typeface="+mj-ea"/>
              <a:ea typeface="+mj-ea"/>
            </a:endParaRPr>
          </a:p>
        </p:txBody>
      </p:sp>
      <p:sp>
        <p:nvSpPr>
          <p:cNvPr id="11" name="文本框 10">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2" name="文本框 11">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p>
        </p:txBody>
      </p:sp>
      <p:sp>
        <p:nvSpPr>
          <p:cNvPr id="19" name="文本框 18">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p>
        </p:txBody>
      </p:sp>
      <p:sp>
        <p:nvSpPr>
          <p:cNvPr id="2" name="矩形 1"/>
          <p:cNvSpPr>
            <a:spLocks noChangeAspect="1"/>
          </p:cNvSpPr>
          <p:nvPr/>
        </p:nvSpPr>
        <p:spPr>
          <a:xfrm>
            <a:off x="508000" y="2927398"/>
            <a:ext cx="8128000" cy="1257204"/>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49" charset="-122"/>
                <a:cs typeface="Times New Roman" panose="02020603050405020304" pitchFamily="18" charset="0"/>
              </a:rPr>
              <a:t>反思总结</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陶瓷制品是以天然黏土以及多种天然矿物为主要原料经过粉碎混合、成型和煅烧制得的。传统意义上的陶瓷是指以黏土等无机非金属矿物为原料人工制得的工业产品。</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40458443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285706858"/>
              </p:ext>
            </p:extLst>
          </p:nvPr>
        </p:nvGraphicFramePr>
        <p:xfrm>
          <a:off x="395536" y="1335310"/>
          <a:ext cx="8128000" cy="5579334"/>
        </p:xfrm>
        <a:graphic>
          <a:graphicData uri="http://schemas.openxmlformats.org/presentationml/2006/ole">
            <mc:AlternateContent xmlns:mc="http://schemas.openxmlformats.org/markup-compatibility/2006">
              <mc:Choice xmlns:v="urn:schemas-microsoft-com:vml" Requires="v">
                <p:oleObj spid="_x0000_s267266" name="文档" r:id="rId4" imgW="3908266" imgH="2682311" progId="Word.Document.12">
                  <p:embed/>
                </p:oleObj>
              </mc:Choice>
              <mc:Fallback>
                <p:oleObj name="文档" r:id="rId4" imgW="3908266" imgH="2682311" progId="Word.Document.12">
                  <p:embed/>
                  <p:pic>
                    <p:nvPicPr>
                      <p:cNvPr id="0" name=""/>
                      <p:cNvPicPr/>
                      <p:nvPr/>
                    </p:nvPicPr>
                    <p:blipFill>
                      <a:blip r:embed="rId5"/>
                      <a:stretch>
                        <a:fillRect/>
                      </a:stretch>
                    </p:blipFill>
                    <p:spPr>
                      <a:xfrm>
                        <a:off x="395536" y="1335310"/>
                        <a:ext cx="8128000" cy="5579334"/>
                      </a:xfrm>
                      <a:prstGeom prst="rect">
                        <a:avLst/>
                      </a:prstGeom>
                    </p:spPr>
                  </p:pic>
                </p:oleObj>
              </mc:Fallback>
            </mc:AlternateContent>
          </a:graphicData>
        </a:graphic>
      </p:graphicFrame>
      <p:sp>
        <p:nvSpPr>
          <p:cNvPr id="3" name="矩形 2"/>
          <p:cNvSpPr>
            <a:spLocks noChangeAspect="1"/>
          </p:cNvSpPr>
          <p:nvPr/>
        </p:nvSpPr>
        <p:spPr>
          <a:xfrm>
            <a:off x="2606558" y="836712"/>
            <a:ext cx="3930883" cy="498598"/>
          </a:xfrm>
          <a:prstGeom prst="rect">
            <a:avLst/>
          </a:prstGeom>
        </p:spPr>
        <p:txBody>
          <a:bodyPr wrap="none">
            <a:spAutoFit/>
          </a:bodyPr>
          <a:lstStyle/>
          <a:p>
            <a:pPr algn="ctr">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49" charset="-122"/>
                <a:cs typeface="Times New Roman" panose="02020603050405020304" pitchFamily="18" charset="0"/>
              </a:rPr>
              <a:t>五年高考试题统计与命题</a:t>
            </a:r>
            <a:r>
              <a:rPr lang="zh-CN" altLang="zh-CN" sz="2200" smtClean="0">
                <a:solidFill>
                  <a:srgbClr val="000000"/>
                </a:solidFill>
                <a:latin typeface="Arial" panose="020B0604020202020204" pitchFamily="34" charset="0"/>
                <a:ea typeface="黑体" panose="02010609060101010101" pitchFamily="49" charset="-122"/>
                <a:cs typeface="Times New Roman" panose="02020603050405020304" pitchFamily="18" charset="0"/>
              </a:rPr>
              <a:t>预测</a:t>
            </a:r>
            <a:r>
              <a:rPr lang="en-US" altLang="zh-CN" sz="2200" smtClean="0">
                <a:solidFill>
                  <a:srgbClr val="000000"/>
                </a:solidFill>
                <a:latin typeface="Arial" panose="020B0604020202020204" pitchFamily="34" charset="0"/>
                <a:ea typeface="黑体" panose="02010609060101010101" pitchFamily="49" charset="-122"/>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036473714"/>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可选过程 7">
            <a:hlinkClick r:id="rId2"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9" name="流程图: 可选过程 8">
            <a:hlinkClick r:id="rId3" action="ppaction://hlinksldjump"/>
          </p:cNvPr>
          <p:cNvSpPr/>
          <p:nvPr/>
        </p:nvSpPr>
        <p:spPr>
          <a:xfrm>
            <a:off x="1497580" y="908719"/>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题点二</a:t>
            </a:r>
            <a:endParaRPr lang="zh-CN" altLang="en-US" sz="1400" dirty="0">
              <a:solidFill>
                <a:schemeClr val="bg1"/>
              </a:solidFill>
              <a:latin typeface="+mj-ea"/>
              <a:ea typeface="+mj-ea"/>
            </a:endParaRPr>
          </a:p>
        </p:txBody>
      </p:sp>
      <p:sp>
        <p:nvSpPr>
          <p:cNvPr id="11" name="文本框 10">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2" name="文本框 11">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p>
        </p:txBody>
      </p:sp>
      <p:sp>
        <p:nvSpPr>
          <p:cNvPr id="19" name="文本框 18">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p>
        </p:txBody>
      </p:sp>
      <p:sp>
        <p:nvSpPr>
          <p:cNvPr id="2" name="矩形 1"/>
          <p:cNvSpPr>
            <a:spLocks noChangeAspect="1"/>
          </p:cNvSpPr>
          <p:nvPr/>
        </p:nvSpPr>
        <p:spPr>
          <a:xfrm>
            <a:off x="508000" y="1216497"/>
            <a:ext cx="8128000" cy="5334922"/>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Ⅱ</a:t>
            </a:r>
            <a:r>
              <a:rPr lang="en-US" altLang="zh-CN" sz="2200">
                <a:solidFill>
                  <a:srgbClr val="000000"/>
                </a:solidFill>
                <a:latin typeface="Times New Roman" panose="02020603050405020304" pitchFamily="18" charset="0"/>
                <a:cs typeface="Times New Roman" panose="02020603050405020304" pitchFamily="18" charset="0"/>
              </a:rPr>
              <a:t>,7)“</a:t>
            </a:r>
            <a:r>
              <a:rPr lang="zh-CN" altLang="zh-CN" sz="2200">
                <a:solidFill>
                  <a:srgbClr val="000000"/>
                </a:solidFill>
                <a:latin typeface="Times New Roman" panose="02020603050405020304" pitchFamily="18" charset="0"/>
                <a:cs typeface="Times New Roman" panose="02020603050405020304" pitchFamily="18" charset="0"/>
              </a:rPr>
              <a:t>春蚕到死丝方尽</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蜡炬成灰泪始干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是唐代诗人李商隐的著名诗句</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下列关于该诗句中所涉及物质的说法错误的是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蚕丝的主要成分是蛋白质</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蚕丝属于天然高分子材料</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蜡炬成灰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过程中发生了氧化反应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古代的蜡是高级脂肪酸酯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属于高分子聚合物</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蚕丝的主要成分是蛋白质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蛋白质属于天然高分子化合物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蚕丝属于天然高分子材料</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两项正确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蜡炬成灰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过程中发生了燃烧反应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燃烧反应属于氧化反应</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古代的蜡烛多是由动物油脂制造</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动物油脂属于高级脂肪酸酯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但高级脂肪酸酯不属于高分子聚合物</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项错误。故选</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1112975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wipe(down)">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可选过程 7">
            <a:hlinkClick r:id="rId2"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9" name="流程图: 可选过程 8">
            <a:hlinkClick r:id="rId3" action="ppaction://hlinksldjump"/>
          </p:cNvPr>
          <p:cNvSpPr/>
          <p:nvPr/>
        </p:nvSpPr>
        <p:spPr>
          <a:xfrm>
            <a:off x="1497580" y="908719"/>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题点二</a:t>
            </a:r>
            <a:endParaRPr lang="zh-CN" altLang="en-US" sz="1400" dirty="0">
              <a:solidFill>
                <a:schemeClr val="bg1"/>
              </a:solidFill>
              <a:latin typeface="+mj-ea"/>
              <a:ea typeface="+mj-ea"/>
            </a:endParaRPr>
          </a:p>
        </p:txBody>
      </p:sp>
      <p:sp>
        <p:nvSpPr>
          <p:cNvPr id="11" name="文本框 10">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2" name="文本框 11">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p>
        </p:txBody>
      </p:sp>
      <p:sp>
        <p:nvSpPr>
          <p:cNvPr id="19" name="文本框 18">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p>
        </p:txBody>
      </p:sp>
      <p:sp>
        <p:nvSpPr>
          <p:cNvPr id="2" name="矩形 1"/>
          <p:cNvSpPr>
            <a:spLocks noChangeAspect="1"/>
          </p:cNvSpPr>
          <p:nvPr/>
        </p:nvSpPr>
        <p:spPr>
          <a:xfrm>
            <a:off x="508000" y="2919864"/>
            <a:ext cx="8128000" cy="1272271"/>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49" charset="-122"/>
                <a:cs typeface="Times New Roman" panose="02020603050405020304" pitchFamily="18" charset="0"/>
              </a:rPr>
              <a:t>特别提醒</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古代</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蜡炬</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的成分容易受现在蜡炬成分</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石蜡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主要是烷烃</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的影响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而以为</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项叙述中为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高级脂肪酸酯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是错误的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实际上</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项的错误在于油脂不属于高分子聚合物。</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3236807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可选过程 7">
            <a:hlinkClick r:id="rId2"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9" name="流程图: 可选过程 8">
            <a:hlinkClick r:id="rId3" action="ppaction://hlinksldjump"/>
          </p:cNvPr>
          <p:cNvSpPr/>
          <p:nvPr/>
        </p:nvSpPr>
        <p:spPr>
          <a:xfrm>
            <a:off x="1497580" y="908719"/>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题点二</a:t>
            </a:r>
            <a:endParaRPr lang="zh-CN" altLang="en-US" sz="1400" dirty="0">
              <a:solidFill>
                <a:schemeClr val="bg1"/>
              </a:solidFill>
              <a:latin typeface="+mj-ea"/>
              <a:ea typeface="+mj-ea"/>
            </a:endParaRPr>
          </a:p>
        </p:txBody>
      </p:sp>
      <p:sp>
        <p:nvSpPr>
          <p:cNvPr id="11" name="文本框 10">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2" name="文本框 11">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p>
        </p:txBody>
      </p:sp>
      <p:sp>
        <p:nvSpPr>
          <p:cNvPr id="19" name="文本框 18">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p>
        </p:txBody>
      </p:sp>
      <p:sp>
        <p:nvSpPr>
          <p:cNvPr id="2" name="矩形 1"/>
          <p:cNvSpPr>
            <a:spLocks noChangeAspect="1"/>
          </p:cNvSpPr>
          <p:nvPr/>
        </p:nvSpPr>
        <p:spPr>
          <a:xfrm>
            <a:off x="508000" y="1497936"/>
            <a:ext cx="8128000" cy="4116127"/>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.(2015·</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Ⅰ</a:t>
            </a:r>
            <a:r>
              <a:rPr lang="en-US" altLang="zh-CN" sz="2200">
                <a:solidFill>
                  <a:srgbClr val="000000"/>
                </a:solidFill>
                <a:latin typeface="Times New Roman" panose="02020603050405020304" pitchFamily="18" charset="0"/>
                <a:cs typeface="Times New Roman" panose="02020603050405020304" pitchFamily="18" charset="0"/>
              </a:rPr>
              <a:t>,7)</a:t>
            </a:r>
            <a:r>
              <a:rPr lang="zh-CN" altLang="zh-CN" sz="2200">
                <a:solidFill>
                  <a:srgbClr val="000000"/>
                </a:solidFill>
                <a:latin typeface="Times New Roman" panose="02020603050405020304" pitchFamily="18" charset="0"/>
                <a:cs typeface="Times New Roman" panose="02020603050405020304" pitchFamily="18" charset="0"/>
              </a:rPr>
              <a:t>我国清代《本草纲目拾遗》中记叙无机药物</a:t>
            </a:r>
            <a:r>
              <a:rPr lang="en-US" altLang="zh-CN" sz="2200">
                <a:solidFill>
                  <a:srgbClr val="000000"/>
                </a:solidFill>
                <a:latin typeface="Times New Roman" panose="02020603050405020304" pitchFamily="18" charset="0"/>
                <a:cs typeface="Times New Roman" panose="02020603050405020304" pitchFamily="18" charset="0"/>
              </a:rPr>
              <a:t>335</a:t>
            </a:r>
            <a:r>
              <a:rPr lang="zh-CN" altLang="zh-CN" sz="2200">
                <a:solidFill>
                  <a:srgbClr val="000000"/>
                </a:solidFill>
                <a:latin typeface="Times New Roman" panose="02020603050405020304" pitchFamily="18" charset="0"/>
                <a:cs typeface="Times New Roman" panose="02020603050405020304" pitchFamily="18" charset="0"/>
              </a:rPr>
              <a:t>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强水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条目下写道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性最烈</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能蚀五金</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其水甚强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五金八石皆能穿滴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惟玻璃可盛。</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这里的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强水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是指</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氨水</a:t>
            </a:r>
            <a:r>
              <a:rPr lang="en-US" altLang="zh-CN" sz="2200">
                <a:solidFill>
                  <a:srgbClr val="000000"/>
                </a:solidFill>
                <a:latin typeface="Times New Roman" panose="02020603050405020304" pitchFamily="18" charset="0"/>
                <a:cs typeface="Times New Roman" panose="02020603050405020304" pitchFamily="18" charset="0"/>
              </a:rPr>
              <a:t>	B.</a:t>
            </a:r>
            <a:r>
              <a:rPr lang="zh-CN" altLang="zh-CN" sz="2200">
                <a:solidFill>
                  <a:srgbClr val="000000"/>
                </a:solidFill>
                <a:latin typeface="Times New Roman" panose="02020603050405020304" pitchFamily="18" charset="0"/>
                <a:cs typeface="Times New Roman" panose="02020603050405020304" pitchFamily="18" charset="0"/>
              </a:rPr>
              <a:t>硝酸</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醋</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smtClean="0">
                <a:solidFill>
                  <a:srgbClr val="000000"/>
                </a:solidFill>
                <a:latin typeface="Times New Roman" panose="02020603050405020304" pitchFamily="18" charset="0"/>
                <a:cs typeface="Times New Roman" panose="02020603050405020304" pitchFamily="18" charset="0"/>
              </a:rPr>
              <a:t>            D</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卤水</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该强水能溶解五金</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说明具有酸性和强氧化性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且不与玻璃反应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则该物质为硝酸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即</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49" charset="-122"/>
                <a:cs typeface="Times New Roman" panose="02020603050405020304" pitchFamily="18" charset="0"/>
              </a:rPr>
              <a:t>审题关键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强水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腐蚀性很强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能腐蚀多数金属及岩石</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但不能腐蚀玻璃</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即和玻璃不反应。</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3375550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down)">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down)">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wipe(down)">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可选过程 7">
            <a:hlinkClick r:id="rId3"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9" name="流程图: 可选过程 8">
            <a:hlinkClick r:id="rId4" action="ppaction://hlinksldjump"/>
          </p:cNvPr>
          <p:cNvSpPr/>
          <p:nvPr/>
        </p:nvSpPr>
        <p:spPr>
          <a:xfrm>
            <a:off x="1497580" y="908719"/>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题点二</a:t>
            </a:r>
            <a:endParaRPr lang="zh-CN" altLang="en-US" sz="1400" dirty="0">
              <a:solidFill>
                <a:schemeClr val="bg1"/>
              </a:solidFill>
              <a:latin typeface="+mj-ea"/>
              <a:ea typeface="+mj-ea"/>
            </a:endParaRPr>
          </a:p>
        </p:txBody>
      </p:sp>
      <p:sp>
        <p:nvSpPr>
          <p:cNvPr id="5" name="文本框 4">
            <a:hlinkClick r:id="rId4"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5"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必备知识</a:t>
            </a:r>
          </a:p>
        </p:txBody>
      </p:sp>
      <p:sp>
        <p:nvSpPr>
          <p:cNvPr id="7" name="文本框 6">
            <a:hlinkClick r:id="rId6"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p>
        </p:txBody>
      </p:sp>
      <p:sp>
        <p:nvSpPr>
          <p:cNvPr id="2" name="矩形 1"/>
          <p:cNvSpPr>
            <a:spLocks noChangeAspect="1"/>
          </p:cNvSpPr>
          <p:nvPr/>
        </p:nvSpPr>
        <p:spPr>
          <a:xfrm>
            <a:off x="508000" y="1605750"/>
            <a:ext cx="8128000" cy="2491067"/>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Arial" panose="020B0604020202020204" pitchFamily="34" charset="0"/>
                <a:ea typeface="黑体" panose="02010609060101010101" pitchFamily="49" charset="-122"/>
                <a:cs typeface="Times New Roman" panose="02020603050405020304" pitchFamily="18" charset="0"/>
              </a:rPr>
              <a:t>化学与传统文化的常见命题点</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(1)</a:t>
            </a:r>
            <a:r>
              <a:rPr lang="zh-CN" altLang="zh-CN" sz="2200">
                <a:solidFill>
                  <a:srgbClr val="000000"/>
                </a:solidFill>
                <a:latin typeface="Times New Roman" panose="02020603050405020304" pitchFamily="18" charset="0"/>
                <a:cs typeface="Times New Roman" panose="02020603050405020304" pitchFamily="18" charset="0"/>
              </a:rPr>
              <a:t>经典典籍中的化学成就。</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cs typeface="Times New Roman" panose="02020603050405020304" pitchFamily="18" charset="0"/>
              </a:rPr>
              <a:t>考查我国古代化学成就及相关化学史。</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cs typeface="Times New Roman" panose="02020603050405020304" pitchFamily="18" charset="0"/>
              </a:rPr>
              <a:t>根据古代典籍中的文字材料</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考查有关物质的名称、成分及其性质。</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Arial" panose="020B0604020202020204" pitchFamily="34" charset="0"/>
                <a:ea typeface="黑体" panose="02010609060101010101" pitchFamily="49" charset="-122"/>
                <a:cs typeface="Times New Roman" panose="02020603050405020304" pitchFamily="18" charset="0"/>
              </a:rPr>
              <a:t>传统文化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Arial" panose="020B0604020202020204" pitchFamily="34" charset="0"/>
                <a:ea typeface="黑体" panose="02010609060101010101" pitchFamily="49" charset="-122"/>
                <a:cs typeface="Times New Roman" panose="02020603050405020304" pitchFamily="18" charset="0"/>
              </a:rPr>
              <a:t>类试题解题三部曲</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112693172"/>
              </p:ext>
            </p:extLst>
          </p:nvPr>
        </p:nvGraphicFramePr>
        <p:xfrm>
          <a:off x="395536" y="4149080"/>
          <a:ext cx="8128000" cy="1291333"/>
        </p:xfrm>
        <a:graphic>
          <a:graphicData uri="http://schemas.openxmlformats.org/presentationml/2006/ole">
            <mc:AlternateContent xmlns:mc="http://schemas.openxmlformats.org/markup-compatibility/2006">
              <mc:Choice xmlns:v="urn:schemas-microsoft-com:vml" Requires="v">
                <p:oleObj spid="_x0000_s270338" name="文档" r:id="rId8" imgW="3837004" imgH="609370" progId="Word.Document.12">
                  <p:embed/>
                </p:oleObj>
              </mc:Choice>
              <mc:Fallback>
                <p:oleObj name="文档" r:id="rId8" imgW="3837004" imgH="609370" progId="Word.Document.12">
                  <p:embed/>
                  <p:pic>
                    <p:nvPicPr>
                      <p:cNvPr id="0" name=""/>
                      <p:cNvPicPr/>
                      <p:nvPr/>
                    </p:nvPicPr>
                    <p:blipFill>
                      <a:blip r:embed="rId9"/>
                      <a:stretch>
                        <a:fillRect/>
                      </a:stretch>
                    </p:blipFill>
                    <p:spPr>
                      <a:xfrm>
                        <a:off x="395536" y="4149080"/>
                        <a:ext cx="8128000" cy="1291333"/>
                      </a:xfrm>
                      <a:prstGeom prst="rect">
                        <a:avLst/>
                      </a:prstGeom>
                    </p:spPr>
                  </p:pic>
                </p:oleObj>
              </mc:Fallback>
            </mc:AlternateContent>
          </a:graphicData>
        </a:graphic>
      </p:graphicFrame>
    </p:spTree>
    <p:extLst>
      <p:ext uri="{BB962C8B-B14F-4D97-AF65-F5344CB8AC3E}">
        <p14:creationId xmlns:p14="http://schemas.microsoft.com/office/powerpoint/2010/main" val="28979593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可选过程 7">
            <a:hlinkClick r:id="rId2"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9" name="流程图: 可选过程 8">
            <a:hlinkClick r:id="rId3" action="ppaction://hlinksldjump"/>
          </p:cNvPr>
          <p:cNvSpPr/>
          <p:nvPr/>
        </p:nvSpPr>
        <p:spPr>
          <a:xfrm>
            <a:off x="1497580" y="908719"/>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题点二</a:t>
            </a:r>
            <a:endParaRPr lang="zh-CN" altLang="en-US" sz="1400" dirty="0">
              <a:solidFill>
                <a:schemeClr val="bg1"/>
              </a:solidFill>
              <a:latin typeface="+mj-ea"/>
              <a:ea typeface="+mj-ea"/>
            </a:endParaRPr>
          </a:p>
        </p:txBody>
      </p:sp>
      <p:sp>
        <p:nvSpPr>
          <p:cNvPr id="5" name="文本框 4">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p>
        </p:txBody>
      </p:sp>
      <p:sp>
        <p:nvSpPr>
          <p:cNvPr id="7" name="文本框 6">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p>
        </p:txBody>
      </p:sp>
      <p:sp>
        <p:nvSpPr>
          <p:cNvPr id="2" name="矩形 1"/>
          <p:cNvSpPr>
            <a:spLocks noChangeAspect="1"/>
          </p:cNvSpPr>
          <p:nvPr/>
        </p:nvSpPr>
        <p:spPr>
          <a:xfrm>
            <a:off x="508000" y="1701069"/>
            <a:ext cx="8128000" cy="3709862"/>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辽宁大连二模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中华民族有着光辉灿烂的发明史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下列发明创造不涉及氧化还原反应的是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火法炼铜</a:t>
            </a:r>
            <a:r>
              <a:rPr lang="en-US" altLang="zh-CN" sz="2200">
                <a:solidFill>
                  <a:srgbClr val="000000"/>
                </a:solidFill>
                <a:latin typeface="Times New Roman" panose="02020603050405020304" pitchFamily="18" charset="0"/>
                <a:cs typeface="Times New Roman" panose="02020603050405020304" pitchFamily="18" charset="0"/>
              </a:rPr>
              <a:t>	B.</a:t>
            </a:r>
            <a:r>
              <a:rPr lang="zh-CN" altLang="zh-CN" sz="2200">
                <a:solidFill>
                  <a:srgbClr val="000000"/>
                </a:solidFill>
                <a:latin typeface="Times New Roman" panose="02020603050405020304" pitchFamily="18" charset="0"/>
                <a:cs typeface="Times New Roman" panose="02020603050405020304" pitchFamily="18" charset="0"/>
              </a:rPr>
              <a:t>转轮排字</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粮食酿酒</a:t>
            </a:r>
            <a:r>
              <a:rPr lang="en-US" altLang="zh-CN" sz="2200">
                <a:solidFill>
                  <a:srgbClr val="000000"/>
                </a:solidFill>
                <a:latin typeface="Times New Roman" panose="02020603050405020304" pitchFamily="18" charset="0"/>
                <a:cs typeface="Times New Roman" panose="02020603050405020304" pitchFamily="18" charset="0"/>
              </a:rPr>
              <a:t>	D.</a:t>
            </a:r>
            <a:r>
              <a:rPr lang="zh-CN" altLang="zh-CN" sz="2200">
                <a:solidFill>
                  <a:srgbClr val="000000"/>
                </a:solidFill>
                <a:latin typeface="Times New Roman" panose="02020603050405020304" pitchFamily="18" charset="0"/>
                <a:cs typeface="Times New Roman" panose="02020603050405020304" pitchFamily="18" charset="0"/>
              </a:rPr>
              <a:t>钻木取火</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火法炼铜是指用氧气与硫化亚铜制取铜的反应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属于氧化还原反应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转轮排字属于物理变化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用粮食酿酒过程中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淀粉水解生成葡萄糖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葡萄糖发酵生成乙醇的反应属于氧化还原反应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钻木取火是通过动能转化为热能使木材燃烧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木材燃烧属于氧化还原反应。</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2059460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down)">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down)">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可选过程 7">
            <a:hlinkClick r:id="rId2"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9" name="流程图: 可选过程 8">
            <a:hlinkClick r:id="rId3" action="ppaction://hlinksldjump"/>
          </p:cNvPr>
          <p:cNvSpPr/>
          <p:nvPr/>
        </p:nvSpPr>
        <p:spPr>
          <a:xfrm>
            <a:off x="1497580" y="908719"/>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题点二</a:t>
            </a:r>
            <a:endParaRPr lang="zh-CN" altLang="en-US" sz="1400" dirty="0">
              <a:solidFill>
                <a:schemeClr val="bg1"/>
              </a:solidFill>
              <a:latin typeface="+mj-ea"/>
              <a:ea typeface="+mj-ea"/>
            </a:endParaRPr>
          </a:p>
        </p:txBody>
      </p:sp>
      <p:sp>
        <p:nvSpPr>
          <p:cNvPr id="5" name="文本框 4">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p>
        </p:txBody>
      </p:sp>
      <p:sp>
        <p:nvSpPr>
          <p:cNvPr id="7" name="文本框 6">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p>
        </p:txBody>
      </p:sp>
      <p:sp>
        <p:nvSpPr>
          <p:cNvPr id="2" name="矩形 1"/>
          <p:cNvSpPr>
            <a:spLocks noChangeAspect="1"/>
          </p:cNvSpPr>
          <p:nvPr/>
        </p:nvSpPr>
        <p:spPr>
          <a:xfrm>
            <a:off x="508000" y="1497936"/>
            <a:ext cx="8128000" cy="4116127"/>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福建南平二模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下列说法错误的是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《己亥杂诗》中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落红不是无情物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化作春泥更护花</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蕴藏着自然界碳、氮的循环</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《周礼》中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煤饼烧蛎房成灰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蛎房即牡蛎壳</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灰</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的主要成分为</a:t>
            </a:r>
            <a:r>
              <a:rPr lang="en-US" altLang="zh-CN" sz="2200">
                <a:solidFill>
                  <a:srgbClr val="000000"/>
                </a:solidFill>
                <a:latin typeface="Times New Roman" panose="02020603050405020304" pitchFamily="18" charset="0"/>
                <a:cs typeface="Times New Roman" panose="02020603050405020304" pitchFamily="18" charset="0"/>
              </a:rPr>
              <a:t>CaCO</a:t>
            </a:r>
            <a:r>
              <a:rPr lang="en-US" altLang="zh-CN" sz="2200" baseline="-25000">
                <a:solidFill>
                  <a:srgbClr val="000000"/>
                </a:solidFill>
                <a:latin typeface="Times New Roman" panose="02020603050405020304" pitchFamily="18" charset="0"/>
                <a:cs typeface="Times New Roman" panose="02020603050405020304" pitchFamily="18" charset="0"/>
              </a:rPr>
              <a:t>3</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《本草纲目》中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用浓酒和糟入甑</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蒸令气上</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用器承滴露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。这种方法是蒸馏</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《天工开物》中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凡研硝</a:t>
            </a:r>
            <a:r>
              <a:rPr lang="en-US" altLang="zh-CN" sz="2200">
                <a:solidFill>
                  <a:srgbClr val="000000"/>
                </a:solidFill>
                <a:latin typeface="Times New Roman" panose="02020603050405020304" pitchFamily="18" charset="0"/>
                <a:cs typeface="Times New Roman" panose="02020603050405020304" pitchFamily="18" charset="0"/>
              </a:rPr>
              <a:t>(KNO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不以铁碾入石臼</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相激火生</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相激火生是指爆炸</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B</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004716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wipe(down)">
                                      <p:cBhvr>
                                        <p:cTn id="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可选过程 7">
            <a:hlinkClick r:id="rId2"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9" name="流程图: 可选过程 8">
            <a:hlinkClick r:id="rId3" action="ppaction://hlinksldjump"/>
          </p:cNvPr>
          <p:cNvSpPr/>
          <p:nvPr/>
        </p:nvSpPr>
        <p:spPr>
          <a:xfrm>
            <a:off x="1497580" y="908719"/>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题点二</a:t>
            </a:r>
            <a:endParaRPr lang="zh-CN" altLang="en-US" sz="1400" dirty="0">
              <a:solidFill>
                <a:schemeClr val="bg1"/>
              </a:solidFill>
              <a:latin typeface="+mj-ea"/>
              <a:ea typeface="+mj-ea"/>
            </a:endParaRPr>
          </a:p>
        </p:txBody>
      </p:sp>
      <p:sp>
        <p:nvSpPr>
          <p:cNvPr id="5" name="文本框 4">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p>
        </p:txBody>
      </p:sp>
      <p:sp>
        <p:nvSpPr>
          <p:cNvPr id="7" name="文本框 6">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p>
        </p:txBody>
      </p:sp>
      <p:sp>
        <p:nvSpPr>
          <p:cNvPr id="2" name="矩形 1"/>
          <p:cNvSpPr>
            <a:spLocks noChangeAspect="1"/>
          </p:cNvSpPr>
          <p:nvPr/>
        </p:nvSpPr>
        <p:spPr>
          <a:xfrm>
            <a:off x="508000" y="1904201"/>
            <a:ext cx="8128000" cy="3303597"/>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自然界中的动植物遗体之所以没有堆积如山</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是因为细菌使动植物遗体不断地分解</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转化成二氧化碳、水和无机盐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这些物质又是植物制造有机物的原料</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落红不是无情物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化作春泥更护花</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蕴含了生态系统中的物质循环</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煤饼烧蛎房成灰是煤燃烧产生高温使碳酸钙分解生成二氧化碳和氧化钙</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所以灰的主要成分为氧化钙</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蒸令气上</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是利用物质的沸点差异进行分离</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故该法为蒸馏</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以铁碾入石臼研碎</a:t>
            </a:r>
            <a:r>
              <a:rPr lang="en-US" altLang="zh-CN" sz="2200">
                <a:solidFill>
                  <a:srgbClr val="000000"/>
                </a:solidFill>
                <a:latin typeface="Times New Roman" panose="02020603050405020304" pitchFamily="18" charset="0"/>
                <a:cs typeface="Times New Roman" panose="02020603050405020304" pitchFamily="18" charset="0"/>
              </a:rPr>
              <a:t>KNO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易发生爆炸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相激火生</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是指爆炸</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5408866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可选过程 7">
            <a:hlinkClick r:id="rId2" action="ppaction://hlinksldjump"/>
          </p:cNvPr>
          <p:cNvSpPr/>
          <p:nvPr/>
        </p:nvSpPr>
        <p:spPr>
          <a:xfrm>
            <a:off x="539552" y="908720"/>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latin typeface="+mj-ea"/>
                <a:ea typeface="+mj-ea"/>
              </a:rPr>
              <a:t>题点一</a:t>
            </a:r>
            <a:endParaRPr lang="zh-CN" altLang="en-US" sz="1400" dirty="0">
              <a:solidFill>
                <a:schemeClr val="tx1"/>
              </a:solidFill>
              <a:latin typeface="+mj-ea"/>
              <a:ea typeface="+mj-ea"/>
            </a:endParaRPr>
          </a:p>
        </p:txBody>
      </p:sp>
      <p:sp>
        <p:nvSpPr>
          <p:cNvPr id="9" name="流程图: 可选过程 8">
            <a:hlinkClick r:id="rId3" action="ppaction://hlinksldjump"/>
          </p:cNvPr>
          <p:cNvSpPr/>
          <p:nvPr/>
        </p:nvSpPr>
        <p:spPr>
          <a:xfrm>
            <a:off x="1497580" y="908719"/>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latin typeface="+mj-ea"/>
                <a:ea typeface="+mj-ea"/>
              </a:rPr>
              <a:t>题点二</a:t>
            </a:r>
            <a:endParaRPr lang="zh-CN" altLang="en-US" sz="1400" dirty="0">
              <a:solidFill>
                <a:schemeClr val="bg1"/>
              </a:solidFill>
              <a:latin typeface="+mj-ea"/>
              <a:ea typeface="+mj-ea"/>
            </a:endParaRPr>
          </a:p>
        </p:txBody>
      </p:sp>
      <p:sp>
        <p:nvSpPr>
          <p:cNvPr id="5" name="文本框 4">
            <a:hlinkClick r:id="rId3"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latin typeface="+mj-ea"/>
                <a:ea typeface="+mj-ea"/>
              </a:rPr>
              <a:t>真题诊断</a:t>
            </a:r>
            <a:endParaRPr lang="zh-CN" altLang="en-US" sz="1400">
              <a:latin typeface="+mj-ea"/>
              <a:ea typeface="+mj-ea"/>
            </a:endParaRPr>
          </a:p>
        </p:txBody>
      </p:sp>
      <p:sp>
        <p:nvSpPr>
          <p:cNvPr id="6" name="文本框 5">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p>
        </p:txBody>
      </p:sp>
      <p:sp>
        <p:nvSpPr>
          <p:cNvPr id="7" name="文本框 6">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solidFill>
                  <a:srgbClr val="DE7A03"/>
                </a:solidFill>
                <a:latin typeface="+mj-ea"/>
                <a:ea typeface="+mj-ea"/>
              </a:rPr>
              <a:t>对点演练</a:t>
            </a:r>
          </a:p>
        </p:txBody>
      </p:sp>
      <p:sp>
        <p:nvSpPr>
          <p:cNvPr id="2" name="矩形 1"/>
          <p:cNvSpPr>
            <a:spLocks noChangeAspect="1"/>
          </p:cNvSpPr>
          <p:nvPr/>
        </p:nvSpPr>
        <p:spPr>
          <a:xfrm>
            <a:off x="508000" y="1262771"/>
            <a:ext cx="8128000" cy="5334922"/>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西安铁一中模拟</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中华传统文化博大精深</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其中涉及很多的化学知识。下列说法不正确的是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霾尘积聚难见路人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雾霾所形成的气溶胶有丁达尔效应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熬胆矾于铁釜</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久之亦化为铜</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该过程发生了置换反应</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青蒿一握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以水二升渍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绞取汁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屠呦呦对青蒿素的提取属于化学变化</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古剑</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沈卢</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以剂钢为刃</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柔铁为茎干</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不尔则多断折</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剂钢指的是铁的合金</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雾霾所形成的气溶胶属于胶体</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有丁达尔效应</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铁置换铜的过程中发生了置换反应</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青蒿素的提取用的是低温萃取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属于物理方法</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剑刃硬度大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所以剂钢是铁碳合金</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6502479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wipe(down)">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4288932165"/>
              </p:ext>
            </p:extLst>
          </p:nvPr>
        </p:nvGraphicFramePr>
        <p:xfrm>
          <a:off x="467544" y="1052736"/>
          <a:ext cx="8128000" cy="5145156"/>
        </p:xfrm>
        <a:graphic>
          <a:graphicData uri="http://schemas.openxmlformats.org/presentationml/2006/ole">
            <mc:AlternateContent xmlns:mc="http://schemas.openxmlformats.org/markup-compatibility/2006">
              <mc:Choice xmlns:v="urn:schemas-microsoft-com:vml" Requires="v">
                <p:oleObj spid="_x0000_s268290" name="文档" r:id="rId4" imgW="3837004" imgH="2428828" progId="Word.Document.12">
                  <p:embed/>
                </p:oleObj>
              </mc:Choice>
              <mc:Fallback>
                <p:oleObj name="文档" r:id="rId4" imgW="3837004" imgH="2428828" progId="Word.Document.12">
                  <p:embed/>
                  <p:pic>
                    <p:nvPicPr>
                      <p:cNvPr id="0" name=""/>
                      <p:cNvPicPr/>
                      <p:nvPr/>
                    </p:nvPicPr>
                    <p:blipFill>
                      <a:blip r:embed="rId5"/>
                      <a:stretch>
                        <a:fillRect/>
                      </a:stretch>
                    </p:blipFill>
                    <p:spPr>
                      <a:xfrm>
                        <a:off x="467544" y="1052736"/>
                        <a:ext cx="8128000" cy="5145156"/>
                      </a:xfrm>
                      <a:prstGeom prst="rect">
                        <a:avLst/>
                      </a:prstGeom>
                    </p:spPr>
                  </p:pic>
                </p:oleObj>
              </mc:Fallback>
            </mc:AlternateContent>
          </a:graphicData>
        </a:graphic>
      </p:graphicFrame>
    </p:spTree>
    <p:extLst>
      <p:ext uri="{BB962C8B-B14F-4D97-AF65-F5344CB8AC3E}">
        <p14:creationId xmlns:p14="http://schemas.microsoft.com/office/powerpoint/2010/main" val="450913128"/>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2"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3"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4" name="文本框 3">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6" name="文本框 15">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p>
        </p:txBody>
      </p:sp>
      <p:sp>
        <p:nvSpPr>
          <p:cNvPr id="17" name="文本框 16">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p>
        </p:txBody>
      </p:sp>
      <p:sp>
        <p:nvSpPr>
          <p:cNvPr id="2" name="矩形 1"/>
          <p:cNvSpPr>
            <a:spLocks noChangeAspect="1"/>
          </p:cNvSpPr>
          <p:nvPr/>
        </p:nvSpPr>
        <p:spPr>
          <a:xfrm>
            <a:off x="1918315" y="1220139"/>
            <a:ext cx="4213013"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49" charset="-122"/>
                <a:cs typeface="Times New Roman" panose="02020603050405020304" pitchFamily="18" charset="0"/>
              </a:rPr>
              <a:t>化学与生产、生活</a:t>
            </a:r>
            <a:r>
              <a:rPr lang="zh-CN" altLang="zh-CN" sz="2200">
                <a:solidFill>
                  <a:srgbClr val="000000"/>
                </a:solidFill>
                <a:latin typeface="Times New Roman" panose="02020603050405020304" pitchFamily="18" charset="0"/>
                <a:cs typeface="Times New Roman" panose="02020603050405020304" pitchFamily="18" charset="0"/>
              </a:rPr>
              <a:t>　</a:t>
            </a:r>
            <a:r>
              <a:rPr lang="zh-CN" altLang="zh-CN" sz="2200">
                <a:solidFill>
                  <a:srgbClr val="000000"/>
                </a:solidFill>
                <a:latin typeface="Arial" panose="020B0604020202020204" pitchFamily="34" charset="0"/>
                <a:ea typeface="黑体" panose="02010609060101010101" pitchFamily="49" charset="-122"/>
                <a:cs typeface="Times New Roman" panose="02020603050405020304" pitchFamily="18" charset="0"/>
              </a:rPr>
              <a:t>化学与</a:t>
            </a:r>
            <a:r>
              <a:rPr lang="zh-CN" altLang="zh-CN" sz="2200" smtClean="0">
                <a:solidFill>
                  <a:srgbClr val="000000"/>
                </a:solidFill>
                <a:latin typeface="Arial" panose="020B0604020202020204" pitchFamily="34" charset="0"/>
                <a:ea typeface="黑体" panose="02010609060101010101" pitchFamily="49" charset="-122"/>
                <a:cs typeface="Times New Roman" panose="02020603050405020304" pitchFamily="18" charset="0"/>
              </a:rPr>
              <a:t>环境</a:t>
            </a:r>
            <a:r>
              <a:rPr lang="en-US" altLang="zh-CN" sz="2200" smtClean="0">
                <a:solidFill>
                  <a:srgbClr val="000000"/>
                </a:solidFill>
                <a:latin typeface="Arial" panose="020B0604020202020204" pitchFamily="34" charset="0"/>
                <a:ea typeface="黑体" panose="02010609060101010101" pitchFamily="49" charset="-122"/>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3" name="矩形 2"/>
          <p:cNvSpPr>
            <a:spLocks noChangeAspect="1"/>
          </p:cNvSpPr>
          <p:nvPr/>
        </p:nvSpPr>
        <p:spPr>
          <a:xfrm>
            <a:off x="363984" y="1662870"/>
            <a:ext cx="8240464" cy="4967514"/>
          </a:xfrm>
          <a:prstGeom prst="rect">
            <a:avLst/>
          </a:prstGeom>
        </p:spPr>
        <p:txBody>
          <a:bodyPr wrap="square">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.(2019·</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Ⅲ</a:t>
            </a:r>
            <a:r>
              <a:rPr lang="en-US" altLang="zh-CN" sz="2200">
                <a:solidFill>
                  <a:srgbClr val="000000"/>
                </a:solidFill>
                <a:latin typeface="Times New Roman" panose="02020603050405020304" pitchFamily="18" charset="0"/>
                <a:cs typeface="Times New Roman" panose="02020603050405020304" pitchFamily="18" charset="0"/>
              </a:rPr>
              <a:t>,7)</a:t>
            </a:r>
            <a:r>
              <a:rPr lang="zh-CN" altLang="zh-CN" sz="2200">
                <a:solidFill>
                  <a:srgbClr val="000000"/>
                </a:solidFill>
                <a:latin typeface="Times New Roman" panose="02020603050405020304" pitchFamily="18" charset="0"/>
                <a:cs typeface="Times New Roman" panose="02020603050405020304" pitchFamily="18" charset="0"/>
              </a:rPr>
              <a:t>化学与生活密切相关。下列叙述错误的是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高纯硅可用于制作光感电池</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铝合金大量用于高铁建设</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活性炭具有除异味和杀菌作用</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碘酒可用于皮肤外用消毒</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本题考查了化学与</a:t>
            </a:r>
            <a:r>
              <a:rPr lang="en-US" altLang="zh-CN" sz="2200">
                <a:solidFill>
                  <a:srgbClr val="000000"/>
                </a:solidFill>
                <a:latin typeface="Times New Roman" panose="02020603050405020304" pitchFamily="18" charset="0"/>
                <a:cs typeface="Times New Roman" panose="02020603050405020304" pitchFamily="18" charset="0"/>
              </a:rPr>
              <a:t>STSE</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的关系</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特别注重了某些物质在生产、生活中的应用。晶体硅可将光能转换为电能</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铝合金具有密度小、硬度大等优点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可大量用于高铁建设</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活性炭具有疏松多孔的结构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有较强的吸附性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可用于除异味</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但不具有杀菌作用</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碘酒中的碘单质具有强氧化性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可杀菌消毒</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故可用于皮肤外用消毒</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zh-CN" altLang="zh-CN" sz="2200" smtClean="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2169626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wipe(down)">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2"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3"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4" name="文本框 3">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6" name="文本框 15">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p>
        </p:txBody>
      </p:sp>
      <p:sp>
        <p:nvSpPr>
          <p:cNvPr id="17" name="文本框 16">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p>
        </p:txBody>
      </p:sp>
      <p:sp>
        <p:nvSpPr>
          <p:cNvPr id="3" name="矩形 2"/>
          <p:cNvSpPr>
            <a:spLocks noChangeAspect="1"/>
          </p:cNvSpPr>
          <p:nvPr/>
        </p:nvSpPr>
        <p:spPr>
          <a:xfrm>
            <a:off x="508000" y="1202886"/>
            <a:ext cx="8128000" cy="5319854"/>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.(2018·</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Ⅱ</a:t>
            </a:r>
            <a:r>
              <a:rPr lang="en-US" altLang="zh-CN" sz="2200">
                <a:solidFill>
                  <a:srgbClr val="000000"/>
                </a:solidFill>
                <a:latin typeface="Times New Roman" panose="02020603050405020304" pitchFamily="18" charset="0"/>
                <a:cs typeface="Times New Roman" panose="02020603050405020304" pitchFamily="18" charset="0"/>
              </a:rPr>
              <a:t>,7)</a:t>
            </a:r>
            <a:r>
              <a:rPr lang="zh-CN" altLang="zh-CN" sz="2200">
                <a:solidFill>
                  <a:srgbClr val="000000"/>
                </a:solidFill>
                <a:latin typeface="Times New Roman" panose="02020603050405020304" pitchFamily="18" charset="0"/>
                <a:cs typeface="Times New Roman" panose="02020603050405020304" pitchFamily="18" charset="0"/>
              </a:rPr>
              <a:t>化学与生活密切相关</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下列说法错误的是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碳酸钠可用于去除餐具的油污</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漂白粉可用于生活用水的消毒</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氢氧化铝可用于中和过多胃酸</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碳酸钡可用于胃肠</a:t>
            </a:r>
            <a:r>
              <a:rPr lang="en-US" altLang="zh-CN" sz="2200">
                <a:solidFill>
                  <a:srgbClr val="000000"/>
                </a:solidFill>
                <a:latin typeface="Times New Roman" panose="02020603050405020304" pitchFamily="18" charset="0"/>
                <a:cs typeface="Times New Roman" panose="02020603050405020304" pitchFamily="18" charset="0"/>
              </a:rPr>
              <a:t>X</a:t>
            </a:r>
            <a:r>
              <a:rPr lang="zh-CN" altLang="zh-CN" sz="2200">
                <a:solidFill>
                  <a:srgbClr val="000000"/>
                </a:solidFill>
                <a:latin typeface="Times New Roman" panose="02020603050405020304" pitchFamily="18" charset="0"/>
                <a:cs typeface="Times New Roman" panose="02020603050405020304" pitchFamily="18" charset="0"/>
              </a:rPr>
              <a:t>射线造影检查</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碳酸钠溶液呈碱性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可用于去除餐具上的油污</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漂白粉中的次氯酸钙水解或与</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H</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反应产生的</a:t>
            </a:r>
            <a:r>
              <a:rPr lang="en-US" altLang="zh-CN" sz="2200">
                <a:solidFill>
                  <a:srgbClr val="000000"/>
                </a:solidFill>
                <a:latin typeface="Times New Roman" panose="02020603050405020304" pitchFamily="18" charset="0"/>
                <a:cs typeface="Times New Roman" panose="02020603050405020304" pitchFamily="18" charset="0"/>
              </a:rPr>
              <a:t>HClO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具有强氧化性</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可用于生活用水的消毒</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氢氧化铝能与胃液中的盐酸反应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可用于中和胃酸过多</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碳酸钡能与胃液中的盐酸反应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生成的氯化钡易溶于水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电离出的</a:t>
            </a:r>
            <a:r>
              <a:rPr lang="en-US" altLang="zh-CN" sz="2200">
                <a:solidFill>
                  <a:srgbClr val="000000"/>
                </a:solidFill>
                <a:latin typeface="Times New Roman" panose="02020603050405020304" pitchFamily="18" charset="0"/>
                <a:cs typeface="Times New Roman" panose="02020603050405020304" pitchFamily="18" charset="0"/>
              </a:rPr>
              <a:t>Ba</a:t>
            </a:r>
            <a:r>
              <a:rPr lang="en-US" altLang="zh-CN" sz="2200" baseline="30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有毒</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49" charset="-122"/>
                <a:cs typeface="Times New Roman" panose="02020603050405020304" pitchFamily="18" charset="0"/>
              </a:rPr>
              <a:t>反思总结</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平时注意相关知识的积累并做到灵活应用。注意碳酸钡与硫酸钡的性质差异。</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8015419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wipe(down)">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wipe(down)">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2"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3"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4" name="文本框 3">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6" name="文本框 15">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p>
        </p:txBody>
      </p:sp>
      <p:sp>
        <p:nvSpPr>
          <p:cNvPr id="17" name="文本框 16">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p>
        </p:txBody>
      </p:sp>
      <p:sp>
        <p:nvSpPr>
          <p:cNvPr id="2" name="矩形 1"/>
          <p:cNvSpPr>
            <a:spLocks noChangeAspect="1"/>
          </p:cNvSpPr>
          <p:nvPr/>
        </p:nvSpPr>
        <p:spPr>
          <a:xfrm>
            <a:off x="508000" y="1412776"/>
            <a:ext cx="8128000" cy="4928657"/>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.(2018·</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Ⅲ</a:t>
            </a:r>
            <a:r>
              <a:rPr lang="en-US" altLang="zh-CN" sz="2200">
                <a:solidFill>
                  <a:srgbClr val="000000"/>
                </a:solidFill>
                <a:latin typeface="Times New Roman" panose="02020603050405020304" pitchFamily="18" charset="0"/>
                <a:cs typeface="Times New Roman" panose="02020603050405020304" pitchFamily="18" charset="0"/>
              </a:rPr>
              <a:t>,7)</a:t>
            </a:r>
            <a:r>
              <a:rPr lang="zh-CN" altLang="zh-CN" sz="2200">
                <a:solidFill>
                  <a:srgbClr val="000000"/>
                </a:solidFill>
                <a:latin typeface="Times New Roman" panose="02020603050405020304" pitchFamily="18" charset="0"/>
                <a:cs typeface="Times New Roman" panose="02020603050405020304" pitchFamily="18" charset="0"/>
              </a:rPr>
              <a:t>化学与生活密切相关。下列说法错误的是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泡沫灭火器可用于一般的起火</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也适用于电器起火</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疫苗一般应冷藏存放</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以避免蛋白质变性</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家庭装修时用水性漆替代传统的油性漆</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有利于健康及环境</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电热水器用镁棒防止内胆腐蚀</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原理是牺牲阳极的阴极保护法</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泡沫灭火器不能用于扑灭电器起火</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因为水溶液可导电。可用干粉灭火器扑灭电器起火</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49" charset="-122"/>
                <a:cs typeface="Times New Roman" panose="02020603050405020304" pitchFamily="18" charset="0"/>
              </a:rPr>
              <a:t>特别提醒</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项中牺牲阳极的阴极保护法</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实际指的是利用原电池原理进行金属防护的方法。此处所说的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阳极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实际上是指原电池的负极</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阴极是指原电池的正极。</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8275118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wipe(down)">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wipe(down)">
                                      <p:cBhvr>
                                        <p:cTn id="1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2"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3"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4" name="文本框 3">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6" name="文本框 15">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p>
        </p:txBody>
      </p:sp>
      <p:sp>
        <p:nvSpPr>
          <p:cNvPr id="17" name="文本框 16">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p>
        </p:txBody>
      </p:sp>
      <p:sp>
        <p:nvSpPr>
          <p:cNvPr id="3" name="矩形 2"/>
          <p:cNvSpPr>
            <a:spLocks noChangeAspect="1"/>
          </p:cNvSpPr>
          <p:nvPr/>
        </p:nvSpPr>
        <p:spPr>
          <a:xfrm>
            <a:off x="508000" y="1412776"/>
            <a:ext cx="8128000" cy="4522392"/>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.(2017·</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全国</a:t>
            </a:r>
            <a:r>
              <a:rPr lang="zh-CN" altLang="zh-CN" sz="2200">
                <a:solidFill>
                  <a:srgbClr val="000000"/>
                </a:solidFill>
                <a:latin typeface="NEU-BZ-S92"/>
                <a:cs typeface="宋体" panose="02010600030101010101" pitchFamily="2" charset="-122"/>
              </a:rPr>
              <a:t>Ⅲ</a:t>
            </a:r>
            <a:r>
              <a:rPr lang="en-US" altLang="zh-CN" sz="2200">
                <a:solidFill>
                  <a:srgbClr val="000000"/>
                </a:solidFill>
                <a:latin typeface="Times New Roman" panose="02020603050405020304" pitchFamily="18" charset="0"/>
                <a:cs typeface="Times New Roman" panose="02020603050405020304" pitchFamily="18" charset="0"/>
              </a:rPr>
              <a:t>,7)</a:t>
            </a:r>
            <a:r>
              <a:rPr lang="zh-CN" altLang="zh-CN" sz="2200">
                <a:solidFill>
                  <a:srgbClr val="000000"/>
                </a:solidFill>
                <a:latin typeface="Times New Roman" panose="02020603050405020304" pitchFamily="18" charset="0"/>
                <a:cs typeface="Times New Roman" panose="02020603050405020304" pitchFamily="18" charset="0"/>
              </a:rPr>
              <a:t>化学与生活密切相关。下列说法错误的是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A.PM</a:t>
            </a:r>
            <a:r>
              <a:rPr lang="en-US" altLang="zh-CN" sz="2200" baseline="-25000">
                <a:solidFill>
                  <a:srgbClr val="000000"/>
                </a:solidFill>
                <a:latin typeface="Times New Roman" panose="02020603050405020304" pitchFamily="18" charset="0"/>
                <a:cs typeface="Times New Roman" panose="02020603050405020304" pitchFamily="18" charset="0"/>
              </a:rPr>
              <a:t>2.5</a:t>
            </a:r>
            <a:r>
              <a:rPr lang="zh-CN" altLang="zh-CN" sz="2200">
                <a:solidFill>
                  <a:srgbClr val="000000"/>
                </a:solidFill>
                <a:latin typeface="Times New Roman" panose="02020603050405020304" pitchFamily="18" charset="0"/>
                <a:cs typeface="Times New Roman" panose="02020603050405020304" pitchFamily="18" charset="0"/>
              </a:rPr>
              <a:t>是指粒径不大于</a:t>
            </a:r>
            <a:r>
              <a:rPr lang="en-US" altLang="zh-CN" sz="2200">
                <a:solidFill>
                  <a:srgbClr val="000000"/>
                </a:solidFill>
                <a:latin typeface="Times New Roman" panose="02020603050405020304" pitchFamily="18" charset="0"/>
                <a:cs typeface="Times New Roman" panose="02020603050405020304" pitchFamily="18" charset="0"/>
              </a:rPr>
              <a:t>2.5 </a:t>
            </a:r>
            <a:r>
              <a:rPr lang="en-US" altLang="zh-CN" sz="2200">
                <a:solidFill>
                  <a:srgbClr val="000000"/>
                </a:solidFill>
                <a:latin typeface="Times New Roman" panose="02020603050405020304" pitchFamily="18" charset="0"/>
                <a:ea typeface="Microsoft Yi Baiti" panose="03000500000000000000" pitchFamily="66" charset="0"/>
                <a:cs typeface="Times New Roman" panose="02020603050405020304" pitchFamily="18" charset="0"/>
              </a:rPr>
              <a:t>μ</a:t>
            </a:r>
            <a:r>
              <a:rPr lang="en-US" altLang="zh-CN" sz="2200">
                <a:solidFill>
                  <a:srgbClr val="000000"/>
                </a:solidFill>
                <a:latin typeface="Times New Roman" panose="02020603050405020304" pitchFamily="18" charset="0"/>
                <a:cs typeface="Times New Roman" panose="02020603050405020304" pitchFamily="18" charset="0"/>
              </a:rPr>
              <a:t>m</a:t>
            </a:r>
            <a:r>
              <a:rPr lang="zh-CN" altLang="zh-CN" sz="2200">
                <a:solidFill>
                  <a:srgbClr val="000000"/>
                </a:solidFill>
                <a:latin typeface="Times New Roman" panose="02020603050405020304" pitchFamily="18" charset="0"/>
                <a:cs typeface="Times New Roman" panose="02020603050405020304" pitchFamily="18" charset="0"/>
              </a:rPr>
              <a:t>的可吸入悬浮颗粒物</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绿色化学要求从源头上消除或减少生产活动对环境的污染</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燃煤中加入</a:t>
            </a:r>
            <a:r>
              <a:rPr lang="en-US" altLang="zh-CN" sz="2200">
                <a:solidFill>
                  <a:srgbClr val="000000"/>
                </a:solidFill>
                <a:latin typeface="Times New Roman" panose="02020603050405020304" pitchFamily="18" charset="0"/>
                <a:cs typeface="Times New Roman" panose="02020603050405020304" pitchFamily="18" charset="0"/>
              </a:rPr>
              <a:t>CaO</a:t>
            </a:r>
            <a:r>
              <a:rPr lang="zh-CN" altLang="zh-CN" sz="2200">
                <a:solidFill>
                  <a:srgbClr val="000000"/>
                </a:solidFill>
                <a:latin typeface="Times New Roman" panose="02020603050405020304" pitchFamily="18" charset="0"/>
                <a:cs typeface="Times New Roman" panose="02020603050405020304" pitchFamily="18" charset="0"/>
              </a:rPr>
              <a:t>可以减少酸雨的形成及温室气体的排放</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天然气和液化石油气是我国目前推广使用的清洁燃料</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可以与</a:t>
            </a:r>
            <a:r>
              <a:rPr lang="en-US" altLang="zh-CN" sz="2200">
                <a:solidFill>
                  <a:srgbClr val="000000"/>
                </a:solidFill>
                <a:latin typeface="Times New Roman" panose="02020603050405020304" pitchFamily="18" charset="0"/>
                <a:cs typeface="Times New Roman" panose="02020603050405020304" pitchFamily="18" charset="0"/>
              </a:rPr>
              <a:t>SO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反应生成</a:t>
            </a:r>
            <a:r>
              <a:rPr lang="en-US" altLang="zh-CN" sz="2200">
                <a:solidFill>
                  <a:srgbClr val="000000"/>
                </a:solidFill>
                <a:latin typeface="Times New Roman" panose="02020603050405020304" pitchFamily="18" charset="0"/>
                <a:cs typeface="Times New Roman" panose="02020603050405020304" pitchFamily="18" charset="0"/>
              </a:rPr>
              <a:t>CaSO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,CaSO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被</a:t>
            </a:r>
            <a:r>
              <a:rPr lang="en-US" altLang="zh-CN" sz="2200">
                <a:solidFill>
                  <a:srgbClr val="000000"/>
                </a:solidFill>
                <a:latin typeface="Times New Roman" panose="02020603050405020304" pitchFamily="18" charset="0"/>
                <a:cs typeface="Times New Roman" panose="02020603050405020304" pitchFamily="18" charset="0"/>
              </a:rPr>
              <a:t>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氧化成</a:t>
            </a:r>
            <a:r>
              <a:rPr lang="en-US" altLang="zh-CN" sz="2200">
                <a:solidFill>
                  <a:srgbClr val="000000"/>
                </a:solidFill>
                <a:latin typeface="Times New Roman" panose="02020603050405020304" pitchFamily="18" charset="0"/>
                <a:cs typeface="Times New Roman" panose="02020603050405020304" pitchFamily="18" charset="0"/>
              </a:rPr>
              <a:t>CaSO</a:t>
            </a:r>
            <a:r>
              <a:rPr lang="en-US" altLang="zh-CN" sz="2200" baseline="-25000">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可以减少硫酸型酸雨。</a:t>
            </a:r>
            <a:r>
              <a:rPr lang="en-US" altLang="zh-CN" sz="2200">
                <a:solidFill>
                  <a:srgbClr val="000000"/>
                </a:solidFill>
                <a:latin typeface="Times New Roman" panose="02020603050405020304" pitchFamily="18" charset="0"/>
                <a:cs typeface="Times New Roman" panose="02020603050405020304" pitchFamily="18" charset="0"/>
              </a:rPr>
              <a:t>CaO</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也可以与</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反应生成</a:t>
            </a:r>
            <a:r>
              <a:rPr lang="en-US" altLang="zh-CN" sz="2200">
                <a:solidFill>
                  <a:srgbClr val="000000"/>
                </a:solidFill>
                <a:latin typeface="Times New Roman" panose="02020603050405020304" pitchFamily="18" charset="0"/>
                <a:cs typeface="Times New Roman" panose="02020603050405020304" pitchFamily="18" charset="0"/>
              </a:rPr>
              <a:t>CaCO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但是</a:t>
            </a:r>
            <a:r>
              <a:rPr lang="en-US" altLang="zh-CN" sz="2200">
                <a:solidFill>
                  <a:srgbClr val="000000"/>
                </a:solidFill>
                <a:latin typeface="Times New Roman" panose="02020603050405020304" pitchFamily="18" charset="0"/>
                <a:cs typeface="Times New Roman" panose="02020603050405020304" pitchFamily="18" charset="0"/>
              </a:rPr>
              <a:t>CaCO</a:t>
            </a:r>
            <a:r>
              <a:rPr lang="en-US" altLang="zh-CN" sz="2200" baseline="-25000">
                <a:solidFill>
                  <a:srgbClr val="000000"/>
                </a:solidFill>
                <a:latin typeface="Times New Roman" panose="02020603050405020304" pitchFamily="18" charset="0"/>
                <a:cs typeface="Times New Roman" panose="02020603050405020304" pitchFamily="18" charset="0"/>
              </a:rPr>
              <a:t>3</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在高温下分解仍生成</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所以不会减少</a:t>
            </a:r>
            <a:r>
              <a:rPr lang="en-US" altLang="zh-CN" sz="2200">
                <a:solidFill>
                  <a:srgbClr val="000000"/>
                </a:solidFill>
                <a:latin typeface="Times New Roman" panose="02020603050405020304" pitchFamily="18" charset="0"/>
                <a:cs typeface="Times New Roman" panose="02020603050405020304" pitchFamily="18" charset="0"/>
              </a:rPr>
              <a:t>CO</a:t>
            </a:r>
            <a:r>
              <a:rPr lang="en-US" altLang="zh-CN" sz="2200" baseline="-25000">
                <a:solidFill>
                  <a:srgbClr val="000000"/>
                </a:solidFill>
                <a:latin typeface="Times New Roman" panose="02020603050405020304" pitchFamily="18" charset="0"/>
                <a:cs typeface="Times New Roman" panose="02020603050405020304" pitchFamily="18" charset="0"/>
              </a:rPr>
              <a:t>2</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的排放</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即不能减少温室气体的排放</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603935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wipe(down)">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2"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3"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4" name="文本框 3">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6" name="文本框 15">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p>
        </p:txBody>
      </p:sp>
      <p:sp>
        <p:nvSpPr>
          <p:cNvPr id="17" name="文本框 16">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p>
        </p:txBody>
      </p:sp>
      <p:sp>
        <p:nvSpPr>
          <p:cNvPr id="2" name="矩形 1"/>
          <p:cNvSpPr>
            <a:spLocks noChangeAspect="1"/>
          </p:cNvSpPr>
          <p:nvPr/>
        </p:nvSpPr>
        <p:spPr>
          <a:xfrm>
            <a:off x="508000" y="1484784"/>
            <a:ext cx="8128000" cy="4928657"/>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.(2017·</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江苏化学</a:t>
            </a:r>
            <a:r>
              <a:rPr lang="en-US" altLang="zh-CN" sz="2200">
                <a:solidFill>
                  <a:srgbClr val="000000"/>
                </a:solidFill>
                <a:latin typeface="Times New Roman" panose="02020603050405020304" pitchFamily="18" charset="0"/>
                <a:cs typeface="Times New Roman" panose="02020603050405020304" pitchFamily="18" charset="0"/>
              </a:rPr>
              <a:t>,1)2017</a:t>
            </a:r>
            <a:r>
              <a:rPr lang="zh-CN" altLang="zh-CN" sz="2200">
                <a:solidFill>
                  <a:srgbClr val="000000"/>
                </a:solidFill>
                <a:latin typeface="Times New Roman" panose="02020603050405020304" pitchFamily="18" charset="0"/>
                <a:cs typeface="Times New Roman" panose="02020603050405020304" pitchFamily="18" charset="0"/>
              </a:rPr>
              <a:t>年世界地球日我国的主题为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节约集约利用资源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倡导绿色简约生活</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。下列做法应提倡的是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cs typeface="Times New Roman" panose="02020603050405020304" pitchFamily="18" charset="0"/>
              </a:rPr>
              <a:t>夏天设定空调温度尽可能的低</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cs typeface="Times New Roman" panose="02020603050405020304" pitchFamily="18" charset="0"/>
              </a:rPr>
              <a:t>推广使用一次性塑料袋和纸巾</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cs typeface="Times New Roman" panose="02020603050405020304" pitchFamily="18" charset="0"/>
              </a:rPr>
              <a:t>少开私家车多乘公共交通工具</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cs typeface="Times New Roman" panose="02020603050405020304" pitchFamily="18" charset="0"/>
              </a:rPr>
              <a:t>对商品进行豪华包装促进销售</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C</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解析</a:t>
            </a:r>
            <a:r>
              <a:rPr lang="en-US" altLang="zh-CN" sz="2200">
                <a:solidFill>
                  <a:srgbClr val="FF0000"/>
                </a:solidFill>
                <a:latin typeface="Arial" panose="020B0604020202020204" pitchFamily="34" charset="0"/>
                <a:ea typeface="黑体" panose="02010609060101010101" pitchFamily="49" charset="-122"/>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夏天设定空调温度尽可能的低</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需要消耗大量的电能</a:t>
            </a:r>
            <a:r>
              <a:rPr lang="en-US" altLang="zh-CN" sz="2200">
                <a:solidFill>
                  <a:srgbClr val="000000"/>
                </a:solidFill>
                <a:latin typeface="Times New Roman" panose="02020603050405020304" pitchFamily="18" charset="0"/>
                <a:cs typeface="Times New Roman" panose="02020603050405020304" pitchFamily="18" charset="0"/>
              </a:rPr>
              <a:t>,A</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推广使用一次性塑料袋和纸巾会造成资源浪费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且大量使用一次性塑料袋会导致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白色污染</a:t>
            </a:r>
            <a:r>
              <a:rPr lang="en-US" altLang="zh-CN" sz="2200">
                <a:solidFill>
                  <a:srgbClr val="000000"/>
                </a:solidFill>
                <a:latin typeface="Times New Roman" panose="02020603050405020304" pitchFamily="18" charset="0"/>
                <a:cs typeface="Times New Roman" panose="02020603050405020304" pitchFamily="18" charset="0"/>
              </a:rPr>
              <a:t>”,B</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少开私家车</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可以减少汽车尾气的排放</a:t>
            </a:r>
            <a:r>
              <a:rPr lang="en-US" altLang="zh-CN" sz="2200">
                <a:solidFill>
                  <a:srgbClr val="000000"/>
                </a:solidFill>
                <a:latin typeface="Times New Roman" panose="02020603050405020304" pitchFamily="18" charset="0"/>
                <a:cs typeface="Times New Roman" panose="02020603050405020304" pitchFamily="18" charset="0"/>
              </a:rPr>
              <a:t>,C</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项正确</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对商品进行豪华包装会浪费不必要的材料</a:t>
            </a:r>
            <a:r>
              <a:rPr lang="en-US" altLang="zh-CN" sz="2200">
                <a:solidFill>
                  <a:srgbClr val="000000"/>
                </a:solidFill>
                <a:latin typeface="Times New Roman" panose="02020603050405020304" pitchFamily="18" charset="0"/>
                <a:cs typeface="Times New Roman" panose="02020603050405020304" pitchFamily="18" charset="0"/>
              </a:rPr>
              <a:t>,D</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项错误。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5652276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wipe(down)">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可选过程 19">
            <a:hlinkClick r:id="rId2" action="ppaction://hlinksldjump"/>
          </p:cNvPr>
          <p:cNvSpPr/>
          <p:nvPr/>
        </p:nvSpPr>
        <p:spPr>
          <a:xfrm>
            <a:off x="539552" y="908720"/>
            <a:ext cx="864096" cy="268677"/>
          </a:xfrm>
          <a:prstGeom prst="flowChartAlternateProcess">
            <a:avLst/>
          </a:prstGeom>
          <a:solidFill>
            <a:srgbClr val="DE7A03"/>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mj-ea"/>
                <a:ea typeface="+mj-ea"/>
              </a:rPr>
              <a:t>题点一</a:t>
            </a:r>
            <a:endParaRPr lang="zh-CN" altLang="en-US" sz="1400" dirty="0">
              <a:solidFill>
                <a:schemeClr val="bg1"/>
              </a:solidFill>
              <a:latin typeface="+mj-ea"/>
              <a:ea typeface="+mj-ea"/>
            </a:endParaRPr>
          </a:p>
        </p:txBody>
      </p:sp>
      <p:sp>
        <p:nvSpPr>
          <p:cNvPr id="21" name="流程图: 可选过程 20">
            <a:hlinkClick r:id="rId3" action="ppaction://hlinksldjump"/>
          </p:cNvPr>
          <p:cNvSpPr/>
          <p:nvPr/>
        </p:nvSpPr>
        <p:spPr>
          <a:xfrm>
            <a:off x="1497580" y="908719"/>
            <a:ext cx="864096" cy="268677"/>
          </a:xfrm>
          <a:prstGeom prst="flowChartAlternateProcess">
            <a:avLst/>
          </a:prstGeom>
          <a:solidFill>
            <a:schemeClr val="bg1"/>
          </a:solidFill>
          <a:ln w="19050">
            <a:solidFill>
              <a:srgbClr val="DE7A0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tx1"/>
                </a:solidFill>
                <a:latin typeface="+mj-ea"/>
                <a:ea typeface="+mj-ea"/>
              </a:rPr>
              <a:t>题点二</a:t>
            </a:r>
            <a:endParaRPr lang="zh-CN" altLang="en-US" sz="1400" dirty="0">
              <a:solidFill>
                <a:schemeClr val="tx1"/>
              </a:solidFill>
              <a:latin typeface="+mj-ea"/>
              <a:ea typeface="+mj-ea"/>
            </a:endParaRPr>
          </a:p>
        </p:txBody>
      </p:sp>
      <p:sp>
        <p:nvSpPr>
          <p:cNvPr id="4" name="文本框 3">
            <a:hlinkClick r:id="rId2" action="ppaction://hlinksldjump"/>
          </p:cNvPr>
          <p:cNvSpPr txBox="1"/>
          <p:nvPr/>
        </p:nvSpPr>
        <p:spPr>
          <a:xfrm>
            <a:off x="5508104" y="908720"/>
            <a:ext cx="936104" cy="307777"/>
          </a:xfrm>
          <a:prstGeom prst="rect">
            <a:avLst/>
          </a:prstGeom>
          <a:noFill/>
        </p:spPr>
        <p:txBody>
          <a:bodyPr wrap="square" rtlCol="0">
            <a:spAutoFit/>
          </a:bodyPr>
          <a:lstStyle/>
          <a:p>
            <a:pPr algn="ctr"/>
            <a:r>
              <a:rPr lang="zh-CN" altLang="zh-CN" sz="1400">
                <a:solidFill>
                  <a:srgbClr val="DE7A03"/>
                </a:solidFill>
                <a:latin typeface="+mj-ea"/>
                <a:ea typeface="+mj-ea"/>
              </a:rPr>
              <a:t>真题诊断</a:t>
            </a:r>
            <a:endParaRPr lang="zh-CN" altLang="en-US" sz="1400">
              <a:solidFill>
                <a:srgbClr val="DE7A03"/>
              </a:solidFill>
              <a:latin typeface="+mj-ea"/>
              <a:ea typeface="+mj-ea"/>
            </a:endParaRPr>
          </a:p>
        </p:txBody>
      </p:sp>
      <p:sp>
        <p:nvSpPr>
          <p:cNvPr id="16" name="文本框 15">
            <a:hlinkClick r:id="rId4" action="ppaction://hlinksldjump"/>
          </p:cNvPr>
          <p:cNvSpPr txBox="1"/>
          <p:nvPr/>
        </p:nvSpPr>
        <p:spPr>
          <a:xfrm>
            <a:off x="6444208" y="908720"/>
            <a:ext cx="936104" cy="307777"/>
          </a:xfrm>
          <a:prstGeom prst="rect">
            <a:avLst/>
          </a:prstGeom>
          <a:noFill/>
        </p:spPr>
        <p:txBody>
          <a:bodyPr wrap="square" rtlCol="0">
            <a:spAutoFit/>
          </a:bodyPr>
          <a:lstStyle/>
          <a:p>
            <a:pPr algn="ctr"/>
            <a:r>
              <a:rPr lang="zh-CN" altLang="en-US" sz="1400">
                <a:latin typeface="+mj-ea"/>
                <a:ea typeface="+mj-ea"/>
              </a:rPr>
              <a:t>必备知识</a:t>
            </a:r>
          </a:p>
        </p:txBody>
      </p:sp>
      <p:sp>
        <p:nvSpPr>
          <p:cNvPr id="17" name="文本框 16">
            <a:hlinkClick r:id="rId5" action="ppaction://hlinksldjump"/>
          </p:cNvPr>
          <p:cNvSpPr txBox="1"/>
          <p:nvPr/>
        </p:nvSpPr>
        <p:spPr>
          <a:xfrm>
            <a:off x="7380312" y="908720"/>
            <a:ext cx="936104" cy="307777"/>
          </a:xfrm>
          <a:prstGeom prst="rect">
            <a:avLst/>
          </a:prstGeom>
          <a:noFill/>
        </p:spPr>
        <p:txBody>
          <a:bodyPr wrap="square" rtlCol="0">
            <a:spAutoFit/>
          </a:bodyPr>
          <a:lstStyle/>
          <a:p>
            <a:pPr algn="ctr"/>
            <a:r>
              <a:rPr lang="zh-CN" altLang="en-US" sz="1400">
                <a:latin typeface="+mj-ea"/>
                <a:ea typeface="+mj-ea"/>
              </a:rPr>
              <a:t>对点演练</a:t>
            </a:r>
          </a:p>
        </p:txBody>
      </p:sp>
      <p:sp>
        <p:nvSpPr>
          <p:cNvPr id="2" name="矩形 1"/>
          <p:cNvSpPr>
            <a:spLocks noChangeAspect="1"/>
          </p:cNvSpPr>
          <p:nvPr/>
        </p:nvSpPr>
        <p:spPr>
          <a:xfrm>
            <a:off x="508000" y="2919864"/>
            <a:ext cx="8128000" cy="1272271"/>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49" charset="-122"/>
                <a:cs typeface="Times New Roman" panose="02020603050405020304" pitchFamily="18" charset="0"/>
              </a:rPr>
              <a:t>反思总结</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绿色简约生活方式是一种生活理念</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也是一种生活态度。生活低碳化是保护环境的重要一环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低碳生活代表着更健康、更环保、更自然、更安全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是一种可持续发展的社会责任。</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9144120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2186</Words>
  <Application>Microsoft Office PowerPoint</Application>
  <PresentationFormat>全屏显示(4:3)</PresentationFormat>
  <Paragraphs>244</Paragraphs>
  <Slides>27</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27</vt:i4>
      </vt:variant>
    </vt:vector>
  </HeadingPairs>
  <TitlesOfParts>
    <vt:vector size="29" baseType="lpstr">
      <vt:lpstr>Office 主题​​</vt:lpstr>
      <vt:lpstr>文档</vt:lpstr>
      <vt:lpstr>题型一　传统文化与STSE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题型九　化学反应原理综合</dc:title>
  <dc:creator>User</dc:creator>
  <cp:lastModifiedBy>User</cp:lastModifiedBy>
  <cp:revision>4</cp:revision>
  <dcterms:created xsi:type="dcterms:W3CDTF">2019-11-25T20:48:26Z</dcterms:created>
  <dcterms:modified xsi:type="dcterms:W3CDTF">2019-11-25T20:57:32Z</dcterms:modified>
</cp:coreProperties>
</file>