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63" r:id="rId2"/>
    <p:sldId id="564" r:id="rId3"/>
    <p:sldId id="565" r:id="rId4"/>
    <p:sldId id="566" r:id="rId5"/>
    <p:sldId id="567" r:id="rId6"/>
    <p:sldId id="568" r:id="rId7"/>
    <p:sldId id="569" r:id="rId8"/>
    <p:sldId id="570" r:id="rId9"/>
    <p:sldId id="571" r:id="rId10"/>
    <p:sldId id="572" r:id="rId11"/>
    <p:sldId id="573" r:id="rId12"/>
    <p:sldId id="574" r:id="rId13"/>
    <p:sldId id="575" r:id="rId14"/>
    <p:sldId id="576" r:id="rId15"/>
    <p:sldId id="577" r:id="rId16"/>
    <p:sldId id="578" r:id="rId17"/>
    <p:sldId id="579" r:id="rId18"/>
    <p:sldId id="580" r:id="rId19"/>
    <p:sldId id="581" r:id="rId20"/>
    <p:sldId id="582" r:id="rId21"/>
    <p:sldId id="583" r:id="rId22"/>
    <p:sldId id="584" r:id="rId23"/>
    <p:sldId id="585" r:id="rId24"/>
    <p:sldId id="586" r:id="rId25"/>
    <p:sldId id="587" r:id="rId26"/>
    <p:sldId id="588" r:id="rId27"/>
    <p:sldId id="589" r:id="rId28"/>
    <p:sldId id="590" r:id="rId29"/>
    <p:sldId id="591" r:id="rId30"/>
    <p:sldId id="592" r:id="rId31"/>
    <p:sldId id="593" r:id="rId32"/>
    <p:sldId id="594" r:id="rId33"/>
    <p:sldId id="595" r:id="rId34"/>
    <p:sldId id="596" r:id="rId35"/>
    <p:sldId id="597" r:id="rId36"/>
    <p:sldId id="598" r:id="rId37"/>
    <p:sldId id="599" r:id="rId38"/>
    <p:sldId id="600" r:id="rId39"/>
    <p:sldId id="601" r:id="rId40"/>
    <p:sldId id="602" r:id="rId4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7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image" Target="../media/image2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1025550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3048422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2645830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栏目一">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8815082"/>
      </p:ext>
    </p:extLst>
  </p:cSld>
  <p:clrMapOvr>
    <a:masterClrMapping/>
  </p:clrMapOvr>
  <p:transition spd="slow">
    <p:push/>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栏目二">
    <p:spTree>
      <p:nvGrpSpPr>
        <p:cNvPr id="1" name=""/>
        <p:cNvGrpSpPr/>
        <p:nvPr/>
      </p:nvGrpSpPr>
      <p:grpSpPr>
        <a:xfrm>
          <a:off x="0" y="0"/>
          <a:ext cx="0" cy="0"/>
          <a:chOff x="0" y="0"/>
          <a:chExt cx="0" cy="0"/>
        </a:xfrm>
      </p:grpSpPr>
      <p:grpSp>
        <p:nvGrpSpPr>
          <p:cNvPr id="5" name="组合 4"/>
          <p:cNvGrpSpPr/>
          <p:nvPr userDrawn="1"/>
        </p:nvGrpSpPr>
        <p:grpSpPr>
          <a:xfrm>
            <a:off x="5116694" y="302902"/>
            <a:ext cx="1399522" cy="409788"/>
            <a:chOff x="4540043" y="302902"/>
            <a:chExt cx="1026215" cy="409788"/>
          </a:xfrm>
        </p:grpSpPr>
        <p:sp>
          <p:nvSpPr>
            <p:cNvPr id="6" name="流程图: 数据 5"/>
            <p:cNvSpPr/>
            <p:nvPr userDrawn="1"/>
          </p:nvSpPr>
          <p:spPr>
            <a:xfrm>
              <a:off x="4540043" y="302902"/>
              <a:ext cx="1026215" cy="45719"/>
            </a:xfrm>
            <a:prstGeom prst="flowChartInputOutput">
              <a:avLst/>
            </a:prstGeom>
            <a:solidFill>
              <a:srgbClr val="AA5E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hlinkClick r:id="" action="ppaction://noaction"/>
            </p:cNvPr>
            <p:cNvSpPr/>
            <p:nvPr userDrawn="1"/>
          </p:nvSpPr>
          <p:spPr>
            <a:xfrm>
              <a:off x="4563612" y="341127"/>
              <a:ext cx="911834" cy="371563"/>
            </a:xfrm>
            <a:prstGeom prst="rect">
              <a:avLst/>
            </a:prstGeom>
            <a:solidFill>
              <a:srgbClr val="DE7A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smtClean="0">
                  <a:latin typeface="微软雅黑" panose="020B0503020204020204" pitchFamily="34" charset="-122"/>
                  <a:ea typeface="微软雅黑" panose="020B0503020204020204" pitchFamily="34" charset="-122"/>
                </a:rPr>
                <a:t>知识网络</a:t>
              </a:r>
              <a:r>
                <a:rPr lang="en-US" altLang="zh-CN" sz="1200" smtClean="0">
                  <a:latin typeface="微软雅黑" panose="020B0503020204020204" pitchFamily="34" charset="-122"/>
                  <a:ea typeface="微软雅黑" panose="020B0503020204020204" pitchFamily="34" charset="-122"/>
                </a:rPr>
                <a:t>•</a:t>
              </a:r>
              <a:r>
                <a:rPr lang="zh-CN" altLang="en-US" sz="1200" smtClean="0">
                  <a:latin typeface="微软雅黑" panose="020B0503020204020204" pitchFamily="34" charset="-122"/>
                  <a:ea typeface="微软雅黑" panose="020B0503020204020204" pitchFamily="34" charset="-122"/>
                </a:rPr>
                <a:t>构建</a:t>
              </a:r>
              <a:endParaRPr lang="zh-CN" altLang="en-US" sz="1200" dirty="0" smtClean="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501897845"/>
      </p:ext>
    </p:extLst>
  </p:cSld>
  <p:clrMapOvr>
    <a:masterClrMapping/>
  </p:clrMapOvr>
  <p:transition spd="slow">
    <p:push/>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725686"/>
            <a:ext cx="7963731" cy="1332924"/>
          </a:xfrm>
          <a:prstGeom prst="rect">
            <a:avLst/>
          </a:prstGeom>
        </p:spPr>
      </p:pic>
      <p:sp>
        <p:nvSpPr>
          <p:cNvPr id="2" name="标题 1"/>
          <p:cNvSpPr>
            <a:spLocks noGrp="1"/>
          </p:cNvSpPr>
          <p:nvPr>
            <p:ph type="title"/>
          </p:nvPr>
        </p:nvSpPr>
        <p:spPr>
          <a:xfrm>
            <a:off x="1120080" y="3123502"/>
            <a:ext cx="7772400" cy="822300"/>
          </a:xfrm>
          <a:prstGeom prst="rect">
            <a:avLst/>
          </a:prstGeom>
        </p:spPr>
        <p:txBody>
          <a:bodyPr anchor="t"/>
          <a:lstStyle>
            <a:lvl1pPr algn="l">
              <a:defRPr sz="3200" b="0" cap="all">
                <a:solidFill>
                  <a:schemeClr val="bg1"/>
                </a:solidFill>
                <a:latin typeface="黑体" panose="02010600030101010101" pitchFamily="2" charset="-122"/>
                <a:ea typeface="黑体" panose="02010600030101010101" pitchFamily="2" charset="-122"/>
              </a:defRPr>
            </a:lvl1pPr>
          </a:lstStyle>
          <a:p>
            <a:r>
              <a:rPr lang="zh-CN" altLang="en-US" smtClean="0"/>
              <a:t>单击此处编辑母版标题样式</a:t>
            </a:r>
            <a:endParaRPr lang="zh-CN" altLang="en-US" dirty="0"/>
          </a:p>
        </p:txBody>
      </p:sp>
      <p:pic>
        <p:nvPicPr>
          <p:cNvPr id="10" name="图片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0756" y="3093983"/>
            <a:ext cx="737932" cy="725633"/>
          </a:xfrm>
          <a:prstGeom prst="rect">
            <a:avLst/>
          </a:prstGeom>
        </p:spPr>
      </p:pic>
    </p:spTree>
    <p:extLst>
      <p:ext uri="{BB962C8B-B14F-4D97-AF65-F5344CB8AC3E}">
        <p14:creationId xmlns:p14="http://schemas.microsoft.com/office/powerpoint/2010/main" val="3734229789"/>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374168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3068362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125746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317069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12413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412588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264582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1E1E249-21E8-49E3-B18A-F59F4704AC0F}" type="datetimeFigureOut">
              <a:rPr lang="zh-CN" altLang="en-US" smtClean="0"/>
              <a:t>2019-11-26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42354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1E249-21E8-49E3-B18A-F59F4704AC0F}" type="datetimeFigureOut">
              <a:rPr lang="zh-CN" altLang="en-US" smtClean="0"/>
              <a:t>2019-11-26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7A1623-73E9-4715-9EAA-1DA610CFCCFB}" type="slidenum">
              <a:rPr lang="zh-CN" altLang="en-US" smtClean="0"/>
              <a:t>‹#›</a:t>
            </a:fld>
            <a:endParaRPr lang="zh-CN" altLang="en-US"/>
          </a:p>
        </p:txBody>
      </p:sp>
    </p:spTree>
    <p:extLst>
      <p:ext uri="{BB962C8B-B14F-4D97-AF65-F5344CB8AC3E}">
        <p14:creationId xmlns:p14="http://schemas.microsoft.com/office/powerpoint/2010/main" val="366978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11.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1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13.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1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 Target="slide4.xml"/><Relationship Id="rId7" Type="http://schemas.openxmlformats.org/officeDocument/2006/relationships/slide" Target="slide13.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slide" Target="slide11.xml"/><Relationship Id="rId11" Type="http://schemas.openxmlformats.org/officeDocument/2006/relationships/image" Target="../media/image8.emf"/><Relationship Id="rId5" Type="http://schemas.openxmlformats.org/officeDocument/2006/relationships/slide" Target="slide30.xml"/><Relationship Id="rId10" Type="http://schemas.openxmlformats.org/officeDocument/2006/relationships/package" Target="../embeddings/Microsoft_Word___4.docx"/><Relationship Id="rId4" Type="http://schemas.openxmlformats.org/officeDocument/2006/relationships/slide" Target="slide19.xml"/><Relationship Id="rId9"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slide" Target="slide4.xml"/><Relationship Id="rId7" Type="http://schemas.openxmlformats.org/officeDocument/2006/relationships/slide" Target="slide13.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slide" Target="slide11.xml"/><Relationship Id="rId5" Type="http://schemas.openxmlformats.org/officeDocument/2006/relationships/slide" Target="slide30.xml"/><Relationship Id="rId10" Type="http://schemas.openxmlformats.org/officeDocument/2006/relationships/image" Target="../media/image9.emf"/><Relationship Id="rId4" Type="http://schemas.openxmlformats.org/officeDocument/2006/relationships/slide" Target="slide19.xml"/><Relationship Id="rId9" Type="http://schemas.openxmlformats.org/officeDocument/2006/relationships/package" Target="../embeddings/Microsoft_Word___5.docx"/></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image" Target="../media/image10.jpeg"/><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slide" Target="slide4.xml"/><Relationship Id="rId7" Type="http://schemas.openxmlformats.org/officeDocument/2006/relationships/slide" Target="slide13.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slide" Target="slide11.xml"/><Relationship Id="rId5" Type="http://schemas.openxmlformats.org/officeDocument/2006/relationships/slide" Target="slide30.xml"/><Relationship Id="rId10" Type="http://schemas.openxmlformats.org/officeDocument/2006/relationships/image" Target="../media/image11.emf"/><Relationship Id="rId4" Type="http://schemas.openxmlformats.org/officeDocument/2006/relationships/slide" Target="slide19.xml"/><Relationship Id="rId9" Type="http://schemas.openxmlformats.org/officeDocument/2006/relationships/package" Target="../embeddings/Microsoft_Word___6.docx"/></Relationships>
</file>

<file path=ppt/slides/_rels/slide1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26.xml"/><Relationship Id="rId5" Type="http://schemas.openxmlformats.org/officeDocument/2006/relationships/slide" Target="slide24.xml"/><Relationship Id="rId4" Type="http://schemas.openxmlformats.org/officeDocument/2006/relationships/slide" Target="slide30.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__1.docx"/></Relationships>
</file>

<file path=ppt/slides/_rels/slide20.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26.xml"/><Relationship Id="rId5" Type="http://schemas.openxmlformats.org/officeDocument/2006/relationships/slide" Target="slide24.xml"/><Relationship Id="rId4" Type="http://schemas.openxmlformats.org/officeDocument/2006/relationships/slide" Target="slide30.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3.emf"/><Relationship Id="rId3" Type="http://schemas.openxmlformats.org/officeDocument/2006/relationships/slide" Target="slide4.xml"/><Relationship Id="rId7" Type="http://schemas.openxmlformats.org/officeDocument/2006/relationships/slide" Target="slide26.xml"/><Relationship Id="rId12" Type="http://schemas.openxmlformats.org/officeDocument/2006/relationships/package" Target="../embeddings/Microsoft_Word___8.docx"/><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slide" Target="slide24.xml"/><Relationship Id="rId11" Type="http://schemas.openxmlformats.org/officeDocument/2006/relationships/oleObject" Target="../embeddings/oleObject8.bin"/><Relationship Id="rId5" Type="http://schemas.openxmlformats.org/officeDocument/2006/relationships/slide" Target="slide30.xml"/><Relationship Id="rId10" Type="http://schemas.openxmlformats.org/officeDocument/2006/relationships/image" Target="../media/image12.emf"/><Relationship Id="rId4" Type="http://schemas.openxmlformats.org/officeDocument/2006/relationships/slide" Target="slide19.xml"/><Relationship Id="rId9" Type="http://schemas.openxmlformats.org/officeDocument/2006/relationships/package" Target="../embeddings/Microsoft_Word___7.docx"/></Relationships>
</file>

<file path=ppt/slides/_rels/slide2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26.xml"/><Relationship Id="rId5" Type="http://schemas.openxmlformats.org/officeDocument/2006/relationships/slide" Target="slide24.xml"/><Relationship Id="rId4" Type="http://schemas.openxmlformats.org/officeDocument/2006/relationships/slide" Target="slide30.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slide" Target="slide4.xml"/><Relationship Id="rId7" Type="http://schemas.openxmlformats.org/officeDocument/2006/relationships/slide" Target="slide26.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slide" Target="slide24.xml"/><Relationship Id="rId5" Type="http://schemas.openxmlformats.org/officeDocument/2006/relationships/slide" Target="slide30.xml"/><Relationship Id="rId10" Type="http://schemas.openxmlformats.org/officeDocument/2006/relationships/image" Target="../media/image14.emf"/><Relationship Id="rId4" Type="http://schemas.openxmlformats.org/officeDocument/2006/relationships/slide" Target="slide19.xml"/><Relationship Id="rId9" Type="http://schemas.openxmlformats.org/officeDocument/2006/relationships/package" Target="../embeddings/Microsoft_Word___9.docx"/></Relationships>
</file>

<file path=ppt/slides/_rels/slide24.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26.xml"/><Relationship Id="rId5" Type="http://schemas.openxmlformats.org/officeDocument/2006/relationships/slide" Target="slide24.xml"/><Relationship Id="rId4" Type="http://schemas.openxmlformats.org/officeDocument/2006/relationships/slide" Target="slide30.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slide" Target="slide4.xml"/><Relationship Id="rId7" Type="http://schemas.openxmlformats.org/officeDocument/2006/relationships/slide" Target="slide26.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slide" Target="slide24.xml"/><Relationship Id="rId5" Type="http://schemas.openxmlformats.org/officeDocument/2006/relationships/slide" Target="slide30.xml"/><Relationship Id="rId10" Type="http://schemas.openxmlformats.org/officeDocument/2006/relationships/image" Target="../media/image15.emf"/><Relationship Id="rId4" Type="http://schemas.openxmlformats.org/officeDocument/2006/relationships/slide" Target="slide19.xml"/><Relationship Id="rId9" Type="http://schemas.openxmlformats.org/officeDocument/2006/relationships/package" Target="../embeddings/Microsoft_Word___10.docx"/></Relationships>
</file>

<file path=ppt/slides/_rels/slide2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26.xml"/><Relationship Id="rId5" Type="http://schemas.openxmlformats.org/officeDocument/2006/relationships/slide" Target="slide24.xml"/><Relationship Id="rId4" Type="http://schemas.openxmlformats.org/officeDocument/2006/relationships/slide" Target="slide30.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slide" Target="slide4.xml"/><Relationship Id="rId7" Type="http://schemas.openxmlformats.org/officeDocument/2006/relationships/slide" Target="slide26.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slide" Target="slide24.xml"/><Relationship Id="rId5" Type="http://schemas.openxmlformats.org/officeDocument/2006/relationships/slide" Target="slide30.xml"/><Relationship Id="rId10" Type="http://schemas.openxmlformats.org/officeDocument/2006/relationships/image" Target="../media/image16.emf"/><Relationship Id="rId4" Type="http://schemas.openxmlformats.org/officeDocument/2006/relationships/slide" Target="slide19.xml"/><Relationship Id="rId9" Type="http://schemas.openxmlformats.org/officeDocument/2006/relationships/package" Target="../embeddings/Microsoft_Word___11.docx"/></Relationships>
</file>

<file path=ppt/slides/_rels/slide2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26.xml"/><Relationship Id="rId5" Type="http://schemas.openxmlformats.org/officeDocument/2006/relationships/slide" Target="slide24.xml"/><Relationship Id="rId4" Type="http://schemas.openxmlformats.org/officeDocument/2006/relationships/slide" Target="slide30.xml"/></Relationships>
</file>

<file path=ppt/slides/_rels/slide2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26.xml"/><Relationship Id="rId5" Type="http://schemas.openxmlformats.org/officeDocument/2006/relationships/slide" Target="slide24.xml"/><Relationship Id="rId4" Type="http://schemas.openxmlformats.org/officeDocument/2006/relationships/slide" Target="slide30.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Word___2.docx"/></Relationships>
</file>

<file path=ppt/slides/_rels/slide30.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36.xml"/><Relationship Id="rId5" Type="http://schemas.openxmlformats.org/officeDocument/2006/relationships/slide" Target="slide34.xml"/><Relationship Id="rId4" Type="http://schemas.openxmlformats.org/officeDocument/2006/relationships/slide" Target="slide30.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slide" Target="slide4.xml"/><Relationship Id="rId7" Type="http://schemas.openxmlformats.org/officeDocument/2006/relationships/slide" Target="slide36.xml"/><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slide" Target="slide34.xml"/><Relationship Id="rId5" Type="http://schemas.openxmlformats.org/officeDocument/2006/relationships/slide" Target="slide30.xml"/><Relationship Id="rId10" Type="http://schemas.openxmlformats.org/officeDocument/2006/relationships/image" Target="../media/image17.emf"/><Relationship Id="rId4" Type="http://schemas.openxmlformats.org/officeDocument/2006/relationships/slide" Target="slide19.xml"/><Relationship Id="rId9" Type="http://schemas.openxmlformats.org/officeDocument/2006/relationships/package" Target="../embeddings/Microsoft_Word___12.docx"/></Relationships>
</file>

<file path=ppt/slides/_rels/slide3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36.xml"/><Relationship Id="rId5" Type="http://schemas.openxmlformats.org/officeDocument/2006/relationships/slide" Target="slide34.xml"/><Relationship Id="rId4" Type="http://schemas.openxmlformats.org/officeDocument/2006/relationships/slide" Target="slide30.xml"/></Relationships>
</file>

<file path=ppt/slides/_rels/slide33.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image" Target="../media/image18.jpeg"/><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36.xml"/><Relationship Id="rId5" Type="http://schemas.openxmlformats.org/officeDocument/2006/relationships/slide" Target="slide34.xml"/><Relationship Id="rId4" Type="http://schemas.openxmlformats.org/officeDocument/2006/relationships/slide" Target="slide30.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20.emf"/><Relationship Id="rId3" Type="http://schemas.openxmlformats.org/officeDocument/2006/relationships/slide" Target="slide4.xml"/><Relationship Id="rId7" Type="http://schemas.openxmlformats.org/officeDocument/2006/relationships/slide" Target="slide36.xml"/><Relationship Id="rId12" Type="http://schemas.openxmlformats.org/officeDocument/2006/relationships/package" Target="../embeddings/Microsoft_Word___14.docx"/><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slide" Target="slide34.xml"/><Relationship Id="rId11" Type="http://schemas.openxmlformats.org/officeDocument/2006/relationships/oleObject" Target="../embeddings/oleObject14.bin"/><Relationship Id="rId5" Type="http://schemas.openxmlformats.org/officeDocument/2006/relationships/slide" Target="slide30.xml"/><Relationship Id="rId10" Type="http://schemas.openxmlformats.org/officeDocument/2006/relationships/image" Target="../media/image19.emf"/><Relationship Id="rId4" Type="http://schemas.openxmlformats.org/officeDocument/2006/relationships/slide" Target="slide19.xml"/><Relationship Id="rId9" Type="http://schemas.openxmlformats.org/officeDocument/2006/relationships/package" Target="../embeddings/Microsoft_Word___13.docx"/></Relationships>
</file>

<file path=ppt/slides/_rels/slide35.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36.xml"/><Relationship Id="rId5" Type="http://schemas.openxmlformats.org/officeDocument/2006/relationships/slide" Target="slide34.xml"/><Relationship Id="rId4" Type="http://schemas.openxmlformats.org/officeDocument/2006/relationships/slide" Target="slide30.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2.emf"/><Relationship Id="rId3" Type="http://schemas.openxmlformats.org/officeDocument/2006/relationships/slide" Target="slide4.xml"/><Relationship Id="rId7" Type="http://schemas.openxmlformats.org/officeDocument/2006/relationships/slide" Target="slide36.xml"/><Relationship Id="rId12" Type="http://schemas.openxmlformats.org/officeDocument/2006/relationships/package" Target="../embeddings/Microsoft_Word___16.docx"/><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slide" Target="slide34.xml"/><Relationship Id="rId11" Type="http://schemas.openxmlformats.org/officeDocument/2006/relationships/oleObject" Target="../embeddings/oleObject16.bin"/><Relationship Id="rId5" Type="http://schemas.openxmlformats.org/officeDocument/2006/relationships/slide" Target="slide30.xml"/><Relationship Id="rId10" Type="http://schemas.openxmlformats.org/officeDocument/2006/relationships/image" Target="../media/image21.emf"/><Relationship Id="rId4" Type="http://schemas.openxmlformats.org/officeDocument/2006/relationships/slide" Target="slide19.xml"/><Relationship Id="rId9" Type="http://schemas.openxmlformats.org/officeDocument/2006/relationships/package" Target="../embeddings/Microsoft_Word___15.docx"/></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slide" Target="slide4.xml"/><Relationship Id="rId7" Type="http://schemas.openxmlformats.org/officeDocument/2006/relationships/slide" Target="slide36.xml"/><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slide" Target="slide34.xml"/><Relationship Id="rId5" Type="http://schemas.openxmlformats.org/officeDocument/2006/relationships/slide" Target="slide30.xml"/><Relationship Id="rId10" Type="http://schemas.openxmlformats.org/officeDocument/2006/relationships/image" Target="../media/image23.emf"/><Relationship Id="rId4" Type="http://schemas.openxmlformats.org/officeDocument/2006/relationships/slide" Target="slide19.xml"/><Relationship Id="rId9" Type="http://schemas.openxmlformats.org/officeDocument/2006/relationships/package" Target="../embeddings/Microsoft_Word___17.docx"/></Relationships>
</file>

<file path=ppt/slides/_rels/slide3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36.xml"/><Relationship Id="rId5" Type="http://schemas.openxmlformats.org/officeDocument/2006/relationships/slide" Target="slide34.xml"/><Relationship Id="rId4" Type="http://schemas.openxmlformats.org/officeDocument/2006/relationships/slide" Target="slide30.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slide" Target="slide4.xml"/><Relationship Id="rId7" Type="http://schemas.openxmlformats.org/officeDocument/2006/relationships/slide" Target="slide36.xml"/><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slide" Target="slide34.xml"/><Relationship Id="rId5" Type="http://schemas.openxmlformats.org/officeDocument/2006/relationships/slide" Target="slide30.xml"/><Relationship Id="rId10" Type="http://schemas.openxmlformats.org/officeDocument/2006/relationships/image" Target="../media/image24.emf"/><Relationship Id="rId4" Type="http://schemas.openxmlformats.org/officeDocument/2006/relationships/slide" Target="slide19.xml"/><Relationship Id="rId9" Type="http://schemas.openxmlformats.org/officeDocument/2006/relationships/package" Target="../embeddings/Microsoft_Word___18.docx"/></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slide" Target="slide4.xml"/><Relationship Id="rId7" Type="http://schemas.openxmlformats.org/officeDocument/2006/relationships/slide" Target="slide13.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slide" Target="slide11.xml"/><Relationship Id="rId5" Type="http://schemas.openxmlformats.org/officeDocument/2006/relationships/slide" Target="slide30.xml"/><Relationship Id="rId10" Type="http://schemas.openxmlformats.org/officeDocument/2006/relationships/image" Target="../media/image6.emf"/><Relationship Id="rId4" Type="http://schemas.openxmlformats.org/officeDocument/2006/relationships/slide" Target="slide19.xml"/><Relationship Id="rId9" Type="http://schemas.openxmlformats.org/officeDocument/2006/relationships/package" Target="../embeddings/Microsoft_Word___3.docx"/></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slide" Target="slide4.xml"/><Relationship Id="rId7" Type="http://schemas.openxmlformats.org/officeDocument/2006/relationships/slide" Target="slide36.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slide" Target="slide34.xml"/><Relationship Id="rId5" Type="http://schemas.openxmlformats.org/officeDocument/2006/relationships/slide" Target="slide30.xml"/><Relationship Id="rId10" Type="http://schemas.openxmlformats.org/officeDocument/2006/relationships/image" Target="../media/image25.emf"/><Relationship Id="rId4" Type="http://schemas.openxmlformats.org/officeDocument/2006/relationships/slide" Target="slide19.xml"/><Relationship Id="rId9" Type="http://schemas.openxmlformats.org/officeDocument/2006/relationships/package" Target="../embeddings/Microsoft_Word___19.docx"/></Relationships>
</file>

<file path=ppt/slides/_rels/slide5.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7.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image" Target="../media/image7.jpeg"/><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_rels/slide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a:t>题型二　阿伏加德罗常数</a:t>
            </a:r>
            <a:endParaRPr lang="zh-CN" altLang="zh-CN"/>
          </a:p>
        </p:txBody>
      </p:sp>
    </p:spTree>
    <p:extLst>
      <p:ext uri="{BB962C8B-B14F-4D97-AF65-F5344CB8AC3E}">
        <p14:creationId xmlns:p14="http://schemas.microsoft.com/office/powerpoint/2010/main" val="231725434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4" name="文本框 3">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6" name="文本框 1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7" name="文本框 1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2716732"/>
            <a:ext cx="8128000" cy="1678536"/>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特别提醒</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利用</a:t>
            </a:r>
            <a:r>
              <a:rPr lang="en-US" altLang="zh-CN" sz="2200">
                <a:solidFill>
                  <a:srgbClr val="000000"/>
                </a:solidFill>
                <a:latin typeface="Times New Roman" panose="02020603050405020304" pitchFamily="18" charset="0"/>
                <a:cs typeface="Times New Roman" panose="02020603050405020304" pitchFamily="18" charset="0"/>
              </a:rPr>
              <a:t>22.4</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L·mol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进行气体体积的计算</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一定注意所给条件是否标准状况</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所给物质在该条件下是否为气体</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同时看清待求量是物质的量还是分子个数。溶液中粒子数的判断要注意所给物质在溶液中的电离或反应是否完全</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是否缺少计算所需必要条件。</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0720714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6" name="文本框 5">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7" name="文本框 6">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必备知识</a:t>
            </a:r>
          </a:p>
        </p:txBody>
      </p:sp>
      <p:sp>
        <p:nvSpPr>
          <p:cNvPr id="8" name="文本框 7">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701069"/>
            <a:ext cx="8128000" cy="370986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物质组成中分子数、原子数、离子数、中子数、质子数或电子数的准确判断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要根据分子、原子的实际组成及变化过程的实际进行分析。高考命题常涉及的物质或反应有</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稀有气体、臭氧</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、白磷</a:t>
            </a:r>
            <a:r>
              <a:rPr lang="en-US" altLang="zh-CN" sz="2200">
                <a:solidFill>
                  <a:srgbClr val="000000"/>
                </a:solidFill>
                <a:latin typeface="Times New Roman" panose="02020603050405020304" pitchFamily="18" charset="0"/>
                <a:cs typeface="Times New Roman" panose="02020603050405020304" pitchFamily="18" charset="0"/>
              </a:rPr>
              <a:t>(P</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分子中的原子数</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KO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中的阴、阳离子个数比</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混合气体中原子数的判断。如混合烯烃、环烷烃中碳原子数或氢原子数的判断。</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弱电解质电离或盐的水解等可逆过程。</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胶体溶液中粒子数的判定等。</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8783555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6" name="文本框 5">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7" name="文本框 6">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必备知识</a:t>
            </a:r>
          </a:p>
        </p:txBody>
      </p:sp>
      <p:sp>
        <p:nvSpPr>
          <p:cNvPr id="8" name="文本框 7">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708603"/>
            <a:ext cx="8128000" cy="3694794"/>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特殊物质的摩尔质量或分子中的微粒数</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关注特殊物质的摩尔质量及分子中所含的中子数、质子数是破解这类问题的关键。如</a:t>
            </a:r>
            <a:r>
              <a:rPr lang="en-US" altLang="zh-CN" sz="2200">
                <a:solidFill>
                  <a:srgbClr val="000000"/>
                </a:solidFill>
                <a:latin typeface="Times New Roman" panose="02020603050405020304" pitchFamily="18" charset="0"/>
                <a:cs typeface="Times New Roman" panose="02020603050405020304" pitchFamily="18" charset="0"/>
              </a:rPr>
              <a:t>D</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zh-CN"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zh-CN" altLang="zh-CN" sz="2200">
                <a:solidFill>
                  <a:srgbClr val="000000"/>
                </a:solidFill>
                <a:latin typeface="Times New Roman" panose="02020603050405020304" pitchFamily="18" charset="0"/>
                <a:cs typeface="Times New Roman" panose="02020603050405020304" pitchFamily="18" charset="0"/>
              </a:rPr>
              <a:t>的摩尔质量分别为</a:t>
            </a:r>
            <a:r>
              <a:rPr lang="en-US" altLang="zh-CN" sz="2200">
                <a:solidFill>
                  <a:srgbClr val="000000"/>
                </a:solidFill>
                <a:latin typeface="Times New Roman" panose="02020603050405020304" pitchFamily="18" charset="0"/>
                <a:cs typeface="Times New Roman" panose="02020603050405020304" pitchFamily="18" charset="0"/>
              </a:rPr>
              <a:t>20 g·mol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22 g·mol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分子中所含中子数分别为</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12</a:t>
            </a:r>
            <a:r>
              <a:rPr lang="zh-CN"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一些物质中化学键的数目</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准确判断物质中化学键的数目是解题的关键。</a:t>
            </a:r>
            <a:r>
              <a:rPr lang="en-US" altLang="zh-CN" sz="2200">
                <a:solidFill>
                  <a:srgbClr val="000000"/>
                </a:solidFill>
                <a:latin typeface="Times New Roman" panose="02020603050405020304" pitchFamily="18" charset="0"/>
                <a:cs typeface="Times New Roman" panose="02020603050405020304" pitchFamily="18" charset="0"/>
              </a:rPr>
              <a:t>1 mol CH</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中含有</a:t>
            </a:r>
            <a:r>
              <a:rPr lang="en-US" altLang="zh-CN" sz="2200">
                <a:solidFill>
                  <a:srgbClr val="000000"/>
                </a:solidFill>
                <a:latin typeface="Times New Roman" panose="02020603050405020304" pitchFamily="18" charset="0"/>
                <a:cs typeface="Times New Roman" panose="02020603050405020304" pitchFamily="18" charset="0"/>
              </a:rPr>
              <a:t>4 mol C—H</a:t>
            </a:r>
            <a:r>
              <a:rPr lang="zh-CN" altLang="zh-CN" sz="2200">
                <a:solidFill>
                  <a:srgbClr val="000000"/>
                </a:solidFill>
                <a:latin typeface="Times New Roman" panose="02020603050405020304" pitchFamily="18" charset="0"/>
                <a:cs typeface="Times New Roman" panose="02020603050405020304" pitchFamily="18" charset="0"/>
              </a:rPr>
              <a:t>键</a:t>
            </a:r>
            <a:r>
              <a:rPr lang="en-US" altLang="zh-CN" sz="2200">
                <a:solidFill>
                  <a:srgbClr val="000000"/>
                </a:solidFill>
                <a:latin typeface="Times New Roman" panose="02020603050405020304" pitchFamily="18" charset="0"/>
                <a:cs typeface="Times New Roman" panose="02020603050405020304" pitchFamily="18" charset="0"/>
              </a:rPr>
              <a:t>;1 mol SiO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中含有</a:t>
            </a:r>
            <a:r>
              <a:rPr lang="en-US" altLang="zh-CN" sz="2200">
                <a:solidFill>
                  <a:srgbClr val="000000"/>
                </a:solidFill>
                <a:latin typeface="Times New Roman" panose="02020603050405020304" pitchFamily="18" charset="0"/>
                <a:cs typeface="Times New Roman" panose="02020603050405020304" pitchFamily="18" charset="0"/>
              </a:rPr>
              <a:t>4 mol Si—O</a:t>
            </a:r>
            <a:r>
              <a:rPr lang="zh-CN" altLang="zh-CN" sz="2200">
                <a:solidFill>
                  <a:srgbClr val="000000"/>
                </a:solidFill>
                <a:latin typeface="Times New Roman" panose="02020603050405020304" pitchFamily="18" charset="0"/>
                <a:cs typeface="Times New Roman" panose="02020603050405020304" pitchFamily="18" charset="0"/>
              </a:rPr>
              <a:t>键</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含</a:t>
            </a:r>
            <a:r>
              <a:rPr lang="en-US" altLang="zh-CN" sz="2200">
                <a:solidFill>
                  <a:srgbClr val="000000"/>
                </a:solidFill>
                <a:latin typeface="Times New Roman" panose="02020603050405020304" pitchFamily="18" charset="0"/>
                <a:cs typeface="Times New Roman" panose="02020603050405020304" pitchFamily="18" charset="0"/>
              </a:rPr>
              <a:t>1 mol</a:t>
            </a:r>
            <a:r>
              <a:rPr lang="zh-CN" altLang="zh-CN" sz="2200">
                <a:solidFill>
                  <a:srgbClr val="000000"/>
                </a:solidFill>
                <a:latin typeface="Times New Roman" panose="02020603050405020304" pitchFamily="18" charset="0"/>
                <a:cs typeface="Times New Roman" panose="02020603050405020304" pitchFamily="18" charset="0"/>
              </a:rPr>
              <a:t>硅原子的晶体硅中含</a:t>
            </a:r>
            <a:r>
              <a:rPr lang="en-US" altLang="zh-CN" sz="2200">
                <a:solidFill>
                  <a:srgbClr val="000000"/>
                </a:solidFill>
                <a:latin typeface="Times New Roman" panose="02020603050405020304" pitchFamily="18" charset="0"/>
                <a:cs typeface="Times New Roman" panose="02020603050405020304" pitchFamily="18" charset="0"/>
              </a:rPr>
              <a:t>2 mol Si—Si</a:t>
            </a:r>
            <a:r>
              <a:rPr lang="zh-CN" altLang="zh-CN" sz="2200">
                <a:solidFill>
                  <a:srgbClr val="000000"/>
                </a:solidFill>
                <a:latin typeface="Times New Roman" panose="02020603050405020304" pitchFamily="18" charset="0"/>
                <a:cs typeface="Times New Roman" panose="02020603050405020304" pitchFamily="18" charset="0"/>
              </a:rPr>
              <a:t>键</a:t>
            </a:r>
            <a:r>
              <a:rPr lang="en-US" altLang="zh-CN" sz="2200">
                <a:solidFill>
                  <a:srgbClr val="000000"/>
                </a:solidFill>
                <a:latin typeface="Times New Roman" panose="02020603050405020304" pitchFamily="18" charset="0"/>
                <a:cs typeface="Times New Roman" panose="02020603050405020304" pitchFamily="18" charset="0"/>
              </a:rPr>
              <a:t>;1 mol P</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中含有</a:t>
            </a:r>
            <a:r>
              <a:rPr lang="en-US" altLang="zh-CN" sz="2200">
                <a:solidFill>
                  <a:srgbClr val="000000"/>
                </a:solidFill>
                <a:latin typeface="Times New Roman" panose="02020603050405020304" pitchFamily="18" charset="0"/>
                <a:cs typeface="Times New Roman" panose="02020603050405020304" pitchFamily="18" charset="0"/>
              </a:rPr>
              <a:t>6 mol P—P</a:t>
            </a:r>
            <a:r>
              <a:rPr lang="zh-CN" altLang="zh-CN" sz="2200">
                <a:solidFill>
                  <a:srgbClr val="000000"/>
                </a:solidFill>
                <a:latin typeface="Times New Roman" panose="02020603050405020304" pitchFamily="18" charset="0"/>
                <a:cs typeface="Times New Roman" panose="02020603050405020304" pitchFamily="18" charset="0"/>
              </a:rPr>
              <a:t>键</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苯分子中不含碳碳双键等。</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1765068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6" name="文本框 5">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7" name="文本框 6">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8" name="文本框 7">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2107334"/>
            <a:ext cx="8128000" cy="289733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.(2019·</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江西南昌十中二模</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设</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为阿伏加德罗常数的值。下列说法正确的是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A.0.1 mol</a:t>
            </a:r>
            <a:r>
              <a:rPr lang="zh-CN" altLang="zh-CN" sz="2200">
                <a:solidFill>
                  <a:srgbClr val="000000"/>
                </a:solidFill>
                <a:latin typeface="Times New Roman" panose="02020603050405020304" pitchFamily="18" charset="0"/>
                <a:cs typeface="Times New Roman" panose="02020603050405020304" pitchFamily="18" charset="0"/>
              </a:rPr>
              <a:t>丙烯酸中含有的双键数目为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,2.24 L HF</a:t>
            </a:r>
            <a:r>
              <a:rPr lang="zh-CN" altLang="zh-CN" sz="2200">
                <a:solidFill>
                  <a:srgbClr val="000000"/>
                </a:solidFill>
                <a:latin typeface="Times New Roman" panose="02020603050405020304" pitchFamily="18" charset="0"/>
                <a:cs typeface="Times New Roman" panose="02020603050405020304" pitchFamily="18" charset="0"/>
              </a:rPr>
              <a:t>中含有的共价键数目为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C.6.2 g</a:t>
            </a:r>
            <a:r>
              <a:rPr lang="zh-CN" altLang="zh-CN" sz="2200">
                <a:solidFill>
                  <a:srgbClr val="000000"/>
                </a:solidFill>
                <a:latin typeface="Times New Roman" panose="02020603050405020304" pitchFamily="18" charset="0"/>
                <a:cs typeface="Times New Roman" panose="02020603050405020304" pitchFamily="18" charset="0"/>
              </a:rPr>
              <a:t>白磷分子中含</a:t>
            </a:r>
            <a:r>
              <a:rPr lang="en-US" altLang="zh-CN" sz="2200">
                <a:solidFill>
                  <a:srgbClr val="000000"/>
                </a:solidFill>
                <a:latin typeface="Times New Roman" panose="02020603050405020304" pitchFamily="18" charset="0"/>
                <a:cs typeface="Times New Roman" panose="02020603050405020304" pitchFamily="18" charset="0"/>
              </a:rPr>
              <a:t>P—P</a:t>
            </a:r>
            <a:r>
              <a:rPr lang="zh-CN" altLang="zh-CN" sz="2200">
                <a:solidFill>
                  <a:srgbClr val="000000"/>
                </a:solidFill>
                <a:latin typeface="Times New Roman" panose="02020603050405020304" pitchFamily="18" charset="0"/>
                <a:cs typeface="Times New Roman" panose="02020603050405020304" pitchFamily="18" charset="0"/>
              </a:rPr>
              <a:t>键的数目为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D.7.8 g 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S</a:t>
            </a:r>
            <a:r>
              <a:rPr lang="zh-CN" altLang="zh-CN" sz="2200">
                <a:solidFill>
                  <a:srgbClr val="000000"/>
                </a:solidFill>
                <a:latin typeface="Times New Roman" panose="02020603050405020304" pitchFamily="18" charset="0"/>
                <a:cs typeface="Times New Roman" panose="02020603050405020304" pitchFamily="18" charset="0"/>
              </a:rPr>
              <a:t>的固体混合物中含有的离子总数为</a:t>
            </a:r>
            <a:r>
              <a:rPr lang="en-US" altLang="zh-CN" sz="2200">
                <a:solidFill>
                  <a:srgbClr val="000000"/>
                </a:solidFill>
                <a:latin typeface="Times New Roman" panose="02020603050405020304" pitchFamily="18" charset="0"/>
                <a:cs typeface="Times New Roman" panose="02020603050405020304" pitchFamily="18" charset="0"/>
              </a:rPr>
              <a:t>0.3</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D</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059630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3"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5"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6" name="文本框 5">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7" name="文本框 6">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8" name="文本框 7">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1340768"/>
            <a:ext cx="8128000" cy="4164217"/>
          </a:xfrm>
          <a:prstGeom prst="rect">
            <a:avLst/>
          </a:prstGeom>
        </p:spPr>
        <p:txBody>
          <a:bodyPr>
            <a:spAutoFit/>
          </a:bodyPr>
          <a:lstStyle/>
          <a:p>
            <a:pPr indent="266700">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effectLst/>
                <a:latin typeface="Arial" panose="020B0604020202020204" pitchFamily="34" charset="0"/>
                <a:ea typeface="黑体" panose="02010609060101010101" pitchFamily="49" charset="-122"/>
                <a:cs typeface="Times New Roman" panose="02020603050405020304" pitchFamily="18" charset="0"/>
              </a:rPr>
              <a:t>:</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丙烯酸分子中含有碳碳双键和碳氧双键</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丙烯酸中含</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双键</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即</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丙烯酸中含有双键的数目为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HF</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不是气体</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不能根据气体摩尔体积来计算其物质的量</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;6.2</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白磷</a:t>
            </a:r>
            <a:r>
              <a:rPr lang="en-US" altLang="zh-CN" sz="2200">
                <a:solidFill>
                  <a:srgbClr val="000000"/>
                </a:solidFill>
                <a:latin typeface="Times New Roman" panose="02020603050405020304" pitchFamily="18" charset="0"/>
                <a:cs typeface="Times New Roman" panose="02020603050405020304" pitchFamily="18" charset="0"/>
              </a:rPr>
              <a:t>(P</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物质的量为</a:t>
            </a:r>
            <a:r>
              <a:rPr lang="en-US" altLang="zh-CN" sz="2200">
                <a:solidFill>
                  <a:srgbClr val="000000"/>
                </a:solidFill>
                <a:latin typeface="Times New Roman" panose="02020603050405020304" pitchFamily="18" charset="0"/>
                <a:cs typeface="Times New Roman" panose="02020603050405020304" pitchFamily="18" charset="0"/>
              </a:rPr>
              <a:t>0.05</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白磷分子为正四面体结构</a:t>
            </a:r>
            <a:r>
              <a:rPr lang="en-US" altLang="zh-CN" sz="2200" smtClean="0">
                <a:solidFill>
                  <a:srgbClr val="000000"/>
                </a:solidFill>
                <a:latin typeface="Times New Roman" panose="02020603050405020304" pitchFamily="18" charset="0"/>
                <a:cs typeface="Times New Roman" panose="02020603050405020304" pitchFamily="18" charset="0"/>
              </a:rPr>
              <a:t>,</a:t>
            </a:r>
          </a:p>
          <a:p>
            <a:pPr>
              <a:lnSpc>
                <a:spcPct val="200000"/>
              </a:lnSpc>
              <a:spcAft>
                <a:spcPts val="0"/>
              </a:spcAft>
              <a:tabLst>
                <a:tab pos="1029335" algn="l"/>
                <a:tab pos="1850390" algn="l"/>
                <a:tab pos="2538095" algn="l"/>
                <a:tab pos="3221990" algn="l"/>
              </a:tabLst>
            </a:pPr>
            <a:r>
              <a:rPr lang="zh-CN" altLang="zh-CN" sz="2200" smtClean="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由</a:t>
            </a:r>
            <a:r>
              <a:rPr lang="en-US" altLang="zh-CN" sz="2200" smtClean="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zh-CN" altLang="zh-CN" sz="2200" smtClean="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可知</a:t>
            </a:r>
            <a:r>
              <a:rPr lang="en-US" altLang="zh-CN" sz="2200">
                <a:solidFill>
                  <a:srgbClr val="000000"/>
                </a:solidFill>
                <a:latin typeface="Times New Roman" panose="02020603050405020304" pitchFamily="18" charset="0"/>
                <a:cs typeface="Times New Roman" panose="02020603050405020304" pitchFamily="18" charset="0"/>
              </a:rPr>
              <a:t>0.05</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白磷含有的</a:t>
            </a:r>
            <a:r>
              <a:rPr lang="en-US" altLang="zh-CN" sz="2200">
                <a:solidFill>
                  <a:srgbClr val="000000"/>
                </a:solidFill>
                <a:latin typeface="Times New Roman" panose="02020603050405020304" pitchFamily="18" charset="0"/>
                <a:cs typeface="Times New Roman" panose="02020603050405020304" pitchFamily="18" charset="0"/>
              </a:rPr>
              <a:t>P—P</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键数为</a:t>
            </a:r>
            <a:r>
              <a:rPr lang="en-US" altLang="zh-CN" sz="2200">
                <a:solidFill>
                  <a:srgbClr val="000000"/>
                </a:solidFill>
                <a:latin typeface="Times New Roman" panose="02020603050405020304" pitchFamily="18" charset="0"/>
                <a:cs typeface="Times New Roman" panose="02020603050405020304" pitchFamily="18" charset="0"/>
              </a:rPr>
              <a:t>0.3</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S</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均由</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钠离子和</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阴离子</a:t>
            </a:r>
            <a:r>
              <a:rPr lang="en-US" altLang="zh-CN" sz="2200" smtClean="0">
                <a:solidFill>
                  <a:srgbClr val="000000"/>
                </a:solidFill>
                <a:latin typeface="Times New Roman" panose="02020603050405020304" pitchFamily="18" charset="0"/>
                <a:cs typeface="Times New Roman" panose="02020603050405020304" pitchFamily="18" charset="0"/>
              </a:rPr>
              <a:t>(       </a:t>
            </a:r>
            <a:r>
              <a:rPr lang="zh-CN" altLang="zh-CN" sz="2200" smtClean="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或</a:t>
            </a:r>
            <a:r>
              <a:rPr lang="en-US" altLang="zh-CN" sz="2200">
                <a:solidFill>
                  <a:srgbClr val="000000"/>
                </a:solidFill>
                <a:latin typeface="Times New Roman" panose="02020603050405020304" pitchFamily="18" charset="0"/>
                <a:cs typeface="Times New Roman" panose="02020603050405020304" pitchFamily="18" charset="0"/>
              </a:rPr>
              <a:t>S</a:t>
            </a:r>
            <a:r>
              <a:rPr lang="en-US" altLang="zh-CN" sz="2200" baseline="30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构成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摩尔质量均为</a:t>
            </a:r>
            <a:r>
              <a:rPr lang="en-US" altLang="zh-CN" sz="2200">
                <a:solidFill>
                  <a:srgbClr val="000000"/>
                </a:solidFill>
                <a:latin typeface="Times New Roman" panose="02020603050405020304" pitchFamily="18" charset="0"/>
                <a:cs typeface="Times New Roman" panose="02020603050405020304" pitchFamily="18" charset="0"/>
              </a:rPr>
              <a:t>78</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g·mol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,7.8</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混合物的物质的量为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则</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混合物中含有的离子总数为</a:t>
            </a:r>
            <a:r>
              <a:rPr lang="en-US" altLang="zh-CN" sz="2200">
                <a:solidFill>
                  <a:srgbClr val="000000"/>
                </a:solidFill>
                <a:latin typeface="Times New Roman" panose="02020603050405020304" pitchFamily="18" charset="0"/>
                <a:cs typeface="Times New Roman" panose="02020603050405020304" pitchFamily="18" charset="0"/>
              </a:rPr>
              <a:t>0.3</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正确。</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9" name="图片 8"/>
          <p:cNvPicPr/>
          <p:nvPr/>
        </p:nvPicPr>
        <p:blipFill>
          <a:blip r:embed="rId8"/>
          <a:stretch>
            <a:fillRect/>
          </a:stretch>
        </p:blipFill>
        <p:spPr>
          <a:xfrm>
            <a:off x="827584" y="2740093"/>
            <a:ext cx="862658" cy="821174"/>
          </a:xfrm>
          <a:prstGeom prst="rect">
            <a:avLst/>
          </a:prstGeom>
        </p:spPr>
      </p:pic>
      <p:graphicFrame>
        <p:nvGraphicFramePr>
          <p:cNvPr id="3" name="对象 2"/>
          <p:cNvGraphicFramePr>
            <a:graphicFrameLocks noChangeAspect="1"/>
          </p:cNvGraphicFramePr>
          <p:nvPr>
            <p:extLst>
              <p:ext uri="{D42A27DB-BD31-4B8C-83A1-F6EECF244321}">
                <p14:modId xmlns:p14="http://schemas.microsoft.com/office/powerpoint/2010/main" val="2456426208"/>
              </p:ext>
            </p:extLst>
          </p:nvPr>
        </p:nvGraphicFramePr>
        <p:xfrm>
          <a:off x="5976156" y="3645024"/>
          <a:ext cx="661987" cy="341312"/>
        </p:xfrm>
        <a:graphic>
          <a:graphicData uri="http://schemas.openxmlformats.org/presentationml/2006/ole">
            <mc:AlternateContent xmlns:mc="http://schemas.openxmlformats.org/markup-compatibility/2006">
              <mc:Choice xmlns:v="urn:schemas-microsoft-com:vml" Requires="v">
                <p:oleObj spid="_x0000_s270338" name="文档" r:id="rId10" imgW="320680" imgH="161537" progId="Word.Document.12">
                  <p:embed/>
                </p:oleObj>
              </mc:Choice>
              <mc:Fallback>
                <p:oleObj name="文档" r:id="rId10" imgW="320680" imgH="161537" progId="Word.Document.12">
                  <p:embed/>
                  <p:pic>
                    <p:nvPicPr>
                      <p:cNvPr id="0" name=""/>
                      <p:cNvPicPr/>
                      <p:nvPr/>
                    </p:nvPicPr>
                    <p:blipFill>
                      <a:blip r:embed="rId11"/>
                      <a:stretch>
                        <a:fillRect/>
                      </a:stretch>
                    </p:blipFill>
                    <p:spPr>
                      <a:xfrm>
                        <a:off x="5976156" y="3645024"/>
                        <a:ext cx="661987" cy="341312"/>
                      </a:xfrm>
                      <a:prstGeom prst="rect">
                        <a:avLst/>
                      </a:prstGeom>
                    </p:spPr>
                  </p:pic>
                </p:oleObj>
              </mc:Fallback>
            </mc:AlternateContent>
          </a:graphicData>
        </a:graphic>
      </p:graphicFrame>
    </p:spTree>
    <p:extLst>
      <p:ext uri="{BB962C8B-B14F-4D97-AF65-F5344CB8AC3E}">
        <p14:creationId xmlns:p14="http://schemas.microsoft.com/office/powerpoint/2010/main" val="31077545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6" name="文本框 5">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7" name="文本框 6">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8" name="文本框 7">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1701069"/>
            <a:ext cx="8128000" cy="370986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.(2019·</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四川绵阳第三次诊断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按第</a:t>
            </a:r>
            <a:r>
              <a:rPr lang="en-US" altLang="zh-CN" sz="2200">
                <a:solidFill>
                  <a:srgbClr val="000000"/>
                </a:solidFill>
                <a:latin typeface="Times New Roman" panose="02020603050405020304" pitchFamily="18" charset="0"/>
                <a:cs typeface="Times New Roman" panose="02020603050405020304" pitchFamily="18" charset="0"/>
              </a:rPr>
              <a:t>26</a:t>
            </a:r>
            <a:r>
              <a:rPr lang="zh-CN" altLang="zh-CN" sz="2200">
                <a:solidFill>
                  <a:srgbClr val="000000"/>
                </a:solidFill>
                <a:latin typeface="Times New Roman" panose="02020603050405020304" pitchFamily="18" charset="0"/>
                <a:cs typeface="Times New Roman" panose="02020603050405020304" pitchFamily="18" charset="0"/>
              </a:rPr>
              <a:t>届国际计量大会重新定义</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阿伏加德罗常数</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更精确的数值为</a:t>
            </a:r>
            <a:r>
              <a:rPr lang="en-US" altLang="zh-CN" sz="2200">
                <a:solidFill>
                  <a:srgbClr val="000000"/>
                </a:solidFill>
                <a:latin typeface="Times New Roman" panose="02020603050405020304" pitchFamily="18" charset="0"/>
                <a:cs typeface="Times New Roman" panose="02020603050405020304" pitchFamily="18" charset="0"/>
              </a:rPr>
              <a:t>6.022 140 76×10</a:t>
            </a:r>
            <a:r>
              <a:rPr lang="en-US" altLang="zh-CN" sz="2200" baseline="30000">
                <a:solidFill>
                  <a:srgbClr val="000000"/>
                </a:solidFill>
                <a:latin typeface="Times New Roman" panose="02020603050405020304" pitchFamily="18" charset="0"/>
                <a:cs typeface="Times New Roman" panose="02020603050405020304" pitchFamily="18" charset="0"/>
              </a:rPr>
              <a:t>23</a:t>
            </a:r>
            <a:r>
              <a:rPr lang="zh-CN" altLang="zh-CN" sz="2200">
                <a:solidFill>
                  <a:srgbClr val="000000"/>
                </a:solidFill>
                <a:latin typeface="Times New Roman" panose="02020603050405020304" pitchFamily="18" charset="0"/>
                <a:cs typeface="Times New Roman" panose="02020603050405020304" pitchFamily="18" charset="0"/>
              </a:rPr>
              <a:t>。下列说法正确的是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A.18 g T</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zh-CN" altLang="zh-CN" sz="2200">
                <a:solidFill>
                  <a:srgbClr val="000000"/>
                </a:solidFill>
                <a:latin typeface="Times New Roman" panose="02020603050405020304" pitchFamily="18" charset="0"/>
                <a:cs typeface="Times New Roman" panose="02020603050405020304" pitchFamily="18" charset="0"/>
              </a:rPr>
              <a:t>中含有的中子数为</a:t>
            </a:r>
            <a:r>
              <a:rPr lang="en-US" altLang="zh-CN" sz="2200">
                <a:solidFill>
                  <a:srgbClr val="000000"/>
                </a:solidFill>
                <a:latin typeface="Times New Roman" panose="02020603050405020304" pitchFamily="18" charset="0"/>
                <a:cs typeface="Times New Roman" panose="02020603050405020304" pitchFamily="18" charset="0"/>
              </a:rPr>
              <a:t>12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cs typeface="Times New Roman" panose="02020603050405020304" pitchFamily="18" charset="0"/>
              </a:rPr>
              <a:t>用</a:t>
            </a:r>
            <a:r>
              <a:rPr lang="en-US" altLang="zh-CN" sz="2200">
                <a:solidFill>
                  <a:srgbClr val="000000"/>
                </a:solidFill>
                <a:latin typeface="Times New Roman" panose="02020603050405020304" pitchFamily="18" charset="0"/>
                <a:cs typeface="Times New Roman" panose="02020603050405020304" pitchFamily="18" charset="0"/>
              </a:rPr>
              <a:t>23.5 g AgI</a:t>
            </a:r>
            <a:r>
              <a:rPr lang="zh-CN" altLang="zh-CN" sz="2200">
                <a:solidFill>
                  <a:srgbClr val="000000"/>
                </a:solidFill>
                <a:latin typeface="Times New Roman" panose="02020603050405020304" pitchFamily="18" charset="0"/>
                <a:cs typeface="Times New Roman" panose="02020603050405020304" pitchFamily="18" charset="0"/>
              </a:rPr>
              <a:t>与水制成的胶体中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胶体粒子数目为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,2.24 L 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全部溶于水所得溶液中的</a:t>
            </a:r>
            <a:r>
              <a:rPr lang="en-US" altLang="zh-CN" sz="2200">
                <a:solidFill>
                  <a:srgbClr val="000000"/>
                </a:solidFill>
                <a:latin typeface="Times New Roman" panose="02020603050405020304" pitchFamily="18" charset="0"/>
                <a:cs typeface="Times New Roman" panose="02020603050405020304" pitchFamily="18" charset="0"/>
              </a:rPr>
              <a:t>Cl</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数目为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D.1 mol</a:t>
            </a:r>
            <a:r>
              <a:rPr lang="zh-CN" altLang="zh-CN" sz="2200">
                <a:solidFill>
                  <a:srgbClr val="000000"/>
                </a:solidFill>
                <a:latin typeface="Times New Roman" panose="02020603050405020304" pitchFamily="18" charset="0"/>
                <a:cs typeface="Times New Roman" panose="02020603050405020304" pitchFamily="18" charset="0"/>
              </a:rPr>
              <a:t>某烷烃</a:t>
            </a:r>
            <a:r>
              <a:rPr lang="en-US" altLang="zh-CN" sz="2200">
                <a:solidFill>
                  <a:srgbClr val="000000"/>
                </a:solidFill>
                <a:latin typeface="Times New Roman" panose="02020603050405020304" pitchFamily="18" charset="0"/>
                <a:cs typeface="Times New Roman" panose="02020603050405020304" pitchFamily="18" charset="0"/>
              </a:rPr>
              <a:t>C</a:t>
            </a:r>
            <a:r>
              <a:rPr lang="en-US" altLang="zh-CN" sz="2200" i="1" baseline="-25000">
                <a:solidFill>
                  <a:srgbClr val="000000"/>
                </a:solidFill>
                <a:latin typeface="Times New Roman" panose="02020603050405020304" pitchFamily="18" charset="0"/>
                <a:cs typeface="Times New Roman" panose="02020603050405020304" pitchFamily="18" charset="0"/>
              </a:rPr>
              <a:t>n</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i="1" baseline="-25000">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分子中含有的共价键数为</a:t>
            </a:r>
            <a:r>
              <a:rPr lang="en-US" altLang="zh-CN" sz="2200">
                <a:solidFill>
                  <a:srgbClr val="000000"/>
                </a:solidFill>
                <a:latin typeface="Times New Roman" panose="02020603050405020304" pitchFamily="18" charset="0"/>
                <a:cs typeface="Times New Roman" panose="02020603050405020304" pitchFamily="18" charset="0"/>
              </a:rPr>
              <a:t>(3</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D</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1975460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3"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5"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6" name="文本框 5">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7" name="文本框 6">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8" name="文本框 7">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graphicFrame>
        <p:nvGraphicFramePr>
          <p:cNvPr id="2" name="对象 1"/>
          <p:cNvGraphicFramePr>
            <a:graphicFrameLocks noChangeAspect="1"/>
          </p:cNvGraphicFramePr>
          <p:nvPr>
            <p:extLst>
              <p:ext uri="{D42A27DB-BD31-4B8C-83A1-F6EECF244321}">
                <p14:modId xmlns:p14="http://schemas.microsoft.com/office/powerpoint/2010/main" val="1151844259"/>
              </p:ext>
            </p:extLst>
          </p:nvPr>
        </p:nvGraphicFramePr>
        <p:xfrm>
          <a:off x="508000" y="1844311"/>
          <a:ext cx="8128000" cy="3423378"/>
        </p:xfrm>
        <a:graphic>
          <a:graphicData uri="http://schemas.openxmlformats.org/presentationml/2006/ole">
            <mc:AlternateContent xmlns:mc="http://schemas.openxmlformats.org/markup-compatibility/2006">
              <mc:Choice xmlns:v="urn:schemas-microsoft-com:vml" Requires="v">
                <p:oleObj spid="_x0000_s271362" name="文档" r:id="rId9" imgW="3837004" imgH="1615733" progId="Word.Document.12">
                  <p:embed/>
                </p:oleObj>
              </mc:Choice>
              <mc:Fallback>
                <p:oleObj name="文档" r:id="rId9" imgW="3837004" imgH="1615733" progId="Word.Document.12">
                  <p:embed/>
                  <p:pic>
                    <p:nvPicPr>
                      <p:cNvPr id="0" name=""/>
                      <p:cNvPicPr/>
                      <p:nvPr/>
                    </p:nvPicPr>
                    <p:blipFill>
                      <a:blip r:embed="rId10"/>
                      <a:stretch>
                        <a:fillRect/>
                      </a:stretch>
                    </p:blipFill>
                    <p:spPr>
                      <a:xfrm>
                        <a:off x="508000" y="1844311"/>
                        <a:ext cx="8128000" cy="3423378"/>
                      </a:xfrm>
                      <a:prstGeom prst="rect">
                        <a:avLst/>
                      </a:prstGeom>
                    </p:spPr>
                  </p:pic>
                </p:oleObj>
              </mc:Fallback>
            </mc:AlternateContent>
          </a:graphicData>
        </a:graphic>
      </p:graphicFrame>
    </p:spTree>
    <p:extLst>
      <p:ext uri="{BB962C8B-B14F-4D97-AF65-F5344CB8AC3E}">
        <p14:creationId xmlns:p14="http://schemas.microsoft.com/office/powerpoint/2010/main" val="25896223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6" name="文本框 5">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7" name="文本框 6">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8" name="文本框 7">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1700808"/>
            <a:ext cx="8128000" cy="364715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.(2019·</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山东临沂二模</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设</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表示阿伏加德罗常数的值。下列叙述正确的是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A.4.0 g</a:t>
            </a:r>
            <a:r>
              <a:rPr lang="zh-CN" altLang="zh-CN" sz="2200">
                <a:solidFill>
                  <a:srgbClr val="000000"/>
                </a:solidFill>
                <a:latin typeface="Times New Roman" panose="02020603050405020304" pitchFamily="18" charset="0"/>
                <a:cs typeface="Times New Roman" panose="02020603050405020304" pitchFamily="18" charset="0"/>
              </a:rPr>
              <a:t>由</a:t>
            </a:r>
            <a:r>
              <a:rPr lang="en-US" altLang="zh-CN" sz="2200">
                <a:solidFill>
                  <a:srgbClr val="000000"/>
                </a:solidFill>
                <a:latin typeface="Times New Roman" panose="02020603050405020304" pitchFamily="18" charset="0"/>
                <a:cs typeface="Times New Roman" panose="02020603050405020304" pitchFamily="18" charset="0"/>
              </a:rPr>
              <a:t>CO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SO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组成的混合物中含有的质子数为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B.2.24 L 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CH</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在光照下反应生成的</a:t>
            </a:r>
            <a:r>
              <a:rPr lang="en-US" altLang="zh-CN" sz="2200">
                <a:solidFill>
                  <a:srgbClr val="000000"/>
                </a:solidFill>
                <a:latin typeface="Times New Roman" panose="02020603050405020304" pitchFamily="18" charset="0"/>
                <a:cs typeface="Times New Roman" panose="02020603050405020304" pitchFamily="18" charset="0"/>
              </a:rPr>
              <a:t>HCl</a:t>
            </a:r>
            <a:r>
              <a:rPr lang="zh-CN" altLang="zh-CN" sz="2200">
                <a:solidFill>
                  <a:srgbClr val="000000"/>
                </a:solidFill>
                <a:latin typeface="Times New Roman" panose="02020603050405020304" pitchFamily="18" charset="0"/>
                <a:cs typeface="Times New Roman" panose="02020603050405020304" pitchFamily="18" charset="0"/>
              </a:rPr>
              <a:t>分子数为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cs typeface="Times New Roman" panose="02020603050405020304" pitchFamily="18" charset="0"/>
              </a:rPr>
              <a:t>常温下</a:t>
            </a:r>
            <a:r>
              <a:rPr lang="en-US" altLang="zh-CN" sz="2200">
                <a:solidFill>
                  <a:srgbClr val="000000"/>
                </a:solidFill>
                <a:latin typeface="Times New Roman" panose="02020603050405020304" pitchFamily="18" charset="0"/>
                <a:cs typeface="Times New Roman" panose="02020603050405020304" pitchFamily="18" charset="0"/>
              </a:rPr>
              <a:t>,0.1 mol</a:t>
            </a:r>
            <a:r>
              <a:rPr lang="zh-CN" altLang="zh-CN" sz="2200">
                <a:solidFill>
                  <a:srgbClr val="000000"/>
                </a:solidFill>
                <a:latin typeface="Times New Roman" panose="02020603050405020304" pitchFamily="18" charset="0"/>
                <a:cs typeface="Times New Roman" panose="02020603050405020304" pitchFamily="18" charset="0"/>
              </a:rPr>
              <a:t>环氧乙烷</a:t>
            </a:r>
            <a:r>
              <a:rPr lang="en-US" altLang="zh-CN" sz="2200" smtClean="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Times New Roman" panose="02020603050405020304" pitchFamily="18" charset="0"/>
                <a:cs typeface="Times New Roman" panose="02020603050405020304" pitchFamily="18" charset="0"/>
              </a:rPr>
              <a:t>中含有的共价键数为</a:t>
            </a:r>
            <a:r>
              <a:rPr lang="en-US" altLang="zh-CN" sz="2200">
                <a:solidFill>
                  <a:srgbClr val="000000"/>
                </a:solidFill>
                <a:latin typeface="Times New Roman" panose="02020603050405020304" pitchFamily="18" charset="0"/>
                <a:cs typeface="Times New Roman" panose="02020603050405020304" pitchFamily="18" charset="0"/>
              </a:rPr>
              <a:t>0.3</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D.0.1 mol 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0.1 mol I</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latin typeface="Times New Roman" panose="02020603050405020304" pitchFamily="18" charset="0"/>
                <a:cs typeface="Times New Roman" panose="02020603050405020304" pitchFamily="18" charset="0"/>
              </a:rPr>
              <a:t>于密闭容器中充分反应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其原子总数为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9" name="19H10.eps" descr="id:2147491254;FounderCES"/>
          <p:cNvPicPr/>
          <p:nvPr/>
        </p:nvPicPr>
        <p:blipFill>
          <a:blip r:embed="rId7"/>
          <a:stretch>
            <a:fillRect/>
          </a:stretch>
        </p:blipFill>
        <p:spPr>
          <a:xfrm>
            <a:off x="4211960" y="3441631"/>
            <a:ext cx="577781" cy="426727"/>
          </a:xfrm>
          <a:prstGeom prst="rect">
            <a:avLst/>
          </a:prstGeom>
        </p:spPr>
      </p:pic>
    </p:spTree>
    <p:extLst>
      <p:ext uri="{BB962C8B-B14F-4D97-AF65-F5344CB8AC3E}">
        <p14:creationId xmlns:p14="http://schemas.microsoft.com/office/powerpoint/2010/main" val="7668532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3"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5"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6" name="文本框 5">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7" name="文本框 6">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8" name="文本框 7">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graphicFrame>
        <p:nvGraphicFramePr>
          <p:cNvPr id="3" name="对象 2"/>
          <p:cNvGraphicFramePr>
            <a:graphicFrameLocks noChangeAspect="1"/>
          </p:cNvGraphicFramePr>
          <p:nvPr>
            <p:extLst>
              <p:ext uri="{D42A27DB-BD31-4B8C-83A1-F6EECF244321}">
                <p14:modId xmlns:p14="http://schemas.microsoft.com/office/powerpoint/2010/main" val="701187016"/>
              </p:ext>
            </p:extLst>
          </p:nvPr>
        </p:nvGraphicFramePr>
        <p:xfrm>
          <a:off x="508000" y="1913250"/>
          <a:ext cx="8128000" cy="3285500"/>
        </p:xfrm>
        <a:graphic>
          <a:graphicData uri="http://schemas.openxmlformats.org/presentationml/2006/ole">
            <mc:AlternateContent xmlns:mc="http://schemas.openxmlformats.org/markup-compatibility/2006">
              <mc:Choice xmlns:v="urn:schemas-microsoft-com:vml" Requires="v">
                <p:oleObj spid="_x0000_s272386" name="文档" r:id="rId9" imgW="3837004" imgH="1551190" progId="Word.Document.12">
                  <p:embed/>
                </p:oleObj>
              </mc:Choice>
              <mc:Fallback>
                <p:oleObj name="文档" r:id="rId9" imgW="3837004" imgH="1551190" progId="Word.Document.12">
                  <p:embed/>
                  <p:pic>
                    <p:nvPicPr>
                      <p:cNvPr id="0" name=""/>
                      <p:cNvPicPr/>
                      <p:nvPr/>
                    </p:nvPicPr>
                    <p:blipFill>
                      <a:blip r:embed="rId10"/>
                      <a:stretch>
                        <a:fillRect/>
                      </a:stretch>
                    </p:blipFill>
                    <p:spPr>
                      <a:xfrm>
                        <a:off x="508000" y="1913250"/>
                        <a:ext cx="8128000" cy="3285500"/>
                      </a:xfrm>
                      <a:prstGeom prst="rect">
                        <a:avLst/>
                      </a:prstGeom>
                    </p:spPr>
                  </p:pic>
                </p:oleObj>
              </mc:Fallback>
            </mc:AlternateContent>
          </a:graphicData>
        </a:graphic>
      </p:graphicFrame>
    </p:spTree>
    <p:extLst>
      <p:ext uri="{BB962C8B-B14F-4D97-AF65-F5344CB8AC3E}">
        <p14:creationId xmlns:p14="http://schemas.microsoft.com/office/powerpoint/2010/main" val="27283050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3"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11" name="文本框 10">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2" name="文本框 11">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9" name="文本框 18">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628800"/>
            <a:ext cx="8128000" cy="498598"/>
          </a:xfrm>
          <a:prstGeom prst="rect">
            <a:avLst/>
          </a:prstGeom>
        </p:spPr>
        <p:txBody>
          <a:bodyPr>
            <a:spAutoFit/>
          </a:bodyPr>
          <a:lstStyle/>
          <a:p>
            <a:pPr indent="4064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化学反应中物质分子数及转移电子数的</a:t>
            </a:r>
            <a:r>
              <a:rPr lang="zh-CN"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判断</a:t>
            </a:r>
            <a:r>
              <a:rPr lang="en-US"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a:spLocks noChangeAspect="1"/>
          </p:cNvSpPr>
          <p:nvPr/>
        </p:nvSpPr>
        <p:spPr>
          <a:xfrm>
            <a:off x="508000" y="2097829"/>
            <a:ext cx="8128000" cy="2936188"/>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.(2018·</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是阿伏加德罗常数的值。下列说法正确的是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A.16.25 g 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水解形成的</a:t>
            </a:r>
            <a:r>
              <a:rPr lang="en-US" altLang="zh-CN" sz="2200">
                <a:solidFill>
                  <a:srgbClr val="000000"/>
                </a:solidFill>
                <a:latin typeface="Times New Roman" panose="02020603050405020304" pitchFamily="18" charset="0"/>
                <a:cs typeface="Times New Roman" panose="02020603050405020304" pitchFamily="18" charset="0"/>
              </a:rPr>
              <a:t>Fe(OH)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胶体粒子数为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B.22.4 L(</a:t>
            </a:r>
            <a:r>
              <a:rPr lang="zh-CN" altLang="zh-CN" sz="2200">
                <a:solidFill>
                  <a:srgbClr val="000000"/>
                </a:solidFill>
                <a:latin typeface="Times New Roman" panose="02020603050405020304" pitchFamily="18" charset="0"/>
                <a:cs typeface="Times New Roman" panose="02020603050405020304" pitchFamily="18" charset="0"/>
              </a:rPr>
              <a:t>标准状况</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氩气含有的质子数为</a:t>
            </a:r>
            <a:r>
              <a:rPr lang="en-US" altLang="zh-CN" sz="2200">
                <a:solidFill>
                  <a:srgbClr val="000000"/>
                </a:solidFill>
                <a:latin typeface="Times New Roman" panose="02020603050405020304" pitchFamily="18" charset="0"/>
                <a:cs typeface="Times New Roman" panose="02020603050405020304" pitchFamily="18" charset="0"/>
              </a:rPr>
              <a:t>18</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C.92.0 g</a:t>
            </a:r>
            <a:r>
              <a:rPr lang="zh-CN" altLang="zh-CN" sz="2200">
                <a:solidFill>
                  <a:srgbClr val="000000"/>
                </a:solidFill>
                <a:latin typeface="Times New Roman" panose="02020603050405020304" pitchFamily="18" charset="0"/>
                <a:cs typeface="Times New Roman" panose="02020603050405020304" pitchFamily="18" charset="0"/>
              </a:rPr>
              <a:t>甘油</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丙三醇</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中含有羟基数为</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D.1.0 mol CH</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在光照下反应生成的</a:t>
            </a:r>
            <a:r>
              <a:rPr lang="en-US" altLang="zh-CN" sz="2200">
                <a:solidFill>
                  <a:srgbClr val="000000"/>
                </a:solidFill>
                <a:latin typeface="Times New Roman" panose="02020603050405020304" pitchFamily="18" charset="0"/>
                <a:cs typeface="Times New Roman" panose="02020603050405020304" pitchFamily="18" charset="0"/>
              </a:rPr>
              <a:t>CH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Cl</a:t>
            </a:r>
            <a:r>
              <a:rPr lang="zh-CN" altLang="zh-CN" sz="2200">
                <a:solidFill>
                  <a:srgbClr val="000000"/>
                </a:solidFill>
                <a:latin typeface="Times New Roman" panose="02020603050405020304" pitchFamily="18" charset="0"/>
                <a:cs typeface="Times New Roman" panose="02020603050405020304" pitchFamily="18" charset="0"/>
              </a:rPr>
              <a:t>分子数为</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smtClean="0">
                <a:solidFill>
                  <a:srgbClr val="000000"/>
                </a:solidFill>
                <a:latin typeface="Times New Roman" panose="02020603050405020304" pitchFamily="18" charset="0"/>
                <a:cs typeface="Times New Roman" panose="02020603050405020304" pitchFamily="18" charset="0"/>
              </a:rPr>
              <a:t>B</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7310316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extLst>
              <p:ext uri="{D42A27DB-BD31-4B8C-83A1-F6EECF244321}">
                <p14:modId xmlns:p14="http://schemas.microsoft.com/office/powerpoint/2010/main" val="959178781"/>
              </p:ext>
            </p:extLst>
          </p:nvPr>
        </p:nvGraphicFramePr>
        <p:xfrm>
          <a:off x="467544" y="1202986"/>
          <a:ext cx="8120063" cy="5784850"/>
        </p:xfrm>
        <a:graphic>
          <a:graphicData uri="http://schemas.openxmlformats.org/presentationml/2006/ole">
            <mc:AlternateContent xmlns:mc="http://schemas.openxmlformats.org/markup-compatibility/2006">
              <mc:Choice xmlns:v="urn:schemas-microsoft-com:vml" Requires="v">
                <p:oleObj spid="_x0000_s267266" name="文档" r:id="rId4" imgW="5662319" imgH="4040313" progId="Word.Document.12">
                  <p:embed/>
                </p:oleObj>
              </mc:Choice>
              <mc:Fallback>
                <p:oleObj name="文档" r:id="rId4" imgW="5662319" imgH="4040313" progId="Word.Document.12">
                  <p:embed/>
                  <p:pic>
                    <p:nvPicPr>
                      <p:cNvPr id="0" name=""/>
                      <p:cNvPicPr/>
                      <p:nvPr/>
                    </p:nvPicPr>
                    <p:blipFill>
                      <a:blip r:embed="rId5"/>
                      <a:stretch>
                        <a:fillRect/>
                      </a:stretch>
                    </p:blipFill>
                    <p:spPr>
                      <a:xfrm>
                        <a:off x="467544" y="1202986"/>
                        <a:ext cx="8120063" cy="5784850"/>
                      </a:xfrm>
                      <a:prstGeom prst="rect">
                        <a:avLst/>
                      </a:prstGeom>
                    </p:spPr>
                  </p:pic>
                </p:oleObj>
              </mc:Fallback>
            </mc:AlternateContent>
          </a:graphicData>
        </a:graphic>
      </p:graphicFrame>
      <p:sp>
        <p:nvSpPr>
          <p:cNvPr id="3" name="矩形 2"/>
          <p:cNvSpPr>
            <a:spLocks noChangeAspect="1"/>
          </p:cNvSpPr>
          <p:nvPr/>
        </p:nvSpPr>
        <p:spPr>
          <a:xfrm>
            <a:off x="2606558" y="692696"/>
            <a:ext cx="3930883" cy="498598"/>
          </a:xfrm>
          <a:prstGeom prst="rect">
            <a:avLst/>
          </a:prstGeom>
        </p:spPr>
        <p:txBody>
          <a:bodyPr wrap="none">
            <a:spAutoFit/>
          </a:bodyPr>
          <a:lstStyle/>
          <a:p>
            <a:pPr algn="ctr">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五年高考试题统计与命题</a:t>
            </a:r>
            <a:r>
              <a:rPr lang="zh-CN"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预测</a:t>
            </a:r>
            <a:r>
              <a:rPr lang="en-US"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1036473714"/>
      </p:ext>
    </p:extLst>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3"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11" name="文本框 10">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2" name="文本框 11">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9" name="文本框 18">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412776"/>
            <a:ext cx="8128000" cy="4928657"/>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的摩尔质量为</a:t>
            </a:r>
            <a:r>
              <a:rPr lang="en-US" altLang="zh-CN" sz="2200">
                <a:solidFill>
                  <a:srgbClr val="000000"/>
                </a:solidFill>
                <a:latin typeface="Times New Roman" panose="02020603050405020304" pitchFamily="18" charset="0"/>
                <a:cs typeface="Times New Roman" panose="02020603050405020304" pitchFamily="18" charset="0"/>
              </a:rPr>
              <a:t>162.5</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g·mol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,16.25</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的物质的量为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的水解为可逆反应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且</a:t>
            </a:r>
            <a:r>
              <a:rPr lang="en-US" altLang="zh-CN" sz="2200">
                <a:solidFill>
                  <a:srgbClr val="000000"/>
                </a:solidFill>
                <a:latin typeface="Times New Roman" panose="02020603050405020304" pitchFamily="18" charset="0"/>
                <a:cs typeface="Times New Roman" panose="02020603050405020304" pitchFamily="18" charset="0"/>
              </a:rPr>
              <a:t>Fe(OH)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胶粒是若干个</a:t>
            </a:r>
            <a:r>
              <a:rPr lang="en-US" altLang="zh-CN" sz="2200">
                <a:solidFill>
                  <a:srgbClr val="000000"/>
                </a:solidFill>
                <a:latin typeface="Times New Roman" panose="02020603050405020304" pitchFamily="18" charset="0"/>
                <a:cs typeface="Times New Roman" panose="02020603050405020304" pitchFamily="18" charset="0"/>
              </a:rPr>
              <a:t>Fe(OH)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分子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的集合体</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所以形成的</a:t>
            </a:r>
            <a:r>
              <a:rPr lang="en-US" altLang="zh-CN" sz="2200">
                <a:solidFill>
                  <a:srgbClr val="000000"/>
                </a:solidFill>
                <a:latin typeface="Times New Roman" panose="02020603050405020304" pitchFamily="18" charset="0"/>
                <a:cs typeface="Times New Roman" panose="02020603050405020304" pitchFamily="18" charset="0"/>
              </a:rPr>
              <a:t>Fe(OH)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胶体粒子数远小于</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氩气为单原子分子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,22.4</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氩气含有</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氩原子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a:t>
            </a: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个氩原子中含有</a:t>
            </a:r>
            <a:r>
              <a:rPr lang="en-US" altLang="zh-CN" sz="2200">
                <a:solidFill>
                  <a:srgbClr val="000000"/>
                </a:solidFill>
                <a:latin typeface="Times New Roman" panose="02020603050405020304" pitchFamily="18" charset="0"/>
                <a:cs typeface="Times New Roman" panose="02020603050405020304" pitchFamily="18" charset="0"/>
              </a:rPr>
              <a:t>18</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个质子</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项正确</a:t>
            </a:r>
            <a:r>
              <a:rPr lang="en-US" altLang="zh-CN" sz="2200">
                <a:solidFill>
                  <a:srgbClr val="000000"/>
                </a:solidFill>
                <a:latin typeface="Times New Roman" panose="02020603050405020304" pitchFamily="18" charset="0"/>
                <a:cs typeface="Times New Roman" panose="02020603050405020304" pitchFamily="18" charset="0"/>
              </a:rPr>
              <a:t>;92.0</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甘油的物质的量为</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a:t>
            </a: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个甘油分子中含有</a:t>
            </a: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—OH,</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则</a:t>
            </a:r>
            <a:r>
              <a:rPr lang="en-US" altLang="zh-CN" sz="2200">
                <a:solidFill>
                  <a:srgbClr val="000000"/>
                </a:solidFill>
                <a:latin typeface="Times New Roman" panose="02020603050405020304" pitchFamily="18" charset="0"/>
                <a:cs typeface="Times New Roman" panose="02020603050405020304" pitchFamily="18" charset="0"/>
              </a:rPr>
              <a:t>92.0</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甘油中含有羟基数为</a:t>
            </a:r>
            <a:r>
              <a:rPr lang="en-US" altLang="zh-CN" sz="2200">
                <a:solidFill>
                  <a:srgbClr val="000000"/>
                </a:solidFill>
                <a:latin typeface="Times New Roman" panose="02020603050405020304" pitchFamily="18" charset="0"/>
                <a:cs typeface="Times New Roman" panose="02020603050405020304" pitchFamily="18" charset="0"/>
              </a:rPr>
              <a:t>3.0</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甲烷与氯气反应时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会同时生成</a:t>
            </a:r>
            <a:r>
              <a:rPr lang="en-US" altLang="zh-CN" sz="2200">
                <a:solidFill>
                  <a:srgbClr val="000000"/>
                </a:solidFill>
                <a:latin typeface="Times New Roman" panose="02020603050405020304" pitchFamily="18" charset="0"/>
                <a:cs typeface="Times New Roman" panose="02020603050405020304" pitchFamily="18" charset="0"/>
              </a:rPr>
              <a:t>CH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Cl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CH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CHCl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CCl</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及</a:t>
            </a:r>
            <a:r>
              <a:rPr lang="en-US" altLang="zh-CN" sz="2200">
                <a:solidFill>
                  <a:srgbClr val="000000"/>
                </a:solidFill>
                <a:latin typeface="Times New Roman" panose="02020603050405020304" pitchFamily="18" charset="0"/>
                <a:cs typeface="Times New Roman" panose="02020603050405020304" pitchFamily="18" charset="0"/>
              </a:rPr>
              <a:t>HCl,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所以</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甲烷反应生成的</a:t>
            </a:r>
            <a:r>
              <a:rPr lang="en-US" altLang="zh-CN" sz="2200">
                <a:solidFill>
                  <a:srgbClr val="000000"/>
                </a:solidFill>
                <a:latin typeface="Times New Roman" panose="02020603050405020304" pitchFamily="18" charset="0"/>
                <a:cs typeface="Times New Roman" panose="02020603050405020304" pitchFamily="18" charset="0"/>
              </a:rPr>
              <a:t>CH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Cl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分子数一定小于</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审题关键</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氢氧化铁胶粒是多个</a:t>
            </a:r>
            <a:r>
              <a:rPr lang="en-US" altLang="zh-CN" sz="2200">
                <a:solidFill>
                  <a:srgbClr val="000000"/>
                </a:solidFill>
                <a:latin typeface="Times New Roman" panose="02020603050405020304" pitchFamily="18" charset="0"/>
                <a:cs typeface="Times New Roman" panose="02020603050405020304" pitchFamily="18" charset="0"/>
              </a:rPr>
              <a:t>Fe(OH)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分子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形成的聚合体</a:t>
            </a:r>
            <a:r>
              <a:rPr lang="en-US" altLang="zh-CN" sz="2200">
                <a:solidFill>
                  <a:srgbClr val="000000"/>
                </a:solidFill>
                <a:latin typeface="Times New Roman" panose="02020603050405020304" pitchFamily="18" charset="0"/>
                <a:cs typeface="Times New Roman" panose="02020603050405020304" pitchFamily="18" charset="0"/>
              </a:rPr>
              <a:t>;22.4</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L·mol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的使用条件是标准状况下的气体物质</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甲烷与氯气在光照条件下的取代反应是连锁反应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生成的氯代烃是四种物质的混合物。</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1005698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4"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5"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11" name="文本框 10">
            <a:hlinkClick r:id="rId4"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2" name="文本框 11">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9" name="文本框 18">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236858"/>
            <a:ext cx="8128000" cy="3342453"/>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.(2017·</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,8)</a:t>
            </a:r>
            <a:r>
              <a:rPr lang="zh-CN" altLang="zh-CN" sz="2200">
                <a:solidFill>
                  <a:srgbClr val="000000"/>
                </a:solidFill>
                <a:latin typeface="Times New Roman" panose="02020603050405020304" pitchFamily="18" charset="0"/>
                <a:cs typeface="Times New Roman" panose="02020603050405020304" pitchFamily="18" charset="0"/>
              </a:rPr>
              <a:t>阿伏加德罗常数的值为</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。下列说法正确的是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A.1 L 0.1 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 NH</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Cl</a:t>
            </a:r>
            <a:r>
              <a:rPr lang="zh-CN" altLang="zh-CN" sz="2200">
                <a:solidFill>
                  <a:srgbClr val="000000"/>
                </a:solidFill>
                <a:latin typeface="Times New Roman" panose="02020603050405020304" pitchFamily="18" charset="0"/>
                <a:cs typeface="Times New Roman" panose="02020603050405020304" pitchFamily="18" charset="0"/>
              </a:rPr>
              <a:t>溶液中</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smtClean="0">
                <a:solidFill>
                  <a:srgbClr val="000000"/>
                </a:solidFill>
                <a:latin typeface="Times New Roman" panose="02020603050405020304" pitchFamily="18" charset="0"/>
                <a:cs typeface="Times New Roman" panose="02020603050405020304" pitchFamily="18" charset="0"/>
              </a:rPr>
              <a:t>N      </a:t>
            </a:r>
            <a:r>
              <a:rPr lang="zh-CN" altLang="zh-CN" sz="2200" smtClean="0">
                <a:solidFill>
                  <a:srgbClr val="000000"/>
                </a:solidFill>
                <a:latin typeface="Times New Roman" panose="02020603050405020304" pitchFamily="18" charset="0"/>
                <a:cs typeface="Times New Roman" panose="02020603050405020304" pitchFamily="18" charset="0"/>
              </a:rPr>
              <a:t>的</a:t>
            </a:r>
            <a:r>
              <a:rPr lang="zh-CN" altLang="zh-CN" sz="2200">
                <a:solidFill>
                  <a:srgbClr val="000000"/>
                </a:solidFill>
                <a:latin typeface="Times New Roman" panose="02020603050405020304" pitchFamily="18" charset="0"/>
                <a:cs typeface="Times New Roman" panose="02020603050405020304" pitchFamily="18" charset="0"/>
              </a:rPr>
              <a:t>数量为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B.2.4 g Mg</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SO</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完全反应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转移的电子数为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,2.24 L N</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的混合气体中分子数为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D.0.1 mol 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0.1 mol I</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于密闭容器中充分反应后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其分子总数为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effectLst/>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effectLst/>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D</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3470502179"/>
              </p:ext>
            </p:extLst>
          </p:nvPr>
        </p:nvGraphicFramePr>
        <p:xfrm>
          <a:off x="4589140" y="2121736"/>
          <a:ext cx="749300" cy="331787"/>
        </p:xfrm>
        <a:graphic>
          <a:graphicData uri="http://schemas.openxmlformats.org/presentationml/2006/ole">
            <mc:AlternateContent xmlns:mc="http://schemas.openxmlformats.org/markup-compatibility/2006">
              <mc:Choice xmlns:v="urn:schemas-microsoft-com:vml" Requires="v">
                <p:oleObj spid="_x0000_s273410" name="文档" r:id="rId9" imgW="361710" imgH="156489" progId="Word.Document.12">
                  <p:embed/>
                </p:oleObj>
              </mc:Choice>
              <mc:Fallback>
                <p:oleObj name="文档" r:id="rId9" imgW="361710" imgH="156489" progId="Word.Document.12">
                  <p:embed/>
                  <p:pic>
                    <p:nvPicPr>
                      <p:cNvPr id="0" name=""/>
                      <p:cNvPicPr/>
                      <p:nvPr/>
                    </p:nvPicPr>
                    <p:blipFill>
                      <a:blip r:embed="rId10"/>
                      <a:stretch>
                        <a:fillRect/>
                      </a:stretch>
                    </p:blipFill>
                    <p:spPr>
                      <a:xfrm>
                        <a:off x="4589140" y="2121736"/>
                        <a:ext cx="749300" cy="331787"/>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824232434"/>
              </p:ext>
            </p:extLst>
          </p:nvPr>
        </p:nvGraphicFramePr>
        <p:xfrm>
          <a:off x="467544" y="4523893"/>
          <a:ext cx="8128000" cy="2202666"/>
        </p:xfrm>
        <a:graphic>
          <a:graphicData uri="http://schemas.openxmlformats.org/presentationml/2006/ole">
            <mc:AlternateContent xmlns:mc="http://schemas.openxmlformats.org/markup-compatibility/2006">
              <mc:Choice xmlns:v="urn:schemas-microsoft-com:vml" Requires="v">
                <p:oleObj spid="_x0000_s273411" name="文档" r:id="rId12" imgW="3837004" imgH="1039175" progId="Word.Document.12">
                  <p:embed/>
                </p:oleObj>
              </mc:Choice>
              <mc:Fallback>
                <p:oleObj name="文档" r:id="rId12" imgW="3837004" imgH="1039175" progId="Word.Document.12">
                  <p:embed/>
                  <p:pic>
                    <p:nvPicPr>
                      <p:cNvPr id="0" name=""/>
                      <p:cNvPicPr/>
                      <p:nvPr/>
                    </p:nvPicPr>
                    <p:blipFill>
                      <a:blip r:embed="rId13"/>
                      <a:stretch>
                        <a:fillRect/>
                      </a:stretch>
                    </p:blipFill>
                    <p:spPr>
                      <a:xfrm>
                        <a:off x="467544" y="4523893"/>
                        <a:ext cx="8128000" cy="2202666"/>
                      </a:xfrm>
                      <a:prstGeom prst="rect">
                        <a:avLst/>
                      </a:prstGeom>
                    </p:spPr>
                  </p:pic>
                </p:oleObj>
              </mc:Fallback>
            </mc:AlternateContent>
          </a:graphicData>
        </a:graphic>
      </p:graphicFrame>
    </p:spTree>
    <p:extLst>
      <p:ext uri="{BB962C8B-B14F-4D97-AF65-F5344CB8AC3E}">
        <p14:creationId xmlns:p14="http://schemas.microsoft.com/office/powerpoint/2010/main" val="3827872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3"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11" name="文本框 10">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2" name="文本框 11">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9" name="文本框 18">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2204864"/>
            <a:ext cx="8128000" cy="289733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.(2016·</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,8)</a:t>
            </a:r>
            <a:r>
              <a:rPr lang="zh-CN" altLang="zh-CN" sz="2200">
                <a:solidFill>
                  <a:srgbClr val="000000"/>
                </a:solidFill>
                <a:latin typeface="Times New Roman" panose="02020603050405020304" pitchFamily="18" charset="0"/>
                <a:cs typeface="Times New Roman" panose="02020603050405020304" pitchFamily="18" charset="0"/>
              </a:rPr>
              <a:t>设</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为阿伏加德罗常数值。下列有关叙述正确的是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A.14 g</a:t>
            </a:r>
            <a:r>
              <a:rPr lang="zh-CN" altLang="zh-CN" sz="2200">
                <a:solidFill>
                  <a:srgbClr val="000000"/>
                </a:solidFill>
                <a:latin typeface="Times New Roman" panose="02020603050405020304" pitchFamily="18" charset="0"/>
                <a:cs typeface="Times New Roman" panose="02020603050405020304" pitchFamily="18" charset="0"/>
              </a:rPr>
              <a:t>乙烯和丙烯混合气体中的氢原子数为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B.1 mol N</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4 mol 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反应生成的</a:t>
            </a:r>
            <a:r>
              <a:rPr lang="en-US" altLang="zh-CN" sz="2200">
                <a:solidFill>
                  <a:srgbClr val="000000"/>
                </a:solidFill>
                <a:latin typeface="Times New Roman" panose="02020603050405020304" pitchFamily="18" charset="0"/>
                <a:cs typeface="Times New Roman" panose="02020603050405020304" pitchFamily="18" charset="0"/>
              </a:rPr>
              <a:t>NH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分子数为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C.1 mol Fe</a:t>
            </a:r>
            <a:r>
              <a:rPr lang="zh-CN" altLang="zh-CN" sz="2200">
                <a:solidFill>
                  <a:srgbClr val="000000"/>
                </a:solidFill>
                <a:latin typeface="Times New Roman" panose="02020603050405020304" pitchFamily="18" charset="0"/>
                <a:cs typeface="Times New Roman" panose="02020603050405020304" pitchFamily="18" charset="0"/>
              </a:rPr>
              <a:t>溶于过量硝酸</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电子转移数为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,2.24 L CCl</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含有的共价键数为</a:t>
            </a:r>
            <a:r>
              <a:rPr lang="en-US" altLang="zh-CN" sz="2200">
                <a:solidFill>
                  <a:srgbClr val="000000"/>
                </a:solidFill>
                <a:latin typeface="Times New Roman" panose="02020603050405020304" pitchFamily="18" charset="0"/>
                <a:cs typeface="Times New Roman" panose="02020603050405020304" pitchFamily="18" charset="0"/>
              </a:rPr>
              <a:t>0.4</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13310433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4"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5"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11" name="文本框 10">
            <a:hlinkClick r:id="rId4"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2" name="文本框 11">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9" name="文本框 18">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graphicFrame>
        <p:nvGraphicFramePr>
          <p:cNvPr id="3" name="对象 2"/>
          <p:cNvGraphicFramePr>
            <a:graphicFrameLocks noChangeAspect="1"/>
          </p:cNvGraphicFramePr>
          <p:nvPr>
            <p:extLst>
              <p:ext uri="{D42A27DB-BD31-4B8C-83A1-F6EECF244321}">
                <p14:modId xmlns:p14="http://schemas.microsoft.com/office/powerpoint/2010/main" val="3362549755"/>
              </p:ext>
            </p:extLst>
          </p:nvPr>
        </p:nvGraphicFramePr>
        <p:xfrm>
          <a:off x="508000" y="1628800"/>
          <a:ext cx="8128000" cy="2623021"/>
        </p:xfrm>
        <a:graphic>
          <a:graphicData uri="http://schemas.openxmlformats.org/presentationml/2006/ole">
            <mc:AlternateContent xmlns:mc="http://schemas.openxmlformats.org/markup-compatibility/2006">
              <mc:Choice xmlns:v="urn:schemas-microsoft-com:vml" Requires="v">
                <p:oleObj spid="_x0000_s274434" name="文档" r:id="rId9" imgW="3837004" imgH="1238212" progId="Word.Document.12">
                  <p:embed/>
                </p:oleObj>
              </mc:Choice>
              <mc:Fallback>
                <p:oleObj name="文档" r:id="rId9" imgW="3837004" imgH="1238212" progId="Word.Document.12">
                  <p:embed/>
                  <p:pic>
                    <p:nvPicPr>
                      <p:cNvPr id="0" name=""/>
                      <p:cNvPicPr/>
                      <p:nvPr/>
                    </p:nvPicPr>
                    <p:blipFill>
                      <a:blip r:embed="rId10"/>
                      <a:stretch>
                        <a:fillRect/>
                      </a:stretch>
                    </p:blipFill>
                    <p:spPr>
                      <a:xfrm>
                        <a:off x="508000" y="1628800"/>
                        <a:ext cx="8128000" cy="2623021"/>
                      </a:xfrm>
                      <a:prstGeom prst="rect">
                        <a:avLst/>
                      </a:prstGeom>
                    </p:spPr>
                  </p:pic>
                </p:oleObj>
              </mc:Fallback>
            </mc:AlternateContent>
          </a:graphicData>
        </a:graphic>
      </p:graphicFrame>
      <p:sp>
        <p:nvSpPr>
          <p:cNvPr id="4" name="矩形 3"/>
          <p:cNvSpPr>
            <a:spLocks noChangeAspect="1"/>
          </p:cNvSpPr>
          <p:nvPr/>
        </p:nvSpPr>
        <p:spPr>
          <a:xfrm>
            <a:off x="508000" y="4279886"/>
            <a:ext cx="8128000" cy="1678536"/>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反思总结</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熟悉常见的可逆反应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如合成氨的反应、</a:t>
            </a:r>
            <a:r>
              <a:rPr lang="en-US" altLang="zh-CN" sz="2200">
                <a:solidFill>
                  <a:srgbClr val="000000"/>
                </a:solidFill>
                <a:latin typeface="Times New Roman" panose="02020603050405020304" pitchFamily="18" charset="0"/>
                <a:cs typeface="Times New Roman" panose="02020603050405020304" pitchFamily="18" charset="0"/>
              </a:rPr>
              <a:t>SO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的反应等</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应用</a:t>
            </a:r>
            <a:r>
              <a:rPr lang="en-US" altLang="zh-CN" sz="2200">
                <a:solidFill>
                  <a:srgbClr val="000000"/>
                </a:solidFill>
                <a:latin typeface="Times New Roman" panose="02020603050405020304" pitchFamily="18" charset="0"/>
                <a:cs typeface="Times New Roman" panose="02020603050405020304" pitchFamily="18" charset="0"/>
              </a:rPr>
              <a:t>22.4</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L·mol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进行计算的前提条件是标准状况下的气体</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注意记忆命题中出现频率较高的标准状况下不是气体的物质</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如</a:t>
            </a:r>
            <a:r>
              <a:rPr lang="en-US" altLang="zh-CN" sz="2200">
                <a:solidFill>
                  <a:srgbClr val="000000"/>
                </a:solidFill>
                <a:latin typeface="Times New Roman" panose="02020603050405020304" pitchFamily="18" charset="0"/>
                <a:cs typeface="Times New Roman" panose="02020603050405020304" pitchFamily="18" charset="0"/>
              </a:rPr>
              <a:t>SO</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HF</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CCl</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等。</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73916868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3"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5" name="文本框 4">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必备知识</a:t>
            </a:r>
          </a:p>
        </p:txBody>
      </p:sp>
      <p:sp>
        <p:nvSpPr>
          <p:cNvPr id="7" name="文本框 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556792"/>
            <a:ext cx="8128000" cy="4913589"/>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典型氧化还原反应中转移电子的数目</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高考常涉及的氧化还原反应有</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与水</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或</a:t>
            </a:r>
            <a:r>
              <a:rPr lang="en-US" altLang="zh-CN" sz="2200">
                <a:solidFill>
                  <a:srgbClr val="000000"/>
                </a:solidFill>
                <a:latin typeface="Times New Roman" panose="02020603050405020304" pitchFamily="18" charset="0"/>
                <a:cs typeface="Times New Roman" panose="02020603050405020304" pitchFamily="18" charset="0"/>
              </a:rPr>
              <a:t>CO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的反应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转移电子的物质的量为参加反应的</a:t>
            </a:r>
            <a:r>
              <a:rPr lang="en-US" altLang="zh-CN" sz="2200">
                <a:solidFill>
                  <a:srgbClr val="000000"/>
                </a:solidFill>
                <a:latin typeface="Times New Roman" panose="02020603050405020304" pitchFamily="18" charset="0"/>
                <a:cs typeface="Times New Roman" panose="02020603050405020304" pitchFamily="18" charset="0"/>
              </a:rPr>
              <a:t>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的物质的量</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或生成的</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物质的量的</a:t>
            </a: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倍。</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与水</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或碱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的反应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转移电子的物质的量为参加反应的</a:t>
            </a:r>
            <a:r>
              <a:rPr lang="en-US" altLang="zh-CN" sz="2200">
                <a:solidFill>
                  <a:srgbClr val="000000"/>
                </a:solidFill>
                <a:latin typeface="Times New Roman" panose="02020603050405020304" pitchFamily="18" charset="0"/>
                <a:cs typeface="Times New Roman" panose="02020603050405020304" pitchFamily="18" charset="0"/>
              </a:rPr>
              <a:t>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的物质的量。</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变价金属铁</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或铜</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a:t>
            </a:r>
            <a:r>
              <a:rPr lang="zh-CN" altLang="zh-CN" sz="2200">
                <a:solidFill>
                  <a:srgbClr val="000000"/>
                </a:solidFill>
                <a:latin typeface="Times New Roman" panose="02020603050405020304" pitchFamily="18" charset="0"/>
                <a:cs typeface="Times New Roman" panose="02020603050405020304" pitchFamily="18" charset="0"/>
              </a:rPr>
              <a:t>的反应</a:t>
            </a:r>
            <a:r>
              <a:rPr lang="en-US" altLang="zh-CN" sz="2200">
                <a:solidFill>
                  <a:srgbClr val="000000"/>
                </a:solidFill>
                <a:latin typeface="Times New Roman" panose="02020603050405020304" pitchFamily="18" charset="0"/>
                <a:cs typeface="Times New Roman" panose="02020603050405020304" pitchFamily="18" charset="0"/>
              </a:rPr>
              <a:t>,Cl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与变价金属反应时均生成高价态金属的氯化物</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而</a:t>
            </a:r>
            <a:r>
              <a:rPr lang="en-US" altLang="zh-CN" sz="2200">
                <a:solidFill>
                  <a:srgbClr val="000000"/>
                </a:solidFill>
                <a:latin typeface="Times New Roman" panose="02020603050405020304" pitchFamily="18" charset="0"/>
                <a:cs typeface="Times New Roman" panose="02020603050405020304" pitchFamily="18" charset="0"/>
              </a:rPr>
              <a:t>S</a:t>
            </a:r>
            <a:r>
              <a:rPr lang="zh-CN" altLang="zh-CN" sz="2200">
                <a:solidFill>
                  <a:srgbClr val="000000"/>
                </a:solidFill>
                <a:latin typeface="Times New Roman" panose="02020603050405020304" pitchFamily="18" charset="0"/>
                <a:cs typeface="Times New Roman" panose="02020603050405020304" pitchFamily="18" charset="0"/>
              </a:rPr>
              <a:t>与变价金属反应时生成的是低价态金属的硫化物。</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(4)MnO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与浓盐酸反应、</a:t>
            </a:r>
            <a:r>
              <a:rPr lang="en-US" altLang="zh-CN" sz="2200">
                <a:solidFill>
                  <a:srgbClr val="000000"/>
                </a:solidFill>
                <a:latin typeface="Times New Roman" panose="02020603050405020304" pitchFamily="18" charset="0"/>
                <a:cs typeface="Times New Roman" panose="02020603050405020304" pitchFamily="18" charset="0"/>
              </a:rPr>
              <a:t>Cu</a:t>
            </a:r>
            <a:r>
              <a:rPr lang="zh-CN" altLang="zh-CN" sz="2200">
                <a:solidFill>
                  <a:srgbClr val="000000"/>
                </a:solidFill>
                <a:latin typeface="Times New Roman" panose="02020603050405020304" pitchFamily="18" charset="0"/>
                <a:cs typeface="Times New Roman" panose="02020603050405020304" pitchFamily="18" charset="0"/>
              </a:rPr>
              <a:t>与浓硫酸反应、</a:t>
            </a:r>
            <a:r>
              <a:rPr lang="en-US" altLang="zh-CN" sz="2200">
                <a:solidFill>
                  <a:srgbClr val="000000"/>
                </a:solidFill>
                <a:latin typeface="Times New Roman" panose="02020603050405020304" pitchFamily="18" charset="0"/>
                <a:cs typeface="Times New Roman" panose="02020603050405020304" pitchFamily="18" charset="0"/>
              </a:rPr>
              <a:t>Cu</a:t>
            </a:r>
            <a:r>
              <a:rPr lang="zh-CN" altLang="zh-CN" sz="2200">
                <a:solidFill>
                  <a:srgbClr val="000000"/>
                </a:solidFill>
                <a:latin typeface="Times New Roman" panose="02020603050405020304" pitchFamily="18" charset="0"/>
                <a:cs typeface="Times New Roman" panose="02020603050405020304" pitchFamily="18" charset="0"/>
              </a:rPr>
              <a:t>与浓硝酸反应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均需要考虑酸浓度的降低对反应的影响</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从而正确判断转移电子的数目。</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8979593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4"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5"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5" name="文本框 4">
            <a:hlinkClick r:id="rId4"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必备知识</a:t>
            </a:r>
          </a:p>
        </p:txBody>
      </p:sp>
      <p:sp>
        <p:nvSpPr>
          <p:cNvPr id="7" name="文本框 6">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484784"/>
            <a:ext cx="5259453" cy="498598"/>
          </a:xfrm>
          <a:prstGeom prst="rect">
            <a:avLst/>
          </a:prstGeom>
        </p:spPr>
        <p:txBody>
          <a:bodyPr wrap="none">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阿伏加德罗常数正误判断的思维导</a:t>
            </a:r>
            <a:r>
              <a:rPr lang="zh-CN"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图</a:t>
            </a:r>
            <a:r>
              <a:rPr lang="en-US"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50051548"/>
              </p:ext>
            </p:extLst>
          </p:nvPr>
        </p:nvGraphicFramePr>
        <p:xfrm>
          <a:off x="497281" y="1985567"/>
          <a:ext cx="8128000" cy="1967264"/>
        </p:xfrm>
        <a:graphic>
          <a:graphicData uri="http://schemas.openxmlformats.org/presentationml/2006/ole">
            <mc:AlternateContent xmlns:mc="http://schemas.openxmlformats.org/markup-compatibility/2006">
              <mc:Choice xmlns:v="urn:schemas-microsoft-com:vml" Requires="v">
                <p:oleObj spid="_x0000_s275458" name="文档" r:id="rId9" imgW="3837004" imgH="928118" progId="Word.Document.12">
                  <p:embed/>
                </p:oleObj>
              </mc:Choice>
              <mc:Fallback>
                <p:oleObj name="文档" r:id="rId9" imgW="3837004" imgH="928118" progId="Word.Document.12">
                  <p:embed/>
                  <p:pic>
                    <p:nvPicPr>
                      <p:cNvPr id="0" name=""/>
                      <p:cNvPicPr/>
                      <p:nvPr/>
                    </p:nvPicPr>
                    <p:blipFill>
                      <a:blip r:embed="rId10"/>
                      <a:stretch>
                        <a:fillRect/>
                      </a:stretch>
                    </p:blipFill>
                    <p:spPr>
                      <a:xfrm>
                        <a:off x="497281" y="1985567"/>
                        <a:ext cx="8128000" cy="1967264"/>
                      </a:xfrm>
                      <a:prstGeom prst="rect">
                        <a:avLst/>
                      </a:prstGeom>
                    </p:spPr>
                  </p:pic>
                </p:oleObj>
              </mc:Fallback>
            </mc:AlternateContent>
          </a:graphicData>
        </a:graphic>
      </p:graphicFrame>
    </p:spTree>
    <p:extLst>
      <p:ext uri="{BB962C8B-B14F-4D97-AF65-F5344CB8AC3E}">
        <p14:creationId xmlns:p14="http://schemas.microsoft.com/office/powerpoint/2010/main" val="11929981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3"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5" name="文本框 4">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7" name="文本框 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1904201"/>
            <a:ext cx="8128000" cy="330359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.(2019·</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广东揭阳二模</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设</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为阿伏加德罗常数的值。下列说法正确的是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A.2.3 g</a:t>
            </a:r>
            <a:r>
              <a:rPr lang="zh-CN" altLang="zh-CN" sz="2200">
                <a:solidFill>
                  <a:srgbClr val="000000"/>
                </a:solidFill>
                <a:latin typeface="Times New Roman" panose="02020603050405020304" pitchFamily="18" charset="0"/>
                <a:cs typeface="Times New Roman" panose="02020603050405020304" pitchFamily="18" charset="0"/>
              </a:rPr>
              <a:t>钠在足量的氧气中燃烧</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转移的电子数为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,2.24 L 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溶于水或</a:t>
            </a:r>
            <a:r>
              <a:rPr lang="en-US" altLang="zh-CN" sz="2200">
                <a:solidFill>
                  <a:srgbClr val="000000"/>
                </a:solidFill>
                <a:latin typeface="Times New Roman" panose="02020603050405020304" pitchFamily="18" charset="0"/>
                <a:cs typeface="Times New Roman" panose="02020603050405020304" pitchFamily="18" charset="0"/>
              </a:rPr>
              <a:t>NaOH</a:t>
            </a:r>
            <a:r>
              <a:rPr lang="zh-CN" altLang="zh-CN" sz="2200">
                <a:solidFill>
                  <a:srgbClr val="000000"/>
                </a:solidFill>
                <a:latin typeface="Times New Roman" panose="02020603050405020304" pitchFamily="18" charset="0"/>
                <a:cs typeface="Times New Roman" panose="02020603050405020304" pitchFamily="18" charset="0"/>
              </a:rPr>
              <a:t>溶液中转移的电子数均为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C.1 mol</a:t>
            </a:r>
            <a:r>
              <a:rPr lang="zh-CN" altLang="zh-CN" sz="2200">
                <a:solidFill>
                  <a:srgbClr val="000000"/>
                </a:solidFill>
                <a:latin typeface="Times New Roman" panose="02020603050405020304" pitchFamily="18" charset="0"/>
                <a:cs typeface="Times New Roman" panose="02020603050405020304" pitchFamily="18" charset="0"/>
              </a:rPr>
              <a:t>金刚石含有的碳原子数为</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D.0.1 mol CH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OH</a:t>
            </a:r>
            <a:r>
              <a:rPr lang="zh-CN" altLang="zh-CN" sz="2200">
                <a:solidFill>
                  <a:srgbClr val="000000"/>
                </a:solidFill>
                <a:latin typeface="Times New Roman" panose="02020603050405020304" pitchFamily="18" charset="0"/>
                <a:cs typeface="Times New Roman" panose="02020603050405020304" pitchFamily="18" charset="0"/>
              </a:rPr>
              <a:t>中所含</a:t>
            </a:r>
            <a:r>
              <a:rPr lang="en-US" altLang="zh-CN" sz="2200">
                <a:solidFill>
                  <a:srgbClr val="000000"/>
                </a:solidFill>
                <a:latin typeface="Times New Roman" panose="02020603050405020304" pitchFamily="18" charset="0"/>
                <a:cs typeface="Times New Roman" panose="02020603050405020304" pitchFamily="18" charset="0"/>
              </a:rPr>
              <a:t>C—H</a:t>
            </a:r>
            <a:r>
              <a:rPr lang="zh-CN" altLang="zh-CN" sz="2200">
                <a:solidFill>
                  <a:srgbClr val="000000"/>
                </a:solidFill>
                <a:latin typeface="Times New Roman" panose="02020603050405020304" pitchFamily="18" charset="0"/>
                <a:cs typeface="Times New Roman" panose="02020603050405020304" pitchFamily="18" charset="0"/>
              </a:rPr>
              <a:t>键的数目为</a:t>
            </a:r>
            <a:r>
              <a:rPr lang="en-US" altLang="zh-CN" sz="2200">
                <a:solidFill>
                  <a:srgbClr val="000000"/>
                </a:solidFill>
                <a:latin typeface="Times New Roman" panose="02020603050405020304" pitchFamily="18" charset="0"/>
                <a:cs typeface="Times New Roman" panose="02020603050405020304" pitchFamily="18" charset="0"/>
              </a:rPr>
              <a:t>0.4</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12059460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4"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5"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5" name="文本框 4">
            <a:hlinkClick r:id="rId4"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7" name="文本框 6">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graphicFrame>
        <p:nvGraphicFramePr>
          <p:cNvPr id="2" name="对象 1"/>
          <p:cNvGraphicFramePr>
            <a:graphicFrameLocks noChangeAspect="1"/>
          </p:cNvGraphicFramePr>
          <p:nvPr>
            <p:extLst>
              <p:ext uri="{D42A27DB-BD31-4B8C-83A1-F6EECF244321}">
                <p14:modId xmlns:p14="http://schemas.microsoft.com/office/powerpoint/2010/main" val="280539999"/>
              </p:ext>
            </p:extLst>
          </p:nvPr>
        </p:nvGraphicFramePr>
        <p:xfrm>
          <a:off x="508000" y="1700808"/>
          <a:ext cx="8128000" cy="4227098"/>
        </p:xfrm>
        <a:graphic>
          <a:graphicData uri="http://schemas.openxmlformats.org/presentationml/2006/ole">
            <mc:AlternateContent xmlns:mc="http://schemas.openxmlformats.org/markup-compatibility/2006">
              <mc:Choice xmlns:v="urn:schemas-microsoft-com:vml" Requires="v">
                <p:oleObj spid="_x0000_s276482" name="文档" r:id="rId9" imgW="3837004" imgH="1995778" progId="Word.Document.12">
                  <p:embed/>
                </p:oleObj>
              </mc:Choice>
              <mc:Fallback>
                <p:oleObj name="文档" r:id="rId9" imgW="3837004" imgH="1995778" progId="Word.Document.12">
                  <p:embed/>
                  <p:pic>
                    <p:nvPicPr>
                      <p:cNvPr id="0" name=""/>
                      <p:cNvPicPr/>
                      <p:nvPr/>
                    </p:nvPicPr>
                    <p:blipFill>
                      <a:blip r:embed="rId10"/>
                      <a:stretch>
                        <a:fillRect/>
                      </a:stretch>
                    </p:blipFill>
                    <p:spPr>
                      <a:xfrm>
                        <a:off x="508000" y="1700808"/>
                        <a:ext cx="8128000" cy="4227098"/>
                      </a:xfrm>
                      <a:prstGeom prst="rect">
                        <a:avLst/>
                      </a:prstGeom>
                    </p:spPr>
                  </p:pic>
                </p:oleObj>
              </mc:Fallback>
            </mc:AlternateContent>
          </a:graphicData>
        </a:graphic>
      </p:graphicFrame>
    </p:spTree>
    <p:extLst>
      <p:ext uri="{BB962C8B-B14F-4D97-AF65-F5344CB8AC3E}">
        <p14:creationId xmlns:p14="http://schemas.microsoft.com/office/powerpoint/2010/main" val="3765141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3"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5" name="文本框 4">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7" name="文本框 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1241988"/>
            <a:ext cx="8128000" cy="533492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.(2019·</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四川成都第七中学三模</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设</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代表阿伏加德罗常数的值。下列说法正确的是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,22.4 L</a:t>
            </a:r>
            <a:r>
              <a:rPr lang="zh-CN" altLang="zh-CN" sz="2200">
                <a:solidFill>
                  <a:srgbClr val="000000"/>
                </a:solidFill>
                <a:latin typeface="Times New Roman" panose="02020603050405020304" pitchFamily="18" charset="0"/>
                <a:cs typeface="Times New Roman" panose="02020603050405020304" pitchFamily="18" charset="0"/>
              </a:rPr>
              <a:t>己烯中含有碳氢键的数目为</a:t>
            </a:r>
            <a:r>
              <a:rPr lang="en-US" altLang="zh-CN" sz="2200">
                <a:solidFill>
                  <a:srgbClr val="000000"/>
                </a:solidFill>
                <a:latin typeface="Times New Roman" panose="02020603050405020304" pitchFamily="18" charset="0"/>
                <a:cs typeface="Times New Roman" panose="02020603050405020304" pitchFamily="18" charset="0"/>
              </a:rPr>
              <a:t>12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B.5.6 g Fe</a:t>
            </a:r>
            <a:r>
              <a:rPr lang="zh-CN" altLang="zh-CN" sz="2200">
                <a:solidFill>
                  <a:srgbClr val="000000"/>
                </a:solidFill>
                <a:latin typeface="Times New Roman" panose="02020603050405020304" pitchFamily="18" charset="0"/>
                <a:cs typeface="Times New Roman" panose="02020603050405020304" pitchFamily="18" charset="0"/>
              </a:rPr>
              <a:t>与足量盐酸完全反应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失去电子数目为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C.0.1 mol N</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0.3 mol 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充分反应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生成</a:t>
            </a:r>
            <a:r>
              <a:rPr lang="en-US" altLang="zh-CN" sz="2200">
                <a:solidFill>
                  <a:srgbClr val="000000"/>
                </a:solidFill>
                <a:latin typeface="Times New Roman" panose="02020603050405020304" pitchFamily="18" charset="0"/>
                <a:cs typeface="Times New Roman" panose="02020603050405020304" pitchFamily="18" charset="0"/>
              </a:rPr>
              <a:t>NH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的分子数目为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cs typeface="Times New Roman" panose="02020603050405020304" pitchFamily="18" charset="0"/>
              </a:rPr>
              <a:t>电解精炼铜时阳极减轻</a:t>
            </a:r>
            <a:r>
              <a:rPr lang="en-US" altLang="zh-CN" sz="2200">
                <a:solidFill>
                  <a:srgbClr val="000000"/>
                </a:solidFill>
                <a:latin typeface="Times New Roman" panose="02020603050405020304" pitchFamily="18" charset="0"/>
                <a:cs typeface="Times New Roman" panose="02020603050405020304" pitchFamily="18" charset="0"/>
              </a:rPr>
              <a:t>32 g,</a:t>
            </a:r>
            <a:r>
              <a:rPr lang="zh-CN" altLang="zh-CN" sz="2200">
                <a:solidFill>
                  <a:srgbClr val="000000"/>
                </a:solidFill>
                <a:latin typeface="Times New Roman" panose="02020603050405020304" pitchFamily="18" charset="0"/>
                <a:cs typeface="Times New Roman" panose="02020603050405020304" pitchFamily="18" charset="0"/>
              </a:rPr>
              <a:t>电路中转移电子数目一定为</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B</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己烯不是气体</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不能根据气体摩尔体积计算其物质的量</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;5.6</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Fe</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与足量盐酸完全反应生成</a:t>
            </a:r>
            <a:r>
              <a:rPr lang="en-US" altLang="zh-CN" sz="2200">
                <a:solidFill>
                  <a:srgbClr val="000000"/>
                </a:solidFill>
                <a:latin typeface="Times New Roman" panose="02020603050405020304" pitchFamily="18" charset="0"/>
                <a:cs typeface="Times New Roman" panose="02020603050405020304" pitchFamily="18" charset="0"/>
              </a:rPr>
              <a:t>Fe</a:t>
            </a:r>
            <a:r>
              <a:rPr lang="en-US" altLang="zh-CN" sz="2200" baseline="30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失去电子数目为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正确</a:t>
            </a:r>
            <a:r>
              <a:rPr lang="en-US" altLang="zh-CN" sz="2200">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的反应是一个可逆反应</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0.3</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充分反应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生成</a:t>
            </a:r>
            <a:r>
              <a:rPr lang="en-US" altLang="zh-CN" sz="2200">
                <a:solidFill>
                  <a:srgbClr val="000000"/>
                </a:solidFill>
                <a:latin typeface="Times New Roman" panose="02020603050405020304" pitchFamily="18" charset="0"/>
                <a:cs typeface="Times New Roman" panose="02020603050405020304" pitchFamily="18" charset="0"/>
              </a:rPr>
              <a:t>NH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的分子数目小于</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粗铜中含有杂质铁、锌等</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铁、锌先于铜失去电子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故阳极减轻</a:t>
            </a:r>
            <a:r>
              <a:rPr lang="en-US" altLang="zh-CN" sz="2200">
                <a:solidFill>
                  <a:srgbClr val="000000"/>
                </a:solidFill>
                <a:latin typeface="Times New Roman" panose="02020603050405020304" pitchFamily="18" charset="0"/>
                <a:cs typeface="Times New Roman" panose="02020603050405020304" pitchFamily="18" charset="0"/>
              </a:rPr>
              <a:t>32</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电路中转移电子数目不一定为</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2148130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wipe(down)">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图: 可选过程 7">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9" name="流程图: 可选过程 8">
            <a:hlinkClick r:id="rId3" action="ppaction://hlinksldjump"/>
          </p:cNvPr>
          <p:cNvSpPr/>
          <p:nvPr/>
        </p:nvSpPr>
        <p:spPr>
          <a:xfrm>
            <a:off x="1497580" y="908719"/>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题点二</a:t>
            </a:r>
            <a:endParaRPr lang="zh-CN" altLang="en-US" sz="1400" dirty="0">
              <a:solidFill>
                <a:schemeClr val="bg1"/>
              </a:solidFill>
              <a:latin typeface="+mj-ea"/>
              <a:ea typeface="+mj-ea"/>
            </a:endParaRPr>
          </a:p>
        </p:txBody>
      </p:sp>
      <p:sp>
        <p:nvSpPr>
          <p:cNvPr id="10" name="流程图: 可选过程 9">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5" name="文本框 4">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7" name="文本框 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1195715"/>
            <a:ext cx="8128000" cy="5640518"/>
          </a:xfrm>
          <a:prstGeom prst="rect">
            <a:avLst/>
          </a:prstGeom>
        </p:spPr>
        <p:txBody>
          <a:bodyPr>
            <a:spAutoFit/>
          </a:bodyPr>
          <a:lstStyle/>
          <a:p>
            <a:pPr indent="267970">
              <a:lnSpc>
                <a:spcPts val="29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.(2019·</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山东聊城二模</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设</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为阿伏加德罗常数的值。下列叙述中正确的是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等物质的量的</a:t>
            </a:r>
            <a:r>
              <a:rPr lang="en-US" altLang="zh-CN" sz="2200">
                <a:solidFill>
                  <a:srgbClr val="000000"/>
                </a:solidFill>
                <a:latin typeface="Times New Roman" panose="02020603050405020304" pitchFamily="18" charset="0"/>
                <a:cs typeface="Times New Roman" panose="02020603050405020304" pitchFamily="18" charset="0"/>
              </a:rPr>
              <a:t>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中所含阴离子数均为</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cs typeface="Times New Roman" panose="02020603050405020304" pitchFamily="18" charset="0"/>
              </a:rPr>
              <a:t>电解精炼铜时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若阳极质量减少</a:t>
            </a:r>
            <a:r>
              <a:rPr lang="en-US" altLang="zh-CN" sz="2200">
                <a:solidFill>
                  <a:srgbClr val="000000"/>
                </a:solidFill>
                <a:latin typeface="Times New Roman" panose="02020603050405020304" pitchFamily="18" charset="0"/>
                <a:cs typeface="Times New Roman" panose="02020603050405020304" pitchFamily="18" charset="0"/>
              </a:rPr>
              <a:t>6.4 g,</a:t>
            </a:r>
            <a:r>
              <a:rPr lang="zh-CN" altLang="zh-CN" sz="2200">
                <a:solidFill>
                  <a:srgbClr val="000000"/>
                </a:solidFill>
                <a:latin typeface="Times New Roman" panose="02020603050405020304" pitchFamily="18" charset="0"/>
                <a:cs typeface="Times New Roman" panose="02020603050405020304" pitchFamily="18" charset="0"/>
              </a:rPr>
              <a:t>则阴极一定增重</a:t>
            </a:r>
            <a:r>
              <a:rPr lang="en-US" altLang="zh-CN" sz="2200">
                <a:solidFill>
                  <a:srgbClr val="000000"/>
                </a:solidFill>
                <a:latin typeface="Times New Roman" panose="02020603050405020304" pitchFamily="18" charset="0"/>
                <a:cs typeface="Times New Roman" panose="02020603050405020304" pitchFamily="18" charset="0"/>
              </a:rPr>
              <a:t>6.4 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C.4.6 g C</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O</a:t>
            </a:r>
            <a:r>
              <a:rPr lang="zh-CN" altLang="zh-CN" sz="2200">
                <a:solidFill>
                  <a:srgbClr val="000000"/>
                </a:solidFill>
                <a:latin typeface="Times New Roman" panose="02020603050405020304" pitchFamily="18" charset="0"/>
                <a:cs typeface="Times New Roman" panose="02020603050405020304" pitchFamily="18" charset="0"/>
              </a:rPr>
              <a:t>的分子中含有</a:t>
            </a:r>
            <a:r>
              <a:rPr lang="en-US" altLang="zh-CN" sz="2200">
                <a:solidFill>
                  <a:srgbClr val="000000"/>
                </a:solidFill>
                <a:latin typeface="Times New Roman" panose="02020603050405020304" pitchFamily="18" charset="0"/>
                <a:cs typeface="Times New Roman" panose="02020603050405020304" pitchFamily="18" charset="0"/>
              </a:rPr>
              <a:t>C—H</a:t>
            </a:r>
            <a:r>
              <a:rPr lang="zh-CN" altLang="zh-CN" sz="2200">
                <a:solidFill>
                  <a:srgbClr val="000000"/>
                </a:solidFill>
                <a:latin typeface="Times New Roman" panose="02020603050405020304" pitchFamily="18" charset="0"/>
                <a:cs typeface="Times New Roman" panose="02020603050405020304" pitchFamily="18" charset="0"/>
              </a:rPr>
              <a:t>键数目一定为</a:t>
            </a:r>
            <a:r>
              <a:rPr lang="en-US" altLang="zh-CN" sz="2200">
                <a:solidFill>
                  <a:srgbClr val="000000"/>
                </a:solidFill>
                <a:latin typeface="Times New Roman" panose="02020603050405020304" pitchFamily="18" charset="0"/>
                <a:cs typeface="Times New Roman" panose="02020603050405020304" pitchFamily="18" charset="0"/>
              </a:rPr>
              <a:t>0.5</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D.1 mol Mg</a:t>
            </a:r>
            <a:r>
              <a:rPr lang="zh-CN" altLang="zh-CN" sz="2200">
                <a:solidFill>
                  <a:srgbClr val="000000"/>
                </a:solidFill>
                <a:latin typeface="Times New Roman" panose="02020603050405020304" pitchFamily="18" charset="0"/>
                <a:cs typeface="Times New Roman" panose="02020603050405020304" pitchFamily="18" charset="0"/>
              </a:rPr>
              <a:t>在空气中完全燃烧生成</a:t>
            </a:r>
            <a:r>
              <a:rPr lang="en-US" altLang="zh-CN" sz="2200">
                <a:solidFill>
                  <a:srgbClr val="000000"/>
                </a:solidFill>
                <a:latin typeface="Times New Roman" panose="02020603050405020304" pitchFamily="18" charset="0"/>
                <a:cs typeface="Times New Roman" panose="02020603050405020304" pitchFamily="18" charset="0"/>
              </a:rPr>
              <a:t>MgO</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Mg</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转移电子数为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29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没有告诉</a:t>
            </a:r>
            <a:r>
              <a:rPr lang="en-US" altLang="zh-CN" sz="2200">
                <a:solidFill>
                  <a:srgbClr val="000000"/>
                </a:solidFill>
                <a:latin typeface="Times New Roman" panose="02020603050405020304" pitchFamily="18" charset="0"/>
                <a:cs typeface="Times New Roman" panose="02020603050405020304" pitchFamily="18" charset="0"/>
              </a:rPr>
              <a:t>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Na</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的物质的量</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无法计算含有的阴离子数目</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电解过程中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活泼性较强的杂质铁、锌等金属先于铜放电</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则阳极减少</a:t>
            </a:r>
            <a:r>
              <a:rPr lang="en-US" altLang="zh-CN" sz="2200">
                <a:solidFill>
                  <a:srgbClr val="000000"/>
                </a:solidFill>
                <a:latin typeface="Times New Roman" panose="02020603050405020304" pitchFamily="18" charset="0"/>
                <a:cs typeface="Times New Roman" panose="02020603050405020304" pitchFamily="18" charset="0"/>
              </a:rPr>
              <a:t>6.4</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阴极不一定生成</a:t>
            </a:r>
            <a:r>
              <a:rPr lang="en-US" altLang="zh-CN" sz="2200">
                <a:solidFill>
                  <a:srgbClr val="000000"/>
                </a:solidFill>
                <a:latin typeface="Times New Roman" panose="02020603050405020304" pitchFamily="18" charset="0"/>
                <a:cs typeface="Times New Roman" panose="02020603050405020304" pitchFamily="18" charset="0"/>
              </a:rPr>
              <a:t>6.4</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Cu,B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;4.6</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O</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的物质的量为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若为乙醇则含</a:t>
            </a:r>
            <a:r>
              <a:rPr lang="en-US" altLang="zh-CN" sz="2200">
                <a:solidFill>
                  <a:srgbClr val="000000"/>
                </a:solidFill>
                <a:latin typeface="Times New Roman" panose="02020603050405020304" pitchFamily="18" charset="0"/>
                <a:cs typeface="Times New Roman" panose="02020603050405020304" pitchFamily="18" charset="0"/>
              </a:rPr>
              <a:t>0.5</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C—H</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键</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若为二甲醚则含</a:t>
            </a:r>
            <a:r>
              <a:rPr lang="en-US" altLang="zh-CN" sz="2200">
                <a:solidFill>
                  <a:srgbClr val="000000"/>
                </a:solidFill>
                <a:latin typeface="Times New Roman" panose="02020603050405020304" pitchFamily="18" charset="0"/>
                <a:cs typeface="Times New Roman" panose="02020603050405020304" pitchFamily="18" charset="0"/>
              </a:rPr>
              <a:t>0.6</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C—H</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键</a:t>
            </a: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Mg</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在空气中完全燃烧生成</a:t>
            </a:r>
            <a:r>
              <a:rPr lang="en-US" altLang="zh-CN" sz="2200">
                <a:solidFill>
                  <a:srgbClr val="000000"/>
                </a:solidFill>
                <a:latin typeface="Times New Roman" panose="02020603050405020304" pitchFamily="18" charset="0"/>
                <a:cs typeface="Times New Roman" panose="02020603050405020304" pitchFamily="18" charset="0"/>
              </a:rPr>
              <a:t>MgO</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Mg</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镁元素由</a:t>
            </a:r>
            <a:r>
              <a:rPr lang="en-US" altLang="zh-CN" sz="2200">
                <a:solidFill>
                  <a:srgbClr val="000000"/>
                </a:solidFill>
                <a:latin typeface="Times New Roman" panose="02020603050405020304" pitchFamily="18" charset="0"/>
                <a:cs typeface="Times New Roman" panose="02020603050405020304" pitchFamily="18" charset="0"/>
              </a:rPr>
              <a:t>0</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价升高到</a:t>
            </a: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价</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Mg</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失</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电子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失电子数目为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正确。</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851316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wipe(down)">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extLst>
              <p:ext uri="{D42A27DB-BD31-4B8C-83A1-F6EECF244321}">
                <p14:modId xmlns:p14="http://schemas.microsoft.com/office/powerpoint/2010/main" val="3953916730"/>
              </p:ext>
            </p:extLst>
          </p:nvPr>
        </p:nvGraphicFramePr>
        <p:xfrm>
          <a:off x="508000" y="2141924"/>
          <a:ext cx="8128000" cy="2828153"/>
        </p:xfrm>
        <a:graphic>
          <a:graphicData uri="http://schemas.openxmlformats.org/presentationml/2006/ole">
            <mc:AlternateContent xmlns:mc="http://schemas.openxmlformats.org/markup-compatibility/2006">
              <mc:Choice xmlns:v="urn:schemas-microsoft-com:vml" Requires="v">
                <p:oleObj spid="_x0000_s268290" name="文档" r:id="rId4" imgW="3837004" imgH="1334846" progId="Word.Document.12">
                  <p:embed/>
                </p:oleObj>
              </mc:Choice>
              <mc:Fallback>
                <p:oleObj name="文档" r:id="rId4" imgW="3837004" imgH="1334846" progId="Word.Document.12">
                  <p:embed/>
                  <p:pic>
                    <p:nvPicPr>
                      <p:cNvPr id="0" name=""/>
                      <p:cNvPicPr/>
                      <p:nvPr/>
                    </p:nvPicPr>
                    <p:blipFill>
                      <a:blip r:embed="rId5"/>
                      <a:stretch>
                        <a:fillRect/>
                      </a:stretch>
                    </p:blipFill>
                    <p:spPr>
                      <a:xfrm>
                        <a:off x="508000" y="2141924"/>
                        <a:ext cx="8128000" cy="2828153"/>
                      </a:xfrm>
                      <a:prstGeom prst="rect">
                        <a:avLst/>
                      </a:prstGeom>
                    </p:spPr>
                  </p:pic>
                </p:oleObj>
              </mc:Fallback>
            </mc:AlternateContent>
          </a:graphicData>
        </a:graphic>
      </p:graphicFrame>
    </p:spTree>
    <p:extLst>
      <p:ext uri="{BB962C8B-B14F-4D97-AF65-F5344CB8AC3E}">
        <p14:creationId xmlns:p14="http://schemas.microsoft.com/office/powerpoint/2010/main" val="450913128"/>
      </p:ext>
    </p:extLst>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4"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17" name="文本框 16">
            <a:hlinkClick r:id="rId4"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8" name="文本框 17">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9" name="文本框 18">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340768"/>
            <a:ext cx="5187639" cy="498598"/>
          </a:xfrm>
          <a:prstGeom prst="rect">
            <a:avLst/>
          </a:prstGeom>
        </p:spPr>
        <p:txBody>
          <a:bodyPr wrap="none">
            <a:spAutoFit/>
          </a:bodyPr>
          <a:lstStyle/>
          <a:p>
            <a:pPr indent="4064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涉及反应进行程度的粒子数目的</a:t>
            </a:r>
            <a:r>
              <a:rPr lang="zh-CN"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判断</a:t>
            </a:r>
            <a:r>
              <a:rPr lang="en-US"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a:spLocks noChangeAspect="1"/>
          </p:cNvSpPr>
          <p:nvPr/>
        </p:nvSpPr>
        <p:spPr>
          <a:xfrm>
            <a:off x="508000" y="1827859"/>
            <a:ext cx="8128000" cy="411612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表示阿伏加德罗常数的值。下列说法正确的是</a:t>
            </a:r>
            <a:r>
              <a:rPr lang="zh-CN" altLang="zh-CN" sz="2200">
                <a:solidFill>
                  <a:srgbClr val="000000"/>
                </a:solidFill>
                <a:latin typeface="NEU-BZ-S92"/>
                <a:ea typeface="Times New Roman" panose="02020603050405020304" pitchFamily="18" charset="0"/>
                <a:cs typeface="Times New Roman" panose="02020603050405020304" pitchFamily="18" charset="0"/>
              </a:rPr>
              <a:t> </a:t>
            </a:r>
            <a:r>
              <a:rPr lang="en-US" altLang="zh-CN" sz="2200">
                <a:solidFill>
                  <a:srgbClr val="000000"/>
                </a:solidFill>
                <a:latin typeface="NEU-BZ-S92"/>
                <a:ea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密闭容器中</a:t>
            </a:r>
            <a:r>
              <a:rPr lang="en-US" altLang="zh-CN" sz="2200">
                <a:solidFill>
                  <a:srgbClr val="000000"/>
                </a:solidFill>
                <a:latin typeface="Times New Roman" panose="02020603050405020304" pitchFamily="18" charset="0"/>
                <a:cs typeface="Times New Roman" panose="02020603050405020304" pitchFamily="18" charset="0"/>
              </a:rPr>
              <a:t>,2 mol SO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1 mol 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催化反应后分子总数为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(2018·</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,11D)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B.1.0 mol CH</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在光照下反应生成的</a:t>
            </a:r>
            <a:r>
              <a:rPr lang="en-US" altLang="zh-CN" sz="2200">
                <a:solidFill>
                  <a:srgbClr val="000000"/>
                </a:solidFill>
                <a:latin typeface="Times New Roman" panose="02020603050405020304" pitchFamily="18" charset="0"/>
                <a:cs typeface="Times New Roman" panose="02020603050405020304" pitchFamily="18" charset="0"/>
              </a:rPr>
              <a:t>CH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Cl</a:t>
            </a:r>
            <a:r>
              <a:rPr lang="zh-CN" altLang="zh-CN" sz="2200">
                <a:solidFill>
                  <a:srgbClr val="000000"/>
                </a:solidFill>
                <a:latin typeface="Times New Roman" panose="02020603050405020304" pitchFamily="18" charset="0"/>
                <a:cs typeface="Times New Roman" panose="02020603050405020304" pitchFamily="18" charset="0"/>
              </a:rPr>
              <a:t>分子数为</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(2018·</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,10D)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cs typeface="Times New Roman" panose="02020603050405020304" pitchFamily="18" charset="0"/>
              </a:rPr>
              <a:t>密闭容器中</a:t>
            </a:r>
            <a:r>
              <a:rPr lang="en-US" altLang="zh-CN" sz="2200">
                <a:solidFill>
                  <a:srgbClr val="000000"/>
                </a:solidFill>
                <a:latin typeface="Times New Roman" panose="02020603050405020304" pitchFamily="18" charset="0"/>
                <a:cs typeface="Times New Roman" panose="02020603050405020304" pitchFamily="18" charset="0"/>
              </a:rPr>
              <a:t>2 mol NO</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1 mol 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充分反应后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产物分子数为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(2015·</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,8D)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D.1 mol K</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Cr</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7</a:t>
            </a:r>
            <a:r>
              <a:rPr lang="zh-CN" altLang="zh-CN" sz="2200">
                <a:solidFill>
                  <a:srgbClr val="000000"/>
                </a:solidFill>
                <a:latin typeface="Times New Roman" panose="02020603050405020304" pitchFamily="18" charset="0"/>
                <a:cs typeface="Times New Roman" panose="02020603050405020304" pitchFamily="18" charset="0"/>
              </a:rPr>
              <a:t>被还原为</a:t>
            </a:r>
            <a:r>
              <a:rPr lang="en-US" altLang="zh-CN" sz="2200">
                <a:solidFill>
                  <a:srgbClr val="000000"/>
                </a:solidFill>
                <a:latin typeface="Times New Roman" panose="02020603050405020304" pitchFamily="18" charset="0"/>
                <a:cs typeface="Times New Roman" panose="02020603050405020304" pitchFamily="18" charset="0"/>
              </a:rPr>
              <a:t>Cr</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转移的电子数为</a:t>
            </a:r>
            <a:r>
              <a:rPr lang="en-US" altLang="zh-CN" sz="2200">
                <a:solidFill>
                  <a:srgbClr val="000000"/>
                </a:solidFill>
                <a:latin typeface="Times New Roman" panose="02020603050405020304" pitchFamily="18" charset="0"/>
                <a:cs typeface="Times New Roman" panose="02020603050405020304" pitchFamily="18" charset="0"/>
              </a:rPr>
              <a:t>6</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(2019·</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,8C)</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D</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41719732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5"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17" name="文本框 16">
            <a:hlinkClick r:id="rId5"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8" name="文本框 17">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9" name="文本框 18">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graphicFrame>
        <p:nvGraphicFramePr>
          <p:cNvPr id="2" name="对象 1"/>
          <p:cNvGraphicFramePr>
            <a:graphicFrameLocks noChangeAspect="1"/>
          </p:cNvGraphicFramePr>
          <p:nvPr>
            <p:extLst>
              <p:ext uri="{D42A27DB-BD31-4B8C-83A1-F6EECF244321}">
                <p14:modId xmlns:p14="http://schemas.microsoft.com/office/powerpoint/2010/main" val="1884445985"/>
              </p:ext>
            </p:extLst>
          </p:nvPr>
        </p:nvGraphicFramePr>
        <p:xfrm>
          <a:off x="508000" y="2088118"/>
          <a:ext cx="8128000" cy="2935764"/>
        </p:xfrm>
        <a:graphic>
          <a:graphicData uri="http://schemas.openxmlformats.org/presentationml/2006/ole">
            <mc:AlternateContent xmlns:mc="http://schemas.openxmlformats.org/markup-compatibility/2006">
              <mc:Choice xmlns:v="urn:schemas-microsoft-com:vml" Requires="v">
                <p:oleObj spid="_x0000_s277506" name="文档" r:id="rId9" imgW="3837004" imgH="1385687" progId="Word.Document.12">
                  <p:embed/>
                </p:oleObj>
              </mc:Choice>
              <mc:Fallback>
                <p:oleObj name="文档" r:id="rId9" imgW="3837004" imgH="1385687" progId="Word.Document.12">
                  <p:embed/>
                  <p:pic>
                    <p:nvPicPr>
                      <p:cNvPr id="0" name=""/>
                      <p:cNvPicPr/>
                      <p:nvPr/>
                    </p:nvPicPr>
                    <p:blipFill>
                      <a:blip r:embed="rId10"/>
                      <a:stretch>
                        <a:fillRect/>
                      </a:stretch>
                    </p:blipFill>
                    <p:spPr>
                      <a:xfrm>
                        <a:off x="508000" y="2088118"/>
                        <a:ext cx="8128000" cy="2935764"/>
                      </a:xfrm>
                      <a:prstGeom prst="rect">
                        <a:avLst/>
                      </a:prstGeom>
                    </p:spPr>
                  </p:pic>
                </p:oleObj>
              </mc:Fallback>
            </mc:AlternateContent>
          </a:graphicData>
        </a:graphic>
      </p:graphicFrame>
    </p:spTree>
    <p:extLst>
      <p:ext uri="{BB962C8B-B14F-4D97-AF65-F5344CB8AC3E}">
        <p14:creationId xmlns:p14="http://schemas.microsoft.com/office/powerpoint/2010/main" val="19440008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4"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17" name="文本框 16">
            <a:hlinkClick r:id="rId4"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8" name="文本框 17">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9" name="文本框 18">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3" name="矩形 2"/>
          <p:cNvSpPr>
            <a:spLocks noChangeAspect="1"/>
          </p:cNvSpPr>
          <p:nvPr/>
        </p:nvSpPr>
        <p:spPr>
          <a:xfrm>
            <a:off x="508000" y="1772816"/>
            <a:ext cx="8128000" cy="3748719"/>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设</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是阿伏加德罗常数的值。下列说法正确的是</a:t>
            </a:r>
            <a:r>
              <a:rPr lang="zh-CN" altLang="zh-CN" sz="2200">
                <a:solidFill>
                  <a:srgbClr val="000000"/>
                </a:solidFill>
                <a:latin typeface="NEU-BZ-S92"/>
                <a:ea typeface="Times New Roman" panose="02020603050405020304" pitchFamily="18" charset="0"/>
                <a:cs typeface="Times New Roman" panose="02020603050405020304" pitchFamily="18" charset="0"/>
              </a:rPr>
              <a:t> </a:t>
            </a:r>
            <a:r>
              <a:rPr lang="en-US" altLang="zh-CN" sz="2200">
                <a:solidFill>
                  <a:srgbClr val="000000"/>
                </a:solidFill>
                <a:latin typeface="NEU-BZ-S92"/>
                <a:ea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A.16.25 g 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水解形成的</a:t>
            </a:r>
            <a:r>
              <a:rPr lang="en-US" altLang="zh-CN" sz="2200">
                <a:solidFill>
                  <a:srgbClr val="000000"/>
                </a:solidFill>
                <a:latin typeface="Times New Roman" panose="02020603050405020304" pitchFamily="18" charset="0"/>
                <a:cs typeface="Times New Roman" panose="02020603050405020304" pitchFamily="18" charset="0"/>
              </a:rPr>
              <a:t>Fe(OH)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胶体粒子数为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(2018·</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,10A)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B.100 mL 1 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溶液中所含</a:t>
            </a:r>
            <a:r>
              <a:rPr lang="en-US" altLang="zh-CN" sz="2200">
                <a:solidFill>
                  <a:srgbClr val="000000"/>
                </a:solidFill>
                <a:latin typeface="Times New Roman" panose="02020603050405020304" pitchFamily="18" charset="0"/>
                <a:cs typeface="Times New Roman" panose="02020603050405020304" pitchFamily="18" charset="0"/>
              </a:rPr>
              <a:t>Fe</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的数目为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(2018·</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,11B)</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C.pH=1</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PO</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溶液中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含有</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(2017·</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,10B)</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D.0.1 mol 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0.1 mol I</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于密闭容器中充分反应后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其分子总数为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(2017·</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,8D)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smtClean="0">
                <a:solidFill>
                  <a:srgbClr val="000000"/>
                </a:solidFill>
                <a:latin typeface="Times New Roman" panose="02020603050405020304" pitchFamily="18" charset="0"/>
                <a:cs typeface="Times New Roman" panose="02020603050405020304" pitchFamily="18" charset="0"/>
              </a:rPr>
              <a:t>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7104411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4"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17" name="文本框 16">
            <a:hlinkClick r:id="rId4"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8" name="文本框 17">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9" name="文本框 18">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2513599"/>
            <a:ext cx="8128000" cy="2123658"/>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16.25</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a:t>
            </a:r>
            <a:r>
              <a:rPr lang="en-US" altLang="zh-CN" sz="2200">
                <a:solidFill>
                  <a:srgbClr val="000000"/>
                </a:solidFill>
                <a:latin typeface="Times New Roman" panose="02020603050405020304" pitchFamily="18" charset="0"/>
                <a:cs typeface="Times New Roman" panose="02020603050405020304" pitchFamily="18" charset="0"/>
              </a:rPr>
              <a:t>Fe(OH)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胶体粒子是若干</a:t>
            </a:r>
            <a:r>
              <a:rPr lang="en-US" altLang="zh-CN" sz="2200">
                <a:solidFill>
                  <a:srgbClr val="000000"/>
                </a:solidFill>
                <a:latin typeface="Times New Roman" panose="02020603050405020304" pitchFamily="18" charset="0"/>
                <a:cs typeface="Times New Roman" panose="02020603050405020304" pitchFamily="18" charset="0"/>
              </a:rPr>
              <a:t>Fe(OH)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分子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的集合体</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,Fe</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在水溶液中发生水解</a:t>
            </a:r>
            <a:r>
              <a:rPr lang="en-US" altLang="zh-CN" sz="2200">
                <a:solidFill>
                  <a:srgbClr val="000000"/>
                </a:solidFill>
                <a:latin typeface="Times New Roman" panose="02020603050405020304" pitchFamily="18" charset="0"/>
                <a:cs typeface="Times New Roman" panose="02020603050405020304" pitchFamily="18" charset="0"/>
              </a:rPr>
              <a:t>,100</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溶液中的</a:t>
            </a:r>
            <a:r>
              <a:rPr lang="en-US" altLang="zh-CN" sz="2200">
                <a:solidFill>
                  <a:srgbClr val="000000"/>
                </a:solidFill>
                <a:latin typeface="Times New Roman" panose="02020603050405020304" pitchFamily="18" charset="0"/>
                <a:cs typeface="Times New Roman" panose="02020603050405020304" pitchFamily="18" charset="0"/>
              </a:rPr>
              <a:t>Fe</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数目小于</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;pH=1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PO</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溶液体积未知</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无法计算</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的个数</a:t>
            </a: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smtClean="0">
                <a:solidFill>
                  <a:srgbClr val="000000"/>
                </a:solidFill>
                <a:latin typeface="Times New Roman" panose="02020603050405020304" pitchFamily="18" charset="0"/>
                <a:cs typeface="Times New Roman" panose="02020603050405020304" pitchFamily="18" charset="0"/>
              </a:rPr>
              <a:t>H</a:t>
            </a:r>
            <a:r>
              <a:rPr lang="en-US" altLang="zh-CN" sz="2200" baseline="-25000" smtClean="0">
                <a:solidFill>
                  <a:srgbClr val="000000"/>
                </a:solidFill>
                <a:latin typeface="Times New Roman" panose="02020603050405020304" pitchFamily="18" charset="0"/>
                <a:cs typeface="Times New Roman" panose="02020603050405020304" pitchFamily="18" charset="0"/>
              </a:rPr>
              <a:t>2</a:t>
            </a:r>
            <a:r>
              <a:rPr lang="en-US" altLang="zh-CN" sz="2200" smtClean="0">
                <a:solidFill>
                  <a:srgbClr val="000000"/>
                </a:solidFill>
                <a:latin typeface="Times New Roman" panose="02020603050405020304" pitchFamily="18" charset="0"/>
                <a:cs typeface="Times New Roman" panose="02020603050405020304" pitchFamily="18" charset="0"/>
              </a:rPr>
              <a:t>+I</a:t>
            </a:r>
            <a:r>
              <a:rPr lang="en-US" altLang="zh-CN" sz="2200" baseline="-25000" smtClean="0">
                <a:solidFill>
                  <a:srgbClr val="000000"/>
                </a:solidFill>
                <a:latin typeface="Times New Roman" panose="02020603050405020304" pitchFamily="18" charset="0"/>
                <a:cs typeface="Times New Roman" panose="02020603050405020304" pitchFamily="18" charset="0"/>
              </a:rPr>
              <a:t>2              </a:t>
            </a:r>
            <a:r>
              <a:rPr lang="en-US" altLang="zh-CN" sz="2200" smtClean="0">
                <a:solidFill>
                  <a:srgbClr val="000000"/>
                </a:solidFill>
                <a:latin typeface="Times New Roman" panose="02020603050405020304" pitchFamily="18" charset="0"/>
                <a:cs typeface="Times New Roman" panose="02020603050405020304" pitchFamily="18" charset="0"/>
              </a:rPr>
              <a:t>2HI</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是分子数不变的反应</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项正确。</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p:txBody>
      </p:sp>
      <p:pic>
        <p:nvPicPr>
          <p:cNvPr id="9" name="图片 8"/>
          <p:cNvPicPr/>
          <p:nvPr/>
        </p:nvPicPr>
        <p:blipFill>
          <a:blip r:embed="rId7"/>
          <a:stretch>
            <a:fillRect/>
          </a:stretch>
        </p:blipFill>
        <p:spPr>
          <a:xfrm>
            <a:off x="7236296" y="3861048"/>
            <a:ext cx="504113" cy="281429"/>
          </a:xfrm>
          <a:prstGeom prst="rect">
            <a:avLst/>
          </a:prstGeom>
        </p:spPr>
      </p:pic>
    </p:spTree>
    <p:extLst>
      <p:ext uri="{BB962C8B-B14F-4D97-AF65-F5344CB8AC3E}">
        <p14:creationId xmlns:p14="http://schemas.microsoft.com/office/powerpoint/2010/main" val="16886479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5"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5" name="文本框 4">
            <a:hlinkClick r:id="rId5"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必备知识</a:t>
            </a:r>
          </a:p>
        </p:txBody>
      </p:sp>
      <p:sp>
        <p:nvSpPr>
          <p:cNvPr id="7" name="文本框 6">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8" name="矩形 7"/>
          <p:cNvSpPr>
            <a:spLocks noChangeAspect="1"/>
          </p:cNvSpPr>
          <p:nvPr/>
        </p:nvSpPr>
        <p:spPr>
          <a:xfrm>
            <a:off x="508000" y="1628800"/>
            <a:ext cx="8128000" cy="1717393"/>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电离、水解对溶液中离子数目的影响</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pPr>
            <a:r>
              <a:rPr lang="en-US" altLang="zh-CN" sz="2200" smtClean="0">
                <a:solidFill>
                  <a:srgbClr val="000000"/>
                </a:solidFill>
                <a:latin typeface="Times New Roman" panose="02020603050405020304" pitchFamily="18" charset="0"/>
                <a:cs typeface="Times New Roman" panose="02020603050405020304" pitchFamily="18" charset="0"/>
              </a:rPr>
              <a:t>    </a:t>
            </a:r>
            <a:r>
              <a:rPr lang="zh-CN" altLang="zh-CN" sz="2200" smtClean="0">
                <a:solidFill>
                  <a:srgbClr val="000000"/>
                </a:solidFill>
                <a:latin typeface="Times New Roman" panose="02020603050405020304" pitchFamily="18" charset="0"/>
                <a:cs typeface="Times New Roman" panose="02020603050405020304" pitchFamily="18" charset="0"/>
              </a:rPr>
              <a:t>因</a:t>
            </a:r>
            <a:r>
              <a:rPr lang="zh-CN" altLang="zh-CN" sz="2200">
                <a:solidFill>
                  <a:srgbClr val="000000"/>
                </a:solidFill>
                <a:latin typeface="Times New Roman" panose="02020603050405020304" pitchFamily="18" charset="0"/>
                <a:cs typeface="Times New Roman" panose="02020603050405020304" pitchFamily="18" charset="0"/>
              </a:rPr>
              <a:t>忽视溶液中某些离子的水解或弱电解质的电离而造成错误。如</a:t>
            </a:r>
            <a:r>
              <a:rPr lang="en-US" altLang="zh-CN" sz="2200">
                <a:solidFill>
                  <a:srgbClr val="000000"/>
                </a:solidFill>
                <a:latin typeface="Times New Roman" panose="02020603050405020304" pitchFamily="18" charset="0"/>
              </a:rPr>
              <a:t>1 L 1 mol·L</a:t>
            </a:r>
            <a:r>
              <a:rPr lang="en-US" altLang="zh-CN" sz="2200" baseline="30000">
                <a:solidFill>
                  <a:srgbClr val="000000"/>
                </a:solidFill>
                <a:latin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a:solidFill>
                  <a:srgbClr val="000000"/>
                </a:solidFill>
                <a:latin typeface="Times New Roman" panose="02020603050405020304" pitchFamily="18" charset="0"/>
              </a:rPr>
              <a:t>CH</a:t>
            </a:r>
            <a:r>
              <a:rPr lang="en-US" altLang="zh-CN" sz="2200" baseline="-25000">
                <a:solidFill>
                  <a:srgbClr val="000000"/>
                </a:solidFill>
                <a:latin typeface="Times New Roman" panose="02020603050405020304" pitchFamily="18" charset="0"/>
              </a:rPr>
              <a:t>3</a:t>
            </a:r>
            <a:r>
              <a:rPr lang="en-US" altLang="zh-CN" sz="2200">
                <a:solidFill>
                  <a:srgbClr val="000000"/>
                </a:solidFill>
                <a:latin typeface="Times New Roman" panose="02020603050405020304" pitchFamily="18" charset="0"/>
              </a:rPr>
              <a:t>COOH</a:t>
            </a:r>
            <a:r>
              <a:rPr lang="zh-CN" altLang="zh-CN" sz="2200">
                <a:solidFill>
                  <a:srgbClr val="000000"/>
                </a:solidFill>
                <a:latin typeface="Times New Roman" panose="02020603050405020304" pitchFamily="18" charset="0"/>
                <a:cs typeface="Times New Roman" panose="02020603050405020304" pitchFamily="18" charset="0"/>
              </a:rPr>
              <a:t>溶液中</a:t>
            </a:r>
            <a:r>
              <a:rPr lang="en-US" altLang="zh-CN" sz="2200">
                <a:solidFill>
                  <a:srgbClr val="000000"/>
                </a:solidFill>
                <a:latin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由于</a:t>
            </a:r>
            <a:r>
              <a:rPr lang="en-US" altLang="zh-CN" sz="2200">
                <a:solidFill>
                  <a:srgbClr val="000000"/>
                </a:solidFill>
                <a:latin typeface="Times New Roman" panose="02020603050405020304" pitchFamily="18" charset="0"/>
              </a:rPr>
              <a:t>CH</a:t>
            </a:r>
            <a:r>
              <a:rPr lang="en-US" altLang="zh-CN" sz="2200" baseline="-25000">
                <a:solidFill>
                  <a:srgbClr val="000000"/>
                </a:solidFill>
                <a:latin typeface="Times New Roman" panose="02020603050405020304" pitchFamily="18" charset="0"/>
              </a:rPr>
              <a:t>3</a:t>
            </a:r>
            <a:r>
              <a:rPr lang="en-US" altLang="zh-CN" sz="2200">
                <a:solidFill>
                  <a:srgbClr val="000000"/>
                </a:solidFill>
                <a:latin typeface="Times New Roman" panose="02020603050405020304" pitchFamily="18" charset="0"/>
              </a:rPr>
              <a:t>COOH</a:t>
            </a:r>
            <a:r>
              <a:rPr lang="zh-CN" altLang="zh-CN" sz="2200">
                <a:solidFill>
                  <a:srgbClr val="000000"/>
                </a:solidFill>
                <a:latin typeface="Times New Roman" panose="02020603050405020304" pitchFamily="18" charset="0"/>
                <a:cs typeface="Times New Roman" panose="02020603050405020304" pitchFamily="18" charset="0"/>
              </a:rPr>
              <a:t>为弱酸</a:t>
            </a:r>
            <a:r>
              <a:rPr lang="en-US" altLang="zh-CN" sz="2200">
                <a:solidFill>
                  <a:srgbClr val="000000"/>
                </a:solidFill>
                <a:latin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故溶液中</a:t>
            </a:r>
            <a:r>
              <a:rPr lang="en-US" altLang="zh-CN" sz="2200">
                <a:solidFill>
                  <a:srgbClr val="000000"/>
                </a:solidFill>
                <a:latin typeface="Times New Roman" panose="02020603050405020304" pitchFamily="18" charset="0"/>
              </a:rPr>
              <a:t>CH</a:t>
            </a:r>
            <a:r>
              <a:rPr lang="en-US" altLang="zh-CN" sz="2200" baseline="-25000">
                <a:solidFill>
                  <a:srgbClr val="000000"/>
                </a:solidFill>
                <a:latin typeface="Times New Roman" panose="02020603050405020304" pitchFamily="18" charset="0"/>
              </a:rPr>
              <a:t>3</a:t>
            </a:r>
            <a:r>
              <a:rPr lang="en-US" altLang="zh-CN" sz="2200">
                <a:solidFill>
                  <a:srgbClr val="000000"/>
                </a:solidFill>
                <a:latin typeface="Times New Roman" panose="02020603050405020304" pitchFamily="18" charset="0"/>
              </a:rPr>
              <a:t>COO</a:t>
            </a:r>
            <a:r>
              <a:rPr lang="en-US" altLang="zh-CN" sz="2200" baseline="30000">
                <a:solidFill>
                  <a:srgbClr val="000000"/>
                </a:solidFill>
                <a:latin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的物质的量小于</a:t>
            </a:r>
            <a:r>
              <a:rPr lang="en-US" altLang="zh-CN" sz="2200">
                <a:solidFill>
                  <a:srgbClr val="000000"/>
                </a:solidFill>
                <a:latin typeface="Times New Roman" panose="02020603050405020304" pitchFamily="18" charset="0"/>
              </a:rPr>
              <a:t>1 mol;1 L 1 mol·L</a:t>
            </a:r>
            <a:r>
              <a:rPr lang="en-US" altLang="zh-CN" sz="2200" baseline="30000">
                <a:solidFill>
                  <a:srgbClr val="000000"/>
                </a:solidFill>
                <a:latin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a:solidFill>
                  <a:srgbClr val="000000"/>
                </a:solidFill>
                <a:latin typeface="Times New Roman" panose="02020603050405020304" pitchFamily="18" charset="0"/>
              </a:rPr>
              <a:t>Na</a:t>
            </a:r>
            <a:r>
              <a:rPr lang="en-US" altLang="zh-CN" sz="2200" baseline="-25000">
                <a:solidFill>
                  <a:srgbClr val="000000"/>
                </a:solidFill>
                <a:latin typeface="Times New Roman" panose="02020603050405020304" pitchFamily="18" charset="0"/>
              </a:rPr>
              <a:t>2</a:t>
            </a:r>
            <a:r>
              <a:rPr lang="en-US" altLang="zh-CN" sz="2200">
                <a:solidFill>
                  <a:srgbClr val="000000"/>
                </a:solidFill>
                <a:latin typeface="Times New Roman" panose="02020603050405020304" pitchFamily="18" charset="0"/>
              </a:rPr>
              <a:t>CO</a:t>
            </a:r>
            <a:r>
              <a:rPr lang="en-US" altLang="zh-CN" sz="2200" baseline="-25000">
                <a:solidFill>
                  <a:srgbClr val="000000"/>
                </a:solidFill>
                <a:latin typeface="Times New Roman" panose="02020603050405020304" pitchFamily="18" charset="0"/>
              </a:rPr>
              <a:t>3</a:t>
            </a:r>
            <a:endParaRPr lang="zh-CN" altLang="en-US" sz="2200"/>
          </a:p>
        </p:txBody>
      </p:sp>
      <p:graphicFrame>
        <p:nvGraphicFramePr>
          <p:cNvPr id="9" name="对象 8"/>
          <p:cNvGraphicFramePr>
            <a:graphicFrameLocks noChangeAspect="1"/>
          </p:cNvGraphicFramePr>
          <p:nvPr>
            <p:extLst>
              <p:ext uri="{D42A27DB-BD31-4B8C-83A1-F6EECF244321}">
                <p14:modId xmlns:p14="http://schemas.microsoft.com/office/powerpoint/2010/main" val="55263335"/>
              </p:ext>
            </p:extLst>
          </p:nvPr>
        </p:nvGraphicFramePr>
        <p:xfrm>
          <a:off x="41564" y="3284032"/>
          <a:ext cx="8128000" cy="464073"/>
        </p:xfrm>
        <a:graphic>
          <a:graphicData uri="http://schemas.openxmlformats.org/presentationml/2006/ole">
            <mc:AlternateContent xmlns:mc="http://schemas.openxmlformats.org/markup-compatibility/2006">
              <mc:Choice xmlns:v="urn:schemas-microsoft-com:vml" Requires="v">
                <p:oleObj spid="_x0000_s278530" name="文档" r:id="rId9" imgW="3837004" imgH="219229" progId="Word.Document.12">
                  <p:embed/>
                </p:oleObj>
              </mc:Choice>
              <mc:Fallback>
                <p:oleObj name="文档" r:id="rId9" imgW="3837004" imgH="219229" progId="Word.Document.12">
                  <p:embed/>
                  <p:pic>
                    <p:nvPicPr>
                      <p:cNvPr id="0" name=""/>
                      <p:cNvPicPr/>
                      <p:nvPr/>
                    </p:nvPicPr>
                    <p:blipFill>
                      <a:blip r:embed="rId10"/>
                      <a:stretch>
                        <a:fillRect/>
                      </a:stretch>
                    </p:blipFill>
                    <p:spPr>
                      <a:xfrm>
                        <a:off x="41564" y="3284032"/>
                        <a:ext cx="8128000" cy="464073"/>
                      </a:xfrm>
                      <a:prstGeom prst="rect">
                        <a:avLst/>
                      </a:prstGeom>
                    </p:spPr>
                  </p:pic>
                </p:oleObj>
              </mc:Fallback>
            </mc:AlternateContent>
          </a:graphicData>
        </a:graphic>
      </p:graphicFrame>
      <p:sp>
        <p:nvSpPr>
          <p:cNvPr id="10" name="矩形 9"/>
          <p:cNvSpPr>
            <a:spLocks noChangeAspect="1"/>
          </p:cNvSpPr>
          <p:nvPr/>
        </p:nvSpPr>
        <p:spPr>
          <a:xfrm>
            <a:off x="508000" y="3748105"/>
            <a:ext cx="4695196" cy="498598"/>
          </a:xfrm>
          <a:prstGeom prst="rect">
            <a:avLst/>
          </a:prstGeom>
        </p:spPr>
        <p:txBody>
          <a:bodyPr wrap="none">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隐含可逆反应和特殊的</a:t>
            </a:r>
            <a:r>
              <a:rPr lang="zh-CN"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化学反应</a:t>
            </a:r>
            <a:r>
              <a:rPr lang="en-US"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3560723827"/>
              </p:ext>
            </p:extLst>
          </p:nvPr>
        </p:nvGraphicFramePr>
        <p:xfrm>
          <a:off x="899592" y="4240253"/>
          <a:ext cx="8128000" cy="366549"/>
        </p:xfrm>
        <a:graphic>
          <a:graphicData uri="http://schemas.openxmlformats.org/presentationml/2006/ole">
            <mc:AlternateContent xmlns:mc="http://schemas.openxmlformats.org/markup-compatibility/2006">
              <mc:Choice xmlns:v="urn:schemas-microsoft-com:vml" Requires="v">
                <p:oleObj spid="_x0000_s278531" name="文档" r:id="rId12" imgW="3837004" imgH="173076" progId="Word.Document.12">
                  <p:embed/>
                </p:oleObj>
              </mc:Choice>
              <mc:Fallback>
                <p:oleObj name="文档" r:id="rId12" imgW="3837004" imgH="173076" progId="Word.Document.12">
                  <p:embed/>
                  <p:pic>
                    <p:nvPicPr>
                      <p:cNvPr id="0" name=""/>
                      <p:cNvPicPr/>
                      <p:nvPr/>
                    </p:nvPicPr>
                    <p:blipFill>
                      <a:blip r:embed="rId13"/>
                      <a:stretch>
                        <a:fillRect/>
                      </a:stretch>
                    </p:blipFill>
                    <p:spPr>
                      <a:xfrm>
                        <a:off x="899592" y="4240253"/>
                        <a:ext cx="8128000" cy="366549"/>
                      </a:xfrm>
                      <a:prstGeom prst="rect">
                        <a:avLst/>
                      </a:prstGeom>
                    </p:spPr>
                  </p:pic>
                </p:oleObj>
              </mc:Fallback>
            </mc:AlternateContent>
          </a:graphicData>
        </a:graphic>
      </p:graphicFrame>
      <p:sp>
        <p:nvSpPr>
          <p:cNvPr id="12" name="矩形 11"/>
          <p:cNvSpPr>
            <a:spLocks noChangeAspect="1"/>
          </p:cNvSpPr>
          <p:nvPr/>
        </p:nvSpPr>
        <p:spPr>
          <a:xfrm>
            <a:off x="508000" y="4642165"/>
            <a:ext cx="8128000" cy="1311128"/>
          </a:xfrm>
          <a:prstGeom prst="rect">
            <a:avLst/>
          </a:prstGeom>
        </p:spPr>
        <p:txBody>
          <a:bodyPr>
            <a:spAutoFit/>
          </a:bodyPr>
          <a:lstStyle/>
          <a:p>
            <a:pPr fontAlgn="ct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HCl+HClO,</a:t>
            </a:r>
            <a:r>
              <a:rPr lang="zh-CN" altLang="zh-CN" sz="2200">
                <a:solidFill>
                  <a:srgbClr val="000000"/>
                </a:solidFill>
                <a:latin typeface="Times New Roman" panose="02020603050405020304" pitchFamily="18" charset="0"/>
                <a:cs typeface="Times New Roman" panose="02020603050405020304" pitchFamily="18" charset="0"/>
              </a:rPr>
              <a:t>合成氨反应等。</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(2)MnO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与浓盐酸共热的反应</a:t>
            </a:r>
            <a:r>
              <a:rPr lang="en-US" altLang="zh-CN" sz="2200">
                <a:solidFill>
                  <a:srgbClr val="000000"/>
                </a:solidFill>
                <a:latin typeface="Times New Roman" panose="02020603050405020304" pitchFamily="18" charset="0"/>
                <a:cs typeface="Times New Roman" panose="02020603050405020304" pitchFamily="18" charset="0"/>
              </a:rPr>
              <a:t>,Al</a:t>
            </a:r>
            <a:r>
              <a:rPr lang="zh-CN"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Fe</a:t>
            </a:r>
            <a:r>
              <a:rPr lang="zh-CN" altLang="zh-CN" sz="2200">
                <a:solidFill>
                  <a:srgbClr val="000000"/>
                </a:solidFill>
                <a:latin typeface="Times New Roman" panose="02020603050405020304" pitchFamily="18" charset="0"/>
                <a:cs typeface="Times New Roman" panose="02020603050405020304" pitchFamily="18" charset="0"/>
              </a:rPr>
              <a:t>常温下在浓硫酸、浓硝酸中钝化</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浓硫酸与铜共热的反应等。</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4721886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4"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5" name="文本框 4">
            <a:hlinkClick r:id="rId4"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必备知识</a:t>
            </a:r>
          </a:p>
        </p:txBody>
      </p:sp>
      <p:sp>
        <p:nvSpPr>
          <p:cNvPr id="7" name="文本框 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701069"/>
            <a:ext cx="8128000" cy="370986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解答有关阿伏加德罗常数类题目的三个步骤</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看</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看所给数据是体积、质量还是物质的量。如果所给数据是质量或物质的量</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该类数据不受外界条件的影响。</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定</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确定对象是气体、固体还是液体。如果是气体</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要注意外界条件是否为</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标准状况</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算</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根据所求内容进行计算</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在求算时要注意</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①</a:t>
            </a:r>
            <a:r>
              <a:rPr lang="zh-CN" altLang="zh-CN" sz="2200">
                <a:solidFill>
                  <a:srgbClr val="000000"/>
                </a:solidFill>
                <a:latin typeface="Times New Roman" panose="02020603050405020304" pitchFamily="18" charset="0"/>
                <a:cs typeface="Times New Roman" panose="02020603050405020304" pitchFamily="18" charset="0"/>
              </a:rPr>
              <a:t>不要直接利用溶液的浓度代替指定物质的物质的量进行计算。</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②</a:t>
            </a:r>
            <a:r>
              <a:rPr lang="zh-CN" altLang="zh-CN" sz="2200">
                <a:solidFill>
                  <a:srgbClr val="000000"/>
                </a:solidFill>
                <a:latin typeface="Times New Roman" panose="02020603050405020304" pitchFamily="18" charset="0"/>
                <a:cs typeface="Times New Roman" panose="02020603050405020304" pitchFamily="18" charset="0"/>
              </a:rPr>
              <a:t>同种物质在不同氧化还原反应中的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角色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可能不同</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电子转移数目也可能不同</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不能一概而论。</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9713776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5"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5" name="文本框 4">
            <a:hlinkClick r:id="rId5"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7" name="文本框 6">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1484784"/>
            <a:ext cx="8128000" cy="866006"/>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.(2019·</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山东青岛二模</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用</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表示阿伏加德罗常数的值。下列叙述正确的是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676576156"/>
              </p:ext>
            </p:extLst>
          </p:nvPr>
        </p:nvGraphicFramePr>
        <p:xfrm>
          <a:off x="508000" y="2338214"/>
          <a:ext cx="8128000" cy="790270"/>
        </p:xfrm>
        <a:graphic>
          <a:graphicData uri="http://schemas.openxmlformats.org/presentationml/2006/ole">
            <mc:AlternateContent xmlns:mc="http://schemas.openxmlformats.org/markup-compatibility/2006">
              <mc:Choice xmlns:v="urn:schemas-microsoft-com:vml" Requires="v">
                <p:oleObj spid="_x0000_s279554" name="文档" r:id="rId9" imgW="3837004" imgH="372834" progId="Word.Document.12">
                  <p:embed/>
                </p:oleObj>
              </mc:Choice>
              <mc:Fallback>
                <p:oleObj name="文档" r:id="rId9" imgW="3837004" imgH="372834" progId="Word.Document.12">
                  <p:embed/>
                  <p:pic>
                    <p:nvPicPr>
                      <p:cNvPr id="0" name=""/>
                      <p:cNvPicPr/>
                      <p:nvPr/>
                    </p:nvPicPr>
                    <p:blipFill>
                      <a:blip r:embed="rId10"/>
                      <a:stretch>
                        <a:fillRect/>
                      </a:stretch>
                    </p:blipFill>
                    <p:spPr>
                      <a:xfrm>
                        <a:off x="508000" y="2338214"/>
                        <a:ext cx="8128000" cy="790270"/>
                      </a:xfrm>
                      <a:prstGeom prst="rect">
                        <a:avLst/>
                      </a:prstGeom>
                    </p:spPr>
                  </p:pic>
                </p:oleObj>
              </mc:Fallback>
            </mc:AlternateContent>
          </a:graphicData>
        </a:graphic>
      </p:graphicFrame>
      <p:sp>
        <p:nvSpPr>
          <p:cNvPr id="4" name="矩形 3"/>
          <p:cNvSpPr>
            <a:spLocks noChangeAspect="1"/>
          </p:cNvSpPr>
          <p:nvPr/>
        </p:nvSpPr>
        <p:spPr>
          <a:xfrm>
            <a:off x="508000" y="3143973"/>
            <a:ext cx="8128000" cy="1311128"/>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B.25 g</a:t>
            </a:r>
            <a:r>
              <a:rPr lang="zh-CN" altLang="zh-CN" sz="2200">
                <a:solidFill>
                  <a:srgbClr val="000000"/>
                </a:solidFill>
                <a:latin typeface="Times New Roman" panose="02020603050405020304" pitchFamily="18" charset="0"/>
                <a:cs typeface="Times New Roman" panose="02020603050405020304" pitchFamily="18" charset="0"/>
              </a:rPr>
              <a:t>胆矾溶于水形成</a:t>
            </a:r>
            <a:r>
              <a:rPr lang="en-US" altLang="zh-CN" sz="2200">
                <a:solidFill>
                  <a:srgbClr val="000000"/>
                </a:solidFill>
                <a:latin typeface="Times New Roman" panose="02020603050405020304" pitchFamily="18" charset="0"/>
                <a:cs typeface="Times New Roman" panose="02020603050405020304" pitchFamily="18" charset="0"/>
              </a:rPr>
              <a:t>1 L</a:t>
            </a:r>
            <a:r>
              <a:rPr lang="zh-CN" altLang="zh-CN" sz="2200">
                <a:solidFill>
                  <a:srgbClr val="000000"/>
                </a:solidFill>
                <a:latin typeface="Times New Roman" panose="02020603050405020304" pitchFamily="18" charset="0"/>
                <a:cs typeface="Times New Roman" panose="02020603050405020304" pitchFamily="18" charset="0"/>
              </a:rPr>
              <a:t>溶液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所得溶液中</a:t>
            </a:r>
            <a:r>
              <a:rPr lang="en-US" altLang="zh-CN" sz="2200">
                <a:solidFill>
                  <a:srgbClr val="000000"/>
                </a:solidFill>
                <a:latin typeface="Times New Roman" panose="02020603050405020304" pitchFamily="18" charset="0"/>
                <a:cs typeface="Times New Roman" panose="02020603050405020304" pitchFamily="18" charset="0"/>
              </a:rPr>
              <a:t>Cu</a:t>
            </a:r>
            <a:r>
              <a:rPr lang="en-US" altLang="zh-CN" sz="2200" baseline="30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数目为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C.1 L 0.1 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NH</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NO</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溶液中的氮原子数为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pPr>
            <a:r>
              <a:rPr lang="en-US" altLang="zh-CN" sz="2200" smtClean="0">
                <a:solidFill>
                  <a:srgbClr val="000000"/>
                </a:solidFill>
                <a:latin typeface="Times New Roman" panose="02020603050405020304" pitchFamily="18" charset="0"/>
              </a:rPr>
              <a:t>    D</a:t>
            </a:r>
            <a:r>
              <a:rPr lang="en-US" altLang="zh-CN" sz="2200">
                <a:solidFill>
                  <a:srgbClr val="000000"/>
                </a:solidFill>
                <a:latin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常温下</a:t>
            </a:r>
            <a:r>
              <a:rPr lang="en-US" altLang="zh-CN" sz="2200">
                <a:solidFill>
                  <a:srgbClr val="000000"/>
                </a:solidFill>
                <a:latin typeface="Times New Roman" panose="02020603050405020304" pitchFamily="18" charset="0"/>
              </a:rPr>
              <a:t>,1 L pH=7</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a:solidFill>
                  <a:srgbClr val="000000"/>
                </a:solidFill>
                <a:latin typeface="Times New Roman" panose="02020603050405020304" pitchFamily="18" charset="0"/>
              </a:rPr>
              <a:t>1 mol·L</a:t>
            </a:r>
            <a:r>
              <a:rPr lang="en-US" altLang="zh-CN" sz="2200" baseline="30000">
                <a:solidFill>
                  <a:srgbClr val="000000"/>
                </a:solidFill>
                <a:latin typeface="Times New Roman" panose="02020603050405020304" pitchFamily="18" charset="0"/>
              </a:rPr>
              <a:t>-1</a:t>
            </a:r>
            <a:r>
              <a:rPr lang="en-US" altLang="zh-CN" sz="2200">
                <a:solidFill>
                  <a:srgbClr val="000000"/>
                </a:solidFill>
                <a:latin typeface="Times New Roman" panose="02020603050405020304" pitchFamily="18" charset="0"/>
              </a:rPr>
              <a:t>CH</a:t>
            </a:r>
            <a:r>
              <a:rPr lang="en-US" altLang="zh-CN" sz="2200" baseline="-25000">
                <a:solidFill>
                  <a:srgbClr val="000000"/>
                </a:solidFill>
                <a:latin typeface="Times New Roman" panose="02020603050405020304" pitchFamily="18" charset="0"/>
              </a:rPr>
              <a:t>3</a:t>
            </a:r>
            <a:r>
              <a:rPr lang="en-US" altLang="zh-CN" sz="2200">
                <a:solidFill>
                  <a:srgbClr val="000000"/>
                </a:solidFill>
                <a:latin typeface="Times New Roman" panose="02020603050405020304" pitchFamily="18" charset="0"/>
              </a:rPr>
              <a:t>COONH</a:t>
            </a:r>
            <a:r>
              <a:rPr lang="en-US" altLang="zh-CN" sz="2200" baseline="-25000">
                <a:solidFill>
                  <a:srgbClr val="000000"/>
                </a:solidFill>
                <a:latin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溶液中</a:t>
            </a:r>
            <a:r>
              <a:rPr lang="en-US" altLang="zh-CN" sz="2200">
                <a:solidFill>
                  <a:srgbClr val="000000"/>
                </a:solidFill>
                <a:latin typeface="Times New Roman" panose="02020603050405020304" pitchFamily="18" charset="0"/>
              </a:rPr>
              <a:t>,CH</a:t>
            </a:r>
            <a:r>
              <a:rPr lang="en-US" altLang="zh-CN" sz="2200" baseline="-25000">
                <a:solidFill>
                  <a:srgbClr val="000000"/>
                </a:solidFill>
                <a:latin typeface="Times New Roman" panose="02020603050405020304" pitchFamily="18" charset="0"/>
              </a:rPr>
              <a:t>3</a:t>
            </a:r>
            <a:r>
              <a:rPr lang="en-US" altLang="zh-CN" sz="2200">
                <a:solidFill>
                  <a:srgbClr val="000000"/>
                </a:solidFill>
                <a:latin typeface="Times New Roman" panose="02020603050405020304" pitchFamily="18" charset="0"/>
              </a:rPr>
              <a:t>COO</a:t>
            </a:r>
            <a:r>
              <a:rPr lang="en-US" altLang="zh-CN" sz="2200" baseline="30000">
                <a:solidFill>
                  <a:srgbClr val="000000"/>
                </a:solidFill>
                <a:latin typeface="Times New Roman" panose="02020603050405020304" pitchFamily="18" charset="0"/>
              </a:rPr>
              <a:t>-</a:t>
            </a:r>
            <a:endParaRPr lang="zh-CN" altLang="en-US" sz="2200"/>
          </a:p>
        </p:txBody>
      </p:sp>
      <p:graphicFrame>
        <p:nvGraphicFramePr>
          <p:cNvPr id="8" name="对象 7"/>
          <p:cNvGraphicFramePr>
            <a:graphicFrameLocks noChangeAspect="1"/>
          </p:cNvGraphicFramePr>
          <p:nvPr>
            <p:extLst>
              <p:ext uri="{D42A27DB-BD31-4B8C-83A1-F6EECF244321}">
                <p14:modId xmlns:p14="http://schemas.microsoft.com/office/powerpoint/2010/main" val="1500747541"/>
              </p:ext>
            </p:extLst>
          </p:nvPr>
        </p:nvGraphicFramePr>
        <p:xfrm>
          <a:off x="0" y="4474426"/>
          <a:ext cx="8128000" cy="366549"/>
        </p:xfrm>
        <a:graphic>
          <a:graphicData uri="http://schemas.openxmlformats.org/presentationml/2006/ole">
            <mc:AlternateContent xmlns:mc="http://schemas.openxmlformats.org/markup-compatibility/2006">
              <mc:Choice xmlns:v="urn:schemas-microsoft-com:vml" Requires="v">
                <p:oleObj spid="_x0000_s279555" name="文档" r:id="rId12" imgW="3837004" imgH="173076" progId="Word.Document.12">
                  <p:embed/>
                </p:oleObj>
              </mc:Choice>
              <mc:Fallback>
                <p:oleObj name="文档" r:id="rId12" imgW="3837004" imgH="173076" progId="Word.Document.12">
                  <p:embed/>
                  <p:pic>
                    <p:nvPicPr>
                      <p:cNvPr id="0" name=""/>
                      <p:cNvPicPr/>
                      <p:nvPr/>
                    </p:nvPicPr>
                    <p:blipFill>
                      <a:blip r:embed="rId13"/>
                      <a:stretch>
                        <a:fillRect/>
                      </a:stretch>
                    </p:blipFill>
                    <p:spPr>
                      <a:xfrm>
                        <a:off x="0" y="4474426"/>
                        <a:ext cx="8128000" cy="366549"/>
                      </a:xfrm>
                      <a:prstGeom prst="rect">
                        <a:avLst/>
                      </a:prstGeom>
                    </p:spPr>
                  </p:pic>
                </p:oleObj>
              </mc:Fallback>
            </mc:AlternateContent>
          </a:graphicData>
        </a:graphic>
      </p:graphicFrame>
      <p:sp>
        <p:nvSpPr>
          <p:cNvPr id="9" name="矩形 8"/>
          <p:cNvSpPr>
            <a:spLocks noChangeAspect="1"/>
          </p:cNvSpPr>
          <p:nvPr/>
        </p:nvSpPr>
        <p:spPr>
          <a:xfrm>
            <a:off x="508000" y="4861371"/>
            <a:ext cx="1354858" cy="498598"/>
          </a:xfrm>
          <a:prstGeom prst="rect">
            <a:avLst/>
          </a:prstGeom>
        </p:spPr>
        <p:txBody>
          <a:bodyPr wrap="none">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smtClean="0">
                <a:solidFill>
                  <a:srgbClr val="000000"/>
                </a:solidFill>
                <a:latin typeface="Times New Roman" panose="02020603050405020304" pitchFamily="18" charset="0"/>
                <a:cs typeface="Times New Roman" panose="02020603050405020304" pitchFamily="18" charset="0"/>
              </a:rPr>
              <a:t>C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6769461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5"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5" name="文本框 4">
            <a:hlinkClick r:id="rId5"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7" name="文本框 6">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graphicFrame>
        <p:nvGraphicFramePr>
          <p:cNvPr id="2" name="对象 1"/>
          <p:cNvGraphicFramePr>
            <a:graphicFrameLocks noChangeAspect="1"/>
          </p:cNvGraphicFramePr>
          <p:nvPr>
            <p:extLst>
              <p:ext uri="{D42A27DB-BD31-4B8C-83A1-F6EECF244321}">
                <p14:modId xmlns:p14="http://schemas.microsoft.com/office/powerpoint/2010/main" val="104344647"/>
              </p:ext>
            </p:extLst>
          </p:nvPr>
        </p:nvGraphicFramePr>
        <p:xfrm>
          <a:off x="539552" y="1628800"/>
          <a:ext cx="8128000" cy="4327985"/>
        </p:xfrm>
        <a:graphic>
          <a:graphicData uri="http://schemas.openxmlformats.org/presentationml/2006/ole">
            <mc:AlternateContent xmlns:mc="http://schemas.openxmlformats.org/markup-compatibility/2006">
              <mc:Choice xmlns:v="urn:schemas-microsoft-com:vml" Requires="v">
                <p:oleObj spid="_x0000_s280578" name="文档" r:id="rId9" imgW="3837004" imgH="2043734" progId="Word.Document.12">
                  <p:embed/>
                </p:oleObj>
              </mc:Choice>
              <mc:Fallback>
                <p:oleObj name="文档" r:id="rId9" imgW="3837004" imgH="2043734" progId="Word.Document.12">
                  <p:embed/>
                  <p:pic>
                    <p:nvPicPr>
                      <p:cNvPr id="0" name=""/>
                      <p:cNvPicPr/>
                      <p:nvPr/>
                    </p:nvPicPr>
                    <p:blipFill>
                      <a:blip r:embed="rId10"/>
                      <a:stretch>
                        <a:fillRect/>
                      </a:stretch>
                    </p:blipFill>
                    <p:spPr>
                      <a:xfrm>
                        <a:off x="539552" y="1628800"/>
                        <a:ext cx="8128000" cy="4327985"/>
                      </a:xfrm>
                      <a:prstGeom prst="rect">
                        <a:avLst/>
                      </a:prstGeom>
                    </p:spPr>
                  </p:pic>
                </p:oleObj>
              </mc:Fallback>
            </mc:AlternateContent>
          </a:graphicData>
        </a:graphic>
      </p:graphicFrame>
    </p:spTree>
    <p:extLst>
      <p:ext uri="{BB962C8B-B14F-4D97-AF65-F5344CB8AC3E}">
        <p14:creationId xmlns:p14="http://schemas.microsoft.com/office/powerpoint/2010/main" val="15559155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2"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4"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5" name="文本框 4">
            <a:hlinkClick r:id="rId4"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7" name="文本框 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1340768"/>
            <a:ext cx="8128000" cy="492865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设</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为阿伏加德罗常数的值</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下列说法正确的是</a:t>
            </a:r>
            <a:r>
              <a:rPr lang="zh-CN" altLang="zh-CN" sz="2200">
                <a:solidFill>
                  <a:srgbClr val="000000"/>
                </a:solidFill>
                <a:latin typeface="NEU-BZ-S92"/>
                <a:ea typeface="Times New Roman" panose="02020603050405020304" pitchFamily="18" charset="0"/>
                <a:cs typeface="Times New Roman" panose="02020603050405020304" pitchFamily="18" charset="0"/>
              </a:rPr>
              <a:t> </a:t>
            </a:r>
            <a:r>
              <a:rPr lang="en-US" altLang="zh-CN" sz="2200">
                <a:solidFill>
                  <a:srgbClr val="000000"/>
                </a:solidFill>
                <a:latin typeface="NEU-BZ-S92"/>
                <a:ea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某温度下</a:t>
            </a:r>
            <a:r>
              <a:rPr lang="en-US" altLang="zh-CN" sz="2200">
                <a:solidFill>
                  <a:srgbClr val="000000"/>
                </a:solidFill>
                <a:latin typeface="Times New Roman" panose="02020603050405020304" pitchFamily="18" charset="0"/>
                <a:cs typeface="Times New Roman" panose="02020603050405020304" pitchFamily="18" charset="0"/>
              </a:rPr>
              <a:t>,1 L pH=2</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SO</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溶液中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硫酸和水电离的</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总数为</a:t>
            </a:r>
            <a:r>
              <a:rPr lang="en-US" altLang="zh-CN" sz="2200">
                <a:solidFill>
                  <a:srgbClr val="000000"/>
                </a:solidFill>
                <a:latin typeface="Times New Roman" panose="02020603050405020304" pitchFamily="18" charset="0"/>
                <a:cs typeface="Times New Roman" panose="02020603050405020304" pitchFamily="18" charset="0"/>
              </a:rPr>
              <a:t>0.01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B.25 </a:t>
            </a:r>
            <a:r>
              <a:rPr lang="zh-CN" altLang="zh-CN" sz="2200">
                <a:solidFill>
                  <a:srgbClr val="000000"/>
                </a:solidFill>
                <a:latin typeface="NEU-BZ-S92"/>
                <a:cs typeface="宋体" panose="02010600030101010101" pitchFamily="2" charset="-122"/>
              </a:rPr>
              <a:t>℃</a:t>
            </a:r>
            <a:r>
              <a:rPr lang="zh-CN" altLang="zh-CN" sz="2200">
                <a:solidFill>
                  <a:srgbClr val="000000"/>
                </a:solidFill>
                <a:latin typeface="Times New Roman" panose="02020603050405020304" pitchFamily="18" charset="0"/>
                <a:cs typeface="Times New Roman" panose="02020603050405020304" pitchFamily="18" charset="0"/>
              </a:rPr>
              <a:t>时</a:t>
            </a:r>
            <a:r>
              <a:rPr lang="en-US" altLang="zh-CN" sz="2200">
                <a:solidFill>
                  <a:srgbClr val="000000"/>
                </a:solidFill>
                <a:latin typeface="Times New Roman" panose="02020603050405020304" pitchFamily="18" charset="0"/>
                <a:cs typeface="Times New Roman" panose="02020603050405020304" pitchFamily="18" charset="0"/>
              </a:rPr>
              <a:t>,1.0 L pH=13</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a:solidFill>
                  <a:srgbClr val="000000"/>
                </a:solidFill>
                <a:latin typeface="Times New Roman" panose="02020603050405020304" pitchFamily="18" charset="0"/>
                <a:cs typeface="Times New Roman" panose="02020603050405020304" pitchFamily="18" charset="0"/>
              </a:rPr>
              <a:t>Ba(OH)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溶液中含有的</a:t>
            </a:r>
            <a:r>
              <a:rPr lang="en-US" altLang="zh-CN" sz="2200">
                <a:solidFill>
                  <a:srgbClr val="000000"/>
                </a:solidFill>
                <a:latin typeface="Times New Roman" panose="02020603050405020304" pitchFamily="18" charset="0"/>
                <a:cs typeface="Times New Roman" panose="02020603050405020304" pitchFamily="18" charset="0"/>
              </a:rPr>
              <a:t>OH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数目为</a:t>
            </a:r>
            <a:r>
              <a:rPr lang="en-US" altLang="zh-CN" sz="2200">
                <a:solidFill>
                  <a:srgbClr val="000000"/>
                </a:solidFill>
                <a:latin typeface="Times New Roman" panose="02020603050405020304" pitchFamily="18" charset="0"/>
                <a:cs typeface="Times New Roman" panose="02020603050405020304" pitchFamily="18" charset="0"/>
              </a:rPr>
              <a:t>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C.pH=11</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a:solidFill>
                  <a:srgbClr val="000000"/>
                </a:solidFill>
                <a:latin typeface="Times New Roman" panose="02020603050405020304" pitchFamily="18" charset="0"/>
                <a:cs typeface="Times New Roman" panose="02020603050405020304" pitchFamily="18" charset="0"/>
              </a:rPr>
              <a:t>Ca(OH)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溶液中</a:t>
            </a:r>
            <a:r>
              <a:rPr lang="en-US" altLang="zh-CN" sz="2200">
                <a:solidFill>
                  <a:srgbClr val="000000"/>
                </a:solidFill>
                <a:latin typeface="Times New Roman" panose="02020603050405020304" pitchFamily="18" charset="0"/>
                <a:cs typeface="Times New Roman" panose="02020603050405020304" pitchFamily="18" charset="0"/>
              </a:rPr>
              <a:t>OH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离子数为</a:t>
            </a:r>
            <a:r>
              <a:rPr lang="en-US" altLang="zh-CN" sz="2200">
                <a:solidFill>
                  <a:srgbClr val="000000"/>
                </a:solidFill>
                <a:latin typeface="Times New Roman" panose="02020603050405020304" pitchFamily="18" charset="0"/>
                <a:cs typeface="Times New Roman" panose="02020603050405020304" pitchFamily="18" charset="0"/>
              </a:rPr>
              <a:t>0.002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D.1 L pH=6</a:t>
            </a:r>
            <a:r>
              <a:rPr lang="zh-CN" altLang="zh-CN" sz="2200">
                <a:solidFill>
                  <a:srgbClr val="000000"/>
                </a:solidFill>
                <a:latin typeface="Times New Roman" panose="02020603050405020304" pitchFamily="18" charset="0"/>
                <a:cs typeface="Times New Roman" panose="02020603050405020304" pitchFamily="18" charset="0"/>
              </a:rPr>
              <a:t>的纯水中含有</a:t>
            </a:r>
            <a:r>
              <a:rPr lang="en-US" altLang="zh-CN" sz="2200">
                <a:solidFill>
                  <a:srgbClr val="000000"/>
                </a:solidFill>
                <a:latin typeface="Times New Roman" panose="02020603050405020304" pitchFamily="18" charset="0"/>
                <a:cs typeface="Times New Roman" panose="02020603050405020304" pitchFamily="18" charset="0"/>
              </a:rPr>
              <a:t>OH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数目为</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baseline="30000">
                <a:solidFill>
                  <a:srgbClr val="000000"/>
                </a:solidFill>
                <a:latin typeface="Times New Roman" panose="02020603050405020304" pitchFamily="18" charset="0"/>
                <a:cs typeface="Times New Roman" panose="02020603050405020304" pitchFamily="18" charset="0"/>
              </a:rPr>
              <a:t>-8</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某温度下</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pH=2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SO</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溶液中</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总数为</a:t>
            </a:r>
            <a:r>
              <a:rPr lang="en-US" altLang="zh-CN" sz="2200">
                <a:solidFill>
                  <a:srgbClr val="000000"/>
                </a:solidFill>
                <a:latin typeface="Times New Roman" panose="02020603050405020304" pitchFamily="18" charset="0"/>
                <a:cs typeface="Times New Roman" panose="02020603050405020304" pitchFamily="18" charset="0"/>
              </a:rPr>
              <a:t>0.01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是由硫酸和水电离出来的</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正确</a:t>
            </a:r>
            <a:r>
              <a:rPr lang="en-US" altLang="zh-CN" sz="2200">
                <a:solidFill>
                  <a:srgbClr val="000000"/>
                </a:solidFill>
                <a:latin typeface="Times New Roman" panose="02020603050405020304" pitchFamily="18" charset="0"/>
                <a:cs typeface="Times New Roman" panose="02020603050405020304" pitchFamily="18" charset="0"/>
              </a:rPr>
              <a:t>;25</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zh-CN" altLang="zh-CN" sz="2200">
                <a:solidFill>
                  <a:srgbClr val="000000"/>
                </a:solidFill>
                <a:latin typeface="NEU-BZ-S92"/>
                <a:cs typeface="宋体" panose="02010600030101010101" pitchFamily="2" charset="-122"/>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时</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pH=13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a:t>
            </a:r>
            <a:r>
              <a:rPr lang="en-US" altLang="zh-CN" sz="2200">
                <a:solidFill>
                  <a:srgbClr val="000000"/>
                </a:solidFill>
                <a:latin typeface="Times New Roman" panose="02020603050405020304" pitchFamily="18" charset="0"/>
                <a:cs typeface="Times New Roman" panose="02020603050405020304" pitchFamily="18" charset="0"/>
              </a:rPr>
              <a:t>Ba(OH)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溶液中</a:t>
            </a:r>
            <a:r>
              <a:rPr lang="en-US" altLang="zh-CN" sz="2200">
                <a:solidFill>
                  <a:srgbClr val="000000"/>
                </a:solidFill>
                <a:latin typeface="Times New Roman" panose="02020603050405020304" pitchFamily="18" charset="0"/>
                <a:cs typeface="Times New Roman" panose="02020603050405020304" pitchFamily="18" charset="0"/>
              </a:rPr>
              <a:t>OH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浓度为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含有的</a:t>
            </a:r>
            <a:r>
              <a:rPr lang="en-US" altLang="zh-CN" sz="2200">
                <a:solidFill>
                  <a:srgbClr val="000000"/>
                </a:solidFill>
                <a:latin typeface="Times New Roman" panose="02020603050405020304" pitchFamily="18" charset="0"/>
                <a:cs typeface="Times New Roman" panose="02020603050405020304" pitchFamily="18" charset="0"/>
              </a:rPr>
              <a:t>OH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数目为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没有给定溶液体积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无法计算离子数目</a:t>
            </a: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;pH=6</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的纯水中</a:t>
            </a:r>
            <a:r>
              <a:rPr lang="en-US" altLang="zh-CN" sz="2200" i="1">
                <a:solidFill>
                  <a:srgbClr val="000000"/>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i="1">
                <a:solidFill>
                  <a:srgbClr val="000000"/>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(OH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baseline="30000">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pH=6</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的纯水中含有</a:t>
            </a:r>
            <a:r>
              <a:rPr lang="en-US" altLang="zh-CN" sz="2200">
                <a:solidFill>
                  <a:srgbClr val="000000"/>
                </a:solidFill>
                <a:latin typeface="Times New Roman" panose="02020603050405020304" pitchFamily="18" charset="0"/>
                <a:cs typeface="Times New Roman" panose="02020603050405020304" pitchFamily="18" charset="0"/>
              </a:rPr>
              <a:t>OH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的数目为</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baseline="30000">
                <a:solidFill>
                  <a:srgbClr val="000000"/>
                </a:solidFill>
                <a:latin typeface="Times New Roman" panose="02020603050405020304" pitchFamily="18" charset="0"/>
                <a:cs typeface="Times New Roman" panose="02020603050405020304" pitchFamily="18" charset="0"/>
              </a:rPr>
              <a:t>-6</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6375694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wipe(down)">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5"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5" name="文本框 4">
            <a:hlinkClick r:id="rId5"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7" name="文本框 6">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sp>
        <p:nvSpPr>
          <p:cNvPr id="2" name="矩形 1"/>
          <p:cNvSpPr>
            <a:spLocks noChangeAspect="1"/>
          </p:cNvSpPr>
          <p:nvPr/>
        </p:nvSpPr>
        <p:spPr>
          <a:xfrm>
            <a:off x="508000" y="1484784"/>
            <a:ext cx="8128000" cy="1272271"/>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设</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为阿伏加德罗常数的值</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下列说法正确的是</a:t>
            </a:r>
            <a:r>
              <a:rPr lang="zh-CN" altLang="zh-CN" sz="2200">
                <a:solidFill>
                  <a:srgbClr val="000000"/>
                </a:solidFill>
                <a:latin typeface="NEU-BZ-S92"/>
                <a:ea typeface="Times New Roman" panose="02020603050405020304" pitchFamily="18" charset="0"/>
                <a:cs typeface="Times New Roman" panose="02020603050405020304" pitchFamily="18" charset="0"/>
              </a:rPr>
              <a:t> </a:t>
            </a:r>
            <a:r>
              <a:rPr lang="en-US" altLang="zh-CN" sz="2200">
                <a:solidFill>
                  <a:srgbClr val="000000"/>
                </a:solidFill>
                <a:latin typeface="NEU-BZ-S92"/>
                <a:ea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某温度下纯水的</a:t>
            </a:r>
            <a:r>
              <a:rPr lang="en-US" altLang="zh-CN" sz="2200">
                <a:solidFill>
                  <a:srgbClr val="000000"/>
                </a:solidFill>
                <a:latin typeface="Times New Roman" panose="02020603050405020304" pitchFamily="18" charset="0"/>
                <a:cs typeface="Times New Roman" panose="02020603050405020304" pitchFamily="18" charset="0"/>
              </a:rPr>
              <a:t>pH=6,</a:t>
            </a:r>
            <a:r>
              <a:rPr lang="zh-CN" altLang="zh-CN" sz="2200">
                <a:solidFill>
                  <a:srgbClr val="000000"/>
                </a:solidFill>
                <a:latin typeface="Times New Roman" panose="02020603050405020304" pitchFamily="18" charset="0"/>
                <a:cs typeface="Times New Roman" panose="02020603050405020304" pitchFamily="18" charset="0"/>
              </a:rPr>
              <a:t>该温度下</a:t>
            </a:r>
            <a:r>
              <a:rPr lang="en-US" altLang="zh-CN" sz="2200">
                <a:solidFill>
                  <a:srgbClr val="000000"/>
                </a:solidFill>
                <a:latin typeface="Times New Roman" panose="02020603050405020304" pitchFamily="18" charset="0"/>
                <a:cs typeface="Times New Roman" panose="02020603050405020304" pitchFamily="18" charset="0"/>
              </a:rPr>
              <a:t>10 L pH=11</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a:solidFill>
                  <a:srgbClr val="000000"/>
                </a:solidFill>
                <a:latin typeface="Times New Roman" panose="02020603050405020304" pitchFamily="18" charset="0"/>
                <a:cs typeface="Times New Roman" panose="02020603050405020304" pitchFamily="18" charset="0"/>
              </a:rPr>
              <a:t>NaOH</a:t>
            </a:r>
            <a:r>
              <a:rPr lang="zh-CN" altLang="zh-CN" sz="2200">
                <a:solidFill>
                  <a:srgbClr val="000000"/>
                </a:solidFill>
                <a:latin typeface="Times New Roman" panose="02020603050405020304" pitchFamily="18" charset="0"/>
                <a:cs typeface="Times New Roman" panose="02020603050405020304" pitchFamily="18" charset="0"/>
              </a:rPr>
              <a:t>溶液中含</a:t>
            </a:r>
            <a:r>
              <a:rPr lang="en-US" altLang="zh-CN" sz="2200">
                <a:solidFill>
                  <a:srgbClr val="000000"/>
                </a:solidFill>
                <a:latin typeface="Times New Roman" panose="02020603050405020304" pitchFamily="18" charset="0"/>
                <a:cs typeface="Times New Roman" panose="02020603050405020304" pitchFamily="18" charset="0"/>
              </a:rPr>
              <a:t>OH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的数目为</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978110436"/>
              </p:ext>
            </p:extLst>
          </p:nvPr>
        </p:nvGraphicFramePr>
        <p:xfrm>
          <a:off x="508000" y="2723695"/>
          <a:ext cx="8128000" cy="1664610"/>
        </p:xfrm>
        <a:graphic>
          <a:graphicData uri="http://schemas.openxmlformats.org/presentationml/2006/ole">
            <mc:AlternateContent xmlns:mc="http://schemas.openxmlformats.org/markup-compatibility/2006">
              <mc:Choice xmlns:v="urn:schemas-microsoft-com:vml" Requires="v">
                <p:oleObj spid="_x0000_s281602" name="文档" r:id="rId9" imgW="3837004" imgH="785331" progId="Word.Document.12">
                  <p:embed/>
                </p:oleObj>
              </mc:Choice>
              <mc:Fallback>
                <p:oleObj name="文档" r:id="rId9" imgW="3837004" imgH="785331" progId="Word.Document.12">
                  <p:embed/>
                  <p:pic>
                    <p:nvPicPr>
                      <p:cNvPr id="0" name=""/>
                      <p:cNvPicPr/>
                      <p:nvPr/>
                    </p:nvPicPr>
                    <p:blipFill>
                      <a:blip r:embed="rId10"/>
                      <a:stretch>
                        <a:fillRect/>
                      </a:stretch>
                    </p:blipFill>
                    <p:spPr>
                      <a:xfrm>
                        <a:off x="508000" y="2723695"/>
                        <a:ext cx="8128000" cy="1664610"/>
                      </a:xfrm>
                      <a:prstGeom prst="rect">
                        <a:avLst/>
                      </a:prstGeom>
                    </p:spPr>
                  </p:pic>
                </p:oleObj>
              </mc:Fallback>
            </mc:AlternateContent>
          </a:graphicData>
        </a:graphic>
      </p:graphicFrame>
      <p:sp>
        <p:nvSpPr>
          <p:cNvPr id="4" name="矩形 3"/>
          <p:cNvSpPr>
            <a:spLocks noChangeAspect="1"/>
          </p:cNvSpPr>
          <p:nvPr/>
        </p:nvSpPr>
        <p:spPr>
          <a:xfrm>
            <a:off x="508000" y="4431042"/>
            <a:ext cx="1355307" cy="498598"/>
          </a:xfrm>
          <a:prstGeom prst="rect">
            <a:avLst/>
          </a:prstGeom>
        </p:spPr>
        <p:txBody>
          <a:bodyPr wrap="none">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smtClean="0">
                <a:solidFill>
                  <a:srgbClr val="000000"/>
                </a:solidFill>
                <a:latin typeface="Times New Roman" panose="02020603050405020304" pitchFamily="18" charset="0"/>
                <a:cs typeface="Times New Roman" panose="02020603050405020304" pitchFamily="18" charset="0"/>
              </a:rPr>
              <a:t>A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1692953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3"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5"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4" name="文本框 3">
            <a:hlinkClick r:id="rId3"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6" name="文本框 15">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7" name="文本框 16">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833526" y="1632928"/>
            <a:ext cx="2802370" cy="498598"/>
          </a:xfrm>
          <a:prstGeom prst="rect">
            <a:avLst/>
          </a:prstGeom>
        </p:spPr>
        <p:txBody>
          <a:bodyPr wrap="non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涉及微粒组成的</a:t>
            </a:r>
            <a:r>
              <a:rPr lang="zh-CN"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判断</a:t>
            </a:r>
            <a:r>
              <a:rPr lang="en-US" altLang="zh-CN" sz="220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a:spLocks noChangeAspect="1"/>
          </p:cNvSpPr>
          <p:nvPr/>
        </p:nvSpPr>
        <p:spPr>
          <a:xfrm>
            <a:off x="508000" y="2104385"/>
            <a:ext cx="8128000" cy="2936188"/>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.(2019·</a:t>
            </a:r>
            <a:r>
              <a:rPr lang="zh-CN" altLang="zh-CN" sz="2200">
                <a:solidFill>
                  <a:srgbClr val="000000"/>
                </a:solidFill>
                <a:effectLst/>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,8)</a:t>
            </a:r>
            <a:r>
              <a:rPr lang="zh-CN" altLang="zh-CN" sz="2200">
                <a:solidFill>
                  <a:srgbClr val="000000"/>
                </a:solidFill>
                <a:latin typeface="Times New Roman" panose="02020603050405020304" pitchFamily="18" charset="0"/>
                <a:cs typeface="Times New Roman" panose="02020603050405020304" pitchFamily="18" charset="0"/>
              </a:rPr>
              <a:t>已知</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是阿伏加德罗常数的值</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下列说法错误的是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A.3 g </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He</a:t>
            </a:r>
            <a:r>
              <a:rPr lang="zh-CN" altLang="zh-CN" sz="2200">
                <a:solidFill>
                  <a:srgbClr val="000000"/>
                </a:solidFill>
                <a:latin typeface="Times New Roman" panose="02020603050405020304" pitchFamily="18" charset="0"/>
                <a:cs typeface="Times New Roman" panose="02020603050405020304" pitchFamily="18" charset="0"/>
              </a:rPr>
              <a:t>含有的中子数为</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B.1 L 0.1 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磷酸钠溶液含有的</a:t>
            </a:r>
            <a:r>
              <a:rPr lang="en-US" altLang="zh-CN" sz="2200" smtClean="0">
                <a:solidFill>
                  <a:srgbClr val="000000"/>
                </a:solidFill>
                <a:latin typeface="Times New Roman" panose="02020603050405020304" pitchFamily="18" charset="0"/>
                <a:cs typeface="Times New Roman" panose="02020603050405020304" pitchFamily="18" charset="0"/>
              </a:rPr>
              <a:t>P      </a:t>
            </a:r>
            <a:r>
              <a:rPr lang="zh-CN" altLang="zh-CN" sz="2200" smtClean="0">
                <a:solidFill>
                  <a:srgbClr val="000000"/>
                </a:solidFill>
                <a:latin typeface="Times New Roman" panose="02020603050405020304" pitchFamily="18" charset="0"/>
                <a:cs typeface="Times New Roman" panose="02020603050405020304" pitchFamily="18" charset="0"/>
              </a:rPr>
              <a:t>数目</a:t>
            </a:r>
            <a:r>
              <a:rPr lang="zh-CN" altLang="zh-CN" sz="2200">
                <a:solidFill>
                  <a:srgbClr val="000000"/>
                </a:solidFill>
                <a:latin typeface="Times New Roman" panose="02020603050405020304" pitchFamily="18" charset="0"/>
                <a:cs typeface="Times New Roman" panose="02020603050405020304" pitchFamily="18" charset="0"/>
              </a:rPr>
              <a:t>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C.1 mol K</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Cr</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7</a:t>
            </a:r>
            <a:r>
              <a:rPr lang="zh-CN" altLang="zh-CN" sz="2200">
                <a:solidFill>
                  <a:srgbClr val="000000"/>
                </a:solidFill>
                <a:latin typeface="Times New Roman" panose="02020603050405020304" pitchFamily="18" charset="0"/>
                <a:cs typeface="Times New Roman" panose="02020603050405020304" pitchFamily="18" charset="0"/>
              </a:rPr>
              <a:t>被还原为</a:t>
            </a:r>
            <a:r>
              <a:rPr lang="en-US" altLang="zh-CN" sz="2200">
                <a:solidFill>
                  <a:srgbClr val="000000"/>
                </a:solidFill>
                <a:latin typeface="Times New Roman" panose="02020603050405020304" pitchFamily="18" charset="0"/>
                <a:cs typeface="Times New Roman" panose="02020603050405020304" pitchFamily="18" charset="0"/>
              </a:rPr>
              <a:t>Cr</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转移的电子数为</a:t>
            </a:r>
            <a:r>
              <a:rPr lang="en-US" altLang="zh-CN" sz="2200">
                <a:solidFill>
                  <a:srgbClr val="000000"/>
                </a:solidFill>
                <a:latin typeface="Times New Roman" panose="02020603050405020304" pitchFamily="18" charset="0"/>
                <a:cs typeface="Times New Roman" panose="02020603050405020304" pitchFamily="18" charset="0"/>
              </a:rPr>
              <a:t>6</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D.48 g</a:t>
            </a:r>
            <a:r>
              <a:rPr lang="zh-CN" altLang="zh-CN" sz="2200">
                <a:solidFill>
                  <a:srgbClr val="000000"/>
                </a:solidFill>
                <a:latin typeface="Times New Roman" panose="02020603050405020304" pitchFamily="18" charset="0"/>
                <a:cs typeface="Times New Roman" panose="02020603050405020304" pitchFamily="18" charset="0"/>
              </a:rPr>
              <a:t>正丁烷和</a:t>
            </a:r>
            <a:r>
              <a:rPr lang="en-US" altLang="zh-CN" sz="2200">
                <a:solidFill>
                  <a:srgbClr val="000000"/>
                </a:solidFill>
                <a:latin typeface="Times New Roman" panose="02020603050405020304" pitchFamily="18" charset="0"/>
                <a:cs typeface="Times New Roman" panose="02020603050405020304" pitchFamily="18" charset="0"/>
              </a:rPr>
              <a:t>10 g</a:t>
            </a:r>
            <a:r>
              <a:rPr lang="zh-CN" altLang="zh-CN" sz="2200">
                <a:solidFill>
                  <a:srgbClr val="000000"/>
                </a:solidFill>
                <a:latin typeface="Times New Roman" panose="02020603050405020304" pitchFamily="18" charset="0"/>
                <a:cs typeface="Times New Roman" panose="02020603050405020304" pitchFamily="18" charset="0"/>
              </a:rPr>
              <a:t>异丁烷的混合物中共价键数目为</a:t>
            </a:r>
            <a:r>
              <a:rPr lang="en-US" altLang="zh-CN" sz="2200">
                <a:solidFill>
                  <a:srgbClr val="000000"/>
                </a:solidFill>
                <a:latin typeface="Times New Roman" panose="02020603050405020304" pitchFamily="18" charset="0"/>
                <a:cs typeface="Times New Roman" panose="02020603050405020304" pitchFamily="18" charset="0"/>
              </a:rPr>
              <a:t>13</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smtClean="0">
                <a:solidFill>
                  <a:srgbClr val="FF0000"/>
                </a:solidFill>
                <a:effectLst/>
                <a:latin typeface="Arial" panose="020B0604020202020204" pitchFamily="34" charset="0"/>
                <a:ea typeface="黑体" panose="02010609060101010101" pitchFamily="49" charset="-122"/>
                <a:cs typeface="Times New Roman" panose="02020603050405020304" pitchFamily="18" charset="0"/>
              </a:rPr>
              <a:t>答案</a:t>
            </a:r>
            <a:r>
              <a:rPr lang="en-US" altLang="zh-CN" sz="2200" smtClean="0">
                <a:solidFill>
                  <a:srgbClr val="FF0000"/>
                </a:solidFill>
                <a:effectLst/>
                <a:latin typeface="Arial" panose="020B0604020202020204" pitchFamily="34" charset="0"/>
                <a:ea typeface="黑体" panose="02010609060101010101" pitchFamily="49" charset="-122"/>
                <a:cs typeface="Times New Roman" panose="02020603050405020304" pitchFamily="18" charset="0"/>
              </a:rPr>
              <a:t>:</a:t>
            </a:r>
            <a:r>
              <a:rPr lang="en-US" altLang="zh-CN" sz="2200" smtClean="0">
                <a:solidFill>
                  <a:srgbClr val="000000"/>
                </a:solidFill>
                <a:latin typeface="Times New Roman" panose="02020603050405020304" pitchFamily="18" charset="0"/>
                <a:cs typeface="Times New Roman" panose="02020603050405020304" pitchFamily="18" charset="0"/>
              </a:rPr>
              <a:t>B</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574999622"/>
              </p:ext>
            </p:extLst>
          </p:nvPr>
        </p:nvGraphicFramePr>
        <p:xfrm>
          <a:off x="5076056" y="3401823"/>
          <a:ext cx="715962" cy="341312"/>
        </p:xfrm>
        <a:graphic>
          <a:graphicData uri="http://schemas.openxmlformats.org/presentationml/2006/ole">
            <mc:AlternateContent xmlns:mc="http://schemas.openxmlformats.org/markup-compatibility/2006">
              <mc:Choice xmlns:v="urn:schemas-microsoft-com:vml" Requires="v">
                <p:oleObj spid="_x0000_s269314" name="文档" r:id="rId9" imgW="346594" imgH="161537" progId="Word.Document.12">
                  <p:embed/>
                </p:oleObj>
              </mc:Choice>
              <mc:Fallback>
                <p:oleObj name="文档" r:id="rId9" imgW="346594" imgH="161537" progId="Word.Document.12">
                  <p:embed/>
                  <p:pic>
                    <p:nvPicPr>
                      <p:cNvPr id="0" name=""/>
                      <p:cNvPicPr/>
                      <p:nvPr/>
                    </p:nvPicPr>
                    <p:blipFill>
                      <a:blip r:embed="rId10"/>
                      <a:stretch>
                        <a:fillRect/>
                      </a:stretch>
                    </p:blipFill>
                    <p:spPr>
                      <a:xfrm>
                        <a:off x="5076056" y="3401823"/>
                        <a:ext cx="715962" cy="341312"/>
                      </a:xfrm>
                      <a:prstGeom prst="rect">
                        <a:avLst/>
                      </a:prstGeom>
                    </p:spPr>
                  </p:pic>
                </p:oleObj>
              </mc:Fallback>
            </mc:AlternateContent>
          </a:graphicData>
        </a:graphic>
      </p:graphicFrame>
    </p:spTree>
    <p:extLst>
      <p:ext uri="{BB962C8B-B14F-4D97-AF65-F5344CB8AC3E}">
        <p14:creationId xmlns:p14="http://schemas.microsoft.com/office/powerpoint/2010/main" val="12169626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流程图: 可选过程 13">
            <a:hlinkClick r:id="rId3" action="ppaction://hlinksldjump"/>
          </p:cNvPr>
          <p:cNvSpPr/>
          <p:nvPr/>
        </p:nvSpPr>
        <p:spPr>
          <a:xfrm>
            <a:off x="539552" y="908720"/>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solidFill>
                <a:latin typeface="+mj-ea"/>
                <a:ea typeface="+mj-ea"/>
              </a:rPr>
              <a:t>题点一</a:t>
            </a:r>
            <a:endParaRPr lang="zh-CN" altLang="en-US" sz="1400" dirty="0">
              <a:solidFill>
                <a:schemeClr val="tx1"/>
              </a:solidFill>
              <a:latin typeface="+mj-ea"/>
              <a:ea typeface="+mj-ea"/>
            </a:endParaRPr>
          </a:p>
        </p:txBody>
      </p:sp>
      <p:sp>
        <p:nvSpPr>
          <p:cNvPr id="15" name="流程图: 可选过程 14">
            <a:hlinkClick r:id="rId4"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16" name="流程图: 可选过程 15">
            <a:hlinkClick r:id="rId5" action="ppaction://hlinksldjump"/>
          </p:cNvPr>
          <p:cNvSpPr/>
          <p:nvPr/>
        </p:nvSpPr>
        <p:spPr>
          <a:xfrm>
            <a:off x="2455608" y="908718"/>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bg1"/>
                </a:solidFill>
                <a:latin typeface="+mj-ea"/>
                <a:ea typeface="+mj-ea"/>
              </a:rPr>
              <a:t>题点三</a:t>
            </a:r>
            <a:endParaRPr lang="zh-CN" altLang="en-US" sz="1400" dirty="0">
              <a:solidFill>
                <a:schemeClr val="bg1"/>
              </a:solidFill>
              <a:latin typeface="+mj-ea"/>
              <a:ea typeface="+mj-ea"/>
            </a:endParaRPr>
          </a:p>
        </p:txBody>
      </p:sp>
      <p:sp>
        <p:nvSpPr>
          <p:cNvPr id="5" name="文本框 4">
            <a:hlinkClick r:id="rId5"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latin typeface="+mj-ea"/>
                <a:ea typeface="+mj-ea"/>
              </a:rPr>
              <a:t>真题诊断</a:t>
            </a:r>
            <a:endParaRPr lang="zh-CN" altLang="en-US" sz="1400">
              <a:latin typeface="+mj-ea"/>
              <a:ea typeface="+mj-ea"/>
            </a:endParaRPr>
          </a:p>
        </p:txBody>
      </p:sp>
      <p:sp>
        <p:nvSpPr>
          <p:cNvPr id="6" name="文本框 5">
            <a:hlinkClick r:id="rId6"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7" name="文本框 6">
            <a:hlinkClick r:id="rId7"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solidFill>
                  <a:srgbClr val="DE7A03"/>
                </a:solidFill>
                <a:latin typeface="+mj-ea"/>
                <a:ea typeface="+mj-ea"/>
              </a:rPr>
              <a:t>对点演练</a:t>
            </a:r>
          </a:p>
        </p:txBody>
      </p:sp>
      <p:graphicFrame>
        <p:nvGraphicFramePr>
          <p:cNvPr id="3" name="对象 2"/>
          <p:cNvGraphicFramePr>
            <a:graphicFrameLocks noChangeAspect="1"/>
          </p:cNvGraphicFramePr>
          <p:nvPr>
            <p:extLst>
              <p:ext uri="{D42A27DB-BD31-4B8C-83A1-F6EECF244321}">
                <p14:modId xmlns:p14="http://schemas.microsoft.com/office/powerpoint/2010/main" val="374917461"/>
              </p:ext>
            </p:extLst>
          </p:nvPr>
        </p:nvGraphicFramePr>
        <p:xfrm>
          <a:off x="508000" y="1856081"/>
          <a:ext cx="8128000" cy="3399839"/>
        </p:xfrm>
        <a:graphic>
          <a:graphicData uri="http://schemas.openxmlformats.org/presentationml/2006/ole">
            <mc:AlternateContent xmlns:mc="http://schemas.openxmlformats.org/markup-compatibility/2006">
              <mc:Choice xmlns:v="urn:schemas-microsoft-com:vml" Requires="v">
                <p:oleObj spid="_x0000_s282626" name="文档" r:id="rId9" imgW="3837004" imgH="1605276" progId="Word.Document.12">
                  <p:embed/>
                </p:oleObj>
              </mc:Choice>
              <mc:Fallback>
                <p:oleObj name="文档" r:id="rId9" imgW="3837004" imgH="1605276" progId="Word.Document.12">
                  <p:embed/>
                  <p:pic>
                    <p:nvPicPr>
                      <p:cNvPr id="0" name=""/>
                      <p:cNvPicPr/>
                      <p:nvPr/>
                    </p:nvPicPr>
                    <p:blipFill>
                      <a:blip r:embed="rId10"/>
                      <a:stretch>
                        <a:fillRect/>
                      </a:stretch>
                    </p:blipFill>
                    <p:spPr>
                      <a:xfrm>
                        <a:off x="508000" y="1856081"/>
                        <a:ext cx="8128000" cy="3399839"/>
                      </a:xfrm>
                      <a:prstGeom prst="rect">
                        <a:avLst/>
                      </a:prstGeom>
                    </p:spPr>
                  </p:pic>
                </p:oleObj>
              </mc:Fallback>
            </mc:AlternateContent>
          </a:graphicData>
        </a:graphic>
      </p:graphicFrame>
    </p:spTree>
    <p:extLst>
      <p:ext uri="{BB962C8B-B14F-4D97-AF65-F5344CB8AC3E}">
        <p14:creationId xmlns:p14="http://schemas.microsoft.com/office/powerpoint/2010/main" val="21268439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4" name="文本框 3">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6" name="文本框 1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7" name="文本框 1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556792"/>
            <a:ext cx="8128000" cy="450732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He</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的质量数是</a:t>
            </a: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每个</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He</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原子含有</a:t>
            </a: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个中子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所以</a:t>
            </a:r>
            <a:r>
              <a:rPr lang="en-US" altLang="zh-CN" sz="22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He</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含有的中子数为</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项正确</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磷酸钠溶液中部分磷酸根离子发生水解</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导致溶液中磷酸根离子数目减小</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磷酸钠溶液中的磷酸根离子数目小于</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;K</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Cr</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7</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中</a:t>
            </a:r>
            <a:r>
              <a:rPr lang="en-US" altLang="zh-CN" sz="2200">
                <a:solidFill>
                  <a:srgbClr val="000000"/>
                </a:solidFill>
                <a:latin typeface="Times New Roman" panose="02020603050405020304" pitchFamily="18" charset="0"/>
                <a:cs typeface="Times New Roman" panose="02020603050405020304" pitchFamily="18" charset="0"/>
              </a:rPr>
              <a:t>Cr</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的价态为</a:t>
            </a:r>
            <a:r>
              <a:rPr lang="en-US" altLang="zh-CN" sz="2200">
                <a:solidFill>
                  <a:srgbClr val="000000"/>
                </a:solidFill>
                <a:latin typeface="Times New Roman" panose="02020603050405020304" pitchFamily="18" charset="0"/>
                <a:cs typeface="Times New Roman" panose="02020603050405020304" pitchFamily="18" charset="0"/>
              </a:rPr>
              <a:t>+6</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价</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变为</a:t>
            </a:r>
            <a:r>
              <a:rPr lang="en-US" altLang="zh-CN" sz="2200">
                <a:solidFill>
                  <a:srgbClr val="000000"/>
                </a:solidFill>
                <a:latin typeface="Times New Roman" panose="02020603050405020304" pitchFamily="18" charset="0"/>
                <a:cs typeface="Times New Roman" panose="02020603050405020304" pitchFamily="18" charset="0"/>
              </a:rPr>
              <a:t>Cr</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降了</a:t>
            </a: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价</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K</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Cr</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7</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被还原为</a:t>
            </a:r>
            <a:r>
              <a:rPr lang="en-US" altLang="zh-CN" sz="2200">
                <a:solidFill>
                  <a:srgbClr val="000000"/>
                </a:solidFill>
                <a:latin typeface="Times New Roman" panose="02020603050405020304" pitchFamily="18" charset="0"/>
                <a:cs typeface="Times New Roman" panose="02020603050405020304" pitchFamily="18" charset="0"/>
              </a:rPr>
              <a:t>Cr</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转移的电子数为</a:t>
            </a:r>
            <a:r>
              <a:rPr lang="en-US" altLang="zh-CN" sz="2200">
                <a:solidFill>
                  <a:srgbClr val="000000"/>
                </a:solidFill>
                <a:latin typeface="Times New Roman" panose="02020603050405020304" pitchFamily="18" charset="0"/>
                <a:cs typeface="Times New Roman" panose="02020603050405020304" pitchFamily="18" charset="0"/>
              </a:rPr>
              <a:t>6</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项正确</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正丁烷和异丁烷互为同分异构体</a:t>
            </a: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个正丁烷分子和</a:t>
            </a: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个异丁烷分子中所含共价键数相同</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即</a:t>
            </a: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个正丁烷分子和</a:t>
            </a: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个异丁烷分子中均含有</a:t>
            </a:r>
            <a:r>
              <a:rPr lang="en-US" altLang="zh-CN" sz="2200">
                <a:solidFill>
                  <a:srgbClr val="000000"/>
                </a:solidFill>
                <a:latin typeface="Times New Roman" panose="02020603050405020304" pitchFamily="18" charset="0"/>
                <a:cs typeface="Times New Roman" panose="02020603050405020304" pitchFamily="18" charset="0"/>
              </a:rPr>
              <a:t>13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个共价键</a:t>
            </a:r>
            <a:r>
              <a:rPr lang="en-US" altLang="zh-CN" sz="2200">
                <a:solidFill>
                  <a:srgbClr val="000000"/>
                </a:solidFill>
                <a:latin typeface="Times New Roman" panose="02020603050405020304" pitchFamily="18" charset="0"/>
                <a:cs typeface="Times New Roman" panose="02020603050405020304" pitchFamily="18" charset="0"/>
              </a:rPr>
              <a:t>,58</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正丁烷和异丁烷的混合物的总物质的量为</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所以含有的共价键数为</a:t>
            </a:r>
            <a:r>
              <a:rPr lang="en-US" altLang="zh-CN" sz="2200">
                <a:solidFill>
                  <a:srgbClr val="000000"/>
                </a:solidFill>
                <a:latin typeface="Times New Roman" panose="02020603050405020304" pitchFamily="18" charset="0"/>
                <a:cs typeface="Times New Roman" panose="02020603050405020304" pitchFamily="18" charset="0"/>
              </a:rPr>
              <a:t>13</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项正确。</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易错警示</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正丁烷和异丁烷只是碳链不同</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分子中含有的共价键数相同。</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9309961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4" name="文本框 3">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6" name="文本框 1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7" name="文本框 1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2107334"/>
            <a:ext cx="8128000" cy="289733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.(2018·</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,11)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代表阿伏加德罗常数的值</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下列说法正确的是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常温常压下</a:t>
            </a:r>
            <a:r>
              <a:rPr lang="en-US" altLang="zh-CN" sz="2200">
                <a:solidFill>
                  <a:srgbClr val="000000"/>
                </a:solidFill>
                <a:latin typeface="Times New Roman" panose="02020603050405020304" pitchFamily="18" charset="0"/>
                <a:cs typeface="Times New Roman" panose="02020603050405020304" pitchFamily="18" charset="0"/>
              </a:rPr>
              <a:t>,124 g P</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中所含</a:t>
            </a:r>
            <a:r>
              <a:rPr lang="en-US" altLang="zh-CN" sz="2200">
                <a:solidFill>
                  <a:srgbClr val="000000"/>
                </a:solidFill>
                <a:latin typeface="Times New Roman" panose="02020603050405020304" pitchFamily="18" charset="0"/>
                <a:cs typeface="Times New Roman" panose="02020603050405020304" pitchFamily="18" charset="0"/>
              </a:rPr>
              <a:t>P—P</a:t>
            </a:r>
            <a:r>
              <a:rPr lang="zh-CN" altLang="zh-CN" sz="2200">
                <a:solidFill>
                  <a:srgbClr val="000000"/>
                </a:solidFill>
                <a:latin typeface="Times New Roman" panose="02020603050405020304" pitchFamily="18" charset="0"/>
                <a:cs typeface="Times New Roman" panose="02020603050405020304" pitchFamily="18" charset="0"/>
              </a:rPr>
              <a:t>键数目为</a:t>
            </a:r>
            <a:r>
              <a:rPr lang="en-US" altLang="zh-CN" sz="2200">
                <a:solidFill>
                  <a:srgbClr val="000000"/>
                </a:solidFill>
                <a:latin typeface="Times New Roman" panose="02020603050405020304" pitchFamily="18" charset="0"/>
                <a:cs typeface="Times New Roman" panose="02020603050405020304" pitchFamily="18" charset="0"/>
              </a:rPr>
              <a:t>4</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B.100 mL 1 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 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溶液中所含</a:t>
            </a:r>
            <a:r>
              <a:rPr lang="en-US" altLang="zh-CN" sz="2200">
                <a:solidFill>
                  <a:srgbClr val="000000"/>
                </a:solidFill>
                <a:latin typeface="Times New Roman" panose="02020603050405020304" pitchFamily="18" charset="0"/>
                <a:cs typeface="Times New Roman" panose="02020603050405020304" pitchFamily="18" charset="0"/>
              </a:rPr>
              <a:t>Fe</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的数目为</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,11.2 L</a:t>
            </a:r>
            <a:r>
              <a:rPr lang="zh-CN" altLang="zh-CN" sz="2200">
                <a:solidFill>
                  <a:srgbClr val="000000"/>
                </a:solidFill>
                <a:latin typeface="Times New Roman" panose="02020603050405020304" pitchFamily="18" charset="0"/>
                <a:cs typeface="Times New Roman" panose="02020603050405020304" pitchFamily="18" charset="0"/>
              </a:rPr>
              <a:t>甲烷和乙烯混合物中含氢原子数目为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cs typeface="Times New Roman" panose="02020603050405020304" pitchFamily="18" charset="0"/>
              </a:rPr>
              <a:t>密闭容器中</a:t>
            </a:r>
            <a:r>
              <a:rPr lang="en-US" altLang="zh-CN" sz="2200">
                <a:solidFill>
                  <a:srgbClr val="000000"/>
                </a:solidFill>
                <a:latin typeface="Times New Roman" panose="02020603050405020304" pitchFamily="18" charset="0"/>
                <a:cs typeface="Times New Roman" panose="02020603050405020304" pitchFamily="18" charset="0"/>
              </a:rPr>
              <a:t>,2 mol SO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1 mol 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催化反应后分子总数为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C</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18532372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4" name="文本框 3">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6" name="文本框 1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7" name="文本框 1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497936"/>
            <a:ext cx="8128000" cy="4425827"/>
          </a:xfrm>
          <a:prstGeom prst="rect">
            <a:avLst/>
          </a:prstGeom>
        </p:spPr>
        <p:txBody>
          <a:bodyPr>
            <a:spAutoFit/>
          </a:bodyPr>
          <a:lstStyle/>
          <a:p>
            <a:pPr indent="266700" fontAlgn="ctr">
              <a:lnSpc>
                <a:spcPct val="15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124</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的物质的量为</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根据</a:t>
            </a:r>
            <a:r>
              <a:rPr lang="en-US" altLang="zh-CN" sz="2200">
                <a:solidFill>
                  <a:srgbClr val="000000"/>
                </a:solidFill>
                <a:latin typeface="Times New Roman" panose="02020603050405020304" pitchFamily="18" charset="0"/>
                <a:cs typeface="Times New Roman" panose="02020603050405020304" pitchFamily="18" charset="0"/>
              </a:rPr>
              <a:t>P</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的结构</a:t>
            </a:r>
            <a:r>
              <a:rPr lang="en-US" altLang="zh-CN" sz="2200" smtClean="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可知</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smtClean="0">
                <a:solidFill>
                  <a:srgbClr val="000000"/>
                </a:solidFill>
                <a:latin typeface="Times New Roman" panose="02020603050405020304" pitchFamily="18" charset="0"/>
                <a:cs typeface="Times New Roman" panose="02020603050405020304" pitchFamily="18" charset="0"/>
              </a:rPr>
              <a:t>1</a:t>
            </a:r>
          </a:p>
          <a:p>
            <a:pPr fontAlgn="ctr">
              <a:lnSpc>
                <a:spcPct val="120000"/>
              </a:lnSpc>
              <a:spcAft>
                <a:spcPts val="0"/>
              </a:spcAft>
              <a:tabLst>
                <a:tab pos="1029335" algn="l"/>
                <a:tab pos="1850390" algn="l"/>
                <a:tab pos="2538095" algn="l"/>
                <a:tab pos="3221990" algn="l"/>
              </a:tabLst>
            </a:pPr>
            <a:r>
              <a:rPr lang="zh-CN" altLang="zh-CN" sz="2200" smtClean="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P</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分子中含有</a:t>
            </a:r>
            <a:r>
              <a:rPr lang="en-US" altLang="zh-CN" sz="2200">
                <a:solidFill>
                  <a:srgbClr val="000000"/>
                </a:solidFill>
                <a:latin typeface="Times New Roman" panose="02020603050405020304" pitchFamily="18" charset="0"/>
                <a:cs typeface="Times New Roman" panose="02020603050405020304" pitchFamily="18" charset="0"/>
              </a:rPr>
              <a:t>6</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P—P</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键</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中含有</a:t>
            </a:r>
            <a:r>
              <a:rPr lang="en-US" altLang="zh-CN" sz="2200">
                <a:solidFill>
                  <a:srgbClr val="000000"/>
                </a:solidFill>
                <a:latin typeface="Times New Roman" panose="02020603050405020304" pitchFamily="18" charset="0"/>
                <a:cs typeface="Times New Roman" panose="02020603050405020304" pitchFamily="18" charset="0"/>
              </a:rPr>
              <a:t>6</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P—P</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键</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因为</a:t>
            </a:r>
            <a:r>
              <a:rPr lang="en-US" altLang="zh-CN" sz="2200">
                <a:solidFill>
                  <a:srgbClr val="000000"/>
                </a:solidFill>
                <a:latin typeface="Times New Roman" panose="02020603050405020304" pitchFamily="18" charset="0"/>
                <a:cs typeface="Times New Roman" panose="02020603050405020304" pitchFamily="18" charset="0"/>
              </a:rPr>
              <a:t>Fe</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会发生水解生成</a:t>
            </a:r>
            <a:r>
              <a:rPr lang="en-US" altLang="zh-CN" sz="2200">
                <a:solidFill>
                  <a:srgbClr val="000000"/>
                </a:solidFill>
                <a:latin typeface="Times New Roman" panose="02020603050405020304" pitchFamily="18" charset="0"/>
                <a:cs typeface="Times New Roman" panose="02020603050405020304" pitchFamily="18" charset="0"/>
              </a:rPr>
              <a:t>Fe(OH)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a:t>
            </a:r>
            <a:r>
              <a:rPr lang="en-US" altLang="zh-CN" sz="2200">
                <a:solidFill>
                  <a:srgbClr val="000000"/>
                </a:solidFill>
                <a:latin typeface="Times New Roman" panose="02020603050405020304" pitchFamily="18" charset="0"/>
                <a:cs typeface="Times New Roman" panose="02020603050405020304" pitchFamily="18" charset="0"/>
              </a:rPr>
              <a:t>100</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mol·L</a:t>
            </a:r>
            <a:r>
              <a:rPr lang="en-US" altLang="zh-CN" sz="2200" baseline="300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FeCl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溶液中</a:t>
            </a:r>
            <a:r>
              <a:rPr lang="en-US" altLang="zh-CN" sz="2200">
                <a:solidFill>
                  <a:srgbClr val="000000"/>
                </a:solidFill>
                <a:latin typeface="Times New Roman" panose="02020603050405020304" pitchFamily="18" charset="0"/>
                <a:cs typeface="Times New Roman" panose="02020603050405020304" pitchFamily="18" charset="0"/>
              </a:rPr>
              <a:t>Fe</a:t>
            </a:r>
            <a:r>
              <a:rPr lang="en-US" altLang="zh-CN" sz="2200" baseline="30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的数目小于</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根据化学式可知</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CH</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=CH</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中均含有</a:t>
            </a:r>
            <a:r>
              <a:rPr lang="en-US" altLang="zh-CN" sz="2200">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氢原子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标准状况下</a:t>
            </a:r>
            <a:r>
              <a:rPr lang="en-US" altLang="zh-CN" sz="2200">
                <a:solidFill>
                  <a:srgbClr val="000000"/>
                </a:solidFill>
                <a:latin typeface="Times New Roman" panose="02020603050405020304" pitchFamily="18" charset="0"/>
                <a:cs typeface="Times New Roman" panose="02020603050405020304" pitchFamily="18" charset="0"/>
              </a:rPr>
              <a:t>,11.2</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混合气体的物质的量为</a:t>
            </a:r>
            <a:r>
              <a:rPr lang="en-US" altLang="zh-CN" sz="2200">
                <a:solidFill>
                  <a:srgbClr val="000000"/>
                </a:solidFill>
                <a:latin typeface="Times New Roman" panose="02020603050405020304" pitchFamily="18" charset="0"/>
                <a:cs typeface="Times New Roman" panose="02020603050405020304" pitchFamily="18" charset="0"/>
              </a:rPr>
              <a:t>0.5</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所含氢原子的物质的量为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即所含氢原子数目为</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项正确</a:t>
            </a:r>
            <a:r>
              <a:rPr lang="en-US" altLang="zh-CN" sz="2200">
                <a:solidFill>
                  <a:srgbClr val="000000"/>
                </a:solidFill>
                <a:latin typeface="Times New Roman" panose="02020603050405020304" pitchFamily="18" charset="0"/>
                <a:cs typeface="Times New Roman" panose="02020603050405020304" pitchFamily="18" charset="0"/>
              </a:rPr>
              <a:t>;SO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的反应为可逆反应</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不能全部转化成</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SO</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故分子总数大于</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反思总结</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回答类似问题要注意可能发生的反应及反应进行的程度</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要熟悉常见物质的分子组成及结构。</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9" name="图片 8"/>
          <p:cNvPicPr/>
          <p:nvPr/>
        </p:nvPicPr>
        <p:blipFill>
          <a:blip r:embed="rId7"/>
          <a:stretch>
            <a:fillRect/>
          </a:stretch>
        </p:blipFill>
        <p:spPr>
          <a:xfrm>
            <a:off x="6678608" y="1474969"/>
            <a:ext cx="711367" cy="677158"/>
          </a:xfrm>
          <a:prstGeom prst="rect">
            <a:avLst/>
          </a:prstGeom>
        </p:spPr>
      </p:pic>
    </p:spTree>
    <p:extLst>
      <p:ext uri="{BB962C8B-B14F-4D97-AF65-F5344CB8AC3E}">
        <p14:creationId xmlns:p14="http://schemas.microsoft.com/office/powerpoint/2010/main" val="25205449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4" name="文本框 3">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6" name="文本框 1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7" name="文本框 1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412776"/>
            <a:ext cx="8128000" cy="492865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.(2018·</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,8)</a:t>
            </a:r>
            <a:r>
              <a:rPr lang="zh-CN" altLang="zh-CN" sz="2200">
                <a:solidFill>
                  <a:srgbClr val="000000"/>
                </a:solidFill>
                <a:latin typeface="Times New Roman" panose="02020603050405020304" pitchFamily="18" charset="0"/>
                <a:cs typeface="Times New Roman" panose="02020603050405020304" pitchFamily="18" charset="0"/>
              </a:rPr>
              <a:t>下列叙述正确的是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A.24 g</a:t>
            </a:r>
            <a:r>
              <a:rPr lang="zh-CN" altLang="zh-CN" sz="2200">
                <a:solidFill>
                  <a:srgbClr val="000000"/>
                </a:solidFill>
                <a:latin typeface="Times New Roman" panose="02020603050405020304" pitchFamily="18" charset="0"/>
                <a:cs typeface="Times New Roman" panose="02020603050405020304" pitchFamily="18" charset="0"/>
              </a:rPr>
              <a:t>镁与</a:t>
            </a:r>
            <a:r>
              <a:rPr lang="en-US" altLang="zh-CN" sz="2200">
                <a:solidFill>
                  <a:srgbClr val="000000"/>
                </a:solidFill>
                <a:latin typeface="Times New Roman" panose="02020603050405020304" pitchFamily="18" charset="0"/>
                <a:cs typeface="Times New Roman" panose="02020603050405020304" pitchFamily="18" charset="0"/>
              </a:rPr>
              <a:t>27 g</a:t>
            </a:r>
            <a:r>
              <a:rPr lang="zh-CN" altLang="zh-CN" sz="2200">
                <a:solidFill>
                  <a:srgbClr val="000000"/>
                </a:solidFill>
                <a:latin typeface="Times New Roman" panose="02020603050405020304" pitchFamily="18" charset="0"/>
                <a:cs typeface="Times New Roman" panose="02020603050405020304" pitchFamily="18" charset="0"/>
              </a:rPr>
              <a:t>铝中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含有相同的质子数</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cs typeface="Times New Roman" panose="02020603050405020304" pitchFamily="18" charset="0"/>
              </a:rPr>
              <a:t>同等质量的氧气和臭氧中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电子数相同</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C.1 mol</a:t>
            </a:r>
            <a:r>
              <a:rPr lang="zh-CN" altLang="zh-CN" sz="2200">
                <a:solidFill>
                  <a:srgbClr val="000000"/>
                </a:solidFill>
                <a:latin typeface="Times New Roman" panose="02020603050405020304" pitchFamily="18" charset="0"/>
                <a:cs typeface="Times New Roman" panose="02020603050405020304" pitchFamily="18" charset="0"/>
              </a:rPr>
              <a:t>重水与</a:t>
            </a:r>
            <a:r>
              <a:rPr lang="en-US" altLang="zh-CN" sz="2200">
                <a:solidFill>
                  <a:srgbClr val="000000"/>
                </a:solidFill>
                <a:latin typeface="Times New Roman" panose="02020603050405020304" pitchFamily="18" charset="0"/>
                <a:cs typeface="Times New Roman" panose="02020603050405020304" pitchFamily="18" charset="0"/>
              </a:rPr>
              <a:t>1 mol</a:t>
            </a:r>
            <a:r>
              <a:rPr lang="zh-CN" altLang="zh-CN" sz="2200">
                <a:solidFill>
                  <a:srgbClr val="000000"/>
                </a:solidFill>
                <a:latin typeface="Times New Roman" panose="02020603050405020304" pitchFamily="18" charset="0"/>
                <a:cs typeface="Times New Roman" panose="02020603050405020304" pitchFamily="18" charset="0"/>
              </a:rPr>
              <a:t>水中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中子数比为</a:t>
            </a: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NEU-BZ-S92"/>
                <a:cs typeface="宋体" panose="02010600030101010101" pitchFamily="2" charset="-122"/>
              </a:rPr>
              <a:t>∶</a:t>
            </a:r>
            <a:r>
              <a:rPr lang="en-US" altLang="zh-CN" sz="2200">
                <a:solidFill>
                  <a:srgbClr val="000000"/>
                </a:solidFill>
                <a:latin typeface="Times New Roman" panose="02020603050405020304" pitchFamily="18" charset="0"/>
                <a:cs typeface="Times New Roman" panose="02020603050405020304" pitchFamily="18" charset="0"/>
              </a:rPr>
              <a:t>1</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D.1 mol</a:t>
            </a:r>
            <a:r>
              <a:rPr lang="zh-CN" altLang="zh-CN" sz="2200">
                <a:solidFill>
                  <a:srgbClr val="000000"/>
                </a:solidFill>
                <a:latin typeface="Times New Roman" panose="02020603050405020304" pitchFamily="18" charset="0"/>
                <a:cs typeface="Times New Roman" panose="02020603050405020304" pitchFamily="18" charset="0"/>
              </a:rPr>
              <a:t>乙烷和</a:t>
            </a:r>
            <a:r>
              <a:rPr lang="en-US" altLang="zh-CN" sz="2200">
                <a:solidFill>
                  <a:srgbClr val="000000"/>
                </a:solidFill>
                <a:latin typeface="Times New Roman" panose="02020603050405020304" pitchFamily="18" charset="0"/>
                <a:cs typeface="Times New Roman" panose="02020603050405020304" pitchFamily="18" charset="0"/>
              </a:rPr>
              <a:t>1 mol</a:t>
            </a:r>
            <a:r>
              <a:rPr lang="zh-CN" altLang="zh-CN" sz="2200">
                <a:solidFill>
                  <a:srgbClr val="000000"/>
                </a:solidFill>
                <a:latin typeface="Times New Roman" panose="02020603050405020304" pitchFamily="18" charset="0"/>
                <a:cs typeface="Times New Roman" panose="02020603050405020304" pitchFamily="18" charset="0"/>
              </a:rPr>
              <a:t>乙烯中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化学键数相同</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B</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24</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镁和</a:t>
            </a:r>
            <a:r>
              <a:rPr lang="en-US" altLang="zh-CN" sz="2200">
                <a:solidFill>
                  <a:srgbClr val="000000"/>
                </a:solidFill>
                <a:latin typeface="Times New Roman" panose="02020603050405020304" pitchFamily="18" charset="0"/>
                <a:cs typeface="Times New Roman" panose="02020603050405020304" pitchFamily="18" charset="0"/>
              </a:rPr>
              <a:t>27</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铝的物质的量都是</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分别含有</a:t>
            </a:r>
            <a:r>
              <a:rPr lang="en-US" altLang="zh-CN" sz="2200">
                <a:solidFill>
                  <a:srgbClr val="000000"/>
                </a:solidFill>
                <a:latin typeface="Times New Roman" panose="02020603050405020304" pitchFamily="18" charset="0"/>
                <a:cs typeface="Times New Roman" panose="02020603050405020304" pitchFamily="18" charset="0"/>
              </a:rPr>
              <a:t>12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13</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个质子</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氧气和臭氧是同素异形体</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两种分子均由氧原子构成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故同等质量的氧气和臭氧所含原子数相同</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则电子数也相同</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项正确</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重水和水分子中的中子数分别是</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8,</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相同物质的量的重水和水所含的中子数之比为</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NEU-BZ-S92"/>
                <a:cs typeface="宋体" panose="02010600030101010101" pitchFamily="2" charset="-122"/>
              </a:rPr>
              <a:t>∶</a:t>
            </a:r>
            <a:r>
              <a:rPr lang="en-US" altLang="zh-CN" sz="2200">
                <a:solidFill>
                  <a:srgbClr val="000000"/>
                </a:solidFill>
                <a:latin typeface="Times New Roman" panose="02020603050405020304" pitchFamily="18" charset="0"/>
                <a:cs typeface="Times New Roman" panose="02020603050405020304" pitchFamily="18" charset="0"/>
              </a:rPr>
              <a:t>4,C</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乙烷分子中有</a:t>
            </a:r>
            <a:r>
              <a:rPr lang="en-US" altLang="zh-CN" sz="2200">
                <a:solidFill>
                  <a:srgbClr val="000000"/>
                </a:solidFill>
                <a:latin typeface="Times New Roman" panose="02020603050405020304" pitchFamily="18" charset="0"/>
                <a:cs typeface="Times New Roman" panose="02020603050405020304" pitchFamily="18" charset="0"/>
              </a:rPr>
              <a:t>7</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个化学键</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乙烯分子中有</a:t>
            </a:r>
            <a:r>
              <a:rPr lang="en-US" altLang="zh-CN" sz="2200">
                <a:solidFill>
                  <a:srgbClr val="000000"/>
                </a:solidFill>
                <a:latin typeface="Times New Roman" panose="02020603050405020304" pitchFamily="18" charset="0"/>
                <a:cs typeface="Times New Roman" panose="02020603050405020304" pitchFamily="18" charset="0"/>
              </a:rPr>
              <a:t>6</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个化学键</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项错误。</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650263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wipe(down)">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流程图: 可选过程 19">
            <a:hlinkClick r:id="rId2" action="ppaction://hlinksldjump"/>
          </p:cNvPr>
          <p:cNvSpPr/>
          <p:nvPr/>
        </p:nvSpPr>
        <p:spPr>
          <a:xfrm>
            <a:off x="539552" y="908720"/>
            <a:ext cx="864096" cy="268677"/>
          </a:xfrm>
          <a:prstGeom prst="flowChartAlternateProcess">
            <a:avLst/>
          </a:prstGeom>
          <a:solidFill>
            <a:srgbClr val="DE7A03"/>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bg1"/>
                </a:solidFill>
                <a:latin typeface="+mj-ea"/>
                <a:ea typeface="+mj-ea"/>
              </a:rPr>
              <a:t>题点一</a:t>
            </a:r>
            <a:endParaRPr lang="zh-CN" altLang="en-US" sz="1400" dirty="0">
              <a:solidFill>
                <a:schemeClr val="bg1"/>
              </a:solidFill>
              <a:latin typeface="+mj-ea"/>
              <a:ea typeface="+mj-ea"/>
            </a:endParaRPr>
          </a:p>
        </p:txBody>
      </p:sp>
      <p:sp>
        <p:nvSpPr>
          <p:cNvPr id="21" name="流程图: 可选过程 20">
            <a:hlinkClick r:id="rId3" action="ppaction://hlinksldjump"/>
          </p:cNvPr>
          <p:cNvSpPr/>
          <p:nvPr/>
        </p:nvSpPr>
        <p:spPr>
          <a:xfrm>
            <a:off x="1497580" y="908719"/>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题点二</a:t>
            </a:r>
            <a:endParaRPr lang="zh-CN" altLang="en-US" sz="1400" dirty="0">
              <a:solidFill>
                <a:schemeClr val="tx1"/>
              </a:solidFill>
              <a:latin typeface="+mj-ea"/>
              <a:ea typeface="+mj-ea"/>
            </a:endParaRPr>
          </a:p>
        </p:txBody>
      </p:sp>
      <p:sp>
        <p:nvSpPr>
          <p:cNvPr id="22" name="流程图: 可选过程 21">
            <a:hlinkClick r:id="rId4" action="ppaction://hlinksldjump"/>
          </p:cNvPr>
          <p:cNvSpPr/>
          <p:nvPr/>
        </p:nvSpPr>
        <p:spPr>
          <a:xfrm>
            <a:off x="2455608" y="908718"/>
            <a:ext cx="864096" cy="268677"/>
          </a:xfrm>
          <a:prstGeom prst="flowChartAlternateProcess">
            <a:avLst/>
          </a:prstGeom>
          <a:solidFill>
            <a:schemeClr val="bg1"/>
          </a:solidFill>
          <a:ln w="19050">
            <a:solidFill>
              <a:srgbClr val="DE7A0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solidFill>
                  <a:schemeClr val="tx1"/>
                </a:solidFill>
                <a:latin typeface="+mj-ea"/>
                <a:ea typeface="+mj-ea"/>
              </a:rPr>
              <a:t>题点三</a:t>
            </a:r>
            <a:endParaRPr lang="zh-CN" altLang="en-US" sz="1400" dirty="0">
              <a:solidFill>
                <a:schemeClr val="tx1"/>
              </a:solidFill>
              <a:latin typeface="+mj-ea"/>
              <a:ea typeface="+mj-ea"/>
            </a:endParaRPr>
          </a:p>
        </p:txBody>
      </p:sp>
      <p:sp>
        <p:nvSpPr>
          <p:cNvPr id="4" name="文本框 3">
            <a:hlinkClick r:id="rId2" action="ppaction://hlinksldjump"/>
          </p:cNvPr>
          <p:cNvSpPr txBox="1"/>
          <p:nvPr/>
        </p:nvSpPr>
        <p:spPr>
          <a:xfrm>
            <a:off x="5508104" y="908720"/>
            <a:ext cx="936104" cy="307777"/>
          </a:xfrm>
          <a:prstGeom prst="rect">
            <a:avLst/>
          </a:prstGeom>
          <a:noFill/>
        </p:spPr>
        <p:txBody>
          <a:bodyPr wrap="square" rtlCol="0">
            <a:spAutoFit/>
          </a:bodyPr>
          <a:lstStyle/>
          <a:p>
            <a:pPr algn="ctr"/>
            <a:r>
              <a:rPr lang="zh-CN" altLang="zh-CN" sz="1400">
                <a:solidFill>
                  <a:srgbClr val="DE7A03"/>
                </a:solidFill>
                <a:latin typeface="+mj-ea"/>
                <a:ea typeface="+mj-ea"/>
              </a:rPr>
              <a:t>真题诊断</a:t>
            </a:r>
            <a:endParaRPr lang="zh-CN" altLang="en-US" sz="1400">
              <a:solidFill>
                <a:srgbClr val="DE7A03"/>
              </a:solidFill>
              <a:latin typeface="+mj-ea"/>
              <a:ea typeface="+mj-ea"/>
            </a:endParaRPr>
          </a:p>
        </p:txBody>
      </p:sp>
      <p:sp>
        <p:nvSpPr>
          <p:cNvPr id="16" name="文本框 15">
            <a:hlinkClick r:id="rId5" action="ppaction://hlinksldjump"/>
          </p:cNvPr>
          <p:cNvSpPr txBox="1"/>
          <p:nvPr/>
        </p:nvSpPr>
        <p:spPr>
          <a:xfrm>
            <a:off x="6444208" y="908720"/>
            <a:ext cx="936104" cy="307777"/>
          </a:xfrm>
          <a:prstGeom prst="rect">
            <a:avLst/>
          </a:prstGeom>
          <a:noFill/>
        </p:spPr>
        <p:txBody>
          <a:bodyPr wrap="square" rtlCol="0">
            <a:spAutoFit/>
          </a:bodyPr>
          <a:lstStyle/>
          <a:p>
            <a:pPr algn="ctr"/>
            <a:r>
              <a:rPr lang="zh-CN" altLang="en-US" sz="1400">
                <a:latin typeface="+mj-ea"/>
                <a:ea typeface="+mj-ea"/>
              </a:rPr>
              <a:t>必备知识</a:t>
            </a:r>
          </a:p>
        </p:txBody>
      </p:sp>
      <p:sp>
        <p:nvSpPr>
          <p:cNvPr id="17" name="文本框 16">
            <a:hlinkClick r:id="rId6" action="ppaction://hlinksldjump"/>
          </p:cNvPr>
          <p:cNvSpPr txBox="1"/>
          <p:nvPr/>
        </p:nvSpPr>
        <p:spPr>
          <a:xfrm>
            <a:off x="7380312" y="908720"/>
            <a:ext cx="936104" cy="307777"/>
          </a:xfrm>
          <a:prstGeom prst="rect">
            <a:avLst/>
          </a:prstGeom>
          <a:noFill/>
        </p:spPr>
        <p:txBody>
          <a:bodyPr wrap="square" rtlCol="0">
            <a:spAutoFit/>
          </a:bodyPr>
          <a:lstStyle/>
          <a:p>
            <a:pPr algn="ctr"/>
            <a:r>
              <a:rPr lang="zh-CN" altLang="en-US" sz="1400">
                <a:latin typeface="+mj-ea"/>
                <a:ea typeface="+mj-ea"/>
              </a:rPr>
              <a:t>对点演练</a:t>
            </a:r>
          </a:p>
        </p:txBody>
      </p:sp>
      <p:sp>
        <p:nvSpPr>
          <p:cNvPr id="2" name="矩形 1"/>
          <p:cNvSpPr>
            <a:spLocks noChangeAspect="1"/>
          </p:cNvSpPr>
          <p:nvPr/>
        </p:nvSpPr>
        <p:spPr>
          <a:xfrm>
            <a:off x="508000" y="1273160"/>
            <a:ext cx="8128000" cy="533492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.(2017·</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全国</a:t>
            </a: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,10)</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为阿伏加德罗常数的值。下列说法正确的是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A.0.1 mol</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baseline="30000">
                <a:solidFill>
                  <a:srgbClr val="000000"/>
                </a:solidFill>
                <a:latin typeface="Times New Roman" panose="02020603050405020304" pitchFamily="18" charset="0"/>
                <a:cs typeface="Times New Roman" panose="02020603050405020304" pitchFamily="18" charset="0"/>
              </a:rPr>
              <a:t>11</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cs typeface="Times New Roman" panose="02020603050405020304" pitchFamily="18" charset="0"/>
              </a:rPr>
              <a:t>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含有</a:t>
            </a:r>
            <a:r>
              <a:rPr lang="en-US" altLang="zh-CN" sz="2200">
                <a:solidFill>
                  <a:srgbClr val="000000"/>
                </a:solidFill>
                <a:latin typeface="Times New Roman" panose="02020603050405020304" pitchFamily="18" charset="0"/>
                <a:cs typeface="Times New Roman" panose="02020603050405020304" pitchFamily="18" charset="0"/>
              </a:rPr>
              <a:t>0.6</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个中子</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B.pH=1</a:t>
            </a:r>
            <a:r>
              <a:rPr lang="zh-CN" altLang="zh-CN" sz="2200">
                <a:solidFill>
                  <a:srgbClr val="000000"/>
                </a:solidFill>
                <a:latin typeface="Times New Roman" panose="02020603050405020304" pitchFamily="18" charset="0"/>
                <a:cs typeface="Times New Roman" panose="02020603050405020304" pitchFamily="18" charset="0"/>
              </a:rPr>
              <a:t>的</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PO</a:t>
            </a:r>
            <a:r>
              <a:rPr lang="en-US" altLang="zh-CN" sz="2200" baseline="-250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溶液中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含有</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300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C.2.24 L(</a:t>
            </a:r>
            <a:r>
              <a:rPr lang="zh-CN" altLang="zh-CN" sz="2200">
                <a:solidFill>
                  <a:srgbClr val="000000"/>
                </a:solidFill>
                <a:latin typeface="Times New Roman" panose="02020603050405020304" pitchFamily="18" charset="0"/>
                <a:cs typeface="Times New Roman" panose="02020603050405020304" pitchFamily="18" charset="0"/>
              </a:rPr>
              <a:t>标准状况</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苯在</a:t>
            </a:r>
            <a:r>
              <a:rPr lang="en-US" altLang="zh-CN" sz="2200">
                <a:solidFill>
                  <a:srgbClr val="000000"/>
                </a:solidFill>
                <a:latin typeface="Times New Roman" panose="02020603050405020304" pitchFamily="18" charset="0"/>
                <a:cs typeface="Times New Roman" panose="02020603050405020304" pitchFamily="18" charset="0"/>
              </a:rPr>
              <a:t>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中完全燃烧</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得到</a:t>
            </a:r>
            <a:r>
              <a:rPr lang="en-US" altLang="zh-CN" sz="2200">
                <a:solidFill>
                  <a:srgbClr val="000000"/>
                </a:solidFill>
                <a:latin typeface="Times New Roman" panose="02020603050405020304" pitchFamily="18" charset="0"/>
                <a:cs typeface="Times New Roman" panose="02020603050405020304" pitchFamily="18" charset="0"/>
              </a:rPr>
              <a:t>0.6</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CO</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分子</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cs typeface="Times New Roman" panose="02020603050405020304" pitchFamily="18" charset="0"/>
              </a:rPr>
              <a:t>密闭容器中</a:t>
            </a:r>
            <a:r>
              <a:rPr lang="en-US" altLang="zh-CN" sz="2200">
                <a:solidFill>
                  <a:srgbClr val="000000"/>
                </a:solidFill>
                <a:latin typeface="Times New Roman" panose="02020603050405020304" pitchFamily="18" charset="0"/>
                <a:cs typeface="Times New Roman" panose="02020603050405020304" pitchFamily="18" charset="0"/>
              </a:rPr>
              <a:t>1 mol PCl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1 mol 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反应制备</a:t>
            </a:r>
            <a:r>
              <a:rPr lang="en-US" altLang="zh-CN" sz="2200">
                <a:solidFill>
                  <a:srgbClr val="000000"/>
                </a:solidFill>
                <a:latin typeface="Times New Roman" panose="02020603050405020304" pitchFamily="18" charset="0"/>
                <a:cs typeface="Times New Roman" panose="02020603050405020304" pitchFamily="18" charset="0"/>
              </a:rPr>
              <a:t>PCl</a:t>
            </a:r>
            <a:r>
              <a:rPr lang="en-US" altLang="zh-CN" sz="2200" baseline="-25000">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(g),</a:t>
            </a:r>
            <a:r>
              <a:rPr lang="zh-CN" altLang="zh-CN" sz="2200">
                <a:solidFill>
                  <a:srgbClr val="000000"/>
                </a:solidFill>
                <a:latin typeface="Times New Roman" panose="02020603050405020304" pitchFamily="18" charset="0"/>
                <a:cs typeface="Times New Roman" panose="02020603050405020304" pitchFamily="18" charset="0"/>
              </a:rPr>
              <a:t>增加</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个</a:t>
            </a:r>
            <a:r>
              <a:rPr lang="en-US" altLang="zh-CN" sz="2200">
                <a:solidFill>
                  <a:srgbClr val="000000"/>
                </a:solidFill>
                <a:latin typeface="Times New Roman" panose="02020603050405020304" pitchFamily="18" charset="0"/>
                <a:cs typeface="Times New Roman" panose="02020603050405020304" pitchFamily="18" charset="0"/>
              </a:rPr>
              <a:t>P—Cl</a:t>
            </a:r>
            <a:r>
              <a:rPr lang="zh-CN" altLang="zh-CN" sz="2200">
                <a:solidFill>
                  <a:srgbClr val="000000"/>
                </a:solidFill>
                <a:latin typeface="Times New Roman" panose="02020603050405020304" pitchFamily="18" charset="0"/>
                <a:cs typeface="Times New Roman" panose="02020603050405020304" pitchFamily="18" charset="0"/>
              </a:rPr>
              <a:t>键</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答案</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解析</a:t>
            </a:r>
            <a:r>
              <a:rPr lang="en-US" altLang="zh-CN" sz="220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a:t>
            </a: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a:t>
            </a:r>
            <a:r>
              <a:rPr lang="en-US" altLang="zh-CN" sz="2200" baseline="30000">
                <a:solidFill>
                  <a:srgbClr val="000000"/>
                </a:solidFill>
                <a:latin typeface="Times New Roman" panose="02020603050405020304" pitchFamily="18" charset="0"/>
                <a:cs typeface="Times New Roman" panose="02020603050405020304" pitchFamily="18" charset="0"/>
              </a:rPr>
              <a:t>11</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中含有</a:t>
            </a:r>
            <a:r>
              <a:rPr lang="en-US" altLang="zh-CN" sz="2200">
                <a:solidFill>
                  <a:srgbClr val="000000"/>
                </a:solidFill>
                <a:latin typeface="Times New Roman" panose="02020603050405020304" pitchFamily="18" charset="0"/>
                <a:cs typeface="Times New Roman" panose="02020603050405020304" pitchFamily="18" charset="0"/>
              </a:rPr>
              <a:t>6</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个中子</a:t>
            </a:r>
            <a:r>
              <a:rPr lang="en-US" altLang="zh-CN" sz="2200">
                <a:solidFill>
                  <a:srgbClr val="000000"/>
                </a:solidFill>
                <a:latin typeface="Times New Roman" panose="02020603050405020304" pitchFamily="18" charset="0"/>
                <a:cs typeface="Times New Roman" panose="02020603050405020304" pitchFamily="18" charset="0"/>
              </a:rPr>
              <a:t>,0.1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baseline="30000">
                <a:solidFill>
                  <a:srgbClr val="000000"/>
                </a:solidFill>
                <a:latin typeface="Times New Roman" panose="02020603050405020304" pitchFamily="18" charset="0"/>
                <a:cs typeface="Times New Roman" panose="02020603050405020304" pitchFamily="18" charset="0"/>
              </a:rPr>
              <a:t>11</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含有</a:t>
            </a:r>
            <a:r>
              <a:rPr lang="en-US" altLang="zh-CN" sz="2200">
                <a:solidFill>
                  <a:srgbClr val="000000"/>
                </a:solidFill>
                <a:latin typeface="Times New Roman" panose="02020603050405020304" pitchFamily="18" charset="0"/>
                <a:cs typeface="Times New Roman" panose="02020603050405020304" pitchFamily="18" charset="0"/>
              </a:rPr>
              <a:t>0.6</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个中子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正确</a:t>
            </a:r>
            <a:r>
              <a:rPr lang="en-US" altLang="zh-CN" sz="2200">
                <a:solidFill>
                  <a:srgbClr val="000000"/>
                </a:solidFill>
                <a:latin typeface="Times New Roman" panose="02020603050405020304" pitchFamily="18" charset="0"/>
                <a:cs typeface="Times New Roman" panose="02020603050405020304" pitchFamily="18" charset="0"/>
              </a:rPr>
              <a:t>;B</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项没有给出溶液的体积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不能计算</a:t>
            </a:r>
            <a:r>
              <a:rPr lang="en-US" altLang="zh-CN" sz="2200">
                <a:solidFill>
                  <a:srgbClr val="000000"/>
                </a:solidFill>
                <a:latin typeface="Times New Roman" panose="02020603050405020304" pitchFamily="18" charset="0"/>
                <a:cs typeface="Times New Roman" panose="02020603050405020304" pitchFamily="18" charset="0"/>
              </a:rPr>
              <a:t>H</a:t>
            </a:r>
            <a:r>
              <a:rPr lang="en-US" altLang="zh-CN" sz="2200" baseline="300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数目</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标准状况下苯是液体</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不能用气体摩尔体积计算其物质的量</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r>
              <a:rPr lang="en-US" altLang="zh-CN" sz="2200">
                <a:solidFill>
                  <a:srgbClr val="000000"/>
                </a:solidFill>
                <a:latin typeface="Times New Roman" panose="02020603050405020304" pitchFamily="18" charset="0"/>
                <a:cs typeface="Times New Roman" panose="02020603050405020304" pitchFamily="18" charset="0"/>
              </a:rPr>
              <a:t>;D</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项</a:t>
            </a:r>
            <a:r>
              <a:rPr lang="en-US" altLang="zh-CN" sz="2200">
                <a:solidFill>
                  <a:srgbClr val="000000"/>
                </a:solidFill>
                <a:latin typeface="Times New Roman" panose="02020603050405020304" pitchFamily="18" charset="0"/>
                <a:cs typeface="Times New Roman" panose="02020603050405020304" pitchFamily="18" charset="0"/>
              </a:rPr>
              <a:t>,PCl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生成</a:t>
            </a:r>
            <a:r>
              <a:rPr lang="en-US" altLang="zh-CN" sz="2200">
                <a:solidFill>
                  <a:srgbClr val="000000"/>
                </a:solidFill>
                <a:latin typeface="Times New Roman" panose="02020603050405020304" pitchFamily="18" charset="0"/>
                <a:cs typeface="Times New Roman" panose="02020603050405020304" pitchFamily="18" charset="0"/>
              </a:rPr>
              <a:t>PCl</a:t>
            </a:r>
            <a:r>
              <a:rPr lang="en-US" altLang="zh-CN" sz="2200" baseline="-250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的反应是可逆反应</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所以</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PCl</a:t>
            </a:r>
            <a:r>
              <a:rPr lang="en-US" altLang="zh-CN" sz="2200" baseline="-250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mol</a:t>
            </a:r>
            <a:r>
              <a:rPr lang="en-US"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Cl</a:t>
            </a:r>
            <a:r>
              <a:rPr lang="en-US" altLang="zh-CN" sz="2200" baseline="-250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反应制备</a:t>
            </a:r>
            <a:r>
              <a:rPr lang="en-US" altLang="zh-CN" sz="2200">
                <a:solidFill>
                  <a:srgbClr val="000000"/>
                </a:solidFill>
                <a:latin typeface="Times New Roman" panose="02020603050405020304" pitchFamily="18" charset="0"/>
                <a:cs typeface="Times New Roman" panose="02020603050405020304" pitchFamily="18" charset="0"/>
              </a:rPr>
              <a:t>PCl</a:t>
            </a:r>
            <a:r>
              <a:rPr lang="en-US" altLang="zh-CN" sz="2200" baseline="-25000">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增加的</a:t>
            </a:r>
            <a:r>
              <a:rPr lang="en-US" altLang="zh-CN" sz="2200">
                <a:solidFill>
                  <a:srgbClr val="000000"/>
                </a:solidFill>
                <a:latin typeface="Times New Roman" panose="02020603050405020304" pitchFamily="18" charset="0"/>
                <a:cs typeface="Times New Roman" panose="02020603050405020304" pitchFamily="18" charset="0"/>
              </a:rPr>
              <a:t>P—Cl</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键的数目小于</a:t>
            </a:r>
            <a:r>
              <a:rPr lang="en-US" altLang="zh-CN" sz="2200">
                <a:solidFill>
                  <a:srgbClr val="000000"/>
                </a:solidFill>
                <a:latin typeface="Times New Roman" panose="02020603050405020304" pitchFamily="18" charset="0"/>
                <a:cs typeface="Times New Roman" panose="02020603050405020304" pitchFamily="18" charset="0"/>
              </a:rPr>
              <a:t>2</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baseline="-25000">
                <a:solidFill>
                  <a:srgbClr val="000000"/>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错误。</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4768138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wipe(down)">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3771</Words>
  <Application>Microsoft Office PowerPoint</Application>
  <PresentationFormat>全屏显示(4:3)</PresentationFormat>
  <Paragraphs>376</Paragraphs>
  <Slides>40</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40</vt:i4>
      </vt:variant>
    </vt:vector>
  </HeadingPairs>
  <TitlesOfParts>
    <vt:vector size="42" baseType="lpstr">
      <vt:lpstr>Office 主题​​</vt:lpstr>
      <vt:lpstr>文档</vt:lpstr>
      <vt:lpstr>题型二　阿伏加德罗常数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题型九　化学反应原理综合</dc:title>
  <dc:creator>User</dc:creator>
  <cp:lastModifiedBy>User</cp:lastModifiedBy>
  <cp:revision>4</cp:revision>
  <dcterms:created xsi:type="dcterms:W3CDTF">2019-11-25T20:48:26Z</dcterms:created>
  <dcterms:modified xsi:type="dcterms:W3CDTF">2019-11-25T20:53:28Z</dcterms:modified>
</cp:coreProperties>
</file>