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353" r:id="rId2"/>
    <p:sldId id="354"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425" r:id="rId74"/>
    <p:sldId id="426" r:id="rId75"/>
    <p:sldId id="427" r:id="rId76"/>
    <p:sldId id="428" r:id="rId77"/>
    <p:sldId id="429" r:id="rId78"/>
    <p:sldId id="430" r:id="rId79"/>
    <p:sldId id="431" r:id="rId80"/>
    <p:sldId id="432" r:id="rId81"/>
    <p:sldId id="433" r:id="rId82"/>
    <p:sldId id="434" r:id="rId83"/>
    <p:sldId id="435" r:id="rId84"/>
    <p:sldId id="436" r:id="rId85"/>
    <p:sldId id="437" r:id="rId86"/>
    <p:sldId id="438" r:id="rId87"/>
    <p:sldId id="439" r:id="rId88"/>
    <p:sldId id="440" r:id="rId89"/>
    <p:sldId id="441" r:id="rId90"/>
    <p:sldId id="442" r:id="rId91"/>
    <p:sldId id="443" r:id="rId92"/>
    <p:sldId id="444" r:id="rId93"/>
    <p:sldId id="445" r:id="rId94"/>
    <p:sldId id="446" r:id="rId95"/>
    <p:sldId id="447" r:id="rId96"/>
    <p:sldId id="448" r:id="rId97"/>
    <p:sldId id="449" r:id="rId98"/>
    <p:sldId id="450" r:id="rId99"/>
    <p:sldId id="451" r:id="rId100"/>
    <p:sldId id="452" r:id="rId101"/>
    <p:sldId id="453" r:id="rId102"/>
    <p:sldId id="454" r:id="rId103"/>
    <p:sldId id="455" r:id="rId104"/>
    <p:sldId id="456" r:id="rId10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75DD0-D615-4FB1-9DE3-E56AFB47953E}" type="datetimeFigureOut">
              <a:rPr lang="zh-CN" altLang="en-US" smtClean="0"/>
              <a:t>2019-11-26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D91DE-6903-4EEE-A2E7-F748D70A3997}" type="slidenum">
              <a:rPr lang="zh-CN" altLang="en-US" smtClean="0"/>
              <a:t>‹#›</a:t>
            </a:fld>
            <a:endParaRPr lang="zh-CN" altLang="en-US"/>
          </a:p>
        </p:txBody>
      </p:sp>
    </p:spTree>
    <p:extLst>
      <p:ext uri="{BB962C8B-B14F-4D97-AF65-F5344CB8AC3E}">
        <p14:creationId xmlns:p14="http://schemas.microsoft.com/office/powerpoint/2010/main" val="403636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a:t>
            </a:fld>
            <a:endParaRPr lang="zh-CN" altLang="en-US"/>
          </a:p>
        </p:txBody>
      </p:sp>
    </p:spTree>
    <p:extLst>
      <p:ext uri="{BB962C8B-B14F-4D97-AF65-F5344CB8AC3E}">
        <p14:creationId xmlns:p14="http://schemas.microsoft.com/office/powerpoint/2010/main" val="310024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11</a:t>
            </a:fld>
            <a:endParaRPr lang="zh-CN" altLang="en-US"/>
          </a:p>
        </p:txBody>
      </p:sp>
    </p:spTree>
    <p:extLst>
      <p:ext uri="{BB962C8B-B14F-4D97-AF65-F5344CB8AC3E}">
        <p14:creationId xmlns:p14="http://schemas.microsoft.com/office/powerpoint/2010/main" val="38883516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101</a:t>
            </a:fld>
            <a:endParaRPr lang="zh-CN" altLang="en-US"/>
          </a:p>
        </p:txBody>
      </p:sp>
    </p:spTree>
    <p:extLst>
      <p:ext uri="{BB962C8B-B14F-4D97-AF65-F5344CB8AC3E}">
        <p14:creationId xmlns:p14="http://schemas.microsoft.com/office/powerpoint/2010/main" val="12225849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102</a:t>
            </a:fld>
            <a:endParaRPr lang="zh-CN" altLang="en-US"/>
          </a:p>
        </p:txBody>
      </p:sp>
    </p:spTree>
    <p:extLst>
      <p:ext uri="{BB962C8B-B14F-4D97-AF65-F5344CB8AC3E}">
        <p14:creationId xmlns:p14="http://schemas.microsoft.com/office/powerpoint/2010/main" val="15090463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103</a:t>
            </a:fld>
            <a:endParaRPr lang="zh-CN" altLang="en-US"/>
          </a:p>
        </p:txBody>
      </p:sp>
    </p:spTree>
    <p:extLst>
      <p:ext uri="{BB962C8B-B14F-4D97-AF65-F5344CB8AC3E}">
        <p14:creationId xmlns:p14="http://schemas.microsoft.com/office/powerpoint/2010/main" val="222520536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104</a:t>
            </a:fld>
            <a:endParaRPr lang="zh-CN" altLang="en-US"/>
          </a:p>
        </p:txBody>
      </p:sp>
    </p:spTree>
    <p:extLst>
      <p:ext uri="{BB962C8B-B14F-4D97-AF65-F5344CB8AC3E}">
        <p14:creationId xmlns:p14="http://schemas.microsoft.com/office/powerpoint/2010/main" val="261799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12</a:t>
            </a:fld>
            <a:endParaRPr lang="zh-CN" altLang="en-US"/>
          </a:p>
        </p:txBody>
      </p:sp>
    </p:spTree>
    <p:extLst>
      <p:ext uri="{BB962C8B-B14F-4D97-AF65-F5344CB8AC3E}">
        <p14:creationId xmlns:p14="http://schemas.microsoft.com/office/powerpoint/2010/main" val="14530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13</a:t>
            </a:fld>
            <a:endParaRPr lang="zh-CN" altLang="en-US"/>
          </a:p>
        </p:txBody>
      </p:sp>
    </p:spTree>
    <p:extLst>
      <p:ext uri="{BB962C8B-B14F-4D97-AF65-F5344CB8AC3E}">
        <p14:creationId xmlns:p14="http://schemas.microsoft.com/office/powerpoint/2010/main" val="1787858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14</a:t>
            </a:fld>
            <a:endParaRPr lang="zh-CN" altLang="en-US"/>
          </a:p>
        </p:txBody>
      </p:sp>
    </p:spTree>
    <p:extLst>
      <p:ext uri="{BB962C8B-B14F-4D97-AF65-F5344CB8AC3E}">
        <p14:creationId xmlns:p14="http://schemas.microsoft.com/office/powerpoint/2010/main" val="2503143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15</a:t>
            </a:fld>
            <a:endParaRPr lang="zh-CN" altLang="en-US"/>
          </a:p>
        </p:txBody>
      </p:sp>
    </p:spTree>
    <p:extLst>
      <p:ext uri="{BB962C8B-B14F-4D97-AF65-F5344CB8AC3E}">
        <p14:creationId xmlns:p14="http://schemas.microsoft.com/office/powerpoint/2010/main" val="323025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16</a:t>
            </a:fld>
            <a:endParaRPr lang="zh-CN" altLang="en-US"/>
          </a:p>
        </p:txBody>
      </p:sp>
    </p:spTree>
    <p:extLst>
      <p:ext uri="{BB962C8B-B14F-4D97-AF65-F5344CB8AC3E}">
        <p14:creationId xmlns:p14="http://schemas.microsoft.com/office/powerpoint/2010/main" val="292940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17</a:t>
            </a:fld>
            <a:endParaRPr lang="zh-CN" altLang="en-US"/>
          </a:p>
        </p:txBody>
      </p:sp>
    </p:spTree>
    <p:extLst>
      <p:ext uri="{BB962C8B-B14F-4D97-AF65-F5344CB8AC3E}">
        <p14:creationId xmlns:p14="http://schemas.microsoft.com/office/powerpoint/2010/main" val="3721222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18</a:t>
            </a:fld>
            <a:endParaRPr lang="zh-CN" altLang="en-US"/>
          </a:p>
        </p:txBody>
      </p:sp>
    </p:spTree>
    <p:extLst>
      <p:ext uri="{BB962C8B-B14F-4D97-AF65-F5344CB8AC3E}">
        <p14:creationId xmlns:p14="http://schemas.microsoft.com/office/powerpoint/2010/main" val="56564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19</a:t>
            </a:fld>
            <a:endParaRPr lang="zh-CN" altLang="en-US"/>
          </a:p>
        </p:txBody>
      </p:sp>
    </p:spTree>
    <p:extLst>
      <p:ext uri="{BB962C8B-B14F-4D97-AF65-F5344CB8AC3E}">
        <p14:creationId xmlns:p14="http://schemas.microsoft.com/office/powerpoint/2010/main" val="2899824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20</a:t>
            </a:fld>
            <a:endParaRPr lang="zh-CN" altLang="en-US"/>
          </a:p>
        </p:txBody>
      </p:sp>
    </p:spTree>
    <p:extLst>
      <p:ext uri="{BB962C8B-B14F-4D97-AF65-F5344CB8AC3E}">
        <p14:creationId xmlns:p14="http://schemas.microsoft.com/office/powerpoint/2010/main" val="124155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a:t>
            </a:fld>
            <a:endParaRPr lang="zh-CN" altLang="en-US"/>
          </a:p>
        </p:txBody>
      </p:sp>
    </p:spTree>
    <p:extLst>
      <p:ext uri="{BB962C8B-B14F-4D97-AF65-F5344CB8AC3E}">
        <p14:creationId xmlns:p14="http://schemas.microsoft.com/office/powerpoint/2010/main" val="220123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21</a:t>
            </a:fld>
            <a:endParaRPr lang="zh-CN" altLang="en-US"/>
          </a:p>
        </p:txBody>
      </p:sp>
    </p:spTree>
    <p:extLst>
      <p:ext uri="{BB962C8B-B14F-4D97-AF65-F5344CB8AC3E}">
        <p14:creationId xmlns:p14="http://schemas.microsoft.com/office/powerpoint/2010/main" val="394299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22</a:t>
            </a:fld>
            <a:endParaRPr lang="zh-CN" altLang="en-US"/>
          </a:p>
        </p:txBody>
      </p:sp>
    </p:spTree>
    <p:extLst>
      <p:ext uri="{BB962C8B-B14F-4D97-AF65-F5344CB8AC3E}">
        <p14:creationId xmlns:p14="http://schemas.microsoft.com/office/powerpoint/2010/main" val="4028147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23</a:t>
            </a:fld>
            <a:endParaRPr lang="zh-CN" altLang="en-US"/>
          </a:p>
        </p:txBody>
      </p:sp>
    </p:spTree>
    <p:extLst>
      <p:ext uri="{BB962C8B-B14F-4D97-AF65-F5344CB8AC3E}">
        <p14:creationId xmlns:p14="http://schemas.microsoft.com/office/powerpoint/2010/main" val="1660955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24</a:t>
            </a:fld>
            <a:endParaRPr lang="zh-CN" altLang="en-US"/>
          </a:p>
        </p:txBody>
      </p:sp>
    </p:spTree>
    <p:extLst>
      <p:ext uri="{BB962C8B-B14F-4D97-AF65-F5344CB8AC3E}">
        <p14:creationId xmlns:p14="http://schemas.microsoft.com/office/powerpoint/2010/main" val="1835120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25</a:t>
            </a:fld>
            <a:endParaRPr lang="zh-CN" altLang="en-US"/>
          </a:p>
        </p:txBody>
      </p:sp>
    </p:spTree>
    <p:extLst>
      <p:ext uri="{BB962C8B-B14F-4D97-AF65-F5344CB8AC3E}">
        <p14:creationId xmlns:p14="http://schemas.microsoft.com/office/powerpoint/2010/main" val="3456048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26</a:t>
            </a:fld>
            <a:endParaRPr lang="zh-CN" altLang="en-US"/>
          </a:p>
        </p:txBody>
      </p:sp>
    </p:spTree>
    <p:extLst>
      <p:ext uri="{BB962C8B-B14F-4D97-AF65-F5344CB8AC3E}">
        <p14:creationId xmlns:p14="http://schemas.microsoft.com/office/powerpoint/2010/main" val="3048106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27</a:t>
            </a:fld>
            <a:endParaRPr lang="zh-CN" altLang="en-US"/>
          </a:p>
        </p:txBody>
      </p:sp>
    </p:spTree>
    <p:extLst>
      <p:ext uri="{BB962C8B-B14F-4D97-AF65-F5344CB8AC3E}">
        <p14:creationId xmlns:p14="http://schemas.microsoft.com/office/powerpoint/2010/main" val="764408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28</a:t>
            </a:fld>
            <a:endParaRPr lang="zh-CN" altLang="en-US"/>
          </a:p>
        </p:txBody>
      </p:sp>
    </p:spTree>
    <p:extLst>
      <p:ext uri="{BB962C8B-B14F-4D97-AF65-F5344CB8AC3E}">
        <p14:creationId xmlns:p14="http://schemas.microsoft.com/office/powerpoint/2010/main" val="30358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29</a:t>
            </a:fld>
            <a:endParaRPr lang="zh-CN" altLang="en-US"/>
          </a:p>
        </p:txBody>
      </p:sp>
    </p:spTree>
    <p:extLst>
      <p:ext uri="{BB962C8B-B14F-4D97-AF65-F5344CB8AC3E}">
        <p14:creationId xmlns:p14="http://schemas.microsoft.com/office/powerpoint/2010/main" val="2254564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30</a:t>
            </a:fld>
            <a:endParaRPr lang="zh-CN" altLang="en-US"/>
          </a:p>
        </p:txBody>
      </p:sp>
    </p:spTree>
    <p:extLst>
      <p:ext uri="{BB962C8B-B14F-4D97-AF65-F5344CB8AC3E}">
        <p14:creationId xmlns:p14="http://schemas.microsoft.com/office/powerpoint/2010/main" val="234599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a:t>
            </a:fld>
            <a:endParaRPr lang="zh-CN" altLang="en-US"/>
          </a:p>
        </p:txBody>
      </p:sp>
    </p:spTree>
    <p:extLst>
      <p:ext uri="{BB962C8B-B14F-4D97-AF65-F5344CB8AC3E}">
        <p14:creationId xmlns:p14="http://schemas.microsoft.com/office/powerpoint/2010/main" val="1048035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31</a:t>
            </a:fld>
            <a:endParaRPr lang="zh-CN" altLang="en-US"/>
          </a:p>
        </p:txBody>
      </p:sp>
    </p:spTree>
    <p:extLst>
      <p:ext uri="{BB962C8B-B14F-4D97-AF65-F5344CB8AC3E}">
        <p14:creationId xmlns:p14="http://schemas.microsoft.com/office/powerpoint/2010/main" val="1122475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32</a:t>
            </a:fld>
            <a:endParaRPr lang="zh-CN" altLang="en-US"/>
          </a:p>
        </p:txBody>
      </p:sp>
    </p:spTree>
    <p:extLst>
      <p:ext uri="{BB962C8B-B14F-4D97-AF65-F5344CB8AC3E}">
        <p14:creationId xmlns:p14="http://schemas.microsoft.com/office/powerpoint/2010/main" val="220714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33</a:t>
            </a:fld>
            <a:endParaRPr lang="zh-CN" altLang="en-US"/>
          </a:p>
        </p:txBody>
      </p:sp>
    </p:spTree>
    <p:extLst>
      <p:ext uri="{BB962C8B-B14F-4D97-AF65-F5344CB8AC3E}">
        <p14:creationId xmlns:p14="http://schemas.microsoft.com/office/powerpoint/2010/main" val="966498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34</a:t>
            </a:fld>
            <a:endParaRPr lang="zh-CN" altLang="en-US"/>
          </a:p>
        </p:txBody>
      </p:sp>
    </p:spTree>
    <p:extLst>
      <p:ext uri="{BB962C8B-B14F-4D97-AF65-F5344CB8AC3E}">
        <p14:creationId xmlns:p14="http://schemas.microsoft.com/office/powerpoint/2010/main" val="1109348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35</a:t>
            </a:fld>
            <a:endParaRPr lang="zh-CN" altLang="en-US"/>
          </a:p>
        </p:txBody>
      </p:sp>
    </p:spTree>
    <p:extLst>
      <p:ext uri="{BB962C8B-B14F-4D97-AF65-F5344CB8AC3E}">
        <p14:creationId xmlns:p14="http://schemas.microsoft.com/office/powerpoint/2010/main" val="2350419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36</a:t>
            </a:fld>
            <a:endParaRPr lang="zh-CN" altLang="en-US"/>
          </a:p>
        </p:txBody>
      </p:sp>
    </p:spTree>
    <p:extLst>
      <p:ext uri="{BB962C8B-B14F-4D97-AF65-F5344CB8AC3E}">
        <p14:creationId xmlns:p14="http://schemas.microsoft.com/office/powerpoint/2010/main" val="873476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37</a:t>
            </a:fld>
            <a:endParaRPr lang="zh-CN" altLang="en-US"/>
          </a:p>
        </p:txBody>
      </p:sp>
    </p:spTree>
    <p:extLst>
      <p:ext uri="{BB962C8B-B14F-4D97-AF65-F5344CB8AC3E}">
        <p14:creationId xmlns:p14="http://schemas.microsoft.com/office/powerpoint/2010/main" val="2079604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38</a:t>
            </a:fld>
            <a:endParaRPr lang="zh-CN" altLang="en-US"/>
          </a:p>
        </p:txBody>
      </p:sp>
    </p:spTree>
    <p:extLst>
      <p:ext uri="{BB962C8B-B14F-4D97-AF65-F5344CB8AC3E}">
        <p14:creationId xmlns:p14="http://schemas.microsoft.com/office/powerpoint/2010/main" val="3906414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39</a:t>
            </a:fld>
            <a:endParaRPr lang="zh-CN" altLang="en-US"/>
          </a:p>
        </p:txBody>
      </p:sp>
    </p:spTree>
    <p:extLst>
      <p:ext uri="{BB962C8B-B14F-4D97-AF65-F5344CB8AC3E}">
        <p14:creationId xmlns:p14="http://schemas.microsoft.com/office/powerpoint/2010/main" val="1615727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40</a:t>
            </a:fld>
            <a:endParaRPr lang="zh-CN" altLang="en-US"/>
          </a:p>
        </p:txBody>
      </p:sp>
    </p:spTree>
    <p:extLst>
      <p:ext uri="{BB962C8B-B14F-4D97-AF65-F5344CB8AC3E}">
        <p14:creationId xmlns:p14="http://schemas.microsoft.com/office/powerpoint/2010/main" val="110892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a:t>
            </a:fld>
            <a:endParaRPr lang="zh-CN" altLang="en-US"/>
          </a:p>
        </p:txBody>
      </p:sp>
    </p:spTree>
    <p:extLst>
      <p:ext uri="{BB962C8B-B14F-4D97-AF65-F5344CB8AC3E}">
        <p14:creationId xmlns:p14="http://schemas.microsoft.com/office/powerpoint/2010/main" val="2389676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41</a:t>
            </a:fld>
            <a:endParaRPr lang="zh-CN" altLang="en-US"/>
          </a:p>
        </p:txBody>
      </p:sp>
    </p:spTree>
    <p:extLst>
      <p:ext uri="{BB962C8B-B14F-4D97-AF65-F5344CB8AC3E}">
        <p14:creationId xmlns:p14="http://schemas.microsoft.com/office/powerpoint/2010/main" val="3207516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42</a:t>
            </a:fld>
            <a:endParaRPr lang="zh-CN" altLang="en-US"/>
          </a:p>
        </p:txBody>
      </p:sp>
    </p:spTree>
    <p:extLst>
      <p:ext uri="{BB962C8B-B14F-4D97-AF65-F5344CB8AC3E}">
        <p14:creationId xmlns:p14="http://schemas.microsoft.com/office/powerpoint/2010/main" val="1809965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43</a:t>
            </a:fld>
            <a:endParaRPr lang="zh-CN" altLang="en-US"/>
          </a:p>
        </p:txBody>
      </p:sp>
    </p:spTree>
    <p:extLst>
      <p:ext uri="{BB962C8B-B14F-4D97-AF65-F5344CB8AC3E}">
        <p14:creationId xmlns:p14="http://schemas.microsoft.com/office/powerpoint/2010/main" val="1683704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44</a:t>
            </a:fld>
            <a:endParaRPr lang="zh-CN" altLang="en-US"/>
          </a:p>
        </p:txBody>
      </p:sp>
    </p:spTree>
    <p:extLst>
      <p:ext uri="{BB962C8B-B14F-4D97-AF65-F5344CB8AC3E}">
        <p14:creationId xmlns:p14="http://schemas.microsoft.com/office/powerpoint/2010/main" val="7725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45</a:t>
            </a:fld>
            <a:endParaRPr lang="zh-CN" altLang="en-US"/>
          </a:p>
        </p:txBody>
      </p:sp>
    </p:spTree>
    <p:extLst>
      <p:ext uri="{BB962C8B-B14F-4D97-AF65-F5344CB8AC3E}">
        <p14:creationId xmlns:p14="http://schemas.microsoft.com/office/powerpoint/2010/main" val="3055237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46</a:t>
            </a:fld>
            <a:endParaRPr lang="zh-CN" altLang="en-US"/>
          </a:p>
        </p:txBody>
      </p:sp>
    </p:spTree>
    <p:extLst>
      <p:ext uri="{BB962C8B-B14F-4D97-AF65-F5344CB8AC3E}">
        <p14:creationId xmlns:p14="http://schemas.microsoft.com/office/powerpoint/2010/main" val="2373710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47</a:t>
            </a:fld>
            <a:endParaRPr lang="zh-CN" altLang="en-US"/>
          </a:p>
        </p:txBody>
      </p:sp>
    </p:spTree>
    <p:extLst>
      <p:ext uri="{BB962C8B-B14F-4D97-AF65-F5344CB8AC3E}">
        <p14:creationId xmlns:p14="http://schemas.microsoft.com/office/powerpoint/2010/main" val="3939049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48</a:t>
            </a:fld>
            <a:endParaRPr lang="zh-CN" altLang="en-US"/>
          </a:p>
        </p:txBody>
      </p:sp>
    </p:spTree>
    <p:extLst>
      <p:ext uri="{BB962C8B-B14F-4D97-AF65-F5344CB8AC3E}">
        <p14:creationId xmlns:p14="http://schemas.microsoft.com/office/powerpoint/2010/main" val="2992512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49</a:t>
            </a:fld>
            <a:endParaRPr lang="zh-CN" altLang="en-US"/>
          </a:p>
        </p:txBody>
      </p:sp>
    </p:spTree>
    <p:extLst>
      <p:ext uri="{BB962C8B-B14F-4D97-AF65-F5344CB8AC3E}">
        <p14:creationId xmlns:p14="http://schemas.microsoft.com/office/powerpoint/2010/main" val="619609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50</a:t>
            </a:fld>
            <a:endParaRPr lang="zh-CN" altLang="en-US"/>
          </a:p>
        </p:txBody>
      </p:sp>
    </p:spTree>
    <p:extLst>
      <p:ext uri="{BB962C8B-B14F-4D97-AF65-F5344CB8AC3E}">
        <p14:creationId xmlns:p14="http://schemas.microsoft.com/office/powerpoint/2010/main" val="105569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a:t>
            </a:fld>
            <a:endParaRPr lang="zh-CN" altLang="en-US"/>
          </a:p>
        </p:txBody>
      </p:sp>
    </p:spTree>
    <p:extLst>
      <p:ext uri="{BB962C8B-B14F-4D97-AF65-F5344CB8AC3E}">
        <p14:creationId xmlns:p14="http://schemas.microsoft.com/office/powerpoint/2010/main" val="1681063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51</a:t>
            </a:fld>
            <a:endParaRPr lang="zh-CN" altLang="en-US"/>
          </a:p>
        </p:txBody>
      </p:sp>
    </p:spTree>
    <p:extLst>
      <p:ext uri="{BB962C8B-B14F-4D97-AF65-F5344CB8AC3E}">
        <p14:creationId xmlns:p14="http://schemas.microsoft.com/office/powerpoint/2010/main" val="1322270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52</a:t>
            </a:fld>
            <a:endParaRPr lang="zh-CN" altLang="en-US"/>
          </a:p>
        </p:txBody>
      </p:sp>
    </p:spTree>
    <p:extLst>
      <p:ext uri="{BB962C8B-B14F-4D97-AF65-F5344CB8AC3E}">
        <p14:creationId xmlns:p14="http://schemas.microsoft.com/office/powerpoint/2010/main" val="1990133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53</a:t>
            </a:fld>
            <a:endParaRPr lang="zh-CN" altLang="en-US"/>
          </a:p>
        </p:txBody>
      </p:sp>
    </p:spTree>
    <p:extLst>
      <p:ext uri="{BB962C8B-B14F-4D97-AF65-F5344CB8AC3E}">
        <p14:creationId xmlns:p14="http://schemas.microsoft.com/office/powerpoint/2010/main" val="10449945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54</a:t>
            </a:fld>
            <a:endParaRPr lang="zh-CN" altLang="en-US"/>
          </a:p>
        </p:txBody>
      </p:sp>
    </p:spTree>
    <p:extLst>
      <p:ext uri="{BB962C8B-B14F-4D97-AF65-F5344CB8AC3E}">
        <p14:creationId xmlns:p14="http://schemas.microsoft.com/office/powerpoint/2010/main" val="3124181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55</a:t>
            </a:fld>
            <a:endParaRPr lang="zh-CN" altLang="en-US"/>
          </a:p>
        </p:txBody>
      </p:sp>
    </p:spTree>
    <p:extLst>
      <p:ext uri="{BB962C8B-B14F-4D97-AF65-F5344CB8AC3E}">
        <p14:creationId xmlns:p14="http://schemas.microsoft.com/office/powerpoint/2010/main" val="16126997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56</a:t>
            </a:fld>
            <a:endParaRPr lang="zh-CN" altLang="en-US"/>
          </a:p>
        </p:txBody>
      </p:sp>
    </p:spTree>
    <p:extLst>
      <p:ext uri="{BB962C8B-B14F-4D97-AF65-F5344CB8AC3E}">
        <p14:creationId xmlns:p14="http://schemas.microsoft.com/office/powerpoint/2010/main" val="3575403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57</a:t>
            </a:fld>
            <a:endParaRPr lang="zh-CN" altLang="en-US"/>
          </a:p>
        </p:txBody>
      </p:sp>
    </p:spTree>
    <p:extLst>
      <p:ext uri="{BB962C8B-B14F-4D97-AF65-F5344CB8AC3E}">
        <p14:creationId xmlns:p14="http://schemas.microsoft.com/office/powerpoint/2010/main" val="37395008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58</a:t>
            </a:fld>
            <a:endParaRPr lang="zh-CN" altLang="en-US"/>
          </a:p>
        </p:txBody>
      </p:sp>
    </p:spTree>
    <p:extLst>
      <p:ext uri="{BB962C8B-B14F-4D97-AF65-F5344CB8AC3E}">
        <p14:creationId xmlns:p14="http://schemas.microsoft.com/office/powerpoint/2010/main" val="7550951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59</a:t>
            </a:fld>
            <a:endParaRPr lang="zh-CN" altLang="en-US"/>
          </a:p>
        </p:txBody>
      </p:sp>
    </p:spTree>
    <p:extLst>
      <p:ext uri="{BB962C8B-B14F-4D97-AF65-F5344CB8AC3E}">
        <p14:creationId xmlns:p14="http://schemas.microsoft.com/office/powerpoint/2010/main" val="34687757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60</a:t>
            </a:fld>
            <a:endParaRPr lang="zh-CN" altLang="en-US"/>
          </a:p>
        </p:txBody>
      </p:sp>
    </p:spTree>
    <p:extLst>
      <p:ext uri="{BB962C8B-B14F-4D97-AF65-F5344CB8AC3E}">
        <p14:creationId xmlns:p14="http://schemas.microsoft.com/office/powerpoint/2010/main" val="318602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a:t>
            </a:fld>
            <a:endParaRPr lang="zh-CN" altLang="en-US"/>
          </a:p>
        </p:txBody>
      </p:sp>
    </p:spTree>
    <p:extLst>
      <p:ext uri="{BB962C8B-B14F-4D97-AF65-F5344CB8AC3E}">
        <p14:creationId xmlns:p14="http://schemas.microsoft.com/office/powerpoint/2010/main" val="35940781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61</a:t>
            </a:fld>
            <a:endParaRPr lang="zh-CN" altLang="en-US"/>
          </a:p>
        </p:txBody>
      </p:sp>
    </p:spTree>
    <p:extLst>
      <p:ext uri="{BB962C8B-B14F-4D97-AF65-F5344CB8AC3E}">
        <p14:creationId xmlns:p14="http://schemas.microsoft.com/office/powerpoint/2010/main" val="312276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62</a:t>
            </a:fld>
            <a:endParaRPr lang="zh-CN" altLang="en-US"/>
          </a:p>
        </p:txBody>
      </p:sp>
    </p:spTree>
    <p:extLst>
      <p:ext uri="{BB962C8B-B14F-4D97-AF65-F5344CB8AC3E}">
        <p14:creationId xmlns:p14="http://schemas.microsoft.com/office/powerpoint/2010/main" val="2144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63</a:t>
            </a:fld>
            <a:endParaRPr lang="zh-CN" altLang="en-US"/>
          </a:p>
        </p:txBody>
      </p:sp>
    </p:spTree>
    <p:extLst>
      <p:ext uri="{BB962C8B-B14F-4D97-AF65-F5344CB8AC3E}">
        <p14:creationId xmlns:p14="http://schemas.microsoft.com/office/powerpoint/2010/main" val="31414955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64</a:t>
            </a:fld>
            <a:endParaRPr lang="zh-CN" altLang="en-US"/>
          </a:p>
        </p:txBody>
      </p:sp>
    </p:spTree>
    <p:extLst>
      <p:ext uri="{BB962C8B-B14F-4D97-AF65-F5344CB8AC3E}">
        <p14:creationId xmlns:p14="http://schemas.microsoft.com/office/powerpoint/2010/main" val="22768492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65</a:t>
            </a:fld>
            <a:endParaRPr lang="zh-CN" altLang="en-US"/>
          </a:p>
        </p:txBody>
      </p:sp>
    </p:spTree>
    <p:extLst>
      <p:ext uri="{BB962C8B-B14F-4D97-AF65-F5344CB8AC3E}">
        <p14:creationId xmlns:p14="http://schemas.microsoft.com/office/powerpoint/2010/main" val="32531470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66</a:t>
            </a:fld>
            <a:endParaRPr lang="zh-CN" altLang="en-US"/>
          </a:p>
        </p:txBody>
      </p:sp>
    </p:spTree>
    <p:extLst>
      <p:ext uri="{BB962C8B-B14F-4D97-AF65-F5344CB8AC3E}">
        <p14:creationId xmlns:p14="http://schemas.microsoft.com/office/powerpoint/2010/main" val="34229652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67</a:t>
            </a:fld>
            <a:endParaRPr lang="zh-CN" altLang="en-US"/>
          </a:p>
        </p:txBody>
      </p:sp>
    </p:spTree>
    <p:extLst>
      <p:ext uri="{BB962C8B-B14F-4D97-AF65-F5344CB8AC3E}">
        <p14:creationId xmlns:p14="http://schemas.microsoft.com/office/powerpoint/2010/main" val="9140057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68</a:t>
            </a:fld>
            <a:endParaRPr lang="zh-CN" altLang="en-US"/>
          </a:p>
        </p:txBody>
      </p:sp>
    </p:spTree>
    <p:extLst>
      <p:ext uri="{BB962C8B-B14F-4D97-AF65-F5344CB8AC3E}">
        <p14:creationId xmlns:p14="http://schemas.microsoft.com/office/powerpoint/2010/main" val="30316056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69</a:t>
            </a:fld>
            <a:endParaRPr lang="zh-CN" altLang="en-US"/>
          </a:p>
        </p:txBody>
      </p:sp>
    </p:spTree>
    <p:extLst>
      <p:ext uri="{BB962C8B-B14F-4D97-AF65-F5344CB8AC3E}">
        <p14:creationId xmlns:p14="http://schemas.microsoft.com/office/powerpoint/2010/main" val="24172248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70</a:t>
            </a:fld>
            <a:endParaRPr lang="zh-CN" altLang="en-US"/>
          </a:p>
        </p:txBody>
      </p:sp>
    </p:spTree>
    <p:extLst>
      <p:ext uri="{BB962C8B-B14F-4D97-AF65-F5344CB8AC3E}">
        <p14:creationId xmlns:p14="http://schemas.microsoft.com/office/powerpoint/2010/main" val="28871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a:t>
            </a:fld>
            <a:endParaRPr lang="zh-CN" altLang="en-US"/>
          </a:p>
        </p:txBody>
      </p:sp>
    </p:spTree>
    <p:extLst>
      <p:ext uri="{BB962C8B-B14F-4D97-AF65-F5344CB8AC3E}">
        <p14:creationId xmlns:p14="http://schemas.microsoft.com/office/powerpoint/2010/main" val="42207179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71</a:t>
            </a:fld>
            <a:endParaRPr lang="zh-CN" altLang="en-US"/>
          </a:p>
        </p:txBody>
      </p:sp>
    </p:spTree>
    <p:extLst>
      <p:ext uri="{BB962C8B-B14F-4D97-AF65-F5344CB8AC3E}">
        <p14:creationId xmlns:p14="http://schemas.microsoft.com/office/powerpoint/2010/main" val="32682696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72</a:t>
            </a:fld>
            <a:endParaRPr lang="zh-CN" altLang="en-US"/>
          </a:p>
        </p:txBody>
      </p:sp>
    </p:spTree>
    <p:extLst>
      <p:ext uri="{BB962C8B-B14F-4D97-AF65-F5344CB8AC3E}">
        <p14:creationId xmlns:p14="http://schemas.microsoft.com/office/powerpoint/2010/main" val="25719333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73</a:t>
            </a:fld>
            <a:endParaRPr lang="zh-CN" altLang="en-US"/>
          </a:p>
        </p:txBody>
      </p:sp>
    </p:spTree>
    <p:extLst>
      <p:ext uri="{BB962C8B-B14F-4D97-AF65-F5344CB8AC3E}">
        <p14:creationId xmlns:p14="http://schemas.microsoft.com/office/powerpoint/2010/main" val="21687570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74</a:t>
            </a:fld>
            <a:endParaRPr lang="zh-CN" altLang="en-US"/>
          </a:p>
        </p:txBody>
      </p:sp>
    </p:spTree>
    <p:extLst>
      <p:ext uri="{BB962C8B-B14F-4D97-AF65-F5344CB8AC3E}">
        <p14:creationId xmlns:p14="http://schemas.microsoft.com/office/powerpoint/2010/main" val="9664980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75</a:t>
            </a:fld>
            <a:endParaRPr lang="zh-CN" altLang="en-US"/>
          </a:p>
        </p:txBody>
      </p:sp>
    </p:spTree>
    <p:extLst>
      <p:ext uri="{BB962C8B-B14F-4D97-AF65-F5344CB8AC3E}">
        <p14:creationId xmlns:p14="http://schemas.microsoft.com/office/powerpoint/2010/main" val="33068212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76</a:t>
            </a:fld>
            <a:endParaRPr lang="zh-CN" altLang="en-US"/>
          </a:p>
        </p:txBody>
      </p:sp>
    </p:spTree>
    <p:extLst>
      <p:ext uri="{BB962C8B-B14F-4D97-AF65-F5344CB8AC3E}">
        <p14:creationId xmlns:p14="http://schemas.microsoft.com/office/powerpoint/2010/main" val="1541238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77</a:t>
            </a:fld>
            <a:endParaRPr lang="zh-CN" altLang="en-US"/>
          </a:p>
        </p:txBody>
      </p:sp>
    </p:spTree>
    <p:extLst>
      <p:ext uri="{BB962C8B-B14F-4D97-AF65-F5344CB8AC3E}">
        <p14:creationId xmlns:p14="http://schemas.microsoft.com/office/powerpoint/2010/main" val="24761339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78</a:t>
            </a:fld>
            <a:endParaRPr lang="zh-CN" altLang="en-US"/>
          </a:p>
        </p:txBody>
      </p:sp>
    </p:spTree>
    <p:extLst>
      <p:ext uri="{BB962C8B-B14F-4D97-AF65-F5344CB8AC3E}">
        <p14:creationId xmlns:p14="http://schemas.microsoft.com/office/powerpoint/2010/main" val="18754704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79</a:t>
            </a:fld>
            <a:endParaRPr lang="zh-CN" altLang="en-US"/>
          </a:p>
        </p:txBody>
      </p:sp>
    </p:spTree>
    <p:extLst>
      <p:ext uri="{BB962C8B-B14F-4D97-AF65-F5344CB8AC3E}">
        <p14:creationId xmlns:p14="http://schemas.microsoft.com/office/powerpoint/2010/main" val="42530064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80</a:t>
            </a:fld>
            <a:endParaRPr lang="zh-CN" altLang="en-US"/>
          </a:p>
        </p:txBody>
      </p:sp>
    </p:spTree>
    <p:extLst>
      <p:ext uri="{BB962C8B-B14F-4D97-AF65-F5344CB8AC3E}">
        <p14:creationId xmlns:p14="http://schemas.microsoft.com/office/powerpoint/2010/main" val="162960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a:t>
            </a:fld>
            <a:endParaRPr lang="zh-CN" altLang="en-US"/>
          </a:p>
        </p:txBody>
      </p:sp>
    </p:spTree>
    <p:extLst>
      <p:ext uri="{BB962C8B-B14F-4D97-AF65-F5344CB8AC3E}">
        <p14:creationId xmlns:p14="http://schemas.microsoft.com/office/powerpoint/2010/main" val="20717316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81</a:t>
            </a:fld>
            <a:endParaRPr lang="zh-CN" altLang="en-US"/>
          </a:p>
        </p:txBody>
      </p:sp>
    </p:spTree>
    <p:extLst>
      <p:ext uri="{BB962C8B-B14F-4D97-AF65-F5344CB8AC3E}">
        <p14:creationId xmlns:p14="http://schemas.microsoft.com/office/powerpoint/2010/main" val="16183644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82</a:t>
            </a:fld>
            <a:endParaRPr lang="zh-CN" altLang="en-US"/>
          </a:p>
        </p:txBody>
      </p:sp>
    </p:spTree>
    <p:extLst>
      <p:ext uri="{BB962C8B-B14F-4D97-AF65-F5344CB8AC3E}">
        <p14:creationId xmlns:p14="http://schemas.microsoft.com/office/powerpoint/2010/main" val="39164530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83</a:t>
            </a:fld>
            <a:endParaRPr lang="zh-CN" altLang="en-US"/>
          </a:p>
        </p:txBody>
      </p:sp>
    </p:spTree>
    <p:extLst>
      <p:ext uri="{BB962C8B-B14F-4D97-AF65-F5344CB8AC3E}">
        <p14:creationId xmlns:p14="http://schemas.microsoft.com/office/powerpoint/2010/main" val="34111739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84</a:t>
            </a:fld>
            <a:endParaRPr lang="zh-CN" altLang="en-US"/>
          </a:p>
        </p:txBody>
      </p:sp>
    </p:spTree>
    <p:extLst>
      <p:ext uri="{BB962C8B-B14F-4D97-AF65-F5344CB8AC3E}">
        <p14:creationId xmlns:p14="http://schemas.microsoft.com/office/powerpoint/2010/main" val="6899982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85</a:t>
            </a:fld>
            <a:endParaRPr lang="zh-CN" altLang="en-US"/>
          </a:p>
        </p:txBody>
      </p:sp>
    </p:spTree>
    <p:extLst>
      <p:ext uri="{BB962C8B-B14F-4D97-AF65-F5344CB8AC3E}">
        <p14:creationId xmlns:p14="http://schemas.microsoft.com/office/powerpoint/2010/main" val="34540552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86</a:t>
            </a:fld>
            <a:endParaRPr lang="zh-CN" altLang="en-US"/>
          </a:p>
        </p:txBody>
      </p:sp>
    </p:spTree>
    <p:extLst>
      <p:ext uri="{BB962C8B-B14F-4D97-AF65-F5344CB8AC3E}">
        <p14:creationId xmlns:p14="http://schemas.microsoft.com/office/powerpoint/2010/main" val="10960613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87</a:t>
            </a:fld>
            <a:endParaRPr lang="zh-CN" altLang="en-US"/>
          </a:p>
        </p:txBody>
      </p:sp>
    </p:spTree>
    <p:extLst>
      <p:ext uri="{BB962C8B-B14F-4D97-AF65-F5344CB8AC3E}">
        <p14:creationId xmlns:p14="http://schemas.microsoft.com/office/powerpoint/2010/main" val="27177552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88</a:t>
            </a:fld>
            <a:endParaRPr lang="zh-CN" altLang="en-US"/>
          </a:p>
        </p:txBody>
      </p:sp>
    </p:spTree>
    <p:extLst>
      <p:ext uri="{BB962C8B-B14F-4D97-AF65-F5344CB8AC3E}">
        <p14:creationId xmlns:p14="http://schemas.microsoft.com/office/powerpoint/2010/main" val="12506011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89</a:t>
            </a:fld>
            <a:endParaRPr lang="zh-CN" altLang="en-US"/>
          </a:p>
        </p:txBody>
      </p:sp>
    </p:spTree>
    <p:extLst>
      <p:ext uri="{BB962C8B-B14F-4D97-AF65-F5344CB8AC3E}">
        <p14:creationId xmlns:p14="http://schemas.microsoft.com/office/powerpoint/2010/main" val="20852137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90</a:t>
            </a:fld>
            <a:endParaRPr lang="zh-CN" altLang="en-US"/>
          </a:p>
        </p:txBody>
      </p:sp>
    </p:spTree>
    <p:extLst>
      <p:ext uri="{BB962C8B-B14F-4D97-AF65-F5344CB8AC3E}">
        <p14:creationId xmlns:p14="http://schemas.microsoft.com/office/powerpoint/2010/main" val="298020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10</a:t>
            </a:fld>
            <a:endParaRPr lang="zh-CN" altLang="en-US"/>
          </a:p>
        </p:txBody>
      </p:sp>
    </p:spTree>
    <p:extLst>
      <p:ext uri="{BB962C8B-B14F-4D97-AF65-F5344CB8AC3E}">
        <p14:creationId xmlns:p14="http://schemas.microsoft.com/office/powerpoint/2010/main" val="38858202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91</a:t>
            </a:fld>
            <a:endParaRPr lang="zh-CN" altLang="en-US"/>
          </a:p>
        </p:txBody>
      </p:sp>
    </p:spTree>
    <p:extLst>
      <p:ext uri="{BB962C8B-B14F-4D97-AF65-F5344CB8AC3E}">
        <p14:creationId xmlns:p14="http://schemas.microsoft.com/office/powerpoint/2010/main" val="29802256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92</a:t>
            </a:fld>
            <a:endParaRPr lang="zh-CN" altLang="en-US"/>
          </a:p>
        </p:txBody>
      </p:sp>
    </p:spTree>
    <p:extLst>
      <p:ext uri="{BB962C8B-B14F-4D97-AF65-F5344CB8AC3E}">
        <p14:creationId xmlns:p14="http://schemas.microsoft.com/office/powerpoint/2010/main" val="42502983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93</a:t>
            </a:fld>
            <a:endParaRPr lang="zh-CN" altLang="en-US"/>
          </a:p>
        </p:txBody>
      </p:sp>
    </p:spTree>
    <p:extLst>
      <p:ext uri="{BB962C8B-B14F-4D97-AF65-F5344CB8AC3E}">
        <p14:creationId xmlns:p14="http://schemas.microsoft.com/office/powerpoint/2010/main" val="4167312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94</a:t>
            </a:fld>
            <a:endParaRPr lang="zh-CN" altLang="en-US"/>
          </a:p>
        </p:txBody>
      </p:sp>
    </p:spTree>
    <p:extLst>
      <p:ext uri="{BB962C8B-B14F-4D97-AF65-F5344CB8AC3E}">
        <p14:creationId xmlns:p14="http://schemas.microsoft.com/office/powerpoint/2010/main" val="29154997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95</a:t>
            </a:fld>
            <a:endParaRPr lang="zh-CN" altLang="en-US"/>
          </a:p>
        </p:txBody>
      </p:sp>
    </p:spTree>
    <p:extLst>
      <p:ext uri="{BB962C8B-B14F-4D97-AF65-F5344CB8AC3E}">
        <p14:creationId xmlns:p14="http://schemas.microsoft.com/office/powerpoint/2010/main" val="635568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96</a:t>
            </a:fld>
            <a:endParaRPr lang="zh-CN" altLang="en-US"/>
          </a:p>
        </p:txBody>
      </p:sp>
    </p:spTree>
    <p:extLst>
      <p:ext uri="{BB962C8B-B14F-4D97-AF65-F5344CB8AC3E}">
        <p14:creationId xmlns:p14="http://schemas.microsoft.com/office/powerpoint/2010/main" val="30588064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97</a:t>
            </a:fld>
            <a:endParaRPr lang="zh-CN" altLang="en-US"/>
          </a:p>
        </p:txBody>
      </p:sp>
    </p:spTree>
    <p:extLst>
      <p:ext uri="{BB962C8B-B14F-4D97-AF65-F5344CB8AC3E}">
        <p14:creationId xmlns:p14="http://schemas.microsoft.com/office/powerpoint/2010/main" val="4115185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98</a:t>
            </a:fld>
            <a:endParaRPr lang="zh-CN" altLang="en-US"/>
          </a:p>
        </p:txBody>
      </p:sp>
    </p:spTree>
    <p:extLst>
      <p:ext uri="{BB962C8B-B14F-4D97-AF65-F5344CB8AC3E}">
        <p14:creationId xmlns:p14="http://schemas.microsoft.com/office/powerpoint/2010/main" val="36303821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99</a:t>
            </a:fld>
            <a:endParaRPr lang="zh-CN" altLang="en-US"/>
          </a:p>
        </p:txBody>
      </p:sp>
    </p:spTree>
    <p:extLst>
      <p:ext uri="{BB962C8B-B14F-4D97-AF65-F5344CB8AC3E}">
        <p14:creationId xmlns:p14="http://schemas.microsoft.com/office/powerpoint/2010/main" val="3952037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F46F20-7861-4E56-87FF-6B60CC2B2FDB}" type="slidenum">
              <a:rPr lang="zh-CN" altLang="en-US" smtClean="0"/>
              <a:t>100</a:t>
            </a:fld>
            <a:endParaRPr lang="zh-CN" altLang="en-US"/>
          </a:p>
        </p:txBody>
      </p:sp>
    </p:spTree>
    <p:extLst>
      <p:ext uri="{BB962C8B-B14F-4D97-AF65-F5344CB8AC3E}">
        <p14:creationId xmlns:p14="http://schemas.microsoft.com/office/powerpoint/2010/main" val="2074088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11494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42112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19906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2636912"/>
            <a:ext cx="2051720" cy="1440160"/>
          </a:xfrm>
          <a:prstGeom prst="rect">
            <a:avLst/>
          </a:prstGeom>
          <a:solidFill>
            <a:srgbClr val="CD24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160240" y="2636912"/>
            <a:ext cx="6983760" cy="1440160"/>
          </a:xfrm>
          <a:prstGeom prst="rect">
            <a:avLst/>
          </a:prstGeom>
          <a:solidFill>
            <a:srgbClr val="E7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ctrTitle"/>
          </p:nvPr>
        </p:nvSpPr>
        <p:spPr>
          <a:xfrm>
            <a:off x="3281752" y="2910011"/>
            <a:ext cx="5898760" cy="893961"/>
          </a:xfrm>
          <a:prstGeom prst="rect">
            <a:avLst/>
          </a:prstGeom>
        </p:spPr>
        <p:txBody>
          <a:bodyPr>
            <a:noAutofit/>
          </a:bodyPr>
          <a:lstStyle>
            <a:lvl1pPr algn="l">
              <a:defRPr sz="3600" b="1" baseline="0">
                <a:solidFill>
                  <a:schemeClr val="bg1"/>
                </a:solidFill>
                <a:latin typeface="黑体" panose="02010600030101010101" pitchFamily="2" charset="-122"/>
                <a:ea typeface="黑体" panose="02010600030101010101" pitchFamily="2"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828831242"/>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命题调研">
    <p:spTree>
      <p:nvGrpSpPr>
        <p:cNvPr id="1" name=""/>
        <p:cNvGrpSpPr/>
        <p:nvPr/>
      </p:nvGrpSpPr>
      <p:grpSpPr>
        <a:xfrm>
          <a:off x="0" y="0"/>
          <a:ext cx="0" cy="0"/>
          <a:chOff x="0" y="0"/>
          <a:chExt cx="0" cy="0"/>
        </a:xfrm>
      </p:grpSpPr>
      <p:sp>
        <p:nvSpPr>
          <p:cNvPr id="7" name="同侧圆角矩形 6"/>
          <p:cNvSpPr/>
          <p:nvPr userDrawn="1"/>
        </p:nvSpPr>
        <p:spPr>
          <a:xfrm>
            <a:off x="3267351" y="538193"/>
            <a:ext cx="1164133"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1</a:t>
            </a:r>
            <a:endParaRPr lang="zh-CN" altLang="en-US" sz="1300"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3438159" y="894912"/>
            <a:ext cx="822880"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29548238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命题调研">
    <p:spTree>
      <p:nvGrpSpPr>
        <p:cNvPr id="1" name=""/>
        <p:cNvGrpSpPr/>
        <p:nvPr/>
      </p:nvGrpSpPr>
      <p:grpSpPr>
        <a:xfrm>
          <a:off x="0" y="0"/>
          <a:ext cx="0" cy="0"/>
          <a:chOff x="0" y="0"/>
          <a:chExt cx="0" cy="0"/>
        </a:xfrm>
      </p:grpSpPr>
      <p:sp>
        <p:nvSpPr>
          <p:cNvPr id="7" name="同侧圆角矩形 6"/>
          <p:cNvSpPr/>
          <p:nvPr userDrawn="1"/>
        </p:nvSpPr>
        <p:spPr>
          <a:xfrm>
            <a:off x="4510685" y="538157"/>
            <a:ext cx="1154376"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2</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4637746" y="874706"/>
            <a:ext cx="847814"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5511695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命题调研">
    <p:spTree>
      <p:nvGrpSpPr>
        <p:cNvPr id="1" name=""/>
        <p:cNvGrpSpPr/>
        <p:nvPr/>
      </p:nvGrpSpPr>
      <p:grpSpPr>
        <a:xfrm>
          <a:off x="0" y="0"/>
          <a:ext cx="0" cy="0"/>
          <a:chOff x="0" y="0"/>
          <a:chExt cx="0" cy="0"/>
        </a:xfrm>
      </p:grpSpPr>
      <p:sp>
        <p:nvSpPr>
          <p:cNvPr id="7" name="同侧圆角矩形 6"/>
          <p:cNvSpPr/>
          <p:nvPr userDrawn="1"/>
        </p:nvSpPr>
        <p:spPr>
          <a:xfrm>
            <a:off x="5731688" y="538157"/>
            <a:ext cx="1141609" cy="370871"/>
          </a:xfrm>
          <a:prstGeom prst="round2SameRect">
            <a:avLst/>
          </a:prstGeom>
          <a:gradFill flip="none" rotWithShape="1">
            <a:gsLst>
              <a:gs pos="0">
                <a:srgbClr val="FFD85D"/>
              </a:gs>
              <a:gs pos="100000">
                <a:srgbClr val="FFEDA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smtClean="0">
                <a:solidFill>
                  <a:srgbClr val="C00000"/>
                </a:solidFill>
                <a:latin typeface="微软雅黑" panose="020B0503020204020204" pitchFamily="34" charset="-122"/>
                <a:ea typeface="微软雅黑" panose="020B0503020204020204" pitchFamily="34" charset="-122"/>
              </a:rPr>
              <a:t>命题角度</a:t>
            </a:r>
            <a:r>
              <a:rPr lang="en-US" altLang="zh-CN" sz="1300" smtClean="0">
                <a:solidFill>
                  <a:srgbClr val="C00000"/>
                </a:solidFill>
                <a:latin typeface="微软雅黑" panose="020B0503020204020204" pitchFamily="34" charset="-122"/>
                <a:ea typeface="微软雅黑" panose="020B0503020204020204" pitchFamily="34" charset="-122"/>
              </a:rPr>
              <a:t>3</a:t>
            </a:r>
            <a:endParaRPr lang="zh-CN" altLang="en-US" sz="1300" dirty="0" smtClean="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userDrawn="1"/>
        </p:nvCxnSpPr>
        <p:spPr>
          <a:xfrm>
            <a:off x="5868794" y="874706"/>
            <a:ext cx="861236" cy="0"/>
          </a:xfrm>
          <a:prstGeom prst="line">
            <a:avLst/>
          </a:prstGeom>
          <a:ln w="19050">
            <a:solidFill>
              <a:srgbClr val="FF8534"/>
            </a:solidFill>
          </a:ln>
        </p:spPr>
        <p:style>
          <a:lnRef idx="1">
            <a:schemeClr val="accent1"/>
          </a:lnRef>
          <a:fillRef idx="0">
            <a:schemeClr val="accent1"/>
          </a:fillRef>
          <a:effectRef idx="0">
            <a:schemeClr val="accent1"/>
          </a:effectRef>
          <a:fontRef idx="minor">
            <a:schemeClr val="tx1"/>
          </a:fontRef>
        </p:style>
      </p:cxnSp>
      <p:sp>
        <p:nvSpPr>
          <p:cNvPr id="10"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12317935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xfrm>
            <a:off x="8172400" y="507713"/>
            <a:ext cx="971599" cy="365125"/>
          </a:xfrm>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a:t>
            </a:fld>
            <a:r>
              <a:rPr lang="en-US" altLang="zh-CN" dirty="0" smtClean="0"/>
              <a:t>-</a:t>
            </a:r>
            <a:endParaRPr lang="zh-CN" altLang="en-US" dirty="0"/>
          </a:p>
        </p:txBody>
      </p:sp>
    </p:spTree>
    <p:extLst>
      <p:ext uri="{BB962C8B-B14F-4D97-AF65-F5344CB8AC3E}">
        <p14:creationId xmlns:p14="http://schemas.microsoft.com/office/powerpoint/2010/main" val="7353164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98821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00293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71078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37083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98261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47124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288537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F0F9C4D-0A5F-4701-B5FD-EC9084788C9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344377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F9C4D-0A5F-4701-B5FD-EC9084788C92}" type="datetimeFigureOut">
              <a:rPr lang="zh-CN" altLang="en-US" smtClean="0"/>
              <a:t>2019-11-26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AC2FA-BB18-48B8-8762-248752546D08}" type="slidenum">
              <a:rPr lang="zh-CN" altLang="en-US" smtClean="0"/>
              <a:t>‹#›</a:t>
            </a:fld>
            <a:endParaRPr lang="zh-CN" altLang="en-US"/>
          </a:p>
        </p:txBody>
      </p:sp>
    </p:spTree>
    <p:extLst>
      <p:ext uri="{BB962C8B-B14F-4D97-AF65-F5344CB8AC3E}">
        <p14:creationId xmlns:p14="http://schemas.microsoft.com/office/powerpoint/2010/main" val="179485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9.xml"/><Relationship Id="rId7" Type="http://schemas.openxmlformats.org/officeDocument/2006/relationships/package" Target="../embeddings/Microsoft_Word___7.docx"/><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 Target="slide47.xml"/><Relationship Id="rId4" Type="http://schemas.openxmlformats.org/officeDocument/2006/relationships/slide" Target="slide46.xml"/></Relationships>
</file>

<file path=ppt/slides/_rels/slide10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99.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101.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100.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102.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101.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103.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102.xml"/><Relationship Id="rId7" Type="http://schemas.openxmlformats.org/officeDocument/2006/relationships/package" Target="../embeddings/Microsoft_Word___38.docx"/><Relationship Id="rId2" Type="http://schemas.openxmlformats.org/officeDocument/2006/relationships/slideLayout" Target="../slideLayouts/slideLayout15.xml"/><Relationship Id="rId1" Type="http://schemas.openxmlformats.org/officeDocument/2006/relationships/vmlDrawing" Target="../drawings/vmlDrawing36.vml"/><Relationship Id="rId6" Type="http://schemas.openxmlformats.org/officeDocument/2006/relationships/oleObject" Target="../embeddings/oleObject38.bin"/><Relationship Id="rId5" Type="http://schemas.openxmlformats.org/officeDocument/2006/relationships/slide" Target="slide49.xml"/><Relationship Id="rId4" Type="http://schemas.openxmlformats.org/officeDocument/2006/relationships/slide" Target="slide74.xml"/></Relationships>
</file>

<file path=ppt/slides/_rels/slide104.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103.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10.xml"/><Relationship Id="rId7" Type="http://schemas.openxmlformats.org/officeDocument/2006/relationships/package" Target="../embeddings/Microsoft_Word___8.docx"/><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image" Target="../media/image12.emf"/><Relationship Id="rId5" Type="http://schemas.openxmlformats.org/officeDocument/2006/relationships/slide" Target="slide47.xml"/><Relationship Id="rId10" Type="http://schemas.openxmlformats.org/officeDocument/2006/relationships/package" Target="../embeddings/Microsoft_Word___9.docx"/><Relationship Id="rId4" Type="http://schemas.openxmlformats.org/officeDocument/2006/relationships/slide" Target="slide46.xml"/><Relationship Id="rId9"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15.xml"/><Relationship Id="rId7" Type="http://schemas.openxmlformats.org/officeDocument/2006/relationships/package" Target="../embeddings/Microsoft_Word___10.docx"/><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slide" Target="slide47.xml"/><Relationship Id="rId4" Type="http://schemas.openxmlformats.org/officeDocument/2006/relationships/slide" Target="slide46.xml"/></Relationships>
</file>

<file path=ppt/slides/_rels/slide1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16.xml"/><Relationship Id="rId7" Type="http://schemas.openxmlformats.org/officeDocument/2006/relationships/package" Target="../embeddings/Microsoft_Word___11.docx"/><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slide" Target="slide47.xml"/><Relationship Id="rId4" Type="http://schemas.openxmlformats.org/officeDocument/2006/relationships/slide" Target="slide46.xml"/></Relationships>
</file>

<file path=ppt/slides/_rels/slide1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1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slide" Target="slide47.xml"/></Relationships>
</file>

<file path=ppt/slides/_rels/slide2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2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24.xml"/><Relationship Id="rId7" Type="http://schemas.openxmlformats.org/officeDocument/2006/relationships/package" Target="../embeddings/Microsoft_Word___12.docx"/><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slide" Target="slide47.xml"/><Relationship Id="rId4" Type="http://schemas.openxmlformats.org/officeDocument/2006/relationships/slide" Target="slide46.xml"/></Relationships>
</file>

<file path=ppt/slides/_rels/slide2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25.xml"/><Relationship Id="rId7" Type="http://schemas.openxmlformats.org/officeDocument/2006/relationships/package" Target="../embeddings/Microsoft_Word___13.docx"/><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13.bin"/><Relationship Id="rId5" Type="http://schemas.openxmlformats.org/officeDocument/2006/relationships/slide" Target="slide47.xml"/><Relationship Id="rId4" Type="http://schemas.openxmlformats.org/officeDocument/2006/relationships/slide" Target="slide46.xml"/></Relationships>
</file>

<file path=ppt/slides/_rels/slide2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26.xml"/><Relationship Id="rId7" Type="http://schemas.openxmlformats.org/officeDocument/2006/relationships/package" Target="../embeddings/Microsoft_Word___14.docx"/><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14.bin"/><Relationship Id="rId5" Type="http://schemas.openxmlformats.org/officeDocument/2006/relationships/slide" Target="slide47.xml"/><Relationship Id="rId4" Type="http://schemas.openxmlformats.org/officeDocument/2006/relationships/slide" Target="slide46.xml"/></Relationships>
</file>

<file path=ppt/slides/_rels/slide2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27.xml"/><Relationship Id="rId7" Type="http://schemas.openxmlformats.org/officeDocument/2006/relationships/package" Target="../embeddings/Microsoft_Word___15.docx"/><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slide" Target="slide47.xml"/><Relationship Id="rId4" Type="http://schemas.openxmlformats.org/officeDocument/2006/relationships/slide" Target="slide46.xml"/></Relationships>
</file>

<file path=ppt/slides/_rels/slide2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28.xml"/><Relationship Id="rId7" Type="http://schemas.openxmlformats.org/officeDocument/2006/relationships/package" Target="../embeddings/Microsoft_Word___16.docx"/><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16.bin"/><Relationship Id="rId5" Type="http://schemas.openxmlformats.org/officeDocument/2006/relationships/slide" Target="slide47.xml"/><Relationship Id="rId4" Type="http://schemas.openxmlformats.org/officeDocument/2006/relationships/slide" Target="slide46.xml"/></Relationships>
</file>

<file path=ppt/slides/_rels/slide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slide" Target="slide47.xml"/></Relationships>
</file>

<file path=ppt/slides/_rels/slide3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29.xml"/><Relationship Id="rId7" Type="http://schemas.openxmlformats.org/officeDocument/2006/relationships/package" Target="../embeddings/Microsoft_Word___17.docx"/><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17.bin"/><Relationship Id="rId11" Type="http://schemas.openxmlformats.org/officeDocument/2006/relationships/image" Target="../media/image22.emf"/><Relationship Id="rId5" Type="http://schemas.openxmlformats.org/officeDocument/2006/relationships/slide" Target="slide47.xml"/><Relationship Id="rId10" Type="http://schemas.openxmlformats.org/officeDocument/2006/relationships/package" Target="../embeddings/Microsoft_Word___18.docx"/><Relationship Id="rId4" Type="http://schemas.openxmlformats.org/officeDocument/2006/relationships/slide" Target="slide46.xml"/><Relationship Id="rId9"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3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3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35.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34.xml"/><Relationship Id="rId7" Type="http://schemas.openxmlformats.org/officeDocument/2006/relationships/package" Target="../embeddings/Microsoft_Word___19.docx"/><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oleObject" Target="../embeddings/oleObject19.bin"/><Relationship Id="rId5" Type="http://schemas.openxmlformats.org/officeDocument/2006/relationships/slide" Target="slide48.xml"/><Relationship Id="rId4" Type="http://schemas.openxmlformats.org/officeDocument/2006/relationships/slide" Target="slide33.xml"/></Relationships>
</file>

<file path=ppt/slides/_rels/slide3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35.xml"/><Relationship Id="rId7" Type="http://schemas.openxmlformats.org/officeDocument/2006/relationships/package" Target="../embeddings/Microsoft_Word___20.docx"/><Relationship Id="rId2" Type="http://schemas.openxmlformats.org/officeDocument/2006/relationships/slideLayout" Target="../slideLayouts/slideLayout14.xml"/><Relationship Id="rId1" Type="http://schemas.openxmlformats.org/officeDocument/2006/relationships/vmlDrawing" Target="../drawings/vmlDrawing18.vml"/><Relationship Id="rId6" Type="http://schemas.openxmlformats.org/officeDocument/2006/relationships/oleObject" Target="../embeddings/oleObject20.bin"/><Relationship Id="rId5" Type="http://schemas.openxmlformats.org/officeDocument/2006/relationships/slide" Target="slide48.xml"/><Relationship Id="rId4" Type="http://schemas.openxmlformats.org/officeDocument/2006/relationships/slide" Target="slide33.xml"/></Relationships>
</file>

<file path=ppt/slides/_rels/slide3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3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3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slide" Target="slide47.xml"/></Relationships>
</file>

<file path=ppt/slides/_rels/slide4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4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4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4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42.xml"/><Relationship Id="rId7" Type="http://schemas.openxmlformats.org/officeDocument/2006/relationships/package" Target="../embeddings/Microsoft_Word___21.docx"/><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oleObject" Target="../embeddings/oleObject21.bin"/><Relationship Id="rId5" Type="http://schemas.openxmlformats.org/officeDocument/2006/relationships/slide" Target="slide48.xml"/><Relationship Id="rId4" Type="http://schemas.openxmlformats.org/officeDocument/2006/relationships/slide" Target="slide33.xml"/></Relationships>
</file>

<file path=ppt/slides/_rels/slide4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4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44.xml"/><Relationship Id="rId7" Type="http://schemas.openxmlformats.org/officeDocument/2006/relationships/package" Target="../embeddings/Microsoft_Word___22.docx"/><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oleObject" Target="../embeddings/oleObject22.bin"/><Relationship Id="rId5" Type="http://schemas.openxmlformats.org/officeDocument/2006/relationships/slide" Target="slide48.xml"/><Relationship Id="rId4" Type="http://schemas.openxmlformats.org/officeDocument/2006/relationships/slide" Target="slide33.xml"/><Relationship Id="rId9" Type="http://schemas.openxmlformats.org/officeDocument/2006/relationships/image" Target="../media/image27.jpeg"/></Relationships>
</file>

<file path=ppt/slides/_rels/slide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45.xml"/><Relationship Id="rId7" Type="http://schemas.openxmlformats.org/officeDocument/2006/relationships/package" Target="../embeddings/Microsoft_Word___23.docx"/><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oleObject" Target="../embeddings/oleObject23.bin"/><Relationship Id="rId5" Type="http://schemas.openxmlformats.org/officeDocument/2006/relationships/slide" Target="slide48.xml"/><Relationship Id="rId4" Type="http://schemas.openxmlformats.org/officeDocument/2006/relationships/slide" Target="slide33.xml"/></Relationships>
</file>

<file path=ppt/slides/_rels/slide4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4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4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4.xml"/><Relationship Id="rId7" Type="http://schemas.openxmlformats.org/officeDocument/2006/relationships/package" Target="../embeddings/Microsoft_Word___2.docx"/><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 Target="slide47.xml"/><Relationship Id="rId4" Type="http://schemas.openxmlformats.org/officeDocument/2006/relationships/slide" Target="slide46.xml"/></Relationships>
</file>

<file path=ppt/slides/_rels/slide5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5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5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5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5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5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5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55.xml"/><Relationship Id="rId7" Type="http://schemas.openxmlformats.org/officeDocument/2006/relationships/package" Target="../embeddings/Microsoft_Word___24.docx"/><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oleObject" Target="../embeddings/oleObject24.bin"/><Relationship Id="rId5" Type="http://schemas.openxmlformats.org/officeDocument/2006/relationships/slide" Target="slide48.xml"/><Relationship Id="rId4" Type="http://schemas.openxmlformats.org/officeDocument/2006/relationships/slide" Target="slide33.xml"/></Relationships>
</file>

<file path=ppt/slides/_rels/slide5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5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57.xml"/><Relationship Id="rId7" Type="http://schemas.openxmlformats.org/officeDocument/2006/relationships/package" Target="../embeddings/Microsoft_Word___25.docx"/><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oleObject" Target="../embeddings/oleObject25.bin"/><Relationship Id="rId5" Type="http://schemas.openxmlformats.org/officeDocument/2006/relationships/slide" Target="slide48.xml"/><Relationship Id="rId4" Type="http://schemas.openxmlformats.org/officeDocument/2006/relationships/slide" Target="slide33.xml"/></Relationships>
</file>

<file path=ppt/slides/_rels/slide5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5.xml"/><Relationship Id="rId7" Type="http://schemas.openxmlformats.org/officeDocument/2006/relationships/package" Target="../embeddings/Microsoft_Word___3.docx"/><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 Target="slide47.xml"/><Relationship Id="rId4" Type="http://schemas.openxmlformats.org/officeDocument/2006/relationships/slide" Target="slide46.xml"/></Relationships>
</file>

<file path=ppt/slides/_rels/slide6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6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60.xml"/><Relationship Id="rId7" Type="http://schemas.openxmlformats.org/officeDocument/2006/relationships/package" Target="../embeddings/Microsoft_Word___26.docx"/><Relationship Id="rId2" Type="http://schemas.openxmlformats.org/officeDocument/2006/relationships/slideLayout" Target="../slideLayouts/slideLayout14.xml"/><Relationship Id="rId1" Type="http://schemas.openxmlformats.org/officeDocument/2006/relationships/vmlDrawing" Target="../drawings/vmlDrawing24.vml"/><Relationship Id="rId6" Type="http://schemas.openxmlformats.org/officeDocument/2006/relationships/oleObject" Target="../embeddings/oleObject26.bin"/><Relationship Id="rId5" Type="http://schemas.openxmlformats.org/officeDocument/2006/relationships/slide" Target="slide48.xml"/><Relationship Id="rId4" Type="http://schemas.openxmlformats.org/officeDocument/2006/relationships/slide" Target="slide33.xml"/></Relationships>
</file>

<file path=ppt/slides/_rels/slide6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61.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63.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notesSlide" Target="../notesSlides/notesSlide62.xml"/><Relationship Id="rId7" Type="http://schemas.openxmlformats.org/officeDocument/2006/relationships/slide" Target="slide33.xml"/><Relationship Id="rId2" Type="http://schemas.openxmlformats.org/officeDocument/2006/relationships/slideLayout" Target="../slideLayouts/slideLayout14.xml"/><Relationship Id="rId1" Type="http://schemas.openxmlformats.org/officeDocument/2006/relationships/vmlDrawing" Target="../drawings/vmlDrawing25.vml"/><Relationship Id="rId6" Type="http://schemas.openxmlformats.org/officeDocument/2006/relationships/image" Target="../media/image32.emf"/><Relationship Id="rId5" Type="http://schemas.openxmlformats.org/officeDocument/2006/relationships/package" Target="../embeddings/Microsoft_Word___27.docx"/><Relationship Id="rId4" Type="http://schemas.openxmlformats.org/officeDocument/2006/relationships/oleObject" Target="../embeddings/oleObject27.bin"/></Relationships>
</file>

<file path=ppt/slides/_rels/slide6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6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64.xml"/><Relationship Id="rId7" Type="http://schemas.openxmlformats.org/officeDocument/2006/relationships/package" Target="../embeddings/Microsoft_Word___28.docx"/><Relationship Id="rId2" Type="http://schemas.openxmlformats.org/officeDocument/2006/relationships/slideLayout" Target="../slideLayouts/slideLayout14.xml"/><Relationship Id="rId1" Type="http://schemas.openxmlformats.org/officeDocument/2006/relationships/vmlDrawing" Target="../drawings/vmlDrawing26.vml"/><Relationship Id="rId6" Type="http://schemas.openxmlformats.org/officeDocument/2006/relationships/oleObject" Target="../embeddings/oleObject28.bin"/><Relationship Id="rId5" Type="http://schemas.openxmlformats.org/officeDocument/2006/relationships/slide" Target="slide48.xml"/><Relationship Id="rId4" Type="http://schemas.openxmlformats.org/officeDocument/2006/relationships/slide" Target="slide33.xml"/></Relationships>
</file>

<file path=ppt/slides/_rels/slide6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6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6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6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68.xml"/><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slide" Target="slide48.xml"/></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6.xml"/><Relationship Id="rId7" Type="http://schemas.openxmlformats.org/officeDocument/2006/relationships/package" Target="../embeddings/Microsoft_Word___4.docx"/><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 Target="slide47.xml"/><Relationship Id="rId4" Type="http://schemas.openxmlformats.org/officeDocument/2006/relationships/slide" Target="slide46.xml"/></Relationships>
</file>

<file path=ppt/slides/_rels/slide7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notesSlide" Target="../notesSlides/notesSlide69.xml"/><Relationship Id="rId7" Type="http://schemas.openxmlformats.org/officeDocument/2006/relationships/package" Target="../embeddings/Microsoft_Word___29.docx"/><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oleObject" Target="../embeddings/oleObject29.bin"/><Relationship Id="rId5" Type="http://schemas.openxmlformats.org/officeDocument/2006/relationships/slide" Target="slide48.xml"/><Relationship Id="rId4" Type="http://schemas.openxmlformats.org/officeDocument/2006/relationships/slide" Target="slide33.xml"/></Relationships>
</file>

<file path=ppt/slides/_rels/slide7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notesSlide" Target="../notesSlides/notesSlide70.xml"/><Relationship Id="rId7" Type="http://schemas.openxmlformats.org/officeDocument/2006/relationships/package" Target="../embeddings/Microsoft_Word___30.docx"/><Relationship Id="rId2" Type="http://schemas.openxmlformats.org/officeDocument/2006/relationships/slideLayout" Target="../slideLayouts/slideLayout14.xml"/><Relationship Id="rId1" Type="http://schemas.openxmlformats.org/officeDocument/2006/relationships/vmlDrawing" Target="../drawings/vmlDrawing28.vml"/><Relationship Id="rId6" Type="http://schemas.openxmlformats.org/officeDocument/2006/relationships/oleObject" Target="../embeddings/oleObject30.bin"/><Relationship Id="rId5" Type="http://schemas.openxmlformats.org/officeDocument/2006/relationships/slide" Target="slide48.xml"/><Relationship Id="rId4" Type="http://schemas.openxmlformats.org/officeDocument/2006/relationships/slide" Target="slide33.xml"/></Relationships>
</file>

<file path=ppt/slides/_rels/slide7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71.xml"/><Relationship Id="rId7" Type="http://schemas.openxmlformats.org/officeDocument/2006/relationships/package" Target="../embeddings/Microsoft_Word___31.docx"/><Relationship Id="rId2" Type="http://schemas.openxmlformats.org/officeDocument/2006/relationships/slideLayout" Target="../slideLayouts/slideLayout14.xml"/><Relationship Id="rId1" Type="http://schemas.openxmlformats.org/officeDocument/2006/relationships/vmlDrawing" Target="../drawings/vmlDrawing29.vml"/><Relationship Id="rId6" Type="http://schemas.openxmlformats.org/officeDocument/2006/relationships/oleObject" Target="../embeddings/oleObject31.bin"/><Relationship Id="rId5" Type="http://schemas.openxmlformats.org/officeDocument/2006/relationships/slide" Target="slide48.xml"/><Relationship Id="rId4" Type="http://schemas.openxmlformats.org/officeDocument/2006/relationships/slide" Target="slide33.xml"/></Relationships>
</file>

<file path=ppt/slides/_rels/slide7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72.xml"/><Relationship Id="rId1" Type="http://schemas.openxmlformats.org/officeDocument/2006/relationships/slideLayout" Target="../slideLayouts/slideLayout14.xml"/><Relationship Id="rId4" Type="http://schemas.openxmlformats.org/officeDocument/2006/relationships/slide" Target="slide48.xml"/></Relationships>
</file>

<file path=ppt/slides/_rels/slide74.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notesSlide" Target="../notesSlides/notesSlide73.xml"/><Relationship Id="rId7" Type="http://schemas.openxmlformats.org/officeDocument/2006/relationships/package" Target="../embeddings/Microsoft_Word___32.docx"/><Relationship Id="rId2" Type="http://schemas.openxmlformats.org/officeDocument/2006/relationships/slideLayout" Target="../slideLayouts/slideLayout15.xml"/><Relationship Id="rId1" Type="http://schemas.openxmlformats.org/officeDocument/2006/relationships/vmlDrawing" Target="../drawings/vmlDrawing30.vml"/><Relationship Id="rId6" Type="http://schemas.openxmlformats.org/officeDocument/2006/relationships/oleObject" Target="../embeddings/oleObject32.bin"/><Relationship Id="rId5" Type="http://schemas.openxmlformats.org/officeDocument/2006/relationships/slide" Target="slide49.xml"/><Relationship Id="rId4" Type="http://schemas.openxmlformats.org/officeDocument/2006/relationships/slide" Target="slide74.xml"/></Relationships>
</file>

<file path=ppt/slides/_rels/slide7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4.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76.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5.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77.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6.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78.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7.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79.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8.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7.xml"/><Relationship Id="rId7" Type="http://schemas.openxmlformats.org/officeDocument/2006/relationships/package" Target="../embeddings/Microsoft_Word___5.docx"/><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 Target="slide47.xml"/><Relationship Id="rId4" Type="http://schemas.openxmlformats.org/officeDocument/2006/relationships/slide" Target="slide46.xml"/></Relationships>
</file>

<file path=ppt/slides/_rels/slide8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9.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81.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0.xml"/><Relationship Id="rId1" Type="http://schemas.openxmlformats.org/officeDocument/2006/relationships/slideLayout" Target="../slideLayouts/slideLayout15.xml"/><Relationship Id="rId5" Type="http://schemas.openxmlformats.org/officeDocument/2006/relationships/image" Target="../media/image39.jpeg"/><Relationship Id="rId4" Type="http://schemas.openxmlformats.org/officeDocument/2006/relationships/slide" Target="slide49.xml"/></Relationships>
</file>

<file path=ppt/slides/_rels/slide82.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1.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8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2.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84.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3.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8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4.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86.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5.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87.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6.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88.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7.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8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notesSlide" Target="../notesSlides/notesSlide88.xml"/><Relationship Id="rId7" Type="http://schemas.openxmlformats.org/officeDocument/2006/relationships/package" Target="../embeddings/Microsoft_Word___33.docx"/><Relationship Id="rId2" Type="http://schemas.openxmlformats.org/officeDocument/2006/relationships/slideLayout" Target="../slideLayouts/slideLayout15.xml"/><Relationship Id="rId1" Type="http://schemas.openxmlformats.org/officeDocument/2006/relationships/vmlDrawing" Target="../drawings/vmlDrawing31.vml"/><Relationship Id="rId6" Type="http://schemas.openxmlformats.org/officeDocument/2006/relationships/oleObject" Target="../embeddings/oleObject33.bin"/><Relationship Id="rId5" Type="http://schemas.openxmlformats.org/officeDocument/2006/relationships/slide" Target="slide49.xml"/><Relationship Id="rId4" Type="http://schemas.openxmlformats.org/officeDocument/2006/relationships/slide" Target="slide74.xml"/></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__6.docx"/><Relationship Id="rId3" Type="http://schemas.openxmlformats.org/officeDocument/2006/relationships/notesSlide" Target="../notesSlides/notesSlide8.xml"/><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9.jpeg"/><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image" Target="../media/image8.emf"/></Relationships>
</file>

<file path=ppt/slides/_rels/slide9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9.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91.xml.rels><?xml version="1.0" encoding="UTF-8" standalone="yes"?>
<Relationships xmlns="http://schemas.openxmlformats.org/package/2006/relationships"><Relationship Id="rId8" Type="http://schemas.openxmlformats.org/officeDocument/2006/relationships/package" Target="../embeddings/Microsoft_Word___34.docx"/><Relationship Id="rId3" Type="http://schemas.openxmlformats.org/officeDocument/2006/relationships/notesSlide" Target="../notesSlides/notesSlide90.xml"/><Relationship Id="rId7" Type="http://schemas.openxmlformats.org/officeDocument/2006/relationships/oleObject" Target="../embeddings/oleObject34.bin"/><Relationship Id="rId2" Type="http://schemas.openxmlformats.org/officeDocument/2006/relationships/slideLayout" Target="../slideLayouts/slideLayout15.xml"/><Relationship Id="rId1" Type="http://schemas.openxmlformats.org/officeDocument/2006/relationships/vmlDrawing" Target="../drawings/vmlDrawing32.vml"/><Relationship Id="rId6" Type="http://schemas.openxmlformats.org/officeDocument/2006/relationships/image" Target="../media/image42.jpeg"/><Relationship Id="rId5" Type="http://schemas.openxmlformats.org/officeDocument/2006/relationships/slide" Target="slide49.xml"/><Relationship Id="rId4" Type="http://schemas.openxmlformats.org/officeDocument/2006/relationships/slide" Target="slide74.xml"/><Relationship Id="rId9" Type="http://schemas.openxmlformats.org/officeDocument/2006/relationships/image" Target="../media/image41.emf"/></Relationships>
</file>

<file path=ppt/slides/_rels/slide92.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91.xml"/><Relationship Id="rId7" Type="http://schemas.openxmlformats.org/officeDocument/2006/relationships/package" Target="../embeddings/Microsoft_Word___35.docx"/><Relationship Id="rId2" Type="http://schemas.openxmlformats.org/officeDocument/2006/relationships/slideLayout" Target="../slideLayouts/slideLayout15.xml"/><Relationship Id="rId1" Type="http://schemas.openxmlformats.org/officeDocument/2006/relationships/vmlDrawing" Target="../drawings/vmlDrawing33.vml"/><Relationship Id="rId6" Type="http://schemas.openxmlformats.org/officeDocument/2006/relationships/oleObject" Target="../embeddings/oleObject35.bin"/><Relationship Id="rId5" Type="http://schemas.openxmlformats.org/officeDocument/2006/relationships/slide" Target="slide49.xml"/><Relationship Id="rId4" Type="http://schemas.openxmlformats.org/officeDocument/2006/relationships/slide" Target="slide74.xml"/></Relationships>
</file>

<file path=ppt/slides/_rels/slide9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notesSlide" Target="../notesSlides/notesSlide92.xml"/><Relationship Id="rId7" Type="http://schemas.openxmlformats.org/officeDocument/2006/relationships/package" Target="../embeddings/Microsoft_Word___36.docx"/><Relationship Id="rId2" Type="http://schemas.openxmlformats.org/officeDocument/2006/relationships/slideLayout" Target="../slideLayouts/slideLayout15.xml"/><Relationship Id="rId1" Type="http://schemas.openxmlformats.org/officeDocument/2006/relationships/vmlDrawing" Target="../drawings/vmlDrawing34.vml"/><Relationship Id="rId6" Type="http://schemas.openxmlformats.org/officeDocument/2006/relationships/oleObject" Target="../embeddings/oleObject36.bin"/><Relationship Id="rId5" Type="http://schemas.openxmlformats.org/officeDocument/2006/relationships/slide" Target="slide49.xml"/><Relationship Id="rId4" Type="http://schemas.openxmlformats.org/officeDocument/2006/relationships/slide" Target="slide74.xml"/></Relationships>
</file>

<file path=ppt/slides/_rels/slide94.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93.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9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94.xml"/><Relationship Id="rId1" Type="http://schemas.openxmlformats.org/officeDocument/2006/relationships/slideLayout" Target="../slideLayouts/slideLayout15.xml"/><Relationship Id="rId5" Type="http://schemas.openxmlformats.org/officeDocument/2006/relationships/image" Target="../media/image45.jpeg"/><Relationship Id="rId4" Type="http://schemas.openxmlformats.org/officeDocument/2006/relationships/slide" Target="slide49.xml"/></Relationships>
</file>

<file path=ppt/slides/_rels/slide96.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notesSlide" Target="../notesSlides/notesSlide95.xml"/><Relationship Id="rId7" Type="http://schemas.openxmlformats.org/officeDocument/2006/relationships/package" Target="../embeddings/Microsoft_Word___37.docx"/><Relationship Id="rId2" Type="http://schemas.openxmlformats.org/officeDocument/2006/relationships/slideLayout" Target="../slideLayouts/slideLayout15.xml"/><Relationship Id="rId1" Type="http://schemas.openxmlformats.org/officeDocument/2006/relationships/vmlDrawing" Target="../drawings/vmlDrawing35.vml"/><Relationship Id="rId6" Type="http://schemas.openxmlformats.org/officeDocument/2006/relationships/oleObject" Target="../embeddings/oleObject37.bin"/><Relationship Id="rId5" Type="http://schemas.openxmlformats.org/officeDocument/2006/relationships/slide" Target="slide49.xml"/><Relationship Id="rId4" Type="http://schemas.openxmlformats.org/officeDocument/2006/relationships/slide" Target="slide74.xml"/></Relationships>
</file>

<file path=ppt/slides/_rels/slide97.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96.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98.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97.xml"/><Relationship Id="rId1" Type="http://schemas.openxmlformats.org/officeDocument/2006/relationships/slideLayout" Target="../slideLayouts/slideLayout15.xml"/><Relationship Id="rId4" Type="http://schemas.openxmlformats.org/officeDocument/2006/relationships/slide" Target="slide49.xml"/></Relationships>
</file>

<file path=ppt/slides/_rels/slide99.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98.xml"/><Relationship Id="rId1" Type="http://schemas.openxmlformats.org/officeDocument/2006/relationships/slideLayout" Target="../slideLayouts/slideLayout15.xml"/><Relationship Id="rId4" Type="http://schemas.openxmlformats.org/officeDocument/2006/relationships/slide" Target="slide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339752" y="2996952"/>
            <a:ext cx="6804248" cy="893961"/>
          </a:xfrm>
        </p:spPr>
        <p:txBody>
          <a:bodyPr/>
          <a:lstStyle/>
          <a:p>
            <a:r>
              <a:rPr lang="zh-CN" altLang="en-US" sz="3200" smtClean="0"/>
              <a:t>题型</a:t>
            </a:r>
            <a:r>
              <a:rPr lang="zh-CN" altLang="en-US" sz="3200"/>
              <a:t>三　物质结构　元素周期律</a:t>
            </a:r>
            <a:endParaRPr lang="zh-CN" altLang="zh-CN" sz="3200" dirty="0"/>
          </a:p>
        </p:txBody>
      </p:sp>
    </p:spTree>
    <p:extLst>
      <p:ext uri="{BB962C8B-B14F-4D97-AF65-F5344CB8AC3E}">
        <p14:creationId xmlns:p14="http://schemas.microsoft.com/office/powerpoint/2010/main" val="3274747964"/>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10</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103968"/>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号元素位于第七周期第</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Ⅶ</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根据同主族从上到下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元素的非金属性逐渐减弱可知</a:t>
            </a:r>
            <a:r>
              <a:rPr lang="en-US" altLang="zh-CN" sz="2200">
                <a:solidFill>
                  <a:srgbClr val="000000"/>
                </a:solidFill>
                <a:latin typeface="Times New Roman" panose="02020603050405020304" pitchFamily="18" charset="0"/>
                <a:cs typeface="Times New Roman" panose="02020603050405020304" pitchFamily="18" charset="0"/>
              </a:rPr>
              <a:t>,Ts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在同族元素中非金属性最弱</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同位素原子的质子数相同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中子数不同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由于原子的质子数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核外电子数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故电子数也相同</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核素符号左上角的数字表示质量数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根据质量数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质子数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中子数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则中子数为</a:t>
            </a:r>
            <a:r>
              <a:rPr lang="en-US" altLang="zh-CN" sz="2200">
                <a:solidFill>
                  <a:srgbClr val="000000"/>
                </a:solidFill>
                <a:latin typeface="Times New Roman" panose="02020603050405020304" pitchFamily="18" charset="0"/>
                <a:cs typeface="Times New Roman" panose="02020603050405020304" pitchFamily="18" charset="0"/>
              </a:rPr>
              <a:t>176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核素的质量数为</a:t>
            </a:r>
            <a:r>
              <a:rPr lang="en-US" altLang="zh-CN" sz="2200">
                <a:solidFill>
                  <a:srgbClr val="000000"/>
                </a:solidFill>
                <a:latin typeface="Times New Roman" panose="02020603050405020304" pitchFamily="18" charset="0"/>
                <a:cs typeface="Times New Roman" panose="02020603050405020304" pitchFamily="18" charset="0"/>
              </a:rPr>
              <a:t>117+176=293,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符号</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466197322"/>
              </p:ext>
            </p:extLst>
          </p:nvPr>
        </p:nvGraphicFramePr>
        <p:xfrm>
          <a:off x="4150226" y="4528981"/>
          <a:ext cx="1077912" cy="511175"/>
        </p:xfrm>
        <a:graphic>
          <a:graphicData uri="http://schemas.openxmlformats.org/presentationml/2006/ole">
            <mc:AlternateContent xmlns:mc="http://schemas.openxmlformats.org/markup-compatibility/2006">
              <mc:Choice xmlns:v="urn:schemas-microsoft-com:vml" Requires="v">
                <p:oleObj spid="_x0000_s80898" name="文档" r:id="rId7" imgW="519311" imgH="249379" progId="Word.Document.12">
                  <p:embed/>
                </p:oleObj>
              </mc:Choice>
              <mc:Fallback>
                <p:oleObj name="文档" r:id="rId7" imgW="519311" imgH="249379" progId="Word.Document.12">
                  <p:embed/>
                  <p:pic>
                    <p:nvPicPr>
                      <p:cNvPr id="0" name=""/>
                      <p:cNvPicPr>
                        <a:picLocks noChangeAspect="1" noChangeArrowheads="1"/>
                      </p:cNvPicPr>
                      <p:nvPr/>
                    </p:nvPicPr>
                    <p:blipFill>
                      <a:blip r:embed="rId8"/>
                      <a:srcRect/>
                      <a:stretch>
                        <a:fillRect/>
                      </a:stretch>
                    </p:blipFill>
                    <p:spPr bwMode="auto">
                      <a:xfrm>
                        <a:off x="4150226" y="4528981"/>
                        <a:ext cx="1077912"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83792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100</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337398"/>
            <a:ext cx="8128000" cy="53349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短周期元素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的单质既能与盐酸反应也能与</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溶液反应</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原子的最外层电子数是次外层电子数的一半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原子序数大于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位于同一主族</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的最外层电子数为</a:t>
            </a:r>
            <a:r>
              <a:rPr lang="en-US" altLang="zh-CN" sz="2200">
                <a:solidFill>
                  <a:srgbClr val="000000"/>
                </a:solidFill>
                <a:latin typeface="Times New Roman" panose="02020603050405020304" pitchFamily="18" charset="0"/>
                <a:cs typeface="Times New Roman" panose="02020603050405020304" pitchFamily="18" charset="0"/>
              </a:rPr>
              <a:t>14-3-4=7,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原子序数最大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当电子层数相同时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核电荷数越大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原子半径越小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因此原子半径</a:t>
            </a:r>
            <a:r>
              <a:rPr lang="en-US" altLang="zh-CN" sz="2200">
                <a:solidFill>
                  <a:srgbClr val="000000"/>
                </a:solidFill>
                <a:latin typeface="Times New Roman" panose="02020603050405020304" pitchFamily="18" charset="0"/>
                <a:cs typeface="Times New Roman" panose="02020603050405020304" pitchFamily="18" charset="0"/>
              </a:rPr>
              <a:t>X&gt;Y,A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形成的化合物为</a:t>
            </a:r>
            <a:r>
              <a:rPr lang="en-US" altLang="zh-CN" sz="2200">
                <a:solidFill>
                  <a:srgbClr val="000000"/>
                </a:solidFill>
                <a:latin typeface="Times New Roman" panose="02020603050405020304" pitchFamily="18" charset="0"/>
                <a:cs typeface="Times New Roman" panose="02020603050405020304" pitchFamily="18" charset="0"/>
              </a:rPr>
              <a:t>AlCl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该物质是强酸弱碱盐</a:t>
            </a:r>
            <a:r>
              <a:rPr lang="en-US" altLang="zh-CN" sz="2200">
                <a:solidFill>
                  <a:srgbClr val="000000"/>
                </a:solidFill>
                <a:latin typeface="Times New Roman" panose="02020603050405020304" pitchFamily="18" charset="0"/>
                <a:cs typeface="Times New Roman" panose="02020603050405020304" pitchFamily="18" charset="0"/>
              </a:rPr>
              <a:t>,Al</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水解使溶液显酸性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故其水溶液的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小于</a:t>
            </a:r>
            <a:r>
              <a:rPr lang="en-US" altLang="zh-CN" sz="2200">
                <a:solidFill>
                  <a:srgbClr val="000000"/>
                </a:solidFill>
                <a:latin typeface="Times New Roman" panose="02020603050405020304" pitchFamily="18" charset="0"/>
                <a:cs typeface="Times New Roman" panose="02020603050405020304" pitchFamily="18" charset="0"/>
              </a:rPr>
              <a:t>7,B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元素的非金属性越强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其气态氢化物的稳定性越强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由于非金属性</a:t>
            </a:r>
            <a:r>
              <a:rPr lang="en-US" altLang="zh-CN" sz="2200">
                <a:solidFill>
                  <a:srgbClr val="000000"/>
                </a:solidFill>
                <a:latin typeface="Times New Roman" panose="02020603050405020304" pitchFamily="18" charset="0"/>
                <a:cs typeface="Times New Roman" panose="02020603050405020304" pitchFamily="18" charset="0"/>
              </a:rPr>
              <a:t>Z&gt;W&gt;Y,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所以它们的相应氢化物的稳定性</a:t>
            </a:r>
            <a:r>
              <a:rPr lang="en-US" altLang="zh-CN" sz="2200">
                <a:solidFill>
                  <a:srgbClr val="000000"/>
                </a:solidFill>
                <a:latin typeface="Times New Roman" panose="02020603050405020304" pitchFamily="18" charset="0"/>
                <a:cs typeface="Times New Roman" panose="02020603050405020304" pitchFamily="18" charset="0"/>
              </a:rPr>
              <a:t>:Z&gt;W&gt;Y,C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形成的化合物是</a:t>
            </a:r>
            <a:r>
              <a:rPr lang="en-US" altLang="zh-CN" sz="2200">
                <a:solidFill>
                  <a:srgbClr val="000000"/>
                </a:solidFill>
                <a:latin typeface="Times New Roman" panose="02020603050405020304" pitchFamily="18" charset="0"/>
                <a:cs typeface="Times New Roman" panose="02020603050405020304" pitchFamily="18" charset="0"/>
              </a:rPr>
              <a:t>SiCl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其分子构型为正四面体结构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分子结构对称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正负电荷重心重合</a:t>
            </a:r>
            <a:r>
              <a:rPr lang="en-US" altLang="zh-CN" sz="2200">
                <a:solidFill>
                  <a:srgbClr val="000000"/>
                </a:solidFill>
                <a:latin typeface="Times New Roman" panose="02020603050405020304" pitchFamily="18" charset="0"/>
                <a:cs typeface="Times New Roman" panose="02020603050405020304" pitchFamily="18" charset="0"/>
              </a:rPr>
              <a:t>,SiCl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分子属于非极性分子</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260696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101</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a:t>
            </a:r>
            <a:r>
              <a:rPr lang="en-US" altLang="zh-CN" sz="2200">
                <a:solidFill>
                  <a:srgbClr val="000000"/>
                </a:solidFill>
                <a:latin typeface="Times New Roman" panose="02020603050405020304" pitchFamily="18" charset="0"/>
                <a:cs typeface="Times New Roman" panose="02020603050405020304" pitchFamily="18" charset="0"/>
              </a:rPr>
              <a:t>A10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联盟质检</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为周期表中前</a:t>
            </a:r>
            <a:r>
              <a:rPr lang="en-US" altLang="zh-CN" sz="2200">
                <a:solidFill>
                  <a:srgbClr val="000000"/>
                </a:solidFill>
                <a:latin typeface="Times New Roman" panose="02020603050405020304" pitchFamily="18" charset="0"/>
                <a:cs typeface="Times New Roman" panose="02020603050405020304" pitchFamily="18" charset="0"/>
              </a:rPr>
              <a:t>20</a:t>
            </a:r>
            <a:r>
              <a:rPr lang="zh-CN" altLang="zh-CN" sz="2200">
                <a:solidFill>
                  <a:srgbClr val="000000"/>
                </a:solidFill>
                <a:latin typeface="Times New Roman" panose="02020603050405020304" pitchFamily="18" charset="0"/>
                <a:cs typeface="Times New Roman" panose="02020603050405020304" pitchFamily="18" charset="0"/>
              </a:rPr>
              <a:t>号元素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原子序数依次增大</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为金属元素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原子最外层电子数是次外层电子数的</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位于同周期</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单质是一种良好的半导体材料</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单质能与冷水剧烈反应</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原子的最外层电子数之和与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原子的最外层电子数之和相等。下列说法正确的是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:W&gt;Y&gt;Z&gt;X</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形成的化合物可导电</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最高价氧化物对应水化物中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碱性最强的为</a:t>
            </a:r>
            <a:r>
              <a:rPr lang="en-US" altLang="zh-CN" sz="2200">
                <a:solidFill>
                  <a:srgbClr val="000000"/>
                </a:solidFill>
                <a:latin typeface="Times New Roman" panose="02020603050405020304" pitchFamily="18" charset="0"/>
                <a:cs typeface="Times New Roman" panose="02020603050405020304" pitchFamily="18" charset="0"/>
              </a:rPr>
              <a: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D.W</a:t>
            </a:r>
            <a:r>
              <a:rPr lang="zh-CN" altLang="zh-CN" sz="2200">
                <a:solidFill>
                  <a:srgbClr val="000000"/>
                </a:solidFill>
                <a:latin typeface="Times New Roman" panose="02020603050405020304" pitchFamily="18" charset="0"/>
                <a:cs typeface="Times New Roman" panose="02020603050405020304" pitchFamily="18" charset="0"/>
              </a:rPr>
              <a:t>可从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的盐溶液中置换出</a:t>
            </a:r>
            <a:r>
              <a:rPr lang="en-US" altLang="zh-CN" sz="2200">
                <a:solidFill>
                  <a:srgbClr val="000000"/>
                </a:solidFill>
                <a:latin typeface="Times New Roman" panose="02020603050405020304" pitchFamily="18" charset="0"/>
                <a:cs typeface="Times New Roman" panose="02020603050405020304" pitchFamily="18" charset="0"/>
              </a:rPr>
              <a:t>Y</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3518431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102</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513599"/>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分别为</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K&gt;Al&gt;Si&gt;O,A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形成的化合物为</a:t>
            </a:r>
            <a:r>
              <a:rPr lang="en-US" altLang="zh-CN" sz="2200">
                <a:solidFill>
                  <a:srgbClr val="000000"/>
                </a:solidFill>
                <a:latin typeface="Times New Roman" panose="02020603050405020304" pitchFamily="18" charset="0"/>
                <a:cs typeface="Times New Roman" panose="02020603050405020304" pitchFamily="18" charset="0"/>
              </a:rPr>
              <a:t>SiO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不能导电</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最高价氧化物对应水化物中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碱性最强的为</a:t>
            </a:r>
            <a:r>
              <a:rPr lang="en-US" altLang="zh-CN" sz="2200">
                <a:solidFill>
                  <a:srgbClr val="000000"/>
                </a:solidFill>
                <a:latin typeface="Times New Roman" panose="02020603050405020304" pitchFamily="18" charset="0"/>
                <a:cs typeface="Times New Roman" panose="02020603050405020304" pitchFamily="18" charset="0"/>
              </a:rPr>
              <a:t>KOH,C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不能从铝盐溶液中置换出</a:t>
            </a:r>
            <a:r>
              <a:rPr lang="en-US" altLang="zh-CN" sz="2200">
                <a:solidFill>
                  <a:srgbClr val="000000"/>
                </a:solidFill>
                <a:latin typeface="Times New Roman" panose="02020603050405020304" pitchFamily="18" charset="0"/>
                <a:cs typeface="Times New Roman" panose="02020603050405020304" pitchFamily="18" charset="0"/>
              </a:rPr>
              <a:t>Al,D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033140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103</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620210"/>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广西桂林、贺州、崇左联合调研</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四种短周期元素在周期表中的位置如图所示</a:t>
            </a:r>
            <a:r>
              <a:rPr lang="en-US" altLang="zh-CN" sz="2200">
                <a:solidFill>
                  <a:srgbClr val="000000"/>
                </a:solidFill>
                <a:latin typeface="Times New Roman" panose="02020603050405020304" pitchFamily="18" charset="0"/>
                <a:cs typeface="Times New Roman" panose="02020603050405020304" pitchFamily="18" charset="0"/>
              </a:rPr>
              <a:t>,Y</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W</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的电子数之差为</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原子半径大小</a:t>
            </a:r>
            <a:r>
              <a:rPr lang="en-US" altLang="zh-CN" sz="2200">
                <a:solidFill>
                  <a:srgbClr val="000000"/>
                </a:solidFill>
                <a:latin typeface="Times New Roman" panose="02020603050405020304" pitchFamily="18" charset="0"/>
                <a:cs typeface="Times New Roman" panose="02020603050405020304" pitchFamily="18" charset="0"/>
              </a:rPr>
              <a:t>:X&gt;Y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最高价氧化物对应水化物的酸性</a:t>
            </a:r>
            <a:r>
              <a:rPr lang="en-US" altLang="zh-CN" sz="2200">
                <a:solidFill>
                  <a:srgbClr val="000000"/>
                </a:solidFill>
                <a:latin typeface="Times New Roman" panose="02020603050405020304" pitchFamily="18" charset="0"/>
                <a:cs typeface="Times New Roman" panose="02020603050405020304" pitchFamily="18" charset="0"/>
              </a:rPr>
              <a:t>:Z&gt;W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工业上通过电解</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的氧化物制取</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单质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可形成正四面体结构的有机物</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598345703"/>
              </p:ext>
            </p:extLst>
          </p:nvPr>
        </p:nvGraphicFramePr>
        <p:xfrm>
          <a:off x="508000" y="2996952"/>
          <a:ext cx="8128000" cy="1457092"/>
        </p:xfrm>
        <a:graphic>
          <a:graphicData uri="http://schemas.openxmlformats.org/presentationml/2006/ole">
            <mc:AlternateContent xmlns:mc="http://schemas.openxmlformats.org/markup-compatibility/2006">
              <mc:Choice xmlns:v="urn:schemas-microsoft-com:vml" Requires="v">
                <p:oleObj spid="_x0000_s110594" name="文档" r:id="rId7" imgW="3904756" imgH="700276" progId="Word.Document.12">
                  <p:embed/>
                </p:oleObj>
              </mc:Choice>
              <mc:Fallback>
                <p:oleObj name="文档" r:id="rId7" imgW="3904756" imgH="700276" progId="Word.Document.12">
                  <p:embed/>
                  <p:pic>
                    <p:nvPicPr>
                      <p:cNvPr id="0" name=""/>
                      <p:cNvPicPr/>
                      <p:nvPr/>
                    </p:nvPicPr>
                    <p:blipFill>
                      <a:blip r:embed="rId8"/>
                      <a:stretch>
                        <a:fillRect/>
                      </a:stretch>
                    </p:blipFill>
                    <p:spPr>
                      <a:xfrm>
                        <a:off x="508000" y="2996952"/>
                        <a:ext cx="8128000" cy="1457092"/>
                      </a:xfrm>
                      <a:prstGeom prst="rect">
                        <a:avLst/>
                      </a:prstGeom>
                    </p:spPr>
                  </p:pic>
                </p:oleObj>
              </mc:Fallback>
            </mc:AlternateContent>
          </a:graphicData>
        </a:graphic>
      </p:graphicFrame>
    </p:spTree>
    <p:extLst>
      <p:ext uri="{BB962C8B-B14F-4D97-AF65-F5344CB8AC3E}">
        <p14:creationId xmlns:p14="http://schemas.microsoft.com/office/powerpoint/2010/main" val="32685809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104</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98896"/>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根据题图可知</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位于第二周期</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位于第三周期</a:t>
            </a:r>
            <a:r>
              <a:rPr lang="en-US" altLang="zh-CN" sz="2200">
                <a:solidFill>
                  <a:srgbClr val="000000"/>
                </a:solidFill>
                <a:latin typeface="Times New Roman" panose="02020603050405020304" pitchFamily="18" charset="0"/>
                <a:cs typeface="Times New Roman" panose="02020603050405020304" pitchFamily="18" charset="0"/>
              </a:rPr>
              <a:t>,Y</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W</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的电子数之差为</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Mg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结合各元素的相对位置可知</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原子核外电子层越多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所以原子半径</a:t>
            </a:r>
            <a:r>
              <a:rPr lang="en-US" altLang="zh-CN" sz="2200">
                <a:solidFill>
                  <a:srgbClr val="000000"/>
                </a:solidFill>
                <a:latin typeface="Times New Roman" panose="02020603050405020304" pitchFamily="18" charset="0"/>
                <a:cs typeface="Times New Roman" panose="02020603050405020304" pitchFamily="18" charset="0"/>
              </a:rPr>
              <a:t>X&lt;Y,A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非金属性越强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最高价氧化物对应水化物的酸性越强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由于元素的非金属性</a:t>
            </a:r>
            <a:r>
              <a:rPr lang="en-US" altLang="zh-CN" sz="2200">
                <a:solidFill>
                  <a:srgbClr val="000000"/>
                </a:solidFill>
                <a:latin typeface="Times New Roman" panose="02020603050405020304" pitchFamily="18" charset="0"/>
                <a:cs typeface="Times New Roman" panose="02020603050405020304" pitchFamily="18" charset="0"/>
              </a:rPr>
              <a:t>Z&lt;W,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则最高价氧化物对应水化物的酸性</a:t>
            </a:r>
            <a:r>
              <a:rPr lang="en-US" altLang="zh-CN" sz="2200">
                <a:solidFill>
                  <a:srgbClr val="000000"/>
                </a:solidFill>
                <a:latin typeface="Times New Roman" panose="02020603050405020304" pitchFamily="18" charset="0"/>
                <a:cs typeface="Times New Roman" panose="02020603050405020304" pitchFamily="18" charset="0"/>
              </a:rPr>
              <a:t>:Z&lt;W,B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;MgO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是离子化合物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熔点较高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a:t>
            </a:r>
            <a:r>
              <a:rPr lang="en-US" altLang="zh-CN" sz="2200">
                <a:solidFill>
                  <a:srgbClr val="000000"/>
                </a:solidFill>
                <a:latin typeface="Times New Roman" panose="02020603050405020304" pitchFamily="18" charset="0"/>
                <a:cs typeface="Times New Roman" panose="02020603050405020304" pitchFamily="18" charset="0"/>
              </a:rPr>
              <a:t>MgO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为原料电解制</a:t>
            </a:r>
            <a:r>
              <a:rPr lang="en-US" altLang="zh-CN" sz="2200">
                <a:solidFill>
                  <a:srgbClr val="000000"/>
                </a:solidFill>
                <a:latin typeface="Times New Roman" panose="02020603050405020304" pitchFamily="18" charset="0"/>
                <a:cs typeface="Times New Roman" panose="02020603050405020304" pitchFamily="18" charset="0"/>
              </a:rPr>
              <a:t>Mg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成本较高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工业上通常利用电解熔融氯化镁的方法获得金属</a:t>
            </a:r>
            <a:r>
              <a:rPr lang="en-US" altLang="zh-CN" sz="2200">
                <a:solidFill>
                  <a:srgbClr val="000000"/>
                </a:solidFill>
                <a:latin typeface="Times New Roman" panose="02020603050405020304" pitchFamily="18" charset="0"/>
                <a:cs typeface="Times New Roman" panose="02020603050405020304" pitchFamily="18" charset="0"/>
              </a:rPr>
              <a:t>Mg,C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可形成</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分子中四个</a:t>
            </a:r>
            <a:r>
              <a:rPr lang="en-US" altLang="zh-CN" sz="2200">
                <a:solidFill>
                  <a:srgbClr val="000000"/>
                </a:solidFill>
                <a:latin typeface="Times New Roman" panose="02020603050405020304" pitchFamily="18" charset="0"/>
                <a:cs typeface="Times New Roman" panose="02020603050405020304" pitchFamily="18" charset="0"/>
              </a:rPr>
              <a:t>C—Cl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键键长相同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键角为</a:t>
            </a:r>
            <a:r>
              <a:rPr lang="en-US" altLang="zh-CN" sz="2200">
                <a:solidFill>
                  <a:srgbClr val="000000"/>
                </a:solidFill>
                <a:latin typeface="Times New Roman" panose="02020603050405020304" pitchFamily="18" charset="0"/>
                <a:cs typeface="Times New Roman" panose="02020603050405020304" pitchFamily="18" charset="0"/>
              </a:rPr>
              <a:t>109</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为正四面体结构</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9601942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11</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12776"/>
            <a:ext cx="8128000" cy="49859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下列有关化学用语表示正确的是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977435741"/>
              </p:ext>
            </p:extLst>
          </p:nvPr>
        </p:nvGraphicFramePr>
        <p:xfrm>
          <a:off x="599916" y="1935582"/>
          <a:ext cx="8128000" cy="2192950"/>
        </p:xfrm>
        <a:graphic>
          <a:graphicData uri="http://schemas.openxmlformats.org/presentationml/2006/ole">
            <mc:AlternateContent xmlns:mc="http://schemas.openxmlformats.org/markup-compatibility/2006">
              <mc:Choice xmlns:v="urn:schemas-microsoft-com:vml" Requires="v">
                <p:oleObj spid="_x0000_s81922" name="文档" r:id="rId7" imgW="3847376" imgH="1038538" progId="Word.Document.12">
                  <p:embed/>
                </p:oleObj>
              </mc:Choice>
              <mc:Fallback>
                <p:oleObj name="文档" r:id="rId7" imgW="3847376" imgH="1038538" progId="Word.Document.12">
                  <p:embed/>
                  <p:pic>
                    <p:nvPicPr>
                      <p:cNvPr id="0" name=""/>
                      <p:cNvPicPr/>
                      <p:nvPr/>
                    </p:nvPicPr>
                    <p:blipFill>
                      <a:blip r:embed="rId8"/>
                      <a:stretch>
                        <a:fillRect/>
                      </a:stretch>
                    </p:blipFill>
                    <p:spPr>
                      <a:xfrm>
                        <a:off x="599916" y="1935582"/>
                        <a:ext cx="8128000" cy="2192950"/>
                      </a:xfrm>
                      <a:prstGeom prst="rect">
                        <a:avLst/>
                      </a:prstGeom>
                    </p:spPr>
                  </p:pic>
                </p:oleObj>
              </mc:Fallback>
            </mc:AlternateContent>
          </a:graphicData>
        </a:graphic>
      </p:graphicFrame>
      <p:sp>
        <p:nvSpPr>
          <p:cNvPr id="8" name="矩形 7"/>
          <p:cNvSpPr>
            <a:spLocks noChangeAspect="1"/>
          </p:cNvSpPr>
          <p:nvPr/>
        </p:nvSpPr>
        <p:spPr>
          <a:xfrm>
            <a:off x="508000" y="4125430"/>
            <a:ext cx="1086003"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A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716816220"/>
              </p:ext>
            </p:extLst>
          </p:nvPr>
        </p:nvGraphicFramePr>
        <p:xfrm>
          <a:off x="611560" y="4624028"/>
          <a:ext cx="8128000" cy="1666507"/>
        </p:xfrm>
        <a:graphic>
          <a:graphicData uri="http://schemas.openxmlformats.org/presentationml/2006/ole">
            <mc:AlternateContent xmlns:mc="http://schemas.openxmlformats.org/markup-compatibility/2006">
              <mc:Choice xmlns:v="urn:schemas-microsoft-com:vml" Requires="v">
                <p:oleObj spid="_x0000_s81923" name="文档" r:id="rId10" imgW="3847376" imgH="788440" progId="Word.Document.12">
                  <p:embed/>
                </p:oleObj>
              </mc:Choice>
              <mc:Fallback>
                <p:oleObj name="文档" r:id="rId10" imgW="3847376" imgH="788440" progId="Word.Document.12">
                  <p:embed/>
                  <p:pic>
                    <p:nvPicPr>
                      <p:cNvPr id="0" name=""/>
                      <p:cNvPicPr/>
                      <p:nvPr/>
                    </p:nvPicPr>
                    <p:blipFill>
                      <a:blip r:embed="rId11"/>
                      <a:stretch>
                        <a:fillRect/>
                      </a:stretch>
                    </p:blipFill>
                    <p:spPr>
                      <a:xfrm>
                        <a:off x="611560" y="4624028"/>
                        <a:ext cx="8128000" cy="1666507"/>
                      </a:xfrm>
                      <a:prstGeom prst="rect">
                        <a:avLst/>
                      </a:prstGeom>
                    </p:spPr>
                  </p:pic>
                </p:oleObj>
              </mc:Fallback>
            </mc:AlternateContent>
          </a:graphicData>
        </a:graphic>
      </p:graphicFrame>
    </p:spTree>
    <p:extLst>
      <p:ext uri="{BB962C8B-B14F-4D97-AF65-F5344CB8AC3E}">
        <p14:creationId xmlns:p14="http://schemas.microsoft.com/office/powerpoint/2010/main" val="2559927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12</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4" name="矩形 3"/>
          <p:cNvSpPr>
            <a:spLocks noChangeAspect="1"/>
          </p:cNvSpPr>
          <p:nvPr/>
        </p:nvSpPr>
        <p:spPr>
          <a:xfrm>
            <a:off x="508000" y="2087906"/>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,9)a</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为短周期元素</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的原子中只有</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,b</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离子的电子层结构相同</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同族。下列叙述错误的是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a:t>
            </a:r>
            <a:r>
              <a:rPr lang="zh-CN" altLang="zh-CN" sz="2200">
                <a:solidFill>
                  <a:srgbClr val="000000"/>
                </a:solidFill>
                <a:latin typeface="Times New Roman" panose="02020603050405020304" pitchFamily="18" charset="0"/>
                <a:cs typeface="Times New Roman" panose="02020603050405020304" pitchFamily="18" charset="0"/>
              </a:rPr>
              <a:t>与其他三种元素形成的二元化合物中其化合价均为</a:t>
            </a:r>
            <a:r>
              <a:rPr lang="en-US" altLang="zh-CN" sz="22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B.b</a:t>
            </a:r>
            <a:r>
              <a:rPr lang="zh-CN" altLang="zh-CN" sz="2200">
                <a:solidFill>
                  <a:srgbClr val="000000"/>
                </a:solidFill>
                <a:latin typeface="Times New Roman" panose="02020603050405020304" pitchFamily="18" charset="0"/>
                <a:cs typeface="Times New Roman" panose="02020603050405020304" pitchFamily="18" charset="0"/>
              </a:rPr>
              <a:t>与其他三种元素均可形成至少两种二元化合物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C.c</a:t>
            </a:r>
            <a:r>
              <a:rPr lang="zh-CN" altLang="zh-CN" sz="2200">
                <a:solidFill>
                  <a:srgbClr val="000000"/>
                </a:solidFill>
                <a:latin typeface="Times New Roman" panose="02020603050405020304" pitchFamily="18" charset="0"/>
                <a:cs typeface="Times New Roman" panose="02020603050405020304" pitchFamily="18" charset="0"/>
              </a:rPr>
              <a:t>的原子半径是这些元素中最大的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D.d</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形成的化合物的溶液呈弱酸</a:t>
            </a:r>
            <a:r>
              <a:rPr lang="zh-CN" altLang="zh-CN" sz="2200" smtClean="0">
                <a:solidFill>
                  <a:srgbClr val="000000"/>
                </a:solidFill>
                <a:latin typeface="Times New Roman" panose="02020603050405020304" pitchFamily="18" charset="0"/>
                <a:cs typeface="Times New Roman" panose="02020603050405020304" pitchFamily="18" charset="0"/>
              </a:rPr>
              <a:t>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86743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13</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的原子中只有</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为氢元素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依据</a:t>
            </a:r>
            <a:r>
              <a:rPr lang="en-US" altLang="zh-CN" sz="2200">
                <a:solidFill>
                  <a:srgbClr val="000000"/>
                </a:solidFill>
                <a:latin typeface="Times New Roman" panose="02020603050405020304" pitchFamily="18" charset="0"/>
                <a:cs typeface="Times New Roman" panose="02020603050405020304" pitchFamily="18" charset="0"/>
              </a:rPr>
              <a:t>b</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离子的电子层结构相同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且元素都为短周期元素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为氧元素</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为钠元素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最后根据</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同族且为短周期元素可知</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为硫元素。</a:t>
            </a:r>
            <a:r>
              <a:rPr lang="en-US" altLang="zh-CN" sz="2200">
                <a:solidFill>
                  <a:srgbClr val="000000"/>
                </a:solidFill>
                <a:latin typeface="Times New Roman" panose="02020603050405020304" pitchFamily="18" charset="0"/>
                <a:cs typeface="Times New Roman" panose="02020603050405020304" pitchFamily="18" charset="0"/>
              </a:rPr>
              <a:t>NaH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价</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等物质可知</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原子半径由大到小的顺序为</a:t>
            </a:r>
            <a:r>
              <a:rPr lang="en-US" altLang="zh-CN" sz="2200">
                <a:solidFill>
                  <a:srgbClr val="000000"/>
                </a:solidFill>
                <a:latin typeface="Times New Roman" panose="02020603050405020304" pitchFamily="18" charset="0"/>
                <a:cs typeface="Times New Roman" panose="02020603050405020304" pitchFamily="18" charset="0"/>
              </a:rPr>
              <a:t>Na&gt;S&gt;O&gt;H,C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的水溶液呈弱酸性</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95395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14</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en-US" altLang="zh-CN" sz="2200">
                <a:solidFill>
                  <a:srgbClr val="000000"/>
                </a:solidFill>
                <a:latin typeface="Times New Roman" panose="02020603050405020304" pitchFamily="18" charset="0"/>
                <a:cs typeface="Times New Roman" panose="02020603050405020304" pitchFamily="18" charset="0"/>
              </a:rPr>
              <a:t>2,9)</a:t>
            </a:r>
            <a:r>
              <a:rPr lang="zh-CN" altLang="zh-CN" sz="2200">
                <a:solidFill>
                  <a:srgbClr val="000000"/>
                </a:solidFill>
                <a:latin typeface="Times New Roman" panose="02020603050405020304" pitchFamily="18" charset="0"/>
                <a:cs typeface="Times New Roman" panose="02020603050405020304" pitchFamily="18" charset="0"/>
              </a:rPr>
              <a:t>原子序数依次增大的元素</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它们的最外层电子数分别为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的电子层结构与氦相同</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的次外层有</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d</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的电子层结构相同。下列叙述错误的是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元素的非金属性次序为</a:t>
            </a:r>
            <a:r>
              <a:rPr lang="en-US" altLang="zh-CN" sz="2200">
                <a:solidFill>
                  <a:srgbClr val="000000"/>
                </a:solidFill>
                <a:latin typeface="Times New Roman" panose="02020603050405020304" pitchFamily="18" charset="0"/>
                <a:cs typeface="Times New Roman" panose="02020603050405020304" pitchFamily="18" charset="0"/>
              </a:rPr>
              <a:t>c&gt;b&gt;a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a:t>
            </a:r>
            <a:r>
              <a:rPr lang="zh-CN" altLang="zh-CN" sz="2200">
                <a:solidFill>
                  <a:srgbClr val="000000"/>
                </a:solidFill>
                <a:latin typeface="Times New Roman" panose="02020603050405020304" pitchFamily="18" charset="0"/>
                <a:cs typeface="Times New Roman" panose="02020603050405020304" pitchFamily="18" charset="0"/>
              </a:rPr>
              <a:t>和其他</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种元素均能形成共价化合物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C.d</a:t>
            </a:r>
            <a:r>
              <a:rPr lang="zh-CN" altLang="zh-CN" sz="2200">
                <a:solidFill>
                  <a:srgbClr val="000000"/>
                </a:solidFill>
                <a:latin typeface="Times New Roman" panose="02020603050405020304" pitchFamily="18" charset="0"/>
                <a:cs typeface="Times New Roman" panose="02020603050405020304" pitchFamily="18" charset="0"/>
              </a:rPr>
              <a:t>和其他</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种元素均能形成离子化合物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各自最高和最低化合价的代数和分别为</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6</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59531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15</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6" name="矩形 5"/>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a:t>
            </a:r>
            <a:r>
              <a:rPr lang="en-US" altLang="zh-CN" sz="2200">
                <a:solidFill>
                  <a:srgbClr val="000000"/>
                </a:solidFill>
                <a:latin typeface="Times New Roman" panose="02020603050405020304" pitchFamily="18" charset="0"/>
                <a:cs typeface="Times New Roman" panose="02020603050405020304" pitchFamily="18" charset="0"/>
              </a:rPr>
              <a:t>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的电子层结构与</a:t>
            </a:r>
            <a:r>
              <a:rPr lang="en-US" altLang="zh-CN" sz="2200">
                <a:solidFill>
                  <a:srgbClr val="000000"/>
                </a:solidFill>
                <a:latin typeface="Times New Roman" panose="02020603050405020304" pitchFamily="18" charset="0"/>
                <a:cs typeface="Times New Roman" panose="02020603050405020304" pitchFamily="18" charset="0"/>
              </a:rPr>
              <a:t>He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次外层有</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最外层电子数分别为</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d</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的电子层结构相同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最外层为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的非金属性次序为</a:t>
            </a:r>
            <a:r>
              <a:rPr lang="en-US" altLang="zh-CN" sz="2200">
                <a:solidFill>
                  <a:srgbClr val="000000"/>
                </a:solidFill>
                <a:latin typeface="Times New Roman" panose="02020603050405020304" pitchFamily="18" charset="0"/>
                <a:cs typeface="Times New Roman" panose="02020603050405020304" pitchFamily="18" charset="0"/>
              </a:rPr>
              <a:t>c(Cl)&gt;b(S)&gt;a(H),A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不能形成共价化合物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K</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可与</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分别形成离子化合物</a:t>
            </a:r>
            <a:r>
              <a:rPr lang="en-US" altLang="zh-CN" sz="2200">
                <a:solidFill>
                  <a:srgbClr val="000000"/>
                </a:solidFill>
                <a:latin typeface="Times New Roman" panose="02020603050405020304" pitchFamily="18" charset="0"/>
                <a:cs typeface="Times New Roman" panose="02020603050405020304" pitchFamily="18" charset="0"/>
              </a:rPr>
              <a:t>KH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KCl,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对应元素的最高化合价和最低化合价分别为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价和</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所以它们的代数和分别为</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6,D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0035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16</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3428649"/>
            <a:ext cx="8128000" cy="216059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A.N</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互为同素异形体</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en-US" altLang="zh-CN" sz="2200" baseline="30000">
                <a:solidFill>
                  <a:srgbClr val="000000"/>
                </a:solidFill>
                <a:latin typeface="Times New Roman" panose="02020603050405020304" pitchFamily="18" charset="0"/>
                <a:cs typeface="Times New Roman" panose="02020603050405020304" pitchFamily="18" charset="0"/>
              </a:rPr>
              <a:t>14</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baseline="30000">
                <a:solidFill>
                  <a:srgbClr val="000000"/>
                </a:solidFill>
                <a:latin typeface="Times New Roman" panose="02020603050405020304" pitchFamily="18" charset="0"/>
                <a:cs typeface="Times New Roman" panose="02020603050405020304" pitchFamily="18" charset="0"/>
              </a:rPr>
              <a:t>14</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互为同位素</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C.N</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不能与草木灰混合使用</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对于反应</a:t>
            </a:r>
            <a:r>
              <a:rPr lang="en-US" altLang="zh-CN" sz="2200">
                <a:solidFill>
                  <a:srgbClr val="000000"/>
                </a:solidFill>
                <a:latin typeface="Times New Roman" panose="02020603050405020304" pitchFamily="18" charset="0"/>
                <a:cs typeface="Times New Roman" panose="02020603050405020304" pitchFamily="18" charset="0"/>
              </a:rPr>
              <a:t>8NH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+4C</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kern="10000" spc="-150">
                <a:solidFill>
                  <a:srgbClr val="000000"/>
                </a:solidFill>
                <a:latin typeface="Times New Roman" panose="02020603050405020304" pitchFamily="18" charset="0"/>
                <a:cs typeface="Times New Roman" panose="02020603050405020304" pitchFamily="18" charset="0"/>
              </a:rPr>
              <a:t> </a:t>
            </a:r>
            <a:r>
              <a:rPr lang="en-US" altLang="zh-CN" sz="2400" kern="10000" spc="-15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N</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+4C</a:t>
            </a:r>
            <a:r>
              <a:rPr lang="en-US" altLang="zh-CN" sz="2200" baseline="-25000" smtClean="0">
                <a:solidFill>
                  <a:srgbClr val="000000"/>
                </a:solidFill>
                <a:latin typeface="Times New Roman" panose="02020603050405020304" pitchFamily="18" charset="0"/>
                <a:cs typeface="Times New Roman" panose="02020603050405020304" pitchFamily="18" charset="0"/>
              </a:rPr>
              <a:t>5</a:t>
            </a:r>
            <a:r>
              <a:rPr lang="en-US" altLang="zh-CN" sz="2200" smtClean="0">
                <a:solidFill>
                  <a:srgbClr val="000000"/>
                </a:solidFill>
                <a:latin typeface="Times New Roman" panose="02020603050405020304" pitchFamily="18" charset="0"/>
                <a:cs typeface="Times New Roman" panose="02020603050405020304" pitchFamily="18" charset="0"/>
              </a:rPr>
              <a:t>NH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+6H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+4H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每生成</a:t>
            </a:r>
            <a:r>
              <a:rPr lang="en-US" altLang="zh-CN" sz="2200">
                <a:solidFill>
                  <a:srgbClr val="000000"/>
                </a:solidFill>
                <a:latin typeface="Times New Roman" panose="02020603050405020304" pitchFamily="18" charset="0"/>
                <a:cs typeface="Times New Roman" panose="02020603050405020304" pitchFamily="18" charset="0"/>
              </a:rPr>
              <a:t>5.6 g N</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时转移</a:t>
            </a:r>
            <a:r>
              <a:rPr lang="en-US" altLang="zh-CN" sz="2200">
                <a:solidFill>
                  <a:srgbClr val="000000"/>
                </a:solidFill>
                <a:latin typeface="Times New Roman" panose="02020603050405020304" pitchFamily="18" charset="0"/>
                <a:cs typeface="Times New Roman" panose="02020603050405020304" pitchFamily="18" charset="0"/>
              </a:rPr>
              <a:t>1.2 mol</a:t>
            </a:r>
            <a:r>
              <a:rPr lang="zh-CN" altLang="zh-CN" sz="2200">
                <a:solidFill>
                  <a:srgbClr val="000000"/>
                </a:solidFill>
                <a:latin typeface="Times New Roman" panose="02020603050405020304" pitchFamily="18" charset="0"/>
                <a:cs typeface="Times New Roman" panose="02020603050405020304" pitchFamily="18" charset="0"/>
              </a:rPr>
              <a:t>电子</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06126723"/>
              </p:ext>
            </p:extLst>
          </p:nvPr>
        </p:nvGraphicFramePr>
        <p:xfrm>
          <a:off x="601286" y="1484433"/>
          <a:ext cx="8128000" cy="1921345"/>
        </p:xfrm>
        <a:graphic>
          <a:graphicData uri="http://schemas.openxmlformats.org/presentationml/2006/ole">
            <mc:AlternateContent xmlns:mc="http://schemas.openxmlformats.org/markup-compatibility/2006">
              <mc:Choice xmlns:v="urn:schemas-microsoft-com:vml" Requires="v">
                <p:oleObj spid="_x0000_s82946" name="文档" r:id="rId7" imgW="3847376" imgH="909351" progId="Word.Document.12">
                  <p:embed/>
                </p:oleObj>
              </mc:Choice>
              <mc:Fallback>
                <p:oleObj name="文档" r:id="rId7" imgW="3847376" imgH="909351" progId="Word.Document.12">
                  <p:embed/>
                  <p:pic>
                    <p:nvPicPr>
                      <p:cNvPr id="0" name=""/>
                      <p:cNvPicPr/>
                      <p:nvPr/>
                    </p:nvPicPr>
                    <p:blipFill>
                      <a:blip r:embed="rId8"/>
                      <a:stretch>
                        <a:fillRect/>
                      </a:stretch>
                    </p:blipFill>
                    <p:spPr>
                      <a:xfrm>
                        <a:off x="601286" y="1484433"/>
                        <a:ext cx="8128000" cy="1921345"/>
                      </a:xfrm>
                      <a:prstGeom prst="rect">
                        <a:avLst/>
                      </a:prstGeom>
                    </p:spPr>
                  </p:pic>
                </p:oleObj>
              </mc:Fallback>
            </mc:AlternateContent>
          </a:graphicData>
        </a:graphic>
      </p:graphicFrame>
    </p:spTree>
    <p:extLst>
      <p:ext uri="{BB962C8B-B14F-4D97-AF65-F5344CB8AC3E}">
        <p14:creationId xmlns:p14="http://schemas.microsoft.com/office/powerpoint/2010/main" val="17986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17</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230870"/>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B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07376191"/>
              </p:ext>
            </p:extLst>
          </p:nvPr>
        </p:nvGraphicFramePr>
        <p:xfrm>
          <a:off x="620464" y="2708920"/>
          <a:ext cx="8128000" cy="2196305"/>
        </p:xfrm>
        <a:graphic>
          <a:graphicData uri="http://schemas.openxmlformats.org/presentationml/2006/ole">
            <mc:AlternateContent xmlns:mc="http://schemas.openxmlformats.org/markup-compatibility/2006">
              <mc:Choice xmlns:v="urn:schemas-microsoft-com:vml" Requires="v">
                <p:oleObj spid="_x0000_s83970" name="文档" r:id="rId7" imgW="3847376" imgH="1039978" progId="Word.Document.12">
                  <p:embed/>
                </p:oleObj>
              </mc:Choice>
              <mc:Fallback>
                <p:oleObj name="文档" r:id="rId7" imgW="3847376" imgH="1039978" progId="Word.Document.12">
                  <p:embed/>
                  <p:pic>
                    <p:nvPicPr>
                      <p:cNvPr id="0" name=""/>
                      <p:cNvPicPr/>
                      <p:nvPr/>
                    </p:nvPicPr>
                    <p:blipFill>
                      <a:blip r:embed="rId8"/>
                      <a:stretch>
                        <a:fillRect/>
                      </a:stretch>
                    </p:blipFill>
                    <p:spPr>
                      <a:xfrm>
                        <a:off x="620464" y="2708920"/>
                        <a:ext cx="8128000" cy="2196305"/>
                      </a:xfrm>
                      <a:prstGeom prst="rect">
                        <a:avLst/>
                      </a:prstGeom>
                    </p:spPr>
                  </p:pic>
                </p:oleObj>
              </mc:Fallback>
            </mc:AlternateContent>
          </a:graphicData>
        </a:graphic>
      </p:graphicFrame>
    </p:spTree>
    <p:extLst>
      <p:ext uri="{BB962C8B-B14F-4D97-AF65-F5344CB8AC3E}">
        <p14:creationId xmlns:p14="http://schemas.microsoft.com/office/powerpoint/2010/main" val="3068669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18</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湖南长沙第一中学高三月考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短周期元素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的原子序数依次增大。元素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是制备一种高效电池的重要材料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原子的最外层电子数是内层电子数的</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是地壳中含量最丰富的金属元素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原子的最外层电子数是其电子层数的</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倍。下列说法错误的是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的单质在常温下能与浓硝酸发生反应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与氢形成的原子比为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的化合物有多种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的氯化物中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各原子均满足</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电子的稳定结构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可与元素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形成共价化合物</a:t>
            </a:r>
            <a:r>
              <a:rPr lang="en-US" altLang="zh-CN" sz="2200">
                <a:solidFill>
                  <a:srgbClr val="000000"/>
                </a:solidFill>
                <a:latin typeface="Times New Roman" panose="02020603050405020304" pitchFamily="18" charset="0"/>
                <a:cs typeface="Times New Roman" panose="02020603050405020304" pitchFamily="18" charset="0"/>
              </a:rPr>
              <a:t>XZ</a:t>
            </a:r>
            <a:r>
              <a:rPr lang="en-US" altLang="zh-CN" sz="2200" baseline="-250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526490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19</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原子的最外层电子数是内层电子数的</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是碳元素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是地壳中含量最丰富的金属元素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为铝元素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原子的最外层电子数是其电子层数的</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是短周期元素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的原子序数依次增大</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为硫元素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是制备一种高效电池的重要材料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是锂元素。元素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常温下能与浓硝酸发生钝化反应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与氢形成的化合物有</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的氯化物分别为</a:t>
            </a:r>
            <a:r>
              <a:rPr lang="en-US" altLang="zh-CN" sz="2200">
                <a:solidFill>
                  <a:srgbClr val="000000"/>
                </a:solidFill>
                <a:latin typeface="Times New Roman" panose="02020603050405020304" pitchFamily="18" charset="0"/>
                <a:cs typeface="Times New Roman" panose="02020603050405020304" pitchFamily="18" charset="0"/>
              </a:rPr>
              <a:t>LiCl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Li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的最外层只有两个电子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不满足</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电子的稳定结构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可形成共价化合物</a:t>
            </a:r>
            <a:r>
              <a:rPr lang="en-US" altLang="zh-CN" sz="2200">
                <a:solidFill>
                  <a:srgbClr val="000000"/>
                </a:solidFill>
                <a:latin typeface="Times New Roman" panose="02020603050405020304" pitchFamily="18" charset="0"/>
                <a:cs typeface="Times New Roman" panose="02020603050405020304" pitchFamily="18" charset="0"/>
              </a:rPr>
              <a:t>CS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6542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a:t>
            </a:fld>
            <a:r>
              <a:rPr lang="en-US" altLang="zh-CN" dirty="0" smtClean="0"/>
              <a:t>-</a:t>
            </a:r>
            <a:endParaRPr lang="zh-CN" altLang="en-US" dirty="0"/>
          </a:p>
        </p:txBody>
      </p:sp>
      <p:sp>
        <p:nvSpPr>
          <p:cNvPr id="4" name="矩形 3"/>
          <p:cNvSpPr>
            <a:spLocks noChangeAspect="1"/>
          </p:cNvSpPr>
          <p:nvPr/>
        </p:nvSpPr>
        <p:spPr>
          <a:xfrm>
            <a:off x="-30822" y="1291398"/>
            <a:ext cx="2325958" cy="498598"/>
          </a:xfrm>
          <a:prstGeom prst="rect">
            <a:avLst/>
          </a:prstGeom>
        </p:spPr>
        <p:txBody>
          <a:bodyPr wrap="none">
            <a:spAutoFit/>
          </a:bodyPr>
          <a:lstStyle/>
          <a:p>
            <a:pPr indent="356870">
              <a:lnSpc>
                <a:spcPct val="120000"/>
              </a:lnSpc>
              <a:spcAft>
                <a:spcPts val="0"/>
              </a:spcAft>
              <a:tabLst>
                <a:tab pos="1029335" algn="l"/>
                <a:tab pos="1850390" algn="l"/>
                <a:tab pos="2538095" algn="l"/>
                <a:tab pos="3221990" algn="l"/>
              </a:tabLst>
            </a:pPr>
            <a:r>
              <a:rPr lang="zh-CN" altLang="zh-CN" sz="2200" b="1">
                <a:solidFill>
                  <a:srgbClr val="000000"/>
                </a:solidFill>
                <a:latin typeface="Arial" panose="020B0604020202020204" pitchFamily="34" charset="0"/>
                <a:ea typeface="黑体" panose="02010609060101010101" pitchFamily="49" charset="-122"/>
                <a:cs typeface="Times New Roman" panose="02020603050405020304" pitchFamily="18" charset="0"/>
              </a:rPr>
              <a:t>高考命题</a:t>
            </a:r>
            <a:r>
              <a:rPr lang="zh-CN" altLang="zh-CN" sz="2200" b="1" smtClean="0">
                <a:solidFill>
                  <a:srgbClr val="000000"/>
                </a:solidFill>
                <a:latin typeface="Arial" panose="020B0604020202020204" pitchFamily="34" charset="0"/>
                <a:ea typeface="黑体" panose="02010609060101010101" pitchFamily="49" charset="-122"/>
                <a:cs typeface="Times New Roman" panose="02020603050405020304" pitchFamily="18" charset="0"/>
              </a:rPr>
              <a:t>规律</a:t>
            </a:r>
            <a:r>
              <a:rPr lang="en-US" altLang="zh-CN" sz="2200" b="1"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48179873"/>
              </p:ext>
            </p:extLst>
          </p:nvPr>
        </p:nvGraphicFramePr>
        <p:xfrm>
          <a:off x="101600" y="1785312"/>
          <a:ext cx="8940800" cy="4812040"/>
        </p:xfrm>
        <a:graphic>
          <a:graphicData uri="http://schemas.openxmlformats.org/presentationml/2006/ole">
            <mc:AlternateContent xmlns:mc="http://schemas.openxmlformats.org/markup-compatibility/2006">
              <mc:Choice xmlns:v="urn:schemas-microsoft-com:vml" Requires="v">
                <p:oleObj spid="_x0000_s74754" name="文档" r:id="rId5" imgW="3904756" imgH="2101546" progId="Word.Document.12">
                  <p:embed/>
                </p:oleObj>
              </mc:Choice>
              <mc:Fallback>
                <p:oleObj name="文档" r:id="rId5" imgW="3904756" imgH="2101546" progId="Word.Document.12">
                  <p:embed/>
                  <p:pic>
                    <p:nvPicPr>
                      <p:cNvPr id="0" name=""/>
                      <p:cNvPicPr/>
                      <p:nvPr/>
                    </p:nvPicPr>
                    <p:blipFill>
                      <a:blip r:embed="rId6"/>
                      <a:stretch>
                        <a:fillRect/>
                      </a:stretch>
                    </p:blipFill>
                    <p:spPr>
                      <a:xfrm>
                        <a:off x="101600" y="1785312"/>
                        <a:ext cx="8940800" cy="4812040"/>
                      </a:xfrm>
                      <a:prstGeom prst="rect">
                        <a:avLst/>
                      </a:prstGeom>
                    </p:spPr>
                  </p:pic>
                </p:oleObj>
              </mc:Fallback>
            </mc:AlternateContent>
          </a:graphicData>
        </a:graphic>
      </p:graphicFrame>
    </p:spTree>
    <p:extLst>
      <p:ext uri="{BB962C8B-B14F-4D97-AF65-F5344CB8AC3E}">
        <p14:creationId xmlns:p14="http://schemas.microsoft.com/office/powerpoint/2010/main" val="2128023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20</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安徽师大附中高三</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月测试</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三种短周期元素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原子半径的大小关系为</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(Y)&gt;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(X)&gt;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原子序数之和为</a:t>
            </a:r>
            <a:r>
              <a:rPr lang="en-US" altLang="zh-CN" sz="2200">
                <a:solidFill>
                  <a:srgbClr val="000000"/>
                </a:solidFill>
                <a:latin typeface="Times New Roman" panose="02020603050405020304" pitchFamily="18" charset="0"/>
                <a:cs typeface="Times New Roman" panose="02020603050405020304" pitchFamily="18" charset="0"/>
              </a:rPr>
              <a:t>16</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三种元素的常见单质在适当条件下可发生如图所示变化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均为</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电子分子。下列说法中正确的是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A.X</a:t>
            </a:r>
            <a:r>
              <a:rPr lang="zh-CN" altLang="zh-CN" sz="2200">
                <a:solidFill>
                  <a:srgbClr val="000000"/>
                </a:solidFill>
                <a:latin typeface="Times New Roman" panose="02020603050405020304" pitchFamily="18" charset="0"/>
                <a:cs typeface="Times New Roman" panose="02020603050405020304" pitchFamily="18" charset="0"/>
              </a:rPr>
              <a:t>元素位于第</a:t>
            </a:r>
            <a:r>
              <a:rPr lang="zh-CN" altLang="zh-CN" sz="2200">
                <a:solidFill>
                  <a:srgbClr val="000000"/>
                </a:solidFill>
                <a:latin typeface="NEU-BZ-S92"/>
                <a:cs typeface="宋体" panose="02010600030101010101" pitchFamily="2" charset="-122"/>
              </a:rPr>
              <a:t>Ⅳ</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a:t>
            </a:r>
            <a:r>
              <a:rPr lang="zh-CN" altLang="zh-CN" sz="2200">
                <a:solidFill>
                  <a:srgbClr val="000000"/>
                </a:solidFill>
                <a:latin typeface="Times New Roman" panose="02020603050405020304" pitchFamily="18" charset="0"/>
                <a:cs typeface="Times New Roman" panose="02020603050405020304" pitchFamily="18" charset="0"/>
              </a:rPr>
              <a:t>能溶解于</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不可能发生氧化还原反应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D.B</a:t>
            </a:r>
            <a:r>
              <a:rPr lang="zh-CN" altLang="zh-CN" sz="2200">
                <a:solidFill>
                  <a:srgbClr val="000000"/>
                </a:solidFill>
                <a:latin typeface="Times New Roman" panose="02020603050405020304" pitchFamily="18" charset="0"/>
                <a:cs typeface="Times New Roman" panose="02020603050405020304" pitchFamily="18" charset="0"/>
              </a:rPr>
              <a:t>的沸点高于</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的沸点</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J66.eps" descr="id:2147504387;FounderCES"/>
          <p:cNvPicPr/>
          <p:nvPr/>
        </p:nvPicPr>
        <p:blipFill>
          <a:blip r:embed="rId5"/>
          <a:stretch>
            <a:fillRect/>
          </a:stretch>
        </p:blipFill>
        <p:spPr>
          <a:xfrm>
            <a:off x="4932040" y="3555999"/>
            <a:ext cx="2736304" cy="1636405"/>
          </a:xfrm>
          <a:prstGeom prst="rect">
            <a:avLst/>
          </a:prstGeom>
        </p:spPr>
      </p:pic>
    </p:spTree>
    <p:extLst>
      <p:ext uri="{BB962C8B-B14F-4D97-AF65-F5344CB8AC3E}">
        <p14:creationId xmlns:p14="http://schemas.microsoft.com/office/powerpoint/2010/main" val="197779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21</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由题给信息及转化关系可推知</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三种元素的单质分别为</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分别为</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是氧元素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位于第</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Ⅵ</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难溶于水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NO,C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两者能发生氧化还原反应生成氮气和水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水分子间的氢键较氨分子间强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故水的沸点比氨高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30479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22</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河北石家庄教学质量检测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短周期主族元素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的原子序数依次增大。</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的某种核素不含中子</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原子核外</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latin typeface="Times New Roman" panose="02020603050405020304" pitchFamily="18" charset="0"/>
                <a:cs typeface="Times New Roman" panose="02020603050405020304" pitchFamily="18" charset="0"/>
              </a:rPr>
              <a:t>层的电子数之比为</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4;X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同主族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原子的最外层电子数之和为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16</a:t>
            </a:r>
            <a:r>
              <a:rPr lang="zh-CN" altLang="zh-CN" sz="2200">
                <a:solidFill>
                  <a:srgbClr val="000000"/>
                </a:solidFill>
                <a:latin typeface="Times New Roman" panose="02020603050405020304" pitchFamily="18" charset="0"/>
                <a:cs typeface="Times New Roman" panose="02020603050405020304" pitchFamily="18" charset="0"/>
              </a:rPr>
              <a:t>。下列说法不正确的是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三种元素形成的化合物一定为强电解质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简单氢化物的稳定性</a:t>
            </a:r>
            <a:r>
              <a:rPr lang="en-US" altLang="zh-CN" sz="2200">
                <a:solidFill>
                  <a:srgbClr val="000000"/>
                </a:solidFill>
                <a:latin typeface="Times New Roman" panose="02020603050405020304" pitchFamily="18" charset="0"/>
                <a:cs typeface="Times New Roman" panose="02020603050405020304" pitchFamily="18" charset="0"/>
              </a:rPr>
              <a:t>:X&gt;Z&gt;Y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形成晶体的基本结构单元为四面体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:Y&gt;Z&gt;X&gt;W</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185209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23</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5315"/>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短周期主族元素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的原子序数依次增大。</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的某种核素不含中子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原子核外</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层的电子数之比为</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层电子数分别为</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8,X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为同主族元素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层电子数为</a:t>
            </a:r>
            <a:r>
              <a:rPr lang="en-US" altLang="zh-CN" sz="2200">
                <a:solidFill>
                  <a:srgbClr val="000000"/>
                </a:solidFill>
                <a:latin typeface="Times New Roman" panose="02020603050405020304" pitchFamily="18" charset="0"/>
                <a:cs typeface="Times New Roman" panose="02020603050405020304" pitchFamily="18" charset="0"/>
              </a:rPr>
              <a:t>6,X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的最外层电子数为</a:t>
            </a:r>
            <a:r>
              <a:rPr lang="en-US" altLang="zh-CN" sz="2200">
                <a:solidFill>
                  <a:srgbClr val="000000"/>
                </a:solidFill>
                <a:latin typeface="Times New Roman" panose="02020603050405020304" pitchFamily="18" charset="0"/>
                <a:cs typeface="Times New Roman" panose="02020603050405020304" pitchFamily="18" charset="0"/>
              </a:rPr>
              <a:t>16-6-6=4,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层电子数为</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形成的亚硫酸为弱酸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属于弱电解质</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非金属性</a:t>
            </a:r>
            <a:r>
              <a:rPr lang="en-US" altLang="zh-CN" sz="2200">
                <a:solidFill>
                  <a:srgbClr val="000000"/>
                </a:solidFill>
                <a:latin typeface="Times New Roman" panose="02020603050405020304" pitchFamily="18" charset="0"/>
                <a:cs typeface="Times New Roman" panose="02020603050405020304" pitchFamily="18" charset="0"/>
              </a:rPr>
              <a:t>O&gt;S&gt;Si,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则简单氢化物的稳定性</a:t>
            </a:r>
            <a:r>
              <a:rPr lang="en-US" altLang="zh-CN" sz="2200">
                <a:solidFill>
                  <a:srgbClr val="000000"/>
                </a:solidFill>
                <a:latin typeface="Times New Roman" panose="02020603050405020304" pitchFamily="18" charset="0"/>
                <a:cs typeface="Times New Roman" panose="02020603050405020304" pitchFamily="18" charset="0"/>
              </a:rPr>
              <a:t>X&gt;Z&gt;Y,B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形成的化合物为二氧化硅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二氧化硅晶体的基本结构单元为四面体</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同一主族元素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从上到下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原子半径逐渐增大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同一周期元素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从左向右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原子半径逐渐减小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则原子半径</a:t>
            </a:r>
            <a:r>
              <a:rPr lang="en-US" altLang="zh-CN" sz="2200">
                <a:solidFill>
                  <a:srgbClr val="000000"/>
                </a:solidFill>
                <a:latin typeface="Times New Roman" panose="02020603050405020304" pitchFamily="18" charset="0"/>
                <a:cs typeface="Times New Roman" panose="02020603050405020304" pitchFamily="18" charset="0"/>
              </a:rPr>
              <a:t>Y&gt;Z&gt;X&gt;W,D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950299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24</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广东肇庆第二次检测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已知短周期主族元素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其中</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的原子半径在短周期主族元素中最大</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元素的原子最外层电子数为</a:t>
            </a:r>
            <a:r>
              <a:rPr lang="en-US" altLang="zh-CN" sz="2200" i="1">
                <a:solidFill>
                  <a:srgbClr val="000000"/>
                </a:solidFill>
                <a:latin typeface="Times New Roman" panose="02020603050405020304" pitchFamily="18" charset="0"/>
                <a:cs typeface="Times New Roman" panose="02020603050405020304" pitchFamily="18" charset="0"/>
              </a:rPr>
              <a:t>m</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次外层电子数为</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元素的原子</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latin typeface="Times New Roman" panose="02020603050405020304" pitchFamily="18" charset="0"/>
                <a:cs typeface="Times New Roman" panose="02020603050405020304" pitchFamily="18" charset="0"/>
              </a:rPr>
              <a:t>层电子数为</a:t>
            </a:r>
            <a:r>
              <a:rPr lang="en-US" altLang="zh-CN" sz="2200" i="1">
                <a:solidFill>
                  <a:srgbClr val="000000"/>
                </a:solidFill>
                <a:latin typeface="Times New Roman" panose="02020603050405020304" pitchFamily="18" charset="0"/>
                <a:cs typeface="Times New Roman" panose="02020603050405020304" pitchFamily="18" charset="0"/>
              </a:rPr>
              <a:t>m+n</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cs typeface="Times New Roman" panose="02020603050405020304" pitchFamily="18" charset="0"/>
              </a:rPr>
              <a:t>层电子数为</a:t>
            </a:r>
            <a:r>
              <a:rPr lang="en-US" altLang="zh-CN" sz="2200" i="1">
                <a:solidFill>
                  <a:srgbClr val="000000"/>
                </a:solidFill>
                <a:latin typeface="Times New Roman" panose="02020603050405020304" pitchFamily="18" charset="0"/>
                <a:cs typeface="Times New Roman" panose="02020603050405020304" pitchFamily="18" charset="0"/>
              </a:rPr>
              <a:t>m-n</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同主族</a:t>
            </a:r>
            <a:r>
              <a:rPr lang="en-US" altLang="zh-CN" sz="2200">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元素原子与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元素原子的核外电子数之比为</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。下列叙述错误的是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形成的两种化合物中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阴、阳离子的个数比均为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简单氢化物</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比</a:t>
            </a:r>
            <a:r>
              <a:rPr lang="en-US" altLang="zh-CN" sz="2200">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的稳定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且熔、沸点高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C.RY</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X</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Y</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均具有漂白性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均能使品红溶液褪色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D.RY</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WY</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通入</a:t>
            </a:r>
            <a:r>
              <a:rPr lang="en-US" altLang="zh-CN" sz="2200">
                <a:solidFill>
                  <a:srgbClr val="000000"/>
                </a:solidFill>
                <a:latin typeface="Times New Roman" panose="02020603050405020304" pitchFamily="18" charset="0"/>
                <a:cs typeface="Times New Roman" panose="02020603050405020304" pitchFamily="18" charset="0"/>
              </a:rPr>
              <a:t>Ba(NO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溶液中均不产生白色沉淀</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95925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25</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30028"/>
            <a:ext cx="8128000" cy="533928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的原子半径在短周期主族元素中最大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的原子</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层电子数为</a:t>
            </a:r>
            <a:r>
              <a:rPr lang="en-US" altLang="zh-CN" sz="2200" i="1">
                <a:solidFill>
                  <a:srgbClr val="000000"/>
                </a:solidFill>
                <a:latin typeface="Times New Roman" panose="02020603050405020304" pitchFamily="18" charset="0"/>
                <a:cs typeface="Times New Roman" panose="02020603050405020304" pitchFamily="18" charset="0"/>
              </a:rPr>
              <a:t>m+n</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层电子数为</a:t>
            </a:r>
            <a:r>
              <a:rPr lang="en-US" altLang="zh-CN" sz="2200" i="1">
                <a:solidFill>
                  <a:srgbClr val="000000"/>
                </a:solidFill>
                <a:latin typeface="Times New Roman" panose="02020603050405020304" pitchFamily="18" charset="0"/>
                <a:cs typeface="Times New Roman" panose="02020603050405020304" pitchFamily="18" charset="0"/>
              </a:rPr>
              <a:t>m-n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m+n</a:t>
            </a:r>
            <a:r>
              <a:rPr lang="en-US" altLang="zh-CN" sz="2200">
                <a:solidFill>
                  <a:srgbClr val="000000"/>
                </a:solidFill>
                <a:latin typeface="Times New Roman" panose="02020603050405020304" pitchFamily="18" charset="0"/>
                <a:cs typeface="Times New Roman" panose="02020603050405020304" pitchFamily="18" charset="0"/>
              </a:rPr>
              <a:t>=8;Y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的最外层电子数为</a:t>
            </a:r>
            <a:r>
              <a:rPr lang="en-US" altLang="zh-CN" sz="2200" i="1">
                <a:solidFill>
                  <a:srgbClr val="000000"/>
                </a:solidFill>
                <a:latin typeface="Times New Roman" panose="02020603050405020304" pitchFamily="18" charset="0"/>
                <a:cs typeface="Times New Roman" panose="02020603050405020304" pitchFamily="18" charset="0"/>
              </a:rPr>
              <a:t>m</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次外层电子数为</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由此可知</a:t>
            </a:r>
            <a:r>
              <a:rPr lang="en-US" altLang="zh-CN" sz="2200" i="1">
                <a:solidFill>
                  <a:srgbClr val="000000"/>
                </a:solidFill>
                <a:latin typeface="Times New Roman" panose="02020603050405020304" pitchFamily="18" charset="0"/>
                <a:cs typeface="Times New Roman" panose="02020603050405020304" pitchFamily="18" charset="0"/>
              </a:rPr>
              <a:t>m</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Si</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同主族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原子的核外电子数之比为</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的核外电子数为</a:t>
            </a:r>
            <a:r>
              <a:rPr lang="en-US" altLang="zh-CN" sz="2200">
                <a:solidFill>
                  <a:srgbClr val="000000"/>
                </a:solidFill>
                <a:latin typeface="Times New Roman" panose="02020603050405020304" pitchFamily="18" charset="0"/>
                <a:cs typeface="Times New Roman" panose="02020603050405020304" pitchFamily="18" charset="0"/>
              </a:rPr>
              <a:t>16,R</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可形成</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两种化合物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其阴、阳离子的个数比均为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2,A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元素的非金属性强于</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所以简单氢化物</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比</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稳定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水分子间可以形成氢键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熔、沸点比</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的高</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都有漂白性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都能使品红溶液褪色</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Ba(NO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溶液不能反应生成白色沉淀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而</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具有较强还原性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在水溶液中</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被</a:t>
            </a:r>
            <a:r>
              <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Ba</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生成</a:t>
            </a:r>
            <a:r>
              <a:rPr lang="en-US" altLang="zh-CN" sz="2200">
                <a:solidFill>
                  <a:srgbClr val="000000"/>
                </a:solidFill>
                <a:latin typeface="Times New Roman" panose="02020603050405020304" pitchFamily="18" charset="0"/>
                <a:cs typeface="Times New Roman" panose="02020603050405020304" pitchFamily="18" charset="0"/>
              </a:rPr>
              <a:t>BaSO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白色沉淀</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819391324"/>
              </p:ext>
            </p:extLst>
          </p:nvPr>
        </p:nvGraphicFramePr>
        <p:xfrm>
          <a:off x="4314790" y="5815538"/>
          <a:ext cx="3135313" cy="468312"/>
        </p:xfrm>
        <a:graphic>
          <a:graphicData uri="http://schemas.openxmlformats.org/presentationml/2006/ole">
            <mc:AlternateContent xmlns:mc="http://schemas.openxmlformats.org/markup-compatibility/2006">
              <mc:Choice xmlns:v="urn:schemas-microsoft-com:vml" Requires="v">
                <p:oleObj spid="_x0000_s84994" name="文档" r:id="rId7" imgW="1492252" imgH="220950" progId="Word.Document.12">
                  <p:embed/>
                </p:oleObj>
              </mc:Choice>
              <mc:Fallback>
                <p:oleObj name="文档" r:id="rId7" imgW="1492252" imgH="220950" progId="Word.Document.12">
                  <p:embed/>
                  <p:pic>
                    <p:nvPicPr>
                      <p:cNvPr id="0" name=""/>
                      <p:cNvPicPr/>
                      <p:nvPr/>
                    </p:nvPicPr>
                    <p:blipFill>
                      <a:blip r:embed="rId8"/>
                      <a:stretch>
                        <a:fillRect/>
                      </a:stretch>
                    </p:blipFill>
                    <p:spPr>
                      <a:xfrm>
                        <a:off x="4314790" y="5815538"/>
                        <a:ext cx="3135313" cy="468312"/>
                      </a:xfrm>
                      <a:prstGeom prst="rect">
                        <a:avLst/>
                      </a:prstGeom>
                    </p:spPr>
                  </p:pic>
                </p:oleObj>
              </mc:Fallback>
            </mc:AlternateContent>
          </a:graphicData>
        </a:graphic>
      </p:graphicFrame>
    </p:spTree>
    <p:extLst>
      <p:ext uri="{BB962C8B-B14F-4D97-AF65-F5344CB8AC3E}">
        <p14:creationId xmlns:p14="http://schemas.microsoft.com/office/powerpoint/2010/main" val="2782954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26</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16832"/>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江苏盐城四模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ClCH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NaCN</a:t>
            </a:r>
            <a:r>
              <a:rPr lang="zh-CN" altLang="zh-CN" sz="2200">
                <a:solidFill>
                  <a:srgbClr val="000000"/>
                </a:solidFill>
                <a:latin typeface="Times New Roman" panose="02020603050405020304" pitchFamily="18" charset="0"/>
                <a:cs typeface="Times New Roman" panose="02020603050405020304" pitchFamily="18" charset="0"/>
              </a:rPr>
              <a:t>为原料可合成丙烯酸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相关化学用语应用错误的是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750350601"/>
              </p:ext>
            </p:extLst>
          </p:nvPr>
        </p:nvGraphicFramePr>
        <p:xfrm>
          <a:off x="620464" y="2832388"/>
          <a:ext cx="8128000" cy="2313663"/>
        </p:xfrm>
        <a:graphic>
          <a:graphicData uri="http://schemas.openxmlformats.org/presentationml/2006/ole">
            <mc:AlternateContent xmlns:mc="http://schemas.openxmlformats.org/markup-compatibility/2006">
              <mc:Choice xmlns:v="urn:schemas-microsoft-com:vml" Requires="v">
                <p:oleObj spid="_x0000_s86018" name="文档" r:id="rId7" imgW="3847376" imgH="1095035" progId="Word.Document.12">
                  <p:embed/>
                </p:oleObj>
              </mc:Choice>
              <mc:Fallback>
                <p:oleObj name="文档" r:id="rId7" imgW="3847376" imgH="1095035" progId="Word.Document.12">
                  <p:embed/>
                  <p:pic>
                    <p:nvPicPr>
                      <p:cNvPr id="0" name=""/>
                      <p:cNvPicPr/>
                      <p:nvPr/>
                    </p:nvPicPr>
                    <p:blipFill>
                      <a:blip r:embed="rId8"/>
                      <a:stretch>
                        <a:fillRect/>
                      </a:stretch>
                    </p:blipFill>
                    <p:spPr>
                      <a:xfrm>
                        <a:off x="620464" y="2832388"/>
                        <a:ext cx="8128000" cy="2313663"/>
                      </a:xfrm>
                      <a:prstGeom prst="rect">
                        <a:avLst/>
                      </a:prstGeom>
                    </p:spPr>
                  </p:pic>
                </p:oleObj>
              </mc:Fallback>
            </mc:AlternateContent>
          </a:graphicData>
        </a:graphic>
      </p:graphicFrame>
    </p:spTree>
    <p:extLst>
      <p:ext uri="{BB962C8B-B14F-4D97-AF65-F5344CB8AC3E}">
        <p14:creationId xmlns:p14="http://schemas.microsoft.com/office/powerpoint/2010/main" val="439489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27</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29083"/>
            <a:ext cx="110158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D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640926373"/>
              </p:ext>
            </p:extLst>
          </p:nvPr>
        </p:nvGraphicFramePr>
        <p:xfrm>
          <a:off x="611560" y="2420888"/>
          <a:ext cx="8110538" cy="2622550"/>
        </p:xfrm>
        <a:graphic>
          <a:graphicData uri="http://schemas.openxmlformats.org/presentationml/2006/ole">
            <mc:AlternateContent xmlns:mc="http://schemas.openxmlformats.org/markup-compatibility/2006">
              <mc:Choice xmlns:v="urn:schemas-microsoft-com:vml" Requires="v">
                <p:oleObj spid="_x0000_s87042" name="文档" r:id="rId7" imgW="3847376" imgH="1240056" progId="Word.Document.12">
                  <p:embed/>
                </p:oleObj>
              </mc:Choice>
              <mc:Fallback>
                <p:oleObj name="文档" r:id="rId7" imgW="3847376" imgH="1240056" progId="Word.Document.12">
                  <p:embed/>
                  <p:pic>
                    <p:nvPicPr>
                      <p:cNvPr id="0" name=""/>
                      <p:cNvPicPr/>
                      <p:nvPr/>
                    </p:nvPicPr>
                    <p:blipFill>
                      <a:blip r:embed="rId8"/>
                      <a:stretch>
                        <a:fillRect/>
                      </a:stretch>
                    </p:blipFill>
                    <p:spPr>
                      <a:xfrm>
                        <a:off x="611560" y="2420888"/>
                        <a:ext cx="8110538" cy="2622550"/>
                      </a:xfrm>
                      <a:prstGeom prst="rect">
                        <a:avLst/>
                      </a:prstGeom>
                    </p:spPr>
                  </p:pic>
                </p:oleObj>
              </mc:Fallback>
            </mc:AlternateContent>
          </a:graphicData>
        </a:graphic>
      </p:graphicFrame>
    </p:spTree>
    <p:extLst>
      <p:ext uri="{BB962C8B-B14F-4D97-AF65-F5344CB8AC3E}">
        <p14:creationId xmlns:p14="http://schemas.microsoft.com/office/powerpoint/2010/main" val="4063896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28</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4" name="矩形 3"/>
          <p:cNvSpPr>
            <a:spLocks noChangeAspect="1"/>
          </p:cNvSpPr>
          <p:nvPr/>
        </p:nvSpPr>
        <p:spPr>
          <a:xfrm>
            <a:off x="508000" y="1708848"/>
            <a:ext cx="8128000" cy="941796"/>
          </a:xfrm>
          <a:prstGeom prst="rect">
            <a:avLst/>
          </a:prstGeom>
        </p:spPr>
        <p:txBody>
          <a:bodyPr>
            <a:spAutoFit/>
          </a:bodyPr>
          <a:lstStyle/>
          <a:p>
            <a:pPr>
              <a:lnSpc>
                <a:spcPct val="120000"/>
              </a:lnSpc>
              <a:tabLst>
                <a:tab pos="1029335" algn="l"/>
                <a:tab pos="1850390" algn="l"/>
                <a:tab pos="2538095" algn="l"/>
                <a:tab pos="3221990" algn="l"/>
              </a:tabLst>
            </a:pPr>
            <a:r>
              <a:rPr lang="en-US" altLang="zh-CN" sz="2200" b="1" smtClean="0">
                <a:solidFill>
                  <a:srgbClr val="000000"/>
                </a:solidFill>
                <a:latin typeface="Times New Roman" panose="02020603050405020304" pitchFamily="18" charset="0"/>
                <a:cs typeface="Times New Roman" panose="02020603050405020304" pitchFamily="18" charset="0"/>
              </a:rPr>
              <a:t>7</a:t>
            </a:r>
            <a:r>
              <a:rPr lang="en-US" altLang="zh-CN" sz="2200" smtClean="0">
                <a:solidFill>
                  <a:srgbClr val="000000"/>
                </a:solidFill>
                <a:latin typeface="Times New Roman" panose="02020603050405020304" pitchFamily="18" charset="0"/>
                <a:cs typeface="Times New Roman" panose="02020603050405020304" pitchFamily="18" charset="0"/>
              </a:rPr>
              <a:t>.(2019</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江苏南京、盐城二模</a:t>
            </a:r>
            <a:r>
              <a:rPr lang="en-US" altLang="zh-CN" sz="2200" smtClean="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cs typeface="Times New Roman" panose="02020603050405020304" pitchFamily="18" charset="0"/>
              </a:rPr>
              <a:t>用化学用语表示</a:t>
            </a:r>
            <a:r>
              <a:rPr lang="en-US" altLang="zh-CN" sz="2200" smtClean="0">
                <a:solidFill>
                  <a:srgbClr val="000000"/>
                </a:solidFill>
                <a:latin typeface="Times New Roman" panose="02020603050405020304" pitchFamily="18" charset="0"/>
                <a:cs typeface="Times New Roman" panose="02020603050405020304" pitchFamily="18" charset="0"/>
              </a:rPr>
              <a:t>2Na+2H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a:t>
            </a:r>
            <a:r>
              <a:rPr lang="en-US" altLang="zh-CN" sz="2400" kern="10000" spc="-150">
                <a:solidFill>
                  <a:srgbClr val="000000"/>
                </a:solidFill>
                <a:latin typeface="Times New Roman" panose="02020603050405020304" pitchFamily="18" charset="0"/>
                <a:cs typeface="Times New Roman" panose="02020603050405020304" pitchFamily="18" charset="0"/>
              </a:rPr>
              <a:t>===</a:t>
            </a:r>
            <a:endParaRPr lang="zh-CN" altLang="en-US" sz="2400"/>
          </a:p>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2NaOH+H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cs typeface="Times New Roman" panose="02020603050405020304" pitchFamily="18" charset="0"/>
              </a:rPr>
              <a:t>中的相关微粒</a:t>
            </a:r>
            <a:r>
              <a:rPr lang="en-US" altLang="zh-CN" sz="2200" smtClean="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cs typeface="Times New Roman" panose="02020603050405020304" pitchFamily="18" charset="0"/>
              </a:rPr>
              <a:t>其中正确的是</a:t>
            </a:r>
            <a:r>
              <a:rPr lang="en-US" altLang="zh-CN" sz="2200" smtClean="0">
                <a:solidFill>
                  <a:srgbClr val="000000"/>
                </a:solidFill>
                <a:latin typeface="Times New Roman" panose="02020603050405020304" pitchFamily="18" charset="0"/>
                <a:cs typeface="Times New Roman" panose="02020603050405020304" pitchFamily="18" charset="0"/>
              </a:rPr>
              <a:t>(</a:t>
            </a:r>
            <a:r>
              <a:rPr lang="zh-CN" altLang="zh-CN" sz="2200" smtClean="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777194847"/>
              </p:ext>
            </p:extLst>
          </p:nvPr>
        </p:nvGraphicFramePr>
        <p:xfrm>
          <a:off x="620464" y="2636912"/>
          <a:ext cx="8128000" cy="3037941"/>
        </p:xfrm>
        <a:graphic>
          <a:graphicData uri="http://schemas.openxmlformats.org/presentationml/2006/ole">
            <mc:AlternateContent xmlns:mc="http://schemas.openxmlformats.org/markup-compatibility/2006">
              <mc:Choice xmlns:v="urn:schemas-microsoft-com:vml" Requires="v">
                <p:oleObj spid="_x0000_s88066" name="文档" r:id="rId7" imgW="3847376" imgH="1437616" progId="Word.Document.12">
                  <p:embed/>
                </p:oleObj>
              </mc:Choice>
              <mc:Fallback>
                <p:oleObj name="文档" r:id="rId7" imgW="3847376" imgH="1437616" progId="Word.Document.12">
                  <p:embed/>
                  <p:pic>
                    <p:nvPicPr>
                      <p:cNvPr id="0" name=""/>
                      <p:cNvPicPr/>
                      <p:nvPr/>
                    </p:nvPicPr>
                    <p:blipFill>
                      <a:blip r:embed="rId8"/>
                      <a:stretch>
                        <a:fillRect/>
                      </a:stretch>
                    </p:blipFill>
                    <p:spPr>
                      <a:xfrm>
                        <a:off x="620464" y="2636912"/>
                        <a:ext cx="8128000" cy="3037941"/>
                      </a:xfrm>
                      <a:prstGeom prst="rect">
                        <a:avLst/>
                      </a:prstGeom>
                    </p:spPr>
                  </p:pic>
                </p:oleObj>
              </mc:Fallback>
            </mc:AlternateContent>
          </a:graphicData>
        </a:graphic>
      </p:graphicFrame>
    </p:spTree>
    <p:extLst>
      <p:ext uri="{BB962C8B-B14F-4D97-AF65-F5344CB8AC3E}">
        <p14:creationId xmlns:p14="http://schemas.microsoft.com/office/powerpoint/2010/main" val="325274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29</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15263"/>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578564555"/>
              </p:ext>
            </p:extLst>
          </p:nvPr>
        </p:nvGraphicFramePr>
        <p:xfrm>
          <a:off x="620713" y="2209800"/>
          <a:ext cx="8108950" cy="3667472"/>
        </p:xfrm>
        <a:graphic>
          <a:graphicData uri="http://schemas.openxmlformats.org/presentationml/2006/ole">
            <mc:AlternateContent xmlns:mc="http://schemas.openxmlformats.org/markup-compatibility/2006">
              <mc:Choice xmlns:v="urn:schemas-microsoft-com:vml" Requires="v">
                <p:oleObj spid="_x0000_s89090" name="文档" r:id="rId7" imgW="3847376" imgH="1708586" progId="Word.Document.12">
                  <p:embed/>
                </p:oleObj>
              </mc:Choice>
              <mc:Fallback>
                <p:oleObj name="文档" r:id="rId7" imgW="3847376" imgH="1708586" progId="Word.Document.12">
                  <p:embed/>
                  <p:pic>
                    <p:nvPicPr>
                      <p:cNvPr id="0" name=""/>
                      <p:cNvPicPr/>
                      <p:nvPr/>
                    </p:nvPicPr>
                    <p:blipFill>
                      <a:blip r:embed="rId8"/>
                      <a:stretch>
                        <a:fillRect/>
                      </a:stretch>
                    </p:blipFill>
                    <p:spPr>
                      <a:xfrm>
                        <a:off x="620713" y="2209800"/>
                        <a:ext cx="8108950" cy="3667472"/>
                      </a:xfrm>
                      <a:prstGeom prst="rect">
                        <a:avLst/>
                      </a:prstGeom>
                    </p:spPr>
                  </p:pic>
                </p:oleObj>
              </mc:Fallback>
            </mc:AlternateContent>
          </a:graphicData>
        </a:graphic>
      </p:graphicFrame>
    </p:spTree>
    <p:extLst>
      <p:ext uri="{BB962C8B-B14F-4D97-AF65-F5344CB8AC3E}">
        <p14:creationId xmlns:p14="http://schemas.microsoft.com/office/powerpoint/2010/main" val="2724439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原子结构的判断</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cs typeface="Times New Roman" panose="02020603050405020304" pitchFamily="18" charset="0"/>
              </a:rPr>
              <a:t>科学家合成出了一种新化合物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为同一短周期元素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核外最外层电子数是</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核外电子数的一半。下列叙述正确的是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A.WZ</a:t>
            </a:r>
            <a:r>
              <a:rPr lang="zh-CN" altLang="zh-CN" sz="2200">
                <a:solidFill>
                  <a:srgbClr val="000000"/>
                </a:solidFill>
                <a:latin typeface="Times New Roman" panose="02020603050405020304" pitchFamily="18" charset="0"/>
                <a:cs typeface="Times New Roman" panose="02020603050405020304" pitchFamily="18" charset="0"/>
              </a:rPr>
              <a:t>的水溶液呈碱性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元素非金属性的顺序为</a:t>
            </a:r>
            <a:r>
              <a:rPr lang="en-US" altLang="zh-CN" sz="2200">
                <a:solidFill>
                  <a:srgbClr val="000000"/>
                </a:solidFill>
                <a:latin typeface="Times New Roman" panose="02020603050405020304" pitchFamily="18" charset="0"/>
                <a:cs typeface="Times New Roman" panose="02020603050405020304" pitchFamily="18" charset="0"/>
              </a:rPr>
              <a:t>X&gt;Y&gt;Z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C.Y</a:t>
            </a:r>
            <a:r>
              <a:rPr lang="zh-CN" altLang="zh-CN" sz="2200">
                <a:solidFill>
                  <a:srgbClr val="000000"/>
                </a:solidFill>
                <a:latin typeface="Times New Roman" panose="02020603050405020304" pitchFamily="18" charset="0"/>
                <a:cs typeface="Times New Roman" panose="02020603050405020304" pitchFamily="18" charset="0"/>
              </a:rPr>
              <a:t>的最高价氧化物的水化物是中强酸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该新化合物中</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不满足</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电子稳定结构</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19H61.eps" descr="id:2147504373;FounderCES"/>
          <p:cNvPicPr/>
          <p:nvPr/>
        </p:nvPicPr>
        <p:blipFill>
          <a:blip r:embed="rId5"/>
          <a:stretch>
            <a:fillRect/>
          </a:stretch>
        </p:blipFill>
        <p:spPr>
          <a:xfrm>
            <a:off x="5580112" y="3429000"/>
            <a:ext cx="2390115" cy="1000812"/>
          </a:xfrm>
          <a:prstGeom prst="rect">
            <a:avLst/>
          </a:prstGeom>
        </p:spPr>
      </p:pic>
    </p:spTree>
    <p:extLst>
      <p:ext uri="{BB962C8B-B14F-4D97-AF65-F5344CB8AC3E}">
        <p14:creationId xmlns:p14="http://schemas.microsoft.com/office/powerpoint/2010/main" val="2474597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30</a:t>
            </a:fld>
            <a:r>
              <a:rPr lang="en-US" altLang="zh-CN" dirty="0" smtClean="0"/>
              <a:t>-</a:t>
            </a:r>
            <a:endParaRPr lang="zh-CN" altLang="en-US" dirty="0"/>
          </a:p>
        </p:txBody>
      </p:sp>
      <p:sp>
        <p:nvSpPr>
          <p:cNvPr id="6" name="圆角矩形 5">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12776"/>
            <a:ext cx="4605748"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下列化学用语表示正确的是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880081571"/>
              </p:ext>
            </p:extLst>
          </p:nvPr>
        </p:nvGraphicFramePr>
        <p:xfrm>
          <a:off x="570374" y="1911374"/>
          <a:ext cx="8128000" cy="2300251"/>
        </p:xfrm>
        <a:graphic>
          <a:graphicData uri="http://schemas.openxmlformats.org/presentationml/2006/ole">
            <mc:AlternateContent xmlns:mc="http://schemas.openxmlformats.org/markup-compatibility/2006">
              <mc:Choice xmlns:v="urn:schemas-microsoft-com:vml" Requires="v">
                <p:oleObj spid="_x0000_s90114" name="文档" r:id="rId7" imgW="3847376" imgH="1088558" progId="Word.Document.12">
                  <p:embed/>
                </p:oleObj>
              </mc:Choice>
              <mc:Fallback>
                <p:oleObj name="文档" r:id="rId7" imgW="3847376" imgH="1088558" progId="Word.Document.12">
                  <p:embed/>
                  <p:pic>
                    <p:nvPicPr>
                      <p:cNvPr id="0" name=""/>
                      <p:cNvPicPr/>
                      <p:nvPr/>
                    </p:nvPicPr>
                    <p:blipFill>
                      <a:blip r:embed="rId8"/>
                      <a:stretch>
                        <a:fillRect/>
                      </a:stretch>
                    </p:blipFill>
                    <p:spPr>
                      <a:xfrm>
                        <a:off x="570374" y="1911374"/>
                        <a:ext cx="8128000" cy="2300251"/>
                      </a:xfrm>
                      <a:prstGeom prst="rect">
                        <a:avLst/>
                      </a:prstGeom>
                    </p:spPr>
                  </p:pic>
                </p:oleObj>
              </mc:Fallback>
            </mc:AlternateContent>
          </a:graphicData>
        </a:graphic>
      </p:graphicFrame>
      <p:sp>
        <p:nvSpPr>
          <p:cNvPr id="7" name="矩形 6"/>
          <p:cNvSpPr>
            <a:spLocks noChangeAspect="1"/>
          </p:cNvSpPr>
          <p:nvPr/>
        </p:nvSpPr>
        <p:spPr>
          <a:xfrm>
            <a:off x="508000" y="3955581"/>
            <a:ext cx="110158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D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338868298"/>
              </p:ext>
            </p:extLst>
          </p:nvPr>
        </p:nvGraphicFramePr>
        <p:xfrm>
          <a:off x="620464" y="4488572"/>
          <a:ext cx="8128000" cy="2099063"/>
        </p:xfrm>
        <a:graphic>
          <a:graphicData uri="http://schemas.openxmlformats.org/presentationml/2006/ole">
            <mc:AlternateContent xmlns:mc="http://schemas.openxmlformats.org/markup-compatibility/2006">
              <mc:Choice xmlns:v="urn:schemas-microsoft-com:vml" Requires="v">
                <p:oleObj spid="_x0000_s90115" name="文档" r:id="rId10" imgW="3847376" imgH="993197" progId="Word.Document.12">
                  <p:embed/>
                </p:oleObj>
              </mc:Choice>
              <mc:Fallback>
                <p:oleObj name="文档" r:id="rId10" imgW="3847376" imgH="993197" progId="Word.Document.12">
                  <p:embed/>
                  <p:pic>
                    <p:nvPicPr>
                      <p:cNvPr id="0" name=""/>
                      <p:cNvPicPr/>
                      <p:nvPr/>
                    </p:nvPicPr>
                    <p:blipFill>
                      <a:blip r:embed="rId11"/>
                      <a:stretch>
                        <a:fillRect/>
                      </a:stretch>
                    </p:blipFill>
                    <p:spPr>
                      <a:xfrm>
                        <a:off x="620464" y="4488572"/>
                        <a:ext cx="8128000" cy="2099063"/>
                      </a:xfrm>
                      <a:prstGeom prst="rect">
                        <a:avLst/>
                      </a:prstGeom>
                    </p:spPr>
                  </p:pic>
                </p:oleObj>
              </mc:Fallback>
            </mc:AlternateContent>
          </a:graphicData>
        </a:graphic>
      </p:graphicFrame>
    </p:spTree>
    <p:extLst>
      <p:ext uri="{BB962C8B-B14F-4D97-AF65-F5344CB8AC3E}">
        <p14:creationId xmlns:p14="http://schemas.microsoft.com/office/powerpoint/2010/main" val="224948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31</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4" name="矩形 3"/>
          <p:cNvSpPr>
            <a:spLocks noChangeAspect="1"/>
          </p:cNvSpPr>
          <p:nvPr/>
        </p:nvSpPr>
        <p:spPr>
          <a:xfrm>
            <a:off x="508000" y="2087906"/>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下列叙述中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两种微粒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若核外电子排布完全相同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则其化学性质一定相同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凡单原子形成的离子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一定具有稀有气体元素原子的核外电子排布</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两原子如果核外电子排布相同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则一定属于同种元素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阴离子的核外电子排布一定与上一周期稀有气体元素原子的核外电子排布</a:t>
            </a:r>
            <a:r>
              <a:rPr lang="zh-CN" altLang="zh-CN" sz="2200" smtClean="0">
                <a:solidFill>
                  <a:srgbClr val="000000"/>
                </a:solidFill>
                <a:latin typeface="Times New Roman" panose="02020603050405020304" pitchFamily="18" charset="0"/>
                <a:cs typeface="Times New Roman" panose="02020603050405020304" pitchFamily="18" charset="0"/>
              </a:rPr>
              <a:t>相同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013232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32</a:t>
            </a:fld>
            <a:r>
              <a:rPr lang="en-US" altLang="zh-CN" dirty="0" smtClean="0"/>
              <a:t>-</a:t>
            </a:r>
            <a:endParaRPr lang="zh-CN" altLang="en-US" dirty="0"/>
          </a:p>
        </p:txBody>
      </p:sp>
      <p:sp>
        <p:nvSpPr>
          <p:cNvPr id="6" name="圆角矩形 5">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8" name="圆角矩形 7">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5" name="矩形 4"/>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两种微粒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若核外电子排布完全相同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则化学性质不一定相同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由单原子形成的离子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不一定具有稀有气体元素原子核外电子排布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原子中核外电子数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核内质子数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元素是具有相同质子数的同一类原子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所以两原子如果核外电子排布相同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则一定属于同一种元素</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阴离子的核外电子排布与同一周期稀有气体原子核外排布相同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主族金属元素阳离子的核外电子排布一定与上一周期稀有气体原子核外排布相同</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884313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33</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元素周期律与元素周期表</a:t>
            </a:r>
            <a:r>
              <a:rPr lang="zh-CN"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化学键</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,9)X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均为短周期主族元素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它们原子的最外层电子数之和为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同族</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最外层电子数等于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次外层电子数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原子半径大于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。下列叙述正确的是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熔点</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的氧化物比</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的氧化物高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热稳定性</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的氢化物大于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的氢化物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可形成离子化合物</a:t>
            </a:r>
            <a:r>
              <a:rPr lang="en-US" altLang="zh-CN" sz="2200">
                <a:solidFill>
                  <a:srgbClr val="000000"/>
                </a:solidFill>
                <a:latin typeface="Times New Roman" panose="02020603050405020304" pitchFamily="18" charset="0"/>
                <a:cs typeface="Times New Roman" panose="02020603050405020304" pitchFamily="18" charset="0"/>
              </a:rPr>
              <a:t>ZX</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D.Y</a:t>
            </a:r>
            <a:r>
              <a:rPr lang="zh-CN" altLang="zh-CN" sz="2200">
                <a:solidFill>
                  <a:srgbClr val="000000"/>
                </a:solidFill>
                <a:latin typeface="Times New Roman" panose="02020603050405020304" pitchFamily="18" charset="0"/>
                <a:cs typeface="Times New Roman" panose="02020603050405020304" pitchFamily="18" charset="0"/>
              </a:rPr>
              <a:t>的单质与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的单质均能溶于浓硝酸</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27561553"/>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34</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本题考查了元素推断与元素周期律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难度中等偏上。由于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都为主族元素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首先根据</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最外层电子数等于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次外层电子数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可推知</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最外层电子数为</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再依据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它们原子的最外层电子数之和为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及</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可推知</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为碳元素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为硅元素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依据</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原子半径大于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可推知</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为镁元素。碳的常见氧化物有</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常温下为气态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a:t>
            </a:r>
            <a:r>
              <a:rPr lang="en-US" altLang="zh-CN" sz="2200">
                <a:solidFill>
                  <a:srgbClr val="000000"/>
                </a:solidFill>
                <a:latin typeface="Times New Roman" panose="02020603050405020304" pitchFamily="18" charset="0"/>
                <a:cs typeface="Times New Roman" panose="02020603050405020304" pitchFamily="18" charset="0"/>
              </a:rPr>
              <a:t>MgO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常温下为固态</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碳、硅处于同主族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非金属性</a:t>
            </a:r>
            <a:r>
              <a:rPr lang="en-US" altLang="zh-CN" sz="2200">
                <a:solidFill>
                  <a:srgbClr val="000000"/>
                </a:solidFill>
                <a:latin typeface="Times New Roman" panose="02020603050405020304" pitchFamily="18" charset="0"/>
                <a:cs typeface="Times New Roman" panose="02020603050405020304" pitchFamily="18" charset="0"/>
              </a:rPr>
              <a:t>:C&gt;Si,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故简单氢化物的稳定性</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&gt;SiH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碳元素和硅元素可形成</a:t>
            </a:r>
            <a:r>
              <a:rPr lang="en-US" altLang="zh-CN" sz="2200">
                <a:solidFill>
                  <a:srgbClr val="000000"/>
                </a:solidFill>
                <a:latin typeface="Times New Roman" panose="02020603050405020304" pitchFamily="18" charset="0"/>
                <a:cs typeface="Times New Roman" panose="02020603050405020304" pitchFamily="18" charset="0"/>
              </a:rPr>
              <a:t>SiC,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a:t>
            </a:r>
            <a:r>
              <a:rPr lang="en-US" altLang="zh-CN" sz="2200">
                <a:solidFill>
                  <a:srgbClr val="000000"/>
                </a:solidFill>
                <a:latin typeface="Times New Roman" panose="02020603050405020304" pitchFamily="18" charset="0"/>
                <a:cs typeface="Times New Roman" panose="02020603050405020304" pitchFamily="18" charset="0"/>
              </a:rPr>
              <a:t>SiC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属于共价化合物</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;Mg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可溶于浓硝酸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但硅不与浓硝酸反应</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7041218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35</a:t>
            </a:fld>
            <a:r>
              <a:rPr lang="en-US" altLang="zh-CN" dirty="0" smtClean="0"/>
              <a:t>-</a:t>
            </a:r>
            <a:endParaRPr lang="zh-CN" altLang="en-US" dirty="0"/>
          </a:p>
        </p:txBody>
      </p:sp>
      <p:sp>
        <p:nvSpPr>
          <p:cNvPr id="15" name="圆角矩形 1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896187"/>
            <a:ext cx="8128000" cy="33196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北京</a:t>
            </a:r>
            <a:r>
              <a:rPr lang="en-US" altLang="zh-CN" sz="2200">
                <a:solidFill>
                  <a:srgbClr val="000000"/>
                </a:solidFill>
                <a:latin typeface="Times New Roman" panose="02020603050405020304" pitchFamily="18" charset="0"/>
                <a:cs typeface="Times New Roman" panose="02020603050405020304" pitchFamily="18" charset="0"/>
              </a:rPr>
              <a:t>,8)2019</a:t>
            </a:r>
            <a:r>
              <a:rPr lang="zh-CN" altLang="zh-CN" sz="2200">
                <a:solidFill>
                  <a:srgbClr val="000000"/>
                </a:solidFill>
                <a:latin typeface="Times New Roman" panose="02020603050405020304" pitchFamily="18" charset="0"/>
                <a:cs typeface="Times New Roman" panose="02020603050405020304" pitchFamily="18" charset="0"/>
              </a:rPr>
              <a:t>年是元素周期表发表</a:t>
            </a:r>
            <a:r>
              <a:rPr lang="en-US" altLang="zh-CN" sz="2200">
                <a:solidFill>
                  <a:srgbClr val="000000"/>
                </a:solidFill>
                <a:latin typeface="Times New Roman" panose="02020603050405020304" pitchFamily="18" charset="0"/>
                <a:cs typeface="Times New Roman" panose="02020603050405020304" pitchFamily="18" charset="0"/>
              </a:rPr>
              <a:t>150</a:t>
            </a:r>
            <a:r>
              <a:rPr lang="zh-CN" altLang="zh-CN" sz="2200">
                <a:solidFill>
                  <a:srgbClr val="000000"/>
                </a:solidFill>
                <a:latin typeface="Times New Roman" panose="02020603050405020304" pitchFamily="18" charset="0"/>
                <a:cs typeface="Times New Roman" panose="02020603050405020304" pitchFamily="18" charset="0"/>
              </a:rPr>
              <a:t>周年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期间科学家为完善周期表做出了不懈努力。中国科学院院士张青莲教授曾主持测定了铟</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49</a:t>
            </a:r>
            <a:r>
              <a:rPr lang="en-US" altLang="zh-CN" sz="2200">
                <a:solidFill>
                  <a:srgbClr val="000000"/>
                </a:solidFill>
                <a:latin typeface="Times New Roman" panose="02020603050405020304" pitchFamily="18" charset="0"/>
                <a:cs typeface="Times New Roman" panose="02020603050405020304" pitchFamily="18" charset="0"/>
              </a:rPr>
              <a:t>In)</a:t>
            </a:r>
            <a:r>
              <a:rPr lang="zh-CN" altLang="zh-CN" sz="2200">
                <a:solidFill>
                  <a:srgbClr val="000000"/>
                </a:solidFill>
                <a:latin typeface="Times New Roman" panose="02020603050405020304" pitchFamily="18" charset="0"/>
                <a:cs typeface="Times New Roman" panose="02020603050405020304" pitchFamily="18" charset="0"/>
              </a:rPr>
              <a:t>等</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cs typeface="Times New Roman" panose="02020603050405020304" pitchFamily="18" charset="0"/>
              </a:rPr>
              <a:t>种元素相对原子质量的新值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被采用为国际新标准。铟与铷</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37</a:t>
            </a:r>
            <a:r>
              <a:rPr lang="en-US" altLang="zh-CN" sz="2200">
                <a:solidFill>
                  <a:srgbClr val="000000"/>
                </a:solidFill>
                <a:latin typeface="Times New Roman" panose="02020603050405020304" pitchFamily="18" charset="0"/>
                <a:cs typeface="Times New Roman" panose="02020603050405020304" pitchFamily="18" charset="0"/>
              </a:rPr>
              <a:t>Rb)</a:t>
            </a:r>
            <a:r>
              <a:rPr lang="zh-CN" altLang="zh-CN" sz="2200">
                <a:solidFill>
                  <a:srgbClr val="000000"/>
                </a:solidFill>
                <a:latin typeface="Times New Roman" panose="02020603050405020304" pitchFamily="18" charset="0"/>
                <a:cs typeface="Times New Roman" panose="02020603050405020304" pitchFamily="18" charset="0"/>
              </a:rPr>
              <a:t>同周期。下列说法不正确的是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A.In</a:t>
            </a:r>
            <a:r>
              <a:rPr lang="zh-CN" altLang="zh-CN" sz="2200">
                <a:solidFill>
                  <a:srgbClr val="000000"/>
                </a:solidFill>
                <a:latin typeface="Times New Roman" panose="02020603050405020304" pitchFamily="18" charset="0"/>
                <a:cs typeface="Times New Roman" panose="02020603050405020304" pitchFamily="18" charset="0"/>
              </a:rPr>
              <a:t>是第五周期第</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族元素</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B          </a:t>
            </a:r>
            <a:r>
              <a:rPr lang="zh-CN" altLang="zh-CN" sz="2200" smtClean="0">
                <a:solidFill>
                  <a:srgbClr val="000000"/>
                </a:solidFill>
                <a:latin typeface="Times New Roman" panose="02020603050405020304" pitchFamily="18" charset="0"/>
                <a:cs typeface="Times New Roman" panose="02020603050405020304" pitchFamily="18" charset="0"/>
              </a:rPr>
              <a:t>的</a:t>
            </a:r>
            <a:r>
              <a:rPr lang="zh-CN" altLang="zh-CN" sz="2200">
                <a:solidFill>
                  <a:srgbClr val="000000"/>
                </a:solidFill>
                <a:latin typeface="Times New Roman" panose="02020603050405020304" pitchFamily="18" charset="0"/>
                <a:cs typeface="Times New Roman" panose="02020603050405020304" pitchFamily="18" charset="0"/>
              </a:rPr>
              <a:t>中子数与电子数的差值为</a:t>
            </a:r>
            <a:r>
              <a:rPr lang="en-US" altLang="zh-CN" sz="2200">
                <a:solidFill>
                  <a:srgbClr val="000000"/>
                </a:solidFill>
                <a:latin typeface="Times New Roman" panose="02020603050405020304" pitchFamily="18" charset="0"/>
                <a:cs typeface="Times New Roman" panose="02020603050405020304" pitchFamily="18" charset="0"/>
              </a:rPr>
              <a:t>17</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:In&gt;Al</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碱性</a:t>
            </a:r>
            <a:r>
              <a:rPr lang="en-US" altLang="zh-CN" sz="2200">
                <a:solidFill>
                  <a:srgbClr val="000000"/>
                </a:solidFill>
                <a:latin typeface="Times New Roman" panose="02020603050405020304" pitchFamily="18" charset="0"/>
                <a:cs typeface="Times New Roman" panose="02020603050405020304" pitchFamily="18" charset="0"/>
              </a:rPr>
              <a:t>:In(OH)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&gt;RbOH</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310086483"/>
              </p:ext>
            </p:extLst>
          </p:nvPr>
        </p:nvGraphicFramePr>
        <p:xfrm>
          <a:off x="786488" y="3974242"/>
          <a:ext cx="954153" cy="464312"/>
        </p:xfrm>
        <a:graphic>
          <a:graphicData uri="http://schemas.openxmlformats.org/presentationml/2006/ole">
            <mc:AlternateContent xmlns:mc="http://schemas.openxmlformats.org/markup-compatibility/2006">
              <mc:Choice xmlns:v="urn:schemas-microsoft-com:vml" Requires="v">
                <p:oleObj spid="_x0000_s91138" name="文档" r:id="rId7" imgW="459043" imgH="219151" progId="Word.Document.12">
                  <p:embed/>
                </p:oleObj>
              </mc:Choice>
              <mc:Fallback>
                <p:oleObj name="文档" r:id="rId7" imgW="459043" imgH="219151" progId="Word.Document.12">
                  <p:embed/>
                  <p:pic>
                    <p:nvPicPr>
                      <p:cNvPr id="0" name=""/>
                      <p:cNvPicPr>
                        <a:picLocks noChangeAspect="1" noChangeArrowheads="1"/>
                      </p:cNvPicPr>
                      <p:nvPr/>
                    </p:nvPicPr>
                    <p:blipFill>
                      <a:blip r:embed="rId8"/>
                      <a:srcRect/>
                      <a:stretch>
                        <a:fillRect/>
                      </a:stretch>
                    </p:blipFill>
                    <p:spPr bwMode="auto">
                      <a:xfrm>
                        <a:off x="786488" y="3974242"/>
                        <a:ext cx="954153" cy="464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45318736"/>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36</a:t>
            </a:fld>
            <a:r>
              <a:rPr lang="en-US" altLang="zh-CN" dirty="0" smtClean="0"/>
              <a:t>-</a:t>
            </a:r>
            <a:endParaRPr lang="zh-CN" altLang="en-US" dirty="0"/>
          </a:p>
        </p:txBody>
      </p:sp>
      <p:sp>
        <p:nvSpPr>
          <p:cNvPr id="15" name="圆角矩形 1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290044"/>
            <a:ext cx="8128000" cy="253191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In</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同主族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是第五周期第</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族元素</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中子数是</a:t>
            </a:r>
            <a:r>
              <a:rPr lang="en-US" altLang="zh-CN" sz="2200">
                <a:solidFill>
                  <a:srgbClr val="000000"/>
                </a:solidFill>
                <a:latin typeface="Times New Roman" panose="02020603050405020304" pitchFamily="18" charset="0"/>
                <a:cs typeface="Times New Roman" panose="02020603050405020304" pitchFamily="18" charset="0"/>
              </a:rPr>
              <a:t>66,</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电子数是</a:t>
            </a:r>
            <a:r>
              <a:rPr lang="en-US" altLang="zh-CN" sz="2200">
                <a:solidFill>
                  <a:srgbClr val="000000"/>
                </a:solidFill>
                <a:latin typeface="Times New Roman" panose="02020603050405020304" pitchFamily="18" charset="0"/>
                <a:cs typeface="Times New Roman" panose="02020603050405020304" pitchFamily="18" charset="0"/>
              </a:rPr>
              <a:t>49,</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差值为</a:t>
            </a:r>
            <a:r>
              <a:rPr lang="en-US" altLang="zh-CN" sz="2200">
                <a:solidFill>
                  <a:srgbClr val="000000"/>
                </a:solidFill>
                <a:latin typeface="Times New Roman" panose="02020603050405020304" pitchFamily="18" charset="0"/>
                <a:cs typeface="Times New Roman" panose="02020603050405020304" pitchFamily="18" charset="0"/>
              </a:rPr>
              <a:t>17,B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根据元素周期律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同主族从上到下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元素原子半径依次增大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故原子半径</a:t>
            </a:r>
            <a:r>
              <a:rPr lang="en-US" altLang="zh-CN" sz="2200">
                <a:solidFill>
                  <a:srgbClr val="000000"/>
                </a:solidFill>
                <a:latin typeface="Times New Roman" panose="02020603050405020304" pitchFamily="18" charset="0"/>
                <a:cs typeface="Times New Roman" panose="02020603050405020304" pitchFamily="18" charset="0"/>
              </a:rPr>
              <a:t>:In&gt;Al,C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根据元素周期律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同周期从左到右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主族元素原子半径依次减小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金属性渐弱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最高价氧化物对应水化物碱性渐弱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故碱性</a:t>
            </a:r>
            <a:r>
              <a:rPr lang="en-US" altLang="zh-CN" sz="2200">
                <a:solidFill>
                  <a:srgbClr val="000000"/>
                </a:solidFill>
                <a:latin typeface="Times New Roman" panose="02020603050405020304" pitchFamily="18" charset="0"/>
                <a:cs typeface="Times New Roman" panose="02020603050405020304" pitchFamily="18" charset="0"/>
              </a:rPr>
              <a:t>:RbOH&gt;In(OH)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615705955"/>
              </p:ext>
            </p:extLst>
          </p:nvPr>
        </p:nvGraphicFramePr>
        <p:xfrm>
          <a:off x="6763152" y="2770654"/>
          <a:ext cx="946150" cy="457200"/>
        </p:xfrm>
        <a:graphic>
          <a:graphicData uri="http://schemas.openxmlformats.org/presentationml/2006/ole">
            <mc:AlternateContent xmlns:mc="http://schemas.openxmlformats.org/markup-compatibility/2006">
              <mc:Choice xmlns:v="urn:schemas-microsoft-com:vml" Requires="v">
                <p:oleObj spid="_x0000_s92162" name="文档" r:id="rId7" imgW="459043" imgH="219151" progId="Word.Document.12">
                  <p:embed/>
                </p:oleObj>
              </mc:Choice>
              <mc:Fallback>
                <p:oleObj name="文档" r:id="rId7" imgW="459043" imgH="219151" progId="Word.Document.12">
                  <p:embed/>
                  <p:pic>
                    <p:nvPicPr>
                      <p:cNvPr id="0" name=""/>
                      <p:cNvPicPr>
                        <a:picLocks noChangeAspect="1" noChangeArrowheads="1"/>
                      </p:cNvPicPr>
                      <p:nvPr/>
                    </p:nvPicPr>
                    <p:blipFill>
                      <a:blip r:embed="rId8"/>
                      <a:srcRect/>
                      <a:stretch>
                        <a:fillRect/>
                      </a:stretch>
                    </p:blipFill>
                    <p:spPr bwMode="auto">
                      <a:xfrm>
                        <a:off x="6763152" y="2770654"/>
                        <a:ext cx="9461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332589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37</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,10)W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为原子序数依次增大的四种短周期元素。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可生成一种红棕色有刺激性气味的气体</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的周期数是族序数的</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原子最外层的电子数与</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的电子总数相同。下列叙述正确的是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A.X</a:t>
            </a:r>
            <a:r>
              <a:rPr lang="zh-CN" altLang="zh-CN" sz="2200">
                <a:solidFill>
                  <a:srgbClr val="000000"/>
                </a:solidFill>
                <a:latin typeface="Times New Roman" panose="02020603050405020304" pitchFamily="18" charset="0"/>
                <a:cs typeface="Times New Roman" panose="02020603050405020304" pitchFamily="18" charset="0"/>
              </a:rPr>
              <a:t>与其他三种元素均可形成两种或两种以上的二元化合物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B.Y</a:t>
            </a:r>
            <a:r>
              <a:rPr lang="zh-CN" altLang="zh-CN" sz="2200">
                <a:solidFill>
                  <a:srgbClr val="000000"/>
                </a:solidFill>
                <a:latin typeface="Times New Roman" panose="02020603050405020304" pitchFamily="18" charset="0"/>
                <a:cs typeface="Times New Roman" panose="02020603050405020304" pitchFamily="18" charset="0"/>
              </a:rPr>
              <a:t>与其他三种元素分别形成的化合物中只含有离子键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四种元素的简单离子具有相同的电子层结构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D.W</a:t>
            </a:r>
            <a:r>
              <a:rPr lang="zh-CN" altLang="zh-CN" sz="2200">
                <a:solidFill>
                  <a:srgbClr val="000000"/>
                </a:solidFill>
                <a:latin typeface="Times New Roman" panose="02020603050405020304" pitchFamily="18" charset="0"/>
                <a:cs typeface="Times New Roman" panose="02020603050405020304" pitchFamily="18" charset="0"/>
              </a:rPr>
              <a:t>的氧化物对应的水化物均为强酸</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76704051"/>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38</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根据题给条件分析</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分别是</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四种元素。</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可形成</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等多种氧化物</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可形成</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两种化合物</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可形成</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等多种氧化物</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中既有离子键又有共价键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电子层结构不同</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的氧化物的水化物</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是强酸、</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是弱酸</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9301527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39</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,13)W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均为短周期元素且原子序数依次增大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同族。盐</a:t>
            </a:r>
            <a:r>
              <a:rPr lang="en-US" altLang="zh-CN" sz="2200">
                <a:solidFill>
                  <a:srgbClr val="000000"/>
                </a:solidFill>
                <a:latin typeface="Times New Roman" panose="02020603050405020304" pitchFamily="18" charset="0"/>
                <a:cs typeface="Times New Roman" panose="02020603050405020304" pitchFamily="18" charset="0"/>
              </a:rPr>
              <a:t>YZW</a:t>
            </a:r>
            <a:r>
              <a:rPr lang="zh-CN" altLang="zh-CN" sz="2200">
                <a:solidFill>
                  <a:srgbClr val="000000"/>
                </a:solidFill>
                <a:latin typeface="Times New Roman" panose="02020603050405020304" pitchFamily="18" charset="0"/>
                <a:cs typeface="Times New Roman" panose="02020603050405020304" pitchFamily="18" charset="0"/>
              </a:rPr>
              <a:t>与浓盐酸反应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有黄绿色气体产生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此气体同冷烧碱溶液作用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可得到含</a:t>
            </a:r>
            <a:r>
              <a:rPr lang="en-US" altLang="zh-CN" sz="2200">
                <a:solidFill>
                  <a:srgbClr val="000000"/>
                </a:solidFill>
                <a:latin typeface="Times New Roman" panose="02020603050405020304" pitchFamily="18" charset="0"/>
                <a:cs typeface="Times New Roman" panose="02020603050405020304" pitchFamily="18" charset="0"/>
              </a:rPr>
              <a:t>YZW</a:t>
            </a:r>
            <a:r>
              <a:rPr lang="zh-CN" altLang="zh-CN" sz="2200">
                <a:solidFill>
                  <a:srgbClr val="000000"/>
                </a:solidFill>
                <a:latin typeface="Times New Roman" panose="02020603050405020304" pitchFamily="18" charset="0"/>
                <a:cs typeface="Times New Roman" panose="02020603050405020304" pitchFamily="18" charset="0"/>
              </a:rPr>
              <a:t>的溶液。下列说法正确的是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原子半径大小为</a:t>
            </a:r>
            <a:r>
              <a:rPr lang="en-US" altLang="zh-CN" sz="2200">
                <a:solidFill>
                  <a:srgbClr val="000000"/>
                </a:solidFill>
                <a:latin typeface="Times New Roman" panose="02020603050405020304" pitchFamily="18" charset="0"/>
                <a:cs typeface="Times New Roman" panose="02020603050405020304" pitchFamily="18" charset="0"/>
              </a:rPr>
              <a:t>W&lt;X&lt;Y&lt;Z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B.X</a:t>
            </a:r>
            <a:r>
              <a:rPr lang="zh-CN" altLang="zh-CN" sz="2200">
                <a:solidFill>
                  <a:srgbClr val="000000"/>
                </a:solidFill>
                <a:latin typeface="Times New Roman" panose="02020603050405020304" pitchFamily="18" charset="0"/>
                <a:cs typeface="Times New Roman" panose="02020603050405020304" pitchFamily="18" charset="0"/>
              </a:rPr>
              <a:t>的氢化物水溶液酸性强于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C.Y</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W</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ZW</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均含有非极性共价键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标准状况下</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的单质状态与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的相同</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8381160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由题给化合物的结构可知</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为第</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族金属元素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最外层有</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核外最外层电子数是</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核外电子数的一半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核外电子数为</a:t>
            </a:r>
            <a:r>
              <a:rPr lang="en-US" altLang="zh-CN" sz="2200">
                <a:solidFill>
                  <a:srgbClr val="000000"/>
                </a:solidFill>
                <a:latin typeface="Times New Roman" panose="02020603050405020304" pitchFamily="18" charset="0"/>
                <a:cs typeface="Times New Roman" panose="02020603050405020304" pitchFamily="18" charset="0"/>
              </a:rPr>
              <a:t>14,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为硅元素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由四种元素为同一短周期元素可知</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为钠元素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为氯元素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的水溶液呈中性</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元素非金属性的顺序为</a:t>
            </a:r>
            <a:r>
              <a:rPr lang="en-US" altLang="zh-CN" sz="2200">
                <a:solidFill>
                  <a:srgbClr val="000000"/>
                </a:solidFill>
                <a:latin typeface="Times New Roman" panose="02020603050405020304" pitchFamily="18" charset="0"/>
                <a:cs typeface="Times New Roman" panose="02020603050405020304" pitchFamily="18" charset="0"/>
              </a:rPr>
              <a:t>Z(Cl)&gt;Y</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(P)&gt;X(Si),B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的最高价氧化物的水化物为磷酸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是中强酸</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原子最外层有</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Si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共用两对电子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加上得到</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因此最外层满足</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电子稳定结构</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79082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40</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盐</a:t>
            </a:r>
            <a:r>
              <a:rPr lang="en-US" altLang="zh-CN" sz="2200">
                <a:solidFill>
                  <a:srgbClr val="000000"/>
                </a:solidFill>
                <a:latin typeface="Times New Roman" panose="02020603050405020304" pitchFamily="18" charset="0"/>
                <a:cs typeface="Times New Roman" panose="02020603050405020304" pitchFamily="18" charset="0"/>
              </a:rPr>
              <a:t>YZW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与浓盐酸反应生成黄绿色气体</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且此气体</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同冷烧碱</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可得到含</a:t>
            </a:r>
            <a:r>
              <a:rPr lang="en-US" altLang="zh-CN" sz="2200">
                <a:solidFill>
                  <a:srgbClr val="000000"/>
                </a:solidFill>
                <a:latin typeface="Times New Roman" panose="02020603050405020304" pitchFamily="18" charset="0"/>
                <a:cs typeface="Times New Roman" panose="02020603050405020304" pitchFamily="18" charset="0"/>
              </a:rPr>
              <a:t>YZW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依次是</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且原子序数在</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之间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则为氟元素。原子半径</a:t>
            </a:r>
            <a:r>
              <a:rPr lang="en-US" altLang="zh-CN" sz="2200">
                <a:solidFill>
                  <a:srgbClr val="000000"/>
                </a:solidFill>
                <a:latin typeface="Times New Roman" panose="02020603050405020304" pitchFamily="18" charset="0"/>
                <a:cs typeface="Times New Roman" panose="02020603050405020304" pitchFamily="18" charset="0"/>
              </a:rPr>
              <a:t>:Na&gt;Cl&gt;O&gt;F,A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;HF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为弱酸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盐酸是强酸</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中有离子键、非极性共价键</a:t>
            </a:r>
            <a:r>
              <a:rPr lang="en-US" altLang="zh-CN" sz="2200">
                <a:solidFill>
                  <a:srgbClr val="000000"/>
                </a:solidFill>
                <a:latin typeface="Times New Roman" panose="02020603050405020304" pitchFamily="18" charset="0"/>
                <a:cs typeface="Times New Roman" panose="02020603050405020304" pitchFamily="18" charset="0"/>
              </a:rPr>
              <a:t>,ClO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中只有极性共价键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F</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都是气体</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793158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41</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087906"/>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,9)a</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为原子序数依次增大的短周期主族元素</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原子核外电子总数与</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原子次外层的电子数相同</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所在周期数与族数相同</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同族。下列叙述正确的是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:d&gt;c&gt;b&gt;a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B.4</a:t>
            </a:r>
            <a:r>
              <a:rPr lang="zh-CN" altLang="zh-CN" sz="2200">
                <a:solidFill>
                  <a:srgbClr val="000000"/>
                </a:solidFill>
                <a:latin typeface="Times New Roman" panose="02020603050405020304" pitchFamily="18" charset="0"/>
                <a:cs typeface="Times New Roman" panose="02020603050405020304" pitchFamily="18" charset="0"/>
              </a:rPr>
              <a:t>种元素中</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的金属性最强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C.c</a:t>
            </a:r>
            <a:r>
              <a:rPr lang="zh-CN" altLang="zh-CN" sz="2200">
                <a:solidFill>
                  <a:srgbClr val="000000"/>
                </a:solidFill>
                <a:latin typeface="Times New Roman" panose="02020603050405020304" pitchFamily="18" charset="0"/>
                <a:cs typeface="Times New Roman" panose="02020603050405020304" pitchFamily="18" charset="0"/>
              </a:rPr>
              <a:t>的氧化物的水化物是强碱</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D.d</a:t>
            </a:r>
            <a:r>
              <a:rPr lang="zh-CN" altLang="zh-CN" sz="2200">
                <a:solidFill>
                  <a:srgbClr val="000000"/>
                </a:solidFill>
                <a:latin typeface="Times New Roman" panose="02020603050405020304" pitchFamily="18" charset="0"/>
                <a:cs typeface="Times New Roman" panose="02020603050405020304" pitchFamily="18" charset="0"/>
              </a:rPr>
              <a:t>单质的氧化性比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单质的氧化性</a:t>
            </a:r>
            <a:r>
              <a:rPr lang="zh-CN" altLang="zh-CN" sz="2200" smtClean="0">
                <a:solidFill>
                  <a:srgbClr val="000000"/>
                </a:solidFill>
                <a:latin typeface="Times New Roman" panose="02020603050405020304" pitchFamily="18" charset="0"/>
                <a:cs typeface="Times New Roman" panose="02020603050405020304" pitchFamily="18" charset="0"/>
              </a:rPr>
              <a:t>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40584963"/>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42</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由于都是主族元素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原子核外电子总数只能是</a:t>
            </a:r>
            <a:r>
              <a:rPr lang="en-US" altLang="zh-CN" sz="2200">
                <a:solidFill>
                  <a:srgbClr val="000000"/>
                </a:solidFill>
                <a:latin typeface="Times New Roman" panose="02020603050405020304" pitchFamily="18" charset="0"/>
                <a:cs typeface="Times New Roman" panose="02020603050405020304" pitchFamily="18" charset="0"/>
              </a:rPr>
              <a:t>8,a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为氧元素</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为短周期元素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原子序数依次增大</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所在周期序数与族序数相同</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Mg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为硫元素。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同周期元素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从左到右原子半径逐渐减小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电子层数越多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故原子半径</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Mg)&gt;Al&gt;S&gt;O,A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种元素中</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Mg)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的金属性最强</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铝的氧化物对应的水化物是两性氢氧化物</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的氧化性弱于</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070282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43</a:t>
            </a:fld>
            <a:r>
              <a:rPr lang="en-US" altLang="zh-CN" dirty="0" smtClean="0"/>
              <a:t>-</a:t>
            </a:r>
            <a:endParaRPr lang="zh-CN" altLang="en-US" dirty="0"/>
          </a:p>
        </p:txBody>
      </p:sp>
      <p:sp>
        <p:nvSpPr>
          <p:cNvPr id="15" name="圆角矩形 1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1556792"/>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,12)</a:t>
            </a:r>
            <a:r>
              <a:rPr lang="zh-CN" altLang="zh-CN" sz="2200">
                <a:solidFill>
                  <a:srgbClr val="000000"/>
                </a:solidFill>
                <a:latin typeface="Times New Roman" panose="02020603050405020304" pitchFamily="18" charset="0"/>
                <a:cs typeface="Times New Roman" panose="02020603050405020304" pitchFamily="18" charset="0"/>
              </a:rPr>
              <a:t>短周期元素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在周期表中的相对位置如表所示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这四种元素原子的最外层电子数之和为</a:t>
            </a:r>
            <a:r>
              <a:rPr lang="en-US" altLang="zh-CN" sz="2200">
                <a:solidFill>
                  <a:srgbClr val="000000"/>
                </a:solidFill>
                <a:latin typeface="Times New Roman" panose="02020603050405020304" pitchFamily="18" charset="0"/>
                <a:cs typeface="Times New Roman" panose="02020603050405020304" pitchFamily="18" charset="0"/>
              </a:rPr>
              <a:t>21</a:t>
            </a:r>
            <a:r>
              <a:rPr lang="zh-CN" altLang="zh-CN" sz="2200">
                <a:solidFill>
                  <a:srgbClr val="000000"/>
                </a:solidFill>
                <a:latin typeface="Times New Roman" panose="02020603050405020304" pitchFamily="18" charset="0"/>
                <a:cs typeface="Times New Roman" panose="02020603050405020304" pitchFamily="18" charset="0"/>
              </a:rPr>
              <a:t>。下列关系正确的是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氢化物沸点</a:t>
            </a:r>
            <a:r>
              <a:rPr lang="en-US" altLang="zh-CN" sz="2200">
                <a:solidFill>
                  <a:srgbClr val="000000"/>
                </a:solidFill>
                <a:latin typeface="Times New Roman" panose="02020603050405020304" pitchFamily="18" charset="0"/>
                <a:cs typeface="Times New Roman" panose="02020603050405020304" pitchFamily="18" charset="0"/>
              </a:rPr>
              <a:t>:W&lt;Z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氧化物对应水化物的酸性</a:t>
            </a:r>
            <a:r>
              <a:rPr lang="en-US" altLang="zh-CN" sz="2200">
                <a:solidFill>
                  <a:srgbClr val="000000"/>
                </a:solidFill>
                <a:latin typeface="Times New Roman" panose="02020603050405020304" pitchFamily="18" charset="0"/>
                <a:cs typeface="Times New Roman" panose="02020603050405020304" pitchFamily="18" charset="0"/>
              </a:rPr>
              <a:t>:Y&gt;W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化合物熔点</a:t>
            </a:r>
            <a:r>
              <a:rPr lang="en-US" altLang="zh-CN" sz="2200">
                <a:solidFill>
                  <a:srgbClr val="000000"/>
                </a:solidFill>
                <a:latin typeface="Times New Roman" panose="02020603050405020304" pitchFamily="18" charset="0"/>
                <a:cs typeface="Times New Roman" panose="02020603050405020304" pitchFamily="18" charset="0"/>
              </a:rPr>
              <a:t>:Y</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X</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&lt;YZ</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简单离子的半径</a:t>
            </a:r>
            <a:r>
              <a:rPr lang="en-US" altLang="zh-CN" sz="2200">
                <a:solidFill>
                  <a:srgbClr val="000000"/>
                </a:solidFill>
                <a:latin typeface="Times New Roman" panose="02020603050405020304" pitchFamily="18" charset="0"/>
                <a:cs typeface="Times New Roman" panose="02020603050405020304" pitchFamily="18" charset="0"/>
              </a:rPr>
              <a:t>:Y&lt;X</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814271996"/>
              </p:ext>
            </p:extLst>
          </p:nvPr>
        </p:nvGraphicFramePr>
        <p:xfrm>
          <a:off x="508000" y="2878458"/>
          <a:ext cx="8128000" cy="1595864"/>
        </p:xfrm>
        <a:graphic>
          <a:graphicData uri="http://schemas.openxmlformats.org/presentationml/2006/ole">
            <mc:AlternateContent xmlns:mc="http://schemas.openxmlformats.org/markup-compatibility/2006">
              <mc:Choice xmlns:v="urn:schemas-microsoft-com:vml" Requires="v">
                <p:oleObj spid="_x0000_s93186" name="文档" r:id="rId7" imgW="3904756" imgH="766489" progId="Word.Document.12">
                  <p:embed/>
                </p:oleObj>
              </mc:Choice>
              <mc:Fallback>
                <p:oleObj name="文档" r:id="rId7" imgW="3904756" imgH="766489" progId="Word.Document.12">
                  <p:embed/>
                  <p:pic>
                    <p:nvPicPr>
                      <p:cNvPr id="0" name=""/>
                      <p:cNvPicPr/>
                      <p:nvPr/>
                    </p:nvPicPr>
                    <p:blipFill>
                      <a:blip r:embed="rId8"/>
                      <a:stretch>
                        <a:fillRect/>
                      </a:stretch>
                    </p:blipFill>
                    <p:spPr>
                      <a:xfrm>
                        <a:off x="508000" y="2878458"/>
                        <a:ext cx="8128000" cy="1595864"/>
                      </a:xfrm>
                      <a:prstGeom prst="rect">
                        <a:avLst/>
                      </a:prstGeom>
                    </p:spPr>
                  </p:pic>
                </p:oleObj>
              </mc:Fallback>
            </mc:AlternateContent>
          </a:graphicData>
        </a:graphic>
      </p:graphicFrame>
    </p:spTree>
    <p:extLst>
      <p:ext uri="{BB962C8B-B14F-4D97-AF65-F5344CB8AC3E}">
        <p14:creationId xmlns:p14="http://schemas.microsoft.com/office/powerpoint/2010/main" val="3366446465"/>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44</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的最外层电子数为</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的最外层电子数分别为</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四种元素原子最外层电子数之和为</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a+a+</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3</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+4=21,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为氮元素、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为氧元素、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为铝元素、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为氯元素。</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分子间存在氢键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其沸点比</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,Al(OH)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显两性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氮元素的氧化物对应的水化物</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均显酸性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是离子晶体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熔点高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a:t>
            </a:r>
            <a:r>
              <a:rPr lang="en-US" altLang="zh-CN" sz="2200">
                <a:solidFill>
                  <a:srgbClr val="000000"/>
                </a:solidFill>
                <a:latin typeface="Times New Roman" panose="02020603050405020304" pitchFamily="18" charset="0"/>
                <a:cs typeface="Times New Roman" panose="02020603050405020304" pitchFamily="18" charset="0"/>
              </a:rPr>
              <a:t>AlCl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是分子晶体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熔点低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,Al</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的电子层结构相同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但核电荷数越大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对应的离子半径越小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4096885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45</a:t>
            </a:fld>
            <a:r>
              <a:rPr lang="en-US" altLang="zh-CN" dirty="0" smtClean="0"/>
              <a:t>-</a:t>
            </a:r>
            <a:endParaRPr lang="zh-CN" altLang="en-US" dirty="0"/>
          </a:p>
        </p:txBody>
      </p:sp>
      <p:sp>
        <p:nvSpPr>
          <p:cNvPr id="15" name="圆角矩形 1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4" name="矩形 3"/>
          <p:cNvSpPr>
            <a:spLocks noChangeAspect="1"/>
          </p:cNvSpPr>
          <p:nvPr/>
        </p:nvSpPr>
        <p:spPr>
          <a:xfrm>
            <a:off x="508000" y="1340768"/>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天津</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根据元素周期表和元素周期律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判断下列叙述不正确的是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气态氢化物的稳定性</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&gt;SiH</a:t>
            </a:r>
            <a:r>
              <a:rPr lang="en-US" altLang="zh-CN" sz="2200" baseline="-25000">
                <a:solidFill>
                  <a:srgbClr val="000000"/>
                </a:solidFill>
                <a:latin typeface="Times New Roman" panose="02020603050405020304" pitchFamily="18" charset="0"/>
                <a:cs typeface="Times New Roman" panose="02020603050405020304" pitchFamily="18" charset="0"/>
              </a:rPr>
              <a:t>4</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氢元素与其他元素可形成共价化合物或离子化合物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如图所示实验可证明元素的非金属性</a:t>
            </a:r>
            <a:r>
              <a:rPr lang="en-US" altLang="zh-CN" sz="2200">
                <a:solidFill>
                  <a:srgbClr val="000000"/>
                </a:solidFill>
                <a:latin typeface="Times New Roman" panose="02020603050405020304" pitchFamily="18" charset="0"/>
                <a:cs typeface="Times New Roman" panose="02020603050405020304" pitchFamily="18" charset="0"/>
              </a:rPr>
              <a:t>:Cl&gt;C&gt;Si</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用中文</a:t>
            </a:r>
            <a:r>
              <a:rPr lang="en-US" altLang="zh-CN" sz="2200" smtClean="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ào</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命名的第</a:t>
            </a:r>
            <a:r>
              <a:rPr lang="en-US" altLang="zh-CN" sz="2200">
                <a:solidFill>
                  <a:srgbClr val="000000"/>
                </a:solidFill>
                <a:latin typeface="Times New Roman" panose="02020603050405020304" pitchFamily="18" charset="0"/>
                <a:cs typeface="Times New Roman" panose="02020603050405020304" pitchFamily="18" charset="0"/>
              </a:rPr>
              <a:t>118</a:t>
            </a:r>
            <a:r>
              <a:rPr lang="zh-CN" altLang="zh-CN" sz="2200">
                <a:solidFill>
                  <a:srgbClr val="000000"/>
                </a:solidFill>
                <a:latin typeface="Times New Roman" panose="02020603050405020304" pitchFamily="18" charset="0"/>
                <a:cs typeface="Times New Roman" panose="02020603050405020304" pitchFamily="18" charset="0"/>
              </a:rPr>
              <a:t>号元素在周期表中位于第七周期</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cs typeface="Times New Roman" panose="02020603050405020304" pitchFamily="18" charset="0"/>
              </a:rPr>
              <a:t>族</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602193148"/>
              </p:ext>
            </p:extLst>
          </p:nvPr>
        </p:nvGraphicFramePr>
        <p:xfrm>
          <a:off x="508000" y="1858486"/>
          <a:ext cx="8128000" cy="2545031"/>
        </p:xfrm>
        <a:graphic>
          <a:graphicData uri="http://schemas.openxmlformats.org/presentationml/2006/ole">
            <mc:AlternateContent xmlns:mc="http://schemas.openxmlformats.org/markup-compatibility/2006">
              <mc:Choice xmlns:v="urn:schemas-microsoft-com:vml" Requires="v">
                <p:oleObj spid="_x0000_s94210" name="文档" r:id="rId7" imgW="3847376" imgH="1205510" progId="Word.Document.12">
                  <p:embed/>
                </p:oleObj>
              </mc:Choice>
              <mc:Fallback>
                <p:oleObj name="文档" r:id="rId7" imgW="3847376" imgH="1205510" progId="Word.Document.12">
                  <p:embed/>
                  <p:pic>
                    <p:nvPicPr>
                      <p:cNvPr id="0" name=""/>
                      <p:cNvPicPr/>
                      <p:nvPr/>
                    </p:nvPicPr>
                    <p:blipFill>
                      <a:blip r:embed="rId8"/>
                      <a:stretch>
                        <a:fillRect/>
                      </a:stretch>
                    </p:blipFill>
                    <p:spPr>
                      <a:xfrm>
                        <a:off x="508000" y="1858486"/>
                        <a:ext cx="8128000" cy="2545031"/>
                      </a:xfrm>
                      <a:prstGeom prst="rect">
                        <a:avLst/>
                      </a:prstGeom>
                    </p:spPr>
                  </p:pic>
                </p:oleObj>
              </mc:Fallback>
            </mc:AlternateContent>
          </a:graphicData>
        </a:graphic>
      </p:graphicFrame>
      <p:pic>
        <p:nvPicPr>
          <p:cNvPr id="10" name="A10919.eps" descr="id:2147504416;FounderCES"/>
          <p:cNvPicPr/>
          <p:nvPr/>
        </p:nvPicPr>
        <p:blipFill>
          <a:blip r:embed="rId9"/>
          <a:stretch>
            <a:fillRect/>
          </a:stretch>
        </p:blipFill>
        <p:spPr>
          <a:xfrm>
            <a:off x="1861805" y="5887546"/>
            <a:ext cx="249031" cy="281922"/>
          </a:xfrm>
          <a:prstGeom prst="rect">
            <a:avLst/>
          </a:prstGeom>
        </p:spPr>
      </p:pic>
    </p:spTree>
    <p:extLst>
      <p:ext uri="{BB962C8B-B14F-4D97-AF65-F5344CB8AC3E}">
        <p14:creationId xmlns:p14="http://schemas.microsoft.com/office/powerpoint/2010/main" val="238419331"/>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46</a:t>
            </a:fld>
            <a:r>
              <a:rPr lang="en-US" altLang="zh-CN" dirty="0" smtClean="0"/>
              <a:t>-</a:t>
            </a:r>
            <a:endParaRPr lang="zh-CN" altLang="en-US" dirty="0"/>
          </a:p>
        </p:txBody>
      </p:sp>
      <p:sp>
        <p:nvSpPr>
          <p:cNvPr id="15" name="圆角矩形 1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15263"/>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2213861"/>
            <a:ext cx="8128000" cy="2491067"/>
          </a:xfrm>
          <a:prstGeom prst="rect">
            <a:avLst/>
          </a:prstGeom>
        </p:spPr>
        <p:txBody>
          <a:bodyPr>
            <a:spAutoFit/>
          </a:bodyPr>
          <a:lstStyle/>
          <a:p>
            <a:pPr>
              <a:lnSpc>
                <a:spcPct val="120000"/>
              </a:lnSpc>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气态氢化物的稳定性取决于非金属性的强弱</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非金属性</a:t>
            </a:r>
            <a:r>
              <a:rPr lang="en-US" altLang="zh-CN" sz="2200">
                <a:solidFill>
                  <a:srgbClr val="000000"/>
                </a:solidFill>
                <a:latin typeface="Times New Roman" panose="02020603050405020304" pitchFamily="18" charset="0"/>
              </a:rPr>
              <a:t>:O&gt;N&gt;Si,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故稳定性</a:t>
            </a:r>
            <a:r>
              <a:rPr lang="en-US" altLang="zh-CN" sz="2200">
                <a:solidFill>
                  <a:srgbClr val="000000"/>
                </a:solidFill>
                <a:latin typeface="Times New Roman" panose="02020603050405020304" pitchFamily="18" charset="0"/>
              </a:rPr>
              <a:t>:H</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O&gt;NH</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&gt;SiH</a:t>
            </a:r>
            <a:r>
              <a:rPr lang="en-US" altLang="zh-CN" sz="2200" baseline="-25000">
                <a:solidFill>
                  <a:srgbClr val="000000"/>
                </a:solidFill>
                <a:latin typeface="Times New Roman" panose="02020603050405020304" pitchFamily="18" charset="0"/>
              </a:rPr>
              <a:t>4</a:t>
            </a:r>
            <a:r>
              <a:rPr lang="en-US" altLang="zh-CN" sz="2200">
                <a:solidFill>
                  <a:srgbClr val="000000"/>
                </a:solidFill>
                <a:latin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与非金属元素通常形成共价化合物</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也可与活泼金属元素形成离子化合物</a:t>
            </a:r>
            <a:r>
              <a:rPr lang="en-US" altLang="zh-CN" sz="2200">
                <a:solidFill>
                  <a:srgbClr val="000000"/>
                </a:solidFill>
                <a:latin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用最高价氧化物的水化物</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即最高价含氧酸</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酸性强弱判断非金属性强弱</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由实验可知酸性</a:t>
            </a:r>
            <a:r>
              <a:rPr lang="en-US" altLang="zh-CN" sz="2200">
                <a:solidFill>
                  <a:srgbClr val="000000"/>
                </a:solidFill>
                <a:latin typeface="Times New Roman" panose="02020603050405020304" pitchFamily="18" charset="0"/>
              </a:rPr>
              <a:t>:HCl&gt;H</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CO</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&gt;H</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SiO</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但不能得出非金属性</a:t>
            </a:r>
            <a:r>
              <a:rPr lang="en-US" altLang="zh-CN" sz="2200">
                <a:solidFill>
                  <a:srgbClr val="000000"/>
                </a:solidFill>
                <a:latin typeface="Times New Roman" panose="02020603050405020304" pitchFamily="18" charset="0"/>
              </a:rPr>
              <a:t>:Cl&gt;C,C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rPr>
              <a:t>;118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号元素的原子结构示意图为</a:t>
            </a:r>
            <a:endParaRPr lang="zh-CN" altLang="en-US" sz="2200"/>
          </a:p>
        </p:txBody>
      </p:sp>
      <p:graphicFrame>
        <p:nvGraphicFramePr>
          <p:cNvPr id="4" name="对象 3"/>
          <p:cNvGraphicFramePr>
            <a:graphicFrameLocks noChangeAspect="1"/>
          </p:cNvGraphicFramePr>
          <p:nvPr>
            <p:extLst>
              <p:ext uri="{D42A27DB-BD31-4B8C-83A1-F6EECF244321}">
                <p14:modId xmlns:p14="http://schemas.microsoft.com/office/powerpoint/2010/main" val="576079195"/>
              </p:ext>
            </p:extLst>
          </p:nvPr>
        </p:nvGraphicFramePr>
        <p:xfrm>
          <a:off x="548456" y="4653136"/>
          <a:ext cx="8128000" cy="1146772"/>
        </p:xfrm>
        <a:graphic>
          <a:graphicData uri="http://schemas.openxmlformats.org/presentationml/2006/ole">
            <mc:AlternateContent xmlns:mc="http://schemas.openxmlformats.org/markup-compatibility/2006">
              <mc:Choice xmlns:v="urn:schemas-microsoft-com:vml" Requires="v">
                <p:oleObj spid="_x0000_s95234" name="文档" r:id="rId7" imgW="3847376" imgH="542660" progId="Word.Document.12">
                  <p:embed/>
                </p:oleObj>
              </mc:Choice>
              <mc:Fallback>
                <p:oleObj name="文档" r:id="rId7" imgW="3847376" imgH="542660" progId="Word.Document.12">
                  <p:embed/>
                  <p:pic>
                    <p:nvPicPr>
                      <p:cNvPr id="0" name=""/>
                      <p:cNvPicPr/>
                      <p:nvPr/>
                    </p:nvPicPr>
                    <p:blipFill>
                      <a:blip r:embed="rId8"/>
                      <a:stretch>
                        <a:fillRect/>
                      </a:stretch>
                    </p:blipFill>
                    <p:spPr>
                      <a:xfrm>
                        <a:off x="548456" y="4653136"/>
                        <a:ext cx="8128000" cy="1146772"/>
                      </a:xfrm>
                      <a:prstGeom prst="rect">
                        <a:avLst/>
                      </a:prstGeom>
                    </p:spPr>
                  </p:pic>
                </p:oleObj>
              </mc:Fallback>
            </mc:AlternateContent>
          </a:graphicData>
        </a:graphic>
      </p:graphicFrame>
    </p:spTree>
    <p:extLst>
      <p:ext uri="{BB962C8B-B14F-4D97-AF65-F5344CB8AC3E}">
        <p14:creationId xmlns:p14="http://schemas.microsoft.com/office/powerpoint/2010/main" val="9456047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47</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884774"/>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,12)</a:t>
            </a:r>
            <a:r>
              <a:rPr lang="zh-CN" altLang="zh-CN" sz="2200">
                <a:solidFill>
                  <a:srgbClr val="000000"/>
                </a:solidFill>
                <a:latin typeface="Times New Roman" panose="02020603050405020304" pitchFamily="18" charset="0"/>
                <a:cs typeface="Times New Roman" panose="02020603050405020304" pitchFamily="18" charset="0"/>
              </a:rPr>
              <a:t>四种短周期主族元素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的原子序数依次增大</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的简单离子具有相同电子层结构</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的原子半径是短周期主族元素原子中最大的</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同族</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X </a:t>
            </a:r>
            <a:r>
              <a:rPr lang="zh-CN" altLang="zh-CN" sz="2200">
                <a:solidFill>
                  <a:srgbClr val="000000"/>
                </a:solidFill>
                <a:latin typeface="Times New Roman" panose="02020603050405020304" pitchFamily="18" charset="0"/>
                <a:cs typeface="Times New Roman" panose="02020603050405020304" pitchFamily="18" charset="0"/>
              </a:rPr>
              <a:t>形成的离子化合物的水溶液呈中性。下列说法正确的是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简单离子半径</a:t>
            </a:r>
            <a:r>
              <a:rPr lang="en-US" altLang="zh-CN" sz="2200">
                <a:solidFill>
                  <a:srgbClr val="000000"/>
                </a:solidFill>
                <a:latin typeface="Times New Roman" panose="02020603050405020304" pitchFamily="18" charset="0"/>
                <a:cs typeface="Times New Roman" panose="02020603050405020304" pitchFamily="18" charset="0"/>
              </a:rPr>
              <a:t>:W&lt;X&lt;Z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B.W</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形成的化合物溶于水后溶液呈碱性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气态氢化物的热稳定性</a:t>
            </a:r>
            <a:r>
              <a:rPr lang="en-US" altLang="zh-CN" sz="2200">
                <a:solidFill>
                  <a:srgbClr val="000000"/>
                </a:solidFill>
                <a:latin typeface="Times New Roman" panose="02020603050405020304" pitchFamily="18" charset="0"/>
                <a:cs typeface="Times New Roman" panose="02020603050405020304" pitchFamily="18" charset="0"/>
              </a:rPr>
              <a:t>:W&lt;Y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最高价氧化物的水化物的酸性</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Y&gt;Z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69217612"/>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48</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短周期主族元素中原子半径最大的是</a:t>
            </a:r>
            <a:r>
              <a:rPr lang="en-US" altLang="zh-CN" sz="2200">
                <a:solidFill>
                  <a:srgbClr val="000000"/>
                </a:solidFill>
                <a:latin typeface="Times New Roman" panose="02020603050405020304" pitchFamily="18" charset="0"/>
                <a:cs typeface="Times New Roman" panose="02020603050405020304" pitchFamily="18" charset="0"/>
              </a:rPr>
              <a:t>Na,X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的原子序数比</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大且</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形成的离子化合物的水溶液呈中性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原子序数</a:t>
            </a:r>
            <a:r>
              <a:rPr lang="en-US" altLang="zh-CN" sz="2200">
                <a:solidFill>
                  <a:srgbClr val="000000"/>
                </a:solidFill>
                <a:latin typeface="Times New Roman" panose="02020603050405020304" pitchFamily="18" charset="0"/>
                <a:cs typeface="Times New Roman" panose="02020603050405020304" pitchFamily="18" charset="0"/>
              </a:rPr>
              <a:t>W&lt;X,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的简单离子具有相同的电子层结构</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可能为</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N,Y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P;Na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电子层结构相同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核电荷数越大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半径越小</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)&lt;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)&lt;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形成的化合物溶于水后都得到</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显碱性</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项正确。非金属性</a:t>
            </a:r>
            <a:r>
              <a:rPr lang="en-US" altLang="zh-CN" sz="2200">
                <a:solidFill>
                  <a:srgbClr val="000000"/>
                </a:solidFill>
                <a:latin typeface="Times New Roman" panose="02020603050405020304" pitchFamily="18" charset="0"/>
                <a:cs typeface="Times New Roman" panose="02020603050405020304" pitchFamily="18" charset="0"/>
              </a:rPr>
              <a:t>O&gt;S(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N&gt;P),</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则氢化物的稳定性</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&gt;PH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项错误。非金属性</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P)&lt;Cl,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故酸性</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PO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)&lt;HClO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464940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49</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087906"/>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,12)W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均为短周期主族元素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原子序数依次增加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且原子核外</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latin typeface="Times New Roman" panose="02020603050405020304" pitchFamily="18" charset="0"/>
                <a:cs typeface="Times New Roman" panose="02020603050405020304" pitchFamily="18" charset="0"/>
              </a:rPr>
              <a:t>电子层的电子数分别为</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它们的最外层电子数之和为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18</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单质的沸点</a:t>
            </a:r>
            <a:r>
              <a:rPr lang="en-US" altLang="zh-CN" sz="2200">
                <a:solidFill>
                  <a:srgbClr val="000000"/>
                </a:solidFill>
                <a:latin typeface="Times New Roman" panose="02020603050405020304" pitchFamily="18" charset="0"/>
                <a:cs typeface="Times New Roman" panose="02020603050405020304" pitchFamily="18" charset="0"/>
              </a:rPr>
              <a:t>:W&gt;X</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阴离子的还原性</a:t>
            </a:r>
            <a:r>
              <a:rPr lang="en-US" altLang="zh-CN" sz="2200">
                <a:solidFill>
                  <a:srgbClr val="000000"/>
                </a:solidFill>
                <a:latin typeface="Times New Roman" panose="02020603050405020304" pitchFamily="18" charset="0"/>
                <a:cs typeface="Times New Roman" panose="02020603050405020304" pitchFamily="18" charset="0"/>
              </a:rPr>
              <a:t>:W&gt;Z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氧化物的水化物的酸性</a:t>
            </a:r>
            <a:r>
              <a:rPr lang="en-US" altLang="zh-CN" sz="2200">
                <a:solidFill>
                  <a:srgbClr val="000000"/>
                </a:solidFill>
                <a:latin typeface="Times New Roman" panose="02020603050405020304" pitchFamily="18" charset="0"/>
                <a:cs typeface="Times New Roman" panose="02020603050405020304" pitchFamily="18" charset="0"/>
              </a:rPr>
              <a:t>:Y&lt;Z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不能存在于同一离子化合物</a:t>
            </a:r>
            <a:r>
              <a:rPr lang="zh-CN" altLang="zh-CN" sz="2200" smtClean="0">
                <a:solidFill>
                  <a:srgbClr val="000000"/>
                </a:solidFill>
                <a:latin typeface="Times New Roman" panose="02020603050405020304" pitchFamily="18" charset="0"/>
                <a:cs typeface="Times New Roman" panose="02020603050405020304" pitchFamily="18" charset="0"/>
              </a:rPr>
              <a:t>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25745241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38712"/>
            <a:ext cx="8128000" cy="134806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反应</a:t>
            </a:r>
            <a:r>
              <a:rPr lang="en-US" altLang="zh-CN" sz="2200" smtClean="0">
                <a:solidFill>
                  <a:srgbClr val="000000"/>
                </a:solidFill>
                <a:latin typeface="Times New Roman" panose="02020603050405020304" pitchFamily="18" charset="0"/>
                <a:cs typeface="Times New Roman" panose="02020603050405020304" pitchFamily="18" charset="0"/>
              </a:rPr>
              <a:t>NH</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Cl+NaNO</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NaCl+N</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放热且产生气体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可用于冬天石油开采。下列表示反应中相关微粒的化学用语正确的是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507950634"/>
              </p:ext>
            </p:extLst>
          </p:nvPr>
        </p:nvGraphicFramePr>
        <p:xfrm>
          <a:off x="620464" y="3076487"/>
          <a:ext cx="8128000" cy="2152713"/>
        </p:xfrm>
        <a:graphic>
          <a:graphicData uri="http://schemas.openxmlformats.org/presentationml/2006/ole">
            <mc:AlternateContent xmlns:mc="http://schemas.openxmlformats.org/markup-compatibility/2006">
              <mc:Choice xmlns:v="urn:schemas-microsoft-com:vml" Requires="v">
                <p:oleObj spid="_x0000_s75778" name="文档" r:id="rId7" imgW="3847376" imgH="1018746" progId="Word.Document.12">
                  <p:embed/>
                </p:oleObj>
              </mc:Choice>
              <mc:Fallback>
                <p:oleObj name="文档" r:id="rId7" imgW="3847376" imgH="1018746" progId="Word.Document.12">
                  <p:embed/>
                  <p:pic>
                    <p:nvPicPr>
                      <p:cNvPr id="0" name=""/>
                      <p:cNvPicPr/>
                      <p:nvPr/>
                    </p:nvPicPr>
                    <p:blipFill>
                      <a:blip r:embed="rId8"/>
                      <a:stretch>
                        <a:fillRect/>
                      </a:stretch>
                    </p:blipFill>
                    <p:spPr>
                      <a:xfrm>
                        <a:off x="620464" y="3076487"/>
                        <a:ext cx="8128000" cy="2152713"/>
                      </a:xfrm>
                      <a:prstGeom prst="rect">
                        <a:avLst/>
                      </a:prstGeom>
                    </p:spPr>
                  </p:pic>
                </p:oleObj>
              </mc:Fallback>
            </mc:AlternateContent>
          </a:graphicData>
        </a:graphic>
      </p:graphicFrame>
    </p:spTree>
    <p:extLst>
      <p:ext uri="{BB962C8B-B14F-4D97-AF65-F5344CB8AC3E}">
        <p14:creationId xmlns:p14="http://schemas.microsoft.com/office/powerpoint/2010/main" val="1844225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50</a:t>
            </a:fld>
            <a:r>
              <a:rPr lang="en-US" altLang="zh-CN" dirty="0" smtClean="0"/>
              <a:t>-</a:t>
            </a:r>
            <a:endParaRPr lang="zh-CN" altLang="en-US" dirty="0"/>
          </a:p>
        </p:txBody>
      </p:sp>
      <p:sp>
        <p:nvSpPr>
          <p:cNvPr id="15" name="圆角矩形 14">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6" name="圆角矩形 15">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因为</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均为短周期主族元素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由原子核外</a:t>
            </a:r>
            <a:r>
              <a:rPr lang="en-US" altLang="zh-CN" sz="2200">
                <a:solidFill>
                  <a:srgbClr val="000000"/>
                </a:solidFill>
                <a:latin typeface="Times New Roman" panose="02020603050405020304" pitchFamily="18" charset="0"/>
                <a:cs typeface="Times New Roman" panose="02020603050405020304" pitchFamily="18" charset="0"/>
              </a:rPr>
              <a:t>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电子层电子数分别为</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为氢元素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为氮元素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又因为它们的最外层电子数之和为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12,Z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的原子序数大于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是磷元素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是氯元素。氢气和氮气均为分子晶体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相对分子质量大的沸点高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氢元素的非金属性弱于氯元素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所以阴离子的还原性</a:t>
            </a:r>
            <a:r>
              <a:rPr lang="en-US" altLang="zh-CN" sz="2200">
                <a:solidFill>
                  <a:srgbClr val="000000"/>
                </a:solidFill>
                <a:latin typeface="Times New Roman" panose="02020603050405020304" pitchFamily="18" charset="0"/>
                <a:cs typeface="Times New Roman" panose="02020603050405020304" pitchFamily="18" charset="0"/>
              </a:rPr>
              <a:t>W&gt;Z,B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未指明最高价氧化物的水化物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不能判断酸性的强弱</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氮与磷可以存在于同一离子化合物中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如磷酸铵</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7851441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51</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884774"/>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河南六市第一次联考</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为短周期元素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cs typeface="Times New Roman" panose="02020603050405020304" pitchFamily="18" charset="0"/>
              </a:rPr>
              <a:t>电子层有</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的最外层电子数为内层电子数的</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的最高化合价为最低化合价绝对值的</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同周期</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的原子半径小于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。下列有关说法正确的是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:X&lt;Y&lt;Z&lt;W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均可与</a:t>
            </a:r>
            <a:r>
              <a:rPr lang="en-US" altLang="zh-CN" sz="2200">
                <a:solidFill>
                  <a:srgbClr val="000000"/>
                </a:solidFill>
                <a:latin typeface="Times New Roman" panose="02020603050405020304" pitchFamily="18" charset="0"/>
                <a:cs typeface="Times New Roman" panose="02020603050405020304" pitchFamily="18" charset="0"/>
              </a:rPr>
              <a:t>Mg</a:t>
            </a:r>
            <a:r>
              <a:rPr lang="zh-CN" altLang="zh-CN" sz="2200">
                <a:solidFill>
                  <a:srgbClr val="000000"/>
                </a:solidFill>
                <a:latin typeface="Times New Roman" panose="02020603050405020304" pitchFamily="18" charset="0"/>
                <a:cs typeface="Times New Roman" panose="02020603050405020304" pitchFamily="18" charset="0"/>
              </a:rPr>
              <a:t>形成离子化合物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气态氢化物的稳定性</a:t>
            </a:r>
            <a:r>
              <a:rPr lang="en-US" altLang="zh-CN" sz="2200">
                <a:solidFill>
                  <a:srgbClr val="000000"/>
                </a:solidFill>
                <a:latin typeface="Times New Roman" panose="02020603050405020304" pitchFamily="18" charset="0"/>
                <a:cs typeface="Times New Roman" panose="02020603050405020304" pitchFamily="18" charset="0"/>
              </a:rPr>
              <a:t>:Y&gt;Z&gt;W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最高价氧化物对应水化物的酸性</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Y&gt;Z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971748333"/>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52</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电子层有</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的最外层电子数为内层电子数的</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的最高化合价为最低化合价绝对值的</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同周期</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的原子半径小于</a:t>
            </a:r>
            <a:r>
              <a:rPr lang="en-US" altLang="zh-CN" sz="2200">
                <a:solidFill>
                  <a:srgbClr val="000000"/>
                </a:solidFill>
                <a:latin typeface="Times New Roman" panose="02020603050405020304" pitchFamily="18" charset="0"/>
                <a:cs typeface="Times New Roman" panose="02020603050405020304" pitchFamily="18" charset="0"/>
              </a:rPr>
              <a:t>Z,W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:Na&gt;S&gt;Cl&gt;C,A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;Mg</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MgS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MgCl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都是离子化合物</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气态氢化物的稳定性</a:t>
            </a:r>
            <a:r>
              <a:rPr lang="en-US" altLang="zh-CN" sz="2200">
                <a:solidFill>
                  <a:srgbClr val="000000"/>
                </a:solidFill>
                <a:latin typeface="Times New Roman" panose="02020603050405020304" pitchFamily="18" charset="0"/>
                <a:cs typeface="Times New Roman" panose="02020603050405020304" pitchFamily="18" charset="0"/>
              </a:rPr>
              <a:t>:HCl&gt;H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最高价氧化物对应水化物的酸性</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&gt;H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318392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53</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河南九师联盟检测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短周期主族元素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的原子序数依次增大</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的最低负价等于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的最低负价之和</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的周期数是族序数的</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的简单氢化物与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的简单氢化物化合形成的盐中既含离子键又含共价键。下列说法正确的是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常压下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单质的沸点</a:t>
            </a:r>
            <a:r>
              <a:rPr lang="en-US" altLang="zh-CN" sz="2200">
                <a:solidFill>
                  <a:srgbClr val="000000"/>
                </a:solidFill>
                <a:latin typeface="Times New Roman" panose="02020603050405020304" pitchFamily="18" charset="0"/>
                <a:cs typeface="Times New Roman" panose="02020603050405020304" pitchFamily="18" charset="0"/>
              </a:rPr>
              <a:t>:W&gt;Z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B.Y</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形成化合物的水溶液呈碱性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:W&lt;X&lt;Y&lt;Z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D.W</a:t>
            </a:r>
            <a:r>
              <a:rPr lang="zh-CN" altLang="zh-CN" sz="2200">
                <a:solidFill>
                  <a:srgbClr val="000000"/>
                </a:solidFill>
                <a:latin typeface="Times New Roman" panose="02020603050405020304" pitchFamily="18" charset="0"/>
                <a:cs typeface="Times New Roman" panose="02020603050405020304" pitchFamily="18" charset="0"/>
              </a:rPr>
              <a:t>的氧化物的水化物的酸性比</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的弱</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34962395"/>
      </p:ext>
    </p:extLst>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54</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的周期数是族序数的</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Na;W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的简单氢化物与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的简单氢化物化合形成的盐中既含离子键又含共价键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结合</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原子序数均比</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的简单氢化物是</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的简单氢化物是</a:t>
            </a:r>
            <a:r>
              <a:rPr lang="en-US" altLang="zh-CN" sz="2200">
                <a:solidFill>
                  <a:srgbClr val="000000"/>
                </a:solidFill>
                <a:latin typeface="Times New Roman" panose="02020603050405020304" pitchFamily="18" charset="0"/>
                <a:cs typeface="Times New Roman" panose="02020603050405020304" pitchFamily="18" charset="0"/>
              </a:rPr>
              <a:t>HF,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N,X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F;W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的最低负价等于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的最低负价之和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常温常压下</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是气态</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是固态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故单质的沸点</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&lt;S,A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形成化合物</a:t>
            </a:r>
            <a:r>
              <a:rPr lang="en-US" altLang="zh-CN" sz="2200">
                <a:solidFill>
                  <a:srgbClr val="000000"/>
                </a:solidFill>
                <a:latin typeface="Times New Roman" panose="02020603050405020304" pitchFamily="18" charset="0"/>
                <a:cs typeface="Times New Roman" panose="02020603050405020304" pitchFamily="18" charset="0"/>
              </a:rPr>
              <a:t>NaF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属于强碱弱酸盐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水溶液呈碱性</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电子层数越多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电子层数相同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核电荷数越大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原子半径越小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故原子半径</a:t>
            </a:r>
            <a:r>
              <a:rPr lang="en-US" altLang="zh-CN" sz="2200">
                <a:solidFill>
                  <a:srgbClr val="000000"/>
                </a:solidFill>
                <a:latin typeface="Times New Roman" panose="02020603050405020304" pitchFamily="18" charset="0"/>
                <a:cs typeface="Times New Roman" panose="02020603050405020304" pitchFamily="18" charset="0"/>
              </a:rPr>
              <a:t>:F&lt;N&lt;S&lt;Na,C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没有说明是最高价氧化物的对应水化物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无法确定酸性强弱</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731029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55</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江西南昌二模</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四种元素分别是元素周期表中连续三个短周期的元素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且原子序数依次增大。化合物</a:t>
            </a:r>
            <a:r>
              <a:rPr lang="en-US" altLang="zh-CN" sz="2200">
                <a:solidFill>
                  <a:srgbClr val="000000"/>
                </a:solidFill>
                <a:latin typeface="Times New Roman" panose="02020603050405020304" pitchFamily="18" charset="0"/>
                <a:cs typeface="Times New Roman" panose="02020603050405020304" pitchFamily="18" charset="0"/>
              </a:rPr>
              <a:t>XW</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能作制冷剂且其浓溶液可检验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单质是否泄漏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化合物</a:t>
            </a:r>
            <a:r>
              <a:rPr lang="en-US" altLang="zh-CN" sz="2200">
                <a:solidFill>
                  <a:srgbClr val="000000"/>
                </a:solidFill>
                <a:latin typeface="Times New Roman" panose="02020603050405020304" pitchFamily="18" charset="0"/>
                <a:cs typeface="Times New Roman" panose="02020603050405020304" pitchFamily="18" charset="0"/>
              </a:rPr>
              <a:t>YZ</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能促进水的电离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简单离子半径</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(Z)&gt;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(X)&gt;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B.Y</a:t>
            </a:r>
            <a:r>
              <a:rPr lang="zh-CN" altLang="zh-CN" sz="2200">
                <a:solidFill>
                  <a:srgbClr val="000000"/>
                </a:solidFill>
                <a:latin typeface="Times New Roman" panose="02020603050405020304" pitchFamily="18" charset="0"/>
                <a:cs typeface="Times New Roman" panose="02020603050405020304" pitchFamily="18" charset="0"/>
              </a:rPr>
              <a:t>的最高价氧化物的对应水化物为强碱</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C.X</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W</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分子中既含极性键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又含非极性键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化合物</a:t>
            </a:r>
            <a:r>
              <a:rPr lang="en-US" altLang="zh-CN" sz="2200">
                <a:solidFill>
                  <a:srgbClr val="000000"/>
                </a:solidFill>
                <a:latin typeface="Times New Roman" panose="02020603050405020304" pitchFamily="18" charset="0"/>
                <a:cs typeface="Times New Roman" panose="02020603050405020304" pitchFamily="18" charset="0"/>
              </a:rPr>
              <a:t>XW</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的水溶液能抑制水的电离</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26805926"/>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56</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62411"/>
            <a:ext cx="8128000" cy="4662815"/>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四种元素分别是元素周期表中连续三个短周期的元素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且原子序数依次增大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化合物</a:t>
            </a:r>
            <a:r>
              <a:rPr lang="en-US" altLang="zh-CN" sz="2200">
                <a:solidFill>
                  <a:srgbClr val="000000"/>
                </a:solidFill>
                <a:latin typeface="Times New Roman" panose="02020603050405020304" pitchFamily="18" charset="0"/>
                <a:cs typeface="Times New Roman" panose="02020603050405020304" pitchFamily="18" charset="0"/>
              </a:rPr>
              <a:t>XW</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能作制冷剂且其浓溶液可检验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单质是否泄漏</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化合物</a:t>
            </a:r>
            <a:r>
              <a:rPr lang="en-US" altLang="zh-CN" sz="2200">
                <a:solidFill>
                  <a:srgbClr val="000000"/>
                </a:solidFill>
                <a:latin typeface="Times New Roman" panose="02020603050405020304" pitchFamily="18" charset="0"/>
                <a:cs typeface="Times New Roman" panose="02020603050405020304" pitchFamily="18" charset="0"/>
              </a:rPr>
              <a:t>YZ</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能促进水的电离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即能发生水解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5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X(N)</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Z(Cl)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简单离子半径大小关系</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)&gt;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)&gt;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(Al</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Al,Y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的最高价氧化物的对应水化物为</a:t>
            </a:r>
            <a:r>
              <a:rPr lang="en-US" altLang="zh-CN" sz="2200">
                <a:solidFill>
                  <a:srgbClr val="000000"/>
                </a:solidFill>
                <a:latin typeface="Times New Roman" panose="02020603050405020304" pitchFamily="18" charset="0"/>
                <a:cs typeface="Times New Roman" panose="02020603050405020304" pitchFamily="18" charset="0"/>
              </a:rPr>
              <a:t>Al(OH)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属于两性氢氧化物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不是强碱</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电子式</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分子中既含极性键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又含非极性键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溶于水生成</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电离出</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能够抑制水的电离</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25659116"/>
              </p:ext>
            </p:extLst>
          </p:nvPr>
        </p:nvGraphicFramePr>
        <p:xfrm>
          <a:off x="6084168" y="4485858"/>
          <a:ext cx="1219200" cy="609600"/>
        </p:xfrm>
        <a:graphic>
          <a:graphicData uri="http://schemas.openxmlformats.org/presentationml/2006/ole">
            <mc:AlternateContent xmlns:mc="http://schemas.openxmlformats.org/markup-compatibility/2006">
              <mc:Choice xmlns:v="urn:schemas-microsoft-com:vml" Requires="v">
                <p:oleObj spid="_x0000_s96258" name="文档" r:id="rId7" imgW="646703" imgH="317391" progId="Word.Document.12">
                  <p:embed/>
                </p:oleObj>
              </mc:Choice>
              <mc:Fallback>
                <p:oleObj name="文档" r:id="rId7" imgW="646703" imgH="317391" progId="Word.Document.12">
                  <p:embed/>
                  <p:pic>
                    <p:nvPicPr>
                      <p:cNvPr id="0" name=""/>
                      <p:cNvPicPr/>
                      <p:nvPr/>
                    </p:nvPicPr>
                    <p:blipFill>
                      <a:blip r:embed="rId8"/>
                      <a:stretch>
                        <a:fillRect/>
                      </a:stretch>
                    </p:blipFill>
                    <p:spPr>
                      <a:xfrm>
                        <a:off x="6084168" y="4485858"/>
                        <a:ext cx="1219200" cy="609600"/>
                      </a:xfrm>
                      <a:prstGeom prst="rect">
                        <a:avLst/>
                      </a:prstGeom>
                    </p:spPr>
                  </p:pic>
                </p:oleObj>
              </mc:Fallback>
            </mc:AlternateContent>
          </a:graphicData>
        </a:graphic>
      </p:graphicFrame>
    </p:spTree>
    <p:extLst>
      <p:ext uri="{BB962C8B-B14F-4D97-AF65-F5344CB8AC3E}">
        <p14:creationId xmlns:p14="http://schemas.microsoft.com/office/powerpoint/2010/main" val="36980195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57</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26888"/>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湘赣十四校第一次联考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短周期主族元素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的原子序数逐渐增大</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的原子核外最外层电子数是次外层电子数的</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的氟化物</a:t>
            </a:r>
            <a:r>
              <a:rPr lang="en-US" altLang="zh-CN" sz="2200">
                <a:solidFill>
                  <a:srgbClr val="000000"/>
                </a:solidFill>
                <a:latin typeface="Times New Roman" panose="02020603050405020304" pitchFamily="18" charset="0"/>
                <a:cs typeface="Times New Roman" panose="02020603050405020304" pitchFamily="18" charset="0"/>
              </a:rPr>
              <a:t>YF</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分子中各原子均达到</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电子稳定结构</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的单质是常见的金属</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是同周期主族元素中原子半径最大的元素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的简单离子是同周期主族元素中简单离子半径最小的</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的原子序数之和与</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的原子序数相等。下列说法正确的是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相同质量的</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的单质分别与足量稀盐酸反应时</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的单质获得的氢气较多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简单气态氢化物的稳定性</a:t>
            </a:r>
            <a:r>
              <a:rPr lang="en-US" altLang="zh-CN" sz="2200">
                <a:solidFill>
                  <a:srgbClr val="000000"/>
                </a:solidFill>
                <a:latin typeface="Times New Roman" panose="02020603050405020304" pitchFamily="18" charset="0"/>
                <a:cs typeface="Times New Roman" panose="02020603050405020304" pitchFamily="18" charset="0"/>
              </a:rPr>
              <a:t>:X&gt;Y&gt;Q</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形成的化合物和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形成的化合物中的化学键类型相同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D.W</a:t>
            </a:r>
            <a:r>
              <a:rPr lang="zh-CN" altLang="zh-CN" sz="2200">
                <a:solidFill>
                  <a:srgbClr val="000000"/>
                </a:solidFill>
                <a:latin typeface="Times New Roman" panose="02020603050405020304" pitchFamily="18" charset="0"/>
                <a:cs typeface="Times New Roman" panose="02020603050405020304" pitchFamily="18" charset="0"/>
              </a:rPr>
              <a:t>元素位于元素周期表中第</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cs typeface="Times New Roman" panose="02020603050405020304" pitchFamily="18" charset="0"/>
              </a:rPr>
              <a:t>列</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5877272"/>
            <a:ext cx="110158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D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250584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58</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0768"/>
            <a:ext cx="8128000" cy="5511060"/>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smtClean="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原子核外最外层电子数是次外层的</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原子有</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个电子层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最外层电子数为</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是常见金属</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原子序数大于碳元素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处于第三周期</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是同周期中原子半径最大的元素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的简单离子是同周期中离子半径最小的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的氟化物</a:t>
            </a:r>
            <a:r>
              <a:rPr lang="en-US" altLang="zh-CN" sz="2200">
                <a:solidFill>
                  <a:srgbClr val="000000"/>
                </a:solidFill>
                <a:latin typeface="Times New Roman" panose="02020603050405020304" pitchFamily="18" charset="0"/>
                <a:cs typeface="Times New Roman" panose="02020603050405020304" pitchFamily="18" charset="0"/>
              </a:rPr>
              <a:t>YF</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分子中各原子均达到</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电子稳定结构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处于第三周期</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原子序数之和与</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的原子序数相等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的原子序数为</a:t>
            </a:r>
            <a:r>
              <a:rPr lang="en-US" altLang="zh-CN" sz="2200">
                <a:solidFill>
                  <a:srgbClr val="000000"/>
                </a:solidFill>
                <a:latin typeface="Times New Roman" panose="02020603050405020304" pitchFamily="18" charset="0"/>
                <a:cs typeface="Times New Roman" panose="02020603050405020304" pitchFamily="18" charset="0"/>
              </a:rPr>
              <a:t>6+11=17,</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相同质量的</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分别与足量稀盐酸反应时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二者生成氢气物质的量之比</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3=9</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23,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与盐酸反应生成的氢气多</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非金属性</a:t>
            </a:r>
            <a:r>
              <a:rPr lang="en-US" altLang="zh-CN" sz="2200">
                <a:solidFill>
                  <a:srgbClr val="000000"/>
                </a:solidFill>
                <a:latin typeface="Times New Roman" panose="02020603050405020304" pitchFamily="18" charset="0"/>
                <a:cs typeface="Times New Roman" panose="02020603050405020304" pitchFamily="18" charset="0"/>
              </a:rPr>
              <a:t>Cl&gt;N&gt;C,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则氢化物稳定性</a:t>
            </a:r>
            <a:r>
              <a:rPr lang="en-US" altLang="zh-CN" sz="2200">
                <a:solidFill>
                  <a:srgbClr val="000000"/>
                </a:solidFill>
                <a:latin typeface="Times New Roman" panose="02020603050405020304" pitchFamily="18" charset="0"/>
                <a:cs typeface="Times New Roman" panose="02020603050405020304" pitchFamily="18" charset="0"/>
              </a:rPr>
              <a:t>HCl&gt;NH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&gt;CH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形成的化合物为</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含有共价键</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形成的化合物为</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含有离子键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二者所含化学键不同</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位于周期表第</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周期</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为周期表中第</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列</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269360804"/>
              </p:ext>
            </p:extLst>
          </p:nvPr>
        </p:nvGraphicFramePr>
        <p:xfrm>
          <a:off x="1545706" y="4509120"/>
          <a:ext cx="990600" cy="696913"/>
        </p:xfrm>
        <a:graphic>
          <a:graphicData uri="http://schemas.openxmlformats.org/presentationml/2006/ole">
            <mc:AlternateContent xmlns:mc="http://schemas.openxmlformats.org/markup-compatibility/2006">
              <mc:Choice xmlns:v="urn:schemas-microsoft-com:vml" Requires="v">
                <p:oleObj spid="_x0000_s97282" name="文档" r:id="rId7" imgW="655725" imgH="454495" progId="Word.Document.12">
                  <p:embed/>
                </p:oleObj>
              </mc:Choice>
              <mc:Fallback>
                <p:oleObj name="文档" r:id="rId7" imgW="655725" imgH="454495" progId="Word.Document.12">
                  <p:embed/>
                  <p:pic>
                    <p:nvPicPr>
                      <p:cNvPr id="0" name=""/>
                      <p:cNvPicPr>
                        <a:picLocks noChangeAspect="1" noChangeArrowheads="1"/>
                      </p:cNvPicPr>
                      <p:nvPr/>
                    </p:nvPicPr>
                    <p:blipFill>
                      <a:blip r:embed="rId8"/>
                      <a:srcRect/>
                      <a:stretch>
                        <a:fillRect/>
                      </a:stretch>
                    </p:blipFill>
                    <p:spPr bwMode="auto">
                      <a:xfrm>
                        <a:off x="1545706" y="4509120"/>
                        <a:ext cx="990600" cy="696913"/>
                      </a:xfrm>
                      <a:prstGeom prst="rect">
                        <a:avLst/>
                      </a:prstGeom>
                      <a:noFill/>
                    </p:spPr>
                  </p:pic>
                </p:oleObj>
              </mc:Fallback>
            </mc:AlternateContent>
          </a:graphicData>
        </a:graphic>
      </p:graphicFrame>
    </p:spTree>
    <p:extLst>
      <p:ext uri="{BB962C8B-B14F-4D97-AF65-F5344CB8AC3E}">
        <p14:creationId xmlns:p14="http://schemas.microsoft.com/office/powerpoint/2010/main" val="3569475449"/>
      </p:ext>
    </p:extLst>
  </p:cSld>
  <p:clrMapOvr>
    <a:masterClrMapping/>
  </p:clrMapOvr>
  <p:transition spd="slow">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59</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安徽江南十校综合素质检测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四种短周期主族元素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原子序数依次增大</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的单质化合生成气体</a:t>
            </a:r>
            <a:r>
              <a:rPr lang="en-US" altLang="zh-CN" sz="2200">
                <a:solidFill>
                  <a:srgbClr val="000000"/>
                </a:solidFill>
                <a:latin typeface="Times New Roman" panose="02020603050405020304" pitchFamily="18" charset="0"/>
                <a:cs typeface="Times New Roman" panose="02020603050405020304" pitchFamily="18" charset="0"/>
              </a:rPr>
              <a:t>A,A</a:t>
            </a:r>
            <a:r>
              <a:rPr lang="zh-CN" altLang="zh-CN" sz="2200">
                <a:solidFill>
                  <a:srgbClr val="000000"/>
                </a:solidFill>
                <a:latin typeface="Times New Roman" panose="02020603050405020304" pitchFamily="18" charset="0"/>
                <a:cs typeface="Times New Roman" panose="02020603050405020304" pitchFamily="18" charset="0"/>
              </a:rPr>
              <a:t>分子中的电子数与氖原子相同</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的单质化合生成气体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常温下</a:t>
            </a:r>
            <a:r>
              <a:rPr lang="en-US" altLang="zh-CN" sz="2200">
                <a:solidFill>
                  <a:srgbClr val="000000"/>
                </a:solidFill>
                <a:latin typeface="Times New Roman" panose="02020603050405020304" pitchFamily="18" charset="0"/>
                <a:cs typeface="Times New Roman" panose="02020603050405020304" pitchFamily="18" charset="0"/>
              </a:rPr>
              <a:t>0.1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溶液的</a:t>
            </a:r>
            <a:r>
              <a:rPr lang="en-US" altLang="zh-CN" sz="2200">
                <a:solidFill>
                  <a:srgbClr val="000000"/>
                </a:solidFill>
                <a:latin typeface="Times New Roman" panose="02020603050405020304" pitchFamily="18" charset="0"/>
                <a:cs typeface="Times New Roman" panose="02020603050405020304" pitchFamily="18" charset="0"/>
              </a:rPr>
              <a:t>pH=1;</a:t>
            </a:r>
            <a:r>
              <a:rPr lang="zh-CN" altLang="zh-CN" sz="2200">
                <a:solidFill>
                  <a:srgbClr val="000000"/>
                </a:solidFill>
                <a:latin typeface="Times New Roman" panose="02020603050405020304" pitchFamily="18" charset="0"/>
                <a:cs typeface="Times New Roman" panose="02020603050405020304" pitchFamily="18" charset="0"/>
              </a:rPr>
              <a:t>气体</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和气体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相遇产生白烟</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可按原子个数比</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形成化合物</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化合物</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可能为离子化合物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B.Z</a:t>
            </a:r>
            <a:r>
              <a:rPr lang="zh-CN" altLang="zh-CN" sz="2200">
                <a:solidFill>
                  <a:srgbClr val="000000"/>
                </a:solidFill>
                <a:latin typeface="Times New Roman" panose="02020603050405020304" pitchFamily="18" charset="0"/>
                <a:cs typeface="Times New Roman" panose="02020603050405020304" pitchFamily="18" charset="0"/>
              </a:rPr>
              <a:t>离子的半径比</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离子的大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C.Y</a:t>
            </a:r>
            <a:r>
              <a:rPr lang="zh-CN" altLang="zh-CN" sz="2200">
                <a:solidFill>
                  <a:srgbClr val="000000"/>
                </a:solidFill>
                <a:latin typeface="Times New Roman" panose="02020603050405020304" pitchFamily="18" charset="0"/>
                <a:cs typeface="Times New Roman" panose="02020603050405020304" pitchFamily="18" charset="0"/>
              </a:rPr>
              <a:t>的非金属性很强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其单质非常活泼</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最高价氧化物对应水化物的酸性</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比</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29022430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896680"/>
            <a:ext cx="110158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D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909406864"/>
              </p:ext>
            </p:extLst>
          </p:nvPr>
        </p:nvGraphicFramePr>
        <p:xfrm>
          <a:off x="610190" y="2357663"/>
          <a:ext cx="8128000" cy="2511497"/>
        </p:xfrm>
        <a:graphic>
          <a:graphicData uri="http://schemas.openxmlformats.org/presentationml/2006/ole">
            <mc:AlternateContent xmlns:mc="http://schemas.openxmlformats.org/markup-compatibility/2006">
              <mc:Choice xmlns:v="urn:schemas-microsoft-com:vml" Requires="v">
                <p:oleObj spid="_x0000_s76802" name="文档" r:id="rId7" imgW="3847376" imgH="1188597" progId="Word.Document.12">
                  <p:embed/>
                </p:oleObj>
              </mc:Choice>
              <mc:Fallback>
                <p:oleObj name="文档" r:id="rId7" imgW="3847376" imgH="1188597" progId="Word.Document.12">
                  <p:embed/>
                  <p:pic>
                    <p:nvPicPr>
                      <p:cNvPr id="0" name=""/>
                      <p:cNvPicPr/>
                      <p:nvPr/>
                    </p:nvPicPr>
                    <p:blipFill>
                      <a:blip r:embed="rId8"/>
                      <a:stretch>
                        <a:fillRect/>
                      </a:stretch>
                    </p:blipFill>
                    <p:spPr>
                      <a:xfrm>
                        <a:off x="610190" y="2357663"/>
                        <a:ext cx="8128000" cy="2511497"/>
                      </a:xfrm>
                      <a:prstGeom prst="rect">
                        <a:avLst/>
                      </a:prstGeom>
                    </p:spPr>
                  </p:pic>
                </p:oleObj>
              </mc:Fallback>
            </mc:AlternateContent>
          </a:graphicData>
        </a:graphic>
      </p:graphicFrame>
    </p:spTree>
    <p:extLst>
      <p:ext uri="{BB962C8B-B14F-4D97-AF65-F5344CB8AC3E}">
        <p14:creationId xmlns:p14="http://schemas.microsoft.com/office/powerpoint/2010/main" val="4088164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60</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44712"/>
            <a:ext cx="8128000" cy="53349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的单质化合生成气体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常温下</a:t>
            </a:r>
            <a:r>
              <a:rPr lang="en-US" altLang="zh-CN" sz="2200">
                <a:solidFill>
                  <a:srgbClr val="000000"/>
                </a:solidFill>
                <a:latin typeface="Times New Roman" panose="02020603050405020304" pitchFamily="18" charset="0"/>
                <a:cs typeface="Times New Roman" panose="02020603050405020304" pitchFamily="18" charset="0"/>
              </a:rPr>
              <a:t>0.1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溶液的</a:t>
            </a:r>
            <a:r>
              <a:rPr lang="en-US" altLang="zh-CN" sz="2200">
                <a:solidFill>
                  <a:srgbClr val="000000"/>
                </a:solidFill>
                <a:latin typeface="Times New Roman" panose="02020603050405020304" pitchFamily="18" charset="0"/>
                <a:cs typeface="Times New Roman" panose="02020603050405020304" pitchFamily="18" charset="0"/>
              </a:rPr>
              <a:t>pH=1,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是一元强酸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和气体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相遇产生白烟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的单质化合生成气体</a:t>
            </a:r>
            <a:r>
              <a:rPr lang="en-US" altLang="zh-CN" sz="2200">
                <a:solidFill>
                  <a:srgbClr val="000000"/>
                </a:solidFill>
                <a:latin typeface="Times New Roman" panose="02020603050405020304" pitchFamily="18" charset="0"/>
                <a:cs typeface="Times New Roman" panose="02020603050405020304" pitchFamily="18" charset="0"/>
              </a:rPr>
              <a:t>A,A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分子中的电子数与氖原子相同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可按原子个数比</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形成化合物</a:t>
            </a:r>
            <a:r>
              <a:rPr lang="en-US" altLang="zh-CN" sz="2200">
                <a:solidFill>
                  <a:srgbClr val="000000"/>
                </a:solidFill>
                <a:latin typeface="Times New Roman" panose="02020603050405020304" pitchFamily="18" charset="0"/>
                <a:cs typeface="Times New Roman" panose="02020603050405020304" pitchFamily="18" charset="0"/>
              </a:rPr>
              <a:t>C,Z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可能是</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中的任一种</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可能是</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中的一种。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则含有离子键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化合物</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可能为离子化合物</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电子层结构相同的离子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核电荷数越大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离子半径越小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所以无论</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中的任何一种元素</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的半径比</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的半径都大</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尽管</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元素的非金属性很强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但由于</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分子中含有</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Cambria Math" panose="02040503050406030204" pitchFamily="18" charset="0"/>
                <a:ea typeface="NEU-BZ-S9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键能大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键长短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断裂时需要消耗很大的能量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并不活泼</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高氯酸</a:t>
            </a:r>
            <a:r>
              <a:rPr lang="en-US" altLang="zh-CN" sz="2200">
                <a:solidFill>
                  <a:srgbClr val="000000"/>
                </a:solidFill>
                <a:latin typeface="Times New Roman" panose="02020603050405020304" pitchFamily="18" charset="0"/>
                <a:cs typeface="Times New Roman" panose="02020603050405020304" pitchFamily="18" charset="0"/>
              </a:rPr>
              <a:t>HClO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的酸性比</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强</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3729801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61</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12776"/>
            <a:ext cx="8128000" cy="456124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湖北天门、仙桃等八市模拟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在周期表中的位置如图所示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其中元素</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位于第四周期</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原子的最外层电子数之和为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17</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简单离子半径</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(Q)&gt;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(Y)&gt;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氧化物对应水化物的酸性</a:t>
            </a:r>
            <a:r>
              <a:rPr lang="en-US" altLang="zh-CN" sz="2200">
                <a:solidFill>
                  <a:srgbClr val="000000"/>
                </a:solidFill>
                <a:latin typeface="Times New Roman" panose="02020603050405020304" pitchFamily="18" charset="0"/>
                <a:cs typeface="Times New Roman" panose="02020603050405020304" pitchFamily="18" charset="0"/>
              </a:rPr>
              <a:t>:Z&gt;Y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C.XY</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XZ</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均含有非极性共价键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标准状况下</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的单质状态与</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的相同</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49280969"/>
              </p:ext>
            </p:extLst>
          </p:nvPr>
        </p:nvGraphicFramePr>
        <p:xfrm>
          <a:off x="877455" y="2746998"/>
          <a:ext cx="7389091" cy="1913353"/>
        </p:xfrm>
        <a:graphic>
          <a:graphicData uri="http://schemas.openxmlformats.org/presentationml/2006/ole">
            <mc:AlternateContent xmlns:mc="http://schemas.openxmlformats.org/markup-compatibility/2006">
              <mc:Choice xmlns:v="urn:schemas-microsoft-com:vml" Requires="v">
                <p:oleObj spid="_x0000_s98306" name="文档" r:id="rId7" imgW="3904756" imgH="1011549" progId="Word.Document.12">
                  <p:embed/>
                </p:oleObj>
              </mc:Choice>
              <mc:Fallback>
                <p:oleObj name="文档" r:id="rId7" imgW="3904756" imgH="1011549" progId="Word.Document.12">
                  <p:embed/>
                  <p:pic>
                    <p:nvPicPr>
                      <p:cNvPr id="0" name=""/>
                      <p:cNvPicPr/>
                      <p:nvPr/>
                    </p:nvPicPr>
                    <p:blipFill>
                      <a:blip r:embed="rId8"/>
                      <a:stretch>
                        <a:fillRect/>
                      </a:stretch>
                    </p:blipFill>
                    <p:spPr>
                      <a:xfrm>
                        <a:off x="877455" y="2746998"/>
                        <a:ext cx="7389091" cy="1913353"/>
                      </a:xfrm>
                      <a:prstGeom prst="rect">
                        <a:avLst/>
                      </a:prstGeom>
                    </p:spPr>
                  </p:pic>
                </p:oleObj>
              </mc:Fallback>
            </mc:AlternateContent>
          </a:graphicData>
        </a:graphic>
      </p:graphicFrame>
    </p:spTree>
    <p:extLst>
      <p:ext uri="{BB962C8B-B14F-4D97-AF65-F5344CB8AC3E}">
        <p14:creationId xmlns:p14="http://schemas.microsoft.com/office/powerpoint/2010/main" val="2865060373"/>
      </p:ext>
    </p:extLst>
  </p:cSld>
  <p:clrMapOvr>
    <a:masterClrMapping/>
  </p:clrMapOvr>
  <p:transition spd="slow">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62</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4" name="矩形 3"/>
          <p:cNvSpPr>
            <a:spLocks noChangeAspect="1"/>
          </p:cNvSpPr>
          <p:nvPr/>
        </p:nvSpPr>
        <p:spPr>
          <a:xfrm>
            <a:off x="508000" y="1556792"/>
            <a:ext cx="8128000" cy="450732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在周期表中的位置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位于第二周期</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位于第三周期</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的最外层电子数为</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x+x+</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+3=17,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Cl,Q</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Br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电子层数越多离子半径越大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电子层数相同时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核电荷数越大离子半径越小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则离子半径为</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(Br)&gt;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(S)&gt;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(Cl),A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项中未说明是最高价氧化物对应水化物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故无法比较氧化物对应水化物的酸性</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;XY</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XZ</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分别为</a:t>
            </a:r>
            <a:r>
              <a:rPr lang="en-US" altLang="zh-CN" sz="2200">
                <a:solidFill>
                  <a:srgbClr val="000000"/>
                </a:solidFill>
                <a:latin typeface="Times New Roman" panose="02020603050405020304" pitchFamily="18" charset="0"/>
                <a:cs typeface="Times New Roman" panose="02020603050405020304" pitchFamily="18" charset="0"/>
              </a:rPr>
              <a:t>CS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中均不存在非极性键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标准状况下氯气为气态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a:t>
            </a:r>
            <a:r>
              <a:rPr lang="en-US" altLang="zh-CN" sz="2200">
                <a:solidFill>
                  <a:srgbClr val="000000"/>
                </a:solidFill>
                <a:latin typeface="Times New Roman" panose="02020603050405020304" pitchFamily="18" charset="0"/>
                <a:cs typeface="Times New Roman" panose="02020603050405020304" pitchFamily="18" charset="0"/>
              </a:rPr>
              <a:t>Br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为液态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二者状态不同</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5819252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020229091"/>
              </p:ext>
            </p:extLst>
          </p:nvPr>
        </p:nvGraphicFramePr>
        <p:xfrm>
          <a:off x="1213323" y="2595816"/>
          <a:ext cx="6717355" cy="2610457"/>
        </p:xfrm>
        <a:graphic>
          <a:graphicData uri="http://schemas.openxmlformats.org/presentationml/2006/ole">
            <mc:AlternateContent xmlns:mc="http://schemas.openxmlformats.org/markup-compatibility/2006">
              <mc:Choice xmlns:v="urn:schemas-microsoft-com:vml" Requires="v">
                <p:oleObj spid="_x0000_s99330" name="文档" r:id="rId5" imgW="3847376" imgH="1495912" progId="Word.Document.12">
                  <p:embed/>
                </p:oleObj>
              </mc:Choice>
              <mc:Fallback>
                <p:oleObj name="文档" r:id="rId5" imgW="3847376" imgH="1495912" progId="Word.Document.12">
                  <p:embed/>
                  <p:pic>
                    <p:nvPicPr>
                      <p:cNvPr id="0" name=""/>
                      <p:cNvPicPr/>
                      <p:nvPr/>
                    </p:nvPicPr>
                    <p:blipFill>
                      <a:blip r:embed="rId6"/>
                      <a:stretch>
                        <a:fillRect/>
                      </a:stretch>
                    </p:blipFill>
                    <p:spPr>
                      <a:xfrm>
                        <a:off x="1213323" y="2595816"/>
                        <a:ext cx="6717355" cy="2610457"/>
                      </a:xfrm>
                      <a:prstGeom prst="rect">
                        <a:avLst/>
                      </a:prstGeom>
                    </p:spPr>
                  </p:pic>
                </p:oleObj>
              </mc:Fallback>
            </mc:AlternateContent>
          </a:graphicData>
        </a:graphic>
      </p:graphicFrame>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63</a:t>
            </a:fld>
            <a:r>
              <a:rPr lang="en-US" altLang="zh-CN" dirty="0" smtClean="0"/>
              <a:t>-</a:t>
            </a:r>
            <a:endParaRPr lang="zh-CN" altLang="en-US" dirty="0"/>
          </a:p>
        </p:txBody>
      </p:sp>
      <p:sp>
        <p:nvSpPr>
          <p:cNvPr id="5" name="圆角矩形 4">
            <a:hlinkClick r:id="rId7"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8"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67421"/>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湖北部分重点中学第二次联考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第三周期元素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浓度均为</a:t>
            </a:r>
            <a:r>
              <a:rPr lang="en-US" altLang="zh-CN" sz="2200">
                <a:solidFill>
                  <a:srgbClr val="000000"/>
                </a:solidFill>
                <a:latin typeface="Times New Roman" panose="02020603050405020304" pitchFamily="18" charset="0"/>
                <a:cs typeface="Times New Roman" panose="02020603050405020304" pitchFamily="18" charset="0"/>
              </a:rPr>
              <a:t>0.01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的最高价氧化物对应水化物的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与原子半径的关系如图所示。则下列说法正确的是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气态氢化物的稳定性</a:t>
            </a:r>
            <a:r>
              <a:rPr lang="en-US" altLang="zh-CN" sz="2200">
                <a:solidFill>
                  <a:srgbClr val="000000"/>
                </a:solidFill>
                <a:latin typeface="Times New Roman" panose="02020603050405020304" pitchFamily="18" charset="0"/>
                <a:cs typeface="Times New Roman" panose="02020603050405020304" pitchFamily="18" charset="0"/>
              </a:rPr>
              <a:t>:N&gt;R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B.Z</a:t>
            </a:r>
            <a:r>
              <a:rPr lang="zh-CN" altLang="zh-CN" sz="2200">
                <a:solidFill>
                  <a:srgbClr val="000000"/>
                </a:solidFill>
                <a:latin typeface="Times New Roman" panose="02020603050405020304" pitchFamily="18" charset="0"/>
                <a:cs typeface="Times New Roman" panose="02020603050405020304" pitchFamily="18" charset="0"/>
              </a:rPr>
              <a:t>的最高价氧化物对应的水化物能溶于稀氨水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C.Y</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形成的化合物既含离子键又含共价键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D.X</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cs typeface="Times New Roman" panose="02020603050405020304" pitchFamily="18" charset="0"/>
              </a:rPr>
              <a:t>两者最高价氧化物对应的水化物反应后溶液的</a:t>
            </a:r>
            <a:r>
              <a:rPr lang="en-US" altLang="zh-CN" sz="2200">
                <a:solidFill>
                  <a:srgbClr val="000000"/>
                </a:solidFill>
                <a:latin typeface="Times New Roman" panose="02020603050405020304" pitchFamily="18" charset="0"/>
                <a:cs typeface="Times New Roman" panose="02020603050405020304" pitchFamily="18" charset="0"/>
              </a:rPr>
              <a:t>pH&gt;7</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380978110"/>
      </p:ext>
    </p:extLst>
  </p:cSld>
  <p:clrMapOvr>
    <a:masterClrMapping/>
  </p:clrMapOvr>
  <p:transition spd="slow">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64</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第三周期元素的原子半径随原子序数的递增而减小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X→R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项中气态氢化物的稳定性</a:t>
            </a:r>
            <a:r>
              <a:rPr lang="en-US" altLang="zh-CN" sz="2200">
                <a:solidFill>
                  <a:srgbClr val="000000"/>
                </a:solidFill>
                <a:latin typeface="Times New Roman" panose="02020603050405020304" pitchFamily="18" charset="0"/>
                <a:cs typeface="Times New Roman" panose="02020603050405020304" pitchFamily="18" charset="0"/>
              </a:rPr>
              <a:t>:HCl&gt;PH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不正确</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的最高价氧化物的对应水化物</a:t>
            </a:r>
            <a:r>
              <a:rPr lang="en-US" altLang="zh-CN" sz="2200">
                <a:solidFill>
                  <a:srgbClr val="000000"/>
                </a:solidFill>
                <a:latin typeface="Times New Roman" panose="02020603050405020304" pitchFamily="18" charset="0"/>
                <a:cs typeface="Times New Roman" panose="02020603050405020304" pitchFamily="18" charset="0"/>
              </a:rPr>
              <a:t>Al(OH)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不能溶于稀氨水</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不正确</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形成的化合物是</a:t>
            </a:r>
            <a:r>
              <a:rPr lang="en-US" altLang="zh-CN" sz="2200">
                <a:solidFill>
                  <a:srgbClr val="000000"/>
                </a:solidFill>
                <a:latin typeface="Times New Roman" panose="02020603050405020304" pitchFamily="18" charset="0"/>
                <a:cs typeface="Times New Roman" panose="02020603050405020304" pitchFamily="18" charset="0"/>
              </a:rPr>
              <a:t>MgCl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只含离子键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不含共价键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不正确</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两者最高价氧化物的对应水化物反应后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溶液中含</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SiO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SiO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水解使溶液的</a:t>
            </a:r>
            <a:r>
              <a:rPr lang="en-US" altLang="zh-CN" sz="2200">
                <a:solidFill>
                  <a:srgbClr val="000000"/>
                </a:solidFill>
                <a:latin typeface="Times New Roman" panose="02020603050405020304" pitchFamily="18" charset="0"/>
                <a:cs typeface="Times New Roman" panose="02020603050405020304" pitchFamily="18" charset="0"/>
              </a:rPr>
              <a:t>pH&gt;7,D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49873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65</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679327"/>
            <a:ext cx="8128000" cy="374871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安徽合肥三模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如表所示的</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四种短</a:t>
            </a:r>
            <a:r>
              <a:rPr lang="zh-CN" altLang="zh-CN" sz="2200" smtClean="0">
                <a:solidFill>
                  <a:srgbClr val="000000"/>
                </a:solidFill>
                <a:latin typeface="Times New Roman" panose="02020603050405020304" pitchFamily="18" charset="0"/>
                <a:cs typeface="Times New Roman" panose="02020603050405020304" pitchFamily="18" charset="0"/>
              </a:rPr>
              <a:t>周期</a:t>
            </a:r>
            <a:r>
              <a:rPr lang="zh-CN" altLang="zh-CN" sz="2200">
                <a:solidFill>
                  <a:srgbClr val="000000"/>
                </a:solidFill>
                <a:latin typeface="Times New Roman" panose="02020603050405020304" pitchFamily="18" charset="0"/>
                <a:cs typeface="Times New Roman" panose="02020603050405020304" pitchFamily="18" charset="0"/>
              </a:rPr>
              <a:t>元素的原子最外层电子数之和为</a:t>
            </a:r>
            <a:r>
              <a:rPr lang="en-US" altLang="zh-CN" sz="2200">
                <a:solidFill>
                  <a:srgbClr val="000000"/>
                </a:solidFill>
                <a:latin typeface="Times New Roman" panose="02020603050405020304" pitchFamily="18" charset="0"/>
                <a:cs typeface="Times New Roman" panose="02020603050405020304" pitchFamily="18" charset="0"/>
              </a:rPr>
              <a:t>22</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三种元素简单氢化物的沸点依次升高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三种元素氧化物对应水化物的酸性依次增强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由</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和氢三种元素形成的化合物中只含共价键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形成的二元化合物是一种新型无机非金属材料</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355220153"/>
              </p:ext>
            </p:extLst>
          </p:nvPr>
        </p:nvGraphicFramePr>
        <p:xfrm>
          <a:off x="508000" y="2619980"/>
          <a:ext cx="8128000" cy="1457092"/>
        </p:xfrm>
        <a:graphic>
          <a:graphicData uri="http://schemas.openxmlformats.org/presentationml/2006/ole">
            <mc:AlternateContent xmlns:mc="http://schemas.openxmlformats.org/markup-compatibility/2006">
              <mc:Choice xmlns:v="urn:schemas-microsoft-com:vml" Requires="v">
                <p:oleObj spid="_x0000_s100354" name="文档" r:id="rId7" imgW="3904756" imgH="700276" progId="Word.Document.12">
                  <p:embed/>
                </p:oleObj>
              </mc:Choice>
              <mc:Fallback>
                <p:oleObj name="文档" r:id="rId7" imgW="3904756" imgH="700276" progId="Word.Document.12">
                  <p:embed/>
                  <p:pic>
                    <p:nvPicPr>
                      <p:cNvPr id="0" name=""/>
                      <p:cNvPicPr/>
                      <p:nvPr/>
                    </p:nvPicPr>
                    <p:blipFill>
                      <a:blip r:embed="rId8"/>
                      <a:stretch>
                        <a:fillRect/>
                      </a:stretch>
                    </p:blipFill>
                    <p:spPr>
                      <a:xfrm>
                        <a:off x="508000" y="2619980"/>
                        <a:ext cx="8128000" cy="1457092"/>
                      </a:xfrm>
                      <a:prstGeom prst="rect">
                        <a:avLst/>
                      </a:prstGeom>
                    </p:spPr>
                  </p:pic>
                </p:oleObj>
              </mc:Fallback>
            </mc:AlternateContent>
          </a:graphicData>
        </a:graphic>
      </p:graphicFrame>
    </p:spTree>
    <p:extLst>
      <p:ext uri="{BB962C8B-B14F-4D97-AF65-F5344CB8AC3E}">
        <p14:creationId xmlns:p14="http://schemas.microsoft.com/office/powerpoint/2010/main" val="346798442"/>
      </p:ext>
    </p:extLst>
  </p:cSld>
  <p:clrMapOvr>
    <a:masterClrMapping/>
  </p:clrMapOvr>
  <p:transition spd="slow">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66</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4" name="矩形 3"/>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根据元素在周期表中的位置可知</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是第二周期元素而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位于第三周期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原子最外层电子数是</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原子的最外层电子数分别是</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这四种元素的原子最外层电子数之和为</a:t>
            </a:r>
            <a:r>
              <a:rPr lang="en-US" altLang="zh-CN" sz="2200">
                <a:solidFill>
                  <a:srgbClr val="000000"/>
                </a:solidFill>
                <a:latin typeface="Times New Roman" panose="02020603050405020304" pitchFamily="18" charset="0"/>
                <a:cs typeface="Times New Roman" panose="02020603050405020304" pitchFamily="18" charset="0"/>
              </a:rPr>
              <a:t>22,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a+a+</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+2=22,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分别是</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对应的简单氢化物</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沸点最高</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三种元素最高价氧化物对应水化物的酸性依次增强</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和氢三种元素形成的化合物中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氯化铵中含有离子键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氮和硅形成的二元化合物</a:t>
            </a:r>
            <a:r>
              <a:rPr lang="en-US" altLang="zh-CN" sz="2200">
                <a:solidFill>
                  <a:srgbClr val="000000"/>
                </a:solidFill>
                <a:latin typeface="Times New Roman" panose="02020603050405020304" pitchFamily="18" charset="0"/>
                <a:cs typeface="Times New Roman" panose="02020603050405020304" pitchFamily="18" charset="0"/>
              </a:rPr>
              <a:t>Si</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是一种新型无机非金属材料</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8157410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67</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福建龙岩质量检查</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是原子序数依次增大的短周期元素。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是金属元素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其最高价氧化物的水化物间反应生成盐和水</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的最外层电子数是核外电子层数的</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可形成化合物</a:t>
            </a:r>
            <a:r>
              <a:rPr lang="en-US" altLang="zh-CN" sz="2200">
                <a:solidFill>
                  <a:srgbClr val="000000"/>
                </a:solidFill>
                <a:latin typeface="Times New Roman" panose="02020603050405020304" pitchFamily="18" charset="0"/>
                <a:cs typeface="Times New Roman" panose="02020603050405020304" pitchFamily="18" charset="0"/>
              </a:rPr>
              <a:t>W</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A.W</a:t>
            </a:r>
            <a:r>
              <a:rPr lang="zh-CN" altLang="zh-CN" sz="2200">
                <a:solidFill>
                  <a:srgbClr val="000000"/>
                </a:solidFill>
                <a:latin typeface="Times New Roman" panose="02020603050405020304" pitchFamily="18" charset="0"/>
                <a:cs typeface="Times New Roman" panose="02020603050405020304" pitchFamily="18" charset="0"/>
              </a:rPr>
              <a:t>的各氧化物中只含有离子键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正四价</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的氧化物与</a:t>
            </a:r>
            <a:r>
              <a:rPr lang="en-US" altLang="zh-CN" sz="2200">
                <a:solidFill>
                  <a:srgbClr val="000000"/>
                </a:solidFill>
                <a:latin typeface="Times New Roman" panose="02020603050405020304" pitchFamily="18" charset="0"/>
                <a:cs typeface="Times New Roman" panose="02020603050405020304" pitchFamily="18" charset="0"/>
              </a:rPr>
              <a:t>Q</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的漂白原理相同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在水溶液中可制得</a:t>
            </a:r>
            <a:r>
              <a:rPr lang="en-US" altLang="zh-CN" sz="2200">
                <a:solidFill>
                  <a:srgbClr val="000000"/>
                </a:solidFill>
                <a:latin typeface="Times New Roman" panose="02020603050405020304" pitchFamily="18" charset="0"/>
                <a:cs typeface="Times New Roman" panose="02020603050405020304" pitchFamily="18" charset="0"/>
              </a:rPr>
              <a:t>X</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Y</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沉淀</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四种元素形成的简单离子中</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的半径最小</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19711481"/>
      </p:ext>
    </p:extLst>
  </p:cSld>
  <p:clrMapOvr>
    <a:masterClrMapping/>
  </p:clrMapOvr>
  <p:transition spd="slow">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68</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是金属元素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其最高价氧化物的水化物间反应生成盐和水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可以确定</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为铝</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的最外层电子数是核外电子层数的</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可以确定为氧</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可形成化合物</a:t>
            </a:r>
            <a:r>
              <a:rPr lang="en-US" altLang="zh-CN" sz="2200">
                <a:solidFill>
                  <a:srgbClr val="000000"/>
                </a:solidFill>
                <a:latin typeface="Times New Roman" panose="02020603050405020304" pitchFamily="18" charset="0"/>
                <a:cs typeface="Times New Roman" panose="02020603050405020304" pitchFamily="18" charset="0"/>
              </a:rPr>
              <a:t>W</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根据化合价可以确定</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为硫。</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过氧化钠中既含有离子键也含有非极性共价键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不正确。二氧化硫是和有色物质结合生成不稳定无色物质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属于暂时性漂白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臭氧是因为具有强氧化性漂白有色物质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属于永久性漂白</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不正确。硫化铝遇水剧烈水解生成氢氧化铝沉淀和硫化氢气体</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不正确。四种元素形成的简单离子中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铝离子半径最小</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9733540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69</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351042"/>
            <a:ext cx="8128000" cy="53349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陕西咸阳一模</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四种短周期元素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它们在周期表中的位置如图所示。下列推断正确的是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:Z&gt;Y&gt;X</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元素非金属性</a:t>
            </a:r>
            <a:r>
              <a:rPr lang="en-US" altLang="zh-CN" sz="2200">
                <a:solidFill>
                  <a:srgbClr val="000000"/>
                </a:solidFill>
                <a:latin typeface="Times New Roman" panose="02020603050405020304" pitchFamily="18" charset="0"/>
                <a:cs typeface="Times New Roman" panose="02020603050405020304" pitchFamily="18" charset="0"/>
              </a:rPr>
              <a:t>:Z&gt;Y&gt;X</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最高价氧化物对应水化物的酸性</a:t>
            </a:r>
            <a:r>
              <a:rPr lang="en-US" altLang="zh-CN" sz="2200">
                <a:solidFill>
                  <a:srgbClr val="000000"/>
                </a:solidFill>
                <a:latin typeface="Times New Roman" panose="02020603050405020304" pitchFamily="18" charset="0"/>
                <a:cs typeface="Times New Roman" panose="02020603050405020304" pitchFamily="18" charset="0"/>
              </a:rPr>
              <a:t>:Z&gt;Y&gt;W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D.WH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元素的单质在光照时发生置换反应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根据四种短周期元素在周期表的位置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推出</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O,Y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的原子半径依次减小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Y&gt;Z&gt;X,A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非金属性</a:t>
            </a:r>
            <a:r>
              <a:rPr lang="en-US" altLang="zh-CN" sz="2200">
                <a:solidFill>
                  <a:srgbClr val="000000"/>
                </a:solidFill>
                <a:latin typeface="Times New Roman" panose="02020603050405020304" pitchFamily="18" charset="0"/>
                <a:cs typeface="Times New Roman" panose="02020603050405020304" pitchFamily="18" charset="0"/>
              </a:rPr>
              <a:t>X&gt;Y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Z&gt;Y,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结合氯的含氧化合物中氧显负价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可知非金属性</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依次降低</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由非金属性</a:t>
            </a:r>
            <a:r>
              <a:rPr lang="en-US" altLang="zh-CN" sz="2200">
                <a:solidFill>
                  <a:srgbClr val="000000"/>
                </a:solidFill>
                <a:latin typeface="Times New Roman" panose="02020603050405020304" pitchFamily="18" charset="0"/>
                <a:cs typeface="Times New Roman" panose="02020603050405020304" pitchFamily="18" charset="0"/>
              </a:rPr>
              <a:t>Z&gt;Y&gt;W,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的最高价氧化物对应水化物的酸性依次降低</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与氯气在光照下可发生取代反应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生成卤代烃和</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不属于置换反应</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72.eps" descr="id:2147504446;FounderCES"/>
          <p:cNvPicPr/>
          <p:nvPr/>
        </p:nvPicPr>
        <p:blipFill>
          <a:blip r:embed="rId5"/>
          <a:stretch>
            <a:fillRect/>
          </a:stretch>
        </p:blipFill>
        <p:spPr>
          <a:xfrm>
            <a:off x="6228184" y="2348880"/>
            <a:ext cx="1746994" cy="1155231"/>
          </a:xfrm>
          <a:prstGeom prst="rect">
            <a:avLst/>
          </a:prstGeom>
        </p:spPr>
      </p:pic>
    </p:spTree>
    <p:extLst>
      <p:ext uri="{BB962C8B-B14F-4D97-AF65-F5344CB8AC3E}">
        <p14:creationId xmlns:p14="http://schemas.microsoft.com/office/powerpoint/2010/main" val="28191476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3274"/>
            <a:ext cx="8128000" cy="94179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用化学用语表示</a:t>
            </a:r>
            <a:r>
              <a:rPr lang="en-US" altLang="zh-CN" sz="2200" smtClean="0">
                <a:solidFill>
                  <a:srgbClr val="000000"/>
                </a:solidFill>
                <a:latin typeface="Times New Roman" panose="02020603050405020304" pitchFamily="18" charset="0"/>
                <a:cs typeface="Times New Roman" panose="02020603050405020304" pitchFamily="18" charset="0"/>
              </a:rPr>
              <a:t>NH</a:t>
            </a:r>
            <a:r>
              <a:rPr lang="en-US" altLang="zh-CN" sz="2200" baseline="-25000"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+HCl</a:t>
            </a:r>
            <a:r>
              <a:rPr lang="en-US" altLang="zh-CN" sz="2400" kern="10000" spc="-150">
                <a:solidFill>
                  <a:srgbClr val="000000"/>
                </a:solidFill>
                <a:latin typeface="Times New Roman" panose="02020603050405020304" pitchFamily="18" charset="0"/>
                <a:cs typeface="Times New Roman" panose="02020603050405020304" pitchFamily="18" charset="0"/>
              </a:rPr>
              <a:t> === </a:t>
            </a:r>
            <a:r>
              <a:rPr lang="en-US" altLang="zh-CN" sz="2200" smtClean="0">
                <a:solidFill>
                  <a:srgbClr val="000000"/>
                </a:solidFill>
                <a:latin typeface="Times New Roman" panose="02020603050405020304" pitchFamily="18" charset="0"/>
                <a:cs typeface="Times New Roman" panose="02020603050405020304" pitchFamily="18" charset="0"/>
              </a:rPr>
              <a:t>NH</a:t>
            </a:r>
            <a:r>
              <a:rPr lang="en-US" altLang="zh-CN" sz="2200" baseline="-25000" smtClean="0">
                <a:solidFill>
                  <a:srgbClr val="000000"/>
                </a:solidFill>
                <a:latin typeface="Times New Roman" panose="02020603050405020304" pitchFamily="18" charset="0"/>
                <a:cs typeface="Times New Roman" panose="02020603050405020304" pitchFamily="18" charset="0"/>
              </a:rPr>
              <a:t>4</a:t>
            </a:r>
            <a:r>
              <a:rPr lang="en-US" altLang="zh-CN" sz="2200" smtClean="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cs typeface="Times New Roman" panose="02020603050405020304" pitchFamily="18" charset="0"/>
              </a:rPr>
              <a:t>中的相关微粒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243687955"/>
              </p:ext>
            </p:extLst>
          </p:nvPr>
        </p:nvGraphicFramePr>
        <p:xfrm>
          <a:off x="620464" y="2852936"/>
          <a:ext cx="8128000" cy="2722746"/>
        </p:xfrm>
        <a:graphic>
          <a:graphicData uri="http://schemas.openxmlformats.org/presentationml/2006/ole">
            <mc:AlternateContent xmlns:mc="http://schemas.openxmlformats.org/markup-compatibility/2006">
              <mc:Choice xmlns:v="urn:schemas-microsoft-com:vml" Requires="v">
                <p:oleObj spid="_x0000_s77826" name="文档" r:id="rId7" imgW="3847376" imgH="1288637" progId="Word.Document.12">
                  <p:embed/>
                </p:oleObj>
              </mc:Choice>
              <mc:Fallback>
                <p:oleObj name="文档" r:id="rId7" imgW="3847376" imgH="1288637" progId="Word.Document.12">
                  <p:embed/>
                  <p:pic>
                    <p:nvPicPr>
                      <p:cNvPr id="0" name=""/>
                      <p:cNvPicPr/>
                      <p:nvPr/>
                    </p:nvPicPr>
                    <p:blipFill>
                      <a:blip r:embed="rId8"/>
                      <a:stretch>
                        <a:fillRect/>
                      </a:stretch>
                    </p:blipFill>
                    <p:spPr>
                      <a:xfrm>
                        <a:off x="620464" y="2852936"/>
                        <a:ext cx="8128000" cy="2722746"/>
                      </a:xfrm>
                      <a:prstGeom prst="rect">
                        <a:avLst/>
                      </a:prstGeom>
                    </p:spPr>
                  </p:pic>
                </p:oleObj>
              </mc:Fallback>
            </mc:AlternateContent>
          </a:graphicData>
        </a:graphic>
      </p:graphicFrame>
    </p:spTree>
    <p:extLst>
      <p:ext uri="{BB962C8B-B14F-4D97-AF65-F5344CB8AC3E}">
        <p14:creationId xmlns:p14="http://schemas.microsoft.com/office/powerpoint/2010/main" val="1255790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70</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12" name="矩形 11"/>
          <p:cNvSpPr>
            <a:spLocks noChangeAspect="1"/>
          </p:cNvSpPr>
          <p:nvPr/>
        </p:nvSpPr>
        <p:spPr>
          <a:xfrm>
            <a:off x="508000" y="2107334"/>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湖北四地七校联盟联考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迄今为止我国相关部门已经发布了</a:t>
            </a:r>
            <a:r>
              <a:rPr lang="en-US" altLang="zh-CN" sz="2200">
                <a:solidFill>
                  <a:srgbClr val="000000"/>
                </a:solidFill>
                <a:latin typeface="Times New Roman" panose="02020603050405020304" pitchFamily="18" charset="0"/>
                <a:cs typeface="Times New Roman" panose="02020603050405020304" pitchFamily="18" charset="0"/>
              </a:rPr>
              <a:t>113</a:t>
            </a:r>
            <a:r>
              <a:rPr lang="zh-CN" altLang="zh-CN" sz="2200">
                <a:solidFill>
                  <a:srgbClr val="000000"/>
                </a:solidFill>
                <a:latin typeface="Times New Roman" panose="02020603050405020304" pitchFamily="18" charset="0"/>
                <a:cs typeface="Times New Roman" panose="02020603050405020304" pitchFamily="18" charset="0"/>
              </a:rPr>
              <a:t>号</a:t>
            </a:r>
            <a:r>
              <a:rPr lang="en-US" altLang="zh-CN" sz="2200">
                <a:solidFill>
                  <a:srgbClr val="000000"/>
                </a:solidFill>
                <a:latin typeface="Times New Roman" panose="02020603050405020304" pitchFamily="18" charset="0"/>
                <a:cs typeface="Times New Roman" panose="02020603050405020304" pitchFamily="18" charset="0"/>
              </a:rPr>
              <a:t>Nh</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115</a:t>
            </a:r>
            <a:r>
              <a:rPr lang="zh-CN" altLang="zh-CN" sz="2200">
                <a:solidFill>
                  <a:srgbClr val="000000"/>
                </a:solidFill>
                <a:latin typeface="Times New Roman" panose="02020603050405020304" pitchFamily="18" charset="0"/>
                <a:cs typeface="Times New Roman" panose="02020603050405020304" pitchFamily="18" charset="0"/>
              </a:rPr>
              <a:t>号</a:t>
            </a:r>
            <a:r>
              <a:rPr lang="en-US" altLang="zh-CN" sz="2200">
                <a:solidFill>
                  <a:srgbClr val="000000"/>
                </a:solidFill>
                <a:latin typeface="Times New Roman" panose="02020603050405020304" pitchFamily="18" charset="0"/>
                <a:cs typeface="Times New Roman" panose="02020603050405020304" pitchFamily="18" charset="0"/>
              </a:rPr>
              <a:t>Mc</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116</a:t>
            </a:r>
            <a:r>
              <a:rPr lang="zh-CN" altLang="zh-CN" sz="2200">
                <a:solidFill>
                  <a:srgbClr val="000000"/>
                </a:solidFill>
                <a:latin typeface="Times New Roman" panose="02020603050405020304" pitchFamily="18" charset="0"/>
                <a:cs typeface="Times New Roman" panose="02020603050405020304" pitchFamily="18" charset="0"/>
              </a:rPr>
              <a:t>号</a:t>
            </a:r>
            <a:r>
              <a:rPr lang="en-US" altLang="zh-CN" sz="2200">
                <a:solidFill>
                  <a:srgbClr val="000000"/>
                </a:solidFill>
                <a:latin typeface="Times New Roman" panose="02020603050405020304" pitchFamily="18" charset="0"/>
                <a:cs typeface="Times New Roman" panose="02020603050405020304" pitchFamily="18" charset="0"/>
              </a:rPr>
              <a:t>Lv</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117</a:t>
            </a:r>
            <a:r>
              <a:rPr lang="zh-CN" altLang="zh-CN" sz="2200">
                <a:solidFill>
                  <a:srgbClr val="000000"/>
                </a:solidFill>
                <a:latin typeface="Times New Roman" panose="02020603050405020304" pitchFamily="18" charset="0"/>
                <a:cs typeface="Times New Roman" panose="02020603050405020304" pitchFamily="18" charset="0"/>
              </a:rPr>
              <a:t>号</a:t>
            </a:r>
            <a:r>
              <a:rPr lang="en-US" altLang="zh-CN" sz="2200">
                <a:solidFill>
                  <a:srgbClr val="000000"/>
                </a:solidFill>
                <a:latin typeface="Times New Roman" panose="02020603050405020304" pitchFamily="18" charset="0"/>
                <a:cs typeface="Times New Roman" panose="02020603050405020304" pitchFamily="18" charset="0"/>
              </a:rPr>
              <a:t>Ts</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118</a:t>
            </a:r>
            <a:r>
              <a:rPr lang="zh-CN" altLang="zh-CN" sz="2200">
                <a:solidFill>
                  <a:srgbClr val="000000"/>
                </a:solidFill>
                <a:latin typeface="Times New Roman" panose="02020603050405020304" pitchFamily="18" charset="0"/>
                <a:cs typeface="Times New Roman" panose="02020603050405020304" pitchFamily="18" charset="0"/>
              </a:rPr>
              <a:t>号</a:t>
            </a:r>
            <a:r>
              <a:rPr lang="en-US" altLang="zh-CN" sz="2200">
                <a:solidFill>
                  <a:srgbClr val="000000"/>
                </a:solidFill>
                <a:latin typeface="Times New Roman" panose="02020603050405020304" pitchFamily="18" charset="0"/>
                <a:cs typeface="Times New Roman" panose="02020603050405020304" pitchFamily="18" charset="0"/>
              </a:rPr>
              <a:t>Og</a:t>
            </a:r>
            <a:r>
              <a:rPr lang="zh-CN" altLang="zh-CN" sz="2200">
                <a:solidFill>
                  <a:srgbClr val="000000"/>
                </a:solidFill>
                <a:latin typeface="Times New Roman" panose="02020603050405020304" pitchFamily="18" charset="0"/>
                <a:cs typeface="Times New Roman" panose="02020603050405020304" pitchFamily="18" charset="0"/>
              </a:rPr>
              <a:t>等元素的中文名称分别是</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下列有关推断正确的是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这五种元素均为主族元素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根据该名称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周期表</a:t>
            </a:r>
            <a:r>
              <a:rPr lang="en-US" altLang="zh-CN" sz="2200">
                <a:solidFill>
                  <a:srgbClr val="000000"/>
                </a:solidFill>
                <a:latin typeface="Times New Roman" panose="02020603050405020304" pitchFamily="18" charset="0"/>
                <a:cs typeface="Times New Roman" panose="02020603050405020304" pitchFamily="18" charset="0"/>
              </a:rPr>
              <a:t>118</a:t>
            </a:r>
            <a:r>
              <a:rPr lang="zh-CN" altLang="zh-CN" sz="2200">
                <a:solidFill>
                  <a:srgbClr val="000000"/>
                </a:solidFill>
                <a:latin typeface="Times New Roman" panose="02020603050405020304" pitchFamily="18" charset="0"/>
                <a:cs typeface="Times New Roman" panose="02020603050405020304" pitchFamily="18" charset="0"/>
              </a:rPr>
              <a:t>种元素中非金属元素共有</a:t>
            </a:r>
            <a:r>
              <a:rPr lang="en-US" altLang="zh-CN" sz="2200">
                <a:solidFill>
                  <a:srgbClr val="000000"/>
                </a:solidFill>
                <a:latin typeface="Times New Roman" panose="02020603050405020304" pitchFamily="18" charset="0"/>
                <a:cs typeface="Times New Roman" panose="02020603050405020304" pitchFamily="18" charset="0"/>
              </a:rPr>
              <a:t>24</a:t>
            </a:r>
            <a:r>
              <a:rPr lang="zh-CN" altLang="zh-CN" sz="2200">
                <a:solidFill>
                  <a:srgbClr val="000000"/>
                </a:solidFill>
                <a:latin typeface="Times New Roman" panose="02020603050405020304" pitchFamily="18" charset="0"/>
                <a:cs typeface="Times New Roman" panose="02020603050405020304" pitchFamily="18" charset="0"/>
              </a:rPr>
              <a:t>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C.Nh</a:t>
            </a:r>
            <a:r>
              <a:rPr lang="zh-CN" altLang="zh-CN" sz="2200">
                <a:solidFill>
                  <a:srgbClr val="000000"/>
                </a:solidFill>
                <a:latin typeface="Times New Roman" panose="02020603050405020304" pitchFamily="18" charset="0"/>
                <a:cs typeface="Times New Roman" panose="02020603050405020304" pitchFamily="18" charset="0"/>
              </a:rPr>
              <a:t>的最高价氧化物是一种典型的两性氧化物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D.Ts</a:t>
            </a:r>
            <a:r>
              <a:rPr lang="zh-CN" altLang="zh-CN" sz="2200">
                <a:solidFill>
                  <a:srgbClr val="000000"/>
                </a:solidFill>
                <a:latin typeface="Times New Roman" panose="02020603050405020304" pitchFamily="18" charset="0"/>
                <a:cs typeface="Times New Roman" panose="02020603050405020304" pitchFamily="18" charset="0"/>
              </a:rPr>
              <a:t>的简单阴离子比该族上一周期简单阴离子的还原性弱</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2904574021"/>
              </p:ext>
            </p:extLst>
          </p:nvPr>
        </p:nvGraphicFramePr>
        <p:xfrm>
          <a:off x="2360300" y="3007226"/>
          <a:ext cx="3429000" cy="369888"/>
        </p:xfrm>
        <a:graphic>
          <a:graphicData uri="http://schemas.openxmlformats.org/presentationml/2006/ole">
            <mc:AlternateContent xmlns:mc="http://schemas.openxmlformats.org/markup-compatibility/2006">
              <mc:Choice xmlns:v="urn:schemas-microsoft-com:vml" Requires="v">
                <p:oleObj spid="_x0000_s101378" name="文档" r:id="rId7" imgW="1630831" imgH="174889" progId="Word.Document.12">
                  <p:embed/>
                </p:oleObj>
              </mc:Choice>
              <mc:Fallback>
                <p:oleObj name="文档" r:id="rId7" imgW="1630831" imgH="174889" progId="Word.Document.12">
                  <p:embed/>
                  <p:pic>
                    <p:nvPicPr>
                      <p:cNvPr id="0" name=""/>
                      <p:cNvPicPr/>
                      <p:nvPr/>
                    </p:nvPicPr>
                    <p:blipFill>
                      <a:blip r:embed="rId8"/>
                      <a:stretch>
                        <a:fillRect/>
                      </a:stretch>
                    </p:blipFill>
                    <p:spPr>
                      <a:xfrm>
                        <a:off x="2360300" y="3007226"/>
                        <a:ext cx="3429000" cy="369888"/>
                      </a:xfrm>
                      <a:prstGeom prst="rect">
                        <a:avLst/>
                      </a:prstGeom>
                    </p:spPr>
                  </p:pic>
                </p:oleObj>
              </mc:Fallback>
            </mc:AlternateContent>
          </a:graphicData>
        </a:graphic>
      </p:graphicFrame>
    </p:spTree>
    <p:extLst>
      <p:ext uri="{BB962C8B-B14F-4D97-AF65-F5344CB8AC3E}">
        <p14:creationId xmlns:p14="http://schemas.microsoft.com/office/powerpoint/2010/main" val="290061883"/>
      </p:ext>
    </p:extLst>
  </p:cSld>
  <p:clrMapOvr>
    <a:masterClrMapping/>
  </p:clrMapOvr>
  <p:transition spd="slow">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71</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9" name="矩形 8"/>
          <p:cNvSpPr>
            <a:spLocks noChangeAspect="1"/>
          </p:cNvSpPr>
          <p:nvPr/>
        </p:nvSpPr>
        <p:spPr>
          <a:xfrm>
            <a:off x="508000" y="1426888"/>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号</a:t>
            </a:r>
            <a:r>
              <a:rPr lang="en-US" altLang="zh-CN" sz="2200">
                <a:solidFill>
                  <a:srgbClr val="000000"/>
                </a:solidFill>
                <a:latin typeface="Times New Roman" panose="02020603050405020304" pitchFamily="18" charset="0"/>
                <a:cs typeface="Times New Roman" panose="02020603050405020304" pitchFamily="18" charset="0"/>
              </a:rPr>
              <a:t>Nh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号</a:t>
            </a:r>
            <a:r>
              <a:rPr lang="en-US" altLang="zh-CN" sz="2200">
                <a:solidFill>
                  <a:srgbClr val="000000"/>
                </a:solidFill>
                <a:latin typeface="Times New Roman" panose="02020603050405020304" pitchFamily="18" charset="0"/>
                <a:cs typeface="Times New Roman" panose="02020603050405020304" pitchFamily="18" charset="0"/>
              </a:rPr>
              <a:t>Mc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号</a:t>
            </a:r>
            <a:r>
              <a:rPr lang="en-US" altLang="zh-CN" sz="2200">
                <a:solidFill>
                  <a:srgbClr val="000000"/>
                </a:solidFill>
                <a:latin typeface="Times New Roman" panose="02020603050405020304" pitchFamily="18" charset="0"/>
                <a:cs typeface="Times New Roman" panose="02020603050405020304" pitchFamily="18" charset="0"/>
              </a:rPr>
              <a:t>Lv</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号</a:t>
            </a:r>
            <a:r>
              <a:rPr lang="en-US" altLang="zh-CN" sz="2200">
                <a:solidFill>
                  <a:srgbClr val="000000"/>
                </a:solidFill>
                <a:latin typeface="Times New Roman" panose="02020603050405020304" pitchFamily="18" charset="0"/>
                <a:cs typeface="Times New Roman" panose="02020603050405020304" pitchFamily="18" charset="0"/>
              </a:rPr>
              <a:t>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分别为第</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Ⅴ</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Ⅵ</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Ⅶ</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族元素</a:t>
            </a:r>
            <a:r>
              <a:rPr lang="en-US" altLang="zh-CN" sz="2200">
                <a:solidFill>
                  <a:srgbClr val="000000"/>
                </a:solidFill>
                <a:latin typeface="Times New Roman" panose="02020603050405020304" pitchFamily="18" charset="0"/>
                <a:cs typeface="Times New Roman" panose="02020603050405020304" pitchFamily="18" charset="0"/>
              </a:rPr>
              <a:t>,118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号元素为稀有气体元素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族元素</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根据该名称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周期表</a:t>
            </a:r>
            <a:r>
              <a:rPr lang="en-US" altLang="zh-CN" sz="2200">
                <a:solidFill>
                  <a:srgbClr val="000000"/>
                </a:solidFill>
                <a:latin typeface="Times New Roman" panose="02020603050405020304" pitchFamily="18" charset="0"/>
                <a:cs typeface="Times New Roman" panose="02020603050405020304" pitchFamily="18" charset="0"/>
              </a:rPr>
              <a:t>118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种元素中非金属元素有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氢、氦、硼、碳、氮、氧、氟、氖、硅、磷、硫、氯、氩、砷、硒、溴、氪、碲、碘、氙、砹、氡</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和共</a:t>
            </a:r>
            <a:r>
              <a:rPr lang="en-US" altLang="zh-CN" sz="2200">
                <a:solidFill>
                  <a:srgbClr val="000000"/>
                </a:solidFill>
                <a:latin typeface="Times New Roman" panose="02020603050405020304" pitchFamily="18" charset="0"/>
                <a:cs typeface="Times New Roman" panose="02020603050405020304" pitchFamily="18" charset="0"/>
              </a:rPr>
              <a:t>24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;113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号</a:t>
            </a:r>
            <a:r>
              <a:rPr lang="en-US" altLang="zh-CN" sz="2200">
                <a:solidFill>
                  <a:srgbClr val="000000"/>
                </a:solidFill>
                <a:latin typeface="Times New Roman" panose="02020603050405020304" pitchFamily="18" charset="0"/>
                <a:cs typeface="Times New Roman" panose="02020603050405020304" pitchFamily="18" charset="0"/>
              </a:rPr>
              <a:t>Nh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元素有</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最外层有</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位于第七周期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第</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根据同一主族元素性质递变规律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可推知</a:t>
            </a:r>
            <a:r>
              <a:rPr lang="en-US" altLang="zh-CN" sz="2200">
                <a:solidFill>
                  <a:srgbClr val="000000"/>
                </a:solidFill>
                <a:latin typeface="Times New Roman" panose="02020603050405020304" pitchFamily="18" charset="0"/>
                <a:cs typeface="Times New Roman" panose="02020603050405020304" pitchFamily="18" charset="0"/>
              </a:rPr>
              <a:t>Nh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的最高价氧化物显较强的碱性</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卤族元素从上到下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元素的非金属性逐渐减弱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简单阴离子的还原性逐渐增强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的简单阴离子比该族上一周期简单阴离子的还原性强</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2925346585"/>
              </p:ext>
            </p:extLst>
          </p:nvPr>
        </p:nvGraphicFramePr>
        <p:xfrm>
          <a:off x="2745895" y="3508696"/>
          <a:ext cx="1241425" cy="358775"/>
        </p:xfrm>
        <a:graphic>
          <a:graphicData uri="http://schemas.openxmlformats.org/presentationml/2006/ole">
            <mc:AlternateContent xmlns:mc="http://schemas.openxmlformats.org/markup-compatibility/2006">
              <mc:Choice xmlns:v="urn:schemas-microsoft-com:vml" Requires="v">
                <p:oleObj spid="_x0000_s102402" name="文档" r:id="rId7" imgW="595818" imgH="172730" progId="Word.Document.12">
                  <p:embed/>
                </p:oleObj>
              </mc:Choice>
              <mc:Fallback>
                <p:oleObj name="文档" r:id="rId7" imgW="595818" imgH="172730" progId="Word.Document.12">
                  <p:embed/>
                  <p:pic>
                    <p:nvPicPr>
                      <p:cNvPr id="0" name=""/>
                      <p:cNvPicPr/>
                      <p:nvPr/>
                    </p:nvPicPr>
                    <p:blipFill>
                      <a:blip r:embed="rId8"/>
                      <a:stretch>
                        <a:fillRect/>
                      </a:stretch>
                    </p:blipFill>
                    <p:spPr>
                      <a:xfrm>
                        <a:off x="2745895" y="3508696"/>
                        <a:ext cx="1241425" cy="358775"/>
                      </a:xfrm>
                      <a:prstGeom prst="rect">
                        <a:avLst/>
                      </a:prstGeom>
                    </p:spPr>
                  </p:pic>
                </p:oleObj>
              </mc:Fallback>
            </mc:AlternateContent>
          </a:graphicData>
        </a:graphic>
      </p:graphicFrame>
    </p:spTree>
    <p:extLst>
      <p:ext uri="{BB962C8B-B14F-4D97-AF65-F5344CB8AC3E}">
        <p14:creationId xmlns:p14="http://schemas.microsoft.com/office/powerpoint/2010/main" val="40516258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down)">
                                      <p:cBhvr>
                                        <p:cTn id="7" dur="500"/>
                                        <p:tgtEl>
                                          <p:spTgt spid="9">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72</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69554"/>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山东日照一模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几种短周期元素的原子半径及主要化合价如下表所示</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由元素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组成的化合物中可能含有共价键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的最高价氧化物对应水化物之间可彼此反应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氢化物的稳定性是</a:t>
            </a:r>
            <a:r>
              <a:rPr lang="en-US" altLang="zh-CN" sz="2200">
                <a:solidFill>
                  <a:srgbClr val="000000"/>
                </a:solidFill>
                <a:latin typeface="Times New Roman" panose="02020603050405020304" pitchFamily="18" charset="0"/>
                <a:cs typeface="Times New Roman" panose="02020603050405020304" pitchFamily="18" charset="0"/>
              </a:rPr>
              <a:t>Q&gt;Y&gt;R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D.Z</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形成的化合物为离子化合物</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810299828"/>
              </p:ext>
            </p:extLst>
          </p:nvPr>
        </p:nvGraphicFramePr>
        <p:xfrm>
          <a:off x="508000" y="2268151"/>
          <a:ext cx="8128000" cy="2805150"/>
        </p:xfrm>
        <a:graphic>
          <a:graphicData uri="http://schemas.openxmlformats.org/presentationml/2006/ole">
            <mc:AlternateContent xmlns:mc="http://schemas.openxmlformats.org/markup-compatibility/2006">
              <mc:Choice xmlns:v="urn:schemas-microsoft-com:vml" Requires="v">
                <p:oleObj spid="_x0000_s103426" name="文档" r:id="rId7" imgW="3904756" imgH="1347653" progId="Word.Document.12">
                  <p:embed/>
                </p:oleObj>
              </mc:Choice>
              <mc:Fallback>
                <p:oleObj name="文档" r:id="rId7" imgW="3904756" imgH="1347653" progId="Word.Document.12">
                  <p:embed/>
                  <p:pic>
                    <p:nvPicPr>
                      <p:cNvPr id="0" name=""/>
                      <p:cNvPicPr/>
                      <p:nvPr/>
                    </p:nvPicPr>
                    <p:blipFill>
                      <a:blip r:embed="rId8"/>
                      <a:stretch>
                        <a:fillRect/>
                      </a:stretch>
                    </p:blipFill>
                    <p:spPr>
                      <a:xfrm>
                        <a:off x="508000" y="2268151"/>
                        <a:ext cx="8128000" cy="2805150"/>
                      </a:xfrm>
                      <a:prstGeom prst="rect">
                        <a:avLst/>
                      </a:prstGeom>
                    </p:spPr>
                  </p:pic>
                </p:oleObj>
              </mc:Fallback>
            </mc:AlternateContent>
          </a:graphicData>
        </a:graphic>
      </p:graphicFrame>
    </p:spTree>
    <p:extLst>
      <p:ext uri="{BB962C8B-B14F-4D97-AF65-F5344CB8AC3E}">
        <p14:creationId xmlns:p14="http://schemas.microsoft.com/office/powerpoint/2010/main" val="286639224"/>
      </p:ext>
    </p:extLst>
  </p:cSld>
  <p:clrMapOvr>
    <a:masterClrMapping/>
  </p:clrMapOvr>
  <p:transition spd="slow">
    <p:randomBar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73</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根据化合价首先确定</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分别是氯和氧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然后结合化合价和原子半径可知</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分别是</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Mg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中有共价键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的最高价氧化物对应水化物分别是</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Al(OH)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a:t>
            </a:r>
            <a:r>
              <a:rPr lang="en-US" altLang="zh-CN" sz="2200">
                <a:solidFill>
                  <a:srgbClr val="000000"/>
                </a:solidFill>
                <a:latin typeface="Times New Roman" panose="02020603050405020304" pitchFamily="18" charset="0"/>
                <a:cs typeface="Times New Roman" panose="02020603050405020304" pitchFamily="18" charset="0"/>
              </a:rPr>
              <a:t>Al(OH)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是两性氢氧化物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故三者之间可以彼此反应</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氢化物的稳定性</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O&gt;HCl&gt;NH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;AlCl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为共价化合物</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1286822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74</a:t>
            </a:fld>
            <a:r>
              <a:rPr lang="en-US" altLang="zh-CN" dirty="0" smtClean="0"/>
              <a:t>-</a:t>
            </a:r>
            <a:endParaRPr lang="zh-CN" altLang="en-US" dirty="0"/>
          </a:p>
        </p:txBody>
      </p:sp>
      <p:sp>
        <p:nvSpPr>
          <p:cNvPr id="14" name="圆角矩形 13">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00808"/>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元素的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位、构、性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关系与元素推断</a:t>
            </a:r>
            <a:r>
              <a:rPr lang="zh-CN"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cs typeface="Times New Roman" panose="02020603050405020304" pitchFamily="18" charset="0"/>
              </a:rPr>
              <a:t>今年是门捷列夫发现元素周期律</a:t>
            </a:r>
            <a:r>
              <a:rPr lang="en-US" altLang="zh-CN" sz="2200">
                <a:solidFill>
                  <a:srgbClr val="000000"/>
                </a:solidFill>
                <a:latin typeface="Times New Roman" panose="02020603050405020304" pitchFamily="18" charset="0"/>
                <a:cs typeface="Times New Roman" panose="02020603050405020304" pitchFamily="18" charset="0"/>
              </a:rPr>
              <a:t>150</a:t>
            </a:r>
            <a:r>
              <a:rPr lang="zh-CN" altLang="zh-CN" sz="2200">
                <a:solidFill>
                  <a:srgbClr val="000000"/>
                </a:solidFill>
                <a:latin typeface="Times New Roman" panose="02020603050405020304" pitchFamily="18" charset="0"/>
                <a:cs typeface="Times New Roman" panose="02020603050405020304" pitchFamily="18" charset="0"/>
              </a:rPr>
              <a:t>周年。下表是元素周期表的一部分</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为短周期主族元素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的最高化合价之和为</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:W&lt;X</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常温常压下</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单质为固态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气态氢化物热稳定性</a:t>
            </a:r>
            <a:r>
              <a:rPr lang="en-US" altLang="zh-CN" sz="2200">
                <a:solidFill>
                  <a:srgbClr val="000000"/>
                </a:solidFill>
                <a:latin typeface="Times New Roman" panose="02020603050405020304" pitchFamily="18" charset="0"/>
                <a:cs typeface="Times New Roman" panose="02020603050405020304" pitchFamily="18" charset="0"/>
              </a:rPr>
              <a:t>:Z&lt;W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D.X</a:t>
            </a:r>
            <a:r>
              <a:rPr lang="zh-CN" altLang="zh-CN" sz="2200">
                <a:solidFill>
                  <a:srgbClr val="000000"/>
                </a:solidFill>
                <a:latin typeface="Times New Roman" panose="02020603050405020304" pitchFamily="18" charset="0"/>
                <a:cs typeface="Times New Roman" panose="02020603050405020304" pitchFamily="18" charset="0"/>
              </a:rPr>
              <a:t>的最高价氧化物的水化物是强碱</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431840301"/>
              </p:ext>
            </p:extLst>
          </p:nvPr>
        </p:nvGraphicFramePr>
        <p:xfrm>
          <a:off x="877455" y="3318163"/>
          <a:ext cx="7389091" cy="1324629"/>
        </p:xfrm>
        <a:graphic>
          <a:graphicData uri="http://schemas.openxmlformats.org/presentationml/2006/ole">
            <mc:AlternateContent xmlns:mc="http://schemas.openxmlformats.org/markup-compatibility/2006">
              <mc:Choice xmlns:v="urn:schemas-microsoft-com:vml" Requires="v">
                <p:oleObj spid="_x0000_s104450" name="文档" r:id="rId7" imgW="3923883" imgH="700276" progId="Word.Document.12">
                  <p:embed/>
                </p:oleObj>
              </mc:Choice>
              <mc:Fallback>
                <p:oleObj name="文档" r:id="rId7" imgW="3923883" imgH="700276" progId="Word.Document.12">
                  <p:embed/>
                  <p:pic>
                    <p:nvPicPr>
                      <p:cNvPr id="0" name=""/>
                      <p:cNvPicPr/>
                      <p:nvPr/>
                    </p:nvPicPr>
                    <p:blipFill>
                      <a:blip r:embed="rId8"/>
                      <a:stretch>
                        <a:fillRect/>
                      </a:stretch>
                    </p:blipFill>
                    <p:spPr>
                      <a:xfrm>
                        <a:off x="877455" y="3318163"/>
                        <a:ext cx="7389091" cy="1324629"/>
                      </a:xfrm>
                      <a:prstGeom prst="rect">
                        <a:avLst/>
                      </a:prstGeom>
                    </p:spPr>
                  </p:pic>
                </p:oleObj>
              </mc:Fallback>
            </mc:AlternateContent>
          </a:graphicData>
        </a:graphic>
      </p:graphicFrame>
    </p:spTree>
    <p:extLst>
      <p:ext uri="{BB962C8B-B14F-4D97-AF65-F5344CB8AC3E}">
        <p14:creationId xmlns:p14="http://schemas.microsoft.com/office/powerpoint/2010/main" val="1987262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75</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由表格中元素在周期表中的位置可知</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的最高化合价比</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的最高正化合价多</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且两者最高化合价之和为</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的最高化合价为</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价</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的最高化合价为</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分别属于第</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族和第</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Ⅴ</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因为</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种元素均为短周期元素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Al,Y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Si,Z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。根据同周期主族元素原子半径从左到右逐渐减小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同主族元素原子半径从上到下逐渐增大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可知原子半径</a:t>
            </a:r>
            <a:r>
              <a:rPr lang="en-US" altLang="zh-CN" sz="2200">
                <a:solidFill>
                  <a:srgbClr val="000000"/>
                </a:solidFill>
                <a:latin typeface="Times New Roman" panose="02020603050405020304" pitchFamily="18" charset="0"/>
                <a:cs typeface="Times New Roman" panose="02020603050405020304" pitchFamily="18" charset="0"/>
              </a:rPr>
              <a:t>N&lt;Al,A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常温常压下</a:t>
            </a:r>
            <a:r>
              <a:rPr lang="en-US" altLang="zh-CN" sz="2200">
                <a:solidFill>
                  <a:srgbClr val="000000"/>
                </a:solidFill>
                <a:latin typeface="Times New Roman" panose="02020603050405020304" pitchFamily="18" charset="0"/>
                <a:cs typeface="Times New Roman" panose="02020603050405020304" pitchFamily="18" charset="0"/>
              </a:rPr>
              <a:t>Si</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是固体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同主族从上到下元素的非金属性逐渐减弱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对应气态氢化物的热稳定性逐渐减弱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则气态氢化物的热稳定性</a:t>
            </a:r>
            <a:r>
              <a:rPr lang="en-US" altLang="zh-CN" sz="2200">
                <a:solidFill>
                  <a:srgbClr val="000000"/>
                </a:solidFill>
                <a:latin typeface="Times New Roman" panose="02020603050405020304" pitchFamily="18" charset="0"/>
                <a:cs typeface="Times New Roman" panose="02020603050405020304" pitchFamily="18" charset="0"/>
              </a:rPr>
              <a:t>Z&lt;W,C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的最高价氧化物的水化物是两性氢氧化物</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0266563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76</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,12)</a:t>
            </a:r>
            <a:r>
              <a:rPr lang="zh-CN" altLang="zh-CN" sz="2200">
                <a:solidFill>
                  <a:srgbClr val="000000"/>
                </a:solidFill>
                <a:latin typeface="Times New Roman" panose="02020603050405020304" pitchFamily="18" charset="0"/>
                <a:cs typeface="Times New Roman" panose="02020603050405020304" pitchFamily="18" charset="0"/>
              </a:rPr>
              <a:t>主族元素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的原子序数依次增加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且均不大于</a:t>
            </a:r>
            <a:r>
              <a:rPr lang="en-US" altLang="zh-CN" sz="2200">
                <a:solidFill>
                  <a:srgbClr val="000000"/>
                </a:solidFill>
                <a:latin typeface="Times New Roman" panose="02020603050405020304" pitchFamily="18" charset="0"/>
                <a:cs typeface="Times New Roman" panose="02020603050405020304" pitchFamily="18" charset="0"/>
              </a:rPr>
              <a:t>20</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最外层电子数之和为</a:t>
            </a:r>
            <a:r>
              <a:rPr lang="en-US" altLang="zh-CN" sz="2200">
                <a:solidFill>
                  <a:srgbClr val="000000"/>
                </a:solidFill>
                <a:latin typeface="Times New Roman" panose="02020603050405020304" pitchFamily="18" charset="0"/>
                <a:cs typeface="Times New Roman" panose="02020603050405020304" pitchFamily="18" charset="0"/>
              </a:rPr>
              <a:t>10;W</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同族</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形成的化合物可与浓硫酸反应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其生成物可腐蚀玻璃。下列说法正确的是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常温常压下</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的单质为气态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B.Z</a:t>
            </a:r>
            <a:r>
              <a:rPr lang="zh-CN" altLang="zh-CN" sz="2200">
                <a:solidFill>
                  <a:srgbClr val="000000"/>
                </a:solidFill>
                <a:latin typeface="Times New Roman" panose="02020603050405020304" pitchFamily="18" charset="0"/>
                <a:cs typeface="Times New Roman" panose="02020603050405020304" pitchFamily="18" charset="0"/>
              </a:rPr>
              <a:t>的氢化物为离子化合物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C.Y</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形成的化合物的水溶液呈碱性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D.W</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具有相同的最高化合价</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219680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77</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形成的化合物可与浓硫酸反应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其生成物可腐蚀玻璃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该生成物为</a:t>
            </a:r>
            <a:r>
              <a:rPr lang="en-US" altLang="zh-CN" sz="2200">
                <a:solidFill>
                  <a:srgbClr val="000000"/>
                </a:solidFill>
                <a:latin typeface="Times New Roman" panose="02020603050405020304" pitchFamily="18" charset="0"/>
                <a:cs typeface="Times New Roman" panose="02020603050405020304" pitchFamily="18" charset="0"/>
              </a:rPr>
              <a:t>HF,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则结合</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及</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最外层电子数之和为</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可推知</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为氟元素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为氯元素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元素。常温常压下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金属钠为固态</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;CaH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为离子化合物</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;CaCl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为强酸强碱盐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其溶液呈中性</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无正价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的最高价为</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价</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4128405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78</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天津</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下列有关物质性质的比较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结论正确的是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溶解度</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&lt;NaHCO</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热稳定性</a:t>
            </a:r>
            <a:r>
              <a:rPr lang="en-US" altLang="zh-CN" sz="2200">
                <a:solidFill>
                  <a:srgbClr val="000000"/>
                </a:solidFill>
                <a:latin typeface="Times New Roman" panose="02020603050405020304" pitchFamily="18" charset="0"/>
                <a:cs typeface="Times New Roman" panose="02020603050405020304" pitchFamily="18" charset="0"/>
              </a:rPr>
              <a:t>:HCl&lt;PH</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沸点</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SH&lt;C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OH</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碱性</a:t>
            </a:r>
            <a:r>
              <a:rPr lang="en-US" altLang="zh-CN" sz="2200">
                <a:solidFill>
                  <a:srgbClr val="000000"/>
                </a:solidFill>
                <a:latin typeface="Times New Roman" panose="02020603050405020304" pitchFamily="18" charset="0"/>
                <a:cs typeface="Times New Roman" panose="02020603050405020304" pitchFamily="18" charset="0"/>
              </a:rPr>
              <a:t>:LiOH&lt;Be(OH)</a:t>
            </a:r>
            <a:r>
              <a:rPr lang="en-US" altLang="zh-CN" sz="2200" baseline="-250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的溶解度小于</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由于非金属性</a:t>
            </a:r>
            <a:r>
              <a:rPr lang="en-US" altLang="zh-CN" sz="2200">
                <a:solidFill>
                  <a:srgbClr val="000000"/>
                </a:solidFill>
                <a:latin typeface="Times New Roman" panose="02020603050405020304" pitchFamily="18" charset="0"/>
                <a:cs typeface="Times New Roman" panose="02020603050405020304" pitchFamily="18" charset="0"/>
              </a:rPr>
              <a:t>:Cl&gt;P,</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则氢化物的稳定性</a:t>
            </a:r>
            <a:r>
              <a:rPr lang="en-US" altLang="zh-CN" sz="2200">
                <a:solidFill>
                  <a:srgbClr val="000000"/>
                </a:solidFill>
                <a:latin typeface="Times New Roman" panose="02020603050405020304" pitchFamily="18" charset="0"/>
                <a:cs typeface="Times New Roman" panose="02020603050405020304" pitchFamily="18" charset="0"/>
              </a:rPr>
              <a:t>:HCl&gt;PH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分子间形成氢键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因此沸点</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SH&lt;C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OH,C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由于金属性</a:t>
            </a:r>
            <a:r>
              <a:rPr lang="en-US" altLang="zh-CN" sz="2200">
                <a:solidFill>
                  <a:srgbClr val="000000"/>
                </a:solidFill>
                <a:latin typeface="Times New Roman" panose="02020603050405020304" pitchFamily="18" charset="0"/>
                <a:cs typeface="Times New Roman" panose="02020603050405020304" pitchFamily="18" charset="0"/>
              </a:rPr>
              <a:t>:Li&gt;Be</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因此碱性</a:t>
            </a:r>
            <a:r>
              <a:rPr lang="en-US" altLang="zh-CN" sz="2200">
                <a:solidFill>
                  <a:srgbClr val="000000"/>
                </a:solidFill>
                <a:latin typeface="Times New Roman" panose="02020603050405020304" pitchFamily="18" charset="0"/>
                <a:cs typeface="Times New Roman" panose="02020603050405020304" pitchFamily="18" charset="0"/>
              </a:rPr>
              <a:t>:LiOH&gt;Be(OH)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0485054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79</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,12)</a:t>
            </a:r>
            <a:r>
              <a:rPr lang="zh-CN" altLang="zh-CN" sz="2200">
                <a:solidFill>
                  <a:srgbClr val="000000"/>
                </a:solidFill>
                <a:latin typeface="Times New Roman" panose="02020603050405020304" pitchFamily="18" charset="0"/>
                <a:cs typeface="Times New Roman" panose="02020603050405020304" pitchFamily="18" charset="0"/>
              </a:rPr>
              <a:t>短周期主族元素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的原子序数依次增大</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的简单氢化物可用作制冷剂</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的原子半径是所有短周期主族元素中最大的。由</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三种元素形成的一种盐溶于水后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加入稀盐酸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有黄色沉淀析出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同时有刺激性气体产生。下列说法不正确的是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A.X</a:t>
            </a:r>
            <a:r>
              <a:rPr lang="zh-CN" altLang="zh-CN" sz="2200">
                <a:solidFill>
                  <a:srgbClr val="000000"/>
                </a:solidFill>
                <a:latin typeface="Times New Roman" panose="02020603050405020304" pitchFamily="18" charset="0"/>
                <a:cs typeface="Times New Roman" panose="02020603050405020304" pitchFamily="18" charset="0"/>
              </a:rPr>
              <a:t>的简单氢化物的热稳定性比</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B.Y</a:t>
            </a:r>
            <a:r>
              <a:rPr lang="zh-CN" altLang="zh-CN" sz="2200">
                <a:solidFill>
                  <a:srgbClr val="000000"/>
                </a:solidFill>
                <a:latin typeface="Times New Roman" panose="02020603050405020304" pitchFamily="18" charset="0"/>
                <a:cs typeface="Times New Roman" panose="02020603050405020304" pitchFamily="18" charset="0"/>
              </a:rPr>
              <a:t>的简单离子与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的具有相同的电子层结构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C.Y</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形成化合物的水溶液可使蓝色石蕊试纸变红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D.Z</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属于同一主族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属于同一周期</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659044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100052"/>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653485594"/>
              </p:ext>
            </p:extLst>
          </p:nvPr>
        </p:nvGraphicFramePr>
        <p:xfrm>
          <a:off x="610190" y="2564904"/>
          <a:ext cx="8128000" cy="2142655"/>
        </p:xfrm>
        <a:graphic>
          <a:graphicData uri="http://schemas.openxmlformats.org/presentationml/2006/ole">
            <mc:AlternateContent xmlns:mc="http://schemas.openxmlformats.org/markup-compatibility/2006">
              <mc:Choice xmlns:v="urn:schemas-microsoft-com:vml" Requires="v">
                <p:oleObj spid="_x0000_s78850" name="文档" r:id="rId7" imgW="3847376" imgH="1014068" progId="Word.Document.12">
                  <p:embed/>
                </p:oleObj>
              </mc:Choice>
              <mc:Fallback>
                <p:oleObj name="文档" r:id="rId7" imgW="3847376" imgH="1014068" progId="Word.Document.12">
                  <p:embed/>
                  <p:pic>
                    <p:nvPicPr>
                      <p:cNvPr id="0" name=""/>
                      <p:cNvPicPr/>
                      <p:nvPr/>
                    </p:nvPicPr>
                    <p:blipFill>
                      <a:blip r:embed="rId8"/>
                      <a:stretch>
                        <a:fillRect/>
                      </a:stretch>
                    </p:blipFill>
                    <p:spPr>
                      <a:xfrm>
                        <a:off x="610190" y="2564904"/>
                        <a:ext cx="8128000" cy="2142655"/>
                      </a:xfrm>
                      <a:prstGeom prst="rect">
                        <a:avLst/>
                      </a:prstGeom>
                    </p:spPr>
                  </p:pic>
                </p:oleObj>
              </mc:Fallback>
            </mc:AlternateContent>
          </a:graphicData>
        </a:graphic>
      </p:graphicFrame>
    </p:spTree>
    <p:extLst>
      <p:ext uri="{BB962C8B-B14F-4D97-AF65-F5344CB8AC3E}">
        <p14:creationId xmlns:p14="http://schemas.microsoft.com/office/powerpoint/2010/main" val="1068498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80</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的简单氢化物可用作制冷剂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的原子半径是短周期主族元素中半径最大的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组成的盐溶于水后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加入稀盐酸有黄色沉淀和刺激性气味的气体产生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可知此盐为</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O,Z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的非金属性比</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的热稳定性比</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的电子层结构相同</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的水溶液因水解呈碱性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同主族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同周期</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350491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81</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,13)</a:t>
            </a:r>
            <a:r>
              <a:rPr lang="zh-CN" altLang="zh-CN" sz="2200">
                <a:solidFill>
                  <a:srgbClr val="000000"/>
                </a:solidFill>
                <a:latin typeface="Times New Roman" panose="02020603050405020304" pitchFamily="18" charset="0"/>
                <a:cs typeface="Times New Roman" panose="02020603050405020304" pitchFamily="18" charset="0"/>
              </a:rPr>
              <a:t>短周期元素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的原子序数依次增加。</a:t>
            </a:r>
            <a:r>
              <a:rPr lang="en-US" altLang="zh-CN" sz="2200" i="1">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是由这些元素组成的二元化合物。</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是元素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的单质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通常为黄绿色气体</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的水溶液具有漂白性</a:t>
            </a:r>
            <a:r>
              <a:rPr lang="en-US" altLang="zh-CN" sz="2200">
                <a:solidFill>
                  <a:srgbClr val="000000"/>
                </a:solidFill>
                <a:latin typeface="Times New Roman" panose="02020603050405020304" pitchFamily="18" charset="0"/>
                <a:cs typeface="Times New Roman" panose="02020603050405020304" pitchFamily="18" charset="0"/>
              </a:rPr>
              <a:t>,0.01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cs typeface="Times New Roman" panose="02020603050405020304" pitchFamily="18" charset="0"/>
              </a:rPr>
              <a:t>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通常是难溶于水的混合物。上述物质的转化关系如图所示。下列说法正确的是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原子半径的大小</a:t>
            </a:r>
            <a:r>
              <a:rPr lang="en-US" altLang="zh-CN" sz="2200">
                <a:solidFill>
                  <a:srgbClr val="000000"/>
                </a:solidFill>
                <a:latin typeface="Times New Roman" panose="02020603050405020304" pitchFamily="18" charset="0"/>
                <a:cs typeface="Times New Roman" panose="02020603050405020304" pitchFamily="18" charset="0"/>
              </a:rPr>
              <a:t>W&lt;X&lt;Y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元素的非金属性</a:t>
            </a:r>
            <a:r>
              <a:rPr lang="en-US" altLang="zh-CN" sz="2200">
                <a:solidFill>
                  <a:srgbClr val="000000"/>
                </a:solidFill>
                <a:latin typeface="Times New Roman" panose="02020603050405020304" pitchFamily="18" charset="0"/>
                <a:cs typeface="Times New Roman" panose="02020603050405020304" pitchFamily="18" charset="0"/>
              </a:rPr>
              <a:t>Z&gt;X&gt;Y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C.Y</a:t>
            </a:r>
            <a:r>
              <a:rPr lang="zh-CN" altLang="zh-CN" sz="2200">
                <a:solidFill>
                  <a:srgbClr val="000000"/>
                </a:solidFill>
                <a:latin typeface="Times New Roman" panose="02020603050405020304" pitchFamily="18" charset="0"/>
                <a:cs typeface="Times New Roman" panose="02020603050405020304" pitchFamily="18" charset="0"/>
              </a:rPr>
              <a:t>的氢化物常温常压下为液态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D.X</a:t>
            </a:r>
            <a:r>
              <a:rPr lang="zh-CN" altLang="zh-CN" sz="2200">
                <a:solidFill>
                  <a:srgbClr val="000000"/>
                </a:solidFill>
                <a:latin typeface="Times New Roman" panose="02020603050405020304" pitchFamily="18" charset="0"/>
                <a:cs typeface="Times New Roman" panose="02020603050405020304" pitchFamily="18" charset="0"/>
              </a:rPr>
              <a:t>的最高价氧化物的水化物为强酸</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6" name="A0819.eps" descr="id:2147504518;FounderCES"/>
          <p:cNvPicPr/>
          <p:nvPr/>
        </p:nvPicPr>
        <p:blipFill>
          <a:blip r:embed="rId5"/>
          <a:stretch>
            <a:fillRect/>
          </a:stretch>
        </p:blipFill>
        <p:spPr>
          <a:xfrm>
            <a:off x="5580112" y="3429000"/>
            <a:ext cx="1486909" cy="1728192"/>
          </a:xfrm>
          <a:prstGeom prst="rect">
            <a:avLst/>
          </a:prstGeom>
        </p:spPr>
      </p:pic>
    </p:spTree>
    <p:extLst>
      <p:ext uri="{BB962C8B-B14F-4D97-AF65-F5344CB8AC3E}">
        <p14:creationId xmlns:p14="http://schemas.microsoft.com/office/powerpoint/2010/main" val="23025724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82</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根据单质</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为黄绿色气体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Cl,0.01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为一元强酸</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水溶液具有漂白性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a:t>
            </a:r>
            <a:r>
              <a:rPr lang="en-US" altLang="zh-CN" sz="2200" i="1">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HCl,</a:t>
            </a:r>
            <a:r>
              <a:rPr lang="en-US" altLang="zh-CN" sz="2200" i="1">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HClO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通常是难溶于水的混合物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可能为</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反应生成</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均难溶于水。推断</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分别是</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原子半径应为</a:t>
            </a:r>
            <a:r>
              <a:rPr lang="en-US" altLang="zh-CN" sz="2200">
                <a:solidFill>
                  <a:srgbClr val="000000"/>
                </a:solidFill>
                <a:latin typeface="Times New Roman" panose="02020603050405020304" pitchFamily="18" charset="0"/>
                <a:cs typeface="Times New Roman" panose="02020603050405020304" pitchFamily="18" charset="0"/>
              </a:rPr>
              <a:t>W&lt;Y&lt;X,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非金属性应为</a:t>
            </a:r>
            <a:r>
              <a:rPr lang="en-US" altLang="zh-CN" sz="2200">
                <a:solidFill>
                  <a:srgbClr val="000000"/>
                </a:solidFill>
                <a:latin typeface="Times New Roman" panose="02020603050405020304" pitchFamily="18" charset="0"/>
                <a:cs typeface="Times New Roman" panose="02020603050405020304" pitchFamily="18" charset="0"/>
              </a:rPr>
              <a:t>Y&gt;Z&gt;X,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的氢化物为</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常温常压下均为液态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碳的最高价氧化物对应的水化物为碳酸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碳酸为弱酸。</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653325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83</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短周期主族元素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原子序数依次增大</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原子的最外层有</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是迄今发现的非金属性最强的元素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在周期表中</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位于</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族</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属于同一主族。下列说法正确的是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的简单阴离子具有相同的电子层结构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由</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两种元素组成的化合物是离子化合物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C.W</a:t>
            </a:r>
            <a:r>
              <a:rPr lang="zh-CN" altLang="zh-CN" sz="2200">
                <a:solidFill>
                  <a:srgbClr val="000000"/>
                </a:solidFill>
                <a:latin typeface="Times New Roman" panose="02020603050405020304" pitchFamily="18" charset="0"/>
                <a:cs typeface="Times New Roman" panose="02020603050405020304" pitchFamily="18" charset="0"/>
              </a:rPr>
              <a:t>的简单气态氢化物的热稳定性比</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(X)&lt;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(Y)&lt;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(Z)&lt;</a:t>
            </a:r>
            <a:r>
              <a:rPr lang="en-US" altLang="zh-CN" sz="2200" i="1">
                <a:solidFill>
                  <a:srgbClr val="000000"/>
                </a:solidFill>
                <a:latin typeface="Times New Roman" panose="02020603050405020304" pitchFamily="18" charset="0"/>
                <a:cs typeface="Times New Roman" panose="02020603050405020304" pitchFamily="18" charset="0"/>
              </a:rPr>
              <a:t>r</a:t>
            </a:r>
            <a:r>
              <a:rPr lang="en-US" altLang="zh-CN" sz="2200">
                <a:solidFill>
                  <a:srgbClr val="000000"/>
                </a:solidFill>
                <a:latin typeface="Times New Roman" panose="02020603050405020304" pitchFamily="18" charset="0"/>
                <a:cs typeface="Times New Roman" panose="02020603050405020304" pitchFamily="18" charset="0"/>
              </a:rPr>
              <a:t>(W)</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801164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84</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原子最外层有</a:t>
            </a: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可能为</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四种短周期元素中</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的原子序数最小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O;W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同主族</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非金属性最强的元素为</a:t>
            </a:r>
            <a:r>
              <a:rPr lang="en-US" altLang="zh-CN" sz="2200">
                <a:solidFill>
                  <a:srgbClr val="000000"/>
                </a:solidFill>
                <a:latin typeface="Times New Roman" panose="02020603050405020304" pitchFamily="18" charset="0"/>
                <a:cs typeface="Times New Roman" panose="02020603050405020304" pitchFamily="18" charset="0"/>
              </a:rPr>
              <a:t>F,Y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F;Z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位于第</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原子序数比</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大</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的电子层结构不同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,NaF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为离子化合物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的非金属性比</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所以氢化物的热稳定性</a:t>
            </a:r>
            <a:r>
              <a:rPr lang="en-US" altLang="zh-CN" sz="2200">
                <a:solidFill>
                  <a:srgbClr val="000000"/>
                </a:solidFill>
                <a:latin typeface="Times New Roman" panose="02020603050405020304" pitchFamily="18" charset="0"/>
                <a:cs typeface="Times New Roman" panose="02020603050405020304" pitchFamily="18" charset="0"/>
              </a:rPr>
              <a:t>:HF&gt;H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:Na&gt;S&gt;O&gt;F,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7628122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85</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3" name="矩形 2"/>
          <p:cNvSpPr>
            <a:spLocks noChangeAspect="1"/>
          </p:cNvSpPr>
          <p:nvPr/>
        </p:nvSpPr>
        <p:spPr>
          <a:xfrm>
            <a:off x="508000" y="1505471"/>
            <a:ext cx="8128000" cy="410105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浙江</a:t>
            </a:r>
            <a:r>
              <a:rPr lang="en-US" altLang="zh-CN" sz="2200">
                <a:solidFill>
                  <a:srgbClr val="000000"/>
                </a:solidFill>
                <a:latin typeface="Times New Roman" panose="02020603050405020304" pitchFamily="18" charset="0"/>
                <a:cs typeface="Times New Roman" panose="02020603050405020304" pitchFamily="18" charset="0"/>
              </a:rPr>
              <a:t>,9)</a:t>
            </a:r>
            <a:r>
              <a:rPr lang="zh-CN" altLang="zh-CN" sz="2200">
                <a:solidFill>
                  <a:srgbClr val="000000"/>
                </a:solidFill>
                <a:latin typeface="Times New Roman" panose="02020603050405020304" pitchFamily="18" charset="0"/>
                <a:cs typeface="Times New Roman" panose="02020603050405020304" pitchFamily="18" charset="0"/>
              </a:rPr>
              <a:t>短周期主族元素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的原子序数依次增大</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原子核外最外层电子数是其电子层数的</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的核电荷数之比为</a:t>
            </a: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的最外层为</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电子结构。金属单质</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在空气中燃烧生成的化合物可与水发生氧化还原反应。下列说法正确的是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能形成多种化合物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一般条件下都能与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的最高价氧化物的水化物发生反应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原子半径大小</a:t>
            </a:r>
            <a:r>
              <a:rPr lang="en-US" altLang="zh-CN" sz="2200">
                <a:solidFill>
                  <a:srgbClr val="000000"/>
                </a:solidFill>
                <a:latin typeface="Times New Roman" panose="02020603050405020304" pitchFamily="18" charset="0"/>
                <a:cs typeface="Times New Roman" panose="02020603050405020304" pitchFamily="18" charset="0"/>
              </a:rPr>
              <a:t>:X&lt;Y,Z&gt;W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化合物</a:t>
            </a:r>
            <a:r>
              <a:rPr lang="en-US" altLang="zh-CN" sz="2200">
                <a:solidFill>
                  <a:srgbClr val="000000"/>
                </a:solidFill>
                <a:latin typeface="Times New Roman" panose="02020603050405020304" pitchFamily="18" charset="0"/>
                <a:cs typeface="Times New Roman" panose="02020603050405020304" pitchFamily="18" charset="0"/>
              </a:rPr>
              <a:t>Z</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ZWY</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都只存在离子键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的某些单质或两元素之间形成的某些化合物可作水的消毒剂</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0449005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86</a:t>
            </a:fld>
            <a:r>
              <a:rPr lang="en-US" altLang="zh-CN" dirty="0" smtClean="0"/>
              <a:t>-</a:t>
            </a:r>
            <a:endParaRPr lang="zh-CN" altLang="en-US" dirty="0"/>
          </a:p>
        </p:txBody>
      </p:sp>
      <p:sp>
        <p:nvSpPr>
          <p:cNvPr id="14" name="圆角矩形 13">
            <a:hlinkClick r:id="rId3"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15" name="圆角矩形 14">
            <a:hlinkClick r:id="rId4"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原子核外最外层电子数是其电子层数的</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是四种短周期元素中原子序数最小的</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的核电荷数是</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O;W</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的最外层为</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金属单质</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在空气中燃烧生成的化合物可与水发生氧化还原反应</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不能与</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同周期原子序数越小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半径越大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即原子半径</a:t>
            </a:r>
            <a:r>
              <a:rPr lang="en-US" altLang="zh-CN" sz="2200">
                <a:solidFill>
                  <a:srgbClr val="000000"/>
                </a:solidFill>
                <a:latin typeface="Times New Roman" panose="02020603050405020304" pitchFamily="18" charset="0"/>
                <a:cs typeface="Times New Roman" panose="02020603050405020304" pitchFamily="18" charset="0"/>
              </a:rPr>
              <a:t>:C&gt;O,Na&gt;Cl,B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化合物</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只含离子键、</a:t>
            </a:r>
            <a:r>
              <a:rPr lang="en-US" altLang="zh-CN" sz="2200">
                <a:solidFill>
                  <a:srgbClr val="000000"/>
                </a:solidFill>
                <a:latin typeface="Times New Roman" panose="02020603050405020304" pitchFamily="18" charset="0"/>
                <a:cs typeface="Times New Roman" panose="02020603050405020304" pitchFamily="18" charset="0"/>
              </a:rPr>
              <a:t>NaClO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中既有离子键也有共价键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等有强氧化性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可以作为自来水的消毒剂</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6204771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87</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山西运城模拟</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均为短周期主族元素且原子序数依次增大</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原子最外层比</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原子最外层多</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实验室可用</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的单质与烧碱溶液反应制备少量气体</a:t>
            </a:r>
            <a:r>
              <a:rPr lang="en-US" altLang="zh-CN" sz="2200">
                <a:solidFill>
                  <a:srgbClr val="000000"/>
                </a:solidFill>
                <a:latin typeface="Times New Roman" panose="02020603050405020304" pitchFamily="18" charset="0"/>
                <a:cs typeface="Times New Roman" panose="02020603050405020304" pitchFamily="18" charset="0"/>
              </a:rPr>
              <a:t>X</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的单质可用于自来水消毒。下列说法正确的是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A.Z</a:t>
            </a:r>
            <a:r>
              <a:rPr lang="zh-CN" altLang="zh-CN" sz="2200">
                <a:solidFill>
                  <a:srgbClr val="000000"/>
                </a:solidFill>
                <a:latin typeface="Times New Roman" panose="02020603050405020304" pitchFamily="18" charset="0"/>
                <a:cs typeface="Times New Roman" panose="02020603050405020304" pitchFamily="18" charset="0"/>
              </a:rPr>
              <a:t>的氢氧化物与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的最高价含氧酸均能反应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简单离子半径</a:t>
            </a:r>
            <a:r>
              <a:rPr lang="en-US" altLang="zh-CN" sz="2200">
                <a:solidFill>
                  <a:srgbClr val="000000"/>
                </a:solidFill>
                <a:latin typeface="Times New Roman" panose="02020603050405020304" pitchFamily="18" charset="0"/>
                <a:cs typeface="Times New Roman" panose="02020603050405020304" pitchFamily="18" charset="0"/>
              </a:rPr>
              <a:t>:Z&lt;W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形成的化合物的水溶液呈碱性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工业上常用</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的单质在光照条件下制备</a:t>
            </a:r>
            <a:r>
              <a:rPr lang="en-US" altLang="zh-CN" sz="2200">
                <a:solidFill>
                  <a:srgbClr val="000000"/>
                </a:solidFill>
                <a:latin typeface="Times New Roman" panose="02020603050405020304" pitchFamily="18" charset="0"/>
                <a:cs typeface="Times New Roman" panose="02020603050405020304" pitchFamily="18" charset="0"/>
              </a:rPr>
              <a:t>XW</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2327777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88</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均为短周期主族元素且原子序数依次增大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实验室可用</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的单质与烧碱溶液反应制备少量气体</a:t>
            </a:r>
            <a:r>
              <a:rPr lang="en-US" altLang="zh-CN" sz="2200">
                <a:solidFill>
                  <a:srgbClr val="000000"/>
                </a:solidFill>
                <a:latin typeface="Times New Roman" panose="02020603050405020304" pitchFamily="18" charset="0"/>
                <a:cs typeface="Times New Roman" panose="02020603050405020304" pitchFamily="18" charset="0"/>
              </a:rPr>
              <a:t>X</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Al,X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原子最外层比</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原子最外层多</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最外层含有</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的单质可用于自来水消毒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的氢氧化物为氢氧化铝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碳酸为弱酸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不与氢氧化铝反应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离子的电子层越多离子半径越大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简单离子半径</a:t>
            </a:r>
            <a:r>
              <a:rPr lang="en-US" altLang="zh-CN" sz="2200">
                <a:solidFill>
                  <a:srgbClr val="000000"/>
                </a:solidFill>
                <a:latin typeface="Times New Roman" panose="02020603050405020304" pitchFamily="18" charset="0"/>
                <a:cs typeface="Times New Roman" panose="02020603050405020304" pitchFamily="18" charset="0"/>
              </a:rPr>
              <a:t>:Z&lt;W,B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形成的化合物为氯化铝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氯化铝为强酸弱碱盐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其水溶液呈酸性</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氯气和氢气在光照条件下可以反应生成</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但工业上常用氢气在氯气中燃烧的方法制备</a:t>
            </a:r>
            <a:r>
              <a:rPr lang="en-US" altLang="zh-CN" sz="2200">
                <a:solidFill>
                  <a:srgbClr val="000000"/>
                </a:solidFill>
                <a:latin typeface="Times New Roman" panose="02020603050405020304" pitchFamily="18" charset="0"/>
                <a:cs typeface="Times New Roman" panose="02020603050405020304" pitchFamily="18" charset="0"/>
              </a:rPr>
              <a:t>HCl,D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2290273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89</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52080"/>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福建三明期末检测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现有</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四种短周期元素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分别与</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结合生成甲、乙、丙三种化合物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且每个甲、乙、丙分子中均含</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个电子</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化合生成丁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有关物质的转化关系如下图所示。下列说法错误的是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原子序数由小到大的顺序是</a:t>
            </a:r>
            <a:r>
              <a:rPr lang="en-US" altLang="zh-CN" sz="2200">
                <a:solidFill>
                  <a:srgbClr val="000000"/>
                </a:solidFill>
                <a:latin typeface="Times New Roman" panose="02020603050405020304" pitchFamily="18" charset="0"/>
                <a:cs typeface="Times New Roman" panose="02020603050405020304" pitchFamily="18" charset="0"/>
              </a:rPr>
              <a:t>:W&lt;Z&lt;Y&lt;X</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B.Z</a:t>
            </a:r>
            <a:r>
              <a:rPr lang="zh-CN" altLang="zh-CN" sz="2200">
                <a:solidFill>
                  <a:srgbClr val="000000"/>
                </a:solidFill>
                <a:latin typeface="Times New Roman" panose="02020603050405020304" pitchFamily="18" charset="0"/>
                <a:cs typeface="Times New Roman" panose="02020603050405020304" pitchFamily="18" charset="0"/>
              </a:rPr>
              <a:t>的最高价氧化物对应水化物一定为强酸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化合物的沸点由高到低的顺序是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乙</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Times New Roman" panose="02020603050405020304" pitchFamily="18" charset="0"/>
                <a:cs typeface="Times New Roman" panose="02020603050405020304" pitchFamily="18" charset="0"/>
              </a:rPr>
              <a:t>甲</a:t>
            </a:r>
            <a:r>
              <a:rPr lang="en-US" altLang="zh-CN" sz="2200">
                <a:solidFill>
                  <a:srgbClr val="000000"/>
                </a:solidFill>
                <a:latin typeface="Times New Roman" panose="02020603050405020304" pitchFamily="18" charset="0"/>
                <a:cs typeface="Times New Roman" panose="02020603050405020304" pitchFamily="18" charset="0"/>
              </a:rPr>
              <a:t>&gt;</a:t>
            </a:r>
            <a:r>
              <a:rPr lang="zh-CN" altLang="zh-CN" sz="2200">
                <a:solidFill>
                  <a:srgbClr val="000000"/>
                </a:solidFill>
                <a:latin typeface="Times New Roman" panose="02020603050405020304" pitchFamily="18" charset="0"/>
                <a:cs typeface="Times New Roman" panose="02020603050405020304" pitchFamily="18" charset="0"/>
              </a:rPr>
              <a:t>丙</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D.Y</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都能形成两种或两种以上的化合物</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861624946"/>
              </p:ext>
            </p:extLst>
          </p:nvPr>
        </p:nvGraphicFramePr>
        <p:xfrm>
          <a:off x="508000" y="3020895"/>
          <a:ext cx="8128000" cy="1659803"/>
        </p:xfrm>
        <a:graphic>
          <a:graphicData uri="http://schemas.openxmlformats.org/presentationml/2006/ole">
            <mc:AlternateContent xmlns:mc="http://schemas.openxmlformats.org/markup-compatibility/2006">
              <mc:Choice xmlns:v="urn:schemas-microsoft-com:vml" Requires="v">
                <p:oleObj spid="_x0000_s105474" name="文档" r:id="rId7" imgW="3847376" imgH="786281" progId="Word.Document.12">
                  <p:embed/>
                </p:oleObj>
              </mc:Choice>
              <mc:Fallback>
                <p:oleObj name="文档" r:id="rId7" imgW="3847376" imgH="786281" progId="Word.Document.12">
                  <p:embed/>
                  <p:pic>
                    <p:nvPicPr>
                      <p:cNvPr id="0" name=""/>
                      <p:cNvPicPr/>
                      <p:nvPr/>
                    </p:nvPicPr>
                    <p:blipFill>
                      <a:blip r:embed="rId8"/>
                      <a:stretch>
                        <a:fillRect/>
                      </a:stretch>
                    </p:blipFill>
                    <p:spPr>
                      <a:xfrm>
                        <a:off x="508000" y="3020895"/>
                        <a:ext cx="8128000" cy="1659803"/>
                      </a:xfrm>
                      <a:prstGeom prst="rect">
                        <a:avLst/>
                      </a:prstGeom>
                    </p:spPr>
                  </p:pic>
                </p:oleObj>
              </mc:Fallback>
            </mc:AlternateContent>
          </a:graphicData>
        </a:graphic>
      </p:graphicFrame>
    </p:spTree>
    <p:extLst>
      <p:ext uri="{BB962C8B-B14F-4D97-AF65-F5344CB8AC3E}">
        <p14:creationId xmlns:p14="http://schemas.microsoft.com/office/powerpoint/2010/main" val="730718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高考真题体验</a:t>
            </a:r>
            <a:endParaRPr lang="zh-CN" altLang="en-US" sz="1400" dirty="0">
              <a:solidFill>
                <a:srgbClr val="E75E22"/>
              </a:solidFill>
              <a:latin typeface="+mj-ea"/>
              <a:ea typeface="+mj-ea"/>
            </a:endParaRPr>
          </a:p>
        </p:txBody>
      </p:sp>
      <p:sp>
        <p:nvSpPr>
          <p:cNvPr id="7" name="圆角矩形 6">
            <a:hlinkClick r:id="rId5" action="ppaction://hlinksldjump"/>
          </p:cNvPr>
          <p:cNvSpPr/>
          <p:nvPr/>
        </p:nvSpPr>
        <p:spPr>
          <a:xfrm>
            <a:off x="2041006" y="1052736"/>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典题演练提能</a:t>
            </a:r>
            <a:endParaRPr lang="zh-CN" altLang="en-US" sz="1400" dirty="0">
              <a:solidFill>
                <a:schemeClr val="bg1">
                  <a:lumMod val="65000"/>
                </a:schemeClr>
              </a:solidFill>
              <a:latin typeface="+mj-ea"/>
              <a:ea typeface="+mj-ea"/>
            </a:endParaRPr>
          </a:p>
        </p:txBody>
      </p:sp>
      <p:sp>
        <p:nvSpPr>
          <p:cNvPr id="2" name="矩形 1"/>
          <p:cNvSpPr>
            <a:spLocks noChangeAspect="1"/>
          </p:cNvSpPr>
          <p:nvPr/>
        </p:nvSpPr>
        <p:spPr>
          <a:xfrm>
            <a:off x="508000" y="2004980"/>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北京</a:t>
            </a:r>
            <a:r>
              <a:rPr lang="en-US" altLang="zh-CN" sz="2200">
                <a:solidFill>
                  <a:srgbClr val="000000"/>
                </a:solidFill>
                <a:latin typeface="Times New Roman" panose="02020603050405020304" pitchFamily="18" charset="0"/>
                <a:cs typeface="Times New Roman" panose="02020603050405020304" pitchFamily="18" charset="0"/>
              </a:rPr>
              <a:t>,7)2016</a:t>
            </a:r>
            <a:r>
              <a:rPr lang="zh-CN" altLang="zh-CN" sz="2200">
                <a:solidFill>
                  <a:srgbClr val="000000"/>
                </a:solidFill>
                <a:latin typeface="Times New Roman" panose="02020603050405020304" pitchFamily="18" charset="0"/>
                <a:cs typeface="Times New Roman" panose="02020603050405020304" pitchFamily="18" charset="0"/>
              </a:rPr>
              <a:t>年</a:t>
            </a:r>
            <a:r>
              <a:rPr lang="en-US" altLang="zh-CN" sz="2200">
                <a:solidFill>
                  <a:srgbClr val="000000"/>
                </a:solidFill>
                <a:latin typeface="Times New Roman" panose="02020603050405020304" pitchFamily="18" charset="0"/>
                <a:cs typeface="Times New Roman" panose="02020603050405020304" pitchFamily="18" charset="0"/>
              </a:rPr>
              <a:t>IUPAC</a:t>
            </a:r>
            <a:r>
              <a:rPr lang="zh-CN" altLang="zh-CN" sz="2200">
                <a:solidFill>
                  <a:srgbClr val="000000"/>
                </a:solidFill>
                <a:latin typeface="Times New Roman" panose="02020603050405020304" pitchFamily="18" charset="0"/>
                <a:cs typeface="Times New Roman" panose="02020603050405020304" pitchFamily="18" charset="0"/>
              </a:rPr>
              <a:t>命名</a:t>
            </a:r>
            <a:r>
              <a:rPr lang="en-US" altLang="zh-CN" sz="2200">
                <a:solidFill>
                  <a:srgbClr val="000000"/>
                </a:solidFill>
                <a:latin typeface="Times New Roman" panose="02020603050405020304" pitchFamily="18" charset="0"/>
                <a:cs typeface="Times New Roman" panose="02020603050405020304" pitchFamily="18" charset="0"/>
              </a:rPr>
              <a:t>117</a:t>
            </a:r>
            <a:r>
              <a:rPr lang="zh-CN" altLang="zh-CN" sz="2200">
                <a:solidFill>
                  <a:srgbClr val="000000"/>
                </a:solidFill>
                <a:latin typeface="Times New Roman" panose="02020603050405020304" pitchFamily="18" charset="0"/>
                <a:cs typeface="Times New Roman" panose="02020603050405020304" pitchFamily="18" charset="0"/>
              </a:rPr>
              <a:t>号元素为</a:t>
            </a:r>
            <a:r>
              <a:rPr lang="en-US" altLang="zh-CN" sz="2200">
                <a:solidFill>
                  <a:srgbClr val="000000"/>
                </a:solidFill>
                <a:latin typeface="Times New Roman" panose="02020603050405020304" pitchFamily="18" charset="0"/>
                <a:cs typeface="Times New Roman" panose="02020603050405020304" pitchFamily="18" charset="0"/>
              </a:rPr>
              <a:t>Ts(</a:t>
            </a:r>
            <a:r>
              <a:rPr lang="zh-CN" altLang="zh-CN" sz="2200">
                <a:solidFill>
                  <a:srgbClr val="000000"/>
                </a:solidFill>
                <a:latin typeface="Times New Roman" panose="02020603050405020304" pitchFamily="18" charset="0"/>
                <a:cs typeface="Times New Roman" panose="02020603050405020304" pitchFamily="18" charset="0"/>
              </a:rPr>
              <a:t>中文名</a:t>
            </a:r>
            <a:r>
              <a:rPr lang="en-US" altLang="zh-CN" sz="2200" smtClean="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effectLst/>
                <a:latin typeface="Arial" panose="020B0604020202020204" pitchFamily="34" charset="0"/>
                <a:ea typeface="黑体" panose="02010609060101010101" pitchFamily="49" charset="-122"/>
                <a:cs typeface="Times New Roman" panose="02020603050405020304" pitchFamily="18" charset="0"/>
              </a:rPr>
              <a:t>tián</a:t>
            </a:r>
            <a:r>
              <a:rPr lang="en-US" altLang="zh-CN" sz="2200">
                <a:solidFill>
                  <a:srgbClr val="000000"/>
                </a:solidFill>
                <a:latin typeface="Times New Roman" panose="02020603050405020304" pitchFamily="18" charset="0"/>
                <a:cs typeface="Times New Roman" panose="02020603050405020304" pitchFamily="18" charset="0"/>
              </a:rPr>
              <a:t>),Ts</a:t>
            </a:r>
            <a:r>
              <a:rPr lang="zh-CN" altLang="zh-CN" sz="2200">
                <a:solidFill>
                  <a:srgbClr val="000000"/>
                </a:solidFill>
                <a:latin typeface="Times New Roman" panose="02020603050405020304" pitchFamily="18" charset="0"/>
                <a:cs typeface="Times New Roman" panose="02020603050405020304" pitchFamily="18" charset="0"/>
              </a:rPr>
              <a:t>的原子核外最外层电子数是</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A.Ts</a:t>
            </a:r>
            <a:r>
              <a:rPr lang="zh-CN" altLang="zh-CN" sz="2200">
                <a:solidFill>
                  <a:srgbClr val="000000"/>
                </a:solidFill>
                <a:latin typeface="Times New Roman" panose="02020603050405020304" pitchFamily="18" charset="0"/>
                <a:cs typeface="Times New Roman" panose="02020603050405020304" pitchFamily="18" charset="0"/>
              </a:rPr>
              <a:t>是第七周期第</a:t>
            </a:r>
            <a:r>
              <a:rPr lang="en-US" altLang="zh-CN" sz="2200">
                <a:solidFill>
                  <a:srgbClr val="000000"/>
                </a:solidFill>
                <a:latin typeface="Times New Roman" panose="02020603050405020304" pitchFamily="18" charset="0"/>
                <a:cs typeface="Times New Roman" panose="02020603050405020304" pitchFamily="18" charset="0"/>
              </a:rPr>
              <a:t>ⅦA</a:t>
            </a:r>
            <a:r>
              <a:rPr lang="zh-CN" altLang="zh-CN" sz="2200">
                <a:solidFill>
                  <a:srgbClr val="000000"/>
                </a:solidFill>
                <a:latin typeface="Times New Roman" panose="02020603050405020304" pitchFamily="18" charset="0"/>
                <a:cs typeface="Times New Roman" panose="02020603050405020304" pitchFamily="18" charset="0"/>
              </a:rPr>
              <a:t>族元素</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B.Ts</a:t>
            </a:r>
            <a:r>
              <a:rPr lang="zh-CN" altLang="zh-CN" sz="2200">
                <a:solidFill>
                  <a:srgbClr val="000000"/>
                </a:solidFill>
                <a:latin typeface="Times New Roman" panose="02020603050405020304" pitchFamily="18" charset="0"/>
                <a:cs typeface="Times New Roman" panose="02020603050405020304" pitchFamily="18" charset="0"/>
              </a:rPr>
              <a:t>的同位素原子具有相同的电子数</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C.Ts</a:t>
            </a:r>
            <a:r>
              <a:rPr lang="zh-CN" altLang="zh-CN" sz="2200">
                <a:solidFill>
                  <a:srgbClr val="000000"/>
                </a:solidFill>
                <a:latin typeface="Times New Roman" panose="02020603050405020304" pitchFamily="18" charset="0"/>
                <a:cs typeface="Times New Roman" panose="02020603050405020304" pitchFamily="18" charset="0"/>
              </a:rPr>
              <a:t>在同族元素中非金属性最弱</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cs typeface="Times New Roman" panose="02020603050405020304" pitchFamily="18" charset="0"/>
            </a:endParaRPr>
          </a:p>
        </p:txBody>
      </p:sp>
      <p:pic>
        <p:nvPicPr>
          <p:cNvPr id="6" name="a10819.eps" descr="id:2147504380;FounderCES"/>
          <p:cNvPicPr/>
          <p:nvPr/>
        </p:nvPicPr>
        <p:blipFill>
          <a:blip r:embed="rId6"/>
          <a:stretch>
            <a:fillRect/>
          </a:stretch>
        </p:blipFill>
        <p:spPr>
          <a:xfrm>
            <a:off x="807036" y="2545956"/>
            <a:ext cx="273174" cy="241304"/>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390414559"/>
              </p:ext>
            </p:extLst>
          </p:nvPr>
        </p:nvGraphicFramePr>
        <p:xfrm>
          <a:off x="580738" y="4408945"/>
          <a:ext cx="8128000" cy="479499"/>
        </p:xfrm>
        <a:graphic>
          <a:graphicData uri="http://schemas.openxmlformats.org/presentationml/2006/ole">
            <mc:AlternateContent xmlns:mc="http://schemas.openxmlformats.org/markup-compatibility/2006">
              <mc:Choice xmlns:v="urn:schemas-microsoft-com:vml" Requires="v">
                <p:oleObj spid="_x0000_s79874" name="文档" r:id="rId8" imgW="3847376" imgH="227068" progId="Word.Document.12">
                  <p:embed/>
                </p:oleObj>
              </mc:Choice>
              <mc:Fallback>
                <p:oleObj name="文档" r:id="rId8" imgW="3847376" imgH="227068" progId="Word.Document.12">
                  <p:embed/>
                  <p:pic>
                    <p:nvPicPr>
                      <p:cNvPr id="0" name=""/>
                      <p:cNvPicPr/>
                      <p:nvPr/>
                    </p:nvPicPr>
                    <p:blipFill>
                      <a:blip r:embed="rId9"/>
                      <a:stretch>
                        <a:fillRect/>
                      </a:stretch>
                    </p:blipFill>
                    <p:spPr>
                      <a:xfrm>
                        <a:off x="580738" y="4408945"/>
                        <a:ext cx="8128000" cy="479499"/>
                      </a:xfrm>
                      <a:prstGeom prst="rect">
                        <a:avLst/>
                      </a:prstGeom>
                    </p:spPr>
                  </p:pic>
                </p:oleObj>
              </mc:Fallback>
            </mc:AlternateContent>
          </a:graphicData>
        </a:graphic>
      </p:graphicFrame>
    </p:spTree>
    <p:extLst>
      <p:ext uri="{BB962C8B-B14F-4D97-AF65-F5344CB8AC3E}">
        <p14:creationId xmlns:p14="http://schemas.microsoft.com/office/powerpoint/2010/main" val="2661707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90</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54880"/>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甲、乙、丙均为</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电子的分子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和乙的反应为置换反应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该反应为氟气和水的反应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单质为</a:t>
            </a:r>
            <a:r>
              <a:rPr lang="en-US" altLang="zh-CN" sz="2200">
                <a:solidFill>
                  <a:srgbClr val="000000"/>
                </a:solidFill>
                <a:latin typeface="Times New Roman" panose="02020603050405020304" pitchFamily="18" charset="0"/>
                <a:cs typeface="Times New Roman" panose="02020603050405020304" pitchFamily="18" charset="0"/>
              </a:rPr>
              <a:t>F</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单质为</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乙为</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甲为</a:t>
            </a:r>
            <a:r>
              <a:rPr lang="en-US" altLang="zh-CN" sz="2200">
                <a:solidFill>
                  <a:srgbClr val="000000"/>
                </a:solidFill>
                <a:latin typeface="Times New Roman" panose="02020603050405020304" pitchFamily="18" charset="0"/>
                <a:cs typeface="Times New Roman" panose="02020603050405020304" pitchFamily="18" charset="0"/>
              </a:rPr>
              <a:t>HF;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丙是</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丁是</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则原子序数由小到大的顺序是</a:t>
            </a:r>
            <a:r>
              <a:rPr lang="en-US" altLang="zh-CN" sz="2200">
                <a:solidFill>
                  <a:srgbClr val="000000"/>
                </a:solidFill>
                <a:latin typeface="Times New Roman" panose="02020603050405020304" pitchFamily="18" charset="0"/>
                <a:cs typeface="Times New Roman" panose="02020603050405020304" pitchFamily="18" charset="0"/>
              </a:rPr>
              <a:t>:W&lt;Z&lt;Y&lt;X,A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则对应的最高价氧化物对应水化物</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为弱酸</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项错误。常温下水为液体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沸点最高</a:t>
            </a:r>
            <a:r>
              <a:rPr lang="en-US" altLang="zh-CN" sz="2200">
                <a:solidFill>
                  <a:srgbClr val="000000"/>
                </a:solidFill>
                <a:latin typeface="Times New Roman" panose="02020603050405020304" pitchFamily="18" charset="0"/>
                <a:cs typeface="Times New Roman" panose="02020603050405020304" pitchFamily="18" charset="0"/>
              </a:rPr>
              <a:t>;HF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分子间可以形成氢键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作用力较强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沸点比甲烷和氨气高</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可形成</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可形成</a:t>
            </a:r>
            <a:r>
              <a:rPr lang="en-US" altLang="zh-CN" sz="2200">
                <a:solidFill>
                  <a:srgbClr val="000000"/>
                </a:solidFill>
                <a:latin typeface="Times New Roman" panose="02020603050405020304" pitchFamily="18" charset="0"/>
                <a:cs typeface="Times New Roman" panose="02020603050405020304" pitchFamily="18" charset="0"/>
              </a:rPr>
              <a:t>CO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可形成</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等氧化物</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6006275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91</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12776"/>
            <a:ext cx="5648176" cy="2529923"/>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河北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名校联盟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教学质量检测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短周期主族元素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的原子序数依次增大。在如图所示的物质转化关系中</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分别是元素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的气体单质</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i="1">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均为有色气体</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a:solidFill>
                  <a:srgbClr val="000000"/>
                </a:solidFill>
                <a:latin typeface="Times New Roman" panose="02020603050405020304" pitchFamily="18" charset="0"/>
                <a:cs typeface="Times New Roman" panose="02020603050405020304" pitchFamily="18" charset="0"/>
              </a:rPr>
              <a:t>的水溶液呈碱性。常温下</a:t>
            </a:r>
            <a:r>
              <a:rPr lang="en-US" altLang="zh-CN" sz="2200">
                <a:solidFill>
                  <a:srgbClr val="000000"/>
                </a:solidFill>
                <a:latin typeface="Times New Roman" panose="02020603050405020304" pitchFamily="18" charset="0"/>
                <a:cs typeface="Times New Roman" panose="02020603050405020304" pitchFamily="18" charset="0"/>
              </a:rPr>
              <a:t>,0.1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latin typeface="Times New Roman" panose="02020603050405020304" pitchFamily="18" charset="0"/>
                <a:cs typeface="Times New Roman" panose="02020603050405020304" pitchFamily="18" charset="0"/>
              </a:rPr>
              <a:t>溶液与</a:t>
            </a:r>
            <a:r>
              <a:rPr lang="en-US" altLang="zh-CN" sz="2200">
                <a:solidFill>
                  <a:srgbClr val="000000"/>
                </a:solidFill>
                <a:latin typeface="Times New Roman" panose="02020603050405020304" pitchFamily="18" charset="0"/>
                <a:cs typeface="Times New Roman" panose="02020603050405020304" pitchFamily="18" charset="0"/>
              </a:rPr>
              <a:t>0.1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u</a:t>
            </a:r>
            <a:r>
              <a:rPr lang="zh-CN" altLang="zh-CN" sz="2200">
                <a:solidFill>
                  <a:srgbClr val="000000"/>
                </a:solidFill>
                <a:latin typeface="Times New Roman" panose="02020603050405020304" pitchFamily="18" charset="0"/>
                <a:cs typeface="Times New Roman" panose="02020603050405020304" pitchFamily="18" charset="0"/>
              </a:rPr>
              <a:t>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均为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65.eps" descr="id:2147504532;FounderCES"/>
          <p:cNvPicPr/>
          <p:nvPr/>
        </p:nvPicPr>
        <p:blipFill>
          <a:blip r:embed="rId6"/>
          <a:stretch>
            <a:fillRect/>
          </a:stretch>
        </p:blipFill>
        <p:spPr>
          <a:xfrm>
            <a:off x="6156176" y="1763737"/>
            <a:ext cx="2574036" cy="1800200"/>
          </a:xfrm>
          <a:prstGeom prst="rect">
            <a:avLst/>
          </a:prstGeom>
        </p:spPr>
      </p:pic>
      <p:sp>
        <p:nvSpPr>
          <p:cNvPr id="3" name="矩形 2"/>
          <p:cNvSpPr>
            <a:spLocks noChangeAspect="1"/>
          </p:cNvSpPr>
          <p:nvPr/>
        </p:nvSpPr>
        <p:spPr>
          <a:xfrm>
            <a:off x="508000" y="3914898"/>
            <a:ext cx="8128000" cy="171739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的最高价氧化物对应水化物均为强酸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:X&lt;Z&lt;Y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i="1">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溶于水的反应中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氧化剂与还原剂的物质的量之比为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smtClean="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623407431"/>
              </p:ext>
            </p:extLst>
          </p:nvPr>
        </p:nvGraphicFramePr>
        <p:xfrm>
          <a:off x="591938" y="5568692"/>
          <a:ext cx="8128000" cy="613625"/>
        </p:xfrm>
        <a:graphic>
          <a:graphicData uri="http://schemas.openxmlformats.org/presentationml/2006/ole">
            <mc:AlternateContent xmlns:mc="http://schemas.openxmlformats.org/markup-compatibility/2006">
              <mc:Choice xmlns:v="urn:schemas-microsoft-com:vml" Requires="v">
                <p:oleObj spid="_x0000_s106498" name="文档" r:id="rId8" imgW="3847376" imgH="291122" progId="Word.Document.12">
                  <p:embed/>
                </p:oleObj>
              </mc:Choice>
              <mc:Fallback>
                <p:oleObj name="文档" r:id="rId8" imgW="3847376" imgH="291122" progId="Word.Document.12">
                  <p:embed/>
                  <p:pic>
                    <p:nvPicPr>
                      <p:cNvPr id="0" name=""/>
                      <p:cNvPicPr/>
                      <p:nvPr/>
                    </p:nvPicPr>
                    <p:blipFill>
                      <a:blip r:embed="rId9"/>
                      <a:stretch>
                        <a:fillRect/>
                      </a:stretch>
                    </p:blipFill>
                    <p:spPr>
                      <a:xfrm>
                        <a:off x="591938" y="5568692"/>
                        <a:ext cx="8128000" cy="613625"/>
                      </a:xfrm>
                      <a:prstGeom prst="rect">
                        <a:avLst/>
                      </a:prstGeom>
                    </p:spPr>
                  </p:pic>
                </p:oleObj>
              </mc:Fallback>
            </mc:AlternateContent>
          </a:graphicData>
        </a:graphic>
      </p:graphicFrame>
    </p:spTree>
    <p:extLst>
      <p:ext uri="{BB962C8B-B14F-4D97-AF65-F5344CB8AC3E}">
        <p14:creationId xmlns:p14="http://schemas.microsoft.com/office/powerpoint/2010/main" val="31888291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92</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56887"/>
            <a:ext cx="8128000" cy="4896725"/>
          </a:xfrm>
          <a:prstGeom prst="rect">
            <a:avLst/>
          </a:prstGeom>
        </p:spPr>
        <p:txBody>
          <a:bodyPr>
            <a:spAutoFit/>
          </a:bodyPr>
          <a:lstStyle/>
          <a:p>
            <a:pPr>
              <a:lnSpc>
                <a:spcPts val="29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zh-CN"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短周期主族元素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的原子序数依次增大。由图中物质转化关系及</a:t>
            </a:r>
            <a:r>
              <a:rPr lang="en-US" altLang="zh-CN" sz="2200" i="1">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i="1">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均为有色气体</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的水溶液呈碱性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常温下</a:t>
            </a:r>
            <a:r>
              <a:rPr lang="en-US" altLang="zh-CN" sz="2200">
                <a:solidFill>
                  <a:srgbClr val="000000"/>
                </a:solidFill>
                <a:latin typeface="Times New Roman" panose="02020603050405020304" pitchFamily="18" charset="0"/>
                <a:cs typeface="Times New Roman" panose="02020603050405020304" pitchFamily="18" charset="0"/>
              </a:rPr>
              <a:t>,0.1</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溶液与</a:t>
            </a:r>
            <a:r>
              <a:rPr lang="en-US" altLang="zh-CN" sz="2200">
                <a:solidFill>
                  <a:srgbClr val="000000"/>
                </a:solidFill>
                <a:latin typeface="Times New Roman" panose="02020603050405020304" pitchFamily="18" charset="0"/>
                <a:cs typeface="Times New Roman" panose="02020603050405020304" pitchFamily="18" charset="0"/>
              </a:rPr>
              <a:t>0.1</a:t>
            </a:r>
            <a:r>
              <a:rPr lang="en-US"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u</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溶液的</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均为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u</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HCl,</a:t>
            </a:r>
            <a:r>
              <a:rPr lang="en-US" altLang="zh-CN" sz="2200" i="1">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r</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i="1">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分别为黄绿色、红棕色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又</a:t>
            </a:r>
            <a:r>
              <a:rPr lang="en-US" altLang="zh-CN" sz="2200" i="1">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q</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分别是元素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的气体单质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H,Y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O,W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的最高价氧化物对应的水化物分别为硝酸、高氯酸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均为强酸</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电子层越多原子半径越大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同周期从左向右主族元素原子半径依次减小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则原子半径</a:t>
            </a:r>
            <a:r>
              <a:rPr lang="en-US" altLang="zh-CN" sz="2200">
                <a:solidFill>
                  <a:srgbClr val="000000"/>
                </a:solidFill>
                <a:latin typeface="Times New Roman" panose="02020603050405020304" pitchFamily="18" charset="0"/>
                <a:cs typeface="Times New Roman" panose="02020603050405020304" pitchFamily="18" charset="0"/>
              </a:rPr>
              <a:t>:X&lt;Z&lt;Y,B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与水反应生成硝酸和</a:t>
            </a:r>
            <a:r>
              <a:rPr lang="en-US" altLang="zh-CN" sz="2200">
                <a:solidFill>
                  <a:srgbClr val="000000"/>
                </a:solidFill>
                <a:latin typeface="Times New Roman" panose="02020603050405020304" pitchFamily="18" charset="0"/>
                <a:cs typeface="Times New Roman" panose="02020603050405020304" pitchFamily="18" charset="0"/>
              </a:rPr>
              <a:t>NO,NO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既是氧化剂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又是还原剂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结合元素的化合价变化可知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氧化剂与还原剂的物质的量之比为</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2,C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v</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属于共价化合物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其电子式</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454240119"/>
              </p:ext>
            </p:extLst>
          </p:nvPr>
        </p:nvGraphicFramePr>
        <p:xfrm>
          <a:off x="4047396" y="5722982"/>
          <a:ext cx="720080" cy="720080"/>
        </p:xfrm>
        <a:graphic>
          <a:graphicData uri="http://schemas.openxmlformats.org/presentationml/2006/ole">
            <mc:AlternateContent xmlns:mc="http://schemas.openxmlformats.org/markup-compatibility/2006">
              <mc:Choice xmlns:v="urn:schemas-microsoft-com:vml" Requires="v">
                <p:oleObj spid="_x0000_s107522" name="文档" r:id="rId7" imgW="400219" imgH="398358" progId="Word.Document.12">
                  <p:embed/>
                </p:oleObj>
              </mc:Choice>
              <mc:Fallback>
                <p:oleObj name="文档" r:id="rId7" imgW="400219" imgH="398358" progId="Word.Document.12">
                  <p:embed/>
                  <p:pic>
                    <p:nvPicPr>
                      <p:cNvPr id="0" name=""/>
                      <p:cNvPicPr>
                        <a:picLocks noChangeAspect="1" noChangeArrowheads="1"/>
                      </p:cNvPicPr>
                      <p:nvPr/>
                    </p:nvPicPr>
                    <p:blipFill>
                      <a:blip r:embed="rId8"/>
                      <a:srcRect/>
                      <a:stretch>
                        <a:fillRect/>
                      </a:stretch>
                    </p:blipFill>
                    <p:spPr bwMode="auto">
                      <a:xfrm>
                        <a:off x="4047396" y="5722982"/>
                        <a:ext cx="720080" cy="720080"/>
                      </a:xfrm>
                      <a:prstGeom prst="rect">
                        <a:avLst/>
                      </a:prstGeom>
                      <a:noFill/>
                    </p:spPr>
                  </p:pic>
                </p:oleObj>
              </mc:Fallback>
            </mc:AlternateContent>
          </a:graphicData>
        </a:graphic>
      </p:graphicFrame>
    </p:spTree>
    <p:extLst>
      <p:ext uri="{BB962C8B-B14F-4D97-AF65-F5344CB8AC3E}">
        <p14:creationId xmlns:p14="http://schemas.microsoft.com/office/powerpoint/2010/main" val="24539998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93</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39354"/>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广东广州综合测试一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联合国宣布</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cs typeface="Times New Roman" panose="02020603050405020304" pitchFamily="18" charset="0"/>
              </a:rPr>
              <a:t>年为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国际化学元素周期表年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在周期表中的相对位置如图所示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位于第四周期</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原子的最外层电子数之和为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18</a:t>
            </a:r>
            <a:r>
              <a:rPr lang="zh-CN" altLang="zh-CN" sz="2200">
                <a:solidFill>
                  <a:srgbClr val="000000"/>
                </a:solidFill>
                <a:latin typeface="Times New Roman" panose="02020603050405020304" pitchFamily="18" charset="0"/>
                <a:cs typeface="Times New Roman" panose="02020603050405020304" pitchFamily="18" charset="0"/>
              </a:rPr>
              <a:t>。下列说法正确的是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smtClean="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en-US" altLang="zh-CN" sz="2200">
              <a:solidFill>
                <a:srgbClr val="000000"/>
              </a:solidFill>
              <a:latin typeface="Times New Roman" panose="02020603050405020304" pitchFamily="18" charset="0"/>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简单氢化物沸点</a:t>
            </a:r>
            <a:r>
              <a:rPr lang="en-US" altLang="zh-CN" sz="2200">
                <a:solidFill>
                  <a:srgbClr val="000000"/>
                </a:solidFill>
                <a:latin typeface="Times New Roman" panose="02020603050405020304" pitchFamily="18" charset="0"/>
                <a:cs typeface="Times New Roman" panose="02020603050405020304" pitchFamily="18" charset="0"/>
              </a:rPr>
              <a:t>:Y&gt;W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:Z&gt;Y&gt;X</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氧化物对应水化物的酸性</a:t>
            </a:r>
            <a:r>
              <a:rPr lang="en-US" altLang="zh-CN" sz="2200">
                <a:solidFill>
                  <a:srgbClr val="000000"/>
                </a:solidFill>
                <a:latin typeface="Times New Roman" panose="02020603050405020304" pitchFamily="18" charset="0"/>
                <a:cs typeface="Times New Roman" panose="02020603050405020304" pitchFamily="18" charset="0"/>
              </a:rPr>
              <a:t>:W&lt;X</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推测</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是半导体材料</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可形成化合物</a:t>
            </a:r>
            <a:r>
              <a:rPr lang="en-US" altLang="zh-CN" sz="2200">
                <a:solidFill>
                  <a:srgbClr val="000000"/>
                </a:solidFill>
                <a:latin typeface="Times New Roman" panose="02020603050405020304" pitchFamily="18" charset="0"/>
                <a:cs typeface="Times New Roman" panose="02020603050405020304" pitchFamily="18" charset="0"/>
              </a:rPr>
              <a:t>ZY</a:t>
            </a:r>
            <a:r>
              <a:rPr lang="en-US" altLang="zh-CN" sz="2200" baseline="-25000">
                <a:solidFill>
                  <a:srgbClr val="000000"/>
                </a:solidFill>
                <a:latin typeface="Times New Roman" panose="02020603050405020304" pitchFamily="18" charset="0"/>
                <a:cs typeface="Times New Roman" panose="02020603050405020304" pitchFamily="18" charset="0"/>
              </a:rPr>
              <a:t>4</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770748399"/>
              </p:ext>
            </p:extLst>
          </p:nvPr>
        </p:nvGraphicFramePr>
        <p:xfrm>
          <a:off x="508000" y="3008169"/>
          <a:ext cx="8128000" cy="1896533"/>
        </p:xfrm>
        <a:graphic>
          <a:graphicData uri="http://schemas.openxmlformats.org/presentationml/2006/ole">
            <mc:AlternateContent xmlns:mc="http://schemas.openxmlformats.org/markup-compatibility/2006">
              <mc:Choice xmlns:v="urn:schemas-microsoft-com:vml" Requires="v">
                <p:oleObj spid="_x0000_s108546" name="文档" r:id="rId7" imgW="3904756" imgH="911870" progId="Word.Document.12">
                  <p:embed/>
                </p:oleObj>
              </mc:Choice>
              <mc:Fallback>
                <p:oleObj name="文档" r:id="rId7" imgW="3904756" imgH="911870" progId="Word.Document.12">
                  <p:embed/>
                  <p:pic>
                    <p:nvPicPr>
                      <p:cNvPr id="0" name=""/>
                      <p:cNvPicPr/>
                      <p:nvPr/>
                    </p:nvPicPr>
                    <p:blipFill>
                      <a:blip r:embed="rId8"/>
                      <a:stretch>
                        <a:fillRect/>
                      </a:stretch>
                    </p:blipFill>
                    <p:spPr>
                      <a:xfrm>
                        <a:off x="508000" y="3008169"/>
                        <a:ext cx="8128000" cy="1896533"/>
                      </a:xfrm>
                      <a:prstGeom prst="rect">
                        <a:avLst/>
                      </a:prstGeom>
                    </p:spPr>
                  </p:pic>
                </p:oleObj>
              </mc:Fallback>
            </mc:AlternateContent>
          </a:graphicData>
        </a:graphic>
      </p:graphicFrame>
    </p:spTree>
    <p:extLst>
      <p:ext uri="{BB962C8B-B14F-4D97-AF65-F5344CB8AC3E}">
        <p14:creationId xmlns:p14="http://schemas.microsoft.com/office/powerpoint/2010/main" val="41743005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94</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80663"/>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设</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的最外层电子数为</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的最外层电子数分别为</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i="1">
                <a:solidFill>
                  <a:srgbClr val="000000"/>
                </a:solidFill>
                <a:latin typeface="Times New Roman" panose="02020603050405020304" pitchFamily="18" charset="0"/>
                <a:cs typeface="Times New Roman" panose="02020603050405020304" pitchFamily="18" charset="0"/>
              </a:rPr>
              <a:t>x+x+</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2=18,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200" i="1">
                <a:solidFill>
                  <a:srgbClr val="000000"/>
                </a:solidFill>
                <a:latin typeface="Times New Roman" panose="02020603050405020304" pitchFamily="18" charset="0"/>
                <a:cs typeface="Times New Roman" panose="02020603050405020304" pitchFamily="18" charset="0"/>
              </a:rPr>
              <a:t>x</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分别为</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进而可推知</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Ge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分子间可形成氢键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故简单氢化物的沸点</a:t>
            </a:r>
            <a:r>
              <a:rPr lang="en-US" altLang="zh-CN" sz="2200">
                <a:solidFill>
                  <a:srgbClr val="000000"/>
                </a:solidFill>
                <a:latin typeface="Times New Roman" panose="02020603050405020304" pitchFamily="18" charset="0"/>
                <a:cs typeface="Times New Roman" panose="02020603050405020304" pitchFamily="18" charset="0"/>
              </a:rPr>
              <a:t>:W&gt;Y,A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同周期元素从左到右原子半径依次减小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同主族元素从上到下原子半径依次增大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故原子半径</a:t>
            </a:r>
            <a:r>
              <a:rPr lang="en-US" altLang="zh-CN" sz="2200">
                <a:solidFill>
                  <a:srgbClr val="000000"/>
                </a:solidFill>
                <a:latin typeface="Times New Roman" panose="02020603050405020304" pitchFamily="18" charset="0"/>
                <a:cs typeface="Times New Roman" panose="02020603050405020304" pitchFamily="18" charset="0"/>
              </a:rPr>
              <a:t>:Z&gt;X&gt;Y,B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元素非金属性越强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最高价氧化物对应水化物的酸性越强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若不是最高价氧化物对应水化物则酸性强弱不一定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如硝酸的酸性强于亚硫酸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硫酸的酸性强于亚硝酸</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位于金属与非金属交界处的</a:t>
            </a:r>
            <a:r>
              <a:rPr lang="en-US" altLang="zh-CN" sz="2200">
                <a:solidFill>
                  <a:srgbClr val="000000"/>
                </a:solidFill>
                <a:latin typeface="Times New Roman" panose="02020603050405020304" pitchFamily="18" charset="0"/>
                <a:cs typeface="Times New Roman" panose="02020603050405020304" pitchFamily="18" charset="0"/>
              </a:rPr>
              <a:t>Ge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是常用的半导体材料</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可形成化合物</a:t>
            </a:r>
            <a:r>
              <a:rPr lang="en-US" altLang="zh-CN" sz="2200">
                <a:solidFill>
                  <a:srgbClr val="000000"/>
                </a:solidFill>
                <a:latin typeface="Times New Roman" panose="02020603050405020304" pitchFamily="18" charset="0"/>
                <a:cs typeface="Times New Roman" panose="02020603050405020304" pitchFamily="18" charset="0"/>
              </a:rPr>
              <a:t>ZY</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GeCl</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068994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95</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3" name="矩形 2"/>
          <p:cNvSpPr>
            <a:spLocks noChangeAspect="1"/>
          </p:cNvSpPr>
          <p:nvPr/>
        </p:nvSpPr>
        <p:spPr>
          <a:xfrm>
            <a:off x="508000" y="1844824"/>
            <a:ext cx="8128000" cy="330359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湖南怀化二模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短周期元素</a:t>
            </a:r>
            <a:r>
              <a:rPr lang="en-US" altLang="zh-CN" sz="2200">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在元素周期表中的相对位置如下表所示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a:t>
            </a:r>
            <a:r>
              <a:rPr lang="en-US" altLang="zh-CN" sz="2200">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latin typeface="Times New Roman" panose="02020603050405020304" pitchFamily="18" charset="0"/>
                <a:cs typeface="Times New Roman" panose="02020603050405020304" pitchFamily="18" charset="0"/>
              </a:rPr>
              <a:t>的单质在一定条件下能与</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最高价氧化物对应水化物的浓溶液反应并生成两种酸性气体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则下列相关说法正确的是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离子半径</a:t>
            </a:r>
            <a:r>
              <a:rPr lang="en-US" altLang="zh-CN" sz="2200">
                <a:solidFill>
                  <a:srgbClr val="000000"/>
                </a:solidFill>
                <a:latin typeface="Times New Roman" panose="02020603050405020304" pitchFamily="18" charset="0"/>
                <a:cs typeface="Times New Roman" panose="02020603050405020304" pitchFamily="18" charset="0"/>
              </a:rPr>
              <a:t>:X&lt;Y&lt;W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最简单气态氢化物的热稳定性</a:t>
            </a:r>
            <a:r>
              <a:rPr lang="en-US" altLang="zh-CN" sz="2200">
                <a:solidFill>
                  <a:srgbClr val="000000"/>
                </a:solidFill>
                <a:latin typeface="Times New Roman" panose="02020603050405020304" pitchFamily="18" charset="0"/>
                <a:cs typeface="Times New Roman" panose="02020603050405020304" pitchFamily="18" charset="0"/>
              </a:rPr>
              <a:t>:W&lt;Z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C.TW</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分子中每个原子均满足</a:t>
            </a:r>
            <a:r>
              <a:rPr lang="en-US" altLang="zh-CN" sz="2200">
                <a:solidFill>
                  <a:srgbClr val="000000"/>
                </a:solidFill>
                <a:latin typeface="Times New Roman" panose="02020603050405020304" pitchFamily="18" charset="0"/>
                <a:cs typeface="Times New Roman" panose="02020603050405020304" pitchFamily="18" charset="0"/>
              </a:rPr>
              <a:t>8</a:t>
            </a:r>
            <a:r>
              <a:rPr lang="zh-CN" altLang="zh-CN" sz="2200">
                <a:solidFill>
                  <a:srgbClr val="000000"/>
                </a:solidFill>
                <a:latin typeface="Times New Roman" panose="02020603050405020304" pitchFamily="18" charset="0"/>
                <a:cs typeface="Times New Roman" panose="02020603050405020304" pitchFamily="18" charset="0"/>
              </a:rPr>
              <a:t>电子稳定结构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D.</a:t>
            </a:r>
            <a:r>
              <a:rPr lang="zh-CN" altLang="zh-CN" sz="2200" smtClean="0">
                <a:solidFill>
                  <a:srgbClr val="000000"/>
                </a:solidFill>
                <a:latin typeface="Times New Roman" panose="02020603050405020304" pitchFamily="18" charset="0"/>
                <a:cs typeface="Times New Roman" panose="02020603050405020304" pitchFamily="18" charset="0"/>
              </a:rPr>
              <a:t>最高价氧化物对应水化物的碱性</a:t>
            </a:r>
            <a:r>
              <a:rPr lang="en-US" altLang="zh-CN" sz="2200" smtClean="0">
                <a:solidFill>
                  <a:srgbClr val="000000"/>
                </a:solidFill>
                <a:latin typeface="Times New Roman" panose="02020603050405020304" pitchFamily="18" charset="0"/>
                <a:cs typeface="Times New Roman" panose="02020603050405020304" pitchFamily="18" charset="0"/>
              </a:rPr>
              <a:t>:X&lt;Y</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7" name="19H76.eps" descr="id:2147504547;FounderCES"/>
          <p:cNvPicPr/>
          <p:nvPr/>
        </p:nvPicPr>
        <p:blipFill>
          <a:blip r:embed="rId5"/>
          <a:stretch>
            <a:fillRect/>
          </a:stretch>
        </p:blipFill>
        <p:spPr>
          <a:xfrm>
            <a:off x="5508104" y="3225607"/>
            <a:ext cx="2941240" cy="901609"/>
          </a:xfrm>
          <a:prstGeom prst="rect">
            <a:avLst/>
          </a:prstGeom>
        </p:spPr>
      </p:pic>
      <p:sp>
        <p:nvSpPr>
          <p:cNvPr id="4" name="矩形 3"/>
          <p:cNvSpPr>
            <a:spLocks noChangeAspect="1"/>
          </p:cNvSpPr>
          <p:nvPr/>
        </p:nvSpPr>
        <p:spPr>
          <a:xfrm>
            <a:off x="508000" y="5112808"/>
            <a:ext cx="1085554"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6150923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96</a:t>
            </a:fld>
            <a:r>
              <a:rPr lang="en-US" altLang="zh-CN" dirty="0" smtClean="0"/>
              <a:t>-</a:t>
            </a:r>
            <a:endParaRPr lang="zh-CN" altLang="en-US" dirty="0"/>
          </a:p>
        </p:txBody>
      </p:sp>
      <p:sp>
        <p:nvSpPr>
          <p:cNvPr id="5" name="圆角矩形 4">
            <a:hlinkClick r:id="rId4"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5"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352055"/>
            <a:ext cx="8128000" cy="496751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smtClean="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effectLst/>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的单质在一定条件下能与</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的最高价氧化物对应水化物的浓溶液反应并生成两种酸性气体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根据元素在周期表中的位置关系可确定</a:t>
            </a:r>
            <a:r>
              <a:rPr lang="en-US" altLang="zh-CN" sz="2200">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Mg</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P</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电子层数相同的离子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其核电荷数大的离子半径小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核电荷数小的离子半径大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电子层数不同的离子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电子层数多的离子半径大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电子层数少的离子半径小。</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Mg</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所以离子半径</a:t>
            </a:r>
            <a:r>
              <a:rPr lang="en-US" altLang="zh-CN" sz="2200">
                <a:solidFill>
                  <a:srgbClr val="000000"/>
                </a:solidFill>
                <a:latin typeface="Times New Roman" panose="02020603050405020304" pitchFamily="18" charset="0"/>
                <a:cs typeface="Times New Roman" panose="02020603050405020304" pitchFamily="18" charset="0"/>
              </a:rPr>
              <a:t>:Y&lt;X&lt;W,A</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元素的非金属性越强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其相应的最简单气态氢化物的稳定性就越强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元素的非金属性</a:t>
            </a:r>
            <a:r>
              <a:rPr lang="en-US" altLang="zh-CN" sz="2200">
                <a:solidFill>
                  <a:srgbClr val="000000"/>
                </a:solidFill>
                <a:latin typeface="Times New Roman" panose="02020603050405020304" pitchFamily="18" charset="0"/>
                <a:cs typeface="Times New Roman" panose="02020603050405020304" pitchFamily="18" charset="0"/>
              </a:rPr>
              <a:t>:W&gt;Z,</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所以元素的最简单气态氢化物的稳定性</a:t>
            </a:r>
            <a:r>
              <a:rPr lang="en-US" altLang="zh-CN" sz="2200">
                <a:solidFill>
                  <a:srgbClr val="000000"/>
                </a:solidFill>
                <a:latin typeface="Times New Roman" panose="02020603050405020304" pitchFamily="18" charset="0"/>
                <a:cs typeface="Times New Roman" panose="02020603050405020304" pitchFamily="18" charset="0"/>
              </a:rPr>
              <a:t>:W&gt;Z,B</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二硫化碳的电子式</a:t>
            </a:r>
            <a:r>
              <a:rPr lang="zh-CN"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为</a:t>
            </a:r>
            <a:endParaRPr lang="en-US" altLang="zh-CN" sz="2200" smtClean="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元素的金属性越强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其最高价氧化物对应水化物的碱性越强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元素的金属性</a:t>
            </a:r>
            <a:r>
              <a:rPr lang="en-US" altLang="zh-CN" sz="2200">
                <a:solidFill>
                  <a:srgbClr val="000000"/>
                </a:solidFill>
                <a:latin typeface="Times New Roman" panose="02020603050405020304" pitchFamily="18" charset="0"/>
                <a:cs typeface="Times New Roman" panose="02020603050405020304" pitchFamily="18" charset="0"/>
              </a:rPr>
              <a:t>X&gt;Y,</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它们的最高价氧化物对应水化物的碱性</a:t>
            </a:r>
            <a:r>
              <a:rPr lang="en-US" altLang="zh-CN" sz="2200">
                <a:solidFill>
                  <a:srgbClr val="000000"/>
                </a:solidFill>
                <a:latin typeface="Times New Roman" panose="02020603050405020304" pitchFamily="18" charset="0"/>
                <a:cs typeface="Times New Roman" panose="02020603050405020304" pitchFamily="18" charset="0"/>
              </a:rPr>
              <a:t>:X&gt;Y,D</a:t>
            </a:r>
            <a:r>
              <a:rPr lang="zh-CN" altLang="zh-CN" sz="220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085824882"/>
              </p:ext>
            </p:extLst>
          </p:nvPr>
        </p:nvGraphicFramePr>
        <p:xfrm>
          <a:off x="613018" y="5013176"/>
          <a:ext cx="1366694" cy="454602"/>
        </p:xfrm>
        <a:graphic>
          <a:graphicData uri="http://schemas.openxmlformats.org/presentationml/2006/ole">
            <mc:AlternateContent xmlns:mc="http://schemas.openxmlformats.org/markup-compatibility/2006">
              <mc:Choice xmlns:v="urn:schemas-microsoft-com:vml" Requires="v">
                <p:oleObj spid="_x0000_s109570" name="文档" r:id="rId7" imgW="719240" imgH="237504" progId="Word.Document.12">
                  <p:embed/>
                </p:oleObj>
              </mc:Choice>
              <mc:Fallback>
                <p:oleObj name="文档" r:id="rId7" imgW="719240" imgH="237504" progId="Word.Document.12">
                  <p:embed/>
                  <p:pic>
                    <p:nvPicPr>
                      <p:cNvPr id="0" name=""/>
                      <p:cNvPicPr/>
                      <p:nvPr/>
                    </p:nvPicPr>
                    <p:blipFill>
                      <a:blip r:embed="rId8"/>
                      <a:stretch>
                        <a:fillRect/>
                      </a:stretch>
                    </p:blipFill>
                    <p:spPr>
                      <a:xfrm>
                        <a:off x="613018" y="5013176"/>
                        <a:ext cx="1366694" cy="454602"/>
                      </a:xfrm>
                      <a:prstGeom prst="rect">
                        <a:avLst/>
                      </a:prstGeom>
                    </p:spPr>
                  </p:pic>
                </p:oleObj>
              </mc:Fallback>
            </mc:AlternateContent>
          </a:graphicData>
        </a:graphic>
      </p:graphicFrame>
    </p:spTree>
    <p:extLst>
      <p:ext uri="{BB962C8B-B14F-4D97-AF65-F5344CB8AC3E}">
        <p14:creationId xmlns:p14="http://schemas.microsoft.com/office/powerpoint/2010/main" val="1792854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97</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四川遂宁三诊</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为短周期元素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原子的质子数等于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的质子数之和</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位于同一周期</a:t>
            </a:r>
            <a:r>
              <a:rPr lang="en-US" altLang="zh-CN" sz="2200">
                <a:solidFill>
                  <a:srgbClr val="000000"/>
                </a:solidFill>
                <a:latin typeface="Times New Roman" panose="02020603050405020304" pitchFamily="18" charset="0"/>
                <a:cs typeface="Times New Roman" panose="02020603050405020304" pitchFamily="18" charset="0"/>
              </a:rPr>
              <a:t>;Y</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常用作保护气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一般由分馏液态空气得到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非金属</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的一种固体单质可导电</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原子半径是短周期元素中最大的。下列说法正确的是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简单离子半径由大到小的顺序</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的最高价氧化物的水化物可两两发生反应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氢化物沸点最高的是</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的氢化物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随着温度升高</a:t>
            </a:r>
            <a:r>
              <a:rPr lang="en-US" altLang="zh-CN" sz="2200">
                <a:solidFill>
                  <a:srgbClr val="000000"/>
                </a:solidFill>
                <a:latin typeface="Times New Roman" panose="02020603050405020304" pitchFamily="18" charset="0"/>
                <a:cs typeface="Times New Roman" panose="02020603050405020304" pitchFamily="18" charset="0"/>
              </a:rPr>
              <a:t>,Y</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的化学活性增强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可能与</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单质发生化学反应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1590931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98</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421934"/>
            <a:ext cx="8128000" cy="5298886"/>
          </a:xfrm>
          <a:prstGeom prst="rect">
            <a:avLst/>
          </a:prstGeom>
        </p:spPr>
        <p:txBody>
          <a:bodyPr>
            <a:spAutoFit/>
          </a:bodyPr>
          <a:lstStyle/>
          <a:p>
            <a:pPr>
              <a:lnSpc>
                <a:spcPts val="29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为短周期元素</a:t>
            </a:r>
            <a:r>
              <a:rPr lang="en-US" altLang="zh-CN" sz="2200">
                <a:solidFill>
                  <a:srgbClr val="000000"/>
                </a:solidFill>
                <a:latin typeface="Times New Roman" panose="02020603050405020304" pitchFamily="18" charset="0"/>
                <a:cs typeface="Times New Roman" panose="02020603050405020304" pitchFamily="18" charset="0"/>
              </a:rPr>
              <a:t>,Y</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常用作保护气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一般由分馏液态空气得到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位于同一周期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非金属</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的一种固体单质可导电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该单质为石墨</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原子的质子数等于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的质子数之和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的质子数为</a:t>
            </a:r>
            <a:r>
              <a:rPr lang="en-US" altLang="zh-CN" sz="2200">
                <a:solidFill>
                  <a:srgbClr val="000000"/>
                </a:solidFill>
                <a:latin typeface="Times New Roman" panose="02020603050405020304" pitchFamily="18" charset="0"/>
                <a:cs typeface="Times New Roman" panose="02020603050405020304" pitchFamily="18" charset="0"/>
              </a:rPr>
              <a:t>:7+6=13,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Al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因同周期从左到右原子半径依次减小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同主族从上到下原子半径依次增大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故短周期元素中原子半径最大的为</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元素。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ts val="29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电子层数越多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简单离子半径越大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电子层数相同时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核电荷数越小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简单离子半径越大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则四种元素的简单离子半径从大到小的顺序为</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Al</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的最高价氧化物的对应水化物分别是氢氧化铝、碳酸和氢氧化钠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其中碳酸为弱酸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氢氧化铝的碱性也很弱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两者不反应</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因氨气分子间可以形成氢键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熔、沸点较高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甲烷分子间不能形成氢键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其熔、沸点最低</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常温下性质稳定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但随着温度升高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其化学活性增强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可能与</a:t>
            </a:r>
            <a:r>
              <a:rPr lang="en-US" altLang="zh-CN" sz="2200">
                <a:solidFill>
                  <a:srgbClr val="000000"/>
                </a:solidFill>
                <a:latin typeface="Times New Roman" panose="02020603050405020304" pitchFamily="18" charset="0"/>
                <a:cs typeface="Times New Roman" panose="02020603050405020304" pitchFamily="18" charset="0"/>
              </a:rPr>
              <a:t>Na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单质发生化学反应生成氮化钠</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139407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灯片编号占位符 3"/>
          <p:cNvSpPr>
            <a:spLocks noGrp="1"/>
          </p:cNvSpPr>
          <p:nvPr>
            <p:ph type="sldNum" sz="quarter" idx="4"/>
          </p:nvPr>
        </p:nvSpPr>
        <p:spPr>
          <a:prstGeom prst="rect">
            <a:avLst/>
          </a:prstGeom>
        </p:spPr>
        <p:txBody>
          <a:bodyPr/>
          <a:lstStyle>
            <a:lvl1pPr>
              <a:defRPr>
                <a:solidFill>
                  <a:schemeClr val="bg1"/>
                </a:solidFill>
                <a:latin typeface="+mj-ea"/>
                <a:ea typeface="+mj-ea"/>
              </a:defRPr>
            </a:lvl1pPr>
          </a:lstStyle>
          <a:p>
            <a:pPr algn="ctr"/>
            <a:r>
              <a:rPr lang="en-US" altLang="zh-CN" dirty="0" smtClean="0"/>
              <a:t>-</a:t>
            </a:r>
            <a:fld id="{4BF17FCF-D4DA-449D-A468-DDB7E43619E6}" type="slidenum">
              <a:rPr lang="zh-CN" altLang="en-US" smtClean="0"/>
              <a:pPr algn="ctr"/>
              <a:t>99</a:t>
            </a:fld>
            <a:r>
              <a:rPr lang="en-US" altLang="zh-CN" dirty="0" smtClean="0"/>
              <a:t>-</a:t>
            </a:r>
            <a:endParaRPr lang="zh-CN" altLang="en-US" dirty="0"/>
          </a:p>
        </p:txBody>
      </p:sp>
      <p:sp>
        <p:nvSpPr>
          <p:cNvPr id="5" name="圆角矩形 4">
            <a:hlinkClick r:id="rId3" action="ppaction://hlinksldjump"/>
          </p:cNvPr>
          <p:cNvSpPr/>
          <p:nvPr/>
        </p:nvSpPr>
        <p:spPr>
          <a:xfrm>
            <a:off x="472575" y="1052512"/>
            <a:ext cx="1450874" cy="2882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lumMod val="65000"/>
                  </a:schemeClr>
                </a:solidFill>
                <a:latin typeface="+mj-ea"/>
                <a:ea typeface="+mj-ea"/>
              </a:rPr>
              <a:t>高考真题体验</a:t>
            </a:r>
            <a:endParaRPr lang="zh-CN" altLang="en-US" sz="1400" dirty="0">
              <a:solidFill>
                <a:schemeClr val="bg1">
                  <a:lumMod val="65000"/>
                </a:schemeClr>
              </a:solidFill>
              <a:latin typeface="+mj-ea"/>
              <a:ea typeface="+mj-ea"/>
            </a:endParaRPr>
          </a:p>
        </p:txBody>
      </p:sp>
      <p:sp>
        <p:nvSpPr>
          <p:cNvPr id="6" name="圆角矩形 5">
            <a:hlinkClick r:id="rId4" action="ppaction://hlinksldjump"/>
          </p:cNvPr>
          <p:cNvSpPr/>
          <p:nvPr/>
        </p:nvSpPr>
        <p:spPr>
          <a:xfrm>
            <a:off x="2041006" y="1052736"/>
            <a:ext cx="1450874" cy="288255"/>
          </a:xfrm>
          <a:prstGeom prst="round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E75E22"/>
                </a:solidFill>
                <a:latin typeface="+mj-ea"/>
                <a:ea typeface="+mj-ea"/>
              </a:rPr>
              <a:t>典题演练提能</a:t>
            </a:r>
            <a:endParaRPr lang="zh-CN" altLang="en-US" sz="1400" dirty="0">
              <a:solidFill>
                <a:srgbClr val="E75E22"/>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辽宁葫芦岛第一次模拟</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是短周期元素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原子序数依次递增。</a:t>
            </a:r>
            <a:r>
              <a:rPr lang="en-US" altLang="zh-CN" sz="2200">
                <a:solidFill>
                  <a:srgbClr val="000000"/>
                </a:solidFill>
                <a:latin typeface="Times New Roman" panose="02020603050405020304" pitchFamily="18" charset="0"/>
                <a:cs typeface="Times New Roman" panose="02020603050405020304" pitchFamily="18" charset="0"/>
              </a:rPr>
              <a:t>W</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位于同一主族</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的单质既能与盐酸反应也能与</a:t>
            </a:r>
            <a:r>
              <a:rPr lang="en-US" altLang="zh-CN" sz="2200">
                <a:solidFill>
                  <a:srgbClr val="000000"/>
                </a:solidFill>
                <a:latin typeface="Times New Roman" panose="02020603050405020304" pitchFamily="18" charset="0"/>
                <a:cs typeface="Times New Roman" panose="02020603050405020304" pitchFamily="18" charset="0"/>
              </a:rPr>
              <a:t>NaOH</a:t>
            </a:r>
            <a:r>
              <a:rPr lang="zh-CN" altLang="zh-CN" sz="2200">
                <a:solidFill>
                  <a:srgbClr val="000000"/>
                </a:solidFill>
                <a:latin typeface="Times New Roman" panose="02020603050405020304" pitchFamily="18" charset="0"/>
                <a:cs typeface="Times New Roman" panose="02020603050405020304" pitchFamily="18" charset="0"/>
              </a:rPr>
              <a:t>溶液反应</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原子的最外层电子数是次外层电子数的一半</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Y</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原子的最外层电子数之和为</a:t>
            </a:r>
            <a:r>
              <a:rPr lang="en-US" altLang="zh-CN" sz="2200">
                <a:solidFill>
                  <a:srgbClr val="000000"/>
                </a:solidFill>
                <a:latin typeface="Times New Roman" panose="02020603050405020304" pitchFamily="18" charset="0"/>
                <a:cs typeface="Times New Roman" panose="02020603050405020304" pitchFamily="18" charset="0"/>
              </a:rPr>
              <a:t>14</a:t>
            </a:r>
            <a:r>
              <a:rPr lang="zh-CN" altLang="zh-CN" sz="2200">
                <a:solidFill>
                  <a:srgbClr val="000000"/>
                </a:solidFill>
                <a:latin typeface="Times New Roman" panose="02020603050405020304" pitchFamily="18" charset="0"/>
                <a:cs typeface="Times New Roman" panose="02020603050405020304" pitchFamily="18" charset="0"/>
              </a:rPr>
              <a:t>。下列说法不正确的是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原子半径</a:t>
            </a:r>
            <a:r>
              <a:rPr lang="en-US" altLang="zh-CN" sz="2200">
                <a:solidFill>
                  <a:srgbClr val="000000"/>
                </a:solidFill>
                <a:latin typeface="Times New Roman" panose="02020603050405020304" pitchFamily="18" charset="0"/>
                <a:cs typeface="Times New Roman" panose="02020603050405020304" pitchFamily="18" charset="0"/>
              </a:rPr>
              <a:t>X&gt;Y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B.X</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形成的化合物的水溶液</a:t>
            </a:r>
            <a:r>
              <a:rPr lang="en-US" altLang="zh-CN" sz="2200">
                <a:solidFill>
                  <a:srgbClr val="000000"/>
                </a:solidFill>
                <a:latin typeface="Times New Roman" panose="02020603050405020304" pitchFamily="18" charset="0"/>
                <a:cs typeface="Times New Roman" panose="02020603050405020304" pitchFamily="18" charset="0"/>
              </a:rPr>
              <a:t>pH&lt;7</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最简单气态氢化物的稳定性</a:t>
            </a:r>
            <a:r>
              <a:rPr lang="en-US" altLang="zh-CN" sz="2200">
                <a:solidFill>
                  <a:srgbClr val="000000"/>
                </a:solidFill>
                <a:latin typeface="Times New Roman" panose="02020603050405020304" pitchFamily="18" charset="0"/>
                <a:cs typeface="Times New Roman" panose="02020603050405020304" pitchFamily="18" charset="0"/>
              </a:rPr>
              <a:t>W&lt;Y&lt;Z</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D.Y</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形成的化合物分子属于非极性分子</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000306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16101</Words>
  <Application>Microsoft Office PowerPoint</Application>
  <PresentationFormat>全屏显示(4:3)</PresentationFormat>
  <Paragraphs>817</Paragraphs>
  <Slides>104</Slides>
  <Notes>103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104</vt:i4>
      </vt:variant>
    </vt:vector>
  </HeadingPairs>
  <TitlesOfParts>
    <vt:vector size="106" baseType="lpstr">
      <vt:lpstr>Office 主题​​</vt:lpstr>
      <vt:lpstr>文档</vt:lpstr>
      <vt:lpstr>题型三　物质结构　元素周期律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题型四　电化学基础</dc:title>
  <dc:creator>User</dc:creator>
  <cp:lastModifiedBy>User</cp:lastModifiedBy>
  <cp:revision>2</cp:revision>
  <dcterms:created xsi:type="dcterms:W3CDTF">2019-11-25T20:06:01Z</dcterms:created>
  <dcterms:modified xsi:type="dcterms:W3CDTF">2019-11-25T20:13:09Z</dcterms:modified>
</cp:coreProperties>
</file>