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53" r:id="rId3"/>
    <p:sldId id="354" r:id="rId4"/>
    <p:sldId id="355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00" r:id="rId51"/>
    <p:sldId id="401" r:id="rId52"/>
    <p:sldId id="402" r:id="rId5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75DD0-D615-4FB1-9DE3-E56AFB4795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D91DE-6903-4EEE-A2E7-F748D70A39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20-7861-4E56-87FF-6B60CC2B2F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636912"/>
            <a:ext cx="2051720" cy="1440160"/>
          </a:xfrm>
          <a:prstGeom prst="rect">
            <a:avLst/>
          </a:prstGeom>
          <a:solidFill>
            <a:srgbClr val="CD2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160240" y="2636912"/>
            <a:ext cx="6983760" cy="1440160"/>
          </a:xfrm>
          <a:prstGeom prst="rect">
            <a:avLst/>
          </a:prstGeom>
          <a:solidFill>
            <a:srgbClr val="E75E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ctrTitle"/>
          </p:nvPr>
        </p:nvSpPr>
        <p:spPr>
          <a:xfrm>
            <a:off x="3281752" y="2910011"/>
            <a:ext cx="5898760" cy="89396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 baseline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6"/>
          <p:cNvSpPr/>
          <p:nvPr userDrawn="1"/>
        </p:nvSpPr>
        <p:spPr>
          <a:xfrm>
            <a:off x="3267351" y="538193"/>
            <a:ext cx="1164133" cy="370871"/>
          </a:xfrm>
          <a:prstGeom prst="round2SameRect">
            <a:avLst/>
          </a:prstGeom>
          <a:gradFill flip="none" rotWithShape="1">
            <a:gsLst>
              <a:gs pos="0">
                <a:srgbClr val="FFD85D"/>
              </a:gs>
              <a:gs pos="100000">
                <a:srgbClr val="FFED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命题角度</a:t>
            </a:r>
            <a:r>
              <a:rPr lang="en-US" altLang="zh-CN" sz="1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3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3438159" y="894912"/>
            <a:ext cx="822880" cy="0"/>
          </a:xfrm>
          <a:prstGeom prst="line">
            <a:avLst/>
          </a:prstGeom>
          <a:ln w="19050">
            <a:solidFill>
              <a:srgbClr val="FF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172400" y="507713"/>
            <a:ext cx="971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6"/>
          <p:cNvSpPr/>
          <p:nvPr userDrawn="1"/>
        </p:nvSpPr>
        <p:spPr>
          <a:xfrm>
            <a:off x="4510685" y="538157"/>
            <a:ext cx="1154376" cy="370871"/>
          </a:xfrm>
          <a:prstGeom prst="round2SameRect">
            <a:avLst/>
          </a:prstGeom>
          <a:gradFill flip="none" rotWithShape="1">
            <a:gsLst>
              <a:gs pos="0">
                <a:srgbClr val="FFD85D"/>
              </a:gs>
              <a:gs pos="100000">
                <a:srgbClr val="FFED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命题角度</a:t>
            </a:r>
            <a:r>
              <a:rPr lang="en-US" altLang="zh-CN" sz="1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3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637746" y="874706"/>
            <a:ext cx="847814" cy="0"/>
          </a:xfrm>
          <a:prstGeom prst="line">
            <a:avLst/>
          </a:prstGeom>
          <a:ln w="19050">
            <a:solidFill>
              <a:srgbClr val="FF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172400" y="507713"/>
            <a:ext cx="971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6"/>
          <p:cNvSpPr/>
          <p:nvPr userDrawn="1"/>
        </p:nvSpPr>
        <p:spPr>
          <a:xfrm>
            <a:off x="5731688" y="538157"/>
            <a:ext cx="1141609" cy="370871"/>
          </a:xfrm>
          <a:prstGeom prst="round2SameRect">
            <a:avLst/>
          </a:prstGeom>
          <a:gradFill flip="none" rotWithShape="1">
            <a:gsLst>
              <a:gs pos="0">
                <a:srgbClr val="FFD85D"/>
              </a:gs>
              <a:gs pos="100000">
                <a:srgbClr val="FFED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命题角度</a:t>
            </a:r>
            <a:r>
              <a:rPr lang="en-US" altLang="zh-CN" sz="1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3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5868794" y="874706"/>
            <a:ext cx="861236" cy="0"/>
          </a:xfrm>
          <a:prstGeom prst="line">
            <a:avLst/>
          </a:prstGeom>
          <a:ln w="19050">
            <a:solidFill>
              <a:srgbClr val="FF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172400" y="507713"/>
            <a:ext cx="971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命题调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同侧圆角矩形 6">
            <a:hlinkClick r:id="" action="ppaction://noaction"/>
          </p:cNvPr>
          <p:cNvSpPr/>
          <p:nvPr userDrawn="1"/>
        </p:nvSpPr>
        <p:spPr>
          <a:xfrm>
            <a:off x="6945342" y="538157"/>
            <a:ext cx="1147820" cy="370871"/>
          </a:xfrm>
          <a:prstGeom prst="round2SameRect">
            <a:avLst/>
          </a:prstGeom>
          <a:gradFill flip="none" rotWithShape="1">
            <a:gsLst>
              <a:gs pos="0">
                <a:srgbClr val="FFD85D"/>
              </a:gs>
              <a:gs pos="100000">
                <a:srgbClr val="FFEDA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命题角度</a:t>
            </a:r>
            <a:r>
              <a:rPr lang="en-US" altLang="zh-CN" sz="130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300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7089101" y="874706"/>
            <a:ext cx="849142" cy="0"/>
          </a:xfrm>
          <a:prstGeom prst="line">
            <a:avLst/>
          </a:prstGeom>
          <a:ln w="19050">
            <a:solidFill>
              <a:srgbClr val="FF8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172400" y="507713"/>
            <a:ext cx="971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172400" y="507713"/>
            <a:ext cx="9715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C4D-0A5F-4701-B5FD-EC9084788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C2FA-BB18-48B8-8762-248752546D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9C4D-0A5F-4701-B5FD-EC9084788C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C2FA-BB18-48B8-8762-248752546D0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2.emf"/><Relationship Id="rId3" Type="http://schemas.openxmlformats.org/officeDocument/2006/relationships/package" Target="../embeddings/Document9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8.vml"/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5.jpeg"/><Relationship Id="rId6" Type="http://schemas.openxmlformats.org/officeDocument/2006/relationships/image" Target="../media/image14.emf"/><Relationship Id="rId5" Type="http://schemas.openxmlformats.org/officeDocument/2006/relationships/package" Target="../embeddings/Document11.docx"/><Relationship Id="rId4" Type="http://schemas.openxmlformats.org/officeDocument/2006/relationships/image" Target="../media/image13.emf"/><Relationship Id="rId3" Type="http://schemas.openxmlformats.org/officeDocument/2006/relationships/package" Target="../embeddings/Document10.docx"/><Relationship Id="rId2" Type="http://schemas.openxmlformats.org/officeDocument/2006/relationships/slide" Target="slide47.xml"/><Relationship Id="rId10" Type="http://schemas.openxmlformats.org/officeDocument/2006/relationships/notesSlide" Target="../notesSlides/notesSlide10.xml"/><Relationship Id="rId1" Type="http://schemas.openxmlformats.org/officeDocument/2006/relationships/slide" Target="slide46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6.emf"/><Relationship Id="rId3" Type="http://schemas.openxmlformats.org/officeDocument/2006/relationships/package" Target="../embeddings/Document12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7.emf"/><Relationship Id="rId3" Type="http://schemas.openxmlformats.org/officeDocument/2006/relationships/package" Target="../embeddings/Document13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8.emf"/><Relationship Id="rId3" Type="http://schemas.openxmlformats.org/officeDocument/2006/relationships/package" Target="../embeddings/Document14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4.xml"/><Relationship Id="rId8" Type="http://schemas.openxmlformats.org/officeDocument/2006/relationships/vmlDrawing" Target="../drawings/vmlDrawing12.v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5" Type="http://schemas.openxmlformats.org/officeDocument/2006/relationships/package" Target="../embeddings/Document16.docx"/><Relationship Id="rId4" Type="http://schemas.openxmlformats.org/officeDocument/2006/relationships/image" Target="../media/image19.emf"/><Relationship Id="rId3" Type="http://schemas.openxmlformats.org/officeDocument/2006/relationships/package" Target="../embeddings/Document15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5.xml"/><Relationship Id="rId8" Type="http://schemas.openxmlformats.org/officeDocument/2006/relationships/vmlDrawing" Target="../drawings/vmlDrawing13.v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2.emf"/><Relationship Id="rId5" Type="http://schemas.openxmlformats.org/officeDocument/2006/relationships/package" Target="../embeddings/Document18.docx"/><Relationship Id="rId4" Type="http://schemas.openxmlformats.org/officeDocument/2006/relationships/image" Target="../media/image21.emf"/><Relationship Id="rId3" Type="http://schemas.openxmlformats.org/officeDocument/2006/relationships/package" Target="../embeddings/Document17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3.jpeg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3.xml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vmlDrawing" Target="../drawings/vmlDrawing14.v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25.emf"/><Relationship Id="rId5" Type="http://schemas.openxmlformats.org/officeDocument/2006/relationships/package" Target="../embeddings/Document20.docx"/><Relationship Id="rId4" Type="http://schemas.openxmlformats.org/officeDocument/2006/relationships/image" Target="../media/image24.emf"/><Relationship Id="rId3" Type="http://schemas.openxmlformats.org/officeDocument/2006/relationships/package" Target="../embeddings/Document19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.emf"/><Relationship Id="rId1" Type="http://schemas.openxmlformats.org/officeDocument/2006/relationships/package" Target="../embeddings/Document1.docx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6.emf"/><Relationship Id="rId3" Type="http://schemas.openxmlformats.org/officeDocument/2006/relationships/package" Target="../embeddings/Document21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3.xml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vmlDrawing" Target="../drawings/vmlDrawing16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7.emf"/><Relationship Id="rId3" Type="http://schemas.openxmlformats.org/officeDocument/2006/relationships/package" Target="../embeddings/Document22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vmlDrawing" Target="../drawings/vmlDrawing17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emf"/><Relationship Id="rId3" Type="http://schemas.openxmlformats.org/officeDocument/2006/relationships/package" Target="../embeddings/Document23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3.xml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0.emf"/><Relationship Id="rId3" Type="http://schemas.openxmlformats.org/officeDocument/2006/relationships/package" Target="../embeddings/Document24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5.xml"/><Relationship Id="rId6" Type="http://schemas.openxmlformats.org/officeDocument/2006/relationships/vmlDrawing" Target="../drawings/vmlDrawing19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1.emf"/><Relationship Id="rId3" Type="http://schemas.openxmlformats.org/officeDocument/2006/relationships/package" Target="../embeddings/Document25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vmlDrawing" Target="../drawings/vmlDrawing20.v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33.emf"/><Relationship Id="rId5" Type="http://schemas.openxmlformats.org/officeDocument/2006/relationships/package" Target="../embeddings/Document27.docx"/><Relationship Id="rId4" Type="http://schemas.openxmlformats.org/officeDocument/2006/relationships/image" Target="../media/image32.emf"/><Relationship Id="rId3" Type="http://schemas.openxmlformats.org/officeDocument/2006/relationships/package" Target="../embeddings/Document26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7.xml"/><Relationship Id="rId8" Type="http://schemas.openxmlformats.org/officeDocument/2006/relationships/vmlDrawing" Target="../drawings/vmlDrawing21.v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35.emf"/><Relationship Id="rId5" Type="http://schemas.openxmlformats.org/officeDocument/2006/relationships/package" Target="../embeddings/Document29.docx"/><Relationship Id="rId4" Type="http://schemas.openxmlformats.org/officeDocument/2006/relationships/image" Target="../media/image34.emf"/><Relationship Id="rId3" Type="http://schemas.openxmlformats.org/officeDocument/2006/relationships/package" Target="../embeddings/Document28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8.xml"/><Relationship Id="rId6" Type="http://schemas.openxmlformats.org/officeDocument/2006/relationships/vmlDrawing" Target="../drawings/vmlDrawing22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6.emf"/><Relationship Id="rId3" Type="http://schemas.openxmlformats.org/officeDocument/2006/relationships/package" Target="../embeddings/Document30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.emf"/><Relationship Id="rId3" Type="http://schemas.openxmlformats.org/officeDocument/2006/relationships/package" Target="../embeddings/Document2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vmlDrawing" Target="../drawings/vmlDrawing23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7.emf"/><Relationship Id="rId3" Type="http://schemas.openxmlformats.org/officeDocument/2006/relationships/package" Target="../embeddings/Document31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0.xml"/><Relationship Id="rId6" Type="http://schemas.openxmlformats.org/officeDocument/2006/relationships/vmlDrawing" Target="../drawings/vmlDrawing24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8.emf"/><Relationship Id="rId3" Type="http://schemas.openxmlformats.org/officeDocument/2006/relationships/package" Target="../embeddings/Document32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1.xml"/><Relationship Id="rId6" Type="http://schemas.openxmlformats.org/officeDocument/2006/relationships/vmlDrawing" Target="../drawings/vmlDrawing25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9.emf"/><Relationship Id="rId3" Type="http://schemas.openxmlformats.org/officeDocument/2006/relationships/package" Target="../embeddings/Document33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2.xml"/><Relationship Id="rId6" Type="http://schemas.openxmlformats.org/officeDocument/2006/relationships/vmlDrawing" Target="../drawings/vmlDrawing26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0.emf"/><Relationship Id="rId3" Type="http://schemas.openxmlformats.org/officeDocument/2006/relationships/package" Target="../embeddings/Document34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3.xml"/><Relationship Id="rId6" Type="http://schemas.openxmlformats.org/officeDocument/2006/relationships/vmlDrawing" Target="../drawings/vmlDrawing27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1.emf"/><Relationship Id="rId3" Type="http://schemas.openxmlformats.org/officeDocument/2006/relationships/package" Target="../embeddings/Document35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4.xml"/><Relationship Id="rId6" Type="http://schemas.openxmlformats.org/officeDocument/2006/relationships/vmlDrawing" Target="../drawings/vmlDrawing28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2.emf"/><Relationship Id="rId3" Type="http://schemas.openxmlformats.org/officeDocument/2006/relationships/package" Target="../embeddings/Document36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5.xml"/><Relationship Id="rId8" Type="http://schemas.openxmlformats.org/officeDocument/2006/relationships/vmlDrawing" Target="../drawings/vmlDrawing29.v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44.emf"/><Relationship Id="rId5" Type="http://schemas.openxmlformats.org/officeDocument/2006/relationships/package" Target="../embeddings/Document38.docx"/><Relationship Id="rId4" Type="http://schemas.openxmlformats.org/officeDocument/2006/relationships/image" Target="../media/image43.emf"/><Relationship Id="rId3" Type="http://schemas.openxmlformats.org/officeDocument/2006/relationships/package" Target="../embeddings/Document37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5.jpeg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7.xml"/><Relationship Id="rId6" Type="http://schemas.openxmlformats.org/officeDocument/2006/relationships/vmlDrawing" Target="../drawings/vmlDrawing30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6.emf"/><Relationship Id="rId3" Type="http://schemas.openxmlformats.org/officeDocument/2006/relationships/package" Target="../embeddings/Document39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7.jpeg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3.xml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9.xml"/><Relationship Id="rId6" Type="http://schemas.openxmlformats.org/officeDocument/2006/relationships/vmlDrawing" Target="../drawings/vmlDrawing31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8.emf"/><Relationship Id="rId3" Type="http://schemas.openxmlformats.org/officeDocument/2006/relationships/package" Target="../embeddings/Document40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13.xml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1.xml"/><Relationship Id="rId6" Type="http://schemas.openxmlformats.org/officeDocument/2006/relationships/vmlDrawing" Target="../drawings/vmlDrawing32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9.emf"/><Relationship Id="rId3" Type="http://schemas.openxmlformats.org/officeDocument/2006/relationships/package" Target="../embeddings/Document41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2.xml"/><Relationship Id="rId8" Type="http://schemas.openxmlformats.org/officeDocument/2006/relationships/vmlDrawing" Target="../drawings/vmlDrawing33.v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51.emf"/><Relationship Id="rId5" Type="http://schemas.openxmlformats.org/officeDocument/2006/relationships/package" Target="../embeddings/Document43.docx"/><Relationship Id="rId4" Type="http://schemas.openxmlformats.org/officeDocument/2006/relationships/image" Target="../media/image50.emf"/><Relationship Id="rId3" Type="http://schemas.openxmlformats.org/officeDocument/2006/relationships/package" Target="../embeddings/Document42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3.xml"/><Relationship Id="rId6" Type="http://schemas.openxmlformats.org/officeDocument/2006/relationships/vmlDrawing" Target="../drawings/vmlDrawing34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2.emf"/><Relationship Id="rId3" Type="http://schemas.openxmlformats.org/officeDocument/2006/relationships/package" Target="../embeddings/Document44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4.xml"/><Relationship Id="rId6" Type="http://schemas.openxmlformats.org/officeDocument/2006/relationships/vmlDrawing" Target="../drawings/vmlDrawing35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3.emf"/><Relationship Id="rId3" Type="http://schemas.openxmlformats.org/officeDocument/2006/relationships/package" Target="../embeddings/Document45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5.xml"/><Relationship Id="rId3" Type="http://schemas.openxmlformats.org/officeDocument/2006/relationships/slideLayout" Target="../slideLayouts/slideLayout13.xml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6.xml"/><Relationship Id="rId6" Type="http://schemas.openxmlformats.org/officeDocument/2006/relationships/vmlDrawing" Target="../drawings/vmlDrawing36.vml"/><Relationship Id="rId5" Type="http://schemas.openxmlformats.org/officeDocument/2006/relationships/slideLayout" Target="../slideLayouts/slideLayout14.xml"/><Relationship Id="rId4" Type="http://schemas.openxmlformats.org/officeDocument/2006/relationships/slide" Target="slide48.xml"/><Relationship Id="rId3" Type="http://schemas.openxmlformats.org/officeDocument/2006/relationships/slide" Target="slide47.xml"/><Relationship Id="rId2" Type="http://schemas.openxmlformats.org/officeDocument/2006/relationships/image" Target="../media/image54.emf"/><Relationship Id="rId1" Type="http://schemas.openxmlformats.org/officeDocument/2006/relationships/package" Target="../embeddings/Document46.docx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7.xml"/><Relationship Id="rId6" Type="http://schemas.openxmlformats.org/officeDocument/2006/relationships/vmlDrawing" Target="../drawings/vmlDrawing37.v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55.emf"/><Relationship Id="rId3" Type="http://schemas.openxmlformats.org/officeDocument/2006/relationships/package" Target="../embeddings/Document47.docx"/><Relationship Id="rId2" Type="http://schemas.openxmlformats.org/officeDocument/2006/relationships/slide" Target="slide48.xml"/><Relationship Id="rId1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8.xml"/><Relationship Id="rId6" Type="http://schemas.openxmlformats.org/officeDocument/2006/relationships/vmlDrawing" Target="../drawings/vmlDrawing38.v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56.emf"/><Relationship Id="rId3" Type="http://schemas.openxmlformats.org/officeDocument/2006/relationships/package" Target="../embeddings/Document48.docx"/><Relationship Id="rId2" Type="http://schemas.openxmlformats.org/officeDocument/2006/relationships/slide" Target="slide48.xml"/><Relationship Id="rId1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package" Target="../embeddings/Document4.docx"/><Relationship Id="rId4" Type="http://schemas.openxmlformats.org/officeDocument/2006/relationships/image" Target="../media/image4.emf"/><Relationship Id="rId3" Type="http://schemas.openxmlformats.org/officeDocument/2006/relationships/package" Target="../embeddings/Document3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5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9.xml"/><Relationship Id="rId6" Type="http://schemas.openxmlformats.org/officeDocument/2006/relationships/vmlDrawing" Target="../drawings/vmlDrawing39.v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25.emf"/><Relationship Id="rId3" Type="http://schemas.openxmlformats.org/officeDocument/2006/relationships/package" Target="../embeddings/Document49.docx"/><Relationship Id="rId2" Type="http://schemas.openxmlformats.org/officeDocument/2006/relationships/slide" Target="slide48.xml"/><Relationship Id="rId1" Type="http://schemas.openxmlformats.org/officeDocument/2006/relationships/slide" Target="slide4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package" Target="../embeddings/Document6.docx"/><Relationship Id="rId4" Type="http://schemas.openxmlformats.org/officeDocument/2006/relationships/image" Target="../media/image6.emf"/><Relationship Id="rId3" Type="http://schemas.openxmlformats.org/officeDocument/2006/relationships/package" Target="../embeddings/Document5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8.jpeg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9.emf"/><Relationship Id="rId3" Type="http://schemas.openxmlformats.org/officeDocument/2006/relationships/package" Target="../embeddings/Document7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Relationship Id="rId3" Type="http://schemas.openxmlformats.org/officeDocument/2006/relationships/package" Target="../embeddings/Document8.docx"/><Relationship Id="rId2" Type="http://schemas.openxmlformats.org/officeDocument/2006/relationships/slide" Target="slide47.xml"/><Relationship Id="rId1" Type="http://schemas.openxmlformats.org/officeDocument/2006/relationships/slide" Target="slide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339752" y="2996952"/>
            <a:ext cx="6804248" cy="893961"/>
          </a:xfrm>
        </p:spPr>
        <p:txBody>
          <a:bodyPr/>
          <a:lstStyle/>
          <a:p>
            <a:r>
              <a:rPr lang="zh-CN" altLang="en-US"/>
              <a:t> 题型四　电化学基础</a:t>
            </a:r>
            <a:endParaRPr lang="zh-CN" altLang="zh-CN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513599"/>
            <a:ext cx="8128000" cy="20848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该电池中锂作负极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多孔碳材料作正极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外电路电子由负极流向正极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即由锂电极流向多孔碳材料电极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充电时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锂电极作阴极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多孔碳材料电极作阳极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电解质溶液中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应向锂电极区移动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充电反应与放电反应相反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11560" y="4581128"/>
          <a:ext cx="8128000" cy="45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文档" r:id="rId3" imgW="3843020" imgH="217805" progId="Word.Document.12">
                  <p:embed/>
                </p:oleObj>
              </mc:Choice>
              <mc:Fallback>
                <p:oleObj name="文档" r:id="rId3" imgW="3843020" imgH="217805" progId="Word.Document.12">
                  <p:embed/>
                  <p:pic>
                    <p:nvPicPr>
                      <p:cNvPr id="0" name="图片 808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4581128"/>
                        <a:ext cx="8128000" cy="456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56236"/>
            <a:ext cx="8128000" cy="12722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.(2018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,12)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我国科学家研发了一种室温下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可呼吸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Na-CO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二次电池。将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溶于有机溶剂作为电解液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钠和负载碳纳米管的镍网分别作为电极材料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电池的总反应为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11560" y="2645301"/>
          <a:ext cx="8128000" cy="372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文档" r:id="rId3" imgW="3843020" imgH="176530" progId="Word.Document.12">
                  <p:embed/>
                </p:oleObj>
              </mc:Choice>
              <mc:Fallback>
                <p:oleObj name="文档" r:id="rId3" imgW="3843020" imgH="176530" progId="Word.Document.12">
                  <p:embed/>
                  <p:pic>
                    <p:nvPicPr>
                      <p:cNvPr id="0" name="图片 819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2645301"/>
                        <a:ext cx="8128000" cy="372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08000" y="4941168"/>
          <a:ext cx="8128000" cy="1659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3" name="文档" r:id="rId5" imgW="3843020" imgH="784860" progId="Word.Document.12">
                  <p:embed/>
                </p:oleObj>
              </mc:Choice>
              <mc:Fallback>
                <p:oleObj name="文档" r:id="rId5" imgW="3843020" imgH="784860" progId="Word.Document.12">
                  <p:embed/>
                  <p:pic>
                    <p:nvPicPr>
                      <p:cNvPr id="0" name="图片 819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000" y="4941168"/>
                        <a:ext cx="8128000" cy="1659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18LQG2H04.eps" descr="id:2147504620;FounderCES"/>
          <p:cNvPicPr/>
          <p:nvPr/>
        </p:nvPicPr>
        <p:blipFill>
          <a:blip r:embed="rId7"/>
          <a:stretch>
            <a:fillRect/>
          </a:stretch>
        </p:blipFill>
        <p:spPr>
          <a:xfrm>
            <a:off x="3164895" y="2996952"/>
            <a:ext cx="2821528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364612"/>
            <a:ext cx="110158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20464" y="2852936"/>
          <a:ext cx="8128000" cy="1928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6" name="文档" r:id="rId3" imgW="3843020" imgH="913130" progId="Word.Document.12">
                  <p:embed/>
                </p:oleObj>
              </mc:Choice>
              <mc:Fallback>
                <p:oleObj name="文档" r:id="rId3" imgW="3843020" imgH="913130" progId="Word.Document.12">
                  <p:embed/>
                  <p:pic>
                    <p:nvPicPr>
                      <p:cNvPr id="0" name="图片 8294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464" y="2852936"/>
                        <a:ext cx="8128000" cy="1928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60080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.(2017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,11)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全固态锂硫电池能量密度高、成本低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其工作原理如图所示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其中电极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常用掺有石墨烯的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材料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电池反应为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电池工作时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外电路中流过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0.02 mol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负极材料减重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0.14 g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石墨烯的作用主要是提高电极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的导电性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电池充电时间越长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的量越多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10190" y="2203473"/>
          <a:ext cx="8128000" cy="3155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0" name="文档" r:id="rId3" imgW="3843020" imgH="1494155" progId="Word.Document.12">
                  <p:embed/>
                </p:oleObj>
              </mc:Choice>
              <mc:Fallback>
                <p:oleObj name="文档" r:id="rId3" imgW="3843020" imgH="1494155" progId="Word.Document.12">
                  <p:embed/>
                  <p:pic>
                    <p:nvPicPr>
                      <p:cNvPr id="0" name="图片 8396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190" y="2203473"/>
                        <a:ext cx="8128000" cy="3155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508000" y="1887897"/>
            <a:ext cx="110158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620464" y="2348880"/>
          <a:ext cx="8128000" cy="2568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4" name="文档" r:id="rId3" imgW="3843020" imgH="1215390" progId="Word.Document.12">
                  <p:embed/>
                </p:oleObj>
              </mc:Choice>
              <mc:Fallback>
                <p:oleObj name="文档" r:id="rId3" imgW="3843020" imgH="1215390" progId="Word.Document.12">
                  <p:embed/>
                  <p:pic>
                    <p:nvPicPr>
                      <p:cNvPr id="0" name="图片 849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464" y="2348880"/>
                        <a:ext cx="8128000" cy="2568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508000" y="1360614"/>
            <a:ext cx="8128000" cy="8660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.(2016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,11)Mg-AgCl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电池是一种以海水为电解质溶液的水激活电池。下列叙述错误的是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20464" y="2242681"/>
          <a:ext cx="8128000" cy="1478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8" name="文档" r:id="rId3" imgW="3843020" imgH="699770" progId="Word.Document.12">
                  <p:embed/>
                </p:oleObj>
              </mc:Choice>
              <mc:Fallback>
                <p:oleObj name="文档" r:id="rId3" imgW="3843020" imgH="699770" progId="Word.Document.12">
                  <p:embed/>
                  <p:pic>
                    <p:nvPicPr>
                      <p:cNvPr id="0" name="图片 860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464" y="2242681"/>
                        <a:ext cx="8128000" cy="1478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>
            <a:spLocks noChangeAspect="1"/>
          </p:cNvSpPr>
          <p:nvPr/>
        </p:nvSpPr>
        <p:spPr>
          <a:xfrm>
            <a:off x="467544" y="3721413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58355" y="4207079"/>
          <a:ext cx="8128000" cy="146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19" name="文档" r:id="rId5" imgW="3843020" imgH="694055" progId="Word.Document.12">
                  <p:embed/>
                </p:oleObj>
              </mc:Choice>
              <mc:Fallback>
                <p:oleObj name="文档" r:id="rId5" imgW="3843020" imgH="694055" progId="Word.Document.12">
                  <p:embed/>
                  <p:pic>
                    <p:nvPicPr>
                      <p:cNvPr id="0" name="图片 860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8355" y="4207079"/>
                        <a:ext cx="8128000" cy="1465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508000" y="1484784"/>
            <a:ext cx="8128000" cy="8660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.(2016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,11)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空气燃料电池可用作电动车动力电源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电池的电解质溶液为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反应为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30738" y="2315391"/>
          <a:ext cx="8128000" cy="2025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2" name="文档" r:id="rId3" imgW="3843020" imgH="960120" progId="Word.Document.12">
                  <p:embed/>
                </p:oleObj>
              </mc:Choice>
              <mc:Fallback>
                <p:oleObj name="文档" r:id="rId3" imgW="3843020" imgH="960120" progId="Word.Document.12">
                  <p:embed/>
                  <p:pic>
                    <p:nvPicPr>
                      <p:cNvPr id="0" name="图片 8704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738" y="2315391"/>
                        <a:ext cx="8128000" cy="2025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>
            <a:spLocks noChangeAspect="1"/>
          </p:cNvSpPr>
          <p:nvPr/>
        </p:nvSpPr>
        <p:spPr>
          <a:xfrm>
            <a:off x="508000" y="4348366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20464" y="4846964"/>
          <a:ext cx="8128000" cy="1290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3" name="文档" r:id="rId5" imgW="3843020" imgH="611505" progId="Word.Document.12">
                  <p:embed/>
                </p:oleObj>
              </mc:Choice>
              <mc:Fallback>
                <p:oleObj name="文档" r:id="rId5" imgW="3843020" imgH="611505" progId="Word.Document.12">
                  <p:embed/>
                  <p:pic>
                    <p:nvPicPr>
                      <p:cNvPr id="0" name="图片 8704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0464" y="4846964"/>
                        <a:ext cx="8128000" cy="1290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508000" y="1881036"/>
            <a:ext cx="8128000" cy="3379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.(2015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,11)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微生物电池是指在微生物的作用下将化学能转化为电能的装置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其工作原理如图所示。下列有关微生物电池的说法错误的是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正极反应中有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生成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微生物促进了反应中电子的转移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质子通过交换膜从负极区移向正极区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电池总反应为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10000" spc="-1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===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6CO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+6H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8" name="A1819.eps" descr="id:2147504634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5364088" y="2780928"/>
            <a:ext cx="3117946" cy="1872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508000" y="2107334"/>
            <a:ext cx="8128000" cy="2897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的平均化合价为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价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二氧化碳中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的化合价为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价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所以生成二氧化碳的反应为氧化反应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在负极生成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选项错误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在微生物的作用下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该装置为原电池装置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反应速率加快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所以微生物促进了反应的发生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质子交换膜只允许质子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通过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原电池中阳离子向正极移动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电池的总反应实质是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的氧化反应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508000" y="1340767"/>
            <a:ext cx="8128000" cy="53781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.(2015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,4)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锌铜原电池装置如图所示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其中阳离子交换膜只允许阳离子和水分子通过。下列有关叙述正确的是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effectLst/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铜电极上发生氧化反应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电池工作一段时间后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甲池的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减小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电池工作一段时间后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乙池溶液的总质量增加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阴阳离子分别通过交换膜向负极和正极移动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保持溶液中电荷平衡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508000" y="2116572"/>
          <a:ext cx="8128000" cy="2464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6" name="文档" r:id="rId3" imgW="3843020" imgH="1167130" progId="Word.Document.12">
                  <p:embed/>
                </p:oleObj>
              </mc:Choice>
              <mc:Fallback>
                <p:oleObj name="文档" r:id="rId3" imgW="3843020" imgH="1167130" progId="Word.Document.12">
                  <p:embed/>
                  <p:pic>
                    <p:nvPicPr>
                      <p:cNvPr id="0" name="图片 8806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2116572"/>
                        <a:ext cx="8128000" cy="2464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489718" y="5083838"/>
          <a:ext cx="7445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67" name="文档" r:id="rId5" imgW="363855" imgH="227330" progId="Word.Document.12">
                  <p:embed/>
                </p:oleObj>
              </mc:Choice>
              <mc:Fallback>
                <p:oleObj name="文档" r:id="rId5" imgW="363855" imgH="227330" progId="Word.Document.12">
                  <p:embed/>
                  <p:pic>
                    <p:nvPicPr>
                      <p:cNvPr id="0" name="图片 880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718" y="5083838"/>
                        <a:ext cx="7445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508000" y="1651438"/>
            <a:ext cx="2325958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6870"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高考命题</a:t>
            </a:r>
            <a:r>
              <a:rPr lang="zh-CN" altLang="zh-CN" sz="2200" b="1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规律</a:t>
            </a:r>
            <a:r>
              <a:rPr lang="en-US" altLang="zh-CN" sz="2200" b="1" smtClean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08000" y="2150036"/>
          <a:ext cx="8128000" cy="4133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文档" r:id="rId1" imgW="3899535" imgH="1983740" progId="Word.Document.12">
                  <p:embed/>
                </p:oleObj>
              </mc:Choice>
              <mc:Fallback>
                <p:oleObj name="文档" r:id="rId1" imgW="3899535" imgH="1983740" progId="Word.Document.12">
                  <p:embed/>
                  <p:pic>
                    <p:nvPicPr>
                      <p:cNvPr id="0" name="图片 7475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08000" y="2150036"/>
                        <a:ext cx="8128000" cy="4133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508000" y="2276872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620464" y="2754051"/>
          <a:ext cx="8128000" cy="2028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0" name="文档" r:id="rId3" imgW="3843020" imgH="960120" progId="Word.Document.12">
                  <p:embed/>
                </p:oleObj>
              </mc:Choice>
              <mc:Fallback>
                <p:oleObj name="文档" r:id="rId3" imgW="3843020" imgH="960120" progId="Word.Document.12">
                  <p:embed/>
                  <p:pic>
                    <p:nvPicPr>
                      <p:cNvPr id="0" name="图片 89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464" y="2754051"/>
                        <a:ext cx="8128000" cy="2028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508000" y="1701069"/>
            <a:ext cx="8128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河南部分示范性高中联考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-Ferrozine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法检测甲醛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(HCHO)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的原理为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在原电池装置中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氧化银能将甲醛充分氧化为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与产生的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定量反应生成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③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Ferrozine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形成有色配合物　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④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测定溶液的吸光度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吸光度与溶液中有色物质的浓度成正比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。下列说法正确的是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负极的电极反应式为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2Ag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O+4H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4e</a:t>
            </a:r>
            <a:r>
              <a:rPr lang="en-US" altLang="zh-CN" sz="22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kern="10000" spc="-1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===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4Ag+2H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①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由正极移向负极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理论上消耗的甲醛与生成的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的物质的量之比为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④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甲醛浓度越大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吸光度越小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508000" y="2076580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20464" y="2564904"/>
          <a:ext cx="8128000" cy="2203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4" name="文档" r:id="rId3" imgW="3843020" imgH="1042035" progId="Word.Document.12">
                  <p:embed/>
                </p:oleObj>
              </mc:Choice>
              <mc:Fallback>
                <p:oleObj name="文档" r:id="rId3" imgW="3843020" imgH="1042035" progId="Word.Document.12">
                  <p:embed/>
                  <p:pic>
                    <p:nvPicPr>
                      <p:cNvPr id="0" name="图片 901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464" y="2564904"/>
                        <a:ext cx="8128000" cy="2203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508000" y="1891310"/>
            <a:ext cx="8128000" cy="293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辽宁葫芦岛一模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据报道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我国已研制出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可充室温钠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二氧化碳电池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电极材料为钠金属片和碳纳米管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电解液为高氯酸钠四甘醇二甲醚溶液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电池总反应为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4Na+3CO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2Na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生成的固体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沉积在碳纳米管上。下列叙述不正确的是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放电时钠金属片发生氧化反应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放电时吸收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充电时释放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向碳纳米管移动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20464" y="4725144"/>
          <a:ext cx="8128000" cy="462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8" name="文档" r:id="rId3" imgW="3843020" imgH="220345" progId="Word.Document.12">
                  <p:embed/>
                </p:oleObj>
              </mc:Choice>
              <mc:Fallback>
                <p:oleObj name="文档" r:id="rId3" imgW="3843020" imgH="220345" progId="Word.Document.12">
                  <p:embed/>
                  <p:pic>
                    <p:nvPicPr>
                      <p:cNvPr id="0" name="图片 9113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464" y="4725144"/>
                        <a:ext cx="8128000" cy="462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5610934" y="2678098"/>
            <a:ext cx="432048" cy="524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2310467"/>
            <a:ext cx="8128000" cy="25668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放电时钠金属片作负极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失去电子发生氧化反应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放电时正极上吸收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气体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原子得到电子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被还原生成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充电时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单质失去电子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反应变为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气体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同时产生金属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向正极碳纳米管方向移动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放电时负极上的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失去电子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负极反应为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Na-e</a:t>
            </a:r>
            <a:r>
              <a:rPr lang="en-US" altLang="zh-CN" sz="22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kern="10000" spc="-1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===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844824"/>
            <a:ext cx="812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河北唐山一模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研究人员研发了一种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水电池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这种电池能利用淡水与海水之间含盐量的差别进行发电。在海水中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电池总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反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每生成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mol Na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转移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mol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电子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水电池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的负极移动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D.AgCl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是氧化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产物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10190" y="2720918"/>
          <a:ext cx="8128000" cy="110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2" name="文档" r:id="rId3" imgW="3843020" imgH="525145" progId="Word.Document.12">
                  <p:embed/>
                </p:oleObj>
              </mc:Choice>
              <mc:Fallback>
                <p:oleObj name="文档" r:id="rId3" imgW="3843020" imgH="525145" progId="Word.Document.12">
                  <p:embed/>
                  <p:pic>
                    <p:nvPicPr>
                      <p:cNvPr id="0" name="图片 9216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190" y="2720918"/>
                        <a:ext cx="8128000" cy="1106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508000" y="2311424"/>
            <a:ext cx="110158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89552" y="2789474"/>
          <a:ext cx="8128000" cy="1928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6" name="文档" r:id="rId3" imgW="3843020" imgH="913130" progId="Word.Document.12">
                  <p:embed/>
                </p:oleObj>
              </mc:Choice>
              <mc:Fallback>
                <p:oleObj name="文档" r:id="rId3" imgW="3843020" imgH="913130" progId="Word.Document.12">
                  <p:embed/>
                  <p:pic>
                    <p:nvPicPr>
                      <p:cNvPr id="0" name="图片 931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552" y="2789474"/>
                        <a:ext cx="8128000" cy="1928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508000" y="1484784"/>
            <a:ext cx="8128000" cy="12722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湖北部分重点中学第二次联考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高温时通过以下反应制备金属铝。用铝制作的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快速放电铝离子二次电池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的原理如下图所示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(EMI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为有机阳离子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08000" y="2723131"/>
          <a:ext cx="8128000" cy="243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0" name="文档" r:id="rId3" imgW="3843020" imgH="1153160" progId="Word.Document.12">
                  <p:embed/>
                </p:oleObj>
              </mc:Choice>
              <mc:Fallback>
                <p:oleObj name="文档" r:id="rId3" imgW="3843020" imgH="1153160" progId="Word.Document.12">
                  <p:embed/>
                  <p:pic>
                    <p:nvPicPr>
                      <p:cNvPr id="0" name="图片 9420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2723131"/>
                        <a:ext cx="8128000" cy="2437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63020" y="5210290"/>
          <a:ext cx="8128000" cy="111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1" name="文档" r:id="rId5" imgW="3843020" imgH="527685" progId="Word.Document.12">
                  <p:embed/>
                </p:oleObj>
              </mc:Choice>
              <mc:Fallback>
                <p:oleObj name="文档" r:id="rId5" imgW="3843020" imgH="527685" progId="Word.Document.12">
                  <p:embed/>
                  <p:pic>
                    <p:nvPicPr>
                      <p:cNvPr id="0" name="图片 942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3020" y="5210290"/>
                        <a:ext cx="8128000" cy="1113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08000" y="1340768"/>
          <a:ext cx="8128000" cy="1864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4" name="文档" r:id="rId3" imgW="3843020" imgH="882650" progId="Word.Document.12">
                  <p:embed/>
                </p:oleObj>
              </mc:Choice>
              <mc:Fallback>
                <p:oleObj name="文档" r:id="rId3" imgW="3843020" imgH="882650" progId="Word.Document.12">
                  <p:embed/>
                  <p:pic>
                    <p:nvPicPr>
                      <p:cNvPr id="0" name="图片 9523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340768"/>
                        <a:ext cx="8128000" cy="1864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>
            <a:spLocks noChangeAspect="1"/>
          </p:cNvSpPr>
          <p:nvPr/>
        </p:nvSpPr>
        <p:spPr>
          <a:xfrm>
            <a:off x="395536" y="3140968"/>
            <a:ext cx="1086003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467544" y="3490734"/>
          <a:ext cx="8128000" cy="3121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5" name="文档" r:id="rId5" imgW="3843020" imgH="1477645" progId="Word.Document.12">
                  <p:embed/>
                </p:oleObj>
              </mc:Choice>
              <mc:Fallback>
                <p:oleObj name="文档" r:id="rId5" imgW="3843020" imgH="1477645" progId="Word.Document.12">
                  <p:embed/>
                  <p:pic>
                    <p:nvPicPr>
                      <p:cNvPr id="0" name="图片 9523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3490734"/>
                        <a:ext cx="8128000" cy="3121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71680"/>
            <a:ext cx="8128000" cy="12722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湖北名校联盟三模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我国科学家在天然气脱硫研究方面取得了新进展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利用如图装置可进行脱硫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将硫化氢气体转化成硫沉淀。已知甲、乙池中发生的反应如图所示。下列说法正确的是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08000" y="2674640"/>
          <a:ext cx="8128000" cy="3158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58" name="文档" r:id="rId3" imgW="3843020" imgH="1495425" progId="Word.Document.12">
                  <p:embed/>
                </p:oleObj>
              </mc:Choice>
              <mc:Fallback>
                <p:oleObj name="文档" r:id="rId3" imgW="3843020" imgH="1495425" progId="Word.Document.12">
                  <p:embed/>
                  <p:pic>
                    <p:nvPicPr>
                      <p:cNvPr id="0" name="图片 9625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2674640"/>
                        <a:ext cx="8128000" cy="3158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>
            <a:spLocks noChangeAspect="1"/>
          </p:cNvSpPr>
          <p:nvPr/>
        </p:nvSpPr>
        <p:spPr>
          <a:xfrm>
            <a:off x="508000" y="1340767"/>
            <a:ext cx="81280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原电池原理与新型电池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,12)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利用生物燃料电池原理研究室温下氨的合成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电池工作时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/MV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在电极与酶之间传递电子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示意图如右所示。下列说法错误的是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相比现有工业合成氨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该方法条件温和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同时还可提供电能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阴极区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在氢化酶作用下发生反应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+2MV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kern="10000" spc="-1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===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+2MV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正极区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固氮酶为催化剂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,N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发生还原反应生成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电池工作时质子通过交换膜由负极区向正极区移动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213323" y="3017922"/>
          <a:ext cx="6717355" cy="1995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文档" r:id="rId3" imgW="3843020" imgH="1142365" progId="Word.Document.12">
                  <p:embed/>
                </p:oleObj>
              </mc:Choice>
              <mc:Fallback>
                <p:oleObj name="文档" r:id="rId3" imgW="3843020" imgH="1142365" progId="Word.Document.12">
                  <p:embed/>
                  <p:pic>
                    <p:nvPicPr>
                      <p:cNvPr id="0" name="图片 757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3323" y="3017922"/>
                        <a:ext cx="6717355" cy="1995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327526"/>
            <a:ext cx="8128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甲池中得到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既是氧化产物也是还原产物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电路中每转移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 mol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甲池溶液质量变化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g,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乙池溶液质量保持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不变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30738" y="3501008"/>
          <a:ext cx="8128000" cy="834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2" name="文档" r:id="rId3" imgW="3843020" imgH="395605" progId="Word.Document.12">
                  <p:embed/>
                </p:oleObj>
              </mc:Choice>
              <mc:Fallback>
                <p:oleObj name="文档" r:id="rId3" imgW="3843020" imgH="395605" progId="Word.Document.12">
                  <p:embed/>
                  <p:pic>
                    <p:nvPicPr>
                      <p:cNvPr id="0" name="图片 972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738" y="3501008"/>
                        <a:ext cx="8128000" cy="834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30738" y="1988840"/>
          <a:ext cx="8128000" cy="339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06" name="文档" r:id="rId3" imgW="3843020" imgH="1606550" progId="Word.Document.12">
                  <p:embed/>
                </p:oleObj>
              </mc:Choice>
              <mc:Fallback>
                <p:oleObj name="文档" r:id="rId3" imgW="3843020" imgH="1606550" progId="Word.Document.12">
                  <p:embed/>
                  <p:pic>
                    <p:nvPicPr>
                      <p:cNvPr id="0" name="图片 9830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0738" y="1988840"/>
                        <a:ext cx="8128000" cy="339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1722477"/>
            <a:ext cx="8128000" cy="16785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河南洛阳模拟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以石墨负极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LiFePO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正极组成的锂离子电池的工作原理如图所示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实际上正、负极材料是紧贴在锂离子导电膜两边的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。充放电时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,Li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在正极材料上脱嵌或嵌入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随之在石墨中发生了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2200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的生成与解离。下列说法正确的是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08000" y="3429000"/>
          <a:ext cx="8128000" cy="206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文档" r:id="rId3" imgW="3843020" imgH="976630" progId="Word.Document.12">
                  <p:embed/>
                </p:oleObj>
              </mc:Choice>
              <mc:Fallback>
                <p:oleObj name="文档" r:id="rId3" imgW="3843020" imgH="976630" progId="Word.Document.12">
                  <p:embed/>
                  <p:pic>
                    <p:nvPicPr>
                      <p:cNvPr id="0" name="图片 993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3429000"/>
                        <a:ext cx="8128000" cy="2062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2279539"/>
            <a:ext cx="8128000" cy="8660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锂离子导电膜应有保护成品电池安全性的作用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该电池工作过程中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元素化合价没有发生变化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80738" y="3140968"/>
          <a:ext cx="8128000" cy="741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4" name="文档" r:id="rId3" imgW="3843020" imgH="351155" progId="Word.Document.12">
                  <p:embed/>
                </p:oleObj>
              </mc:Choice>
              <mc:Fallback>
                <p:oleObj name="文档" r:id="rId3" imgW="3843020" imgH="351155" progId="Word.Document.12">
                  <p:embed/>
                  <p:pic>
                    <p:nvPicPr>
                      <p:cNvPr id="0" name="图片 10035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738" y="3140968"/>
                        <a:ext cx="8128000" cy="741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>
            <a:spLocks noChangeAspect="1"/>
          </p:cNvSpPr>
          <p:nvPr/>
        </p:nvSpPr>
        <p:spPr>
          <a:xfrm>
            <a:off x="472575" y="3938514"/>
            <a:ext cx="1086003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08000" y="1493300"/>
          <a:ext cx="8128000" cy="4167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8" name="文档" r:id="rId3" imgW="3843020" imgH="1971675" progId="Word.Document.12">
                  <p:embed/>
                </p:oleObj>
              </mc:Choice>
              <mc:Fallback>
                <p:oleObj name="文档" r:id="rId3" imgW="3843020" imgH="1971675" progId="Word.Document.12">
                  <p:embed/>
                  <p:pic>
                    <p:nvPicPr>
                      <p:cNvPr id="0" name="图片 1013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493300"/>
                        <a:ext cx="8128000" cy="4167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1383169"/>
            <a:ext cx="8128000" cy="167853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河南开封一模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某课题组以纳米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作为电极材料制备锂离子电池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另一极为金属锂和石墨的复合材料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通过在室温条件下对锂离子电池进行循环充放电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成功地实现了对磁性的可逆调控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。下列说法错误的是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08000" y="3107245"/>
          <a:ext cx="8128000" cy="3058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2" name="文档" r:id="rId3" imgW="3843020" imgH="1447165" progId="Word.Document.12">
                  <p:embed/>
                </p:oleObj>
              </mc:Choice>
              <mc:Fallback>
                <p:oleObj name="文档" r:id="rId3" imgW="3843020" imgH="1447165" progId="Word.Document.12">
                  <p:embed/>
                  <p:pic>
                    <p:nvPicPr>
                      <p:cNvPr id="0" name="图片 1024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3107245"/>
                        <a:ext cx="8128000" cy="3058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08000" y="1360825"/>
          <a:ext cx="8128000" cy="1472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6" name="文档" r:id="rId3" imgW="3843020" imgH="696595" progId="Word.Document.12">
                  <p:embed/>
                </p:oleObj>
              </mc:Choice>
              <mc:Fallback>
                <p:oleObj name="文档" r:id="rId3" imgW="3843020" imgH="696595" progId="Word.Document.12">
                  <p:embed/>
                  <p:pic>
                    <p:nvPicPr>
                      <p:cNvPr id="0" name="图片 1034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360825"/>
                        <a:ext cx="8128000" cy="1472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395536" y="2780928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97726" y="3140968"/>
          <a:ext cx="8128000" cy="354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7" name="文档" r:id="rId5" imgW="3843020" imgH="1676400" progId="Word.Document.12">
                  <p:embed/>
                </p:oleObj>
              </mc:Choice>
              <mc:Fallback>
                <p:oleObj name="文档" r:id="rId5" imgW="3843020" imgH="1676400" progId="Word.Document.12">
                  <p:embed/>
                  <p:pic>
                    <p:nvPicPr>
                      <p:cNvPr id="0" name="图片 1034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726" y="3140968"/>
                        <a:ext cx="8128000" cy="354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1326502"/>
            <a:ext cx="8128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河北石家庄教学质量检测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新型镁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锂双离子二次电池如图所示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下列关于该电池的说法不正确的是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,Li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由左向右移动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正极的电极反应式为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altLang="zh-CN" sz="2200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FePO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2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kern="10000" spc="-1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===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LiFePO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充电时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外加电源的正极与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相连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充电时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导线上每通过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mol e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左室溶液质量减轻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g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7" name="19H178.eps" descr="id:2147504676;FounderC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576" y="2256324"/>
            <a:ext cx="5046848" cy="2291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1743881"/>
            <a:ext cx="110158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20464" y="2242479"/>
          <a:ext cx="8128000" cy="378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0" name="文档" r:id="rId3" imgW="3843020" imgH="1789430" progId="Word.Document.12">
                  <p:embed/>
                </p:oleObj>
              </mc:Choice>
              <mc:Fallback>
                <p:oleObj name="文档" r:id="rId3" imgW="3843020" imgH="1789430" progId="Word.Document.12">
                  <p:embed/>
                  <p:pic>
                    <p:nvPicPr>
                      <p:cNvPr id="0" name="图片 1044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464" y="2242479"/>
                        <a:ext cx="8128000" cy="378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508000" y="1695728"/>
            <a:ext cx="8128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陕西二模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)C-Na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电池是科学家正在研发的新型钠离子电池中的一种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其充放电原理如图所示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放电时的总反应为</a:t>
            </a:r>
            <a:r>
              <a:rPr lang="en-US" altLang="zh-CN" sz="22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Na+Na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10000" spc="-1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===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(2+</a:t>
            </a:r>
            <a:r>
              <a:rPr lang="en-US" altLang="zh-CN" sz="2200" i="1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。下列说法错误的是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19H183.eps" descr="id:2147504683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2" y="3140968"/>
            <a:ext cx="4056717" cy="26358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310467"/>
            <a:ext cx="8128000" cy="24910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该过程是在室温条件下进行的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因此比现有工业合成氨的条件温和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同时还能提供电能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阴极区发生的是得电子的反应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而左池中发生的是失电子的反应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右池为正极区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氮气发生还原反应生成氨气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左池中产生的氢离子通过交换膜向右池移动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即由负极区移向正极区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1484784"/>
            <a:ext cx="8128000" cy="12722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左电极为负极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材料为金属钠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该电池可用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中性水溶液作为电解液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充电时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右电极与电源正极相连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发生氧化反应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10190" y="2744390"/>
          <a:ext cx="8128000" cy="372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4" name="文档" r:id="rId3" imgW="3843020" imgH="176530" progId="Word.Document.12">
                  <p:embed/>
                </p:oleObj>
              </mc:Choice>
              <mc:Fallback>
                <p:oleObj name="文档" r:id="rId3" imgW="3843020" imgH="176530" progId="Word.Document.12">
                  <p:embed/>
                  <p:pic>
                    <p:nvPicPr>
                      <p:cNvPr id="0" name="图片 1054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190" y="2744390"/>
                        <a:ext cx="8128000" cy="372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>
            <a:spLocks noChangeAspect="1"/>
          </p:cNvSpPr>
          <p:nvPr/>
        </p:nvSpPr>
        <p:spPr>
          <a:xfrm>
            <a:off x="488092" y="3101613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488092" y="3600211"/>
            <a:ext cx="8128000" cy="256685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放电时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钠离子流向右电极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说明左电极为负极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材料为金属钠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右电极为正极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金属钠是活泼金属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极易与水发生反应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所以该电池不可用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中性水溶液作为电解液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原电池中右电极为正极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充电时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右电极与电源正极相连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发生氧化反应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充电时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阳极发生氧化反应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阳极反应式为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(2+</a:t>
            </a:r>
            <a:r>
              <a:rPr lang="en-US" altLang="zh-CN" sz="2200" i="1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2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000" kern="10000" spc="-1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=== </a:t>
            </a:r>
            <a:r>
              <a:rPr lang="en-US" altLang="zh-CN" sz="22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10000" spc="-1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2107334"/>
            <a:ext cx="8128000" cy="34532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四川达州二诊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碱性锌锰电池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电极材料为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电解质为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有着很广泛的应用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其电池总反应为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Zn+2MnO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+2H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kern="10000" spc="-1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===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2MnOOH+Zn(OH)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。下列有关碱性锌锰电池的说法正确的是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A.Zn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为正极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,MnO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为负极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工作时电子由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极经外电路流向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负极的电极反应为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Zn+2OH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r>
              <a:rPr lang="en-US" altLang="zh-CN" sz="22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000" kern="10000" spc="-1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===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Zn(OH)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工作时消耗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mol MnO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理论上生成氧化产物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mol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1889781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10190" y="2375851"/>
          <a:ext cx="8128000" cy="2709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98" name="文档" r:id="rId3" imgW="3843020" imgH="1282700" progId="Word.Document.12">
                  <p:embed/>
                </p:oleObj>
              </mc:Choice>
              <mc:Fallback>
                <p:oleObj name="文档" r:id="rId3" imgW="3843020" imgH="1282700" progId="Word.Document.12">
                  <p:embed/>
                  <p:pic>
                    <p:nvPicPr>
                      <p:cNvPr id="0" name="图片 1064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0190" y="2375851"/>
                        <a:ext cx="8128000" cy="2709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36488" y="2367957"/>
          <a:ext cx="8128000" cy="243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2" name="文档" r:id="rId3" imgW="3843020" imgH="1153160" progId="Word.Document.12">
                  <p:embed/>
                </p:oleObj>
              </mc:Choice>
              <mc:Fallback>
                <p:oleObj name="文档" r:id="rId3" imgW="3843020" imgH="1153160" progId="Word.Document.12">
                  <p:embed/>
                  <p:pic>
                    <p:nvPicPr>
                      <p:cNvPr id="0" name="图片 1075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6488" y="2367957"/>
                        <a:ext cx="8128000" cy="2437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/>
          </p:cNvSpPr>
          <p:nvPr/>
        </p:nvSpPr>
        <p:spPr>
          <a:xfrm>
            <a:off x="508000" y="1367599"/>
            <a:ext cx="8128000" cy="45981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氨硼烷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·BH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电池可在常温下工作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装置如图所示。该电池工作时的总反应为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·BH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+3H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10000" spc="-1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===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+4H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。下列说法正确的是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正极附近溶液的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减小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电池工作时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通过质子交换膜向负极移动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消耗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 g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氨硼烷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理论上通过内电路的电子为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 mol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599916" y="5803796"/>
          <a:ext cx="8128000" cy="459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3" name="文档" r:id="rId5" imgW="3843020" imgH="219075" progId="Word.Document.12">
                  <p:embed/>
                </p:oleObj>
              </mc:Choice>
              <mc:Fallback>
                <p:oleObj name="文档" r:id="rId5" imgW="3843020" imgH="219075" progId="Word.Document.12">
                  <p:embed/>
                  <p:pic>
                    <p:nvPicPr>
                      <p:cNvPr id="0" name="图片 10752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916" y="5803796"/>
                        <a:ext cx="8128000" cy="459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508000" y="2175929"/>
            <a:ext cx="110158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20464" y="2708920"/>
          <a:ext cx="8128000" cy="229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46" name="文档" r:id="rId3" imgW="3843020" imgH="1087755" progId="Word.Document.12">
                  <p:embed/>
                </p:oleObj>
              </mc:Choice>
              <mc:Fallback>
                <p:oleObj name="文档" r:id="rId3" imgW="3843020" imgH="1087755" progId="Word.Document.12">
                  <p:embed/>
                  <p:pic>
                    <p:nvPicPr>
                      <p:cNvPr id="0" name="图片 10854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464" y="2708920"/>
                        <a:ext cx="8128000" cy="22968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1376881"/>
            <a:ext cx="8128000" cy="50044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锂空气电池放电时的工作原理如图所示。下列叙述正确的是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极移动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电池放电时总反应方程式为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4Li+O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+2H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kern="10000" spc="-1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===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4LiOH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电解液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之间可采用阴离子交换膜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电解液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可能为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LiCl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水溶液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508000" y="1910767"/>
          <a:ext cx="8128000" cy="2652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0" name="文档" r:id="rId3" imgW="3843020" imgH="1255395" progId="Word.Document.12">
                  <p:embed/>
                </p:oleObj>
              </mc:Choice>
              <mc:Fallback>
                <p:oleObj name="文档" r:id="rId3" imgW="3843020" imgH="1255395" progId="Word.Document.12">
                  <p:embed/>
                  <p:pic>
                    <p:nvPicPr>
                      <p:cNvPr id="0" name="图片 10956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910767"/>
                        <a:ext cx="8128000" cy="2652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6" name="圆角矩形 5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2310467"/>
            <a:ext cx="8128000" cy="29731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在原电池中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是负极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是正极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阳离子由负极向正极移动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极向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极移动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原电池放电反应为自发的氧化还原反应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4Li+O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+2H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400" kern="10000" spc="-1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===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4LiOH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根据图示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,LiOH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由正极区流出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说明电解液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之间可采用阳离子交换膜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金属锂可以和水发生反应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电解质中不能含有水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错误。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518657" y="2974679"/>
          <a:ext cx="6106686" cy="374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4" name="文档" r:id="rId1" imgW="3843020" imgH="2358390" progId="Word.Document.12">
                  <p:embed/>
                </p:oleObj>
              </mc:Choice>
              <mc:Fallback>
                <p:oleObj name="文档" r:id="rId1" imgW="3843020" imgH="2358390" progId="Word.Document.12">
                  <p:embed/>
                  <p:pic>
                    <p:nvPicPr>
                      <p:cNvPr id="0" name="图片 11059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18657" y="2974679"/>
                        <a:ext cx="6106686" cy="3746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5" name="圆角矩形 14">
            <a:hlinkClick r:id="rId3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矩形 4"/>
          <p:cNvSpPr>
            <a:spLocks noChangeAspect="1"/>
          </p:cNvSpPr>
          <p:nvPr/>
        </p:nvSpPr>
        <p:spPr>
          <a:xfrm>
            <a:off x="508000" y="1359746"/>
            <a:ext cx="8128000" cy="20848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电解原理及其应用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.(2018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Ⅰ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,13)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最近我国科学家设计了一种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协同转化装置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实现对天然气中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的高效去除。示意图如下所示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其中电极分别为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ZnO@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石墨烯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石墨烯包裹的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和石墨烯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石墨烯电极区发生反应为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5" name="圆角矩形 1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08000" y="2060848"/>
          <a:ext cx="8128000" cy="2578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8" name="文档" r:id="rId3" imgW="3843020" imgH="1220470" progId="Word.Document.12">
                  <p:embed/>
                </p:oleObj>
              </mc:Choice>
              <mc:Fallback>
                <p:oleObj name="文档" r:id="rId3" imgW="3843020" imgH="1220470" progId="Word.Document.12">
                  <p:embed/>
                  <p:pic>
                    <p:nvPicPr>
                      <p:cNvPr id="0" name="图片 1116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2060848"/>
                        <a:ext cx="8128000" cy="2578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>
            <a:spLocks noChangeAspect="1"/>
          </p:cNvSpPr>
          <p:nvPr/>
        </p:nvSpPr>
        <p:spPr>
          <a:xfrm>
            <a:off x="395536" y="4730603"/>
            <a:ext cx="108555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5" name="圆角矩形 1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08000" y="2271749"/>
          <a:ext cx="8128000" cy="2568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2" name="文档" r:id="rId3" imgW="3843020" imgH="1215390" progId="Word.Document.12">
                  <p:embed/>
                </p:oleObj>
              </mc:Choice>
              <mc:Fallback>
                <p:oleObj name="文档" r:id="rId3" imgW="3843020" imgH="1215390" progId="Word.Document.12">
                  <p:embed/>
                  <p:pic>
                    <p:nvPicPr>
                      <p:cNvPr id="0" name="图片 11264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2271749"/>
                        <a:ext cx="8128000" cy="2568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86990"/>
            <a:ext cx="8128000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,13)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为提升电池循环效率和稳定性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科学家近期利用三维多孔海绵状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Zn(3D-Zn)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可以高效沉积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的特点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设计了采用强碱性电解质的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3D-Zn-NiOOH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二次电池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结构如右图所示。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电池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下列说法错误的是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20464" y="2688372"/>
          <a:ext cx="8128000" cy="70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文档" r:id="rId3" imgW="3843020" imgH="334645" progId="Word.Document.12">
                  <p:embed/>
                </p:oleObj>
              </mc:Choice>
              <mc:Fallback>
                <p:oleObj name="文档" r:id="rId3" imgW="3843020" imgH="334645" progId="Word.Document.12">
                  <p:embed/>
                  <p:pic>
                    <p:nvPicPr>
                      <p:cNvPr id="0" name="图片 768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464" y="2688372"/>
                        <a:ext cx="8128000" cy="704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08000" y="3922393"/>
          <a:ext cx="8128000" cy="1954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文档" r:id="rId5" imgW="3843020" imgH="926465" progId="Word.Document.12">
                  <p:embed/>
                </p:oleObj>
              </mc:Choice>
              <mc:Fallback>
                <p:oleObj name="文档" r:id="rId5" imgW="3843020" imgH="926465" progId="Word.Document.12">
                  <p:embed/>
                  <p:pic>
                    <p:nvPicPr>
                      <p:cNvPr id="0" name="图片 7680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8000" y="3922393"/>
                        <a:ext cx="8128000" cy="1954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15" name="圆角矩形 1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16" name="圆角矩形 15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矩形 2"/>
          <p:cNvSpPr>
            <a:spLocks noChangeAspect="1"/>
          </p:cNvSpPr>
          <p:nvPr/>
        </p:nvSpPr>
        <p:spPr>
          <a:xfrm>
            <a:off x="508000" y="1340767"/>
            <a:ext cx="8128000" cy="54150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.(2017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Ⅱ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,11)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用电解氧化法可以在铝制品表面形成致密、耐腐蚀的氧化膜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电解质溶液一般为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混合溶液。下列叙述错误的是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待加工铝质工件为阳极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可选用不锈钢网作为阴极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阴极的电极反应式为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:Al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3e</a:t>
            </a:r>
            <a:r>
              <a:rPr lang="en-US" altLang="zh-CN" sz="22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kern="10000" spc="-1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===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硫酸根离子在电解过程中向阳极移动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effectLst/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根据题意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铝表面形成致密、耐腐蚀的氧化膜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即铝失去电子发生氧化反应变为氧化铝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因此待加工铝质工件为阳极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阴极上电极材料本身不反应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只传导电流可以选用不锈钢网作为阴极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阴极的电极反应式为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r>
              <a:rPr lang="en-US" altLang="zh-CN" sz="22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kern="10000" spc="-1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===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200" baseline="-25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↑,C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;D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电解过程中阴离子移向阳极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zh-CN" sz="22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向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阳极移动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</a:t>
            </a:r>
            <a:r>
              <a:rPr lang="zh-CN" altLang="zh-CN" sz="2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项正确。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4640098" y="6323921"/>
          <a:ext cx="7445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6" name="文档" r:id="rId3" imgW="363855" imgH="227330" progId="Word.Document.12">
                  <p:embed/>
                </p:oleObj>
              </mc:Choice>
              <mc:Fallback>
                <p:oleObj name="文档" r:id="rId3" imgW="363855" imgH="227330" progId="Word.Document.12">
                  <p:embed/>
                  <p:pic>
                    <p:nvPicPr>
                      <p:cNvPr id="0" name="图片 1136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098" y="6323921"/>
                        <a:ext cx="7445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56347"/>
            <a:ext cx="8128000" cy="334245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三维多孔海绵状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具有较高的表面积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所沉积的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分散度</a:t>
            </a:r>
            <a:r>
              <a:rPr lang="zh-CN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放电过程中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通过隔膜从负极区移向正极区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解析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本题考查了二次电池的工作原理及电极反应式的书写与判断。三维多孔海绵状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类似于活性炭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故表面积较大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可高效沉积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所沉积的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ZnO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分散度也高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项正确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根据总反应式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91012" y="1803728"/>
          <a:ext cx="8128000" cy="741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文档" r:id="rId3" imgW="3843020" imgH="351155" progId="Word.Document.12">
                  <p:embed/>
                </p:oleObj>
              </mc:Choice>
              <mc:Fallback>
                <p:oleObj name="文档" r:id="rId3" imgW="3843020" imgH="351155" progId="Word.Document.12">
                  <p:embed/>
                  <p:pic>
                    <p:nvPicPr>
                      <p:cNvPr id="0" name="图片 778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012" y="1803728"/>
                        <a:ext cx="8128000" cy="7410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30738" y="4550306"/>
          <a:ext cx="8128000" cy="208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7" name="文档" r:id="rId5" imgW="3843020" imgH="986155" progId="Word.Document.12">
                  <p:embed/>
                </p:oleObj>
              </mc:Choice>
              <mc:Fallback>
                <p:oleObj name="文档" r:id="rId5" imgW="3843020" imgH="986155" progId="Word.Document.12">
                  <p:embed/>
                  <p:pic>
                    <p:nvPicPr>
                      <p:cNvPr id="0" name="图片 7782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0738" y="4550306"/>
                        <a:ext cx="8128000" cy="208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41806"/>
            <a:ext cx="8128000" cy="53737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.(2019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天津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,6)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我国科学家研制了一种新型的高比能量锌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碘溴液流电池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其工作原理示意图如下。图中贮液器可储存电解质溶液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提高电池的容量。下列叙述不正确的是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电极反应为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r>
              <a:rPr lang="en-US" altLang="zh-CN" sz="22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kern="10000" spc="-15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=== 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2I</a:t>
            </a:r>
            <a:r>
              <a:rPr lang="en-US" altLang="zh-CN" sz="2200" baseline="30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+Br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溶液中离子的数目增大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充电时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,b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电极每增重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0.65 g, 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溶液中有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0.02 mol I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被氧化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充电时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电极接外电源负极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6" name="19TJLZT23.eps" descr="id:2147504606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2720340" y="2589656"/>
            <a:ext cx="3489216" cy="24132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2173004"/>
            <a:ext cx="1101584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答案</a:t>
            </a:r>
            <a:r>
              <a:rPr lang="en-US" altLang="zh-CN" sz="22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20464" y="2671602"/>
          <a:ext cx="8128000" cy="183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文档" r:id="rId3" imgW="3843020" imgH="870585" progId="Word.Document.12">
                  <p:embed/>
                </p:oleObj>
              </mc:Choice>
              <mc:Fallback>
                <p:oleObj name="文档" r:id="rId3" imgW="3843020" imgH="870585" progId="Word.Document.12">
                  <p:embed/>
                  <p:pic>
                    <p:nvPicPr>
                      <p:cNvPr id="0" name="图片 788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0464" y="2671602"/>
                        <a:ext cx="8128000" cy="1837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灯片编号占位符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en-US" altLang="zh-CN" dirty="0" smtClean="0"/>
              <a:t>-</a:t>
            </a:r>
            <a:fld id="{4BF17FCF-D4DA-449D-A468-DDB7E43619E6}" type="slidenum">
              <a:rPr lang="zh-CN" altLang="en-US" dirty="0" smtClean="0"/>
            </a:fld>
            <a:r>
              <a:rPr lang="en-US" altLang="zh-CN" dirty="0" smtClean="0"/>
              <a:t>-</a:t>
            </a:r>
            <a:endParaRPr lang="zh-CN" altLang="en-US" dirty="0"/>
          </a:p>
        </p:txBody>
      </p:sp>
      <p:sp>
        <p:nvSpPr>
          <p:cNvPr id="5" name="圆角矩形 4">
            <a:hlinkClick r:id="rId1" action="ppaction://hlinksldjump"/>
          </p:cNvPr>
          <p:cNvSpPr/>
          <p:nvPr/>
        </p:nvSpPr>
        <p:spPr>
          <a:xfrm>
            <a:off x="472575" y="1052512"/>
            <a:ext cx="1450874" cy="288255"/>
          </a:xfrm>
          <a:prstGeom prst="round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rgbClr val="E75E22"/>
                </a:solidFill>
                <a:latin typeface="+mj-ea"/>
                <a:ea typeface="+mj-ea"/>
              </a:rPr>
              <a:t>高考真题体验</a:t>
            </a:r>
            <a:endParaRPr lang="zh-CN" altLang="en-US" sz="1400" dirty="0">
              <a:solidFill>
                <a:srgbClr val="E75E22"/>
              </a:solidFill>
              <a:latin typeface="+mj-ea"/>
              <a:ea typeface="+mj-ea"/>
            </a:endParaRPr>
          </a:p>
        </p:txBody>
      </p:sp>
      <p:sp>
        <p:nvSpPr>
          <p:cNvPr id="7" name="圆角矩形 6">
            <a:hlinkClick r:id="rId2" action="ppaction://hlinksldjump"/>
          </p:cNvPr>
          <p:cNvSpPr/>
          <p:nvPr/>
        </p:nvSpPr>
        <p:spPr>
          <a:xfrm>
            <a:off x="2041006" y="1052736"/>
            <a:ext cx="1450874" cy="28825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rPr>
              <a:t>典题演练提能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" name="矩形 1"/>
          <p:cNvSpPr>
            <a:spLocks noChangeAspect="1"/>
          </p:cNvSpPr>
          <p:nvPr/>
        </p:nvSpPr>
        <p:spPr>
          <a:xfrm>
            <a:off x="508000" y="1340768"/>
            <a:ext cx="8128000" cy="49675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.(2018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全国</a:t>
            </a:r>
            <a:r>
              <a:rPr lang="zh-CN" altLang="zh-CN" sz="2200">
                <a:solidFill>
                  <a:srgbClr val="000000"/>
                </a:solidFill>
                <a:latin typeface="NEU-BZ-S92"/>
                <a:cs typeface="宋体" panose="02010600030101010101" pitchFamily="2" charset="-122"/>
              </a:rPr>
              <a:t>Ⅲ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,11)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一种可充电锂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空气电池如图所示。当电池放电时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在多孔碳材料电极处生成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i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。下列说法正确的是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en-US" altLang="zh-CN" sz="2200" smtClean="0">
              <a:solidFill>
                <a:srgbClr val="000000"/>
              </a:solidFill>
              <a:latin typeface="Times New Roman" panose="02020603050405020304" pitchFamily="18" charset="0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多孔碳材料电极为负极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外电路电子由多孔碳材料电极流向锂电极</a:t>
            </a:r>
            <a:endParaRPr lang="zh-CN" altLang="zh-CN" sz="22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充电时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电解质溶液中</a:t>
            </a:r>
            <a:r>
              <a:rPr lang="en-US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2200" baseline="30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zh-CN" sz="2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向多孔碳材料区迁移</a:t>
            </a:r>
            <a:endParaRPr lang="zh-CN" altLang="zh-CN" sz="22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570374" y="6155030"/>
          <a:ext cx="8128000" cy="456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文档" r:id="rId3" imgW="3843020" imgH="217805" progId="Word.Document.12">
                  <p:embed/>
                </p:oleObj>
              </mc:Choice>
              <mc:Fallback>
                <p:oleObj name="文档" r:id="rId3" imgW="3843020" imgH="217805" progId="Word.Document.12">
                  <p:embed/>
                  <p:pic>
                    <p:nvPicPr>
                      <p:cNvPr id="0" name="图片 7987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0374" y="6155030"/>
                        <a:ext cx="8128000" cy="456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18LQG3H01.eps" descr="id:2147504613;FounderCES"/>
          <p:cNvPicPr/>
          <p:nvPr/>
        </p:nvPicPr>
        <p:blipFill>
          <a:blip r:embed="rId5"/>
          <a:stretch>
            <a:fillRect/>
          </a:stretch>
        </p:blipFill>
        <p:spPr>
          <a:xfrm>
            <a:off x="3491880" y="2205169"/>
            <a:ext cx="2896665" cy="2787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5608</Words>
  <Application>WPS 演示</Application>
  <PresentationFormat>全屏显示(4:3)</PresentationFormat>
  <Paragraphs>521</Paragraphs>
  <Slides>50</Slides>
  <Notes>89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49</vt:i4>
      </vt:variant>
      <vt:variant>
        <vt:lpstr>幻灯片标题</vt:lpstr>
      </vt:variant>
      <vt:variant>
        <vt:i4>50</vt:i4>
      </vt:variant>
    </vt:vector>
  </HeadingPairs>
  <TitlesOfParts>
    <vt:vector size="112" baseType="lpstr">
      <vt:lpstr>Arial</vt:lpstr>
      <vt:lpstr>宋体</vt:lpstr>
      <vt:lpstr>Wingdings</vt:lpstr>
      <vt:lpstr>黑体</vt:lpstr>
      <vt:lpstr>微软雅黑</vt:lpstr>
      <vt:lpstr>Times New Roman</vt:lpstr>
      <vt:lpstr>NEU-BZ-S92</vt:lpstr>
      <vt:lpstr>Segoe Print</vt:lpstr>
      <vt:lpstr>方正书宋_GBK</vt:lpstr>
      <vt:lpstr>楷体</vt:lpstr>
      <vt:lpstr>Calibri</vt:lpstr>
      <vt:lpstr>Arial Unicode MS</vt:lpstr>
      <vt:lpstr>Office 主题​​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 题型四　电化学基础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题型四　电化学基础</dc:title>
  <dc:creator>User</dc:creator>
  <cp:lastModifiedBy>Administrator</cp:lastModifiedBy>
  <cp:revision>3</cp:revision>
  <dcterms:created xsi:type="dcterms:W3CDTF">2019-11-25T20:06:00Z</dcterms:created>
  <dcterms:modified xsi:type="dcterms:W3CDTF">2020-06-05T01:26:15Z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