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53" r:id="rId3"/>
    <p:sldId id="354" r:id="rId4"/>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413" r:id="rId64"/>
    <p:sldId id="414" r:id="rId65"/>
    <p:sldId id="415" r:id="rId66"/>
    <p:sldId id="416" r:id="rId67"/>
    <p:sldId id="417" r:id="rId68"/>
    <p:sldId id="418" r:id="rId69"/>
    <p:sldId id="419" r:id="rId70"/>
    <p:sldId id="420" r:id="rId71"/>
    <p:sldId id="421" r:id="rId72"/>
    <p:sldId id="422" r:id="rId73"/>
    <p:sldId id="423" r:id="rId74"/>
    <p:sldId id="424" r:id="rId75"/>
    <p:sldId id="425" r:id="rId76"/>
    <p:sldId id="426" r:id="rId77"/>
    <p:sldId id="427" r:id="rId78"/>
    <p:sldId id="428" r:id="rId79"/>
    <p:sldId id="429" r:id="rId80"/>
    <p:sldId id="430" r:id="rId81"/>
    <p:sldId id="431" r:id="rId82"/>
    <p:sldId id="432" r:id="rId83"/>
    <p:sldId id="433" r:id="rId84"/>
    <p:sldId id="434" r:id="rId85"/>
    <p:sldId id="435" r:id="rId86"/>
    <p:sldId id="436" r:id="rId87"/>
    <p:sldId id="437" r:id="rId88"/>
    <p:sldId id="438" r:id="rId89"/>
    <p:sldId id="439" r:id="rId90"/>
    <p:sldId id="440" r:id="rId91"/>
    <p:sldId id="441" r:id="rId92"/>
    <p:sldId id="442" r:id="rId93"/>
    <p:sldId id="443" r:id="rId94"/>
    <p:sldId id="444" r:id="rId95"/>
    <p:sldId id="445" r:id="rId96"/>
    <p:sldId id="446" r:id="rId97"/>
    <p:sldId id="447" r:id="rId98"/>
    <p:sldId id="448" r:id="rId99"/>
    <p:sldId id="449" r:id="rId100"/>
    <p:sldId id="450" r:id="rId101"/>
    <p:sldId id="451" r:id="rId102"/>
    <p:sldId id="452" r:id="rId10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6" Type="http://schemas.openxmlformats.org/officeDocument/2006/relationships/tableStyles" Target="tableStyles.xml"/><Relationship Id="rId105" Type="http://schemas.openxmlformats.org/officeDocument/2006/relationships/viewProps" Target="viewProps.xml"/><Relationship Id="rId104" Type="http://schemas.openxmlformats.org/officeDocument/2006/relationships/presProps" Target="presProps.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75DD0-D615-4FB1-9DE3-E56AFB47953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D91DE-6903-4EEE-A2E7-F748D70A39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2636912"/>
            <a:ext cx="2051720" cy="1440160"/>
          </a:xfrm>
          <a:prstGeom prst="rect">
            <a:avLst/>
          </a:prstGeom>
          <a:solidFill>
            <a:srgbClr val="CD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160240" y="2636912"/>
            <a:ext cx="6983760" cy="1440160"/>
          </a:xfrm>
          <a:prstGeom prst="rect">
            <a:avLst/>
          </a:prstGeom>
          <a:solidFill>
            <a:srgbClr val="E7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ctrTitle"/>
          </p:nvPr>
        </p:nvSpPr>
        <p:spPr>
          <a:xfrm>
            <a:off x="3281752" y="2910011"/>
            <a:ext cx="5898760" cy="893961"/>
          </a:xfrm>
          <a:prstGeom prst="rect">
            <a:avLst/>
          </a:prstGeom>
        </p:spPr>
        <p:txBody>
          <a:bodyPr>
            <a:noAutofit/>
          </a:bodyPr>
          <a:lstStyle>
            <a:lvl1pPr algn="l">
              <a:defRPr sz="3600" b="1" baseline="0">
                <a:solidFill>
                  <a:schemeClr val="bg1"/>
                </a:solidFill>
                <a:latin typeface="黑体" panose="02010609060101010101" pitchFamily="2" charset="-122"/>
                <a:ea typeface="黑体" panose="02010609060101010101" pitchFamily="2" charset="-122"/>
              </a:defRPr>
            </a:lvl1pPr>
          </a:lstStyle>
          <a:p>
            <a:r>
              <a:rPr lang="zh-CN" altLang="en-US" smtClean="0"/>
              <a:t>单击此处编辑母版标题样式</a:t>
            </a:r>
            <a:endParaRPr lang="zh-CN" altLang="en-US" dirty="0"/>
          </a:p>
        </p:txBody>
      </p:sp>
    </p:spTree>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命题调研">
    <p:spTree>
      <p:nvGrpSpPr>
        <p:cNvPr id="1" name=""/>
        <p:cNvGrpSpPr/>
        <p:nvPr/>
      </p:nvGrpSpPr>
      <p:grpSpPr>
        <a:xfrm>
          <a:off x="0" y="0"/>
          <a:ext cx="0" cy="0"/>
          <a:chOff x="0" y="0"/>
          <a:chExt cx="0" cy="0"/>
        </a:xfrm>
      </p:grpSpPr>
      <p:sp>
        <p:nvSpPr>
          <p:cNvPr id="7" name="同侧圆角矩形 6"/>
          <p:cNvSpPr/>
          <p:nvPr userDrawn="1"/>
        </p:nvSpPr>
        <p:spPr>
          <a:xfrm>
            <a:off x="3267351" y="538193"/>
            <a:ext cx="1164133"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1</a:t>
            </a:r>
            <a:endParaRPr lang="zh-CN" altLang="en-US" sz="1300"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3438159" y="894912"/>
            <a:ext cx="822880"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命题调研">
    <p:spTree>
      <p:nvGrpSpPr>
        <p:cNvPr id="1" name=""/>
        <p:cNvGrpSpPr/>
        <p:nvPr/>
      </p:nvGrpSpPr>
      <p:grpSpPr>
        <a:xfrm>
          <a:off x="0" y="0"/>
          <a:ext cx="0" cy="0"/>
          <a:chOff x="0" y="0"/>
          <a:chExt cx="0" cy="0"/>
        </a:xfrm>
      </p:grpSpPr>
      <p:sp>
        <p:nvSpPr>
          <p:cNvPr id="7" name="同侧圆角矩形 6"/>
          <p:cNvSpPr/>
          <p:nvPr userDrawn="1"/>
        </p:nvSpPr>
        <p:spPr>
          <a:xfrm>
            <a:off x="4510685" y="538157"/>
            <a:ext cx="115437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2</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4637746" y="874706"/>
            <a:ext cx="847814"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命题调研">
    <p:spTree>
      <p:nvGrpSpPr>
        <p:cNvPr id="1" name=""/>
        <p:cNvGrpSpPr/>
        <p:nvPr/>
      </p:nvGrpSpPr>
      <p:grpSpPr>
        <a:xfrm>
          <a:off x="0" y="0"/>
          <a:ext cx="0" cy="0"/>
          <a:chOff x="0" y="0"/>
          <a:chExt cx="0" cy="0"/>
        </a:xfrm>
      </p:grpSpPr>
      <p:sp>
        <p:nvSpPr>
          <p:cNvPr id="7" name="同侧圆角矩形 6"/>
          <p:cNvSpPr/>
          <p:nvPr userDrawn="1"/>
        </p:nvSpPr>
        <p:spPr>
          <a:xfrm>
            <a:off x="5731688" y="538157"/>
            <a:ext cx="1141609"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3</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5868794" y="874706"/>
            <a:ext cx="86123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F0F9C4D-0A5F-4701-B5FD-EC9084788C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F9C4D-0A5F-4701-B5FD-EC9084788C92}"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AC2FA-BB18-48B8-8762-248752546D0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slide" Target="slide47.xml"/><Relationship Id="rId1" Type="http://schemas.openxmlformats.org/officeDocument/2006/relationships/slide" Target="slide46.xml"/></Relationships>
</file>

<file path=ppt/slides/_rels/slide100.xml.rels><?xml version="1.0" encoding="UTF-8" standalone="yes"?>
<Relationships xmlns="http://schemas.openxmlformats.org/package/2006/relationships"><Relationship Id="rId5" Type="http://schemas.openxmlformats.org/officeDocument/2006/relationships/notesSlide" Target="../notesSlides/notesSlide99.xml"/><Relationship Id="rId4" Type="http://schemas.openxmlformats.org/officeDocument/2006/relationships/slideLayout" Target="../slideLayouts/slideLayout14.xml"/><Relationship Id="rId3" Type="http://schemas.openxmlformats.org/officeDocument/2006/relationships/image" Target="../media/image104.jpeg"/><Relationship Id="rId2" Type="http://schemas.openxmlformats.org/officeDocument/2006/relationships/slide" Target="slide48.xml"/><Relationship Id="rId1" Type="http://schemas.openxmlformats.org/officeDocument/2006/relationships/slide" Target="slide7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vmlDrawing" Target="../drawings/vmlDrawing8.vml"/><Relationship Id="rId5" Type="http://schemas.openxmlformats.org/officeDocument/2006/relationships/slideLayout" Target="../slideLayouts/slideLayout13.xml"/><Relationship Id="rId4" Type="http://schemas.openxmlformats.org/officeDocument/2006/relationships/image" Target="../media/image13.emf"/><Relationship Id="rId3" Type="http://schemas.openxmlformats.org/officeDocument/2006/relationships/package" Target="../embeddings/Document8.docx"/><Relationship Id="rId2" Type="http://schemas.openxmlformats.org/officeDocument/2006/relationships/slide" Target="slide47.xml"/><Relationship Id="rId1" Type="http://schemas.openxmlformats.org/officeDocument/2006/relationships/slide" Target="slide46.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vmlDrawing" Target="../drawings/vmlDrawing9.vml"/><Relationship Id="rId5" Type="http://schemas.openxmlformats.org/officeDocument/2006/relationships/slideLayout" Target="../slideLayouts/slideLayout13.xml"/><Relationship Id="rId4" Type="http://schemas.openxmlformats.org/officeDocument/2006/relationships/image" Target="../media/image14.emf"/><Relationship Id="rId3" Type="http://schemas.openxmlformats.org/officeDocument/2006/relationships/package" Target="../embeddings/Document9.docx"/><Relationship Id="rId2" Type="http://schemas.openxmlformats.org/officeDocument/2006/relationships/slide" Target="slide47.xml"/><Relationship Id="rId1" Type="http://schemas.openxmlformats.org/officeDocument/2006/relationships/slide" Target="slide46.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slide" Target="slide47.xml"/><Relationship Id="rId1" Type="http://schemas.openxmlformats.org/officeDocument/2006/relationships/slide" Target="slide46.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vmlDrawing" Target="../drawings/vmlDrawing10.vml"/><Relationship Id="rId5" Type="http://schemas.openxmlformats.org/officeDocument/2006/relationships/slideLayout" Target="../slideLayouts/slideLayout13.xml"/><Relationship Id="rId4" Type="http://schemas.openxmlformats.org/officeDocument/2006/relationships/image" Target="../media/image17.emf"/><Relationship Id="rId3" Type="http://schemas.openxmlformats.org/officeDocument/2006/relationships/package" Target="../embeddings/Document10.docx"/><Relationship Id="rId2" Type="http://schemas.openxmlformats.org/officeDocument/2006/relationships/slide" Target="slide47.xml"/><Relationship Id="rId1" Type="http://schemas.openxmlformats.org/officeDocument/2006/relationships/slide" Target="slide46.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vmlDrawing" Target="../drawings/vmlDrawing11.vml"/><Relationship Id="rId7" Type="http://schemas.openxmlformats.org/officeDocument/2006/relationships/slideLayout" Target="../slideLayouts/slideLayout13.xml"/><Relationship Id="rId6" Type="http://schemas.openxmlformats.org/officeDocument/2006/relationships/image" Target="../media/image19.emf"/><Relationship Id="rId5" Type="http://schemas.openxmlformats.org/officeDocument/2006/relationships/package" Target="../embeddings/Document12.docx"/><Relationship Id="rId4" Type="http://schemas.openxmlformats.org/officeDocument/2006/relationships/image" Target="../media/image18.emf"/><Relationship Id="rId3" Type="http://schemas.openxmlformats.org/officeDocument/2006/relationships/package" Target="../embeddings/Document11.docx"/><Relationship Id="rId2" Type="http://schemas.openxmlformats.org/officeDocument/2006/relationships/slide" Target="slide47.xml"/><Relationship Id="rId1" Type="http://schemas.openxmlformats.org/officeDocument/2006/relationships/slide" Target="slide4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16.xml"/><Relationship Id="rId2" Type="http://schemas.openxmlformats.org/officeDocument/2006/relationships/image" Target="../media/image2.emf"/><Relationship Id="rId1" Type="http://schemas.openxmlformats.org/officeDocument/2006/relationships/package" Target="../embeddings/Document1.docx"/></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vmlDrawing" Target="../drawings/vmlDrawing12.vml"/><Relationship Id="rId5" Type="http://schemas.openxmlformats.org/officeDocument/2006/relationships/slideLayout" Target="../slideLayouts/slideLayout13.xml"/><Relationship Id="rId4" Type="http://schemas.openxmlformats.org/officeDocument/2006/relationships/image" Target="../media/image20.emf"/><Relationship Id="rId3" Type="http://schemas.openxmlformats.org/officeDocument/2006/relationships/package" Target="../embeddings/Document13.docx"/><Relationship Id="rId2" Type="http://schemas.openxmlformats.org/officeDocument/2006/relationships/slide" Target="slide47.xml"/><Relationship Id="rId1" Type="http://schemas.openxmlformats.org/officeDocument/2006/relationships/slide" Target="slide46.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vmlDrawing" Target="../drawings/vmlDrawing13.vml"/><Relationship Id="rId5" Type="http://schemas.openxmlformats.org/officeDocument/2006/relationships/slideLayout" Target="../slideLayouts/slideLayout13.xml"/><Relationship Id="rId4" Type="http://schemas.openxmlformats.org/officeDocument/2006/relationships/image" Target="../media/image21.emf"/><Relationship Id="rId3" Type="http://schemas.openxmlformats.org/officeDocument/2006/relationships/package" Target="../embeddings/Document14.docx"/><Relationship Id="rId2" Type="http://schemas.openxmlformats.org/officeDocument/2006/relationships/slide" Target="slide47.xml"/><Relationship Id="rId1" Type="http://schemas.openxmlformats.org/officeDocument/2006/relationships/slide" Target="slide46.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vmlDrawing" Target="../drawings/vmlDrawing14.vml"/><Relationship Id="rId5" Type="http://schemas.openxmlformats.org/officeDocument/2006/relationships/slideLayout" Target="../slideLayouts/slideLayout13.xml"/><Relationship Id="rId4" Type="http://schemas.openxmlformats.org/officeDocument/2006/relationships/image" Target="../media/image22.emf"/><Relationship Id="rId3" Type="http://schemas.openxmlformats.org/officeDocument/2006/relationships/package" Target="../embeddings/Document15.docx"/><Relationship Id="rId2" Type="http://schemas.openxmlformats.org/officeDocument/2006/relationships/slide" Target="slide47.xml"/><Relationship Id="rId1" Type="http://schemas.openxmlformats.org/officeDocument/2006/relationships/slide" Target="slide46.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vmlDrawing" Target="../drawings/vmlDrawing15.vml"/><Relationship Id="rId5" Type="http://schemas.openxmlformats.org/officeDocument/2006/relationships/slideLayout" Target="../slideLayouts/slideLayout13.xml"/><Relationship Id="rId4" Type="http://schemas.openxmlformats.org/officeDocument/2006/relationships/image" Target="../media/image23.emf"/><Relationship Id="rId3" Type="http://schemas.openxmlformats.org/officeDocument/2006/relationships/package" Target="../embeddings/Document16.docx"/><Relationship Id="rId2" Type="http://schemas.openxmlformats.org/officeDocument/2006/relationships/slide" Target="slide47.xml"/><Relationship Id="rId1" Type="http://schemas.openxmlformats.org/officeDocument/2006/relationships/slide" Target="slide46.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vmlDrawing" Target="../drawings/vmlDrawing16.vml"/><Relationship Id="rId7" Type="http://schemas.openxmlformats.org/officeDocument/2006/relationships/slideLayout" Target="../slideLayouts/slideLayout13.xml"/><Relationship Id="rId6" Type="http://schemas.openxmlformats.org/officeDocument/2006/relationships/image" Target="../media/image25.emf"/><Relationship Id="rId5" Type="http://schemas.openxmlformats.org/officeDocument/2006/relationships/package" Target="../embeddings/Document18.docx"/><Relationship Id="rId4" Type="http://schemas.openxmlformats.org/officeDocument/2006/relationships/image" Target="../media/image24.emf"/><Relationship Id="rId3" Type="http://schemas.openxmlformats.org/officeDocument/2006/relationships/package" Target="../embeddings/Document17.docx"/><Relationship Id="rId2" Type="http://schemas.openxmlformats.org/officeDocument/2006/relationships/slide" Target="slide47.xml"/><Relationship Id="rId1" Type="http://schemas.openxmlformats.org/officeDocument/2006/relationships/slide" Target="slide46.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3.xml"/><Relationship Id="rId3" Type="http://schemas.openxmlformats.org/officeDocument/2006/relationships/image" Target="../media/image26.jpeg"/><Relationship Id="rId2" Type="http://schemas.openxmlformats.org/officeDocument/2006/relationships/slide" Target="slide47.xml"/><Relationship Id="rId1" Type="http://schemas.openxmlformats.org/officeDocument/2006/relationships/slide" Target="slide46.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vmlDrawing" Target="../drawings/vmlDrawing17.vml"/><Relationship Id="rId6" Type="http://schemas.openxmlformats.org/officeDocument/2006/relationships/slideLayout" Target="../slideLayouts/slideLayout13.xml"/><Relationship Id="rId5" Type="http://schemas.openxmlformats.org/officeDocument/2006/relationships/image" Target="../media/image28.emf"/><Relationship Id="rId4" Type="http://schemas.openxmlformats.org/officeDocument/2006/relationships/package" Target="../embeddings/Document19.docx"/><Relationship Id="rId3" Type="http://schemas.openxmlformats.org/officeDocument/2006/relationships/image" Target="../media/image27.jpeg"/><Relationship Id="rId2" Type="http://schemas.openxmlformats.org/officeDocument/2006/relationships/slide" Target="slide47.xml"/><Relationship Id="rId1" Type="http://schemas.openxmlformats.org/officeDocument/2006/relationships/slide" Target="slide46.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vmlDrawing" Target="../drawings/vmlDrawing18.vml"/><Relationship Id="rId5" Type="http://schemas.openxmlformats.org/officeDocument/2006/relationships/slideLayout" Target="../slideLayouts/slideLayout13.xml"/><Relationship Id="rId4" Type="http://schemas.openxmlformats.org/officeDocument/2006/relationships/image" Target="../media/image29.emf"/><Relationship Id="rId3" Type="http://schemas.openxmlformats.org/officeDocument/2006/relationships/package" Target="../embeddings/Document20.docx"/><Relationship Id="rId2" Type="http://schemas.openxmlformats.org/officeDocument/2006/relationships/slide" Target="slide47.xml"/><Relationship Id="rId1" Type="http://schemas.openxmlformats.org/officeDocument/2006/relationships/slide" Target="slide46.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vmlDrawing" Target="../drawings/vmlDrawing19.vml"/><Relationship Id="rId5" Type="http://schemas.openxmlformats.org/officeDocument/2006/relationships/slideLayout" Target="../slideLayouts/slideLayout13.xml"/><Relationship Id="rId4" Type="http://schemas.openxmlformats.org/officeDocument/2006/relationships/image" Target="../media/image30.emf"/><Relationship Id="rId3" Type="http://schemas.openxmlformats.org/officeDocument/2006/relationships/package" Target="../embeddings/Document21.docx"/><Relationship Id="rId2" Type="http://schemas.openxmlformats.org/officeDocument/2006/relationships/slide" Target="slide47.xml"/><Relationship Id="rId1" Type="http://schemas.openxmlformats.org/officeDocument/2006/relationships/slide" Target="slide46.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vmlDrawing" Target="../drawings/vmlDrawing2.vml"/><Relationship Id="rId5" Type="http://schemas.openxmlformats.org/officeDocument/2006/relationships/slideLayout" Target="../slideLayouts/slideLayout13.xml"/><Relationship Id="rId4" Type="http://schemas.openxmlformats.org/officeDocument/2006/relationships/image" Target="../media/image3.emf"/><Relationship Id="rId3" Type="http://schemas.openxmlformats.org/officeDocument/2006/relationships/package" Target="../embeddings/Document2.docx"/><Relationship Id="rId2" Type="http://schemas.openxmlformats.org/officeDocument/2006/relationships/slide" Target="slide47.xml"/><Relationship Id="rId1" Type="http://schemas.openxmlformats.org/officeDocument/2006/relationships/slide" Target="slide46.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vmlDrawing" Target="../drawings/vmlDrawing20.vml"/><Relationship Id="rId5" Type="http://schemas.openxmlformats.org/officeDocument/2006/relationships/slideLayout" Target="../slideLayouts/slideLayout13.xml"/><Relationship Id="rId4" Type="http://schemas.openxmlformats.org/officeDocument/2006/relationships/image" Target="../media/image31.emf"/><Relationship Id="rId3" Type="http://schemas.openxmlformats.org/officeDocument/2006/relationships/package" Target="../embeddings/Document22.docx"/><Relationship Id="rId2" Type="http://schemas.openxmlformats.org/officeDocument/2006/relationships/slide" Target="slide47.xml"/><Relationship Id="rId1" Type="http://schemas.openxmlformats.org/officeDocument/2006/relationships/slide" Target="slide46.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3.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slide" Target="slide47.xml"/><Relationship Id="rId1" Type="http://schemas.openxmlformats.org/officeDocument/2006/relationships/slide" Target="slide46.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vmlDrawing" Target="../drawings/vmlDrawing21.vml"/><Relationship Id="rId5" Type="http://schemas.openxmlformats.org/officeDocument/2006/relationships/slideLayout" Target="../slideLayouts/slideLayout13.xml"/><Relationship Id="rId4" Type="http://schemas.openxmlformats.org/officeDocument/2006/relationships/image" Target="../media/image34.emf"/><Relationship Id="rId3" Type="http://schemas.openxmlformats.org/officeDocument/2006/relationships/package" Target="../embeddings/Document23.docx"/><Relationship Id="rId2" Type="http://schemas.openxmlformats.org/officeDocument/2006/relationships/slide" Target="slide47.xml"/><Relationship Id="rId1" Type="http://schemas.openxmlformats.org/officeDocument/2006/relationships/slide" Target="slide46.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vmlDrawing" Target="../drawings/vmlDrawing22.vml"/><Relationship Id="rId5" Type="http://schemas.openxmlformats.org/officeDocument/2006/relationships/slideLayout" Target="../slideLayouts/slideLayout13.xml"/><Relationship Id="rId4" Type="http://schemas.openxmlformats.org/officeDocument/2006/relationships/image" Target="../media/image35.emf"/><Relationship Id="rId3" Type="http://schemas.openxmlformats.org/officeDocument/2006/relationships/package" Target="../embeddings/Document24.docx"/><Relationship Id="rId2" Type="http://schemas.openxmlformats.org/officeDocument/2006/relationships/slide" Target="slide47.xml"/><Relationship Id="rId1" Type="http://schemas.openxmlformats.org/officeDocument/2006/relationships/slide" Target="slide46.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vmlDrawing" Target="../drawings/vmlDrawing23.vml"/><Relationship Id="rId6"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emf"/><Relationship Id="rId3" Type="http://schemas.openxmlformats.org/officeDocument/2006/relationships/package" Target="../embeddings/Document25.docx"/><Relationship Id="rId2" Type="http://schemas.openxmlformats.org/officeDocument/2006/relationships/slide" Target="slide47.xml"/><Relationship Id="rId1" Type="http://schemas.openxmlformats.org/officeDocument/2006/relationships/slide" Target="slide46.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vmlDrawing" Target="../drawings/vmlDrawing24.vml"/><Relationship Id="rId5" Type="http://schemas.openxmlformats.org/officeDocument/2006/relationships/slideLayout" Target="../slideLayouts/slideLayout13.xml"/><Relationship Id="rId4" Type="http://schemas.openxmlformats.org/officeDocument/2006/relationships/image" Target="../media/image38.emf"/><Relationship Id="rId3" Type="http://schemas.openxmlformats.org/officeDocument/2006/relationships/package" Target="../embeddings/Document26.docx"/><Relationship Id="rId2" Type="http://schemas.openxmlformats.org/officeDocument/2006/relationships/slide" Target="slide47.xml"/><Relationship Id="rId1" Type="http://schemas.openxmlformats.org/officeDocument/2006/relationships/slide" Target="slide46.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3.xml"/><Relationship Id="rId3" Type="http://schemas.openxmlformats.org/officeDocument/2006/relationships/image" Target="../media/image39.jpeg"/><Relationship Id="rId2" Type="http://schemas.openxmlformats.org/officeDocument/2006/relationships/slide" Target="slide47.xml"/><Relationship Id="rId1" Type="http://schemas.openxmlformats.org/officeDocument/2006/relationships/slide" Target="slide46.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3.xml"/><Relationship Id="rId3" Type="http://schemas.openxmlformats.org/officeDocument/2006/relationships/image" Target="../media/image40.jpeg"/><Relationship Id="rId2" Type="http://schemas.openxmlformats.org/officeDocument/2006/relationships/slide" Target="slide47.xml"/><Relationship Id="rId1" Type="http://schemas.openxmlformats.org/officeDocument/2006/relationships/slide" Target="slide46.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vmlDrawing" Target="../drawings/vmlDrawing25.vml"/><Relationship Id="rId5" Type="http://schemas.openxmlformats.org/officeDocument/2006/relationships/slideLayout" Target="../slideLayouts/slideLayout13.xml"/><Relationship Id="rId4" Type="http://schemas.openxmlformats.org/officeDocument/2006/relationships/image" Target="../media/image41.emf"/><Relationship Id="rId3" Type="http://schemas.openxmlformats.org/officeDocument/2006/relationships/package" Target="../embeddings/Document27.docx"/><Relationship Id="rId2" Type="http://schemas.openxmlformats.org/officeDocument/2006/relationships/slide" Target="slide47.xml"/><Relationship Id="rId1" Type="http://schemas.openxmlformats.org/officeDocument/2006/relationships/slide" Target="slide46.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vmlDrawing" Target="../drawings/vmlDrawing3.vml"/><Relationship Id="rId6"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package" Target="../embeddings/Document3.docx"/><Relationship Id="rId3" Type="http://schemas.openxmlformats.org/officeDocument/2006/relationships/image" Target="../media/image4.jpeg"/><Relationship Id="rId2" Type="http://schemas.openxmlformats.org/officeDocument/2006/relationships/slide" Target="slide47.xml"/><Relationship Id="rId1" Type="http://schemas.openxmlformats.org/officeDocument/2006/relationships/slide" Target="slide46.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vmlDrawing" Target="../drawings/vmlDrawing26.vml"/><Relationship Id="rId5" Type="http://schemas.openxmlformats.org/officeDocument/2006/relationships/slideLayout" Target="../slideLayouts/slideLayout13.xml"/><Relationship Id="rId4" Type="http://schemas.openxmlformats.org/officeDocument/2006/relationships/image" Target="../media/image42.emf"/><Relationship Id="rId3" Type="http://schemas.openxmlformats.org/officeDocument/2006/relationships/package" Target="../embeddings/Document28.docx"/><Relationship Id="rId2" Type="http://schemas.openxmlformats.org/officeDocument/2006/relationships/slide" Target="slide47.xml"/><Relationship Id="rId1" Type="http://schemas.openxmlformats.org/officeDocument/2006/relationships/slide" Target="slide46.xml"/></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vmlDrawing" Target="../drawings/vmlDrawing27.vml"/><Relationship Id="rId5" Type="http://schemas.openxmlformats.org/officeDocument/2006/relationships/slideLayout" Target="../slideLayouts/slideLayout13.xml"/><Relationship Id="rId4" Type="http://schemas.openxmlformats.org/officeDocument/2006/relationships/image" Target="../media/image43.emf"/><Relationship Id="rId3" Type="http://schemas.openxmlformats.org/officeDocument/2006/relationships/package" Target="../embeddings/Document29.docx"/><Relationship Id="rId2" Type="http://schemas.openxmlformats.org/officeDocument/2006/relationships/slide" Target="slide47.xml"/><Relationship Id="rId1" Type="http://schemas.openxmlformats.org/officeDocument/2006/relationships/slide" Target="slide46.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vmlDrawing" Target="../drawings/vmlDrawing28.vml"/><Relationship Id="rId5" Type="http://schemas.openxmlformats.org/officeDocument/2006/relationships/slideLayout" Target="../slideLayouts/slideLayout13.xml"/><Relationship Id="rId4" Type="http://schemas.openxmlformats.org/officeDocument/2006/relationships/image" Target="../media/image44.emf"/><Relationship Id="rId3" Type="http://schemas.openxmlformats.org/officeDocument/2006/relationships/package" Target="../embeddings/Document30.docx"/><Relationship Id="rId2" Type="http://schemas.openxmlformats.org/officeDocument/2006/relationships/slide" Target="slide47.xml"/><Relationship Id="rId1" Type="http://schemas.openxmlformats.org/officeDocument/2006/relationships/slide" Target="slide46.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13.xml"/><Relationship Id="rId3" Type="http://schemas.openxmlformats.org/officeDocument/2006/relationships/image" Target="../media/image4.jpeg"/><Relationship Id="rId2" Type="http://schemas.openxmlformats.org/officeDocument/2006/relationships/slide" Target="slide47.xml"/><Relationship Id="rId1" Type="http://schemas.openxmlformats.org/officeDocument/2006/relationships/slide" Target="slide46.xml"/></Relationships>
</file>

<file path=ppt/slides/_rels/slide44.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vmlDrawing" Target="../drawings/vmlDrawing29.vml"/><Relationship Id="rId7" Type="http://schemas.openxmlformats.org/officeDocument/2006/relationships/slideLayout" Target="../slideLayouts/slideLayout13.xml"/><Relationship Id="rId6" Type="http://schemas.openxmlformats.org/officeDocument/2006/relationships/image" Target="../media/image46.emf"/><Relationship Id="rId5" Type="http://schemas.openxmlformats.org/officeDocument/2006/relationships/package" Target="../embeddings/Document32.docx"/><Relationship Id="rId4" Type="http://schemas.openxmlformats.org/officeDocument/2006/relationships/image" Target="../media/image45.emf"/><Relationship Id="rId3" Type="http://schemas.openxmlformats.org/officeDocument/2006/relationships/package" Target="../embeddings/Document31.docx"/><Relationship Id="rId2" Type="http://schemas.openxmlformats.org/officeDocument/2006/relationships/slide" Target="slide47.xml"/><Relationship Id="rId1" Type="http://schemas.openxmlformats.org/officeDocument/2006/relationships/slide" Target="slide46.xml"/></Relationships>
</file>

<file path=ppt/slides/_rels/slide45.xml.rels><?xml version="1.0" encoding="UTF-8" standalone="yes"?>
<Relationships xmlns="http://schemas.openxmlformats.org/package/2006/relationships"><Relationship Id="rId9" Type="http://schemas.openxmlformats.org/officeDocument/2006/relationships/notesSlide" Target="../notesSlides/notesSlide44.xml"/><Relationship Id="rId8" Type="http://schemas.openxmlformats.org/officeDocument/2006/relationships/vmlDrawing" Target="../drawings/vmlDrawing30.vml"/><Relationship Id="rId7" Type="http://schemas.openxmlformats.org/officeDocument/2006/relationships/slideLayout" Target="../slideLayouts/slideLayout13.xml"/><Relationship Id="rId6" Type="http://schemas.openxmlformats.org/officeDocument/2006/relationships/image" Target="../media/image48.emf"/><Relationship Id="rId5" Type="http://schemas.openxmlformats.org/officeDocument/2006/relationships/package" Target="../embeddings/Document34.docx"/><Relationship Id="rId4" Type="http://schemas.openxmlformats.org/officeDocument/2006/relationships/image" Target="../media/image47.emf"/><Relationship Id="rId3" Type="http://schemas.openxmlformats.org/officeDocument/2006/relationships/package" Target="../embeddings/Document33.docx"/><Relationship Id="rId2" Type="http://schemas.openxmlformats.org/officeDocument/2006/relationships/slide" Target="slide47.xml"/><Relationship Id="rId1" Type="http://schemas.openxmlformats.org/officeDocument/2006/relationships/slide" Target="slide46.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vmlDrawing" Target="../drawings/vmlDrawing31.vml"/><Relationship Id="rId5" Type="http://schemas.openxmlformats.org/officeDocument/2006/relationships/slideLayout" Target="../slideLayouts/slideLayout13.xml"/><Relationship Id="rId4" Type="http://schemas.openxmlformats.org/officeDocument/2006/relationships/image" Target="../media/image49.emf"/><Relationship Id="rId3" Type="http://schemas.openxmlformats.org/officeDocument/2006/relationships/package" Target="../embeddings/Document35.docx"/><Relationship Id="rId2" Type="http://schemas.openxmlformats.org/officeDocument/2006/relationships/slide" Target="slide47.xml"/><Relationship Id="rId1" Type="http://schemas.openxmlformats.org/officeDocument/2006/relationships/slide" Target="slide46.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3.xml"/><Relationship Id="rId3" Type="http://schemas.openxmlformats.org/officeDocument/2006/relationships/image" Target="../media/image4.jpeg"/><Relationship Id="rId2" Type="http://schemas.openxmlformats.org/officeDocument/2006/relationships/slide" Target="slide47.xml"/><Relationship Id="rId1" Type="http://schemas.openxmlformats.org/officeDocument/2006/relationships/slide" Target="slide46.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13.xml"/><Relationship Id="rId3" Type="http://schemas.openxmlformats.org/officeDocument/2006/relationships/image" Target="../media/image50.png"/><Relationship Id="rId2" Type="http://schemas.openxmlformats.org/officeDocument/2006/relationships/slide" Target="slide47.xml"/><Relationship Id="rId1" Type="http://schemas.openxmlformats.org/officeDocument/2006/relationships/slide" Target="slide46.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vmlDrawing" Target="../drawings/vmlDrawing32.vml"/><Relationship Id="rId6"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51.emf"/><Relationship Id="rId3" Type="http://schemas.openxmlformats.org/officeDocument/2006/relationships/package" Target="../embeddings/Document36.docx"/><Relationship Id="rId2" Type="http://schemas.openxmlformats.org/officeDocument/2006/relationships/slide" Target="slide47.xml"/><Relationship Id="rId1" Type="http://schemas.openxmlformats.org/officeDocument/2006/relationships/slide" Target="slide46.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vmlDrawing" Target="../drawings/vmlDrawing4.vml"/><Relationship Id="rId5" Type="http://schemas.openxmlformats.org/officeDocument/2006/relationships/slideLayout" Target="../slideLayouts/slideLayout13.xml"/><Relationship Id="rId4" Type="http://schemas.openxmlformats.org/officeDocument/2006/relationships/image" Target="../media/image6.emf"/><Relationship Id="rId3" Type="http://schemas.openxmlformats.org/officeDocument/2006/relationships/package" Target="../embeddings/Document4.docx"/><Relationship Id="rId2" Type="http://schemas.openxmlformats.org/officeDocument/2006/relationships/slide" Target="slide47.xml"/><Relationship Id="rId1" Type="http://schemas.openxmlformats.org/officeDocument/2006/relationships/slide" Target="slide46.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50.xml"/><Relationship Id="rId6" Type="http://schemas.openxmlformats.org/officeDocument/2006/relationships/vmlDrawing" Target="../drawings/vmlDrawing33.vml"/><Relationship Id="rId5" Type="http://schemas.openxmlformats.org/officeDocument/2006/relationships/slideLayout" Target="../slideLayouts/slideLayout13.xml"/><Relationship Id="rId4" Type="http://schemas.openxmlformats.org/officeDocument/2006/relationships/image" Target="../media/image53.emf"/><Relationship Id="rId3" Type="http://schemas.openxmlformats.org/officeDocument/2006/relationships/package" Target="../embeddings/Document37.docx"/><Relationship Id="rId2" Type="http://schemas.openxmlformats.org/officeDocument/2006/relationships/slide" Target="slide47.xml"/><Relationship Id="rId1" Type="http://schemas.openxmlformats.org/officeDocument/2006/relationships/slide" Target="slide46.xml"/></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51.xml"/><Relationship Id="rId6" Type="http://schemas.openxmlformats.org/officeDocument/2006/relationships/vmlDrawing" Target="../drawings/vmlDrawing34.vml"/><Relationship Id="rId5" Type="http://schemas.openxmlformats.org/officeDocument/2006/relationships/slideLayout" Target="../slideLayouts/slideLayout13.xml"/><Relationship Id="rId4" Type="http://schemas.openxmlformats.org/officeDocument/2006/relationships/image" Target="../media/image54.emf"/><Relationship Id="rId3" Type="http://schemas.openxmlformats.org/officeDocument/2006/relationships/package" Target="../embeddings/Document38.docx"/><Relationship Id="rId2" Type="http://schemas.openxmlformats.org/officeDocument/2006/relationships/slide" Target="slide47.xml"/><Relationship Id="rId1" Type="http://schemas.openxmlformats.org/officeDocument/2006/relationships/slide" Target="slide46.xml"/></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vmlDrawing" Target="../drawings/vmlDrawing35.vml"/><Relationship Id="rId5" Type="http://schemas.openxmlformats.org/officeDocument/2006/relationships/slideLayout" Target="../slideLayouts/slideLayout13.xml"/><Relationship Id="rId4" Type="http://schemas.openxmlformats.org/officeDocument/2006/relationships/image" Target="../media/image55.emf"/><Relationship Id="rId3" Type="http://schemas.openxmlformats.org/officeDocument/2006/relationships/package" Target="../embeddings/Document39.docx"/><Relationship Id="rId2" Type="http://schemas.openxmlformats.org/officeDocument/2006/relationships/slide" Target="slide47.xml"/><Relationship Id="rId1" Type="http://schemas.openxmlformats.org/officeDocument/2006/relationships/slide" Target="slide46.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54.xml"/><Relationship Id="rId7" Type="http://schemas.openxmlformats.org/officeDocument/2006/relationships/vmlDrawing" Target="../drawings/vmlDrawing36.vml"/><Relationship Id="rId6" Type="http://schemas.openxmlformats.org/officeDocument/2006/relationships/slideLayout" Target="../slideLayouts/slideLayout13.xml"/><Relationship Id="rId5" Type="http://schemas.openxmlformats.org/officeDocument/2006/relationships/image" Target="../media/image57.jpeg"/><Relationship Id="rId4" Type="http://schemas.openxmlformats.org/officeDocument/2006/relationships/image" Target="../media/image56.emf"/><Relationship Id="rId3" Type="http://schemas.openxmlformats.org/officeDocument/2006/relationships/package" Target="../embeddings/Document40.docx"/><Relationship Id="rId2" Type="http://schemas.openxmlformats.org/officeDocument/2006/relationships/slide" Target="slide47.xml"/><Relationship Id="rId1" Type="http://schemas.openxmlformats.org/officeDocument/2006/relationships/slide" Target="slide46.xml"/></Relationships>
</file>

<file path=ppt/slides/_rels/slide56.xml.rels><?xml version="1.0" encoding="UTF-8" standalone="yes"?>
<Relationships xmlns="http://schemas.openxmlformats.org/package/2006/relationships"><Relationship Id="rId9" Type="http://schemas.openxmlformats.org/officeDocument/2006/relationships/notesSlide" Target="../notesSlides/notesSlide55.xml"/><Relationship Id="rId8" Type="http://schemas.openxmlformats.org/officeDocument/2006/relationships/vmlDrawing" Target="../drawings/vmlDrawing37.vml"/><Relationship Id="rId7" Type="http://schemas.openxmlformats.org/officeDocument/2006/relationships/slideLayout" Target="../slideLayouts/slideLayout13.xml"/><Relationship Id="rId6" Type="http://schemas.openxmlformats.org/officeDocument/2006/relationships/image" Target="../media/image59.emf"/><Relationship Id="rId5" Type="http://schemas.openxmlformats.org/officeDocument/2006/relationships/package" Target="../embeddings/Document42.docx"/><Relationship Id="rId4" Type="http://schemas.openxmlformats.org/officeDocument/2006/relationships/image" Target="../media/image58.emf"/><Relationship Id="rId3" Type="http://schemas.openxmlformats.org/officeDocument/2006/relationships/package" Target="../embeddings/Document41.docx"/><Relationship Id="rId2" Type="http://schemas.openxmlformats.org/officeDocument/2006/relationships/slide" Target="slide47.xml"/><Relationship Id="rId1" Type="http://schemas.openxmlformats.org/officeDocument/2006/relationships/slide" Target="slide46.xml"/></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vmlDrawing" Target="../drawings/vmlDrawing38.vml"/><Relationship Id="rId5" Type="http://schemas.openxmlformats.org/officeDocument/2006/relationships/slideLayout" Target="../slideLayouts/slideLayout13.xml"/><Relationship Id="rId4" Type="http://schemas.openxmlformats.org/officeDocument/2006/relationships/image" Target="../media/image60.emf"/><Relationship Id="rId3" Type="http://schemas.openxmlformats.org/officeDocument/2006/relationships/package" Target="../embeddings/Document43.docx"/><Relationship Id="rId2" Type="http://schemas.openxmlformats.org/officeDocument/2006/relationships/slide" Target="slide47.xml"/><Relationship Id="rId1" Type="http://schemas.openxmlformats.org/officeDocument/2006/relationships/slide" Target="slide46.xml"/></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7.xml"/><Relationship Id="rId6" Type="http://schemas.openxmlformats.org/officeDocument/2006/relationships/vmlDrawing" Target="../drawings/vmlDrawing39.vml"/><Relationship Id="rId5" Type="http://schemas.openxmlformats.org/officeDocument/2006/relationships/slideLayout" Target="../slideLayouts/slideLayout13.xml"/><Relationship Id="rId4" Type="http://schemas.openxmlformats.org/officeDocument/2006/relationships/image" Target="../media/image61.emf"/><Relationship Id="rId3" Type="http://schemas.openxmlformats.org/officeDocument/2006/relationships/package" Target="../embeddings/Document44.docx"/><Relationship Id="rId2" Type="http://schemas.openxmlformats.org/officeDocument/2006/relationships/slide" Target="slide47.xml"/><Relationship Id="rId1" Type="http://schemas.openxmlformats.org/officeDocument/2006/relationships/slide" Target="slide46.xml"/></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58.xml"/><Relationship Id="rId6" Type="http://schemas.openxmlformats.org/officeDocument/2006/relationships/vmlDrawing" Target="../drawings/vmlDrawing40.vml"/><Relationship Id="rId5" Type="http://schemas.openxmlformats.org/officeDocument/2006/relationships/slideLayout" Target="../slideLayouts/slideLayout13.xml"/><Relationship Id="rId4" Type="http://schemas.openxmlformats.org/officeDocument/2006/relationships/image" Target="../media/image62.emf"/><Relationship Id="rId3" Type="http://schemas.openxmlformats.org/officeDocument/2006/relationships/package" Target="../embeddings/Document45.docx"/><Relationship Id="rId2" Type="http://schemas.openxmlformats.org/officeDocument/2006/relationships/slide" Target="slide47.xml"/><Relationship Id="rId1" Type="http://schemas.openxmlformats.org/officeDocument/2006/relationships/slide" Target="slide4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slideLayout" Target="../slideLayouts/slideLayout13.xml"/><Relationship Id="rId3" Type="http://schemas.openxmlformats.org/officeDocument/2006/relationships/image" Target="../media/image63.jpeg"/><Relationship Id="rId2" Type="http://schemas.openxmlformats.org/officeDocument/2006/relationships/slide" Target="slide47.xml"/><Relationship Id="rId1" Type="http://schemas.openxmlformats.org/officeDocument/2006/relationships/slide" Target="slide46.xml"/></Relationships>
</file>

<file path=ppt/slides/_rels/slide61.xml.rels><?xml version="1.0" encoding="UTF-8" standalone="yes"?>
<Relationships xmlns="http://schemas.openxmlformats.org/package/2006/relationships"><Relationship Id="rId7" Type="http://schemas.openxmlformats.org/officeDocument/2006/relationships/notesSlide" Target="../notesSlides/notesSlide60.xml"/><Relationship Id="rId6" Type="http://schemas.openxmlformats.org/officeDocument/2006/relationships/vmlDrawing" Target="../drawings/vmlDrawing41.vml"/><Relationship Id="rId5" Type="http://schemas.openxmlformats.org/officeDocument/2006/relationships/slideLayout" Target="../slideLayouts/slideLayout13.xml"/><Relationship Id="rId4" Type="http://schemas.openxmlformats.org/officeDocument/2006/relationships/image" Target="../media/image64.emf"/><Relationship Id="rId3" Type="http://schemas.openxmlformats.org/officeDocument/2006/relationships/package" Target="../embeddings/Document46.docx"/><Relationship Id="rId2" Type="http://schemas.openxmlformats.org/officeDocument/2006/relationships/slide" Target="slide47.xml"/><Relationship Id="rId1" Type="http://schemas.openxmlformats.org/officeDocument/2006/relationships/slide" Target="slide46.xml"/></Relationships>
</file>

<file path=ppt/slides/_rels/slide62.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vmlDrawing" Target="../drawings/vmlDrawing42.vml"/><Relationship Id="rId5" Type="http://schemas.openxmlformats.org/officeDocument/2006/relationships/slideLayout" Target="../slideLayouts/slideLayout13.xml"/><Relationship Id="rId4" Type="http://schemas.openxmlformats.org/officeDocument/2006/relationships/image" Target="../media/image65.emf"/><Relationship Id="rId3" Type="http://schemas.openxmlformats.org/officeDocument/2006/relationships/package" Target="../embeddings/Document47.docx"/><Relationship Id="rId2" Type="http://schemas.openxmlformats.org/officeDocument/2006/relationships/slide" Target="slide47.xml"/><Relationship Id="rId1" Type="http://schemas.openxmlformats.org/officeDocument/2006/relationships/slide" Target="slide46.xml"/></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62.xml"/><Relationship Id="rId6" Type="http://schemas.openxmlformats.org/officeDocument/2006/relationships/vmlDrawing" Target="../drawings/vmlDrawing43.vml"/><Relationship Id="rId5" Type="http://schemas.openxmlformats.org/officeDocument/2006/relationships/slideLayout" Target="../slideLayouts/slideLayout13.xml"/><Relationship Id="rId4" Type="http://schemas.openxmlformats.org/officeDocument/2006/relationships/image" Target="../media/image66.emf"/><Relationship Id="rId3" Type="http://schemas.openxmlformats.org/officeDocument/2006/relationships/package" Target="../embeddings/Document48.docx"/><Relationship Id="rId2" Type="http://schemas.openxmlformats.org/officeDocument/2006/relationships/slide" Target="slide47.xml"/><Relationship Id="rId1" Type="http://schemas.openxmlformats.org/officeDocument/2006/relationships/slide" Target="slide46.xml"/></Relationships>
</file>

<file path=ppt/slides/_rels/slide64.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vmlDrawing" Target="../drawings/vmlDrawing44.vml"/><Relationship Id="rId5" Type="http://schemas.openxmlformats.org/officeDocument/2006/relationships/slideLayout" Target="../slideLayouts/slideLayout13.xml"/><Relationship Id="rId4" Type="http://schemas.openxmlformats.org/officeDocument/2006/relationships/image" Target="../media/image67.emf"/><Relationship Id="rId3" Type="http://schemas.openxmlformats.org/officeDocument/2006/relationships/package" Target="../embeddings/Document49.docx"/><Relationship Id="rId2" Type="http://schemas.openxmlformats.org/officeDocument/2006/relationships/slide" Target="slide47.xml"/><Relationship Id="rId1" Type="http://schemas.openxmlformats.org/officeDocument/2006/relationships/slide" Target="slide46.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66.xml.rels><?xml version="1.0" encoding="UTF-8" standalone="yes"?>
<Relationships xmlns="http://schemas.openxmlformats.org/package/2006/relationships"><Relationship Id="rId6" Type="http://schemas.openxmlformats.org/officeDocument/2006/relationships/notesSlide" Target="../notesSlides/notesSlide65.xml"/><Relationship Id="rId5" Type="http://schemas.openxmlformats.org/officeDocument/2006/relationships/slideLayout" Target="../slideLayouts/slideLayout13.xml"/><Relationship Id="rId4" Type="http://schemas.openxmlformats.org/officeDocument/2006/relationships/image" Target="../media/image69.jpeg"/><Relationship Id="rId3" Type="http://schemas.openxmlformats.org/officeDocument/2006/relationships/image" Target="../media/image68.jpeg"/><Relationship Id="rId2" Type="http://schemas.openxmlformats.org/officeDocument/2006/relationships/slide" Target="slide47.xml"/><Relationship Id="rId1" Type="http://schemas.openxmlformats.org/officeDocument/2006/relationships/slide" Target="slide46.xml"/></Relationships>
</file>

<file path=ppt/slides/_rels/slide67.xml.rels><?xml version="1.0" encoding="UTF-8" standalone="yes"?>
<Relationships xmlns="http://schemas.openxmlformats.org/package/2006/relationships"><Relationship Id="rId9" Type="http://schemas.openxmlformats.org/officeDocument/2006/relationships/notesSlide" Target="../notesSlides/notesSlide66.xml"/><Relationship Id="rId8" Type="http://schemas.openxmlformats.org/officeDocument/2006/relationships/vmlDrawing" Target="../drawings/vmlDrawing45.vml"/><Relationship Id="rId7" Type="http://schemas.openxmlformats.org/officeDocument/2006/relationships/slideLayout" Target="../slideLayouts/slideLayout13.xml"/><Relationship Id="rId6" Type="http://schemas.openxmlformats.org/officeDocument/2006/relationships/image" Target="../media/image71.emf"/><Relationship Id="rId5" Type="http://schemas.openxmlformats.org/officeDocument/2006/relationships/package" Target="../embeddings/Document51.docx"/><Relationship Id="rId4" Type="http://schemas.openxmlformats.org/officeDocument/2006/relationships/image" Target="../media/image70.emf"/><Relationship Id="rId3" Type="http://schemas.openxmlformats.org/officeDocument/2006/relationships/package" Target="../embeddings/Document50.docx"/><Relationship Id="rId2" Type="http://schemas.openxmlformats.org/officeDocument/2006/relationships/slide" Target="slide47.xml"/><Relationship Id="rId1" Type="http://schemas.openxmlformats.org/officeDocument/2006/relationships/slide" Target="slide46.xml"/></Relationships>
</file>

<file path=ppt/slides/_rels/slide68.xml.rels><?xml version="1.0" encoding="UTF-8" standalone="yes"?>
<Relationships xmlns="http://schemas.openxmlformats.org/package/2006/relationships"><Relationship Id="rId7" Type="http://schemas.openxmlformats.org/officeDocument/2006/relationships/notesSlide" Target="../notesSlides/notesSlide67.xml"/><Relationship Id="rId6" Type="http://schemas.openxmlformats.org/officeDocument/2006/relationships/vmlDrawing" Target="../drawings/vmlDrawing46.vml"/><Relationship Id="rId5" Type="http://schemas.openxmlformats.org/officeDocument/2006/relationships/slideLayout" Target="../slideLayouts/slideLayout13.xml"/><Relationship Id="rId4" Type="http://schemas.openxmlformats.org/officeDocument/2006/relationships/image" Target="../media/image72.emf"/><Relationship Id="rId3" Type="http://schemas.openxmlformats.org/officeDocument/2006/relationships/package" Target="../embeddings/Document52.docx"/><Relationship Id="rId2" Type="http://schemas.openxmlformats.org/officeDocument/2006/relationships/slide" Target="slide47.xml"/><Relationship Id="rId1" Type="http://schemas.openxmlformats.org/officeDocument/2006/relationships/slide" Target="slide46.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13.xml"/><Relationship Id="rId2" Type="http://schemas.openxmlformats.org/officeDocument/2006/relationships/slide" Target="slide47.xml"/><Relationship Id="rId1" Type="http://schemas.openxmlformats.org/officeDocument/2006/relationships/slide" Target="slide46.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vmlDrawing" Target="../drawings/vmlDrawing5.vml"/><Relationship Id="rId5" Type="http://schemas.openxmlformats.org/officeDocument/2006/relationships/slideLayout" Target="../slideLayouts/slideLayout13.xml"/><Relationship Id="rId4" Type="http://schemas.openxmlformats.org/officeDocument/2006/relationships/image" Target="../media/image7.emf"/><Relationship Id="rId3" Type="http://schemas.openxmlformats.org/officeDocument/2006/relationships/package" Target="../embeddings/Document5.docx"/><Relationship Id="rId2" Type="http://schemas.openxmlformats.org/officeDocument/2006/relationships/slide" Target="slide47.xml"/><Relationship Id="rId1" Type="http://schemas.openxmlformats.org/officeDocument/2006/relationships/slide" Target="slide46.xml"/></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69.xml"/><Relationship Id="rId6" Type="http://schemas.openxmlformats.org/officeDocument/2006/relationships/vmlDrawing" Target="../drawings/vmlDrawing47.vml"/><Relationship Id="rId5" Type="http://schemas.openxmlformats.org/officeDocument/2006/relationships/slideLayout" Target="../slideLayouts/slideLayout13.xml"/><Relationship Id="rId4" Type="http://schemas.openxmlformats.org/officeDocument/2006/relationships/image" Target="../media/image73.emf"/><Relationship Id="rId3" Type="http://schemas.openxmlformats.org/officeDocument/2006/relationships/package" Target="../embeddings/Document53.docx"/><Relationship Id="rId2" Type="http://schemas.openxmlformats.org/officeDocument/2006/relationships/slide" Target="slide47.xml"/><Relationship Id="rId1" Type="http://schemas.openxmlformats.org/officeDocument/2006/relationships/slide" Target="slide46.xml"/></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70.xml"/><Relationship Id="rId6" Type="http://schemas.openxmlformats.org/officeDocument/2006/relationships/vmlDrawing" Target="../drawings/vmlDrawing48.vml"/><Relationship Id="rId5" Type="http://schemas.openxmlformats.org/officeDocument/2006/relationships/slideLayout" Target="../slideLayouts/slideLayout13.xml"/><Relationship Id="rId4" Type="http://schemas.openxmlformats.org/officeDocument/2006/relationships/image" Target="../media/image74.emf"/><Relationship Id="rId3" Type="http://schemas.openxmlformats.org/officeDocument/2006/relationships/package" Target="../embeddings/Document54.docx"/><Relationship Id="rId2" Type="http://schemas.openxmlformats.org/officeDocument/2006/relationships/slide" Target="slide47.xml"/><Relationship Id="rId1" Type="http://schemas.openxmlformats.org/officeDocument/2006/relationships/slide" Target="slide46.xml"/></Relationships>
</file>

<file path=ppt/slides/_rels/slide72.xml.rels><?xml version="1.0" encoding="UTF-8" standalone="yes"?>
<Relationships xmlns="http://schemas.openxmlformats.org/package/2006/relationships"><Relationship Id="rId7" Type="http://schemas.openxmlformats.org/officeDocument/2006/relationships/notesSlide" Target="../notesSlides/notesSlide71.xml"/><Relationship Id="rId6" Type="http://schemas.openxmlformats.org/officeDocument/2006/relationships/vmlDrawing" Target="../drawings/vmlDrawing49.vml"/><Relationship Id="rId5" Type="http://schemas.openxmlformats.org/officeDocument/2006/relationships/slideLayout" Target="../slideLayouts/slideLayout13.xml"/><Relationship Id="rId4" Type="http://schemas.openxmlformats.org/officeDocument/2006/relationships/image" Target="../media/image75.emf"/><Relationship Id="rId3" Type="http://schemas.openxmlformats.org/officeDocument/2006/relationships/package" Target="../embeddings/Document55.docx"/><Relationship Id="rId2" Type="http://schemas.openxmlformats.org/officeDocument/2006/relationships/slide" Target="slide47.xml"/><Relationship Id="rId1" Type="http://schemas.openxmlformats.org/officeDocument/2006/relationships/slide" Target="slide46.xml"/></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72.xml"/><Relationship Id="rId4" Type="http://schemas.openxmlformats.org/officeDocument/2006/relationships/slideLayout" Target="../slideLayouts/slideLayout14.xml"/><Relationship Id="rId3" Type="http://schemas.openxmlformats.org/officeDocument/2006/relationships/image" Target="../media/image4.jpeg"/><Relationship Id="rId2" Type="http://schemas.openxmlformats.org/officeDocument/2006/relationships/slide" Target="slide48.xml"/><Relationship Id="rId1" Type="http://schemas.openxmlformats.org/officeDocument/2006/relationships/slide" Target="slide73.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73.xml"/><Relationship Id="rId3" Type="http://schemas.openxmlformats.org/officeDocument/2006/relationships/slideLayout" Target="../slideLayouts/slideLayout14.xml"/><Relationship Id="rId2" Type="http://schemas.openxmlformats.org/officeDocument/2006/relationships/slide" Target="slide48.xml"/><Relationship Id="rId1" Type="http://schemas.openxmlformats.org/officeDocument/2006/relationships/slide" Target="slide73.xml"/></Relationships>
</file>

<file path=ppt/slides/_rels/slide75.xml.rels><?xml version="1.0" encoding="UTF-8" standalone="yes"?>
<Relationships xmlns="http://schemas.openxmlformats.org/package/2006/relationships"><Relationship Id="rId7" Type="http://schemas.openxmlformats.org/officeDocument/2006/relationships/notesSlide" Target="../notesSlides/notesSlide74.xml"/><Relationship Id="rId6" Type="http://schemas.openxmlformats.org/officeDocument/2006/relationships/vmlDrawing" Target="../drawings/vmlDrawing50.vml"/><Relationship Id="rId5" Type="http://schemas.openxmlformats.org/officeDocument/2006/relationships/slideLayout" Target="../slideLayouts/slideLayout14.xml"/><Relationship Id="rId4" Type="http://schemas.openxmlformats.org/officeDocument/2006/relationships/image" Target="../media/image76.emf"/><Relationship Id="rId3" Type="http://schemas.openxmlformats.org/officeDocument/2006/relationships/package" Target="../embeddings/Document56.docx"/><Relationship Id="rId2" Type="http://schemas.openxmlformats.org/officeDocument/2006/relationships/slide" Target="slide48.xml"/><Relationship Id="rId1" Type="http://schemas.openxmlformats.org/officeDocument/2006/relationships/slide" Target="slide73.xml"/></Relationships>
</file>

<file path=ppt/slides/_rels/slide76.xml.rels><?xml version="1.0" encoding="UTF-8" standalone="yes"?>
<Relationships xmlns="http://schemas.openxmlformats.org/package/2006/relationships"><Relationship Id="rId9" Type="http://schemas.openxmlformats.org/officeDocument/2006/relationships/vmlDrawing" Target="../drawings/vmlDrawing51.vml"/><Relationship Id="rId8" Type="http://schemas.openxmlformats.org/officeDocument/2006/relationships/slideLayout" Target="../slideLayouts/slideLayout14.xml"/><Relationship Id="rId7" Type="http://schemas.openxmlformats.org/officeDocument/2006/relationships/image" Target="../media/image79.emf"/><Relationship Id="rId6" Type="http://schemas.openxmlformats.org/officeDocument/2006/relationships/package" Target="../embeddings/Document58.docx"/><Relationship Id="rId5" Type="http://schemas.openxmlformats.org/officeDocument/2006/relationships/image" Target="../media/image78.emf"/><Relationship Id="rId4" Type="http://schemas.openxmlformats.org/officeDocument/2006/relationships/package" Target="../embeddings/Document57.docx"/><Relationship Id="rId3" Type="http://schemas.openxmlformats.org/officeDocument/2006/relationships/image" Target="../media/image77.jpeg"/><Relationship Id="rId2" Type="http://schemas.openxmlformats.org/officeDocument/2006/relationships/slide" Target="slide48.xml"/><Relationship Id="rId10" Type="http://schemas.openxmlformats.org/officeDocument/2006/relationships/notesSlide" Target="../notesSlides/notesSlide75.xml"/><Relationship Id="rId1" Type="http://schemas.openxmlformats.org/officeDocument/2006/relationships/slide" Target="slide73.xml"/></Relationships>
</file>

<file path=ppt/slides/_rels/slide77.xml.rels><?xml version="1.0" encoding="UTF-8" standalone="yes"?>
<Relationships xmlns="http://schemas.openxmlformats.org/package/2006/relationships"><Relationship Id="rId7" Type="http://schemas.openxmlformats.org/officeDocument/2006/relationships/notesSlide" Target="../notesSlides/notesSlide76.xml"/><Relationship Id="rId6" Type="http://schemas.openxmlformats.org/officeDocument/2006/relationships/vmlDrawing" Target="../drawings/vmlDrawing52.vml"/><Relationship Id="rId5" Type="http://schemas.openxmlformats.org/officeDocument/2006/relationships/slideLayout" Target="../slideLayouts/slideLayout14.xml"/><Relationship Id="rId4" Type="http://schemas.openxmlformats.org/officeDocument/2006/relationships/image" Target="../media/image80.emf"/><Relationship Id="rId3" Type="http://schemas.openxmlformats.org/officeDocument/2006/relationships/package" Target="../embeddings/Document59.docx"/><Relationship Id="rId2" Type="http://schemas.openxmlformats.org/officeDocument/2006/relationships/slide" Target="slide48.xml"/><Relationship Id="rId1" Type="http://schemas.openxmlformats.org/officeDocument/2006/relationships/slide" Target="slide73.xml"/></Relationships>
</file>

<file path=ppt/slides/_rels/slide78.xml.rels><?xml version="1.0" encoding="UTF-8" standalone="yes"?>
<Relationships xmlns="http://schemas.openxmlformats.org/package/2006/relationships"><Relationship Id="rId7" Type="http://schemas.openxmlformats.org/officeDocument/2006/relationships/notesSlide" Target="../notesSlides/notesSlide77.xml"/><Relationship Id="rId6" Type="http://schemas.openxmlformats.org/officeDocument/2006/relationships/vmlDrawing" Target="../drawings/vmlDrawing53.vml"/><Relationship Id="rId5" Type="http://schemas.openxmlformats.org/officeDocument/2006/relationships/slideLayout" Target="../slideLayouts/slideLayout14.xml"/><Relationship Id="rId4" Type="http://schemas.openxmlformats.org/officeDocument/2006/relationships/image" Target="../media/image81.emf"/><Relationship Id="rId3" Type="http://schemas.openxmlformats.org/officeDocument/2006/relationships/package" Target="../embeddings/Document60.docx"/><Relationship Id="rId2" Type="http://schemas.openxmlformats.org/officeDocument/2006/relationships/slide" Target="slide48.xml"/><Relationship Id="rId1" Type="http://schemas.openxmlformats.org/officeDocument/2006/relationships/slide" Target="slide73.xml"/></Relationships>
</file>

<file path=ppt/slides/_rels/slide79.xml.rels><?xml version="1.0" encoding="UTF-8" standalone="yes"?>
<Relationships xmlns="http://schemas.openxmlformats.org/package/2006/relationships"><Relationship Id="rId7" Type="http://schemas.openxmlformats.org/officeDocument/2006/relationships/notesSlide" Target="../notesSlides/notesSlide78.xml"/><Relationship Id="rId6" Type="http://schemas.openxmlformats.org/officeDocument/2006/relationships/vmlDrawing" Target="../drawings/vmlDrawing54.vml"/><Relationship Id="rId5" Type="http://schemas.openxmlformats.org/officeDocument/2006/relationships/slideLayout" Target="../slideLayouts/slideLayout14.xml"/><Relationship Id="rId4" Type="http://schemas.openxmlformats.org/officeDocument/2006/relationships/image" Target="../media/image82.emf"/><Relationship Id="rId3" Type="http://schemas.openxmlformats.org/officeDocument/2006/relationships/package" Target="../embeddings/Document61.docx"/><Relationship Id="rId2" Type="http://schemas.openxmlformats.org/officeDocument/2006/relationships/slide" Target="slide48.xml"/><Relationship Id="rId1" Type="http://schemas.openxmlformats.org/officeDocument/2006/relationships/slide" Target="slide73.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vmlDrawing" Target="../drawings/vmlDrawing6.vml"/><Relationship Id="rId5" Type="http://schemas.openxmlformats.org/officeDocument/2006/relationships/slideLayout" Target="../slideLayouts/slideLayout13.xml"/><Relationship Id="rId4" Type="http://schemas.openxmlformats.org/officeDocument/2006/relationships/image" Target="../media/image8.emf"/><Relationship Id="rId3" Type="http://schemas.openxmlformats.org/officeDocument/2006/relationships/package" Target="../embeddings/Document6.docx"/><Relationship Id="rId2" Type="http://schemas.openxmlformats.org/officeDocument/2006/relationships/slide" Target="slide47.xml"/><Relationship Id="rId1" Type="http://schemas.openxmlformats.org/officeDocument/2006/relationships/slide" Target="slide46.xml"/></Relationships>
</file>

<file path=ppt/slides/_rels/slide80.xml.rels><?xml version="1.0" encoding="UTF-8" standalone="yes"?>
<Relationships xmlns="http://schemas.openxmlformats.org/package/2006/relationships"><Relationship Id="rId7" Type="http://schemas.openxmlformats.org/officeDocument/2006/relationships/notesSlide" Target="../notesSlides/notesSlide79.xml"/><Relationship Id="rId6" Type="http://schemas.openxmlformats.org/officeDocument/2006/relationships/vmlDrawing" Target="../drawings/vmlDrawing55.vml"/><Relationship Id="rId5" Type="http://schemas.openxmlformats.org/officeDocument/2006/relationships/slideLayout" Target="../slideLayouts/slideLayout14.xml"/><Relationship Id="rId4" Type="http://schemas.openxmlformats.org/officeDocument/2006/relationships/image" Target="../media/image83.emf"/><Relationship Id="rId3" Type="http://schemas.openxmlformats.org/officeDocument/2006/relationships/package" Target="../embeddings/Document62.docx"/><Relationship Id="rId2" Type="http://schemas.openxmlformats.org/officeDocument/2006/relationships/slide" Target="slide48.xml"/><Relationship Id="rId1" Type="http://schemas.openxmlformats.org/officeDocument/2006/relationships/slide" Target="slide73.xml"/></Relationships>
</file>

<file path=ppt/slides/_rels/slide81.xml.rels><?xml version="1.0" encoding="UTF-8" standalone="yes"?>
<Relationships xmlns="http://schemas.openxmlformats.org/package/2006/relationships"><Relationship Id="rId7" Type="http://schemas.openxmlformats.org/officeDocument/2006/relationships/notesSlide" Target="../notesSlides/notesSlide80.xml"/><Relationship Id="rId6" Type="http://schemas.openxmlformats.org/officeDocument/2006/relationships/vmlDrawing" Target="../drawings/vmlDrawing56.vml"/><Relationship Id="rId5" Type="http://schemas.openxmlformats.org/officeDocument/2006/relationships/slideLayout" Target="../slideLayouts/slideLayout14.xml"/><Relationship Id="rId4" Type="http://schemas.openxmlformats.org/officeDocument/2006/relationships/image" Target="../media/image84.emf"/><Relationship Id="rId3" Type="http://schemas.openxmlformats.org/officeDocument/2006/relationships/package" Target="../embeddings/Document63.docx"/><Relationship Id="rId2" Type="http://schemas.openxmlformats.org/officeDocument/2006/relationships/slide" Target="slide48.xml"/><Relationship Id="rId1" Type="http://schemas.openxmlformats.org/officeDocument/2006/relationships/slide" Target="slide73.xml"/></Relationships>
</file>

<file path=ppt/slides/_rels/slide82.xml.rels><?xml version="1.0" encoding="UTF-8" standalone="yes"?>
<Relationships xmlns="http://schemas.openxmlformats.org/package/2006/relationships"><Relationship Id="rId7" Type="http://schemas.openxmlformats.org/officeDocument/2006/relationships/notesSlide" Target="../notesSlides/notesSlide81.xml"/><Relationship Id="rId6" Type="http://schemas.openxmlformats.org/officeDocument/2006/relationships/vmlDrawing" Target="../drawings/vmlDrawing57.vml"/><Relationship Id="rId5" Type="http://schemas.openxmlformats.org/officeDocument/2006/relationships/slideLayout" Target="../slideLayouts/slideLayout14.xml"/><Relationship Id="rId4" Type="http://schemas.openxmlformats.org/officeDocument/2006/relationships/image" Target="../media/image85.emf"/><Relationship Id="rId3" Type="http://schemas.openxmlformats.org/officeDocument/2006/relationships/package" Target="../embeddings/Document64.docx"/><Relationship Id="rId2" Type="http://schemas.openxmlformats.org/officeDocument/2006/relationships/slide" Target="slide48.xml"/><Relationship Id="rId1" Type="http://schemas.openxmlformats.org/officeDocument/2006/relationships/slide" Target="slide73.xml"/></Relationships>
</file>

<file path=ppt/slides/_rels/slide83.xml.rels><?xml version="1.0" encoding="UTF-8" standalone="yes"?>
<Relationships xmlns="http://schemas.openxmlformats.org/package/2006/relationships"><Relationship Id="rId5" Type="http://schemas.openxmlformats.org/officeDocument/2006/relationships/notesSlide" Target="../notesSlides/notesSlide82.xml"/><Relationship Id="rId4" Type="http://schemas.openxmlformats.org/officeDocument/2006/relationships/slideLayout" Target="../slideLayouts/slideLayout14.xml"/><Relationship Id="rId3" Type="http://schemas.openxmlformats.org/officeDocument/2006/relationships/image" Target="../media/image86.jpeg"/><Relationship Id="rId2" Type="http://schemas.openxmlformats.org/officeDocument/2006/relationships/slide" Target="slide48.xml"/><Relationship Id="rId1" Type="http://schemas.openxmlformats.org/officeDocument/2006/relationships/slide" Target="slide73.xml"/></Relationships>
</file>

<file path=ppt/slides/_rels/slide84.xml.rels><?xml version="1.0" encoding="UTF-8" standalone="yes"?>
<Relationships xmlns="http://schemas.openxmlformats.org/package/2006/relationships"><Relationship Id="rId7" Type="http://schemas.openxmlformats.org/officeDocument/2006/relationships/notesSlide" Target="../notesSlides/notesSlide83.xml"/><Relationship Id="rId6" Type="http://schemas.openxmlformats.org/officeDocument/2006/relationships/vmlDrawing" Target="../drawings/vmlDrawing58.vml"/><Relationship Id="rId5" Type="http://schemas.openxmlformats.org/officeDocument/2006/relationships/slideLayout" Target="../slideLayouts/slideLayout14.xml"/><Relationship Id="rId4" Type="http://schemas.openxmlformats.org/officeDocument/2006/relationships/image" Target="../media/image87.emf"/><Relationship Id="rId3" Type="http://schemas.openxmlformats.org/officeDocument/2006/relationships/package" Target="../embeddings/Document65.docx"/><Relationship Id="rId2" Type="http://schemas.openxmlformats.org/officeDocument/2006/relationships/slide" Target="slide48.xml"/><Relationship Id="rId1" Type="http://schemas.openxmlformats.org/officeDocument/2006/relationships/slide" Target="slide73.xml"/></Relationships>
</file>

<file path=ppt/slides/_rels/slide85.xml.rels><?xml version="1.0" encoding="UTF-8" standalone="yes"?>
<Relationships xmlns="http://schemas.openxmlformats.org/package/2006/relationships"><Relationship Id="rId9" Type="http://schemas.openxmlformats.org/officeDocument/2006/relationships/notesSlide" Target="../notesSlides/notesSlide84.xml"/><Relationship Id="rId8" Type="http://schemas.openxmlformats.org/officeDocument/2006/relationships/vmlDrawing" Target="../drawings/vmlDrawing59.vml"/><Relationship Id="rId7" Type="http://schemas.openxmlformats.org/officeDocument/2006/relationships/slideLayout" Target="../slideLayouts/slideLayout14.xml"/><Relationship Id="rId6" Type="http://schemas.openxmlformats.org/officeDocument/2006/relationships/image" Target="../media/image89.emf"/><Relationship Id="rId5" Type="http://schemas.openxmlformats.org/officeDocument/2006/relationships/package" Target="../embeddings/Document67.docx"/><Relationship Id="rId4" Type="http://schemas.openxmlformats.org/officeDocument/2006/relationships/image" Target="../media/image88.emf"/><Relationship Id="rId3" Type="http://schemas.openxmlformats.org/officeDocument/2006/relationships/package" Target="../embeddings/Document66.docx"/><Relationship Id="rId2" Type="http://schemas.openxmlformats.org/officeDocument/2006/relationships/slide" Target="slide48.xml"/><Relationship Id="rId1" Type="http://schemas.openxmlformats.org/officeDocument/2006/relationships/slide" Target="slide73.xml"/></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85.xml"/><Relationship Id="rId3" Type="http://schemas.openxmlformats.org/officeDocument/2006/relationships/slideLayout" Target="../slideLayouts/slideLayout14.xml"/><Relationship Id="rId2" Type="http://schemas.openxmlformats.org/officeDocument/2006/relationships/slide" Target="slide48.xml"/><Relationship Id="rId1" Type="http://schemas.openxmlformats.org/officeDocument/2006/relationships/slide" Target="slide73.xml"/></Relationships>
</file>

<file path=ppt/slides/_rels/slide87.xml.rels><?xml version="1.0" encoding="UTF-8" standalone="yes"?>
<Relationships xmlns="http://schemas.openxmlformats.org/package/2006/relationships"><Relationship Id="rId7" Type="http://schemas.openxmlformats.org/officeDocument/2006/relationships/notesSlide" Target="../notesSlides/notesSlide86.xml"/><Relationship Id="rId6" Type="http://schemas.openxmlformats.org/officeDocument/2006/relationships/vmlDrawing" Target="../drawings/vmlDrawing60.vml"/><Relationship Id="rId5" Type="http://schemas.openxmlformats.org/officeDocument/2006/relationships/slideLayout" Target="../slideLayouts/slideLayout14.xml"/><Relationship Id="rId4" Type="http://schemas.openxmlformats.org/officeDocument/2006/relationships/image" Target="../media/image90.emf"/><Relationship Id="rId3" Type="http://schemas.openxmlformats.org/officeDocument/2006/relationships/package" Target="../embeddings/Document68.docx"/><Relationship Id="rId2" Type="http://schemas.openxmlformats.org/officeDocument/2006/relationships/slide" Target="slide48.xml"/><Relationship Id="rId1" Type="http://schemas.openxmlformats.org/officeDocument/2006/relationships/slide" Target="slide73.xml"/></Relationships>
</file>

<file path=ppt/slides/_rels/slide88.xml.rels><?xml version="1.0" encoding="UTF-8" standalone="yes"?>
<Relationships xmlns="http://schemas.openxmlformats.org/package/2006/relationships"><Relationship Id="rId8" Type="http://schemas.openxmlformats.org/officeDocument/2006/relationships/notesSlide" Target="../notesSlides/notesSlide87.xml"/><Relationship Id="rId7" Type="http://schemas.openxmlformats.org/officeDocument/2006/relationships/vmlDrawing" Target="../drawings/vmlDrawing61.vml"/><Relationship Id="rId6" Type="http://schemas.openxmlformats.org/officeDocument/2006/relationships/slideLayout" Target="../slideLayouts/slideLayout14.xml"/><Relationship Id="rId5" Type="http://schemas.openxmlformats.org/officeDocument/2006/relationships/image" Target="../media/image92.emf"/><Relationship Id="rId4" Type="http://schemas.openxmlformats.org/officeDocument/2006/relationships/package" Target="../embeddings/Document69.docx"/><Relationship Id="rId3" Type="http://schemas.openxmlformats.org/officeDocument/2006/relationships/image" Target="../media/image91.jpeg"/><Relationship Id="rId2" Type="http://schemas.openxmlformats.org/officeDocument/2006/relationships/slide" Target="slide48.xml"/><Relationship Id="rId1" Type="http://schemas.openxmlformats.org/officeDocument/2006/relationships/slide" Target="slide73.xml"/></Relationships>
</file>

<file path=ppt/slides/_rels/slide89.xml.rels><?xml version="1.0" encoding="UTF-8" standalone="yes"?>
<Relationships xmlns="http://schemas.openxmlformats.org/package/2006/relationships"><Relationship Id="rId9" Type="http://schemas.openxmlformats.org/officeDocument/2006/relationships/notesSlide" Target="../notesSlides/notesSlide88.xml"/><Relationship Id="rId8" Type="http://schemas.openxmlformats.org/officeDocument/2006/relationships/vmlDrawing" Target="../drawings/vmlDrawing62.vml"/><Relationship Id="rId7" Type="http://schemas.openxmlformats.org/officeDocument/2006/relationships/slideLayout" Target="../slideLayouts/slideLayout14.xml"/><Relationship Id="rId6" Type="http://schemas.openxmlformats.org/officeDocument/2006/relationships/image" Target="../media/image94.emf"/><Relationship Id="rId5" Type="http://schemas.openxmlformats.org/officeDocument/2006/relationships/package" Target="../embeddings/Document71.docx"/><Relationship Id="rId4" Type="http://schemas.openxmlformats.org/officeDocument/2006/relationships/image" Target="../media/image93.emf"/><Relationship Id="rId3" Type="http://schemas.openxmlformats.org/officeDocument/2006/relationships/package" Target="../embeddings/Document70.docx"/><Relationship Id="rId2" Type="http://schemas.openxmlformats.org/officeDocument/2006/relationships/slide" Target="slide48.xml"/><Relationship Id="rId1" Type="http://schemas.openxmlformats.org/officeDocument/2006/relationships/slide" Target="slide73.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vmlDrawing" Target="../drawings/vmlDrawing7.vml"/><Relationship Id="rId5" Type="http://schemas.openxmlformats.org/officeDocument/2006/relationships/slideLayout" Target="../slideLayouts/slideLayout13.xml"/><Relationship Id="rId4" Type="http://schemas.openxmlformats.org/officeDocument/2006/relationships/image" Target="../media/image9.emf"/><Relationship Id="rId3" Type="http://schemas.openxmlformats.org/officeDocument/2006/relationships/package" Target="../embeddings/Document7.docx"/><Relationship Id="rId2" Type="http://schemas.openxmlformats.org/officeDocument/2006/relationships/slide" Target="slide47.xml"/><Relationship Id="rId1" Type="http://schemas.openxmlformats.org/officeDocument/2006/relationships/slide" Target="slide46.xml"/></Relationships>
</file>

<file path=ppt/slides/_rels/slide90.xml.rels><?xml version="1.0" encoding="UTF-8" standalone="yes"?>
<Relationships xmlns="http://schemas.openxmlformats.org/package/2006/relationships"><Relationship Id="rId7" Type="http://schemas.openxmlformats.org/officeDocument/2006/relationships/notesSlide" Target="../notesSlides/notesSlide89.xml"/><Relationship Id="rId6" Type="http://schemas.openxmlformats.org/officeDocument/2006/relationships/vmlDrawing" Target="../drawings/vmlDrawing63.vml"/><Relationship Id="rId5" Type="http://schemas.openxmlformats.org/officeDocument/2006/relationships/slideLayout" Target="../slideLayouts/slideLayout14.xml"/><Relationship Id="rId4" Type="http://schemas.openxmlformats.org/officeDocument/2006/relationships/image" Target="../media/image95.emf"/><Relationship Id="rId3" Type="http://schemas.openxmlformats.org/officeDocument/2006/relationships/package" Target="../embeddings/Document72.docx"/><Relationship Id="rId2" Type="http://schemas.openxmlformats.org/officeDocument/2006/relationships/slide" Target="slide48.xml"/><Relationship Id="rId1" Type="http://schemas.openxmlformats.org/officeDocument/2006/relationships/slide" Target="slide73.xml"/></Relationships>
</file>

<file path=ppt/slides/_rels/slide91.xml.rels><?xml version="1.0" encoding="UTF-8" standalone="yes"?>
<Relationships xmlns="http://schemas.openxmlformats.org/package/2006/relationships"><Relationship Id="rId7" Type="http://schemas.openxmlformats.org/officeDocument/2006/relationships/notesSlide" Target="../notesSlides/notesSlide90.xml"/><Relationship Id="rId6" Type="http://schemas.openxmlformats.org/officeDocument/2006/relationships/vmlDrawing" Target="../drawings/vmlDrawing64.vml"/><Relationship Id="rId5" Type="http://schemas.openxmlformats.org/officeDocument/2006/relationships/slideLayout" Target="../slideLayouts/slideLayout14.xml"/><Relationship Id="rId4" Type="http://schemas.openxmlformats.org/officeDocument/2006/relationships/image" Target="../media/image96.emf"/><Relationship Id="rId3" Type="http://schemas.openxmlformats.org/officeDocument/2006/relationships/package" Target="../embeddings/Document73.docx"/><Relationship Id="rId2" Type="http://schemas.openxmlformats.org/officeDocument/2006/relationships/slide" Target="slide48.xml"/><Relationship Id="rId1" Type="http://schemas.openxmlformats.org/officeDocument/2006/relationships/slide" Target="slide73.xml"/></Relationships>
</file>

<file path=ppt/slides/_rels/slide92.xml.rels><?xml version="1.0" encoding="UTF-8" standalone="yes"?>
<Relationships xmlns="http://schemas.openxmlformats.org/package/2006/relationships"><Relationship Id="rId8" Type="http://schemas.openxmlformats.org/officeDocument/2006/relationships/notesSlide" Target="../notesSlides/notesSlide91.xml"/><Relationship Id="rId7" Type="http://schemas.openxmlformats.org/officeDocument/2006/relationships/vmlDrawing" Target="../drawings/vmlDrawing65.vml"/><Relationship Id="rId6" Type="http://schemas.openxmlformats.org/officeDocument/2006/relationships/slideLayout" Target="../slideLayouts/slideLayout14.xml"/><Relationship Id="rId5" Type="http://schemas.openxmlformats.org/officeDocument/2006/relationships/image" Target="../media/image98.jpeg"/><Relationship Id="rId4" Type="http://schemas.openxmlformats.org/officeDocument/2006/relationships/image" Target="../media/image97.emf"/><Relationship Id="rId3" Type="http://schemas.openxmlformats.org/officeDocument/2006/relationships/package" Target="../embeddings/Document74.docx"/><Relationship Id="rId2" Type="http://schemas.openxmlformats.org/officeDocument/2006/relationships/slide" Target="slide48.xml"/><Relationship Id="rId1" Type="http://schemas.openxmlformats.org/officeDocument/2006/relationships/slide" Target="slide73.xml"/></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92.xml"/><Relationship Id="rId3" Type="http://schemas.openxmlformats.org/officeDocument/2006/relationships/slideLayout" Target="../slideLayouts/slideLayout14.xml"/><Relationship Id="rId2" Type="http://schemas.openxmlformats.org/officeDocument/2006/relationships/slide" Target="slide48.xml"/><Relationship Id="rId1" Type="http://schemas.openxmlformats.org/officeDocument/2006/relationships/slide" Target="slide73.xml"/></Relationships>
</file>

<file path=ppt/slides/_rels/slide94.xml.rels><?xml version="1.0" encoding="UTF-8" standalone="yes"?>
<Relationships xmlns="http://schemas.openxmlformats.org/package/2006/relationships"><Relationship Id="rId5" Type="http://schemas.openxmlformats.org/officeDocument/2006/relationships/notesSlide" Target="../notesSlides/notesSlide93.xml"/><Relationship Id="rId4" Type="http://schemas.openxmlformats.org/officeDocument/2006/relationships/slideLayout" Target="../slideLayouts/slideLayout14.xml"/><Relationship Id="rId3" Type="http://schemas.openxmlformats.org/officeDocument/2006/relationships/image" Target="../media/image4.jpeg"/><Relationship Id="rId2" Type="http://schemas.openxmlformats.org/officeDocument/2006/relationships/slide" Target="slide48.xml"/><Relationship Id="rId1" Type="http://schemas.openxmlformats.org/officeDocument/2006/relationships/slide" Target="slide73.xml"/></Relationships>
</file>

<file path=ppt/slides/_rels/slide95.xml.rels><?xml version="1.0" encoding="UTF-8" standalone="yes"?>
<Relationships xmlns="http://schemas.openxmlformats.org/package/2006/relationships"><Relationship Id="rId9" Type="http://schemas.openxmlformats.org/officeDocument/2006/relationships/notesSlide" Target="../notesSlides/notesSlide94.xml"/><Relationship Id="rId8" Type="http://schemas.openxmlformats.org/officeDocument/2006/relationships/vmlDrawing" Target="../drawings/vmlDrawing66.vml"/><Relationship Id="rId7" Type="http://schemas.openxmlformats.org/officeDocument/2006/relationships/slideLayout" Target="../slideLayouts/slideLayout14.xml"/><Relationship Id="rId6" Type="http://schemas.openxmlformats.org/officeDocument/2006/relationships/image" Target="../media/image100.emf"/><Relationship Id="rId5" Type="http://schemas.openxmlformats.org/officeDocument/2006/relationships/package" Target="../embeddings/Document76.docx"/><Relationship Id="rId4" Type="http://schemas.openxmlformats.org/officeDocument/2006/relationships/image" Target="../media/image99.emf"/><Relationship Id="rId3" Type="http://schemas.openxmlformats.org/officeDocument/2006/relationships/package" Target="../embeddings/Document75.docx"/><Relationship Id="rId2" Type="http://schemas.openxmlformats.org/officeDocument/2006/relationships/slide" Target="slide48.xml"/><Relationship Id="rId1" Type="http://schemas.openxmlformats.org/officeDocument/2006/relationships/slide" Target="slide73.xml"/></Relationships>
</file>

<file path=ppt/slides/_rels/slide96.xml.rels><?xml version="1.0" encoding="UTF-8" standalone="yes"?>
<Relationships xmlns="http://schemas.openxmlformats.org/package/2006/relationships"><Relationship Id="rId7" Type="http://schemas.openxmlformats.org/officeDocument/2006/relationships/notesSlide" Target="../notesSlides/notesSlide95.xml"/><Relationship Id="rId6" Type="http://schemas.openxmlformats.org/officeDocument/2006/relationships/vmlDrawing" Target="../drawings/vmlDrawing67.vml"/><Relationship Id="rId5" Type="http://schemas.openxmlformats.org/officeDocument/2006/relationships/slideLayout" Target="../slideLayouts/slideLayout14.xml"/><Relationship Id="rId4" Type="http://schemas.openxmlformats.org/officeDocument/2006/relationships/image" Target="../media/image101.emf"/><Relationship Id="rId3" Type="http://schemas.openxmlformats.org/officeDocument/2006/relationships/package" Target="../embeddings/Document77.docx"/><Relationship Id="rId2" Type="http://schemas.openxmlformats.org/officeDocument/2006/relationships/slide" Target="slide48.xml"/><Relationship Id="rId1" Type="http://schemas.openxmlformats.org/officeDocument/2006/relationships/slide" Target="slide73.xml"/></Relationships>
</file>

<file path=ppt/slides/_rels/slide97.xml.rels><?xml version="1.0" encoding="UTF-8" standalone="yes"?>
<Relationships xmlns="http://schemas.openxmlformats.org/package/2006/relationships"><Relationship Id="rId7" Type="http://schemas.openxmlformats.org/officeDocument/2006/relationships/notesSlide" Target="../notesSlides/notesSlide96.xml"/><Relationship Id="rId6" Type="http://schemas.openxmlformats.org/officeDocument/2006/relationships/vmlDrawing" Target="../drawings/vmlDrawing68.vml"/><Relationship Id="rId5" Type="http://schemas.openxmlformats.org/officeDocument/2006/relationships/slideLayout" Target="../slideLayouts/slideLayout14.xml"/><Relationship Id="rId4" Type="http://schemas.openxmlformats.org/officeDocument/2006/relationships/image" Target="../media/image102.emf"/><Relationship Id="rId3" Type="http://schemas.openxmlformats.org/officeDocument/2006/relationships/package" Target="../embeddings/Document78.docx"/><Relationship Id="rId2" Type="http://schemas.openxmlformats.org/officeDocument/2006/relationships/slide" Target="slide48.xml"/><Relationship Id="rId1" Type="http://schemas.openxmlformats.org/officeDocument/2006/relationships/slide" Target="slide73.xml"/></Relationships>
</file>

<file path=ppt/slides/_rels/slide98.xml.rels><?xml version="1.0" encoding="UTF-8" standalone="yes"?>
<Relationships xmlns="http://schemas.openxmlformats.org/package/2006/relationships"><Relationship Id="rId7" Type="http://schemas.openxmlformats.org/officeDocument/2006/relationships/notesSlide" Target="../notesSlides/notesSlide97.xml"/><Relationship Id="rId6" Type="http://schemas.openxmlformats.org/officeDocument/2006/relationships/vmlDrawing" Target="../drawings/vmlDrawing69.vml"/><Relationship Id="rId5" Type="http://schemas.openxmlformats.org/officeDocument/2006/relationships/slideLayout" Target="../slideLayouts/slideLayout14.xml"/><Relationship Id="rId4" Type="http://schemas.openxmlformats.org/officeDocument/2006/relationships/image" Target="../media/image103.emf"/><Relationship Id="rId3" Type="http://schemas.openxmlformats.org/officeDocument/2006/relationships/package" Target="../embeddings/Document79.docx"/><Relationship Id="rId2" Type="http://schemas.openxmlformats.org/officeDocument/2006/relationships/slide" Target="slide48.xml"/><Relationship Id="rId1" Type="http://schemas.openxmlformats.org/officeDocument/2006/relationships/slide" Target="slide73.xml"/></Relationships>
</file>

<file path=ppt/slides/_rels/slide99.xml.rels><?xml version="1.0" encoding="UTF-8" standalone="yes"?>
<Relationships xmlns="http://schemas.openxmlformats.org/package/2006/relationships"><Relationship Id="rId4" Type="http://schemas.openxmlformats.org/officeDocument/2006/relationships/notesSlide" Target="../notesSlides/notesSlide98.xml"/><Relationship Id="rId3" Type="http://schemas.openxmlformats.org/officeDocument/2006/relationships/slideLayout" Target="../slideLayouts/slideLayout14.xml"/><Relationship Id="rId2" Type="http://schemas.openxmlformats.org/officeDocument/2006/relationships/slide" Target="slide48.xml"/><Relationship Id="rId1" Type="http://schemas.openxmlformats.org/officeDocument/2006/relationships/slide" Target="slide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339752" y="2780928"/>
            <a:ext cx="6804248" cy="893961"/>
          </a:xfrm>
        </p:spPr>
        <p:txBody>
          <a:bodyPr/>
          <a:lstStyle/>
          <a:p>
            <a:r>
              <a:rPr lang="zh-CN" altLang="en-US" smtClean="0"/>
              <a:t>题型</a:t>
            </a:r>
            <a:r>
              <a:rPr lang="zh-CN" altLang="en-US"/>
              <a:t>九　化学反应中能量变化、反应速率和化学平衡的综合题</a:t>
            </a:r>
            <a:endParaRPr lang="zh-CN" altLang="zh-CN" dirty="0"/>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pic>
        <p:nvPicPr>
          <p:cNvPr id="6" name="Z8418.eps" descr="id:2147506493;FounderCES"/>
          <p:cNvPicPr/>
          <p:nvPr/>
        </p:nvPicPr>
        <p:blipFill>
          <a:blip r:embed="rId3"/>
          <a:stretch>
            <a:fillRect/>
          </a:stretch>
        </p:blipFill>
        <p:spPr>
          <a:xfrm>
            <a:off x="451938" y="1897093"/>
            <a:ext cx="2146187" cy="2358303"/>
          </a:xfrm>
          <a:prstGeom prst="rect">
            <a:avLst/>
          </a:prstGeom>
        </p:spPr>
      </p:pic>
      <p:pic>
        <p:nvPicPr>
          <p:cNvPr id="8" name="Z8518.eps" descr="id:2147506500;FounderCES"/>
          <p:cNvPicPr/>
          <p:nvPr/>
        </p:nvPicPr>
        <p:blipFill>
          <a:blip r:embed="rId4"/>
          <a:stretch>
            <a:fillRect/>
          </a:stretch>
        </p:blipFill>
        <p:spPr>
          <a:xfrm>
            <a:off x="2987824" y="1897093"/>
            <a:ext cx="2788494" cy="2358303"/>
          </a:xfrm>
          <a:prstGeom prst="rect">
            <a:avLst/>
          </a:prstGeom>
        </p:spPr>
      </p:pic>
      <p:pic>
        <p:nvPicPr>
          <p:cNvPr id="9" name="Z8618.eps" descr="id:2147506507;FounderCES"/>
          <p:cNvPicPr/>
          <p:nvPr/>
        </p:nvPicPr>
        <p:blipFill>
          <a:blip r:embed="rId5"/>
          <a:stretch>
            <a:fillRect/>
          </a:stretch>
        </p:blipFill>
        <p:spPr>
          <a:xfrm>
            <a:off x="6084168" y="1874452"/>
            <a:ext cx="2857610" cy="2380944"/>
          </a:xfrm>
          <a:prstGeom prst="rect">
            <a:avLst/>
          </a:prstGeom>
        </p:spPr>
      </p:pic>
      <p:sp>
        <p:nvSpPr>
          <p:cNvPr id="3" name="矩形 2"/>
          <p:cNvSpPr>
            <a:spLocks noChangeAspect="1"/>
          </p:cNvSpPr>
          <p:nvPr/>
        </p:nvSpPr>
        <p:spPr>
          <a:xfrm>
            <a:off x="508000" y="4255396"/>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丁烷和氢气的混合气体以一定流速通过填充有催化剂的反应器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氢气的作用是活化催化剂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出口气中含有丁烯、丁烷、氢气等。图</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为丁烯产率与进料气中</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氢气</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丁烷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的关系。图中曲线呈现先升高后降低的变化趋势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其降低的原因是</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1518379"/>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对于气相反应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常用某组分</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的平衡压强</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B</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代替物质的量浓度</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B</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表示平衡常数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B</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baseline="-25000">
                <a:solidFill>
                  <a:srgbClr val="000000"/>
                </a:solidFill>
                <a:latin typeface="Times New Roman" panose="02020603050405020304" pitchFamily="18" charset="0"/>
                <a:cs typeface="Times New Roman" panose="02020603050405020304" pitchFamily="18" charset="0"/>
              </a:rPr>
              <a:t>总</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的体积分数。若在</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 K</a:t>
            </a:r>
            <a:r>
              <a:rPr lang="zh-CN" altLang="zh-CN" sz="2200">
                <a:solidFill>
                  <a:srgbClr val="000000"/>
                </a:solidFill>
                <a:latin typeface="Times New Roman" panose="02020603050405020304" pitchFamily="18" charset="0"/>
                <a:cs typeface="Times New Roman" panose="02020603050405020304" pitchFamily="18" charset="0"/>
              </a:rPr>
              <a:t>下平衡气体总压强为</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 atm,</a:t>
            </a:r>
            <a:r>
              <a:rPr lang="zh-CN" altLang="zh-CN" sz="2200">
                <a:solidFill>
                  <a:srgbClr val="000000"/>
                </a:solidFill>
                <a:latin typeface="Times New Roman" panose="02020603050405020304" pitchFamily="18" charset="0"/>
                <a:cs typeface="Times New Roman" panose="02020603050405020304" pitchFamily="18" charset="0"/>
              </a:rPr>
              <a:t>则该反应的</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计算表达式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。实验测得不同温度下的</a:t>
            </a:r>
            <a:r>
              <a:rPr lang="en-US" altLang="zh-CN" sz="2200">
                <a:solidFill>
                  <a:srgbClr val="000000"/>
                </a:solidFill>
                <a:latin typeface="Times New Roman" panose="02020603050405020304" pitchFamily="18" charset="0"/>
                <a:cs typeface="Times New Roman" panose="02020603050405020304" pitchFamily="18" charset="0"/>
              </a:rPr>
              <a:t>ln</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化学平衡常数</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cs typeface="Times New Roman" panose="02020603050405020304" pitchFamily="18" charset="0"/>
              </a:rPr>
              <a:t>的自然对数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请分析</a:t>
            </a:r>
            <a:r>
              <a:rPr lang="en-US" altLang="zh-CN" sz="2200">
                <a:solidFill>
                  <a:srgbClr val="000000"/>
                </a:solidFill>
                <a:latin typeface="Times New Roman" panose="02020603050405020304" pitchFamily="18" charset="0"/>
                <a:cs typeface="Times New Roman" panose="02020603050405020304" pitchFamily="18" charset="0"/>
              </a:rPr>
              <a:t>ln</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cs typeface="Times New Roman" panose="02020603050405020304" pitchFamily="18" charset="0"/>
              </a:rPr>
              <a:t>随</a:t>
            </a:r>
            <a:r>
              <a:rPr lang="en-US" altLang="zh-CN" sz="2200" i="1">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latin typeface="Times New Roman" panose="02020603050405020304" pitchFamily="18" charset="0"/>
                <a:cs typeface="Times New Roman" panose="02020603050405020304" pitchFamily="18" charset="0"/>
              </a:rPr>
              <a:t>呈现上述变化趋势的原因是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pic>
        <p:nvPicPr>
          <p:cNvPr id="8" name="H27.eps" descr="id:2147506771;FounderCES"/>
          <p:cNvPicPr/>
          <p:nvPr/>
        </p:nvPicPr>
        <p:blipFill>
          <a:blip r:embed="rId3"/>
          <a:stretch>
            <a:fillRect/>
          </a:stretch>
        </p:blipFill>
        <p:spPr>
          <a:xfrm>
            <a:off x="2411760" y="3573016"/>
            <a:ext cx="4634815" cy="238711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8478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图</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为反应产率和反应温度的关系曲线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副产物主要是高温裂解生成的短碳链烃类化合物。丁烯产率在</a:t>
            </a:r>
            <a:r>
              <a:rPr lang="en-US" altLang="zh-CN" sz="2200">
                <a:solidFill>
                  <a:srgbClr val="000000"/>
                </a:solidFill>
                <a:latin typeface="Times New Roman" panose="02020603050405020304" pitchFamily="18" charset="0"/>
                <a:cs typeface="Times New Roman" panose="02020603050405020304" pitchFamily="18" charset="0"/>
              </a:rPr>
              <a:t>590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之前随温度升高而增大的原因可能是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;590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之后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丁烯产率快速降低的主要原因可能是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(1)+123</a:t>
            </a:r>
            <a:r>
              <a:rPr lang="zh-CN" altLang="zh-CN" sz="2200">
                <a:solidFill>
                  <a:srgbClr val="000000"/>
                </a:solidFill>
                <a:latin typeface="Times New Roman" panose="02020603050405020304" pitchFamily="18" charset="0"/>
                <a:cs typeface="Times New Roman" panose="02020603050405020304" pitchFamily="18" charset="0"/>
              </a:rPr>
              <a:t>　小于　</a:t>
            </a:r>
            <a:r>
              <a:rPr lang="en-US" altLang="zh-CN" sz="2200">
                <a:solidFill>
                  <a:srgbClr val="000000"/>
                </a:solidFill>
                <a:latin typeface="Times New Roman" panose="02020603050405020304" pitchFamily="18" charset="0"/>
                <a:cs typeface="Times New Roman" panose="02020603050405020304" pitchFamily="18" charset="0"/>
              </a:rPr>
              <a:t>AD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原料中过量</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会使反应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平衡逆向移动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所以丁烯转化率下降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(3)590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前升高温度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平衡正向移动　升高温度时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反应速率加快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单位时间产生丁烯更多　更高温度导致</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裂解生成更多的短碳链烃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故丁烯产率快速降低</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40768"/>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根据盖斯定律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式可得</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=-119</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+242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=+123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。由图</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可以看出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温度相同时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0.1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MPa</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变化到</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MPa,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丁烷的转化率增大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即平衡正向移动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是气体物质的量增大的反应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压强越小平衡转化率越大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i="1">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的压强更小</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&lt;0.1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所以温度升高时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平衡正向移动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丁烯的平衡产率增大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错误。由于反应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是气体物质的量增大的反应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加压时平衡逆向移动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丁烯的平衡产率减小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(3)590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之前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反应速率增大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升高温度平衡正向移动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生成的丁烯会更多。温度超过</a:t>
            </a:r>
            <a:r>
              <a:rPr lang="en-US" altLang="zh-CN" sz="2200">
                <a:solidFill>
                  <a:srgbClr val="000000"/>
                </a:solidFill>
                <a:latin typeface="Times New Roman" panose="02020603050405020304" pitchFamily="18" charset="0"/>
                <a:cs typeface="Times New Roman" panose="02020603050405020304" pitchFamily="18" charset="0"/>
              </a:rPr>
              <a:t>590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更多的丁烷裂解生成短链烃类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导致丁烯产率快速降低。</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11560" y="4453912"/>
          <a:ext cx="8128000" cy="1052884"/>
        </p:xfrm>
        <a:graphic>
          <a:graphicData uri="http://schemas.openxmlformats.org/presentationml/2006/ole">
            <mc:AlternateContent xmlns:mc="http://schemas.openxmlformats.org/markup-compatibility/2006">
              <mc:Choice xmlns:v="urn:schemas-microsoft-com:vml" Requires="v">
                <p:oleObj spid="_x0000_s81922" name="文档" r:id="rId3" imgW="3843020" imgH="499110" progId="Word.Document.12">
                  <p:embed/>
                </p:oleObj>
              </mc:Choice>
              <mc:Fallback>
                <p:oleObj name="文档" r:id="rId3" imgW="3843020" imgH="499110" progId="Word.Document.12">
                  <p:embed/>
                  <p:pic>
                    <p:nvPicPr>
                      <p:cNvPr id="0" name="图片 81921"/>
                      <p:cNvPicPr/>
                      <p:nvPr/>
                    </p:nvPicPr>
                    <p:blipFill>
                      <a:blip r:embed="rId4"/>
                      <a:stretch>
                        <a:fillRect/>
                      </a:stretch>
                    </p:blipFill>
                    <p:spPr>
                      <a:xfrm>
                        <a:off x="611560" y="4453912"/>
                        <a:ext cx="8128000" cy="105288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6" name="矩形 5"/>
          <p:cNvSpPr>
            <a:spLocks noChangeAspect="1"/>
          </p:cNvSpPr>
          <p:nvPr/>
        </p:nvSpPr>
        <p:spPr>
          <a:xfrm>
            <a:off x="508000" y="1341806"/>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,27)</a:t>
            </a:r>
            <a:r>
              <a:rPr lang="zh-CN" altLang="zh-CN" sz="2200">
                <a:solidFill>
                  <a:srgbClr val="000000"/>
                </a:solidFill>
                <a:latin typeface="Times New Roman" panose="02020603050405020304" pitchFamily="18" charset="0"/>
                <a:cs typeface="Times New Roman" panose="02020603050405020304" pitchFamily="18" charset="0"/>
              </a:rPr>
              <a:t>丙烯腈</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=CHCN)</a:t>
            </a:r>
            <a:r>
              <a:rPr lang="zh-CN" altLang="zh-CN" sz="2200">
                <a:solidFill>
                  <a:srgbClr val="000000"/>
                </a:solidFill>
                <a:latin typeface="Times New Roman" panose="02020603050405020304" pitchFamily="18" charset="0"/>
                <a:cs typeface="Times New Roman" panose="02020603050405020304" pitchFamily="18" charset="0"/>
              </a:rPr>
              <a:t>是一种重要的化工原料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工业上可用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丙烯氨氧化法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生产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主要副产物有丙烯醛</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=CHCHO)</a:t>
            </a:r>
            <a:r>
              <a:rPr lang="zh-CN" altLang="zh-CN" sz="2200">
                <a:solidFill>
                  <a:srgbClr val="000000"/>
                </a:solidFill>
                <a:latin typeface="Times New Roman" panose="02020603050405020304" pitchFamily="18" charset="0"/>
                <a:cs typeface="Times New Roman" panose="02020603050405020304" pitchFamily="18" charset="0"/>
              </a:rPr>
              <a:t>和乙腈</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CN)</a:t>
            </a:r>
            <a:r>
              <a:rPr lang="zh-CN" altLang="zh-CN" sz="2200">
                <a:solidFill>
                  <a:srgbClr val="000000"/>
                </a:solidFill>
                <a:latin typeface="Times New Roman" panose="02020603050405020304" pitchFamily="18" charset="0"/>
                <a:cs typeface="Times New Roman" panose="02020603050405020304" pitchFamily="18" charset="0"/>
              </a:rPr>
              <a:t>等。回答下列问题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以丙烯、氨、氧气为原料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在催化剂存在下生成丙烯腈</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和副产物丙烯醛</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的热化学方程式如下</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两个反应在热力学上趋势均很大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有利于提高丙烯腈平衡产率的反应条件是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提高丙烯腈反应选择性的关键因素是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601286" y="3384837"/>
          <a:ext cx="8128000" cy="1197068"/>
        </p:xfrm>
        <a:graphic>
          <a:graphicData uri="http://schemas.openxmlformats.org/presentationml/2006/ole">
            <mc:AlternateContent xmlns:mc="http://schemas.openxmlformats.org/markup-compatibility/2006">
              <mc:Choice xmlns:v="urn:schemas-microsoft-com:vml" Requires="v">
                <p:oleObj spid="_x0000_s82946" name="文档" r:id="rId3" imgW="3843020" imgH="567690" progId="Word.Document.12">
                  <p:embed/>
                </p:oleObj>
              </mc:Choice>
              <mc:Fallback>
                <p:oleObj name="文档" r:id="rId3" imgW="3843020" imgH="567690" progId="Word.Document.12">
                  <p:embed/>
                  <p:pic>
                    <p:nvPicPr>
                      <p:cNvPr id="0" name="图片 82945"/>
                      <p:cNvPicPr/>
                      <p:nvPr/>
                    </p:nvPicPr>
                    <p:blipFill>
                      <a:blip r:embed="rId4"/>
                      <a:stretch>
                        <a:fillRect/>
                      </a:stretch>
                    </p:blipFill>
                    <p:spPr>
                      <a:xfrm>
                        <a:off x="601286" y="3384837"/>
                        <a:ext cx="8128000" cy="119706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61058"/>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图</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为丙烯腈产率与反应温度的关系曲线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最高产率对应的温度为</a:t>
            </a:r>
            <a:r>
              <a:rPr lang="en-US" altLang="zh-CN" sz="2200">
                <a:solidFill>
                  <a:srgbClr val="000000"/>
                </a:solidFill>
                <a:latin typeface="Times New Roman" panose="02020603050405020304" pitchFamily="18" charset="0"/>
                <a:cs typeface="Times New Roman" panose="02020603050405020304" pitchFamily="18" charset="0"/>
              </a:rPr>
              <a:t>460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。低于</a:t>
            </a:r>
            <a:r>
              <a:rPr lang="en-US" altLang="zh-CN" sz="2200">
                <a:solidFill>
                  <a:srgbClr val="000000"/>
                </a:solidFill>
                <a:latin typeface="Times New Roman" panose="02020603050405020304" pitchFamily="18" charset="0"/>
                <a:cs typeface="Times New Roman" panose="02020603050405020304" pitchFamily="18" charset="0"/>
              </a:rPr>
              <a:t>460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丙烯腈的产率</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对应温度下的平衡产率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判断理由</a:t>
            </a:r>
            <a:r>
              <a:rPr lang="zh-CN" altLang="zh-CN" sz="2200" smtClean="0">
                <a:solidFill>
                  <a:srgbClr val="000000"/>
                </a:solidFill>
                <a:latin typeface="Times New Roman" panose="02020603050405020304" pitchFamily="18" charset="0"/>
                <a:cs typeface="Times New Roman" panose="02020603050405020304" pitchFamily="18" charset="0"/>
              </a:rPr>
              <a:t>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高于</a:t>
            </a:r>
            <a:r>
              <a:rPr lang="en-US" altLang="zh-CN" sz="2200">
                <a:solidFill>
                  <a:srgbClr val="000000"/>
                </a:solidFill>
                <a:latin typeface="Times New Roman" panose="02020603050405020304" pitchFamily="18" charset="0"/>
                <a:cs typeface="Times New Roman" panose="02020603050405020304" pitchFamily="18" charset="0"/>
              </a:rPr>
              <a:t>460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丙烯腈产率降低的可能原因是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双选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催化剂活性降低</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a:solidFill>
                  <a:srgbClr val="000000"/>
                </a:solidFill>
                <a:latin typeface="Times New Roman" panose="02020603050405020304" pitchFamily="18" charset="0"/>
                <a:cs typeface="Times New Roman" panose="02020603050405020304" pitchFamily="18" charset="0"/>
              </a:rPr>
              <a:t>平衡常数变大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副反应增多</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D.</a:t>
            </a:r>
            <a:r>
              <a:rPr lang="zh-CN" altLang="zh-CN" sz="2200">
                <a:solidFill>
                  <a:srgbClr val="000000"/>
                </a:solidFill>
                <a:latin typeface="Times New Roman" panose="02020603050405020304" pitchFamily="18" charset="0"/>
                <a:cs typeface="Times New Roman" panose="02020603050405020304" pitchFamily="18" charset="0"/>
              </a:rPr>
              <a:t>反应活化能增大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9" name="Z8218.eps" descr="id:2147506514;FounderCES"/>
          <p:cNvPicPr/>
          <p:nvPr/>
        </p:nvPicPr>
        <p:blipFill>
          <a:blip r:embed="rId3"/>
          <a:stretch>
            <a:fillRect/>
          </a:stretch>
        </p:blipFill>
        <p:spPr>
          <a:xfrm>
            <a:off x="888878" y="3911048"/>
            <a:ext cx="2304256" cy="1915623"/>
          </a:xfrm>
          <a:prstGeom prst="rect">
            <a:avLst/>
          </a:prstGeom>
        </p:spPr>
      </p:pic>
      <p:pic>
        <p:nvPicPr>
          <p:cNvPr id="10" name="Z8318.eps" descr="id:2147506521;FounderCES"/>
          <p:cNvPicPr/>
          <p:nvPr/>
        </p:nvPicPr>
        <p:blipFill>
          <a:blip r:embed="rId4"/>
          <a:stretch>
            <a:fillRect/>
          </a:stretch>
        </p:blipFill>
        <p:spPr>
          <a:xfrm>
            <a:off x="4211960" y="3789040"/>
            <a:ext cx="2446041" cy="1998246"/>
          </a:xfrm>
          <a:prstGeom prst="rect">
            <a:avLst/>
          </a:prstGeom>
        </p:spPr>
      </p:pic>
      <p:sp>
        <p:nvSpPr>
          <p:cNvPr id="3" name="矩形 2"/>
          <p:cNvSpPr>
            <a:spLocks noChangeAspect="1"/>
          </p:cNvSpPr>
          <p:nvPr/>
        </p:nvSpPr>
        <p:spPr>
          <a:xfrm>
            <a:off x="1691680" y="5846738"/>
            <a:ext cx="851515" cy="498598"/>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a:t>
            </a:r>
            <a:r>
              <a:rPr lang="en-US" altLang="zh-CN" sz="2200">
                <a:solidFill>
                  <a:srgbClr val="000000"/>
                </a:solidFill>
                <a:latin typeface="Times New Roman" panose="02020603050405020304" pitchFamily="18" charset="0"/>
                <a:cs typeface="Times New Roman" panose="02020603050405020304" pitchFamily="18" charset="0"/>
              </a:rPr>
              <a:t>(a</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1" name="矩形 10"/>
          <p:cNvSpPr>
            <a:spLocks noChangeAspect="1"/>
          </p:cNvSpPr>
          <p:nvPr/>
        </p:nvSpPr>
        <p:spPr>
          <a:xfrm>
            <a:off x="4936606" y="5846738"/>
            <a:ext cx="867545" cy="459741"/>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a:t>
            </a:r>
            <a:r>
              <a:rPr lang="en-US" altLang="zh-CN" sz="2200" smtClean="0">
                <a:solidFill>
                  <a:srgbClr val="000000"/>
                </a:solidFill>
                <a:latin typeface="Times New Roman" panose="02020603050405020304" pitchFamily="18" charset="0"/>
                <a:cs typeface="Times New Roman" panose="02020603050405020304" pitchFamily="18" charset="0"/>
              </a:rPr>
              <a:t>(b)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40768"/>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丙烯腈和丙烯醛的产率与</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氨</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丙烯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的关系如图</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所示。由图可知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最佳</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氨</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丙烯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约为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理由是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。进料气氨、空气、丙烯的理论体积比约为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两个反应均为放热量大的反应　降低温度、降低压强　催化剂</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不是　该反应为放热反应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平衡产率应随温度升高而降低　</a:t>
            </a:r>
            <a:r>
              <a:rPr lang="en-US" altLang="zh-CN" sz="2200">
                <a:solidFill>
                  <a:srgbClr val="000000"/>
                </a:solidFill>
                <a:latin typeface="Times New Roman" panose="02020603050405020304" pitchFamily="18" charset="0"/>
                <a:cs typeface="Times New Roman" panose="02020603050405020304" pitchFamily="18" charset="0"/>
              </a:rPr>
              <a:t>AC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(3)1.0</a:t>
            </a:r>
            <a:r>
              <a:rPr lang="zh-CN" altLang="zh-CN" sz="2200">
                <a:solidFill>
                  <a:srgbClr val="000000"/>
                </a:solidFill>
                <a:latin typeface="Times New Roman" panose="02020603050405020304" pitchFamily="18" charset="0"/>
                <a:cs typeface="Times New Roman" panose="02020603050405020304" pitchFamily="18" charset="0"/>
              </a:rPr>
              <a:t>　该比例下丙烯腈产率最高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而副产物丙烯醛产率最低　</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7.5</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4581128"/>
            <a:ext cx="8128000" cy="206973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从反应的焓变可看出这两个反应都为放热反应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放出的热量大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故两个反应在热力学上的趋势很大。由于生成丙烯腈的反应为气体体积增大的放热反应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故要提高丙烯腈的产率可采取的措施为降温、降压。提高丙烯腈反应选择性的关键因素是使用合适的催化剂。</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84784"/>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低于</a:t>
            </a:r>
            <a:r>
              <a:rPr lang="en-US" altLang="zh-CN" sz="2200">
                <a:solidFill>
                  <a:srgbClr val="000000"/>
                </a:solidFill>
                <a:latin typeface="Times New Roman" panose="02020603050405020304" pitchFamily="18" charset="0"/>
                <a:cs typeface="Times New Roman" panose="02020603050405020304" pitchFamily="18" charset="0"/>
              </a:rPr>
              <a:t>460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时的曲线不表示丙烯腈的产率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因为合成丙烯腈的反应为放热反应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温度降低时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丙烯腈的产率应增大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而非减小。高于</a:t>
            </a:r>
            <a:r>
              <a:rPr lang="en-US" altLang="zh-CN" sz="2200">
                <a:solidFill>
                  <a:srgbClr val="000000"/>
                </a:solidFill>
                <a:latin typeface="Times New Roman" panose="02020603050405020304" pitchFamily="18" charset="0"/>
                <a:cs typeface="Times New Roman" panose="02020603050405020304" pitchFamily="18" charset="0"/>
              </a:rPr>
              <a:t>460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丙烯腈产率降低的原因分析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催化剂活性降低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合成丙烯腈的反应速率减小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而副反应可能更多地发生</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项符合题意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平衡常数增大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丙烯腈的产率增大</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项不符合题意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副反应增多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可能导致丙烯腈产率降低</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项符合题意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反应活化能增大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并不影响平衡的移动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不会导致丙烯腈的产率变化</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项不符合题意。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由图</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氨</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丙烯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左右时丙烯腈的产率达最大值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而副产物丙烯醛的产率达最小值。由反应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知</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空气</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则进料气的理论体积比约为</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空气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15</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7.5</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530020"/>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,27)</a:t>
            </a:r>
            <a:r>
              <a:rPr lang="zh-CN" altLang="zh-CN" sz="2200">
                <a:solidFill>
                  <a:srgbClr val="000000"/>
                </a:solidFill>
                <a:latin typeface="Times New Roman" panose="02020603050405020304" pitchFamily="18" charset="0"/>
                <a:cs typeface="Times New Roman" panose="02020603050405020304" pitchFamily="18" charset="0"/>
              </a:rPr>
              <a:t>煤燃烧排放的烟气含有</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i="1" baseline="-25000">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形成酸雨、污染大气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采用</a:t>
            </a:r>
            <a:r>
              <a:rPr lang="en-US" altLang="zh-CN" sz="2200">
                <a:solidFill>
                  <a:srgbClr val="000000"/>
                </a:solidFill>
                <a:latin typeface="Times New Roman" panose="02020603050405020304" pitchFamily="18" charset="0"/>
                <a:cs typeface="Times New Roman" panose="02020603050405020304" pitchFamily="18" charset="0"/>
              </a:rPr>
              <a:t>NaClO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溶液作为吸收剂可同时对烟气进行脱硫、脱硝。回答下列问题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(1)NaClO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的化学名称为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在鼓泡反应器中通入含有</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的烟气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反应温度</a:t>
            </a:r>
            <a:r>
              <a:rPr lang="en-US" altLang="zh-CN" sz="2200">
                <a:solidFill>
                  <a:srgbClr val="000000"/>
                </a:solidFill>
                <a:latin typeface="Times New Roman" panose="02020603050405020304" pitchFamily="18" charset="0"/>
                <a:cs typeface="Times New Roman" panose="02020603050405020304" pitchFamily="18" charset="0"/>
              </a:rPr>
              <a:t>323 K,NaClO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溶液浓度为</a:t>
            </a:r>
            <a:r>
              <a:rPr lang="en-US" altLang="zh-CN" sz="2200">
                <a:solidFill>
                  <a:srgbClr val="000000"/>
                </a:solidFill>
                <a:latin typeface="Times New Roman" panose="02020603050405020304" pitchFamily="18" charset="0"/>
                <a:cs typeface="Times New Roman" panose="02020603050405020304" pitchFamily="18" charset="0"/>
              </a:rPr>
              <a:t>5×10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。反应一段时间后溶液中离子浓度的分析结果如下表</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4498794"/>
          <a:ext cx="8128000" cy="1450486"/>
        </p:xfrm>
        <a:graphic>
          <a:graphicData uri="http://schemas.openxmlformats.org/presentationml/2006/ole">
            <mc:AlternateContent xmlns:mc="http://schemas.openxmlformats.org/markup-compatibility/2006">
              <mc:Choice xmlns:v="urn:schemas-microsoft-com:vml" Requires="v">
                <p:oleObj spid="_x0000_s83970" name="文档" r:id="rId3" imgW="3899535" imgH="696595" progId="Word.Document.12">
                  <p:embed/>
                </p:oleObj>
              </mc:Choice>
              <mc:Fallback>
                <p:oleObj name="文档" r:id="rId3" imgW="3899535" imgH="696595" progId="Word.Document.12">
                  <p:embed/>
                  <p:pic>
                    <p:nvPicPr>
                      <p:cNvPr id="0" name="图片 83969"/>
                      <p:cNvPicPr/>
                      <p:nvPr/>
                    </p:nvPicPr>
                    <p:blipFill>
                      <a:blip r:embed="rId4"/>
                      <a:stretch>
                        <a:fillRect/>
                      </a:stretch>
                    </p:blipFill>
                    <p:spPr>
                      <a:xfrm>
                        <a:off x="508000" y="4498794"/>
                        <a:ext cx="8128000" cy="145048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写出</a:t>
            </a:r>
            <a:r>
              <a:rPr lang="en-US" altLang="zh-CN" sz="2200">
                <a:solidFill>
                  <a:srgbClr val="000000"/>
                </a:solidFill>
                <a:latin typeface="Times New Roman" panose="02020603050405020304" pitchFamily="18" charset="0"/>
                <a:cs typeface="Times New Roman" panose="02020603050405020304" pitchFamily="18" charset="0"/>
              </a:rPr>
              <a:t>NaClO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溶液脱硝过程中主要反应的离子方程式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。增加压强</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的转化率</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提高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随着吸收反应的进行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吸收剂溶液的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逐渐</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由实验结果可知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脱硫反应速率</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脱硝反应速率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大于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。原因是除了</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在烟气中的初始浓度不同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还可能是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40768"/>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在不同温度下</a:t>
            </a:r>
            <a:r>
              <a:rPr lang="en-US" altLang="zh-CN" sz="2200">
                <a:solidFill>
                  <a:srgbClr val="000000"/>
                </a:solidFill>
                <a:latin typeface="Times New Roman" panose="02020603050405020304" pitchFamily="18" charset="0"/>
                <a:cs typeface="Times New Roman" panose="02020603050405020304" pitchFamily="18" charset="0"/>
              </a:rPr>
              <a:t>,NaClO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溶液脱硫、脱硝的反应中</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的平衡分压</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如图所示。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143349" y="1772816"/>
          <a:ext cx="7389091" cy="2996485"/>
        </p:xfrm>
        <a:graphic>
          <a:graphicData uri="http://schemas.openxmlformats.org/presentationml/2006/ole">
            <mc:AlternateContent xmlns:mc="http://schemas.openxmlformats.org/markup-compatibility/2006">
              <mc:Choice xmlns:v="urn:schemas-microsoft-com:vml" Requires="v">
                <p:oleObj spid="_x0000_s84994" name="文档" r:id="rId3" imgW="3843020" imgH="1559560" progId="Word.Document.12">
                  <p:embed/>
                </p:oleObj>
              </mc:Choice>
              <mc:Fallback>
                <p:oleObj name="文档" r:id="rId3" imgW="3843020" imgH="1559560" progId="Word.Document.12">
                  <p:embed/>
                  <p:pic>
                    <p:nvPicPr>
                      <p:cNvPr id="0" name="图片 84993"/>
                      <p:cNvPicPr/>
                      <p:nvPr/>
                    </p:nvPicPr>
                    <p:blipFill>
                      <a:blip r:embed="rId4"/>
                      <a:stretch>
                        <a:fillRect/>
                      </a:stretch>
                    </p:blipFill>
                    <p:spPr>
                      <a:xfrm>
                        <a:off x="1143349" y="1772816"/>
                        <a:ext cx="7389091" cy="2996485"/>
                      </a:xfrm>
                      <a:prstGeom prst="rect">
                        <a:avLst/>
                      </a:prstGeom>
                    </p:spPr>
                  </p:pic>
                </p:oleObj>
              </mc:Fallback>
            </mc:AlternateContent>
          </a:graphicData>
        </a:graphic>
      </p:graphicFrame>
      <p:sp>
        <p:nvSpPr>
          <p:cNvPr id="4" name="矩形 3"/>
          <p:cNvSpPr>
            <a:spLocks noChangeAspect="1"/>
          </p:cNvSpPr>
          <p:nvPr/>
        </p:nvSpPr>
        <p:spPr>
          <a:xfrm>
            <a:off x="508000" y="4776604"/>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由图分析可知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脱硫、脱硝反应的平衡常数均</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620464" y="5620311"/>
          <a:ext cx="8128000" cy="828225"/>
        </p:xfrm>
        <a:graphic>
          <a:graphicData uri="http://schemas.openxmlformats.org/presentationml/2006/ole">
            <mc:AlternateContent xmlns:mc="http://schemas.openxmlformats.org/markup-compatibility/2006">
              <mc:Choice xmlns:v="urn:schemas-microsoft-com:vml" Requires="v">
                <p:oleObj spid="_x0000_s84995" name="文档" r:id="rId5" imgW="3843020" imgH="392430" progId="Word.Document.12">
                  <p:embed/>
                </p:oleObj>
              </mc:Choice>
              <mc:Fallback>
                <p:oleObj name="文档" r:id="rId5" imgW="3843020" imgH="392430" progId="Word.Document.12">
                  <p:embed/>
                  <p:pic>
                    <p:nvPicPr>
                      <p:cNvPr id="0" name="图片 84994"/>
                      <p:cNvPicPr/>
                      <p:nvPr/>
                    </p:nvPicPr>
                    <p:blipFill>
                      <a:blip r:embed="rId6"/>
                      <a:stretch>
                        <a:fillRect/>
                      </a:stretch>
                    </p:blipFill>
                    <p:spPr>
                      <a:xfrm>
                        <a:off x="620464" y="5620311"/>
                        <a:ext cx="8128000" cy="8282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4" name="矩形 3"/>
          <p:cNvSpPr>
            <a:spLocks noChangeAspect="1"/>
          </p:cNvSpPr>
          <p:nvPr/>
        </p:nvSpPr>
        <p:spPr>
          <a:xfrm>
            <a:off x="6007" y="1073329"/>
            <a:ext cx="2325958" cy="498598"/>
          </a:xfrm>
          <a:prstGeom prst="rect">
            <a:avLst/>
          </a:prstGeom>
        </p:spPr>
        <p:txBody>
          <a:bodyPr wrap="none">
            <a:spAutoFit/>
          </a:bodyPr>
          <a:lstStyle/>
          <a:p>
            <a:pPr indent="356870">
              <a:lnSpc>
                <a:spcPct val="120000"/>
              </a:lnSpc>
              <a:spcAft>
                <a:spcPts val="0"/>
              </a:spcAft>
              <a:tabLst>
                <a:tab pos="1029335" algn="l"/>
                <a:tab pos="1850390" algn="l"/>
                <a:tab pos="2538095" algn="l"/>
                <a:tab pos="3221990" algn="l"/>
              </a:tabLst>
            </a:pPr>
            <a:r>
              <a:rPr lang="zh-CN" altLang="zh-CN" sz="2200" b="1">
                <a:solidFill>
                  <a:srgbClr val="000000"/>
                </a:solidFill>
                <a:latin typeface="Arial" panose="020B0604020202020204" pitchFamily="34" charset="0"/>
                <a:ea typeface="黑体" panose="02010609060101010101" pitchFamily="2" charset="-122"/>
                <a:cs typeface="Times New Roman" panose="02020603050405020304" pitchFamily="18" charset="0"/>
              </a:rPr>
              <a:t>高考命题</a:t>
            </a:r>
            <a:r>
              <a:rPr lang="zh-CN" altLang="zh-CN" sz="2200" b="1" smtClean="0">
                <a:solidFill>
                  <a:srgbClr val="000000"/>
                </a:solidFill>
                <a:latin typeface="Arial" panose="020B0604020202020204" pitchFamily="34" charset="0"/>
                <a:ea typeface="黑体" panose="02010609060101010101" pitchFamily="2" charset="-122"/>
                <a:cs typeface="Times New Roman" panose="02020603050405020304" pitchFamily="18" charset="0"/>
              </a:rPr>
              <a:t>规律</a:t>
            </a:r>
            <a:r>
              <a:rPr lang="en-US" altLang="zh-CN" sz="2200" b="1"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101600" y="1556792"/>
          <a:ext cx="8940800" cy="5073723"/>
        </p:xfrm>
        <a:graphic>
          <a:graphicData uri="http://schemas.openxmlformats.org/presentationml/2006/ole">
            <mc:AlternateContent xmlns:mc="http://schemas.openxmlformats.org/markup-compatibility/2006">
              <mc:Choice xmlns:v="urn:schemas-microsoft-com:vml" Requires="v">
                <p:oleObj spid="_x0000_s74754" name="文档" r:id="rId1" imgW="3899535" imgH="2213610" progId="Word.Document.12">
                  <p:embed/>
                </p:oleObj>
              </mc:Choice>
              <mc:Fallback>
                <p:oleObj name="文档" r:id="rId1" imgW="3899535" imgH="2213610" progId="Word.Document.12">
                  <p:embed/>
                  <p:pic>
                    <p:nvPicPr>
                      <p:cNvPr id="0" name="图片 74753"/>
                      <p:cNvPicPr/>
                      <p:nvPr/>
                    </p:nvPicPr>
                    <p:blipFill>
                      <a:blip r:embed="rId2"/>
                      <a:stretch>
                        <a:fillRect/>
                      </a:stretch>
                    </p:blipFill>
                    <p:spPr>
                      <a:xfrm>
                        <a:off x="101600" y="1556792"/>
                        <a:ext cx="8940800" cy="507372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8" name="矩形 7"/>
          <p:cNvSpPr>
            <a:spLocks noChangeAspect="1"/>
          </p:cNvSpPr>
          <p:nvPr/>
        </p:nvSpPr>
        <p:spPr>
          <a:xfrm>
            <a:off x="508000" y="1469654"/>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如果采用</a:t>
            </a:r>
            <a:r>
              <a:rPr lang="en-US" altLang="zh-CN" sz="2200">
                <a:solidFill>
                  <a:srgbClr val="000000"/>
                </a:solidFill>
                <a:latin typeface="Times New Roman" panose="02020603050405020304" pitchFamily="18" charset="0"/>
                <a:cs typeface="Times New Roman" panose="02020603050405020304" pitchFamily="18" charset="0"/>
              </a:rPr>
              <a:t>NaClO</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替代</a:t>
            </a:r>
            <a:r>
              <a:rPr lang="en-US" altLang="zh-CN" sz="2200">
                <a:solidFill>
                  <a:srgbClr val="000000"/>
                </a:solidFill>
                <a:latin typeface="Times New Roman" panose="02020603050405020304" pitchFamily="18" charset="0"/>
                <a:cs typeface="Times New Roman" panose="02020603050405020304" pitchFamily="18" charset="0"/>
              </a:rPr>
              <a:t>NaClO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也能得到较好的烟气脱硫效果。</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从化学平衡原理分析</a:t>
            </a:r>
            <a:r>
              <a:rPr lang="en-US" altLang="zh-CN" sz="2200">
                <a:solidFill>
                  <a:srgbClr val="000000"/>
                </a:solidFill>
                <a:latin typeface="Times New Roman" panose="02020603050405020304" pitchFamily="18" charset="0"/>
                <a:cs typeface="Times New Roman" panose="02020603050405020304" pitchFamily="18" charset="0"/>
              </a:rPr>
              <a:t>,Ca(ClO)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相比</a:t>
            </a:r>
            <a:r>
              <a:rPr lang="en-US" altLang="zh-CN" sz="2200">
                <a:solidFill>
                  <a:srgbClr val="000000"/>
                </a:solidFill>
                <a:latin typeface="Times New Roman" panose="02020603050405020304" pitchFamily="18" charset="0"/>
                <a:cs typeface="Times New Roman" panose="02020603050405020304" pitchFamily="18" charset="0"/>
              </a:rPr>
              <a:t>NaClO</a:t>
            </a:r>
            <a:r>
              <a:rPr lang="zh-CN" altLang="zh-CN" sz="2200">
                <a:solidFill>
                  <a:srgbClr val="000000"/>
                </a:solidFill>
                <a:latin typeface="Times New Roman" panose="02020603050405020304" pitchFamily="18" charset="0"/>
                <a:cs typeface="Times New Roman" panose="02020603050405020304" pitchFamily="18" charset="0"/>
              </a:rPr>
              <a:t>具有的优点是</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已知下列反应</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9" name="对象 8"/>
          <p:cNvGraphicFramePr>
            <a:graphicFrameLocks noChangeAspect="1"/>
          </p:cNvGraphicFramePr>
          <p:nvPr/>
        </p:nvGraphicFramePr>
        <p:xfrm>
          <a:off x="611560" y="3504845"/>
          <a:ext cx="8128000" cy="2444435"/>
        </p:xfrm>
        <a:graphic>
          <a:graphicData uri="http://schemas.openxmlformats.org/presentationml/2006/ole">
            <mc:AlternateContent xmlns:mc="http://schemas.openxmlformats.org/markup-compatibility/2006">
              <mc:Choice xmlns:v="urn:schemas-microsoft-com:vml" Requires="v">
                <p:oleObj spid="_x0000_s86018" name="文档" r:id="rId3" imgW="3843020" imgH="1157605" progId="Word.Document.12">
                  <p:embed/>
                </p:oleObj>
              </mc:Choice>
              <mc:Fallback>
                <p:oleObj name="文档" r:id="rId3" imgW="3843020" imgH="1157605" progId="Word.Document.12">
                  <p:embed/>
                  <p:pic>
                    <p:nvPicPr>
                      <p:cNvPr id="0" name="图片 86017"/>
                      <p:cNvPicPr/>
                      <p:nvPr/>
                    </p:nvPicPr>
                    <p:blipFill>
                      <a:blip r:embed="rId4"/>
                      <a:stretch>
                        <a:fillRect/>
                      </a:stretch>
                    </p:blipFill>
                    <p:spPr>
                      <a:xfrm>
                        <a:off x="611560" y="3504845"/>
                        <a:ext cx="8128000" cy="244443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2" name="对象 1"/>
          <p:cNvGraphicFramePr>
            <a:graphicFrameLocks noChangeAspect="1"/>
          </p:cNvGraphicFramePr>
          <p:nvPr/>
        </p:nvGraphicFramePr>
        <p:xfrm>
          <a:off x="508000" y="2060848"/>
          <a:ext cx="8128000" cy="2762983"/>
        </p:xfrm>
        <a:graphic>
          <a:graphicData uri="http://schemas.openxmlformats.org/presentationml/2006/ole">
            <mc:AlternateContent xmlns:mc="http://schemas.openxmlformats.org/markup-compatibility/2006">
              <mc:Choice xmlns:v="urn:schemas-microsoft-com:vml" Requires="v">
                <p:oleObj spid="_x0000_s87042" name="文档" r:id="rId3" imgW="3843020" imgH="1308735" progId="Word.Document.12">
                  <p:embed/>
                </p:oleObj>
              </mc:Choice>
              <mc:Fallback>
                <p:oleObj name="文档" r:id="rId3" imgW="3843020" imgH="1308735" progId="Word.Document.12">
                  <p:embed/>
                  <p:pic>
                    <p:nvPicPr>
                      <p:cNvPr id="0" name="图片 87041"/>
                      <p:cNvPicPr/>
                      <p:nvPr/>
                    </p:nvPicPr>
                    <p:blipFill>
                      <a:blip r:embed="rId4"/>
                      <a:stretch>
                        <a:fillRect/>
                      </a:stretch>
                    </p:blipFill>
                    <p:spPr>
                      <a:xfrm>
                        <a:off x="508000" y="2060848"/>
                        <a:ext cx="8128000" cy="276298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4" name="对象 3"/>
          <p:cNvGraphicFramePr>
            <a:graphicFrameLocks noChangeAspect="1"/>
          </p:cNvGraphicFramePr>
          <p:nvPr/>
        </p:nvGraphicFramePr>
        <p:xfrm>
          <a:off x="508000" y="1424138"/>
          <a:ext cx="8128000" cy="4597150"/>
        </p:xfrm>
        <a:graphic>
          <a:graphicData uri="http://schemas.openxmlformats.org/presentationml/2006/ole">
            <mc:AlternateContent xmlns:mc="http://schemas.openxmlformats.org/markup-compatibility/2006">
              <mc:Choice xmlns:v="urn:schemas-microsoft-com:vml" Requires="v">
                <p:oleObj spid="_x0000_s88066" name="文档" r:id="rId3" imgW="3843020" imgH="2174240" progId="Word.Document.12">
                  <p:embed/>
                </p:oleObj>
              </mc:Choice>
              <mc:Fallback>
                <p:oleObj name="文档" r:id="rId3" imgW="3843020" imgH="2174240" progId="Word.Document.12">
                  <p:embed/>
                  <p:pic>
                    <p:nvPicPr>
                      <p:cNvPr id="0" name="图片 88065"/>
                      <p:cNvPicPr/>
                      <p:nvPr/>
                    </p:nvPicPr>
                    <p:blipFill>
                      <a:blip r:embed="rId4"/>
                      <a:stretch>
                        <a:fillRect/>
                      </a:stretch>
                    </p:blipFill>
                    <p:spPr>
                      <a:xfrm>
                        <a:off x="508000" y="1424138"/>
                        <a:ext cx="8128000" cy="45971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4" name="对象 3"/>
          <p:cNvGraphicFramePr>
            <a:graphicFrameLocks noChangeAspect="1"/>
          </p:cNvGraphicFramePr>
          <p:nvPr/>
        </p:nvGraphicFramePr>
        <p:xfrm>
          <a:off x="508000" y="1762072"/>
          <a:ext cx="8128000" cy="3587855"/>
        </p:xfrm>
        <a:graphic>
          <a:graphicData uri="http://schemas.openxmlformats.org/presentationml/2006/ole">
            <mc:AlternateContent xmlns:mc="http://schemas.openxmlformats.org/markup-compatibility/2006">
              <mc:Choice xmlns:v="urn:schemas-microsoft-com:vml" Requires="v">
                <p:oleObj spid="_x0000_s89090" name="文档" r:id="rId3" imgW="3843020" imgH="1697990" progId="Word.Document.12">
                  <p:embed/>
                </p:oleObj>
              </mc:Choice>
              <mc:Fallback>
                <p:oleObj name="文档" r:id="rId3" imgW="3843020" imgH="1697990" progId="Word.Document.12">
                  <p:embed/>
                  <p:pic>
                    <p:nvPicPr>
                      <p:cNvPr id="0" name="图片 89089"/>
                      <p:cNvPicPr/>
                      <p:nvPr/>
                    </p:nvPicPr>
                    <p:blipFill>
                      <a:blip r:embed="rId4"/>
                      <a:stretch>
                        <a:fillRect/>
                      </a:stretch>
                    </p:blipFill>
                    <p:spPr>
                      <a:xfrm>
                        <a:off x="508000" y="1762072"/>
                        <a:ext cx="8128000" cy="358785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49006"/>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,27)</a:t>
            </a:r>
            <a:r>
              <a:rPr lang="zh-CN" altLang="zh-CN" sz="2200">
                <a:solidFill>
                  <a:srgbClr val="000000"/>
                </a:solidFill>
                <a:latin typeface="Times New Roman" panose="02020603050405020304" pitchFamily="18" charset="0"/>
                <a:cs typeface="Times New Roman" panose="02020603050405020304" pitchFamily="18" charset="0"/>
              </a:rPr>
              <a:t>甲醇既是重要的化工原料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又可作为燃料。利用合成气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主要成分为</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在催化剂作用下合成甲醇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发生的主要反应如下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11560" y="2608790"/>
          <a:ext cx="8128000" cy="1113241"/>
        </p:xfrm>
        <a:graphic>
          <a:graphicData uri="http://schemas.openxmlformats.org/presentationml/2006/ole">
            <mc:AlternateContent xmlns:mc="http://schemas.openxmlformats.org/markup-compatibility/2006">
              <mc:Choice xmlns:v="urn:schemas-microsoft-com:vml" Requires="v">
                <p:oleObj spid="_x0000_s90114" name="文档" r:id="rId3" imgW="3843020" imgH="527685" progId="Word.Document.12">
                  <p:embed/>
                </p:oleObj>
              </mc:Choice>
              <mc:Fallback>
                <p:oleObj name="文档" r:id="rId3" imgW="3843020" imgH="527685" progId="Word.Document.12">
                  <p:embed/>
                  <p:pic>
                    <p:nvPicPr>
                      <p:cNvPr id="0" name="图片 90113"/>
                      <p:cNvPicPr/>
                      <p:nvPr/>
                    </p:nvPicPr>
                    <p:blipFill>
                      <a:blip r:embed="rId4"/>
                      <a:stretch>
                        <a:fillRect/>
                      </a:stretch>
                    </p:blipFill>
                    <p:spPr>
                      <a:xfrm>
                        <a:off x="611560" y="2608790"/>
                        <a:ext cx="8128000" cy="1113241"/>
                      </a:xfrm>
                      <a:prstGeom prst="rect">
                        <a:avLst/>
                      </a:prstGeom>
                    </p:spPr>
                  </p:pic>
                </p:oleObj>
              </mc:Fallback>
            </mc:AlternateContent>
          </a:graphicData>
        </a:graphic>
      </p:graphicFrame>
      <p:sp>
        <p:nvSpPr>
          <p:cNvPr id="4" name="矩形 3"/>
          <p:cNvSpPr>
            <a:spLocks noChangeAspect="1"/>
          </p:cNvSpPr>
          <p:nvPr/>
        </p:nvSpPr>
        <p:spPr>
          <a:xfrm>
            <a:off x="508000" y="3728996"/>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已知反应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中相关的化学键键能数据如下</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由此计算</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=-58 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508000" y="4574296"/>
          <a:ext cx="8128000" cy="1272064"/>
        </p:xfrm>
        <a:graphic>
          <a:graphicData uri="http://schemas.openxmlformats.org/presentationml/2006/ole">
            <mc:AlternateContent xmlns:mc="http://schemas.openxmlformats.org/markup-compatibility/2006">
              <mc:Choice xmlns:v="urn:schemas-microsoft-com:vml" Requires="v">
                <p:oleObj spid="_x0000_s90115" name="文档" r:id="rId5" imgW="3899535" imgH="611505" progId="Word.Document.12">
                  <p:embed/>
                </p:oleObj>
              </mc:Choice>
              <mc:Fallback>
                <p:oleObj name="文档" r:id="rId5" imgW="3899535" imgH="611505" progId="Word.Document.12">
                  <p:embed/>
                  <p:pic>
                    <p:nvPicPr>
                      <p:cNvPr id="0" name="图片 90114"/>
                      <p:cNvPicPr/>
                      <p:nvPr/>
                    </p:nvPicPr>
                    <p:blipFill>
                      <a:blip r:embed="rId6"/>
                      <a:stretch>
                        <a:fillRect/>
                      </a:stretch>
                    </p:blipFill>
                    <p:spPr>
                      <a:xfrm>
                        <a:off x="508000" y="4574296"/>
                        <a:ext cx="8128000" cy="127206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64641"/>
            <a:ext cx="8128000" cy="131112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的化学平衡常数</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cs typeface="Times New Roman" panose="02020603050405020304" pitchFamily="18" charset="0"/>
              </a:rPr>
              <a:t>表达式为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图</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中能正确反映平衡常数</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cs typeface="Times New Roman" panose="02020603050405020304" pitchFamily="18" charset="0"/>
              </a:rPr>
              <a:t>随温度变化关系的曲线为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填曲线标记字母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其判断理由是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Z8018.eps" descr="id:2147506551;FounderCES"/>
          <p:cNvPicPr/>
          <p:nvPr/>
        </p:nvPicPr>
        <p:blipFill>
          <a:blip r:embed="rId3"/>
          <a:stretch>
            <a:fillRect/>
          </a:stretch>
        </p:blipFill>
        <p:spPr>
          <a:xfrm>
            <a:off x="3203848" y="2734278"/>
            <a:ext cx="2987852" cy="2355760"/>
          </a:xfrm>
          <a:prstGeom prst="rect">
            <a:avLst/>
          </a:prstGeom>
        </p:spPr>
      </p:pic>
      <p:sp>
        <p:nvSpPr>
          <p:cNvPr id="3" name="矩形 2"/>
          <p:cNvSpPr>
            <a:spLocks noChangeAspect="1"/>
          </p:cNvSpPr>
          <p:nvPr/>
        </p:nvSpPr>
        <p:spPr>
          <a:xfrm>
            <a:off x="4201246" y="4985483"/>
            <a:ext cx="678391" cy="459741"/>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a:t>
            </a:r>
            <a:r>
              <a:rPr lang="en-US" altLang="zh-CN" sz="2200" smtClean="0">
                <a:solidFill>
                  <a:srgbClr val="000000"/>
                </a:solidFill>
                <a:latin typeface="Times New Roman" panose="02020603050405020304" pitchFamily="18" charset="0"/>
                <a:cs typeface="Times New Roman" panose="02020603050405020304" pitchFamily="18" charset="0"/>
              </a:rPr>
              <a:t>1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6" name="矩形 5"/>
          <p:cNvSpPr>
            <a:spLocks noChangeAspect="1"/>
          </p:cNvSpPr>
          <p:nvPr/>
        </p:nvSpPr>
        <p:spPr>
          <a:xfrm>
            <a:off x="508000" y="1673168"/>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合成气</a:t>
            </a:r>
            <a:r>
              <a:rPr lang="zh-CN" altLang="zh-CN" sz="2200" smtClean="0">
                <a:solidFill>
                  <a:srgbClr val="000000"/>
                </a:solidFill>
                <a:latin typeface="Times New Roman" panose="02020603050405020304" pitchFamily="18" charset="0"/>
                <a:cs typeface="Times New Roman" panose="02020603050405020304" pitchFamily="18" charset="0"/>
              </a:rPr>
              <a:t>组成</a:t>
            </a:r>
            <a:r>
              <a:rPr lang="en-US" altLang="zh-CN" sz="2200" smtClean="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2.60</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体系中的</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平衡转化率</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effectLst/>
                <a:latin typeface="Times New Roman" panose="02020603050405020304" pitchFamily="18" charset="0"/>
                <a:ea typeface="Microsoft Yi Baiti" panose="03000500000000000000" pitchFamily="66" charset="0"/>
                <a:cs typeface="Times New Roman" panose="02020603050405020304" pitchFamily="18" charset="0"/>
              </a:rPr>
              <a:t>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与温度和压强的关系如图</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所示</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effectLst/>
                <a:latin typeface="Times New Roman" panose="02020603050405020304" pitchFamily="18" charset="0"/>
                <a:ea typeface="Microsoft Yi Baiti" panose="03000500000000000000" pitchFamily="66" charset="0"/>
                <a:cs typeface="Times New Roman" panose="02020603050405020304" pitchFamily="18" charset="0"/>
              </a:rPr>
              <a:t>α</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值随温度升高而</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effectLst/>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图</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中的压强由大到小为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其判断理由是</a:t>
            </a:r>
            <a:r>
              <a:rPr lang="en-US" altLang="zh-CN" sz="2200" u="sng">
                <a:solidFill>
                  <a:srgbClr val="FF0000"/>
                </a:solidFill>
                <a:effectLst/>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8" name="Z8118.eps" descr="id:2147506558;FounderCES"/>
          <p:cNvPicPr/>
          <p:nvPr/>
        </p:nvPicPr>
        <p:blipFill>
          <a:blip r:embed="rId3"/>
          <a:stretch>
            <a:fillRect/>
          </a:stretch>
        </p:blipFill>
        <p:spPr>
          <a:xfrm>
            <a:off x="2756594" y="3356992"/>
            <a:ext cx="3183558" cy="2355760"/>
          </a:xfrm>
          <a:prstGeom prst="rect">
            <a:avLst/>
          </a:prstGeom>
        </p:spPr>
      </p:pic>
      <p:sp>
        <p:nvSpPr>
          <p:cNvPr id="9" name="矩形 8"/>
          <p:cNvSpPr>
            <a:spLocks noChangeAspect="1"/>
          </p:cNvSpPr>
          <p:nvPr/>
        </p:nvSpPr>
        <p:spPr>
          <a:xfrm>
            <a:off x="3779912" y="5609788"/>
            <a:ext cx="678391" cy="459741"/>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a:t>
            </a:r>
            <a:r>
              <a:rPr lang="en-US" altLang="zh-CN" sz="2200" smtClean="0">
                <a:solidFill>
                  <a:srgbClr val="000000"/>
                </a:solidFill>
                <a:latin typeface="Times New Roman" panose="02020603050405020304" pitchFamily="18" charset="0"/>
                <a:cs typeface="Times New Roman" panose="02020603050405020304" pitchFamily="18" charset="0"/>
              </a:rPr>
              <a:t>2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19210" y="1591411"/>
          <a:ext cx="6106686" cy="551719"/>
        </p:xfrm>
        <a:graphic>
          <a:graphicData uri="http://schemas.openxmlformats.org/presentationml/2006/ole">
            <mc:AlternateContent xmlns:mc="http://schemas.openxmlformats.org/markup-compatibility/2006">
              <mc:Choice xmlns:v="urn:schemas-microsoft-com:vml" Requires="v">
                <p:oleObj spid="_x0000_s91138" name="文档" r:id="rId4" imgW="3843020" imgH="348615" progId="Word.Document.12">
                  <p:embed/>
                </p:oleObj>
              </mc:Choice>
              <mc:Fallback>
                <p:oleObj name="文档" r:id="rId4" imgW="3843020" imgH="348615" progId="Word.Document.12">
                  <p:embed/>
                  <p:pic>
                    <p:nvPicPr>
                      <p:cNvPr id="0" name="图片 91137"/>
                      <p:cNvPicPr/>
                      <p:nvPr/>
                    </p:nvPicPr>
                    <p:blipFill>
                      <a:blip r:embed="rId5"/>
                      <a:stretch>
                        <a:fillRect/>
                      </a:stretch>
                    </p:blipFill>
                    <p:spPr>
                      <a:xfrm>
                        <a:off x="-19210" y="1591411"/>
                        <a:ext cx="6106686" cy="55171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8" name="矩形 7"/>
          <p:cNvSpPr>
            <a:spLocks noChangeAspect="1"/>
          </p:cNvSpPr>
          <p:nvPr/>
        </p:nvSpPr>
        <p:spPr>
          <a:xfrm>
            <a:off x="508000" y="1538910"/>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(1)-99</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+41</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i="1">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i="1" smtClean="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　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平衡常数数值应随温度升高变小</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减小　升高温度时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平衡向左移动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使得体系中</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的量增大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为吸热反应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平衡向右移动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又使产生</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的量增大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总结果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随温度升高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的转化率降低</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i="1">
                <a:solidFill>
                  <a:srgbClr val="000000"/>
                </a:solidFill>
                <a:latin typeface="Times New Roman" panose="02020603050405020304" pitchFamily="18" charset="0"/>
                <a:cs typeface="Times New Roman" panose="02020603050405020304" pitchFamily="18" charset="0"/>
              </a:rPr>
              <a:t>&gt;p</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&gt;p</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　相同温度下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由于反应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为气体分子数减小的反应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加压有利于提升</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的转化率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而反应</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为气体分子数不变的反应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产生</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的量不受压强影响。故增大压强时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有利于</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的转化率升高</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9" name="对象 8"/>
          <p:cNvGraphicFramePr>
            <a:graphicFrameLocks noChangeAspect="1"/>
          </p:cNvGraphicFramePr>
          <p:nvPr/>
        </p:nvGraphicFramePr>
        <p:xfrm>
          <a:off x="620464" y="2080292"/>
          <a:ext cx="8128000" cy="556620"/>
        </p:xfrm>
        <a:graphic>
          <a:graphicData uri="http://schemas.openxmlformats.org/presentationml/2006/ole">
            <mc:AlternateContent xmlns:mc="http://schemas.openxmlformats.org/markup-compatibility/2006">
              <mc:Choice xmlns:v="urn:schemas-microsoft-com:vml" Requires="v">
                <p:oleObj spid="_x0000_s92162" name="文档" r:id="rId3" imgW="3843020" imgH="264795" progId="Word.Document.12">
                  <p:embed/>
                </p:oleObj>
              </mc:Choice>
              <mc:Fallback>
                <p:oleObj name="文档" r:id="rId3" imgW="3843020" imgH="264795" progId="Word.Document.12">
                  <p:embed/>
                  <p:pic>
                    <p:nvPicPr>
                      <p:cNvPr id="0" name="图片 92161"/>
                      <p:cNvPicPr/>
                      <p:nvPr/>
                    </p:nvPicPr>
                    <p:blipFill>
                      <a:blip r:embed="rId4"/>
                      <a:stretch>
                        <a:fillRect/>
                      </a:stretch>
                    </p:blipFill>
                    <p:spPr>
                      <a:xfrm>
                        <a:off x="620464" y="2080292"/>
                        <a:ext cx="8128000" cy="55662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8" name="矩形 7"/>
          <p:cNvSpPr>
            <a:spLocks noChangeAspect="1"/>
          </p:cNvSpPr>
          <p:nvPr/>
        </p:nvSpPr>
        <p:spPr>
          <a:xfrm>
            <a:off x="508000" y="1340767"/>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由反应</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effectLst/>
                <a:latin typeface="Cambria Math" panose="02040503050406030204" pitchFamily="18" charset="0"/>
                <a:ea typeface="NEU-BZ-S9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反应物键能</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effectLst/>
                <a:latin typeface="Cambria Math" panose="02040503050406030204" pitchFamily="18" charset="0"/>
                <a:ea typeface="NEU-BZ-S9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产物键能</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代入求得</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076+2×436-3×413-343-465)</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=-99</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由盖斯定律</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=-58</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+99</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=+41</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因</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a:t>
            </a:r>
            <a:r>
              <a:rPr lang="zh-CN" altLang="zh-CN" sz="2200">
                <a:solidFill>
                  <a:srgbClr val="000000"/>
                </a:solidFill>
                <a:latin typeface="NEU-BZ-S92"/>
                <a:cs typeface="宋体" panose="02010600030101010101" pitchFamily="2" charset="-122"/>
              </a:rPr>
              <a:t>①</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所以平衡常数应随温度升高而变小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所以选</a:t>
            </a:r>
            <a:r>
              <a:rPr lang="en-US" altLang="zh-CN" sz="2200" i="1">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升高温度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a:t>
            </a:r>
            <a:r>
              <a:rPr lang="zh-CN" altLang="zh-CN" sz="2200">
                <a:solidFill>
                  <a:srgbClr val="000000"/>
                </a:solidFill>
                <a:latin typeface="NEU-BZ-S92"/>
                <a:cs typeface="宋体" panose="02010600030101010101" pitchFamily="2" charset="-122"/>
              </a:rPr>
              <a:t>①</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平衡向左移动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使体系中</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a:t>
            </a:r>
            <a:r>
              <a:rPr lang="zh-CN" altLang="zh-CN" sz="2200">
                <a:solidFill>
                  <a:srgbClr val="000000"/>
                </a:solidFill>
                <a:latin typeface="NEU-BZ-S92"/>
                <a:cs typeface="宋体" panose="02010600030101010101" pitchFamily="2" charset="-122"/>
              </a:rPr>
              <a:t>③</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平衡向右移动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又使产生</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总结果是随温度升高</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的转化率降低。</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因为相同温度下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由于反应</a:t>
            </a:r>
            <a:r>
              <a:rPr lang="zh-CN" altLang="zh-CN" sz="2200">
                <a:solidFill>
                  <a:srgbClr val="000000"/>
                </a:solidFill>
                <a:latin typeface="NEU-BZ-S92"/>
                <a:cs typeface="宋体" panose="02010600030101010101" pitchFamily="2" charset="-122"/>
              </a:rPr>
              <a:t>①</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为气体分子数减小的反应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加压有利于增大</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的转化率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a:t>
            </a:r>
            <a:r>
              <a:rPr lang="zh-CN" altLang="zh-CN" sz="2200">
                <a:solidFill>
                  <a:srgbClr val="000000"/>
                </a:solidFill>
                <a:latin typeface="NEU-BZ-S92"/>
                <a:cs typeface="宋体" panose="02010600030101010101" pitchFamily="2" charset="-122"/>
              </a:rPr>
              <a:t>③</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为气体分子数不变的反应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压强改变对平衡不产生影响。所以压强增大</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转化率升高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在图</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同一温度下</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转化率高的对应压强大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i="1">
                <a:solidFill>
                  <a:srgbClr val="000000"/>
                </a:solidFill>
                <a:latin typeface="Times New Roman" panose="02020603050405020304" pitchFamily="18" charset="0"/>
                <a:cs typeface="Times New Roman" panose="02020603050405020304" pitchFamily="18" charset="0"/>
              </a:rPr>
              <a:t>&gt;p</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&gt;p</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630738" y="2935218"/>
          <a:ext cx="8128000" cy="556620"/>
        </p:xfrm>
        <a:graphic>
          <a:graphicData uri="http://schemas.openxmlformats.org/presentationml/2006/ole">
            <mc:AlternateContent xmlns:mc="http://schemas.openxmlformats.org/markup-compatibility/2006">
              <mc:Choice xmlns:v="urn:schemas-microsoft-com:vml" Requires="v">
                <p:oleObj spid="_x0000_s93186" name="文档" r:id="rId3" imgW="3843020" imgH="264795" progId="Word.Document.12">
                  <p:embed/>
                </p:oleObj>
              </mc:Choice>
              <mc:Fallback>
                <p:oleObj name="文档" r:id="rId3" imgW="3843020" imgH="264795" progId="Word.Document.12">
                  <p:embed/>
                  <p:pic>
                    <p:nvPicPr>
                      <p:cNvPr id="0" name="图片 93185"/>
                      <p:cNvPicPr/>
                      <p:nvPr/>
                    </p:nvPicPr>
                    <p:blipFill>
                      <a:blip r:embed="rId4"/>
                      <a:stretch>
                        <a:fillRect/>
                      </a:stretch>
                    </p:blipFill>
                    <p:spPr>
                      <a:xfrm>
                        <a:off x="630738" y="2935218"/>
                        <a:ext cx="8128000" cy="55662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湖北黄冈质量检测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近年来环境问题突出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大气污染更为严重。回答下面问题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下列选项中属于重点城市空气质量日报主要污染物的是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	B.SO</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可吸入颗粒物</a:t>
            </a:r>
            <a:r>
              <a:rPr lang="en-US" altLang="zh-CN" sz="2200">
                <a:solidFill>
                  <a:srgbClr val="000000"/>
                </a:solidFill>
                <a:latin typeface="Times New Roman" panose="02020603050405020304" pitchFamily="18" charset="0"/>
                <a:cs typeface="Times New Roman" panose="02020603050405020304" pitchFamily="18" charset="0"/>
              </a:rPr>
              <a:t>	D.H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汽车尾气常含有</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等有毒气体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汽车气缸中生成</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的化学方程式是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40767"/>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反应热、平衡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或速率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的小综合</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,28)</a:t>
            </a:r>
            <a:r>
              <a:rPr lang="zh-CN" altLang="zh-CN" sz="2200">
                <a:solidFill>
                  <a:srgbClr val="000000"/>
                </a:solidFill>
                <a:latin typeface="Times New Roman" panose="02020603050405020304" pitchFamily="18" charset="0"/>
                <a:cs typeface="Times New Roman" panose="02020603050405020304" pitchFamily="18" charset="0"/>
              </a:rPr>
              <a:t>采用</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为硝化剂是一种新型的绿色硝化技术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在含能材料、医药等工业中得到广泛应用。回答下列问题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(1)1840</a:t>
            </a:r>
            <a:r>
              <a:rPr lang="zh-CN" altLang="zh-CN" sz="2200">
                <a:solidFill>
                  <a:srgbClr val="000000"/>
                </a:solidFill>
                <a:latin typeface="Times New Roman" panose="02020603050405020304" pitchFamily="18" charset="0"/>
                <a:cs typeface="Times New Roman" panose="02020603050405020304" pitchFamily="18" charset="0"/>
              </a:rPr>
              <a:t>年</a:t>
            </a:r>
            <a:r>
              <a:rPr lang="en-US" altLang="zh-CN" sz="2200">
                <a:solidFill>
                  <a:srgbClr val="000000"/>
                </a:solidFill>
                <a:latin typeface="Times New Roman" panose="02020603050405020304" pitchFamily="18" charset="0"/>
                <a:cs typeface="Times New Roman" panose="02020603050405020304" pitchFamily="18" charset="0"/>
              </a:rPr>
              <a:t>Devil</a:t>
            </a:r>
            <a:r>
              <a:rPr lang="zh-CN" altLang="zh-CN" sz="2200">
                <a:solidFill>
                  <a:srgbClr val="000000"/>
                </a:solidFill>
                <a:latin typeface="Times New Roman" panose="02020603050405020304" pitchFamily="18" charset="0"/>
                <a:cs typeface="Times New Roman" panose="02020603050405020304" pitchFamily="18" charset="0"/>
              </a:rPr>
              <a:t>用干燥的氯气通过干燥的硝酸银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得到</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。该反应的氧化产物是一种气体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其分子式为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(2)F.Daniels</a:t>
            </a:r>
            <a:r>
              <a:rPr lang="zh-CN" altLang="zh-CN" sz="2200">
                <a:solidFill>
                  <a:srgbClr val="000000"/>
                </a:solidFill>
                <a:latin typeface="Times New Roman" panose="02020603050405020304" pitchFamily="18" charset="0"/>
                <a:cs typeface="Times New Roman" panose="02020603050405020304" pitchFamily="18" charset="0"/>
              </a:rPr>
              <a:t>等曾利用测压法在刚性反应器中研究了</a:t>
            </a:r>
            <a:r>
              <a:rPr lang="en-US" altLang="zh-CN" sz="2200">
                <a:solidFill>
                  <a:srgbClr val="000000"/>
                </a:solidFill>
                <a:latin typeface="Times New Roman" panose="02020603050405020304" pitchFamily="18" charset="0"/>
                <a:cs typeface="Times New Roman" panose="02020603050405020304" pitchFamily="18" charset="0"/>
              </a:rPr>
              <a:t>25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分解反应</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4186206"/>
          <a:ext cx="8128000" cy="1187010"/>
        </p:xfrm>
        <a:graphic>
          <a:graphicData uri="http://schemas.openxmlformats.org/presentationml/2006/ole">
            <mc:AlternateContent xmlns:mc="http://schemas.openxmlformats.org/markup-compatibility/2006">
              <mc:Choice xmlns:v="urn:schemas-microsoft-com:vml" Requires="v">
                <p:oleObj spid="_x0000_s75778" name="文档" r:id="rId3" imgW="3843020" imgH="563245" progId="Word.Document.12">
                  <p:embed/>
                </p:oleObj>
              </mc:Choice>
              <mc:Fallback>
                <p:oleObj name="文档" r:id="rId3" imgW="3843020" imgH="563245" progId="Word.Document.12">
                  <p:embed/>
                  <p:pic>
                    <p:nvPicPr>
                      <p:cNvPr id="0" name="图片 75777"/>
                      <p:cNvPicPr/>
                      <p:nvPr/>
                    </p:nvPicPr>
                    <p:blipFill>
                      <a:blip r:embed="rId4"/>
                      <a:stretch>
                        <a:fillRect/>
                      </a:stretch>
                    </p:blipFill>
                    <p:spPr>
                      <a:xfrm>
                        <a:off x="620464" y="4186206"/>
                        <a:ext cx="8128000" cy="1187010"/>
                      </a:xfrm>
                      <a:prstGeom prst="rect">
                        <a:avLst/>
                      </a:prstGeom>
                    </p:spPr>
                  </p:pic>
                </p:oleObj>
              </mc:Fallback>
            </mc:AlternateContent>
          </a:graphicData>
        </a:graphic>
      </p:graphicFrame>
      <p:sp>
        <p:nvSpPr>
          <p:cNvPr id="4" name="矩形 3"/>
          <p:cNvSpPr>
            <a:spLocks noChangeAspect="1"/>
          </p:cNvSpPr>
          <p:nvPr/>
        </p:nvSpPr>
        <p:spPr>
          <a:xfrm>
            <a:off x="467544" y="5373216"/>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其中</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二聚为</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的反应可以迅速达到平衡。体系的总压强</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随时间</a:t>
            </a:r>
            <a:r>
              <a:rPr lang="en-US" altLang="zh-CN" sz="2200" i="1">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latin typeface="Times New Roman" panose="02020603050405020304" pitchFamily="18" charset="0"/>
                <a:cs typeface="Times New Roman" panose="02020603050405020304" pitchFamily="18" charset="0"/>
              </a:rPr>
              <a:t>的变化如下表所示</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完全分解</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842914"/>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汽车排气管安装三元催化装置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可以消除</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的污染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反应机理如下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a:t>
            </a:r>
            <a:r>
              <a:rPr lang="en-US" altLang="zh-CN" sz="2200">
                <a:solidFill>
                  <a:srgbClr val="000000"/>
                </a:solidFill>
                <a:latin typeface="Times New Roman" panose="02020603050405020304" pitchFamily="18" charset="0"/>
                <a:cs typeface="Times New Roman" panose="02020603050405020304" pitchFamily="18" charset="0"/>
              </a:rPr>
              <a:t>Pt</a:t>
            </a:r>
            <a:r>
              <a:rPr lang="zh-CN" altLang="zh-CN" sz="2200">
                <a:solidFill>
                  <a:srgbClr val="000000"/>
                </a:solidFill>
                <a:latin typeface="Times New Roman" panose="02020603050405020304" pitchFamily="18" charset="0"/>
                <a:cs typeface="Times New Roman" panose="02020603050405020304" pitchFamily="18" charset="0"/>
              </a:rPr>
              <a:t>催化剂为例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48456" y="2708920"/>
          <a:ext cx="8128000" cy="2591973"/>
        </p:xfrm>
        <a:graphic>
          <a:graphicData uri="http://schemas.openxmlformats.org/presentationml/2006/ole">
            <mc:AlternateContent xmlns:mc="http://schemas.openxmlformats.org/markup-compatibility/2006">
              <mc:Choice xmlns:v="urn:schemas-microsoft-com:vml" Requires="v">
                <p:oleObj spid="_x0000_s94210" name="文档" r:id="rId3" imgW="3843020" imgH="1226185" progId="Word.Document.12">
                  <p:embed/>
                </p:oleObj>
              </mc:Choice>
              <mc:Fallback>
                <p:oleObj name="文档" r:id="rId3" imgW="3843020" imgH="1226185" progId="Word.Document.12">
                  <p:embed/>
                  <p:pic>
                    <p:nvPicPr>
                      <p:cNvPr id="0" name="图片 94209"/>
                      <p:cNvPicPr/>
                      <p:nvPr/>
                    </p:nvPicPr>
                    <p:blipFill>
                      <a:blip r:embed="rId4"/>
                      <a:stretch>
                        <a:fillRect/>
                      </a:stretch>
                    </p:blipFill>
                    <p:spPr>
                      <a:xfrm>
                        <a:off x="548456" y="2708920"/>
                        <a:ext cx="8128000" cy="259197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556792"/>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尾气中反应物及生成物浓度随温度的变化关系如下图</a:t>
            </a:r>
            <a:r>
              <a:rPr lang="zh-CN" altLang="zh-CN" sz="2200" smtClean="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J87.eps" descr="id:2147506565;FounderCES"/>
          <p:cNvPicPr/>
          <p:nvPr/>
        </p:nvPicPr>
        <p:blipFill>
          <a:blip r:embed="rId3"/>
          <a:stretch>
            <a:fillRect/>
          </a:stretch>
        </p:blipFill>
        <p:spPr>
          <a:xfrm>
            <a:off x="395536" y="2132856"/>
            <a:ext cx="3936319" cy="2808312"/>
          </a:xfrm>
          <a:prstGeom prst="rect">
            <a:avLst/>
          </a:prstGeom>
        </p:spPr>
      </p:pic>
      <p:pic>
        <p:nvPicPr>
          <p:cNvPr id="9" name="19J87a.eps" descr="id:2147506572;FounderCES"/>
          <p:cNvPicPr/>
          <p:nvPr/>
        </p:nvPicPr>
        <p:blipFill>
          <a:blip r:embed="rId4"/>
          <a:stretch>
            <a:fillRect/>
          </a:stretch>
        </p:blipFill>
        <p:spPr>
          <a:xfrm>
            <a:off x="4651256" y="2204864"/>
            <a:ext cx="3958667" cy="2787029"/>
          </a:xfrm>
          <a:prstGeom prst="rect">
            <a:avLst/>
          </a:prstGeom>
        </p:spPr>
      </p:pic>
      <p:sp>
        <p:nvSpPr>
          <p:cNvPr id="3" name="矩形 2"/>
          <p:cNvSpPr>
            <a:spLocks noChangeAspect="1"/>
          </p:cNvSpPr>
          <p:nvPr/>
        </p:nvSpPr>
        <p:spPr>
          <a:xfrm>
            <a:off x="107504" y="5046532"/>
            <a:ext cx="4613764" cy="498598"/>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反应物浓度</a:t>
            </a:r>
            <a:r>
              <a:rPr lang="en-US" altLang="zh-CN" sz="2200">
                <a:solidFill>
                  <a:srgbClr val="000000"/>
                </a:solidFill>
                <a:latin typeface="Times New Roman" panose="02020603050405020304" pitchFamily="18" charset="0"/>
                <a:cs typeface="Times New Roman" panose="02020603050405020304" pitchFamily="18" charset="0"/>
              </a:rPr>
              <a:t>(ppm)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随温度的变化</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关系</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4" name="矩形 3"/>
          <p:cNvSpPr>
            <a:spLocks noChangeAspect="1"/>
          </p:cNvSpPr>
          <p:nvPr/>
        </p:nvSpPr>
        <p:spPr>
          <a:xfrm>
            <a:off x="4644008" y="5046532"/>
            <a:ext cx="4613764" cy="498598"/>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反应物浓度</a:t>
            </a:r>
            <a:r>
              <a:rPr lang="en-US" altLang="zh-CN" sz="2200">
                <a:solidFill>
                  <a:srgbClr val="000000"/>
                </a:solidFill>
                <a:latin typeface="Times New Roman" panose="02020603050405020304" pitchFamily="18" charset="0"/>
                <a:cs typeface="Times New Roman" panose="02020603050405020304" pitchFamily="18" charset="0"/>
              </a:rPr>
              <a:t>(ppm)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随温度的变化</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关系</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5" name="矩形 4"/>
          <p:cNvSpPr>
            <a:spLocks noChangeAspect="1"/>
          </p:cNvSpPr>
          <p:nvPr/>
        </p:nvSpPr>
        <p:spPr>
          <a:xfrm>
            <a:off x="508000" y="5599769"/>
            <a:ext cx="218521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[EXP]:</a:t>
            </a:r>
            <a:r>
              <a:rPr lang="zh-CN" altLang="zh-CN" sz="2200">
                <a:solidFill>
                  <a:srgbClr val="000000"/>
                </a:solidFill>
                <a:latin typeface="Times New Roman" panose="02020603050405020304" pitchFamily="18" charset="0"/>
                <a:cs typeface="Times New Roman" panose="02020603050405020304" pitchFamily="18" charset="0"/>
              </a:rPr>
              <a:t>指数</a:t>
            </a:r>
            <a:r>
              <a:rPr lang="zh-CN" altLang="zh-CN" sz="2200" smtClean="0">
                <a:solidFill>
                  <a:srgbClr val="000000"/>
                </a:solidFill>
                <a:latin typeface="Times New Roman" panose="02020603050405020304" pitchFamily="18" charset="0"/>
                <a:cs typeface="Times New Roman" panose="02020603050405020304" pitchFamily="18" charset="0"/>
              </a:rPr>
              <a:t>曲线</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8478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回答下面问题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消除汽车尾气污染反应最适宜的温度是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A.250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	B.300 </a:t>
            </a:r>
            <a:r>
              <a:rPr lang="zh-CN" altLang="zh-CN" sz="2200">
                <a:solidFill>
                  <a:srgbClr val="000000"/>
                </a:solidFill>
                <a:latin typeface="NEU-BZ-S92"/>
                <a:cs typeface="宋体" panose="02010600030101010101" pitchFamily="2" charset="-122"/>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C.330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	D.400 </a:t>
            </a:r>
            <a:r>
              <a:rPr lang="zh-CN" altLang="zh-CN" sz="2200">
                <a:solidFill>
                  <a:srgbClr val="000000"/>
                </a:solidFill>
                <a:latin typeface="NEU-BZ-S92"/>
                <a:cs typeface="宋体" panose="02010600030101010101" pitchFamily="2" charset="-122"/>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330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以下的低温区发生的主要反应的化学方程式是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低温区</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选择性高于</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由此可推断出</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Ⅴ</a:t>
            </a:r>
            <a:r>
              <a:rPr lang="zh-CN" altLang="zh-CN" sz="2200">
                <a:solidFill>
                  <a:srgbClr val="000000"/>
                </a:solidFill>
                <a:latin typeface="Times New Roman" panose="02020603050405020304" pitchFamily="18" charset="0"/>
                <a:cs typeface="Times New Roman" panose="02020603050405020304" pitchFamily="18" charset="0"/>
              </a:rPr>
              <a:t>反应的活化能</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Ⅵ</a:t>
            </a:r>
            <a:r>
              <a:rPr lang="zh-CN" altLang="zh-CN" sz="2200">
                <a:solidFill>
                  <a:srgbClr val="000000"/>
                </a:solidFill>
                <a:latin typeface="Times New Roman" panose="02020603050405020304" pitchFamily="18" charset="0"/>
                <a:cs typeface="Times New Roman" panose="02020603050405020304" pitchFamily="18" charset="0"/>
              </a:rPr>
              <a:t>反应的活化能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“&lt;”“&gt;”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理由是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结合反应机理和图像分析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温度位于</a:t>
            </a:r>
            <a:r>
              <a:rPr lang="en-US" altLang="zh-CN" sz="2200">
                <a:solidFill>
                  <a:srgbClr val="000000"/>
                </a:solidFill>
                <a:latin typeface="Times New Roman" panose="02020603050405020304" pitchFamily="18" charset="0"/>
                <a:cs typeface="Times New Roman" panose="02020603050405020304" pitchFamily="18" charset="0"/>
              </a:rPr>
              <a:t>330~400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升高温度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Ⅴ</a:t>
            </a:r>
            <a:r>
              <a:rPr lang="zh-CN" altLang="zh-CN" sz="2200">
                <a:solidFill>
                  <a:srgbClr val="000000"/>
                </a:solidFill>
                <a:latin typeface="Times New Roman" panose="02020603050405020304" pitchFamily="18" charset="0"/>
                <a:cs typeface="Times New Roman" panose="02020603050405020304" pitchFamily="18" charset="0"/>
              </a:rPr>
              <a:t>的反应速率</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Ⅳ</a:t>
            </a:r>
            <a:r>
              <a:rPr lang="zh-CN" altLang="zh-CN" sz="2200">
                <a:solidFill>
                  <a:srgbClr val="000000"/>
                </a:solidFill>
                <a:latin typeface="Times New Roman" panose="02020603050405020304" pitchFamily="18" charset="0"/>
                <a:cs typeface="Times New Roman" panose="02020603050405020304" pitchFamily="18" charset="0"/>
              </a:rPr>
              <a:t>的反应速率</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7" name="对象 6"/>
          <p:cNvGraphicFramePr>
            <a:graphicFrameLocks noChangeAspect="1"/>
          </p:cNvGraphicFramePr>
          <p:nvPr/>
        </p:nvGraphicFramePr>
        <p:xfrm>
          <a:off x="508000" y="2276872"/>
          <a:ext cx="8128000" cy="1408317"/>
        </p:xfrm>
        <a:graphic>
          <a:graphicData uri="http://schemas.openxmlformats.org/presentationml/2006/ole">
            <mc:AlternateContent xmlns:mc="http://schemas.openxmlformats.org/markup-compatibility/2006">
              <mc:Choice xmlns:v="urn:schemas-microsoft-com:vml" Requires="v">
                <p:oleObj spid="_x0000_s95234" name="文档" r:id="rId3" imgW="3843020" imgH="666115" progId="Word.Document.12">
                  <p:embed/>
                </p:oleObj>
              </mc:Choice>
              <mc:Fallback>
                <p:oleObj name="文档" r:id="rId3" imgW="3843020" imgH="666115" progId="Word.Document.12">
                  <p:embed/>
                  <p:pic>
                    <p:nvPicPr>
                      <p:cNvPr id="0" name="图片 95233"/>
                      <p:cNvPicPr/>
                      <p:nvPr/>
                    </p:nvPicPr>
                    <p:blipFill>
                      <a:blip r:embed="rId4"/>
                      <a:stretch>
                        <a:fillRect/>
                      </a:stretch>
                    </p:blipFill>
                    <p:spPr>
                      <a:xfrm>
                        <a:off x="508000" y="2276872"/>
                        <a:ext cx="8128000" cy="1408317"/>
                      </a:xfrm>
                      <a:prstGeom prst="rect">
                        <a:avLst/>
                      </a:prstGeom>
                    </p:spPr>
                  </p:pic>
                </p:oleObj>
              </mc:Fallback>
            </mc:AlternateContent>
          </a:graphicData>
        </a:graphic>
      </p:graphicFrame>
      <p:sp>
        <p:nvSpPr>
          <p:cNvPr id="3" name="矩形 2"/>
          <p:cNvSpPr>
            <a:spLocks noChangeAspect="1"/>
          </p:cNvSpPr>
          <p:nvPr/>
        </p:nvSpPr>
        <p:spPr>
          <a:xfrm>
            <a:off x="395536" y="3573016"/>
            <a:ext cx="8128000" cy="85093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Times New Roman" panose="02020603050405020304" pitchFamily="18" charset="0"/>
                <a:cs typeface="Times New Roman" panose="02020603050405020304" pitchFamily="18" charset="0"/>
              </a:rPr>
              <a:t>　反应的活化能小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化学反应速率大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选择性高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增大　增大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93266"/>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属于重点城市空气质量日报主要污染物的有硫的氧化物、氮的氧化物、可吸入颗粒物</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不管是哪一种化学反应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升高温度化学反应速率均增大。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42472" y="2293264"/>
          <a:ext cx="8128000" cy="3436963"/>
        </p:xfrm>
        <a:graphic>
          <a:graphicData uri="http://schemas.openxmlformats.org/presentationml/2006/ole">
            <mc:AlternateContent xmlns:mc="http://schemas.openxmlformats.org/markup-compatibility/2006">
              <mc:Choice xmlns:v="urn:schemas-microsoft-com:vml" Requires="v">
                <p:oleObj spid="_x0000_s96258" name="文档" r:id="rId3" imgW="3843020" imgH="1626235" progId="Word.Document.12">
                  <p:embed/>
                </p:oleObj>
              </mc:Choice>
              <mc:Fallback>
                <p:oleObj name="文档" r:id="rId3" imgW="3843020" imgH="1626235" progId="Word.Document.12">
                  <p:embed/>
                  <p:pic>
                    <p:nvPicPr>
                      <p:cNvPr id="0" name="图片 96257"/>
                      <p:cNvPicPr/>
                      <p:nvPr/>
                    </p:nvPicPr>
                    <p:blipFill>
                      <a:blip r:embed="rId4"/>
                      <a:stretch>
                        <a:fillRect/>
                      </a:stretch>
                    </p:blipFill>
                    <p:spPr>
                      <a:xfrm>
                        <a:off x="642472" y="2293264"/>
                        <a:ext cx="8128000" cy="343696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12776"/>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湖北四地七校联盟</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氢气作为清洁能源有着广泛的应用前景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利用含硫天然气制备氢气的流程如下</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请回答下列问题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转化脱硫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将天然气压入吸收塔</a:t>
            </a:r>
            <a:r>
              <a:rPr lang="en-US" altLang="zh-CN" sz="2200">
                <a:solidFill>
                  <a:srgbClr val="000000"/>
                </a:solidFill>
                <a:latin typeface="Times New Roman" panose="02020603050405020304" pitchFamily="18" charset="0"/>
                <a:cs typeface="Times New Roman" panose="02020603050405020304" pitchFamily="18" charset="0"/>
              </a:rPr>
              <a:t>,30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T.F</a:t>
            </a:r>
            <a:r>
              <a:rPr lang="zh-CN" altLang="zh-CN" sz="2200">
                <a:solidFill>
                  <a:srgbClr val="000000"/>
                </a:solidFill>
                <a:latin typeface="Times New Roman" panose="02020603050405020304" pitchFamily="18" charset="0"/>
                <a:cs typeface="Times New Roman" panose="02020603050405020304" pitchFamily="18" charset="0"/>
              </a:rPr>
              <a:t>菌作用下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酸性环境中脱硫过程示意图如下。</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2253380"/>
          <a:ext cx="8128000" cy="818165"/>
        </p:xfrm>
        <a:graphic>
          <a:graphicData uri="http://schemas.openxmlformats.org/presentationml/2006/ole">
            <mc:AlternateContent xmlns:mc="http://schemas.openxmlformats.org/markup-compatibility/2006">
              <mc:Choice xmlns:v="urn:schemas-microsoft-com:vml" Requires="v">
                <p:oleObj spid="_x0000_s97282" name="文档" r:id="rId3" imgW="3843020" imgH="387985" progId="Word.Document.12">
                  <p:embed/>
                </p:oleObj>
              </mc:Choice>
              <mc:Fallback>
                <p:oleObj name="文档" r:id="rId3" imgW="3843020" imgH="387985" progId="Word.Document.12">
                  <p:embed/>
                  <p:pic>
                    <p:nvPicPr>
                      <p:cNvPr id="0" name="图片 97281"/>
                      <p:cNvPicPr/>
                      <p:nvPr/>
                    </p:nvPicPr>
                    <p:blipFill>
                      <a:blip r:embed="rId4"/>
                      <a:stretch>
                        <a:fillRect/>
                      </a:stretch>
                    </p:blipFill>
                    <p:spPr>
                      <a:xfrm>
                        <a:off x="620464" y="2253380"/>
                        <a:ext cx="8128000" cy="818165"/>
                      </a:xfrm>
                      <a:prstGeom prst="rect">
                        <a:avLst/>
                      </a:prstGeom>
                    </p:spPr>
                  </p:pic>
                </p:oleObj>
              </mc:Fallback>
            </mc:AlternateContent>
          </a:graphicData>
        </a:graphic>
      </p:graphicFrame>
      <p:pic>
        <p:nvPicPr>
          <p:cNvPr id="7" name="19J88.eps" descr="id:2147506579;FounderCES"/>
          <p:cNvPicPr/>
          <p:nvPr/>
        </p:nvPicPr>
        <p:blipFill>
          <a:blip r:embed="rId5"/>
          <a:stretch>
            <a:fillRect/>
          </a:stretch>
        </p:blipFill>
        <p:spPr>
          <a:xfrm>
            <a:off x="2757325" y="4293096"/>
            <a:ext cx="3137629" cy="17258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531270"/>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过程</a:t>
            </a:r>
            <a:r>
              <a:rPr lang="en-US" altLang="zh-CN" sz="2200">
                <a:solidFill>
                  <a:srgbClr val="000000"/>
                </a:solidFill>
                <a:latin typeface="Times New Roman" panose="02020603050405020304" pitchFamily="18" charset="0"/>
                <a:cs typeface="Times New Roman" panose="02020603050405020304" pitchFamily="18" charset="0"/>
              </a:rPr>
              <a:t>ⅰ</a:t>
            </a:r>
            <a:r>
              <a:rPr lang="zh-CN" altLang="zh-CN" sz="2200">
                <a:solidFill>
                  <a:srgbClr val="000000"/>
                </a:solidFill>
                <a:latin typeface="Times New Roman" panose="02020603050405020304" pitchFamily="18" charset="0"/>
                <a:cs typeface="Times New Roman" panose="02020603050405020304" pitchFamily="18" charset="0"/>
              </a:rPr>
              <a:t>的离子反应方程式为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pH=1.9</a:t>
            </a:r>
            <a:r>
              <a:rPr lang="zh-CN" altLang="zh-CN" sz="2200">
                <a:solidFill>
                  <a:srgbClr val="000000"/>
                </a:solidFill>
                <a:latin typeface="Times New Roman" panose="02020603050405020304" pitchFamily="18" charset="0"/>
                <a:cs typeface="Times New Roman" panose="02020603050405020304" pitchFamily="18" charset="0"/>
              </a:rPr>
              <a:t>时开始沉淀</a:t>
            </a:r>
            <a:r>
              <a:rPr lang="en-US" altLang="zh-CN" sz="2200">
                <a:solidFill>
                  <a:srgbClr val="000000"/>
                </a:solidFill>
                <a:latin typeface="Times New Roman" panose="02020603050405020304" pitchFamily="18" charset="0"/>
                <a:cs typeface="Times New Roman" panose="02020603050405020304" pitchFamily="18" charset="0"/>
              </a:rPr>
              <a:t>,pH=3.2</a:t>
            </a:r>
            <a:r>
              <a:rPr lang="zh-CN" altLang="zh-CN" sz="2200">
                <a:solidFill>
                  <a:srgbClr val="000000"/>
                </a:solidFill>
                <a:latin typeface="Times New Roman" panose="02020603050405020304" pitchFamily="18" charset="0"/>
                <a:cs typeface="Times New Roman" panose="02020603050405020304" pitchFamily="18" charset="0"/>
              </a:rPr>
              <a:t>时沉淀完全。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30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T.F</a:t>
            </a:r>
            <a:r>
              <a:rPr lang="zh-CN" altLang="zh-CN" sz="2200">
                <a:solidFill>
                  <a:srgbClr val="000000"/>
                </a:solidFill>
                <a:latin typeface="Times New Roman" panose="02020603050405020304" pitchFamily="18" charset="0"/>
                <a:cs typeface="Times New Roman" panose="02020603050405020304" pitchFamily="18" charset="0"/>
              </a:rPr>
              <a:t>菌作用下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不同</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FeSO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溶液中</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的氧化速率如下表</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在转化脱硫中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最佳</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范围是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&lt;pH&lt;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这样选择的原因是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573016"/>
          <a:ext cx="8128000" cy="1724722"/>
        </p:xfrm>
        <a:graphic>
          <a:graphicData uri="http://schemas.openxmlformats.org/presentationml/2006/ole">
            <mc:AlternateContent xmlns:mc="http://schemas.openxmlformats.org/markup-compatibility/2006">
              <mc:Choice xmlns:v="urn:schemas-microsoft-com:vml" Requires="v">
                <p:oleObj spid="_x0000_s98306" name="文档" r:id="rId3" imgW="3899535" imgH="829310" progId="Word.Document.12">
                  <p:embed/>
                </p:oleObj>
              </mc:Choice>
              <mc:Fallback>
                <p:oleObj name="文档" r:id="rId3" imgW="3899535" imgH="829310" progId="Word.Document.12">
                  <p:embed/>
                  <p:pic>
                    <p:nvPicPr>
                      <p:cNvPr id="0" name="图片 98305"/>
                      <p:cNvPicPr/>
                      <p:nvPr/>
                    </p:nvPicPr>
                    <p:blipFill>
                      <a:blip r:embed="rId4"/>
                      <a:stretch>
                        <a:fillRect/>
                      </a:stretch>
                    </p:blipFill>
                    <p:spPr>
                      <a:xfrm>
                        <a:off x="508000" y="3573016"/>
                        <a:ext cx="8128000" cy="172472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8"/>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蒸气转化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在催化剂的作用下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水蒸气将</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氧化。结合下图回答问题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MD13.eps" descr="id:2147506594;FounderCES"/>
          <p:cNvPicPr/>
          <p:nvPr/>
        </p:nvPicPr>
        <p:blipFill>
          <a:blip r:embed="rId3"/>
          <a:stretch>
            <a:fillRect/>
          </a:stretch>
        </p:blipFill>
        <p:spPr>
          <a:xfrm>
            <a:off x="2627784" y="1762542"/>
            <a:ext cx="4202961" cy="46511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26888"/>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该过程的热化学方程式是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比较压强</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的大小关系</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选填</a:t>
            </a:r>
            <a:r>
              <a:rPr lang="en-US" altLang="zh-CN" sz="2200">
                <a:solidFill>
                  <a:srgbClr val="000000"/>
                </a:solidFill>
                <a:latin typeface="Times New Roman" panose="02020603050405020304" pitchFamily="18" charset="0"/>
                <a:cs typeface="Times New Roman" panose="02020603050405020304" pitchFamily="18" charset="0"/>
              </a:rPr>
              <a:t>“&gt;”“&lt;”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在一定温度和一定压强下的体积可变的密闭容器中充入</a:t>
            </a:r>
            <a:r>
              <a:rPr lang="en-US" altLang="zh-CN" sz="2200">
                <a:solidFill>
                  <a:srgbClr val="000000"/>
                </a:solidFill>
                <a:latin typeface="Times New Roman" panose="02020603050405020304" pitchFamily="18" charset="0"/>
                <a:cs typeface="Times New Roman" panose="02020603050405020304" pitchFamily="18" charset="0"/>
              </a:rPr>
              <a:t>1 mol 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1 mol</a:t>
            </a:r>
            <a:r>
              <a:rPr lang="zh-CN" altLang="zh-CN" sz="2200">
                <a:solidFill>
                  <a:srgbClr val="000000"/>
                </a:solidFill>
                <a:latin typeface="Times New Roman" panose="02020603050405020304" pitchFamily="18" charset="0"/>
                <a:cs typeface="Times New Roman" panose="02020603050405020304" pitchFamily="18" charset="0"/>
              </a:rPr>
              <a:t>的水蒸气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充分反应达平衡后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测得起始时混合气的密度是平衡时混合气密度的</a:t>
            </a:r>
            <a:r>
              <a:rPr lang="en-US" altLang="zh-CN" sz="2200">
                <a:solidFill>
                  <a:srgbClr val="000000"/>
                </a:solidFill>
                <a:latin typeface="Times New Roman" panose="02020603050405020304" pitchFamily="18" charset="0"/>
                <a:cs typeface="Times New Roman" panose="02020603050405020304" pitchFamily="18" charset="0"/>
              </a:rPr>
              <a:t>1.4</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若此时容器的体积为</a:t>
            </a:r>
            <a:r>
              <a:rPr lang="en-US" altLang="zh-CN" sz="2200">
                <a:solidFill>
                  <a:srgbClr val="000000"/>
                </a:solidFill>
                <a:latin typeface="Times New Roman" panose="02020603050405020304" pitchFamily="18" charset="0"/>
                <a:cs typeface="Times New Roman" panose="02020603050405020304" pitchFamily="18" charset="0"/>
              </a:rPr>
              <a:t>2 L,</a:t>
            </a:r>
            <a:r>
              <a:rPr lang="zh-CN" altLang="zh-CN" sz="2200">
                <a:solidFill>
                  <a:srgbClr val="000000"/>
                </a:solidFill>
                <a:latin typeface="Times New Roman" panose="02020603050405020304" pitchFamily="18" charset="0"/>
                <a:cs typeface="Times New Roman" panose="02020603050405020304" pitchFamily="18" charset="0"/>
              </a:rPr>
              <a:t>则该反应的平衡常数为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结果保留</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位有效数字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变换</a:t>
            </a:r>
            <a:r>
              <a:rPr lang="en-US" altLang="zh-CN" sz="2200">
                <a:solidFill>
                  <a:srgbClr val="000000"/>
                </a:solidFill>
                <a:latin typeface="Times New Roman" panose="02020603050405020304" pitchFamily="18" charset="0"/>
                <a:cs typeface="Times New Roman" panose="02020603050405020304" pitchFamily="18" charset="0"/>
              </a:rPr>
              <a:t>:500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进一步与水反应生成</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Ⅳ</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提纯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分离得到</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的过程如下图所示</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吸收池中发生反应的离子方程式是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J90.eps" descr="id:2147506601;FounderCES"/>
          <p:cNvPicPr/>
          <p:nvPr/>
        </p:nvPicPr>
        <p:blipFill>
          <a:blip r:embed="rId3"/>
          <a:stretch>
            <a:fillRect/>
          </a:stretch>
        </p:blipFill>
        <p:spPr>
          <a:xfrm>
            <a:off x="1547664" y="4714870"/>
            <a:ext cx="5441633" cy="12014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2" name="对象 1"/>
          <p:cNvGraphicFramePr>
            <a:graphicFrameLocks noChangeAspect="1"/>
          </p:cNvGraphicFramePr>
          <p:nvPr/>
        </p:nvGraphicFramePr>
        <p:xfrm>
          <a:off x="508000" y="2204864"/>
          <a:ext cx="8128000" cy="2300251"/>
        </p:xfrm>
        <a:graphic>
          <a:graphicData uri="http://schemas.openxmlformats.org/presentationml/2006/ole">
            <mc:AlternateContent xmlns:mc="http://schemas.openxmlformats.org/markup-compatibility/2006">
              <mc:Choice xmlns:v="urn:schemas-microsoft-com:vml" Requires="v">
                <p:oleObj spid="_x0000_s99330" name="文档" r:id="rId3" imgW="3843020" imgH="1089660" progId="Word.Document.12">
                  <p:embed/>
                </p:oleObj>
              </mc:Choice>
              <mc:Fallback>
                <p:oleObj name="文档" r:id="rId3" imgW="3843020" imgH="1089660" progId="Word.Document.12">
                  <p:embed/>
                  <p:pic>
                    <p:nvPicPr>
                      <p:cNvPr id="0" name="图片 99329"/>
                      <p:cNvPicPr/>
                      <p:nvPr/>
                    </p:nvPicPr>
                    <p:blipFill>
                      <a:blip r:embed="rId4"/>
                      <a:stretch>
                        <a:fillRect/>
                      </a:stretch>
                    </p:blipFill>
                    <p:spPr>
                      <a:xfrm>
                        <a:off x="508000" y="2204864"/>
                        <a:ext cx="8128000" cy="230025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4926019"/>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smtClean="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若提高反应温度至</a:t>
            </a:r>
            <a:r>
              <a:rPr lang="en-US" altLang="zh-CN" sz="2200">
                <a:solidFill>
                  <a:srgbClr val="000000"/>
                </a:solidFill>
                <a:latin typeface="Times New Roman" panose="02020603050405020304" pitchFamily="18" charset="0"/>
                <a:cs typeface="Times New Roman" panose="02020603050405020304" pitchFamily="18" charset="0"/>
              </a:rPr>
              <a:t>35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完全分解后体系压强</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(35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63.1 kPa(</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大于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等于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④</a:t>
            </a:r>
            <a:r>
              <a:rPr lang="en-US" altLang="zh-CN" sz="2200">
                <a:solidFill>
                  <a:srgbClr val="000000"/>
                </a:solidFill>
                <a:latin typeface="Times New Roman" panose="02020603050405020304" pitchFamily="18" charset="0"/>
                <a:cs typeface="Times New Roman" panose="02020603050405020304" pitchFamily="18" charset="0"/>
              </a:rPr>
              <a:t>25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(g</a:t>
            </a:r>
            <a:r>
              <a:rPr lang="en-US" altLang="zh-CN" sz="2200" smtClean="0">
                <a:solidFill>
                  <a:srgbClr val="000000"/>
                </a:solidFill>
                <a:latin typeface="Times New Roman" panose="02020603050405020304" pitchFamily="18" charset="0"/>
                <a:cs typeface="Times New Roman" panose="02020603050405020304" pitchFamily="18" charset="0"/>
              </a:rPr>
              <a:t>)              2NO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(g</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反应的平衡常数</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kPa(</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为以分压表示的平衡常数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计算结果保留</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位小数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8" name="图片 7"/>
          <p:cNvPicPr/>
          <p:nvPr/>
        </p:nvPicPr>
        <p:blipFill>
          <a:blip r:embed="rId3"/>
          <a:stretch>
            <a:fillRect/>
          </a:stretch>
        </p:blipFill>
        <p:spPr>
          <a:xfrm>
            <a:off x="2855947" y="5784716"/>
            <a:ext cx="625659" cy="352852"/>
          </a:xfrm>
          <a:prstGeom prst="rect">
            <a:avLst/>
          </a:prstGeom>
        </p:spPr>
      </p:pic>
      <p:graphicFrame>
        <p:nvGraphicFramePr>
          <p:cNvPr id="6" name="对象 5"/>
          <p:cNvGraphicFramePr>
            <a:graphicFrameLocks noChangeAspect="1"/>
          </p:cNvGraphicFramePr>
          <p:nvPr/>
        </p:nvGraphicFramePr>
        <p:xfrm>
          <a:off x="569004" y="1402502"/>
          <a:ext cx="8128000" cy="3518828"/>
        </p:xfrm>
        <a:graphic>
          <a:graphicData uri="http://schemas.openxmlformats.org/presentationml/2006/ole">
            <mc:AlternateContent xmlns:mc="http://schemas.openxmlformats.org/markup-compatibility/2006">
              <mc:Choice xmlns:v="urn:schemas-microsoft-com:vml" Requires="v">
                <p:oleObj spid="_x0000_s76802" name="文档" r:id="rId4" imgW="3899535" imgH="1690370" progId="Word.Document.12">
                  <p:embed/>
                </p:oleObj>
              </mc:Choice>
              <mc:Fallback>
                <p:oleObj name="文档" r:id="rId4" imgW="3899535" imgH="1690370" progId="Word.Document.12">
                  <p:embed/>
                  <p:pic>
                    <p:nvPicPr>
                      <p:cNvPr id="0" name="图片 76801"/>
                      <p:cNvPicPr/>
                      <p:nvPr/>
                    </p:nvPicPr>
                    <p:blipFill>
                      <a:blip r:embed="rId5"/>
                      <a:stretch>
                        <a:fillRect/>
                      </a:stretch>
                    </p:blipFill>
                    <p:spPr>
                      <a:xfrm>
                        <a:off x="569004" y="1402502"/>
                        <a:ext cx="8128000" cy="351882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2" name="对象 1"/>
          <p:cNvGraphicFramePr>
            <a:graphicFrameLocks noChangeAspect="1"/>
          </p:cNvGraphicFramePr>
          <p:nvPr/>
        </p:nvGraphicFramePr>
        <p:xfrm>
          <a:off x="508000" y="4039754"/>
          <a:ext cx="8128000" cy="1837518"/>
        </p:xfrm>
        <a:graphic>
          <a:graphicData uri="http://schemas.openxmlformats.org/presentationml/2006/ole">
            <mc:AlternateContent xmlns:mc="http://schemas.openxmlformats.org/markup-compatibility/2006">
              <mc:Choice xmlns:v="urn:schemas-microsoft-com:vml" Requires="v">
                <p:oleObj spid="_x0000_s100354" name="文档" r:id="rId3" imgW="3843020" imgH="870585" progId="Word.Document.12">
                  <p:embed/>
                </p:oleObj>
              </mc:Choice>
              <mc:Fallback>
                <p:oleObj name="文档" r:id="rId3" imgW="3843020" imgH="870585" progId="Word.Document.12">
                  <p:embed/>
                  <p:pic>
                    <p:nvPicPr>
                      <p:cNvPr id="0" name="图片 100353"/>
                      <p:cNvPicPr/>
                      <p:nvPr/>
                    </p:nvPicPr>
                    <p:blipFill>
                      <a:blip r:embed="rId4"/>
                      <a:stretch>
                        <a:fillRect/>
                      </a:stretch>
                    </p:blipFill>
                    <p:spPr>
                      <a:xfrm>
                        <a:off x="508000" y="4039754"/>
                        <a:ext cx="8128000" cy="1837518"/>
                      </a:xfrm>
                      <a:prstGeom prst="rect">
                        <a:avLst/>
                      </a:prstGeom>
                    </p:spPr>
                  </p:pic>
                </p:oleObj>
              </mc:Fallback>
            </mc:AlternateContent>
          </a:graphicData>
        </a:graphic>
      </p:graphicFrame>
      <p:sp>
        <p:nvSpPr>
          <p:cNvPr id="7" name="矩形 6"/>
          <p:cNvSpPr>
            <a:spLocks noChangeAspect="1"/>
          </p:cNvSpPr>
          <p:nvPr/>
        </p:nvSpPr>
        <p:spPr>
          <a:xfrm>
            <a:off x="439708" y="1447137"/>
            <a:ext cx="8128000" cy="25668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由图可知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过程中</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溶液反应生成</a:t>
            </a:r>
            <a:r>
              <a:rPr lang="en-US" altLang="zh-CN" sz="2200">
                <a:solidFill>
                  <a:srgbClr val="000000"/>
                </a:solidFill>
                <a:latin typeface="Times New Roman" panose="02020603050405020304" pitchFamily="18" charset="0"/>
                <a:cs typeface="Times New Roman" panose="02020603050405020304" pitchFamily="18" charset="0"/>
              </a:rPr>
              <a:t>FeSO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根据电子得失守恒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过程</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ⅰ</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的离子反应方程式为</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S+2Fe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baseline="300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2Fe</a:t>
            </a:r>
            <a:r>
              <a:rPr lang="en-US" altLang="zh-CN" sz="2200" baseline="30000" smtClean="0">
                <a:solidFill>
                  <a:srgbClr val="000000"/>
                </a:solidFill>
                <a:latin typeface="Times New Roman" panose="02020603050405020304" pitchFamily="18" charset="0"/>
                <a:cs typeface="Times New Roman" panose="02020603050405020304" pitchFamily="18" charset="0"/>
              </a:rPr>
              <a:t>2</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+S↓+2H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由已知</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pH=1.9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时开始沉淀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应小于</a:t>
            </a:r>
            <a:r>
              <a:rPr lang="en-US" altLang="zh-CN" sz="2200">
                <a:solidFill>
                  <a:srgbClr val="000000"/>
                </a:solidFill>
                <a:latin typeface="Times New Roman" panose="02020603050405020304" pitchFamily="18" charset="0"/>
                <a:cs typeface="Times New Roman" panose="02020603050405020304" pitchFamily="18" charset="0"/>
              </a:rPr>
              <a:t>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由已知</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的时候的氧化速率较大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的取值范围是</a:t>
            </a:r>
            <a:r>
              <a:rPr lang="en-US" altLang="zh-CN" sz="2200">
                <a:solidFill>
                  <a:srgbClr val="000000"/>
                </a:solidFill>
                <a:latin typeface="Times New Roman" panose="02020603050405020304" pitchFamily="18" charset="0"/>
                <a:cs typeface="Times New Roman" panose="02020603050405020304" pitchFamily="18" charset="0"/>
              </a:rPr>
              <a:t>1.5&lt;pH&lt;1.9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2" name="对象 1"/>
          <p:cNvGraphicFramePr>
            <a:graphicFrameLocks noChangeAspect="1"/>
          </p:cNvGraphicFramePr>
          <p:nvPr/>
        </p:nvGraphicFramePr>
        <p:xfrm>
          <a:off x="508000" y="1502515"/>
          <a:ext cx="8128000" cy="4878813"/>
        </p:xfrm>
        <a:graphic>
          <a:graphicData uri="http://schemas.openxmlformats.org/presentationml/2006/ole">
            <mc:AlternateContent xmlns:mc="http://schemas.openxmlformats.org/markup-compatibility/2006">
              <mc:Choice xmlns:v="urn:schemas-microsoft-com:vml" Requires="v">
                <p:oleObj spid="_x0000_s101378" name="文档" r:id="rId3" imgW="3843020" imgH="2306320" progId="Word.Document.12">
                  <p:embed/>
                </p:oleObj>
              </mc:Choice>
              <mc:Fallback>
                <p:oleObj name="文档" r:id="rId3" imgW="3843020" imgH="2306320" progId="Word.Document.12">
                  <p:embed/>
                  <p:pic>
                    <p:nvPicPr>
                      <p:cNvPr id="0" name="图片 101377"/>
                      <p:cNvPicPr/>
                      <p:nvPr/>
                    </p:nvPicPr>
                    <p:blipFill>
                      <a:blip r:embed="rId4"/>
                      <a:stretch>
                        <a:fillRect/>
                      </a:stretch>
                    </p:blipFill>
                    <p:spPr>
                      <a:xfrm>
                        <a:off x="508000" y="1502515"/>
                        <a:ext cx="8128000" cy="48788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661597"/>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福建三明期末检测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二甲醚</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被称为</a:t>
            </a:r>
            <a:r>
              <a:rPr lang="en-US" altLang="zh-CN" sz="2200">
                <a:solidFill>
                  <a:srgbClr val="000000"/>
                </a:solidFill>
                <a:latin typeface="Times New Roman" panose="02020603050405020304" pitchFamily="18" charset="0"/>
                <a:cs typeface="Times New Roman" panose="02020603050405020304" pitchFamily="18" charset="0"/>
              </a:rPr>
              <a:t>21</a:t>
            </a:r>
            <a:r>
              <a:rPr lang="zh-CN" altLang="zh-CN" sz="2200">
                <a:solidFill>
                  <a:srgbClr val="000000"/>
                </a:solidFill>
                <a:latin typeface="Times New Roman" panose="02020603050405020304" pitchFamily="18" charset="0"/>
                <a:cs typeface="Times New Roman" panose="02020603050405020304" pitchFamily="18" charset="0"/>
              </a:rPr>
              <a:t>世纪的新型燃料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工业上以</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为原料生产二甲醚。已知</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620464" y="2553230"/>
          <a:ext cx="8128000" cy="2819986"/>
        </p:xfrm>
        <a:graphic>
          <a:graphicData uri="http://schemas.openxmlformats.org/presentationml/2006/ole">
            <mc:AlternateContent xmlns:mc="http://schemas.openxmlformats.org/markup-compatibility/2006">
              <mc:Choice xmlns:v="urn:schemas-microsoft-com:vml" Requires="v">
                <p:oleObj spid="_x0000_s102402" name="文档" r:id="rId3" imgW="3843020" imgH="1334135" progId="Word.Document.12">
                  <p:embed/>
                </p:oleObj>
              </mc:Choice>
              <mc:Fallback>
                <p:oleObj name="文档" r:id="rId3" imgW="3843020" imgH="1334135" progId="Word.Document.12">
                  <p:embed/>
                  <p:pic>
                    <p:nvPicPr>
                      <p:cNvPr id="0" name="图片 102401"/>
                      <p:cNvPicPr/>
                      <p:nvPr/>
                    </p:nvPicPr>
                    <p:blipFill>
                      <a:blip r:embed="rId4"/>
                      <a:stretch>
                        <a:fillRect/>
                      </a:stretch>
                    </p:blipFill>
                    <p:spPr>
                      <a:xfrm>
                        <a:off x="620464" y="2553230"/>
                        <a:ext cx="8128000" cy="281998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某温度下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4.0 mol 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4.0 mol CO</a:t>
            </a:r>
            <a:r>
              <a:rPr lang="zh-CN" altLang="zh-CN" sz="2200">
                <a:solidFill>
                  <a:srgbClr val="000000"/>
                </a:solidFill>
                <a:latin typeface="Times New Roman" panose="02020603050405020304" pitchFamily="18" charset="0"/>
                <a:cs typeface="Times New Roman" panose="02020603050405020304" pitchFamily="18" charset="0"/>
              </a:rPr>
              <a:t>充入容积为</a:t>
            </a:r>
            <a:r>
              <a:rPr lang="en-US" altLang="zh-CN" sz="2200">
                <a:solidFill>
                  <a:srgbClr val="000000"/>
                </a:solidFill>
                <a:latin typeface="Times New Roman" panose="02020603050405020304" pitchFamily="18" charset="0"/>
                <a:cs typeface="Times New Roman" panose="02020603050405020304" pitchFamily="18" charset="0"/>
              </a:rPr>
              <a:t>1 L</a:t>
            </a:r>
            <a:r>
              <a:rPr lang="zh-CN" altLang="zh-CN" sz="2200">
                <a:solidFill>
                  <a:srgbClr val="000000"/>
                </a:solidFill>
                <a:latin typeface="Times New Roman" panose="02020603050405020304" pitchFamily="18" charset="0"/>
                <a:cs typeface="Times New Roman" panose="02020603050405020304" pitchFamily="18" charset="0"/>
              </a:rPr>
              <a:t>的密闭容器中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发生反应</a:t>
            </a:r>
            <a:r>
              <a:rPr lang="en-US" altLang="zh-CN" sz="2200">
                <a:solidFill>
                  <a:srgbClr val="000000"/>
                </a:solidFill>
                <a:latin typeface="Times New Roman" panose="02020603050405020304" pitchFamily="18" charset="0"/>
                <a:cs typeface="Times New Roman" panose="02020603050405020304" pitchFamily="18" charset="0"/>
              </a:rPr>
              <a:t>3CO(g)+3H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en-US" altLang="zh-CN" sz="2200" smtClean="0">
                <a:solidFill>
                  <a:srgbClr val="000000"/>
                </a:solidFill>
                <a:latin typeface="Times New Roman" panose="02020603050405020304" pitchFamily="18" charset="0"/>
                <a:cs typeface="Times New Roman" panose="02020603050405020304" pitchFamily="18" charset="0"/>
              </a:rPr>
              <a:t>)         CH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OCH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(g</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(g),5 min</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的物质的量浓度为</a:t>
            </a:r>
            <a:r>
              <a:rPr lang="en-US" altLang="zh-CN" sz="2200">
                <a:solidFill>
                  <a:srgbClr val="000000"/>
                </a:solidFill>
                <a:latin typeface="Times New Roman" panose="02020603050405020304" pitchFamily="18" charset="0"/>
                <a:cs typeface="Times New Roman" panose="02020603050405020304" pitchFamily="18" charset="0"/>
              </a:rPr>
              <a:t>0.5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,10 min</a:t>
            </a:r>
            <a:r>
              <a:rPr lang="zh-CN" altLang="zh-CN" sz="2200">
                <a:solidFill>
                  <a:srgbClr val="000000"/>
                </a:solidFill>
                <a:latin typeface="Times New Roman" panose="02020603050405020304" pitchFamily="18" charset="0"/>
                <a:cs typeface="Times New Roman" panose="02020603050405020304" pitchFamily="18" charset="0"/>
              </a:rPr>
              <a:t>后反应达到平衡状态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测得二甲醚的体积分数为</a:t>
            </a:r>
            <a:r>
              <a:rPr lang="en-US" altLang="zh-CN" sz="2200">
                <a:solidFill>
                  <a:srgbClr val="000000"/>
                </a:solidFill>
                <a:latin typeface="Times New Roman" panose="02020603050405020304" pitchFamily="18" charset="0"/>
                <a:cs typeface="Times New Roman" panose="02020603050405020304" pitchFamily="18" charset="0"/>
              </a:rPr>
              <a:t>25%</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5 min</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的转化率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该温度下此反应的平衡常数</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下列措施能提高</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平衡产率的有</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分离出</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OCH</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升高温度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增大压强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改用高效催化剂</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Picture 702"/>
          <p:cNvPicPr/>
          <p:nvPr/>
        </p:nvPicPr>
        <p:blipFill>
          <a:blip r:embed="rId3"/>
          <a:stretch>
            <a:fillRect/>
          </a:stretch>
        </p:blipFill>
        <p:spPr>
          <a:xfrm>
            <a:off x="3944077" y="1875736"/>
            <a:ext cx="463359" cy="261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5475345"/>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液氨是一种良好的储氢</a:t>
            </a:r>
            <a:r>
              <a:rPr lang="zh-CN" altLang="zh-CN" sz="2200" smtClean="0">
                <a:solidFill>
                  <a:srgbClr val="000000"/>
                </a:solidFill>
                <a:latin typeface="Times New Roman" panose="02020603050405020304" pitchFamily="18" charset="0"/>
                <a:cs typeface="Times New Roman" panose="02020603050405020304" pitchFamily="18" charset="0"/>
              </a:rPr>
              <a:t>物质</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                                                      Δ</a:t>
            </a:r>
            <a:r>
              <a:rPr lang="en-US" altLang="zh-CN" sz="2200" i="1" smtClean="0">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=+92.4 kJ·mol</a:t>
            </a:r>
            <a:r>
              <a:rPr lang="en-US" altLang="zh-CN" sz="2200" baseline="300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其他条件相同时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反应在不同金属催化剂作用下进行相同时间后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氨的转化率</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ea typeface="Microsoft Yi Baiti" panose="03000500000000000000" pitchFamily="66" charset="0"/>
                <a:cs typeface="Times New Roman" panose="02020603050405020304" pitchFamily="18" charset="0"/>
              </a:rPr>
              <a:t>α</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随反应温度的变化情况如图所示</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5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用</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作催化剂时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氨气分解反应的活化能最大。</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a:t>
            </a:r>
            <a:r>
              <a:rPr lang="zh-CN" altLang="zh-CN" sz="2200">
                <a:solidFill>
                  <a:srgbClr val="000000"/>
                </a:solidFill>
                <a:latin typeface="Times New Roman" panose="02020603050405020304" pitchFamily="18" charset="0"/>
                <a:cs typeface="Times New Roman" panose="02020603050405020304" pitchFamily="18" charset="0"/>
              </a:rPr>
              <a:t>点所代表的状态</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平衡状态。</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(3)c</a:t>
            </a:r>
            <a:r>
              <a:rPr lang="zh-CN" altLang="zh-CN" sz="2200">
                <a:solidFill>
                  <a:srgbClr val="000000"/>
                </a:solidFill>
                <a:latin typeface="Times New Roman" panose="02020603050405020304" pitchFamily="18" charset="0"/>
                <a:cs typeface="Times New Roman" panose="02020603050405020304" pitchFamily="18" charset="0"/>
              </a:rPr>
              <a:t>点时</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的转化率高于</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点时</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的转化率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原因</a:t>
            </a:r>
            <a:r>
              <a:rPr lang="zh-CN" altLang="zh-CN" sz="2200" smtClean="0">
                <a:solidFill>
                  <a:srgbClr val="000000"/>
                </a:solidFill>
                <a:latin typeface="Times New Roman" panose="02020603050405020304" pitchFamily="18" charset="0"/>
                <a:cs typeface="Times New Roman" panose="02020603050405020304" pitchFamily="18" charset="0"/>
              </a:rPr>
              <a:t>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01286" y="1818970"/>
          <a:ext cx="8128000" cy="372199"/>
        </p:xfrm>
        <a:graphic>
          <a:graphicData uri="http://schemas.openxmlformats.org/presentationml/2006/ole">
            <mc:AlternateContent xmlns:mc="http://schemas.openxmlformats.org/markup-compatibility/2006">
              <mc:Choice xmlns:v="urn:schemas-microsoft-com:vml" Requires="v">
                <p:oleObj spid="_x0000_s103426" name="文档" r:id="rId3" imgW="3843020" imgH="176530" progId="Word.Document.12">
                  <p:embed/>
                </p:oleObj>
              </mc:Choice>
              <mc:Fallback>
                <p:oleObj name="文档" r:id="rId3" imgW="3843020" imgH="176530" progId="Word.Document.12">
                  <p:embed/>
                  <p:pic>
                    <p:nvPicPr>
                      <p:cNvPr id="0" name="图片 103425"/>
                      <p:cNvPicPr/>
                      <p:nvPr/>
                    </p:nvPicPr>
                    <p:blipFill>
                      <a:blip r:embed="rId4"/>
                      <a:stretch>
                        <a:fillRect/>
                      </a:stretch>
                    </p:blipFill>
                    <p:spPr>
                      <a:xfrm>
                        <a:off x="601286" y="1818970"/>
                        <a:ext cx="8128000" cy="372199"/>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877455" y="3017500"/>
          <a:ext cx="7389091" cy="2508755"/>
        </p:xfrm>
        <a:graphic>
          <a:graphicData uri="http://schemas.openxmlformats.org/presentationml/2006/ole">
            <mc:AlternateContent xmlns:mc="http://schemas.openxmlformats.org/markup-compatibility/2006">
              <mc:Choice xmlns:v="urn:schemas-microsoft-com:vml" Requires="v">
                <p:oleObj spid="_x0000_s103427" name="文档" r:id="rId5" imgW="3843020" imgH="1306830" progId="Word.Document.12">
                  <p:embed/>
                </p:oleObj>
              </mc:Choice>
              <mc:Fallback>
                <p:oleObj name="文档" r:id="rId5" imgW="3843020" imgH="1306830" progId="Word.Document.12">
                  <p:embed/>
                  <p:pic>
                    <p:nvPicPr>
                      <p:cNvPr id="0" name="图片 103426"/>
                      <p:cNvPicPr/>
                      <p:nvPr/>
                    </p:nvPicPr>
                    <p:blipFill>
                      <a:blip r:embed="rId6"/>
                      <a:stretch>
                        <a:fillRect/>
                      </a:stretch>
                    </p:blipFill>
                    <p:spPr>
                      <a:xfrm>
                        <a:off x="877455" y="3017500"/>
                        <a:ext cx="7389091" cy="250875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556792"/>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(1)-222 kJ·mol</a:t>
            </a:r>
            <a:r>
              <a:rPr lang="en-US" altLang="zh-CN" sz="2200" baseline="300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37.5%</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③</a:t>
            </a:r>
            <a:r>
              <a:rPr lang="en-US" altLang="zh-CN" sz="2200">
                <a:solidFill>
                  <a:srgbClr val="000000"/>
                </a:solidFill>
                <a:latin typeface="Times New Roman" panose="02020603050405020304" pitchFamily="18" charset="0"/>
                <a:cs typeface="Times New Roman" panose="02020603050405020304" pitchFamily="18" charset="0"/>
              </a:rPr>
              <a:t>AC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.(1)Fe</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是　</a:t>
            </a:r>
            <a:r>
              <a:rPr lang="en-US" altLang="zh-CN" sz="2200">
                <a:solidFill>
                  <a:srgbClr val="000000"/>
                </a:solidFill>
                <a:latin typeface="Times New Roman" panose="02020603050405020304" pitchFamily="18" charset="0"/>
                <a:cs typeface="Times New Roman" panose="02020603050405020304" pitchFamily="18" charset="0"/>
              </a:rPr>
              <a:t>(3)b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点反应均未达到平衡</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点温度较高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反应速率较大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氨的转化率</a:t>
            </a:r>
            <a:r>
              <a:rPr lang="zh-CN" altLang="zh-CN" sz="2200" smtClean="0">
                <a:solidFill>
                  <a:srgbClr val="000000"/>
                </a:solidFill>
                <a:latin typeface="Times New Roman" panose="02020603050405020304" pitchFamily="18" charset="0"/>
                <a:cs typeface="Times New Roman" panose="02020603050405020304" pitchFamily="18" charset="0"/>
              </a:rPr>
              <a:t>较高</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effectLst/>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根据反应方程式中物质转化关系可知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反应产生</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浓度为</a:t>
            </a:r>
            <a:r>
              <a:rPr lang="en-US" altLang="zh-CN" sz="2200">
                <a:solidFill>
                  <a:srgbClr val="000000"/>
                </a:solidFill>
                <a:latin typeface="Times New Roman" panose="02020603050405020304" pitchFamily="18" charset="0"/>
                <a:cs typeface="Times New Roman" panose="02020603050405020304" pitchFamily="18" charset="0"/>
              </a:rPr>
              <a:t>0.5</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则反应消耗的</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的浓度为</a:t>
            </a:r>
            <a:r>
              <a:rPr lang="en-US" altLang="zh-CN" sz="2200">
                <a:solidFill>
                  <a:srgbClr val="000000"/>
                </a:solidFill>
                <a:latin typeface="Times New Roman" panose="02020603050405020304" pitchFamily="18" charset="0"/>
                <a:cs typeface="Times New Roman" panose="02020603050405020304" pitchFamily="18" charset="0"/>
              </a:rPr>
              <a:t>1.5</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由于反应开始时</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的浓度为</a:t>
            </a:r>
            <a:r>
              <a:rPr lang="en-US" altLang="zh-CN" sz="2200">
                <a:solidFill>
                  <a:srgbClr val="000000"/>
                </a:solidFill>
                <a:latin typeface="Times New Roman" panose="02020603050405020304" pitchFamily="18" charset="0"/>
                <a:cs typeface="Times New Roman" panose="02020603050405020304" pitchFamily="18" charset="0"/>
              </a:rPr>
              <a:t>4.0</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min</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转化率</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10190" y="3243482"/>
          <a:ext cx="8128000" cy="734338"/>
        </p:xfrm>
        <a:graphic>
          <a:graphicData uri="http://schemas.openxmlformats.org/presentationml/2006/ole">
            <mc:AlternateContent xmlns:mc="http://schemas.openxmlformats.org/markup-compatibility/2006">
              <mc:Choice xmlns:v="urn:schemas-microsoft-com:vml" Requires="v">
                <p:oleObj spid="_x0000_s104450" name="文档" r:id="rId3" imgW="3843020" imgH="349885" progId="Word.Document.12">
                  <p:embed/>
                </p:oleObj>
              </mc:Choice>
              <mc:Fallback>
                <p:oleObj name="文档" r:id="rId3" imgW="3843020" imgH="349885" progId="Word.Document.12">
                  <p:embed/>
                  <p:pic>
                    <p:nvPicPr>
                      <p:cNvPr id="0" name="图片 104449"/>
                      <p:cNvPicPr/>
                      <p:nvPr/>
                    </p:nvPicPr>
                    <p:blipFill>
                      <a:blip r:embed="rId4"/>
                      <a:stretch>
                        <a:fillRect/>
                      </a:stretch>
                    </p:blipFill>
                    <p:spPr>
                      <a:xfrm>
                        <a:off x="610190" y="3243482"/>
                        <a:ext cx="8128000" cy="73433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620464" y="5228355"/>
          <a:ext cx="8128000" cy="720925"/>
        </p:xfrm>
        <a:graphic>
          <a:graphicData uri="http://schemas.openxmlformats.org/presentationml/2006/ole">
            <mc:AlternateContent xmlns:mc="http://schemas.openxmlformats.org/markup-compatibility/2006">
              <mc:Choice xmlns:v="urn:schemas-microsoft-com:vml" Requires="v">
                <p:oleObj spid="_x0000_s104451" name="文档" r:id="rId5" imgW="3843020" imgH="342265" progId="Word.Document.12">
                  <p:embed/>
                </p:oleObj>
              </mc:Choice>
              <mc:Fallback>
                <p:oleObj name="文档" r:id="rId5" imgW="3843020" imgH="342265" progId="Word.Document.12">
                  <p:embed/>
                  <p:pic>
                    <p:nvPicPr>
                      <p:cNvPr id="0" name="图片 104450"/>
                      <p:cNvPicPr/>
                      <p:nvPr/>
                    </p:nvPicPr>
                    <p:blipFill>
                      <a:blip r:embed="rId6"/>
                      <a:stretch>
                        <a:fillRect/>
                      </a:stretch>
                    </p:blipFill>
                    <p:spPr>
                      <a:xfrm>
                        <a:off x="620464" y="5228355"/>
                        <a:ext cx="8128000" cy="7209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down)">
                                      <p:cBhvr>
                                        <p:cTn id="10" dur="500"/>
                                        <p:tgtEl>
                                          <p:spTgt spid="2">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2" name="对象 1"/>
          <p:cNvGraphicFramePr>
            <a:graphicFrameLocks noChangeAspect="1"/>
          </p:cNvGraphicFramePr>
          <p:nvPr/>
        </p:nvGraphicFramePr>
        <p:xfrm>
          <a:off x="508000" y="1556792"/>
          <a:ext cx="8128000" cy="4607208"/>
        </p:xfrm>
        <a:graphic>
          <a:graphicData uri="http://schemas.openxmlformats.org/presentationml/2006/ole">
            <mc:AlternateContent xmlns:mc="http://schemas.openxmlformats.org/markup-compatibility/2006">
              <mc:Choice xmlns:v="urn:schemas-microsoft-com:vml" Requires="v">
                <p:oleObj spid="_x0000_s105474" name="文档" r:id="rId3" imgW="3843020" imgH="2178685" progId="Word.Document.12">
                  <p:embed/>
                </p:oleObj>
              </mc:Choice>
              <mc:Fallback>
                <p:oleObj name="文档" r:id="rId3" imgW="3843020" imgH="2178685" progId="Word.Document.12">
                  <p:embed/>
                  <p:pic>
                    <p:nvPicPr>
                      <p:cNvPr id="0" name="图片 105473"/>
                      <p:cNvPicPr/>
                      <p:nvPr/>
                    </p:nvPicPr>
                    <p:blipFill>
                      <a:blip r:embed="rId4"/>
                      <a:stretch>
                        <a:fillRect/>
                      </a:stretch>
                    </p:blipFill>
                    <p:spPr>
                      <a:xfrm>
                        <a:off x="508000" y="1556792"/>
                        <a:ext cx="8128000" cy="460720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4940520"/>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分离出</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即减少了生成物浓度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平衡正向移动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可提高二甲醚的产率</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整理可得反应</a:t>
            </a:r>
            <a:r>
              <a:rPr lang="en-US" altLang="zh-CN" sz="2200">
                <a:solidFill>
                  <a:srgbClr val="000000"/>
                </a:solidFill>
                <a:latin typeface="Times New Roman" panose="02020603050405020304" pitchFamily="18" charset="0"/>
                <a:cs typeface="Times New Roman" panose="02020603050405020304" pitchFamily="18" charset="0"/>
              </a:rPr>
              <a:t>3CO(g)+3H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CH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OCH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(g</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=-263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该反应的正反应为放热反应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升高温度化学平衡向逆反应方向移动</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产率降低</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根据化学方程式可知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该反应的正反应是气体体积减小的反应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增大压强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化学平衡正向移动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可提高</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的产率</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改用高效催化剂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不能使化学平衡发生移动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对物质的产率无影响</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反应的活化能越高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则反应中活化分子数越少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反应速率越小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则一定温度时氨气分解速率最小的反应活化能最大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作催化剂时反应的活化能最大。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(2)850</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以后氨气的转化率不再变化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点处于平衡状态。</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Picture 702"/>
          <p:cNvPicPr/>
          <p:nvPr/>
        </p:nvPicPr>
        <p:blipFill>
          <a:blip r:embed="rId3"/>
          <a:stretch>
            <a:fillRect/>
          </a:stretch>
        </p:blipFill>
        <p:spPr>
          <a:xfrm>
            <a:off x="683568" y="2256324"/>
            <a:ext cx="463359" cy="261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61316"/>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福建莆田第二次质量检测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环戊烯是生产精细化工产品的重要中间体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其制备涉及的反应如下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877455" y="2180194"/>
            <a:ext cx="7389091" cy="43554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一定条件下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将环戊二烯溶于有机溶剂进行氢化反应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不考虑二聚反应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反应过程中保持氢气压力不变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测得环戊烯和环戊烷的产率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以环戊二烯为原料计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随时间变化如图所示</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0~4 h</a:t>
            </a:r>
            <a:r>
              <a:rPr lang="zh-CN" altLang="zh-CN" sz="2200">
                <a:solidFill>
                  <a:srgbClr val="000000"/>
                </a:solidFill>
                <a:latin typeface="Times New Roman" panose="02020603050405020304" pitchFamily="18" charset="0"/>
                <a:cs typeface="Times New Roman" panose="02020603050405020304" pitchFamily="18" charset="0"/>
              </a:rPr>
              <a:t>氢化反应速率比副反应大的</a:t>
            </a:r>
            <a:r>
              <a:rPr lang="zh-CN" altLang="zh-CN" sz="2200" smtClean="0">
                <a:solidFill>
                  <a:srgbClr val="000000"/>
                </a:solidFill>
                <a:latin typeface="Times New Roman" panose="02020603050405020304" pitchFamily="18" charset="0"/>
                <a:cs typeface="Times New Roman" panose="02020603050405020304" pitchFamily="18" charset="0"/>
              </a:rPr>
              <a:t>可能</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smtClean="0">
                <a:solidFill>
                  <a:srgbClr val="000000"/>
                </a:solidFill>
                <a:latin typeface="Times New Roman" panose="02020603050405020304" pitchFamily="18" charset="0"/>
                <a:cs typeface="Times New Roman" panose="02020603050405020304" pitchFamily="18" charset="0"/>
              </a:rPr>
              <a:t>原因</a:t>
            </a:r>
            <a:r>
              <a:rPr lang="zh-CN" altLang="zh-CN" sz="2200">
                <a:solidFill>
                  <a:srgbClr val="000000"/>
                </a:solidFill>
                <a:latin typeface="Times New Roman" panose="02020603050405020304" pitchFamily="18" charset="0"/>
                <a:cs typeface="Times New Roman" panose="02020603050405020304" pitchFamily="18" charset="0"/>
              </a:rPr>
              <a:t>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最佳的反应时间为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h</a:t>
            </a:r>
            <a:r>
              <a:rPr lang="zh-CN" altLang="zh-CN" sz="2200">
                <a:solidFill>
                  <a:srgbClr val="000000"/>
                </a:solidFill>
                <a:latin typeface="Times New Roman" panose="02020603050405020304" pitchFamily="18" charset="0"/>
                <a:cs typeface="Times New Roman" panose="02020603050405020304" pitchFamily="18" charset="0"/>
              </a:rPr>
              <a:t>。若需</a:t>
            </a:r>
            <a:r>
              <a:rPr lang="zh-CN" altLang="zh-CN" sz="2200" smtClean="0">
                <a:solidFill>
                  <a:srgbClr val="000000"/>
                </a:solidFill>
                <a:latin typeface="Times New Roman" panose="02020603050405020304" pitchFamily="18" charset="0"/>
                <a:cs typeface="Times New Roman" panose="02020603050405020304" pitchFamily="18" charset="0"/>
              </a:rPr>
              <a:t>迅</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smtClean="0">
                <a:solidFill>
                  <a:srgbClr val="000000"/>
                </a:solidFill>
                <a:latin typeface="Times New Roman" panose="02020603050405020304" pitchFamily="18" charset="0"/>
                <a:cs typeface="Times New Roman" panose="02020603050405020304" pitchFamily="18" charset="0"/>
              </a:rPr>
              <a:t>速</a:t>
            </a:r>
            <a:r>
              <a:rPr lang="zh-CN" altLang="zh-CN" sz="2200">
                <a:solidFill>
                  <a:srgbClr val="000000"/>
                </a:solidFill>
                <a:latin typeface="Times New Roman" panose="02020603050405020304" pitchFamily="18" charset="0"/>
                <a:cs typeface="Times New Roman" panose="02020603050405020304" pitchFamily="18" charset="0"/>
              </a:rPr>
              <a:t>减小甚至停止反应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可采取的措施</a:t>
            </a:r>
            <a:r>
              <a:rPr lang="zh-CN" altLang="zh-CN" sz="2200" smtClean="0">
                <a:solidFill>
                  <a:srgbClr val="000000"/>
                </a:solidFill>
                <a:latin typeface="Times New Roman" panose="02020603050405020304" pitchFamily="18" charset="0"/>
                <a:cs typeface="Times New Roman" panose="02020603050405020304" pitchFamily="18" charset="0"/>
              </a:rPr>
              <a:t>有</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写一条即可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一段时间后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环戊烯产率快速下降的原因可能是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99916" y="1674782"/>
          <a:ext cx="8128000" cy="536502"/>
        </p:xfrm>
        <a:graphic>
          <a:graphicData uri="http://schemas.openxmlformats.org/presentationml/2006/ole">
            <mc:AlternateContent xmlns:mc="http://schemas.openxmlformats.org/markup-compatibility/2006">
              <mc:Choice xmlns:v="urn:schemas-microsoft-com:vml" Requires="v">
                <p:oleObj spid="_x0000_s106498" name="文档" r:id="rId3" imgW="3843020" imgH="255905" progId="Word.Document.12">
                  <p:embed/>
                </p:oleObj>
              </mc:Choice>
              <mc:Fallback>
                <p:oleObj name="文档" r:id="rId3" imgW="3843020" imgH="255905" progId="Word.Document.12">
                  <p:embed/>
                  <p:pic>
                    <p:nvPicPr>
                      <p:cNvPr id="0" name="图片 106497"/>
                      <p:cNvPicPr/>
                      <p:nvPr/>
                    </p:nvPicPr>
                    <p:blipFill>
                      <a:blip r:embed="rId4"/>
                      <a:stretch>
                        <a:fillRect/>
                      </a:stretch>
                    </p:blipFill>
                    <p:spPr>
                      <a:xfrm>
                        <a:off x="599916" y="1674782"/>
                        <a:ext cx="8128000" cy="536502"/>
                      </a:xfrm>
                      <a:prstGeom prst="rect">
                        <a:avLst/>
                      </a:prstGeom>
                    </p:spPr>
                  </p:pic>
                </p:oleObj>
              </mc:Fallback>
            </mc:AlternateContent>
          </a:graphicData>
        </a:graphic>
      </p:graphicFrame>
      <p:pic>
        <p:nvPicPr>
          <p:cNvPr id="7" name="19J102.eps" descr="id:2147506643;FounderCES"/>
          <p:cNvPicPr/>
          <p:nvPr/>
        </p:nvPicPr>
        <p:blipFill>
          <a:blip r:embed="rId5"/>
          <a:stretch>
            <a:fillRect/>
          </a:stretch>
        </p:blipFill>
        <p:spPr>
          <a:xfrm>
            <a:off x="5654967" y="3390696"/>
            <a:ext cx="2517433" cy="1982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2" name="对象 1"/>
          <p:cNvGraphicFramePr>
            <a:graphicFrameLocks noChangeAspect="1"/>
          </p:cNvGraphicFramePr>
          <p:nvPr/>
        </p:nvGraphicFramePr>
        <p:xfrm>
          <a:off x="508000" y="1631821"/>
          <a:ext cx="8128000" cy="1850931"/>
        </p:xfrm>
        <a:graphic>
          <a:graphicData uri="http://schemas.openxmlformats.org/presentationml/2006/ole">
            <mc:AlternateContent xmlns:mc="http://schemas.openxmlformats.org/markup-compatibility/2006">
              <mc:Choice xmlns:v="urn:schemas-microsoft-com:vml" Requires="v">
                <p:oleObj spid="_x0000_s77826" name="文档" r:id="rId3" imgW="3843020" imgH="875030" progId="Word.Document.12">
                  <p:embed/>
                </p:oleObj>
              </mc:Choice>
              <mc:Fallback>
                <p:oleObj name="文档" r:id="rId3" imgW="3843020" imgH="875030" progId="Word.Document.12">
                  <p:embed/>
                  <p:pic>
                    <p:nvPicPr>
                      <p:cNvPr id="0" name="图片 77825"/>
                      <p:cNvPicPr/>
                      <p:nvPr/>
                    </p:nvPicPr>
                    <p:blipFill>
                      <a:blip r:embed="rId4"/>
                      <a:stretch>
                        <a:fillRect/>
                      </a:stretch>
                    </p:blipFill>
                    <p:spPr>
                      <a:xfrm>
                        <a:off x="508000" y="1631821"/>
                        <a:ext cx="8128000" cy="1850931"/>
                      </a:xfrm>
                      <a:prstGeom prst="rect">
                        <a:avLst/>
                      </a:prstGeom>
                    </p:spPr>
                  </p:pic>
                </p:oleObj>
              </mc:Fallback>
            </mc:AlternateContent>
          </a:graphicData>
        </a:graphic>
      </p:graphicFrame>
      <p:sp>
        <p:nvSpPr>
          <p:cNvPr id="3" name="矩形 2"/>
          <p:cNvSpPr>
            <a:spLocks noChangeAspect="1"/>
          </p:cNvSpPr>
          <p:nvPr/>
        </p:nvSpPr>
        <p:spPr>
          <a:xfrm>
            <a:off x="404440" y="3458213"/>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其中可近似认为第二步反应不影响第一步的平衡。下列表述正确的是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第一步的逆反应</a:t>
            </a:r>
            <a:r>
              <a:rPr lang="en-US" altLang="zh-CN" sz="2200">
                <a:solidFill>
                  <a:srgbClr val="000000"/>
                </a:solidFill>
                <a:latin typeface="Times New Roman" panose="02020603050405020304" pitchFamily="18" charset="0"/>
                <a:cs typeface="Times New Roman" panose="02020603050405020304" pitchFamily="18" charset="0"/>
              </a:rPr>
              <a:t>)&gt;</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第二步反应</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反应的中间产物只有</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第二步中</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的碰撞仅部分有效</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第三步反应活化能较高</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12776"/>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解聚反应在刚性容器中进行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不考虑氢化反应和副反应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其他条件不变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有利于提高双环戊二烯平衡转化率的是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增大双环戊二烯的用量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使用催化剂</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及时分离产物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适当提高温度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实际生产中常通入水蒸气以降低双环戊二烯的温度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水蒸气不参与反应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。某温度下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通入总压为</a:t>
            </a:r>
            <a:r>
              <a:rPr lang="en-US" altLang="zh-CN" sz="2200">
                <a:solidFill>
                  <a:srgbClr val="000000"/>
                </a:solidFill>
                <a:latin typeface="Times New Roman" panose="02020603050405020304" pitchFamily="18" charset="0"/>
                <a:cs typeface="Times New Roman" panose="02020603050405020304" pitchFamily="18" charset="0"/>
              </a:rPr>
              <a:t>300 kPa</a:t>
            </a:r>
            <a:r>
              <a:rPr lang="zh-CN" altLang="zh-CN" sz="2200">
                <a:solidFill>
                  <a:srgbClr val="000000"/>
                </a:solidFill>
                <a:latin typeface="Times New Roman" panose="02020603050405020304" pitchFamily="18" charset="0"/>
                <a:cs typeface="Times New Roman" panose="02020603050405020304" pitchFamily="18" charset="0"/>
              </a:rPr>
              <a:t>的双环戊二烯和水蒸气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达到平衡后总压为</a:t>
            </a:r>
            <a:r>
              <a:rPr lang="en-US" altLang="zh-CN" sz="2200">
                <a:solidFill>
                  <a:srgbClr val="000000"/>
                </a:solidFill>
                <a:latin typeface="Times New Roman" panose="02020603050405020304" pitchFamily="18" charset="0"/>
                <a:cs typeface="Times New Roman" panose="02020603050405020304" pitchFamily="18" charset="0"/>
              </a:rPr>
              <a:t>500 kPa,</a:t>
            </a:r>
            <a:r>
              <a:rPr lang="zh-CN" altLang="zh-CN" sz="2200">
                <a:solidFill>
                  <a:srgbClr val="000000"/>
                </a:solidFill>
                <a:latin typeface="Times New Roman" panose="02020603050405020304" pitchFamily="18" charset="0"/>
                <a:cs typeface="Times New Roman" panose="02020603050405020304" pitchFamily="18" charset="0"/>
              </a:rPr>
              <a:t>双环戊二烯的转化率为</a:t>
            </a:r>
            <a:r>
              <a:rPr lang="en-US" altLang="zh-CN" sz="2200">
                <a:solidFill>
                  <a:srgbClr val="000000"/>
                </a:solidFill>
                <a:latin typeface="Times New Roman" panose="02020603050405020304" pitchFamily="18" charset="0"/>
                <a:cs typeface="Times New Roman" panose="02020603050405020304" pitchFamily="18" charset="0"/>
              </a:rPr>
              <a:t>80%,</a:t>
            </a:r>
            <a:r>
              <a:rPr lang="zh-CN" altLang="zh-CN" sz="2200">
                <a:solidFill>
                  <a:srgbClr val="000000"/>
                </a:solidFill>
                <a:latin typeface="Times New Roman" panose="02020603050405020304" pitchFamily="18" charset="0"/>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kPa,</a:t>
            </a:r>
            <a:r>
              <a:rPr lang="zh-CN" altLang="zh-CN" sz="2200">
                <a:solidFill>
                  <a:srgbClr val="000000"/>
                </a:solidFill>
                <a:latin typeface="Times New Roman" panose="02020603050405020304" pitchFamily="18" charset="0"/>
                <a:cs typeface="Times New Roman" panose="02020603050405020304" pitchFamily="18" charset="0"/>
              </a:rPr>
              <a:t>平衡常数</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kPa(</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为以分压表示的平衡常数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55589"/>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smtClean="0">
                <a:solidFill>
                  <a:srgbClr val="000000"/>
                </a:solidFill>
                <a:latin typeface="Times New Roman" panose="02020603050405020304" pitchFamily="18" charset="0"/>
                <a:cs typeface="Times New Roman" panose="02020603050405020304" pitchFamily="18" charset="0"/>
              </a:rPr>
              <a:t>209.9   (2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氢化反应的活化能小或反应物的浓度大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　排出氢气或急剧降温　</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副反应增加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CD</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50</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3 </a:t>
            </a:r>
            <a:r>
              <a:rPr lang="en-US" altLang="zh-CN" sz="2200" smtClean="0">
                <a:solidFill>
                  <a:srgbClr val="000000"/>
                </a:solidFill>
                <a:latin typeface="Times New Roman" panose="02020603050405020304" pitchFamily="18" charset="0"/>
                <a:cs typeface="Times New Roman" panose="02020603050405020304" pitchFamily="18" charset="0"/>
              </a:rPr>
              <a:t>200</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0~4</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氢化反应速率比副反应大的可能原因是氢化反应的活化能小或反应物的浓度大。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根据图像可知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时环戊烯产率最大、环戊烷产率较小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说明最佳的反应时间为</a:t>
            </a:r>
            <a:r>
              <a:rPr lang="en-US" altLang="zh-CN" sz="22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若需迅速减小甚至停止反应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可采取的措施有急剧降低反应物</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的浓度或利用温度对化学反应速率的影响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急剧降温。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一段时间后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环戊烯产率快速下降的原因可能是发生了副反应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导致环戊烯的产率降低。</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99916" y="2575178"/>
          <a:ext cx="8128000" cy="858403"/>
        </p:xfrm>
        <a:graphic>
          <a:graphicData uri="http://schemas.openxmlformats.org/presentationml/2006/ole">
            <mc:AlternateContent xmlns:mc="http://schemas.openxmlformats.org/markup-compatibility/2006">
              <mc:Choice xmlns:v="urn:schemas-microsoft-com:vml" Requires="v">
                <p:oleObj spid="_x0000_s107522" name="文档" r:id="rId3" imgW="3843020" imgH="407670" progId="Word.Document.12">
                  <p:embed/>
                </p:oleObj>
              </mc:Choice>
              <mc:Fallback>
                <p:oleObj name="文档" r:id="rId3" imgW="3843020" imgH="407670" progId="Word.Document.12">
                  <p:embed/>
                  <p:pic>
                    <p:nvPicPr>
                      <p:cNvPr id="0" name="图片 107521"/>
                      <p:cNvPicPr/>
                      <p:nvPr/>
                    </p:nvPicPr>
                    <p:blipFill>
                      <a:blip r:embed="rId4"/>
                      <a:stretch>
                        <a:fillRect/>
                      </a:stretch>
                    </p:blipFill>
                    <p:spPr>
                      <a:xfrm>
                        <a:off x="599916" y="2575178"/>
                        <a:ext cx="8128000" cy="85840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down)">
                                      <p:cBhvr>
                                        <p:cTn id="10" dur="500"/>
                                        <p:tgtEl>
                                          <p:spTgt spid="2">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wipe(down)">
                                      <p:cBhvr>
                                        <p:cTn id="13" dur="500"/>
                                        <p:tgtEl>
                                          <p:spTgt spid="2">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wipe(down)">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7"/>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增大双环戊二烯的用量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相当于增大压强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由反应方程式可以看出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增大压强会使反应物的转化率降低</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使用催化剂化学平衡不发生移动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平衡转化率不变</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及时分离产物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平衡正向移动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使更多的双环戊二烯发生反应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双环戊二烯的转化率增大</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由于该反应的正反应是吸热反应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适当提高温度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化学平衡正向移动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双环戊二烯的转化率增大</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假设反应前双环戊二烯的物质的量为</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水蒸气的物质的量为</a:t>
            </a:r>
            <a:r>
              <a:rPr lang="en-US" altLang="zh-CN" sz="2200" i="1">
                <a:solidFill>
                  <a:srgbClr val="000000"/>
                </a:solidFill>
                <a:latin typeface="Times New Roman" panose="02020603050405020304" pitchFamily="18" charset="0"/>
                <a:cs typeface="Times New Roman" panose="02020603050405020304" pitchFamily="18" charset="0"/>
              </a:rPr>
              <a:t>b</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开始</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0.8</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1</a:t>
            </a:r>
            <a:r>
              <a:rPr lang="en-US" altLang="zh-CN" sz="2200" i="1" smtClean="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6</a:t>
            </a:r>
            <a:r>
              <a:rPr lang="en-US" altLang="zh-CN" sz="2200" i="1" smtClean="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0.2</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1</a:t>
            </a:r>
            <a:r>
              <a:rPr lang="en-US" altLang="zh-CN" sz="2200" i="1" smtClean="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6</a:t>
            </a:r>
            <a:r>
              <a:rPr lang="en-US" altLang="zh-CN" sz="2200" i="1" smtClean="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601286" y="4240398"/>
          <a:ext cx="7389091" cy="1060810"/>
        </p:xfrm>
        <a:graphic>
          <a:graphicData uri="http://schemas.openxmlformats.org/presentationml/2006/ole">
            <mc:AlternateContent xmlns:mc="http://schemas.openxmlformats.org/markup-compatibility/2006">
              <mc:Choice xmlns:v="urn:schemas-microsoft-com:vml" Requires="v">
                <p:oleObj spid="_x0000_s108546" name="文档" r:id="rId3" imgW="3843020" imgH="552450" progId="Word.Document.12">
                  <p:embed/>
                </p:oleObj>
              </mc:Choice>
              <mc:Fallback>
                <p:oleObj name="文档" r:id="rId3" imgW="3843020" imgH="552450" progId="Word.Document.12">
                  <p:embed/>
                  <p:pic>
                    <p:nvPicPr>
                      <p:cNvPr id="0" name="图片 108545"/>
                      <p:cNvPicPr/>
                      <p:nvPr/>
                    </p:nvPicPr>
                    <p:blipFill>
                      <a:blip r:embed="rId4"/>
                      <a:stretch>
                        <a:fillRect/>
                      </a:stretch>
                    </p:blipFill>
                    <p:spPr>
                      <a:xfrm>
                        <a:off x="601286" y="4240398"/>
                        <a:ext cx="7389091" cy="106081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2" name="对象 1"/>
          <p:cNvGraphicFramePr>
            <a:graphicFrameLocks noChangeAspect="1"/>
          </p:cNvGraphicFramePr>
          <p:nvPr/>
        </p:nvGraphicFramePr>
        <p:xfrm>
          <a:off x="508000" y="1948171"/>
          <a:ext cx="8128000" cy="3215658"/>
        </p:xfrm>
        <a:graphic>
          <a:graphicData uri="http://schemas.openxmlformats.org/presentationml/2006/ole">
            <mc:AlternateContent xmlns:mc="http://schemas.openxmlformats.org/markup-compatibility/2006">
              <mc:Choice xmlns:v="urn:schemas-microsoft-com:vml" Requires="v">
                <p:oleObj spid="_x0000_s109570" name="文档" r:id="rId3" imgW="3843020" imgH="1521460" progId="Word.Document.12">
                  <p:embed/>
                </p:oleObj>
              </mc:Choice>
              <mc:Fallback>
                <p:oleObj name="文档" r:id="rId3" imgW="3843020" imgH="1521460" progId="Word.Document.12">
                  <p:embed/>
                  <p:pic>
                    <p:nvPicPr>
                      <p:cNvPr id="0" name="图片 109569"/>
                      <p:cNvPicPr/>
                      <p:nvPr/>
                    </p:nvPicPr>
                    <p:blipFill>
                      <a:blip r:embed="rId4"/>
                      <a:stretch>
                        <a:fillRect/>
                      </a:stretch>
                    </p:blipFill>
                    <p:spPr>
                      <a:xfrm>
                        <a:off x="508000" y="1948171"/>
                        <a:ext cx="8128000" cy="321565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97936"/>
            <a:ext cx="8128000" cy="419191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湖北黄冈中学高三适应性考试</a:t>
            </a:r>
            <a:r>
              <a:rPr lang="en-US" altLang="zh-CN" sz="2200">
                <a:solidFill>
                  <a:srgbClr val="000000"/>
                </a:solidFill>
                <a:latin typeface="Times New Roman" panose="02020603050405020304" pitchFamily="18" charset="0"/>
                <a:cs typeface="Times New Roman" panose="02020603050405020304" pitchFamily="18" charset="0"/>
              </a:rPr>
              <a:t>)1799</a:t>
            </a:r>
            <a:r>
              <a:rPr lang="zh-CN" altLang="zh-CN" sz="2200">
                <a:solidFill>
                  <a:srgbClr val="000000"/>
                </a:solidFill>
                <a:latin typeface="Times New Roman" panose="02020603050405020304" pitchFamily="18" charset="0"/>
                <a:cs typeface="Times New Roman" panose="02020603050405020304" pitchFamily="18" charset="0"/>
              </a:rPr>
              <a:t>年由英国化学家汉弗莱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戴维发现一氧化二氮</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气体具有轻微的麻醉作用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而且对心脏、肺等器官无伤害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后被广泛应用于医学手术中。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一氧化二氮早期被用于牙科手术的麻醉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它可由硝酸铵在催化剂下分解制得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该反应的化学方程式为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已知反应</a:t>
            </a:r>
            <a:r>
              <a:rPr lang="en-US" altLang="zh-CN" sz="2200">
                <a:solidFill>
                  <a:srgbClr val="000000"/>
                </a:solidFill>
                <a:latin typeface="Times New Roman" panose="02020603050405020304" pitchFamily="18" charset="0"/>
                <a:cs typeface="Times New Roman" panose="02020603050405020304" pitchFamily="18" charset="0"/>
              </a:rPr>
              <a:t>2N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2N</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(g</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=-163 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,1 mol 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 mol 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分子中化学键断裂时分别需要吸收</a:t>
            </a:r>
            <a:r>
              <a:rPr lang="en-US" altLang="zh-CN" sz="2200">
                <a:solidFill>
                  <a:srgbClr val="000000"/>
                </a:solidFill>
                <a:latin typeface="Times New Roman" panose="02020603050405020304" pitchFamily="18" charset="0"/>
                <a:cs typeface="Times New Roman" panose="02020603050405020304" pitchFamily="18" charset="0"/>
              </a:rPr>
              <a:t>945 kJ</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498 kJ</a:t>
            </a:r>
            <a:r>
              <a:rPr lang="zh-CN" altLang="zh-CN" sz="2200">
                <a:solidFill>
                  <a:srgbClr val="000000"/>
                </a:solidFill>
                <a:latin typeface="Times New Roman" panose="02020603050405020304" pitchFamily="18" charset="0"/>
                <a:cs typeface="Times New Roman" panose="02020603050405020304" pitchFamily="18" charset="0"/>
              </a:rPr>
              <a:t>的能量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1 mol 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a:t>
            </a:r>
            <a:r>
              <a:rPr lang="zh-CN" altLang="zh-CN" sz="2200">
                <a:solidFill>
                  <a:srgbClr val="000000"/>
                </a:solidFill>
                <a:latin typeface="Times New Roman" panose="02020603050405020304" pitchFamily="18" charset="0"/>
                <a:cs typeface="Times New Roman" panose="02020603050405020304" pitchFamily="18" charset="0"/>
              </a:rPr>
              <a:t>分子中化学键断裂时需要吸收的能量为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kJ</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2" name="对象 1"/>
          <p:cNvGraphicFramePr>
            <a:graphicFrameLocks noChangeAspect="1"/>
          </p:cNvGraphicFramePr>
          <p:nvPr/>
        </p:nvGraphicFramePr>
        <p:xfrm>
          <a:off x="511175" y="1371600"/>
          <a:ext cx="8088313" cy="2384425"/>
        </p:xfrm>
        <a:graphic>
          <a:graphicData uri="http://schemas.openxmlformats.org/presentationml/2006/ole">
            <mc:AlternateContent xmlns:mc="http://schemas.openxmlformats.org/markup-compatibility/2006">
              <mc:Choice xmlns:v="urn:schemas-microsoft-com:vml" Requires="v">
                <p:oleObj spid="_x0000_s110594" name="文档" r:id="rId3" imgW="3919220" imgH="1151890" progId="Word.Document.12">
                  <p:embed/>
                </p:oleObj>
              </mc:Choice>
              <mc:Fallback>
                <p:oleObj name="文档" r:id="rId3" imgW="3919220" imgH="1151890" progId="Word.Document.12">
                  <p:embed/>
                  <p:pic>
                    <p:nvPicPr>
                      <p:cNvPr id="0" name="图片 110593"/>
                      <p:cNvPicPr/>
                      <p:nvPr/>
                    </p:nvPicPr>
                    <p:blipFill>
                      <a:blip r:embed="rId4"/>
                      <a:stretch>
                        <a:fillRect/>
                      </a:stretch>
                    </p:blipFill>
                    <p:spPr>
                      <a:xfrm>
                        <a:off x="511175" y="1371600"/>
                        <a:ext cx="8088313" cy="2384425"/>
                      </a:xfrm>
                      <a:prstGeom prst="rect">
                        <a:avLst/>
                      </a:prstGeom>
                    </p:spPr>
                  </p:pic>
                </p:oleObj>
              </mc:Fallback>
            </mc:AlternateContent>
          </a:graphicData>
        </a:graphic>
      </p:graphicFrame>
      <p:sp>
        <p:nvSpPr>
          <p:cNvPr id="3" name="矩形 2"/>
          <p:cNvSpPr>
            <a:spLocks noChangeAspect="1"/>
          </p:cNvSpPr>
          <p:nvPr/>
        </p:nvSpPr>
        <p:spPr>
          <a:xfrm>
            <a:off x="508000" y="3130694"/>
            <a:ext cx="8128000" cy="131112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0~20 min</a:t>
            </a:r>
            <a:r>
              <a:rPr lang="zh-CN" altLang="zh-CN" sz="2200">
                <a:solidFill>
                  <a:srgbClr val="000000"/>
                </a:solidFill>
                <a:latin typeface="Times New Roman" panose="02020603050405020304" pitchFamily="18" charset="0"/>
                <a:cs typeface="Times New Roman" panose="02020603050405020304" pitchFamily="18" charset="0"/>
              </a:rPr>
              <a:t>时段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反应速率</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mol·(L·min)</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若</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起始浓度</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0.150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则反应至</a:t>
            </a:r>
            <a:r>
              <a:rPr lang="en-US" altLang="zh-CN" sz="2200">
                <a:solidFill>
                  <a:srgbClr val="000000"/>
                </a:solidFill>
                <a:latin typeface="Times New Roman" panose="02020603050405020304" pitchFamily="18" charset="0"/>
                <a:cs typeface="Times New Roman" panose="02020603050405020304" pitchFamily="18" charset="0"/>
              </a:rPr>
              <a:t>30 min</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的转化率</a:t>
            </a:r>
            <a:r>
              <a:rPr lang="en-US" altLang="zh-CN" sz="2200" i="1">
                <a:solidFill>
                  <a:srgbClr val="000000"/>
                </a:solidFill>
                <a:latin typeface="Times New Roman" panose="02020603050405020304" pitchFamily="18" charset="0"/>
                <a:ea typeface="Microsoft Yi Baiti" panose="03000500000000000000" pitchFamily="66" charset="0"/>
                <a:cs typeface="Times New Roman" panose="02020603050405020304" pitchFamily="18" charset="0"/>
              </a:rPr>
              <a:t>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
        <p:nvSpPr>
          <p:cNvPr id="9" name="矩形 8"/>
          <p:cNvSpPr>
            <a:spLocks noChangeAspect="1"/>
          </p:cNvSpPr>
          <p:nvPr/>
        </p:nvSpPr>
        <p:spPr>
          <a:xfrm>
            <a:off x="508000" y="4327768"/>
            <a:ext cx="5432152" cy="1678536"/>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不同温度</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分解半衰期随起始压强的变化关系如图所示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图中半衰期指任一浓度</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消耗一半时所需的相应时间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“&lt;”)</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。当温度为</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起始</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0" name="H24.eps" descr="id:2147506679;FounderCES"/>
          <p:cNvPicPr/>
          <p:nvPr/>
        </p:nvPicPr>
        <p:blipFill>
          <a:blip r:embed="rId5"/>
          <a:stretch>
            <a:fillRect/>
          </a:stretch>
        </p:blipFill>
        <p:spPr>
          <a:xfrm>
            <a:off x="5940152" y="3933056"/>
            <a:ext cx="2659336" cy="2092918"/>
          </a:xfrm>
          <a:prstGeom prst="rect">
            <a:avLst/>
          </a:prstGeom>
        </p:spPr>
      </p:pic>
      <p:sp>
        <p:nvSpPr>
          <p:cNvPr id="4" name="矩形 3"/>
          <p:cNvSpPr>
            <a:spLocks noChangeAspect="1"/>
          </p:cNvSpPr>
          <p:nvPr/>
        </p:nvSpPr>
        <p:spPr>
          <a:xfrm>
            <a:off x="508000" y="5979406"/>
            <a:ext cx="7664400" cy="498598"/>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压强为</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反应至</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min</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体系</a:t>
            </a:r>
            <a:r>
              <a:rPr lang="zh-CN" altLang="zh-CN" sz="2200" smtClean="0">
                <a:solidFill>
                  <a:srgbClr val="000000"/>
                </a:solidFill>
                <a:latin typeface="Times New Roman" panose="02020603050405020304" pitchFamily="18" charset="0"/>
                <a:cs typeface="Times New Roman" panose="02020603050405020304" pitchFamily="18" charset="0"/>
              </a:rPr>
              <a:t>压强</a:t>
            </a:r>
            <a:r>
              <a:rPr lang="en-US" altLang="zh-CN" sz="2200" i="1" smtClean="0">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13" name="对象 12"/>
          <p:cNvGraphicFramePr>
            <a:graphicFrameLocks noChangeAspect="1"/>
          </p:cNvGraphicFramePr>
          <p:nvPr/>
        </p:nvGraphicFramePr>
        <p:xfrm>
          <a:off x="508000" y="1619850"/>
          <a:ext cx="8128000" cy="536502"/>
        </p:xfrm>
        <a:graphic>
          <a:graphicData uri="http://schemas.openxmlformats.org/presentationml/2006/ole">
            <mc:AlternateContent xmlns:mc="http://schemas.openxmlformats.org/markup-compatibility/2006">
              <mc:Choice xmlns:v="urn:schemas-microsoft-com:vml" Requires="v">
                <p:oleObj spid="_x0000_s111618" name="文档" r:id="rId3" imgW="3843020" imgH="255905" progId="Word.Document.12">
                  <p:embed/>
                </p:oleObj>
              </mc:Choice>
              <mc:Fallback>
                <p:oleObj name="文档" r:id="rId3" imgW="3843020" imgH="255905" progId="Word.Document.12">
                  <p:embed/>
                  <p:pic>
                    <p:nvPicPr>
                      <p:cNvPr id="0" name="图片 111617"/>
                      <p:cNvPicPr/>
                      <p:nvPr/>
                    </p:nvPicPr>
                    <p:blipFill>
                      <a:blip r:embed="rId4"/>
                      <a:stretch>
                        <a:fillRect/>
                      </a:stretch>
                    </p:blipFill>
                    <p:spPr>
                      <a:xfrm>
                        <a:off x="508000" y="1619850"/>
                        <a:ext cx="8128000" cy="536502"/>
                      </a:xfrm>
                      <a:prstGeom prst="rect">
                        <a:avLst/>
                      </a:prstGeom>
                    </p:spPr>
                  </p:pic>
                </p:oleObj>
              </mc:Fallback>
            </mc:AlternateContent>
          </a:graphicData>
        </a:graphic>
      </p:graphicFrame>
      <p:sp>
        <p:nvSpPr>
          <p:cNvPr id="14" name="矩形 13"/>
          <p:cNvSpPr>
            <a:spLocks noChangeAspect="1"/>
          </p:cNvSpPr>
          <p:nvPr/>
        </p:nvSpPr>
        <p:spPr>
          <a:xfrm>
            <a:off x="416084" y="2153072"/>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(2)1 112.5</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1.0×10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20.0%</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③</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1.25</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0</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15" name="对象 14"/>
          <p:cNvGraphicFramePr>
            <a:graphicFrameLocks noChangeAspect="1"/>
          </p:cNvGraphicFramePr>
          <p:nvPr/>
        </p:nvGraphicFramePr>
        <p:xfrm>
          <a:off x="517634" y="3459822"/>
          <a:ext cx="8128000" cy="2367314"/>
        </p:xfrm>
        <a:graphic>
          <a:graphicData uri="http://schemas.openxmlformats.org/presentationml/2006/ole">
            <mc:AlternateContent xmlns:mc="http://schemas.openxmlformats.org/markup-compatibility/2006">
              <mc:Choice xmlns:v="urn:schemas-microsoft-com:vml" Requires="v">
                <p:oleObj spid="_x0000_s111619" name="文档" r:id="rId5" imgW="3843020" imgH="1121410" progId="Word.Document.12">
                  <p:embed/>
                </p:oleObj>
              </mc:Choice>
              <mc:Fallback>
                <p:oleObj name="文档" r:id="rId5" imgW="3843020" imgH="1121410" progId="Word.Document.12">
                  <p:embed/>
                  <p:pic>
                    <p:nvPicPr>
                      <p:cNvPr id="0" name="图片 111618"/>
                      <p:cNvPicPr/>
                      <p:nvPr/>
                    </p:nvPicPr>
                    <p:blipFill>
                      <a:blip r:embed="rId6"/>
                      <a:stretch>
                        <a:fillRect/>
                      </a:stretch>
                    </p:blipFill>
                    <p:spPr>
                      <a:xfrm>
                        <a:off x="517634" y="3459822"/>
                        <a:ext cx="8128000" cy="236731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10" name="对象 9"/>
          <p:cNvGraphicFramePr>
            <a:graphicFrameLocks noChangeAspect="1"/>
          </p:cNvGraphicFramePr>
          <p:nvPr/>
        </p:nvGraphicFramePr>
        <p:xfrm>
          <a:off x="508000" y="1484784"/>
          <a:ext cx="8128000" cy="4409374"/>
        </p:xfrm>
        <a:graphic>
          <a:graphicData uri="http://schemas.openxmlformats.org/presentationml/2006/ole">
            <mc:AlternateContent xmlns:mc="http://schemas.openxmlformats.org/markup-compatibility/2006">
              <mc:Choice xmlns:v="urn:schemas-microsoft-com:vml" Requires="v">
                <p:oleObj spid="_x0000_s112642" name="文档" r:id="rId3" imgW="3843020" imgH="2085975" progId="Word.Document.12">
                  <p:embed/>
                </p:oleObj>
              </mc:Choice>
              <mc:Fallback>
                <p:oleObj name="文档" r:id="rId3" imgW="3843020" imgH="2085975" progId="Word.Document.12">
                  <p:embed/>
                  <p:pic>
                    <p:nvPicPr>
                      <p:cNvPr id="0" name="图片 112641"/>
                      <p:cNvPicPr/>
                      <p:nvPr/>
                    </p:nvPicPr>
                    <p:blipFill>
                      <a:blip r:embed="rId4"/>
                      <a:stretch>
                        <a:fillRect/>
                      </a:stretch>
                    </p:blipFill>
                    <p:spPr>
                      <a:xfrm>
                        <a:off x="508000" y="1484784"/>
                        <a:ext cx="8128000" cy="440937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7" name="对象 6"/>
          <p:cNvGraphicFramePr>
            <a:graphicFrameLocks noChangeAspect="1"/>
          </p:cNvGraphicFramePr>
          <p:nvPr/>
        </p:nvGraphicFramePr>
        <p:xfrm>
          <a:off x="508000" y="1484784"/>
          <a:ext cx="8128000" cy="1951525"/>
        </p:xfrm>
        <a:graphic>
          <a:graphicData uri="http://schemas.openxmlformats.org/presentationml/2006/ole">
            <mc:AlternateContent xmlns:mc="http://schemas.openxmlformats.org/markup-compatibility/2006">
              <mc:Choice xmlns:v="urn:schemas-microsoft-com:vml" Requires="v">
                <p:oleObj spid="_x0000_s113666" name="文档" r:id="rId3" imgW="3843020" imgH="925195" progId="Word.Document.12">
                  <p:embed/>
                </p:oleObj>
              </mc:Choice>
              <mc:Fallback>
                <p:oleObj name="文档" r:id="rId3" imgW="3843020" imgH="925195" progId="Word.Document.12">
                  <p:embed/>
                  <p:pic>
                    <p:nvPicPr>
                      <p:cNvPr id="0" name="图片 113665"/>
                      <p:cNvPicPr/>
                      <p:nvPr/>
                    </p:nvPicPr>
                    <p:blipFill>
                      <a:blip r:embed="rId4"/>
                      <a:stretch>
                        <a:fillRect/>
                      </a:stretch>
                    </p:blipFill>
                    <p:spPr>
                      <a:xfrm>
                        <a:off x="508000" y="1484784"/>
                        <a:ext cx="8128000" cy="1951525"/>
                      </a:xfrm>
                      <a:prstGeom prst="rect">
                        <a:avLst/>
                      </a:prstGeom>
                    </p:spPr>
                  </p:pic>
                </p:oleObj>
              </mc:Fallback>
            </mc:AlternateContent>
          </a:graphicData>
        </a:graphic>
      </p:graphicFrame>
      <p:sp>
        <p:nvSpPr>
          <p:cNvPr id="9" name="矩形 8"/>
          <p:cNvSpPr>
            <a:spLocks noChangeAspect="1"/>
          </p:cNvSpPr>
          <p:nvPr/>
        </p:nvSpPr>
        <p:spPr>
          <a:xfrm>
            <a:off x="476448" y="3442880"/>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化学反应速率增大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30000">
                <a:solidFill>
                  <a:srgbClr val="000000"/>
                </a:solidFill>
                <a:latin typeface="Times New Roman" panose="02020603050405020304" pitchFamily="18" charset="0"/>
                <a:cs typeface="Times New Roman" panose="02020603050405020304" pitchFamily="18" charset="0"/>
              </a:rPr>
              <a:t>0.5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则温度升高</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值增大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化学反应速率由反应最慢的反应决定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则第二步对总反应速率起决定作用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第二步反应为慢反应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第三步反应为快反应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所以第二步活化能比第三步大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含碘时</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分解速率方程</a:t>
            </a:r>
            <a:r>
              <a:rPr lang="en-US" altLang="zh-CN" sz="2200" i="1">
                <a:solidFill>
                  <a:srgbClr val="000000"/>
                </a:solidFill>
                <a:latin typeface="Times New Roman" panose="02020603050405020304" pitchFamily="18" charset="0"/>
                <a:cs typeface="Times New Roman" panose="02020603050405020304" pitchFamily="18" charset="0"/>
              </a:rPr>
              <a:t>v=k</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30000">
                <a:solidFill>
                  <a:srgbClr val="000000"/>
                </a:solidFill>
                <a:latin typeface="Times New Roman" panose="02020603050405020304" pitchFamily="18" charset="0"/>
                <a:cs typeface="Times New Roman" panose="02020603050405020304" pitchFamily="18" charset="0"/>
              </a:rPr>
              <a:t>0.5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分解速率与</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的浓度有关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5" name="矩形 4"/>
          <p:cNvSpPr>
            <a:spLocks noChangeAspect="1"/>
          </p:cNvSpPr>
          <p:nvPr/>
        </p:nvSpPr>
        <p:spPr>
          <a:xfrm>
            <a:off x="508000" y="1351584"/>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重庆巴蜀中学高三三诊考试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乙二醛</a:t>
            </a:r>
            <a:r>
              <a:rPr lang="en-US" altLang="zh-CN" sz="2200">
                <a:solidFill>
                  <a:srgbClr val="000000"/>
                </a:solidFill>
                <a:latin typeface="Times New Roman" panose="02020603050405020304" pitchFamily="18" charset="0"/>
                <a:cs typeface="Times New Roman" panose="02020603050405020304" pitchFamily="18" charset="0"/>
              </a:rPr>
              <a:t>(OHC—CHO)</a:t>
            </a:r>
            <a:r>
              <a:rPr lang="zh-CN" altLang="zh-CN" sz="2200">
                <a:solidFill>
                  <a:srgbClr val="000000"/>
                </a:solidFill>
                <a:latin typeface="Times New Roman" panose="02020603050405020304" pitchFamily="18" charset="0"/>
                <a:cs typeface="Times New Roman" panose="02020603050405020304" pitchFamily="18" charset="0"/>
              </a:rPr>
              <a:t>是一种重要的精细化工产品。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乙醛</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CHO)</a:t>
            </a:r>
            <a:r>
              <a:rPr lang="zh-CN" altLang="zh-CN" sz="2200">
                <a:solidFill>
                  <a:srgbClr val="000000"/>
                </a:solidFill>
                <a:latin typeface="Times New Roman" panose="02020603050405020304" pitchFamily="18" charset="0"/>
                <a:cs typeface="Times New Roman" panose="02020603050405020304" pitchFamily="18" charset="0"/>
              </a:rPr>
              <a:t>液相硝酸氧化法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Cu(NO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催化下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用稀硝酸氧化乙醛制取乙二醛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反应的化学方程式为</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该</a:t>
            </a:r>
            <a:r>
              <a:rPr lang="zh-CN" altLang="zh-CN" sz="2200">
                <a:solidFill>
                  <a:srgbClr val="000000"/>
                </a:solidFill>
                <a:latin typeface="Times New Roman" panose="02020603050405020304" pitchFamily="18" charset="0"/>
                <a:cs typeface="Times New Roman" panose="02020603050405020304" pitchFamily="18" charset="0"/>
              </a:rPr>
              <a:t>法具有原料易得、反应条件温和等优点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但也存在比较明显的缺点是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nvGraphicFramePr>
        <p:xfrm>
          <a:off x="609600" y="3809588"/>
          <a:ext cx="8110538" cy="1524000"/>
        </p:xfrm>
        <a:graphic>
          <a:graphicData uri="http://schemas.openxmlformats.org/presentationml/2006/ole">
            <mc:AlternateContent xmlns:mc="http://schemas.openxmlformats.org/markup-compatibility/2006">
              <mc:Choice xmlns:v="urn:schemas-microsoft-com:vml" Requires="v">
                <p:oleObj spid="_x0000_s114690" name="文档" r:id="rId3" imgW="3843020" imgH="721360" progId="Word.Document.12">
                  <p:embed/>
                </p:oleObj>
              </mc:Choice>
              <mc:Fallback>
                <p:oleObj name="文档" r:id="rId3" imgW="3843020" imgH="721360" progId="Word.Document.12">
                  <p:embed/>
                  <p:pic>
                    <p:nvPicPr>
                      <p:cNvPr id="0" name="图片 114689"/>
                      <p:cNvPicPr/>
                      <p:nvPr/>
                    </p:nvPicPr>
                    <p:blipFill>
                      <a:blip r:embed="rId4"/>
                      <a:stretch>
                        <a:fillRect/>
                      </a:stretch>
                    </p:blipFill>
                    <p:spPr>
                      <a:xfrm>
                        <a:off x="609600" y="3809588"/>
                        <a:ext cx="8110538" cy="1524000"/>
                      </a:xfrm>
                      <a:prstGeom prst="rect">
                        <a:avLst/>
                      </a:prstGeom>
                    </p:spPr>
                  </p:pic>
                </p:oleObj>
              </mc:Fallback>
            </mc:AlternateContent>
          </a:graphicData>
        </a:graphic>
      </p:graphicFrame>
      <p:sp>
        <p:nvSpPr>
          <p:cNvPr id="9" name="矩形 8"/>
          <p:cNvSpPr>
            <a:spLocks noChangeAspect="1"/>
          </p:cNvSpPr>
          <p:nvPr/>
        </p:nvSpPr>
        <p:spPr>
          <a:xfrm>
            <a:off x="508000" y="5149297"/>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乙二醇气相氧化反应</a:t>
            </a:r>
            <a:r>
              <a:rPr lang="en-US" altLang="zh-CN" sz="2200">
                <a:solidFill>
                  <a:srgbClr val="000000"/>
                </a:solidFill>
                <a:latin typeface="Times New Roman" panose="02020603050405020304" pitchFamily="18" charset="0"/>
                <a:cs typeface="Times New Roman" panose="02020603050405020304" pitchFamily="18" charset="0"/>
              </a:rPr>
              <a:t>HOCH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OH(g)+O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(g)OHC—CHO(g)+2H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kJ· 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。相同温度下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该反应的化学平衡常数</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用含</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的代数式表示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(1)O</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53.1</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30.0</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6.0×10</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大于　温度提高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体积不变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总压强提高</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二聚为放热反应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温度提高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平衡左移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体系物质的量增加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总压强提高　</a:t>
            </a:r>
            <a:r>
              <a:rPr lang="zh-CN" altLang="zh-CN" sz="2200">
                <a:solidFill>
                  <a:srgbClr val="000000"/>
                </a:solidFill>
                <a:latin typeface="NEU-BZ-S92"/>
                <a:cs typeface="宋体" panose="02010600030101010101" pitchFamily="2" charset="-122"/>
              </a:rPr>
              <a:t>④</a:t>
            </a:r>
            <a:r>
              <a:rPr lang="en-US" altLang="zh-CN" sz="2200">
                <a:solidFill>
                  <a:srgbClr val="000000"/>
                </a:solidFill>
                <a:latin typeface="Times New Roman" panose="02020603050405020304" pitchFamily="18" charset="0"/>
                <a:cs typeface="Times New Roman" panose="02020603050405020304" pitchFamily="18" charset="0"/>
              </a:rPr>
              <a:t>13.4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干燥的氯气与干燥的</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之间发生氧化还原反应时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氯气作氧化剂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元素都处于最高价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所以被氧化的只能为氧元素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则得到的气体为氧气。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5" name="矩形 4"/>
          <p:cNvSpPr>
            <a:spLocks noChangeAspect="1"/>
          </p:cNvSpPr>
          <p:nvPr/>
        </p:nvSpPr>
        <p:spPr>
          <a:xfrm>
            <a:off x="507999" y="1340767"/>
            <a:ext cx="4659543" cy="2936188"/>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氢气与氧气反应生成水在热力学上趋势很大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当原料气中氧醇比为</a:t>
            </a:r>
            <a:r>
              <a:rPr lang="en-US" altLang="zh-CN" sz="2200">
                <a:solidFill>
                  <a:srgbClr val="000000"/>
                </a:solidFill>
                <a:latin typeface="Times New Roman" panose="02020603050405020304" pitchFamily="18" charset="0"/>
                <a:cs typeface="Times New Roman" panose="02020603050405020304" pitchFamily="18" charset="0"/>
              </a:rPr>
              <a:t>1.35</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乙二醛和副产物</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的产率与反应温度的关系如下图所示。反应温度在</a:t>
            </a:r>
            <a:r>
              <a:rPr lang="en-US" altLang="zh-CN" sz="2200">
                <a:solidFill>
                  <a:srgbClr val="000000"/>
                </a:solidFill>
                <a:latin typeface="Times New Roman" panose="02020603050405020304" pitchFamily="18" charset="0"/>
                <a:cs typeface="Times New Roman" panose="02020603050405020304" pitchFamily="18" charset="0"/>
              </a:rPr>
              <a:t>450~495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之间和超过</a:t>
            </a:r>
            <a:r>
              <a:rPr lang="en-US" altLang="zh-CN" sz="2200">
                <a:solidFill>
                  <a:srgbClr val="000000"/>
                </a:solidFill>
                <a:latin typeface="Times New Roman" panose="02020603050405020304" pitchFamily="18" charset="0"/>
                <a:cs typeface="Times New Roman" panose="02020603050405020304" pitchFamily="18" charset="0"/>
              </a:rPr>
              <a:t>495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乙二醛产率降低的主要原因分别是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pic>
        <p:nvPicPr>
          <p:cNvPr id="7" name="Z8718.eps" descr="id:2147506686;FounderCES"/>
          <p:cNvPicPr/>
          <p:nvPr/>
        </p:nvPicPr>
        <p:blipFill>
          <a:blip r:embed="rId3"/>
          <a:stretch>
            <a:fillRect/>
          </a:stretch>
        </p:blipFill>
        <p:spPr>
          <a:xfrm>
            <a:off x="5167544" y="1402502"/>
            <a:ext cx="3392006" cy="2808312"/>
          </a:xfrm>
          <a:prstGeom prst="rect">
            <a:avLst/>
          </a:prstGeom>
        </p:spPr>
      </p:pic>
      <p:sp>
        <p:nvSpPr>
          <p:cNvPr id="9" name="矩形 8"/>
          <p:cNvSpPr>
            <a:spLocks noChangeAspect="1"/>
          </p:cNvSpPr>
          <p:nvPr/>
        </p:nvSpPr>
        <p:spPr>
          <a:xfrm>
            <a:off x="508000" y="4178293"/>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在恒温恒容下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如果从反应物出发建立平衡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能说明乙二醇气相氧化反应达到平衡状态的是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填选项字母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体系压强不再变化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氧醇比保持不变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混合气体的密度保持不变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气体平均相对分子质量保持不变</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5" name="对象 4"/>
          <p:cNvGraphicFramePr>
            <a:graphicFrameLocks noChangeAspect="1"/>
          </p:cNvGraphicFramePr>
          <p:nvPr/>
        </p:nvGraphicFramePr>
        <p:xfrm>
          <a:off x="508000" y="2204864"/>
          <a:ext cx="8128000" cy="2481320"/>
        </p:xfrm>
        <a:graphic>
          <a:graphicData uri="http://schemas.openxmlformats.org/presentationml/2006/ole">
            <mc:AlternateContent xmlns:mc="http://schemas.openxmlformats.org/markup-compatibility/2006">
              <mc:Choice xmlns:v="urn:schemas-microsoft-com:vml" Requires="v">
                <p:oleObj spid="_x0000_s115714" name="文档" r:id="rId3" imgW="3843020" imgH="1174750" progId="Word.Document.12">
                  <p:embed/>
                </p:oleObj>
              </mc:Choice>
              <mc:Fallback>
                <p:oleObj name="文档" r:id="rId3" imgW="3843020" imgH="1174750" progId="Word.Document.12">
                  <p:embed/>
                  <p:pic>
                    <p:nvPicPr>
                      <p:cNvPr id="0" name="图片 115713"/>
                      <p:cNvPicPr/>
                      <p:nvPr/>
                    </p:nvPicPr>
                    <p:blipFill>
                      <a:blip r:embed="rId4"/>
                      <a:stretch>
                        <a:fillRect/>
                      </a:stretch>
                    </p:blipFill>
                    <p:spPr>
                      <a:xfrm>
                        <a:off x="508000" y="2204864"/>
                        <a:ext cx="8128000" cy="248132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5" name="对象 4"/>
          <p:cNvGraphicFramePr>
            <a:graphicFrameLocks noChangeAspect="1"/>
          </p:cNvGraphicFramePr>
          <p:nvPr/>
        </p:nvGraphicFramePr>
        <p:xfrm>
          <a:off x="508000" y="1484784"/>
          <a:ext cx="8128000" cy="4365782"/>
        </p:xfrm>
        <a:graphic>
          <a:graphicData uri="http://schemas.openxmlformats.org/presentationml/2006/ole">
            <mc:AlternateContent xmlns:mc="http://schemas.openxmlformats.org/markup-compatibility/2006">
              <mc:Choice xmlns:v="urn:schemas-microsoft-com:vml" Requires="v">
                <p:oleObj spid="_x0000_s116738" name="文档" r:id="rId3" imgW="3843020" imgH="2064385" progId="Word.Document.12">
                  <p:embed/>
                </p:oleObj>
              </mc:Choice>
              <mc:Fallback>
                <p:oleObj name="文档" r:id="rId3" imgW="3843020" imgH="2064385" progId="Word.Document.12">
                  <p:embed/>
                  <p:pic>
                    <p:nvPicPr>
                      <p:cNvPr id="0" name="图片 116737"/>
                      <p:cNvPicPr/>
                      <p:nvPr/>
                    </p:nvPicPr>
                    <p:blipFill>
                      <a:blip r:embed="rId4"/>
                      <a:stretch>
                        <a:fillRect/>
                      </a:stretch>
                    </p:blipFill>
                    <p:spPr>
                      <a:xfrm>
                        <a:off x="508000" y="1484784"/>
                        <a:ext cx="8128000" cy="436578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5" name="对象 4"/>
          <p:cNvGraphicFramePr>
            <a:graphicFrameLocks noChangeAspect="1"/>
          </p:cNvGraphicFramePr>
          <p:nvPr/>
        </p:nvGraphicFramePr>
        <p:xfrm>
          <a:off x="508000" y="1358836"/>
          <a:ext cx="8128000" cy="2203009"/>
        </p:xfrm>
        <a:graphic>
          <a:graphicData uri="http://schemas.openxmlformats.org/presentationml/2006/ole">
            <mc:AlternateContent xmlns:mc="http://schemas.openxmlformats.org/markup-compatibility/2006">
              <mc:Choice xmlns:v="urn:schemas-microsoft-com:vml" Requires="v">
                <p:oleObj spid="_x0000_s117762" name="文档" r:id="rId3" imgW="3843020" imgH="1042035" progId="Word.Document.12">
                  <p:embed/>
                </p:oleObj>
              </mc:Choice>
              <mc:Fallback>
                <p:oleObj name="文档" r:id="rId3" imgW="3843020" imgH="1042035" progId="Word.Document.12">
                  <p:embed/>
                  <p:pic>
                    <p:nvPicPr>
                      <p:cNvPr id="0" name="图片 117761"/>
                      <p:cNvPicPr/>
                      <p:nvPr/>
                    </p:nvPicPr>
                    <p:blipFill>
                      <a:blip r:embed="rId4"/>
                      <a:stretch>
                        <a:fillRect/>
                      </a:stretch>
                    </p:blipFill>
                    <p:spPr>
                      <a:xfrm>
                        <a:off x="508000" y="1358836"/>
                        <a:ext cx="8128000" cy="2203009"/>
                      </a:xfrm>
                      <a:prstGeom prst="rect">
                        <a:avLst/>
                      </a:prstGeom>
                    </p:spPr>
                  </p:pic>
                </p:oleObj>
              </mc:Fallback>
            </mc:AlternateContent>
          </a:graphicData>
        </a:graphic>
      </p:graphicFrame>
      <p:sp>
        <p:nvSpPr>
          <p:cNvPr id="7" name="矩形 6"/>
          <p:cNvSpPr>
            <a:spLocks noChangeAspect="1"/>
          </p:cNvSpPr>
          <p:nvPr/>
        </p:nvSpPr>
        <p:spPr>
          <a:xfrm>
            <a:off x="405810" y="3193165"/>
            <a:ext cx="8342654" cy="3342453"/>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和发生变化的反应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因此体系压强不再变化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能够说明反应达到平衡状态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所以正确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根据乙二醇的气相氧化反应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当起始时氧醇比为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反应过程中氧醇比始终保持不变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不能说明乙二醇气相氧化反应达到平衡状态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所以错误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该反应的气体质量和体积均不变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混合气体的密度始终保持不变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不能说明乙二醇气相氧化反应达到平衡状态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该反应属于气体化学计量数和发生变化的反应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气体平均相对分子质量保持不变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说明气体的物质的量不变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因此能够说明乙二醇气相氧化反应达到平衡状态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436722" y="1351132"/>
            <a:ext cx="8384480" cy="5373779"/>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陕西二模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催化剂作用下甲醇直接脱氢可以得到无水甲醛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同时生成氢气。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已知下列三个热化学方程式</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则可逆反应甲醇蒸气脱氢制取甲醛的热化学方程式为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关于上述甲醇脱氢反应的下列说法正确的是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A.HCHO</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的体积分数相等能说明该可逆反应已经达到化学平衡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增大甲醇浓度可提高活化分子百分数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增大反应速率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高温高压更有利于提高甲醛的产率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该反应在较高温度下更易自发进行</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9" name="对象 8"/>
          <p:cNvGraphicFramePr>
            <a:graphicFrameLocks noChangeAspect="1"/>
          </p:cNvGraphicFramePr>
          <p:nvPr/>
        </p:nvGraphicFramePr>
        <p:xfrm>
          <a:off x="549186" y="2688265"/>
          <a:ext cx="8128000" cy="1374785"/>
        </p:xfrm>
        <a:graphic>
          <a:graphicData uri="http://schemas.openxmlformats.org/presentationml/2006/ole">
            <mc:AlternateContent xmlns:mc="http://schemas.openxmlformats.org/markup-compatibility/2006">
              <mc:Choice xmlns:v="urn:schemas-microsoft-com:vml" Requires="v">
                <p:oleObj spid="_x0000_s118786" name="文档" r:id="rId3" imgW="3843020" imgH="650875" progId="Word.Document.12">
                  <p:embed/>
                </p:oleObj>
              </mc:Choice>
              <mc:Fallback>
                <p:oleObj name="文档" r:id="rId3" imgW="3843020" imgH="650875" progId="Word.Document.12">
                  <p:embed/>
                  <p:pic>
                    <p:nvPicPr>
                      <p:cNvPr id="0" name="图片 118785"/>
                      <p:cNvPicPr/>
                      <p:nvPr/>
                    </p:nvPicPr>
                    <p:blipFill>
                      <a:blip r:embed="rId4"/>
                      <a:stretch>
                        <a:fillRect/>
                      </a:stretch>
                    </p:blipFill>
                    <p:spPr>
                      <a:xfrm>
                        <a:off x="549186" y="2688265"/>
                        <a:ext cx="8128000" cy="137478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32856"/>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向</a:t>
            </a:r>
            <a:r>
              <a:rPr lang="en-US" altLang="zh-CN" sz="2200">
                <a:solidFill>
                  <a:srgbClr val="000000"/>
                </a:solidFill>
                <a:latin typeface="Times New Roman" panose="02020603050405020304" pitchFamily="18" charset="0"/>
                <a:cs typeface="Times New Roman" panose="02020603050405020304" pitchFamily="18" charset="0"/>
              </a:rPr>
              <a:t>2 L</a:t>
            </a:r>
            <a:r>
              <a:rPr lang="zh-CN" altLang="zh-CN" sz="2200">
                <a:solidFill>
                  <a:srgbClr val="000000"/>
                </a:solidFill>
                <a:latin typeface="Times New Roman" panose="02020603050405020304" pitchFamily="18" charset="0"/>
                <a:cs typeface="Times New Roman" panose="02020603050405020304" pitchFamily="18" charset="0"/>
              </a:rPr>
              <a:t>恒容密闭容器中充入</a:t>
            </a:r>
            <a:r>
              <a:rPr lang="en-US" altLang="zh-CN" sz="2200">
                <a:solidFill>
                  <a:srgbClr val="000000"/>
                </a:solidFill>
                <a:latin typeface="Times New Roman" panose="02020603050405020304" pitchFamily="18" charset="0"/>
                <a:cs typeface="Times New Roman" panose="02020603050405020304" pitchFamily="18" charset="0"/>
              </a:rPr>
              <a:t>3.0 mol 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cs typeface="Times New Roman" panose="02020603050405020304" pitchFamily="18" charset="0"/>
              </a:rPr>
              <a:t>平衡后</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的体积分数是</a:t>
            </a:r>
            <a:r>
              <a:rPr lang="en-US" altLang="zh-CN" sz="2200">
                <a:solidFill>
                  <a:srgbClr val="000000"/>
                </a:solidFill>
                <a:latin typeface="Times New Roman" panose="02020603050405020304" pitchFamily="18" charset="0"/>
                <a:cs typeface="Times New Roman" panose="02020603050405020304" pitchFamily="18" charset="0"/>
              </a:rPr>
              <a:t>25%,</a:t>
            </a:r>
            <a:r>
              <a:rPr lang="zh-CN" altLang="zh-CN" sz="2200">
                <a:solidFill>
                  <a:srgbClr val="000000"/>
                </a:solidFill>
                <a:latin typeface="Times New Roman" panose="02020603050405020304" pitchFamily="18" charset="0"/>
                <a:cs typeface="Times New Roman" panose="02020603050405020304" pitchFamily="18" charset="0"/>
              </a:rPr>
              <a:t>则此温度下的化学平衡常数是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升温到</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cs typeface="Times New Roman" panose="02020603050405020304" pitchFamily="18" charset="0"/>
              </a:rPr>
              <a:t>是</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平衡后</a:t>
            </a:r>
            <a:r>
              <a:rPr lang="en-US" altLang="zh-CN" sz="2200">
                <a:solidFill>
                  <a:srgbClr val="000000"/>
                </a:solidFill>
                <a:latin typeface="Times New Roman" panose="02020603050405020304" pitchFamily="18" charset="0"/>
                <a:cs typeface="Times New Roman" panose="02020603050405020304" pitchFamily="18" charset="0"/>
              </a:rPr>
              <a:t>HCHO</a:t>
            </a:r>
            <a:r>
              <a:rPr lang="zh-CN" altLang="zh-CN" sz="2200">
                <a:solidFill>
                  <a:srgbClr val="000000"/>
                </a:solidFill>
                <a:latin typeface="Times New Roman" panose="02020603050405020304" pitchFamily="18" charset="0"/>
                <a:cs typeface="Times New Roman" panose="02020603050405020304" pitchFamily="18" charset="0"/>
              </a:rPr>
              <a:t>的体积分数是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若在此容器中</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条件下加入三种气体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某时刻测得</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HCHO</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的物质的量分别是</a:t>
            </a:r>
            <a:r>
              <a:rPr lang="en-US" altLang="zh-CN" sz="2200">
                <a:solidFill>
                  <a:srgbClr val="000000"/>
                </a:solidFill>
                <a:latin typeface="Times New Roman" panose="02020603050405020304" pitchFamily="18" charset="0"/>
                <a:cs typeface="Times New Roman" panose="02020603050405020304" pitchFamily="18" charset="0"/>
              </a:rPr>
              <a:t>1 mol</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 mol</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 mol,</a:t>
            </a:r>
            <a:r>
              <a:rPr lang="zh-CN" altLang="zh-CN" sz="2200">
                <a:solidFill>
                  <a:srgbClr val="000000"/>
                </a:solidFill>
                <a:latin typeface="Times New Roman" panose="02020603050405020304" pitchFamily="18" charset="0"/>
                <a:cs typeface="Times New Roman" panose="02020603050405020304" pitchFamily="18" charset="0"/>
              </a:rPr>
              <a:t>此时是否处于平衡态</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正、逆反应速率的关系是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64641"/>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由下面图示分析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温度高于</a:t>
            </a:r>
            <a:r>
              <a:rPr lang="en-US" altLang="zh-CN" sz="2200">
                <a:solidFill>
                  <a:srgbClr val="000000"/>
                </a:solidFill>
                <a:latin typeface="Times New Roman" panose="02020603050405020304" pitchFamily="18" charset="0"/>
                <a:cs typeface="Times New Roman" panose="02020603050405020304" pitchFamily="18" charset="0"/>
              </a:rPr>
              <a:t>550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甲醛的产率反而下降的原因是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pic>
        <p:nvPicPr>
          <p:cNvPr id="7" name="19H217.eps" descr="id:2147506693;FounderCES"/>
          <p:cNvPicPr/>
          <p:nvPr/>
        </p:nvPicPr>
        <p:blipFill>
          <a:blip r:embed="rId3"/>
          <a:stretch>
            <a:fillRect/>
          </a:stretch>
        </p:blipFill>
        <p:spPr>
          <a:xfrm>
            <a:off x="755576" y="2660562"/>
            <a:ext cx="3914994" cy="2496630"/>
          </a:xfrm>
          <a:prstGeom prst="rect">
            <a:avLst/>
          </a:prstGeom>
        </p:spPr>
      </p:pic>
      <p:pic>
        <p:nvPicPr>
          <p:cNvPr id="9" name="19H218.eps" descr="id:2147506700;FounderCES"/>
          <p:cNvPicPr/>
          <p:nvPr/>
        </p:nvPicPr>
        <p:blipFill>
          <a:blip r:embed="rId4"/>
          <a:stretch>
            <a:fillRect/>
          </a:stretch>
        </p:blipFill>
        <p:spPr>
          <a:xfrm>
            <a:off x="4919988" y="2852936"/>
            <a:ext cx="3759115" cy="2472153"/>
          </a:xfrm>
          <a:prstGeom prst="rect">
            <a:avLst/>
          </a:prstGeom>
        </p:spPr>
      </p:pic>
      <p:sp>
        <p:nvSpPr>
          <p:cNvPr id="3" name="矩形 2"/>
          <p:cNvSpPr>
            <a:spLocks noChangeAspect="1"/>
          </p:cNvSpPr>
          <p:nvPr/>
        </p:nvSpPr>
        <p:spPr>
          <a:xfrm>
            <a:off x="1484356" y="5445224"/>
            <a:ext cx="3005951" cy="866006"/>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反应温度与甲醇</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转化率</a:t>
            </a:r>
            <a:endPar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ct val="120000"/>
              </a:lnSpc>
              <a:spcAft>
                <a:spcPts val="0"/>
              </a:spcAft>
              <a:tabLst>
                <a:tab pos="1029335" algn="l"/>
                <a:tab pos="1850390" algn="l"/>
                <a:tab pos="2538095" algn="l"/>
                <a:tab pos="3221990" algn="l"/>
              </a:tabLst>
            </a:pP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甲醛选择性的</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关系</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4" name="矩形 3"/>
          <p:cNvSpPr>
            <a:spLocks noChangeAspect="1"/>
          </p:cNvSpPr>
          <p:nvPr/>
        </p:nvSpPr>
        <p:spPr>
          <a:xfrm>
            <a:off x="5652120" y="5445856"/>
            <a:ext cx="2723823" cy="866006"/>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反应温度与甲醇</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脱氢</a:t>
            </a:r>
            <a:endPar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ct val="120000"/>
              </a:lnSpc>
              <a:spcAft>
                <a:spcPts val="0"/>
              </a:spcAft>
              <a:tabLst>
                <a:tab pos="1029335" algn="l"/>
                <a:tab pos="1850390" algn="l"/>
                <a:tab pos="2538095" algn="l"/>
                <a:tab pos="3221990" algn="l"/>
              </a:tabLst>
            </a:pP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副产物</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的分布</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关系</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5" name="对象 4"/>
          <p:cNvGraphicFramePr>
            <a:graphicFrameLocks noChangeAspect="1"/>
          </p:cNvGraphicFramePr>
          <p:nvPr/>
        </p:nvGraphicFramePr>
        <p:xfrm>
          <a:off x="508000" y="1772816"/>
          <a:ext cx="8128000" cy="372199"/>
        </p:xfrm>
        <a:graphic>
          <a:graphicData uri="http://schemas.openxmlformats.org/presentationml/2006/ole">
            <mc:AlternateContent xmlns:mc="http://schemas.openxmlformats.org/markup-compatibility/2006">
              <mc:Choice xmlns:v="urn:schemas-microsoft-com:vml" Requires="v">
                <p:oleObj spid="_x0000_s119810" name="文档" r:id="rId3" imgW="3843020" imgH="176530" progId="Word.Document.12">
                  <p:embed/>
                </p:oleObj>
              </mc:Choice>
              <mc:Fallback>
                <p:oleObj name="文档" r:id="rId3" imgW="3843020" imgH="176530" progId="Word.Document.12">
                  <p:embed/>
                  <p:pic>
                    <p:nvPicPr>
                      <p:cNvPr id="0" name="图片 119809"/>
                      <p:cNvPicPr/>
                      <p:nvPr/>
                    </p:nvPicPr>
                    <p:blipFill>
                      <a:blip r:embed="rId4"/>
                      <a:stretch>
                        <a:fillRect/>
                      </a:stretch>
                    </p:blipFill>
                    <p:spPr>
                      <a:xfrm>
                        <a:off x="508000" y="1772816"/>
                        <a:ext cx="8128000" cy="372199"/>
                      </a:xfrm>
                      <a:prstGeom prst="rect">
                        <a:avLst/>
                      </a:prstGeom>
                    </p:spPr>
                  </p:pic>
                </p:oleObj>
              </mc:Fallback>
            </mc:AlternateContent>
          </a:graphicData>
        </a:graphic>
      </p:graphicFrame>
      <p:sp>
        <p:nvSpPr>
          <p:cNvPr id="10" name="矩形 9"/>
          <p:cNvSpPr>
            <a:spLocks noChangeAspect="1"/>
          </p:cNvSpPr>
          <p:nvPr/>
        </p:nvSpPr>
        <p:spPr>
          <a:xfrm>
            <a:off x="395536" y="2141024"/>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=+86.80 kJ·mol</a:t>
            </a:r>
            <a:r>
              <a:rPr lang="en-US" altLang="zh-CN" sz="2200" baseline="300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(3)0.25</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40%</a:t>
            </a:r>
            <a:r>
              <a:rPr lang="zh-CN" altLang="zh-CN" sz="2200">
                <a:solidFill>
                  <a:srgbClr val="000000"/>
                </a:solidFill>
                <a:latin typeface="Times New Roman" panose="02020603050405020304" pitchFamily="18" charset="0"/>
                <a:cs typeface="Times New Roman" panose="02020603050405020304" pitchFamily="18" charset="0"/>
              </a:rPr>
              <a:t>　否　</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cs typeface="Times New Roman" panose="02020603050405020304" pitchFamily="18" charset="0"/>
              </a:rPr>
              <a:t>正</a:t>
            </a:r>
            <a:r>
              <a:rPr lang="en-US" altLang="zh-CN" sz="2200">
                <a:solidFill>
                  <a:srgbClr val="000000"/>
                </a:solidFill>
                <a:latin typeface="Times New Roman" panose="02020603050405020304" pitchFamily="18" charset="0"/>
                <a:cs typeface="Times New Roman" panose="02020603050405020304" pitchFamily="18" charset="0"/>
              </a:rPr>
              <a:t>&gt;</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cs typeface="Times New Roman" panose="02020603050405020304" pitchFamily="18" charset="0"/>
              </a:rPr>
              <a:t>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a:solidFill>
                  <a:srgbClr val="000000"/>
                </a:solidFill>
                <a:latin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生成甲醛的反应为吸热反应</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升高温度平衡正向移动</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且甲醛的选择性变大</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甲醛产率升高</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温度高于</a:t>
            </a:r>
            <a:r>
              <a:rPr lang="en-US" altLang="zh-CN" sz="2200">
                <a:solidFill>
                  <a:srgbClr val="000000"/>
                </a:solidFill>
                <a:latin typeface="Times New Roman" panose="02020603050405020304" pitchFamily="18" charset="0"/>
              </a:rPr>
              <a:t>550 </a:t>
            </a:r>
            <a:r>
              <a:rPr lang="zh-CN" altLang="zh-CN" sz="2200">
                <a:solidFill>
                  <a:srgbClr val="000000"/>
                </a:solidFill>
                <a:cs typeface="宋体" panose="02010600030101010101" pitchFamily="2" charset="-122"/>
              </a:rPr>
              <a:t>℃</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甲醛产率下降是因为分解</a:t>
            </a:r>
            <a:endParaRPr lang="zh-CN" altLang="en-US" sz="2200"/>
          </a:p>
        </p:txBody>
      </p:sp>
      <p:graphicFrame>
        <p:nvGraphicFramePr>
          <p:cNvPr id="11" name="对象 10"/>
          <p:cNvGraphicFramePr>
            <a:graphicFrameLocks noChangeAspect="1"/>
          </p:cNvGraphicFramePr>
          <p:nvPr/>
        </p:nvGraphicFramePr>
        <p:xfrm>
          <a:off x="508000" y="4581128"/>
          <a:ext cx="8128000" cy="536502"/>
        </p:xfrm>
        <a:graphic>
          <a:graphicData uri="http://schemas.openxmlformats.org/presentationml/2006/ole">
            <mc:AlternateContent xmlns:mc="http://schemas.openxmlformats.org/markup-compatibility/2006">
              <mc:Choice xmlns:v="urn:schemas-microsoft-com:vml" Requires="v">
                <p:oleObj spid="_x0000_s119811" name="文档" r:id="rId5" imgW="3843020" imgH="255905" progId="Word.Document.12">
                  <p:embed/>
                </p:oleObj>
              </mc:Choice>
              <mc:Fallback>
                <p:oleObj name="文档" r:id="rId5" imgW="3843020" imgH="255905" progId="Word.Document.12">
                  <p:embed/>
                  <p:pic>
                    <p:nvPicPr>
                      <p:cNvPr id="0" name="图片 119810"/>
                      <p:cNvPicPr/>
                      <p:nvPr/>
                    </p:nvPicPr>
                    <p:blipFill>
                      <a:blip r:embed="rId6"/>
                      <a:stretch>
                        <a:fillRect/>
                      </a:stretch>
                    </p:blipFill>
                    <p:spPr>
                      <a:xfrm>
                        <a:off x="508000" y="4581128"/>
                        <a:ext cx="8128000" cy="53650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2" name="对象 1"/>
          <p:cNvGraphicFramePr>
            <a:graphicFrameLocks noChangeAspect="1"/>
          </p:cNvGraphicFramePr>
          <p:nvPr/>
        </p:nvGraphicFramePr>
        <p:xfrm>
          <a:off x="508000" y="1995115"/>
          <a:ext cx="8128000" cy="3121770"/>
        </p:xfrm>
        <a:graphic>
          <a:graphicData uri="http://schemas.openxmlformats.org/presentationml/2006/ole">
            <mc:AlternateContent xmlns:mc="http://schemas.openxmlformats.org/markup-compatibility/2006">
              <mc:Choice xmlns:v="urn:schemas-microsoft-com:vml" Requires="v">
                <p:oleObj spid="_x0000_s120834" name="文档" r:id="rId3" imgW="3843020" imgH="1477645" progId="Word.Document.12">
                  <p:embed/>
                </p:oleObj>
              </mc:Choice>
              <mc:Fallback>
                <p:oleObj name="文档" r:id="rId3" imgW="3843020" imgH="1477645" progId="Word.Document.12">
                  <p:embed/>
                  <p:pic>
                    <p:nvPicPr>
                      <p:cNvPr id="0" name="图片 120833"/>
                      <p:cNvPicPr/>
                      <p:nvPr/>
                    </p:nvPicPr>
                    <p:blipFill>
                      <a:blip r:embed="rId4"/>
                      <a:stretch>
                        <a:fillRect/>
                      </a:stretch>
                    </p:blipFill>
                    <p:spPr>
                      <a:xfrm>
                        <a:off x="508000" y="1995115"/>
                        <a:ext cx="8128000" cy="312177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起始时生成物物质的量为</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反应过程中和平衡状态下</a:t>
            </a:r>
            <a:r>
              <a:rPr lang="en-US" altLang="zh-CN" sz="2200">
                <a:solidFill>
                  <a:srgbClr val="000000"/>
                </a:solidFill>
                <a:latin typeface="Times New Roman" panose="02020603050405020304" pitchFamily="18" charset="0"/>
                <a:cs typeface="Times New Roman" panose="02020603050405020304" pitchFamily="18" charset="0"/>
              </a:rPr>
              <a:t>HCHO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的体积分数均相等</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项不能说明该可逆反应已经达到化学平衡态</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增大反应物浓度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单位体积内活化分子数增加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但活化分子百分数不变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升高温度或加入催化剂能提高活化分子百分数</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反应为气体物质的量增大的吸热反应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高温低压有利于平衡正向移动</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反应为吸热反应</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&gt;0,Δ</a:t>
            </a:r>
            <a:r>
              <a:rPr lang="en-US" altLang="zh-CN" sz="2200" i="1">
                <a:solidFill>
                  <a:srgbClr val="000000"/>
                </a:solidFill>
                <a:latin typeface="Times New Roman" panose="02020603050405020304" pitchFamily="18" charset="0"/>
                <a:cs typeface="Times New Roman" panose="02020603050405020304" pitchFamily="18" charset="0"/>
              </a:rPr>
              <a:t>S</a:t>
            </a:r>
            <a:r>
              <a:rPr lang="en-US" altLang="zh-CN" sz="2200">
                <a:solidFill>
                  <a:srgbClr val="000000"/>
                </a:solidFill>
                <a:latin typeface="Times New Roman" panose="02020603050405020304" pitchFamily="18" charset="0"/>
                <a:cs typeface="Times New Roman" panose="02020603050405020304" pitchFamily="18" charset="0"/>
              </a:rPr>
              <a:t>&gt;0,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S</a:t>
            </a:r>
            <a:r>
              <a:rPr lang="en-US" altLang="zh-CN" sz="2200">
                <a:solidFill>
                  <a:srgbClr val="000000"/>
                </a:solidFill>
                <a:latin typeface="Times New Roman" panose="02020603050405020304" pitchFamily="18" charset="0"/>
                <a:cs typeface="Times New Roman" panose="02020603050405020304" pitchFamily="18" charset="0"/>
              </a:rPr>
              <a:t>&lt;0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时反应自发进行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可知该反应在较高温度下更易自发进行</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3" name="对象 2"/>
          <p:cNvGraphicFramePr>
            <a:graphicFrameLocks noChangeAspect="1"/>
          </p:cNvGraphicFramePr>
          <p:nvPr/>
        </p:nvGraphicFramePr>
        <p:xfrm>
          <a:off x="508000" y="1402502"/>
          <a:ext cx="8128000" cy="5063234"/>
        </p:xfrm>
        <a:graphic>
          <a:graphicData uri="http://schemas.openxmlformats.org/presentationml/2006/ole">
            <mc:AlternateContent xmlns:mc="http://schemas.openxmlformats.org/markup-compatibility/2006">
              <mc:Choice xmlns:v="urn:schemas-microsoft-com:vml" Requires="v">
                <p:oleObj spid="_x0000_s78850" name="文档" r:id="rId3" imgW="3843020" imgH="2394585" progId="Word.Document.12">
                  <p:embed/>
                </p:oleObj>
              </mc:Choice>
              <mc:Fallback>
                <p:oleObj name="文档" r:id="rId3" imgW="3843020" imgH="2394585" progId="Word.Document.12">
                  <p:embed/>
                  <p:pic>
                    <p:nvPicPr>
                      <p:cNvPr id="0" name="图片 78849"/>
                      <p:cNvPicPr/>
                      <p:nvPr/>
                    </p:nvPicPr>
                    <p:blipFill>
                      <a:blip r:embed="rId4"/>
                      <a:stretch>
                        <a:fillRect/>
                      </a:stretch>
                    </p:blipFill>
                    <p:spPr>
                      <a:xfrm>
                        <a:off x="508000" y="1402502"/>
                        <a:ext cx="8128000" cy="506323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70906"/>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向</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恒容密闭容器中充入</a:t>
            </a:r>
            <a:r>
              <a:rPr lang="en-US" altLang="zh-CN" sz="2200">
                <a:solidFill>
                  <a:srgbClr val="000000"/>
                </a:solidFill>
                <a:latin typeface="Times New Roman" panose="02020603050405020304" pitchFamily="18" charset="0"/>
                <a:cs typeface="Times New Roman" panose="02020603050405020304" pitchFamily="18" charset="0"/>
              </a:rPr>
              <a:t>3.0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平衡后</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的体积分数是</a:t>
            </a:r>
            <a:r>
              <a:rPr lang="en-US" altLang="zh-CN" sz="2200">
                <a:solidFill>
                  <a:srgbClr val="000000"/>
                </a:solidFill>
                <a:latin typeface="Times New Roman" panose="02020603050405020304" pitchFamily="18" charset="0"/>
                <a:cs typeface="Times New Roman" panose="02020603050405020304" pitchFamily="18" charset="0"/>
              </a:rPr>
              <a:t>25%,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设消耗甲醇物质的量为</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11560" y="2708560"/>
          <a:ext cx="8128000" cy="3168712"/>
        </p:xfrm>
        <a:graphic>
          <a:graphicData uri="http://schemas.openxmlformats.org/presentationml/2006/ole">
            <mc:AlternateContent xmlns:mc="http://schemas.openxmlformats.org/markup-compatibility/2006">
              <mc:Choice xmlns:v="urn:schemas-microsoft-com:vml" Requires="v">
                <p:oleObj spid="_x0000_s121858" name="文档" r:id="rId3" imgW="3843020" imgH="1499870" progId="Word.Document.12">
                  <p:embed/>
                </p:oleObj>
              </mc:Choice>
              <mc:Fallback>
                <p:oleObj name="文档" r:id="rId3" imgW="3843020" imgH="1499870" progId="Word.Document.12">
                  <p:embed/>
                  <p:pic>
                    <p:nvPicPr>
                      <p:cNvPr id="0" name="图片 121857"/>
                      <p:cNvPicPr/>
                      <p:nvPr/>
                    </p:nvPicPr>
                    <p:blipFill>
                      <a:blip r:embed="rId4"/>
                      <a:stretch>
                        <a:fillRect/>
                      </a:stretch>
                    </p:blipFill>
                    <p:spPr>
                      <a:xfrm>
                        <a:off x="611560" y="2708560"/>
                        <a:ext cx="8128000" cy="31687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2" name="对象 1"/>
          <p:cNvGraphicFramePr>
            <a:graphicFrameLocks noChangeAspect="1"/>
          </p:cNvGraphicFramePr>
          <p:nvPr/>
        </p:nvGraphicFramePr>
        <p:xfrm>
          <a:off x="508000" y="1412776"/>
          <a:ext cx="8128000" cy="4761452"/>
        </p:xfrm>
        <a:graphic>
          <a:graphicData uri="http://schemas.openxmlformats.org/presentationml/2006/ole">
            <mc:AlternateContent xmlns:mc="http://schemas.openxmlformats.org/markup-compatibility/2006">
              <mc:Choice xmlns:v="urn:schemas-microsoft-com:vml" Requires="v">
                <p:oleObj spid="_x0000_s122882" name="文档" r:id="rId3" imgW="3843020" imgH="2252980" progId="Word.Document.12">
                  <p:embed/>
                </p:oleObj>
              </mc:Choice>
              <mc:Fallback>
                <p:oleObj name="文档" r:id="rId3" imgW="3843020" imgH="2252980" progId="Word.Document.12">
                  <p:embed/>
                  <p:pic>
                    <p:nvPicPr>
                      <p:cNvPr id="0" name="图片 122881"/>
                      <p:cNvPicPr/>
                      <p:nvPr/>
                    </p:nvPicPr>
                    <p:blipFill>
                      <a:blip r:embed="rId4"/>
                      <a:stretch>
                        <a:fillRect/>
                      </a:stretch>
                    </p:blipFill>
                    <p:spPr>
                      <a:xfrm>
                        <a:off x="508000" y="1412776"/>
                        <a:ext cx="8128000" cy="476145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6" name="圆角矩形 5">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2" name="对象 1"/>
          <p:cNvGraphicFramePr>
            <a:graphicFrameLocks noChangeAspect="1"/>
          </p:cNvGraphicFramePr>
          <p:nvPr/>
        </p:nvGraphicFramePr>
        <p:xfrm>
          <a:off x="508000" y="2736159"/>
          <a:ext cx="8128000" cy="1639682"/>
        </p:xfrm>
        <a:graphic>
          <a:graphicData uri="http://schemas.openxmlformats.org/presentationml/2006/ole">
            <mc:AlternateContent xmlns:mc="http://schemas.openxmlformats.org/markup-compatibility/2006">
              <mc:Choice xmlns:v="urn:schemas-microsoft-com:vml" Requires="v">
                <p:oleObj spid="_x0000_s123906" name="文档" r:id="rId3" imgW="3843020" imgH="775970" progId="Word.Document.12">
                  <p:embed/>
                </p:oleObj>
              </mc:Choice>
              <mc:Fallback>
                <p:oleObj name="文档" r:id="rId3" imgW="3843020" imgH="775970" progId="Word.Document.12">
                  <p:embed/>
                  <p:pic>
                    <p:nvPicPr>
                      <p:cNvPr id="0" name="图片 123905"/>
                      <p:cNvPicPr/>
                      <p:nvPr/>
                    </p:nvPicPr>
                    <p:blipFill>
                      <a:blip r:embed="rId4"/>
                      <a:stretch>
                        <a:fillRect/>
                      </a:stretch>
                    </p:blipFill>
                    <p:spPr>
                      <a:xfrm>
                        <a:off x="508000" y="2736159"/>
                        <a:ext cx="8128000" cy="163968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4" name="矩形 3"/>
          <p:cNvSpPr>
            <a:spLocks noChangeAspect="1"/>
          </p:cNvSpPr>
          <p:nvPr/>
        </p:nvSpPr>
        <p:spPr>
          <a:xfrm>
            <a:off x="508000" y="1426888"/>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反应热、速率、平衡的综合</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,28)</a:t>
            </a:r>
            <a:r>
              <a:rPr lang="zh-CN" altLang="zh-CN" sz="2200">
                <a:solidFill>
                  <a:srgbClr val="000000"/>
                </a:solidFill>
                <a:latin typeface="Times New Roman" panose="02020603050405020304" pitchFamily="18" charset="0"/>
                <a:cs typeface="Times New Roman" panose="02020603050405020304" pitchFamily="18" charset="0"/>
              </a:rPr>
              <a:t>水煤气变换</a:t>
            </a:r>
            <a:r>
              <a:rPr lang="en-US" altLang="zh-CN" sz="2200">
                <a:solidFill>
                  <a:srgbClr val="000000"/>
                </a:solidFill>
                <a:latin typeface="Times New Roman" panose="02020603050405020304" pitchFamily="18" charset="0"/>
                <a:cs typeface="Times New Roman" panose="02020603050405020304" pitchFamily="18" charset="0"/>
              </a:rPr>
              <a:t>[CO(g)+H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a:t>
            </a:r>
            <a:r>
              <a:rPr lang="en-US" altLang="zh-CN" sz="2200" smtClean="0">
                <a:solidFill>
                  <a:srgbClr val="000000"/>
                </a:solidFill>
                <a:latin typeface="Times New Roman" panose="02020603050405020304" pitchFamily="18" charset="0"/>
                <a:cs typeface="Times New Roman" panose="02020603050405020304" pitchFamily="18" charset="0"/>
              </a:rPr>
              <a:t>)          CO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(g</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是重要的化工过程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主要用于合成氨、制氢以及合成气加工等工业领域中。回答下列问题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(1)Shibata</a:t>
            </a:r>
            <a:r>
              <a:rPr lang="zh-CN" altLang="zh-CN" sz="2200">
                <a:solidFill>
                  <a:srgbClr val="000000"/>
                </a:solidFill>
                <a:latin typeface="Times New Roman" panose="02020603050405020304" pitchFamily="18" charset="0"/>
                <a:cs typeface="Times New Roman" panose="02020603050405020304" pitchFamily="18" charset="0"/>
              </a:rPr>
              <a:t>曾做过下列实验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使纯</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缓慢地通过处于</a:t>
            </a:r>
            <a:r>
              <a:rPr lang="en-US" altLang="zh-CN" sz="2200">
                <a:solidFill>
                  <a:srgbClr val="000000"/>
                </a:solidFill>
                <a:latin typeface="Times New Roman" panose="02020603050405020304" pitchFamily="18" charset="0"/>
                <a:cs typeface="Times New Roman" panose="02020603050405020304" pitchFamily="18" charset="0"/>
              </a:rPr>
              <a:t>721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下的过量氧化钴</a:t>
            </a:r>
            <a:r>
              <a:rPr lang="en-US" altLang="zh-CN" sz="2200">
                <a:solidFill>
                  <a:srgbClr val="000000"/>
                </a:solidFill>
                <a:latin typeface="Times New Roman" panose="02020603050405020304" pitchFamily="18" charset="0"/>
                <a:cs typeface="Times New Roman" panose="02020603050405020304" pitchFamily="18" charset="0"/>
              </a:rPr>
              <a:t>CoO(s),</a:t>
            </a:r>
            <a:r>
              <a:rPr lang="zh-CN" altLang="zh-CN" sz="2200">
                <a:solidFill>
                  <a:srgbClr val="000000"/>
                </a:solidFill>
                <a:latin typeface="Times New Roman" panose="02020603050405020304" pitchFamily="18" charset="0"/>
                <a:cs typeface="Times New Roman" panose="02020603050405020304" pitchFamily="18" charset="0"/>
              </a:rPr>
              <a:t>氧化钴部分被还原为金属钴</a:t>
            </a:r>
            <a:r>
              <a:rPr lang="en-US" altLang="zh-CN" sz="2200">
                <a:solidFill>
                  <a:srgbClr val="000000"/>
                </a:solidFill>
                <a:latin typeface="Times New Roman" panose="02020603050405020304" pitchFamily="18" charset="0"/>
                <a:cs typeface="Times New Roman" panose="02020603050405020304" pitchFamily="18" charset="0"/>
              </a:rPr>
              <a:t>Co(s),</a:t>
            </a:r>
            <a:r>
              <a:rPr lang="zh-CN" altLang="zh-CN" sz="2200">
                <a:solidFill>
                  <a:srgbClr val="000000"/>
                </a:solidFill>
                <a:latin typeface="Times New Roman" panose="02020603050405020304" pitchFamily="18" charset="0"/>
                <a:cs typeface="Times New Roman" panose="02020603050405020304" pitchFamily="18" charset="0"/>
              </a:rPr>
              <a:t>平衡后气体中</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的物质的量分数为</a:t>
            </a:r>
            <a:r>
              <a:rPr lang="en-US" altLang="zh-CN" sz="2200">
                <a:solidFill>
                  <a:srgbClr val="000000"/>
                </a:solidFill>
                <a:latin typeface="Times New Roman" panose="02020603050405020304" pitchFamily="18" charset="0"/>
                <a:cs typeface="Times New Roman" panose="02020603050405020304" pitchFamily="18" charset="0"/>
              </a:rPr>
              <a:t>0.025 0</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在同一温度下用</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还原</a:t>
            </a:r>
            <a:r>
              <a:rPr lang="en-US" altLang="zh-CN" sz="2200">
                <a:solidFill>
                  <a:srgbClr val="000000"/>
                </a:solidFill>
                <a:latin typeface="Times New Roman" panose="02020603050405020304" pitchFamily="18" charset="0"/>
                <a:cs typeface="Times New Roman" panose="02020603050405020304" pitchFamily="18" charset="0"/>
              </a:rPr>
              <a:t>CoO(s),</a:t>
            </a:r>
            <a:r>
              <a:rPr lang="zh-CN" altLang="zh-CN" sz="2200">
                <a:solidFill>
                  <a:srgbClr val="000000"/>
                </a:solidFill>
                <a:latin typeface="Times New Roman" panose="02020603050405020304" pitchFamily="18" charset="0"/>
                <a:cs typeface="Times New Roman" panose="02020603050405020304" pitchFamily="18" charset="0"/>
              </a:rPr>
              <a:t>平衡后气体中</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的物质的量分数为</a:t>
            </a:r>
            <a:r>
              <a:rPr lang="en-US" altLang="zh-CN" sz="2200">
                <a:solidFill>
                  <a:srgbClr val="000000"/>
                </a:solidFill>
                <a:latin typeface="Times New Roman" panose="02020603050405020304" pitchFamily="18" charset="0"/>
                <a:cs typeface="Times New Roman" panose="02020603050405020304" pitchFamily="18" charset="0"/>
              </a:rPr>
              <a:t>0.019 2</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根据上述实验结果判断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还原</a:t>
            </a:r>
            <a:r>
              <a:rPr lang="en-US" altLang="zh-CN" sz="2200">
                <a:solidFill>
                  <a:srgbClr val="000000"/>
                </a:solidFill>
                <a:latin typeface="Times New Roman" panose="02020603050405020304" pitchFamily="18" charset="0"/>
                <a:cs typeface="Times New Roman" panose="02020603050405020304" pitchFamily="18" charset="0"/>
              </a:rPr>
              <a:t>CoO(s)</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Co(s)</a:t>
            </a:r>
            <a:r>
              <a:rPr lang="zh-CN" altLang="zh-CN" sz="2200">
                <a:solidFill>
                  <a:srgbClr val="000000"/>
                </a:solidFill>
                <a:latin typeface="Times New Roman" panose="02020603050405020304" pitchFamily="18" charset="0"/>
                <a:cs typeface="Times New Roman" panose="02020603050405020304" pitchFamily="18" charset="0"/>
              </a:rPr>
              <a:t>的倾向是</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大于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8" name="Picture 702"/>
          <p:cNvPicPr/>
          <p:nvPr/>
        </p:nvPicPr>
        <p:blipFill>
          <a:blip r:embed="rId3"/>
          <a:stretch>
            <a:fillRect/>
          </a:stretch>
        </p:blipFill>
        <p:spPr>
          <a:xfrm>
            <a:off x="6012160" y="1916832"/>
            <a:ext cx="463359" cy="26132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291038"/>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(2)721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在密闭容器中将等物质的量的</a:t>
            </a:r>
            <a:r>
              <a:rPr lang="en-US" altLang="zh-CN" sz="2200">
                <a:solidFill>
                  <a:srgbClr val="000000"/>
                </a:solidFill>
                <a:latin typeface="Times New Roman" panose="02020603050405020304" pitchFamily="18" charset="0"/>
                <a:cs typeface="Times New Roman" panose="02020603050405020304" pitchFamily="18" charset="0"/>
              </a:rPr>
              <a:t>CO(g)</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a:t>
            </a:r>
            <a:r>
              <a:rPr lang="zh-CN" altLang="zh-CN" sz="2200">
                <a:solidFill>
                  <a:srgbClr val="000000"/>
                </a:solidFill>
                <a:latin typeface="Times New Roman" panose="02020603050405020304" pitchFamily="18" charset="0"/>
                <a:cs typeface="Times New Roman" panose="02020603050405020304" pitchFamily="18" charset="0"/>
              </a:rPr>
              <a:t>混合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采用适当的催化剂进行反应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则平衡时体系中</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的物质的量分数为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A.&lt;0.25	B.0.25</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C.0.25~0.50	D.0.50</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E.&gt;</a:t>
            </a:r>
            <a:r>
              <a:rPr lang="en-US" altLang="zh-CN" sz="2200" smtClean="0">
                <a:solidFill>
                  <a:srgbClr val="000000"/>
                </a:solidFill>
                <a:latin typeface="Times New Roman" panose="02020603050405020304" pitchFamily="18" charset="0"/>
                <a:cs typeface="Times New Roman" panose="02020603050405020304" pitchFamily="18" charset="0"/>
              </a:rPr>
              <a:t>0.50</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40768"/>
            <a:ext cx="8128000" cy="125720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我国学者结合实验与计算机模拟结果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研究了在金催化剂表面上水煤气变换的反应历程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其中吸附在金催化剂表面上的物种用</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标注。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383037" y="2276872"/>
          <a:ext cx="6717355" cy="3100958"/>
        </p:xfrm>
        <a:graphic>
          <a:graphicData uri="http://schemas.openxmlformats.org/presentationml/2006/ole">
            <mc:AlternateContent xmlns:mc="http://schemas.openxmlformats.org/markup-compatibility/2006">
              <mc:Choice xmlns:v="urn:schemas-microsoft-com:vml" Requires="v">
                <p:oleObj spid="_x0000_s124930" name="文档" r:id="rId3" imgW="3843020" imgH="1774190" progId="Word.Document.12">
                  <p:embed/>
                </p:oleObj>
              </mc:Choice>
              <mc:Fallback>
                <p:oleObj name="文档" r:id="rId3" imgW="3843020" imgH="1774190" progId="Word.Document.12">
                  <p:embed/>
                  <p:pic>
                    <p:nvPicPr>
                      <p:cNvPr id="0" name="图片 124929"/>
                      <p:cNvPicPr/>
                      <p:nvPr/>
                    </p:nvPicPr>
                    <p:blipFill>
                      <a:blip r:embed="rId4"/>
                      <a:stretch>
                        <a:fillRect/>
                      </a:stretch>
                    </p:blipFill>
                    <p:spPr>
                      <a:xfrm>
                        <a:off x="1383037" y="2276872"/>
                        <a:ext cx="6717355" cy="3100958"/>
                      </a:xfrm>
                      <a:prstGeom prst="rect">
                        <a:avLst/>
                      </a:prstGeom>
                    </p:spPr>
                  </p:pic>
                </p:oleObj>
              </mc:Fallback>
            </mc:AlternateContent>
          </a:graphicData>
        </a:graphic>
      </p:graphicFrame>
      <p:sp>
        <p:nvSpPr>
          <p:cNvPr id="6" name="矩形 5"/>
          <p:cNvSpPr>
            <a:spLocks noChangeAspect="1"/>
          </p:cNvSpPr>
          <p:nvPr/>
        </p:nvSpPr>
        <p:spPr>
          <a:xfrm>
            <a:off x="508000" y="5445224"/>
            <a:ext cx="8128000" cy="131112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可知水煤气变换的</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大于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等于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该历程中最大能垒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活化能</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E</a:t>
            </a:r>
            <a:r>
              <a:rPr lang="zh-CN" altLang="zh-CN" sz="2200" baseline="-25000">
                <a:solidFill>
                  <a:srgbClr val="000000"/>
                </a:solidFill>
                <a:latin typeface="Times New Roman" panose="02020603050405020304" pitchFamily="18" charset="0"/>
                <a:cs typeface="Times New Roman" panose="02020603050405020304" pitchFamily="18" charset="0"/>
              </a:rPr>
              <a:t>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eV,</a:t>
            </a:r>
            <a:r>
              <a:rPr lang="zh-CN" altLang="zh-CN" sz="2200">
                <a:solidFill>
                  <a:srgbClr val="000000"/>
                </a:solidFill>
                <a:latin typeface="Times New Roman" panose="02020603050405020304" pitchFamily="18" charset="0"/>
                <a:cs typeface="Times New Roman" panose="02020603050405020304" pitchFamily="18" charset="0"/>
              </a:rPr>
              <a:t>写出该步骤的化学方程式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395536" y="1484784"/>
            <a:ext cx="5432152" cy="1311128"/>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(4)Shoichi</a:t>
            </a:r>
            <a:r>
              <a:rPr lang="zh-CN" altLang="zh-CN" sz="2200">
                <a:solidFill>
                  <a:srgbClr val="000000"/>
                </a:solidFill>
                <a:latin typeface="Times New Roman" panose="02020603050405020304" pitchFamily="18" charset="0"/>
                <a:cs typeface="Times New Roman" panose="02020603050405020304" pitchFamily="18" charset="0"/>
              </a:rPr>
              <a:t>研究了</a:t>
            </a:r>
            <a:r>
              <a:rPr lang="en-US" altLang="zh-CN" sz="2200">
                <a:solidFill>
                  <a:srgbClr val="000000"/>
                </a:solidFill>
                <a:latin typeface="Times New Roman" panose="02020603050405020304" pitchFamily="18" charset="0"/>
                <a:cs typeface="Times New Roman" panose="02020603050405020304" pitchFamily="18" charset="0"/>
              </a:rPr>
              <a:t>467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489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时水煤气变换中</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分压随时间变化关系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催化剂为氧化铁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实验初始时体系中</a:t>
            </a:r>
            <a:r>
              <a:rPr lang="zh-CN" altLang="zh-CN" sz="2200" smtClean="0">
                <a:solidFill>
                  <a:srgbClr val="000000"/>
                </a:solidFill>
                <a:latin typeface="Times New Roman" panose="02020603050405020304" pitchFamily="18" charset="0"/>
                <a:cs typeface="Times New Roman" panose="02020603050405020304" pitchFamily="18" charset="0"/>
              </a:rPr>
              <a:t>的</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19J85.eps" descr="id:2147506721;FounderCES"/>
          <p:cNvPicPr/>
          <p:nvPr/>
        </p:nvPicPr>
        <p:blipFill>
          <a:blip r:embed="rId3"/>
          <a:stretch>
            <a:fillRect/>
          </a:stretch>
        </p:blipFill>
        <p:spPr>
          <a:xfrm>
            <a:off x="5790189" y="1628800"/>
            <a:ext cx="3041287" cy="3456384"/>
          </a:xfrm>
          <a:prstGeom prst="rect">
            <a:avLst/>
          </a:prstGeom>
        </p:spPr>
      </p:pic>
      <p:graphicFrame>
        <p:nvGraphicFramePr>
          <p:cNvPr id="3" name="对象 2"/>
          <p:cNvGraphicFramePr>
            <a:graphicFrameLocks noChangeAspect="1"/>
          </p:cNvGraphicFramePr>
          <p:nvPr/>
        </p:nvGraphicFramePr>
        <p:xfrm>
          <a:off x="488856" y="2780928"/>
          <a:ext cx="8128000" cy="422495"/>
        </p:xfrm>
        <a:graphic>
          <a:graphicData uri="http://schemas.openxmlformats.org/presentationml/2006/ole">
            <mc:AlternateContent xmlns:mc="http://schemas.openxmlformats.org/markup-compatibility/2006">
              <mc:Choice xmlns:v="urn:schemas-microsoft-com:vml" Requires="v">
                <p:oleObj spid="_x0000_s125954" name="文档" r:id="rId4" imgW="3843020" imgH="202565" progId="Word.Document.12">
                  <p:embed/>
                </p:oleObj>
              </mc:Choice>
              <mc:Fallback>
                <p:oleObj name="文档" r:id="rId4" imgW="3843020" imgH="202565" progId="Word.Document.12">
                  <p:embed/>
                  <p:pic>
                    <p:nvPicPr>
                      <p:cNvPr id="0" name="图片 125953"/>
                      <p:cNvPicPr/>
                      <p:nvPr/>
                    </p:nvPicPr>
                    <p:blipFill>
                      <a:blip r:embed="rId5"/>
                      <a:stretch>
                        <a:fillRect/>
                      </a:stretch>
                    </p:blipFill>
                    <p:spPr>
                      <a:xfrm>
                        <a:off x="488856" y="2780928"/>
                        <a:ext cx="8128000" cy="42249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468313" y="3341688"/>
          <a:ext cx="5181600" cy="2579687"/>
        </p:xfrm>
        <a:graphic>
          <a:graphicData uri="http://schemas.openxmlformats.org/presentationml/2006/ole">
            <mc:AlternateContent xmlns:mc="http://schemas.openxmlformats.org/markup-compatibility/2006">
              <mc:Choice xmlns:v="urn:schemas-microsoft-com:vml" Requires="v">
                <p:oleObj spid="_x0000_s125955" name="文档" r:id="rId6" imgW="2457450" imgH="1218565" progId="Word.Document.12">
                  <p:embed/>
                </p:oleObj>
              </mc:Choice>
              <mc:Fallback>
                <p:oleObj name="文档" r:id="rId6" imgW="2457450" imgH="1218565" progId="Word.Document.12">
                  <p:embed/>
                  <p:pic>
                    <p:nvPicPr>
                      <p:cNvPr id="0" name="图片 125954"/>
                      <p:cNvPicPr/>
                      <p:nvPr/>
                    </p:nvPicPr>
                    <p:blipFill>
                      <a:blip r:embed="rId7"/>
                      <a:stretch>
                        <a:fillRect/>
                      </a:stretch>
                    </p:blipFill>
                    <p:spPr>
                      <a:xfrm>
                        <a:off x="468313" y="3341688"/>
                        <a:ext cx="5181600" cy="2579687"/>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2" name="对象 1"/>
          <p:cNvGraphicFramePr>
            <a:graphicFrameLocks noChangeAspect="1"/>
          </p:cNvGraphicFramePr>
          <p:nvPr/>
        </p:nvGraphicFramePr>
        <p:xfrm>
          <a:off x="508000" y="2132856"/>
          <a:ext cx="8128000" cy="1733570"/>
        </p:xfrm>
        <a:graphic>
          <a:graphicData uri="http://schemas.openxmlformats.org/presentationml/2006/ole">
            <mc:AlternateContent xmlns:mc="http://schemas.openxmlformats.org/markup-compatibility/2006">
              <mc:Choice xmlns:v="urn:schemas-microsoft-com:vml" Requires="v">
                <p:oleObj spid="_x0000_s126978" name="文档" r:id="rId3" imgW="3843020" imgH="821690" progId="Word.Document.12">
                  <p:embed/>
                </p:oleObj>
              </mc:Choice>
              <mc:Fallback>
                <p:oleObj name="文档" r:id="rId3" imgW="3843020" imgH="821690" progId="Word.Document.12">
                  <p:embed/>
                  <p:pic>
                    <p:nvPicPr>
                      <p:cNvPr id="0" name="图片 126977"/>
                      <p:cNvPicPr/>
                      <p:nvPr/>
                    </p:nvPicPr>
                    <p:blipFill>
                      <a:blip r:embed="rId4"/>
                      <a:stretch>
                        <a:fillRect/>
                      </a:stretch>
                    </p:blipFill>
                    <p:spPr>
                      <a:xfrm>
                        <a:off x="508000" y="2132856"/>
                        <a:ext cx="8128000" cy="1733570"/>
                      </a:xfrm>
                      <a:prstGeom prst="rect">
                        <a:avLst/>
                      </a:prstGeom>
                    </p:spPr>
                  </p:pic>
                </p:oleObj>
              </mc:Fallback>
            </mc:AlternateContent>
          </a:graphicData>
        </a:graphic>
      </p:graphicFrame>
      <p:sp>
        <p:nvSpPr>
          <p:cNvPr id="3" name="矩形 2"/>
          <p:cNvSpPr>
            <a:spLocks noChangeAspect="1"/>
          </p:cNvSpPr>
          <p:nvPr/>
        </p:nvSpPr>
        <p:spPr>
          <a:xfrm>
            <a:off x="404440" y="3873509"/>
            <a:ext cx="8128000" cy="125720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因平衡后气体</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的物质的量分数小于氢气的物质的量分数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还原</a:t>
            </a:r>
            <a:r>
              <a:rPr lang="en-US" altLang="zh-CN" sz="2200">
                <a:solidFill>
                  <a:srgbClr val="000000"/>
                </a:solidFill>
                <a:latin typeface="Times New Roman" panose="02020603050405020304" pitchFamily="18" charset="0"/>
                <a:cs typeface="Times New Roman" panose="02020603050405020304" pitchFamily="18" charset="0"/>
              </a:rPr>
              <a:t>CoO(s)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Co(s)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的能力强于氢气还原</a:t>
            </a:r>
            <a:r>
              <a:rPr lang="en-US" altLang="zh-CN" sz="2200">
                <a:solidFill>
                  <a:srgbClr val="000000"/>
                </a:solidFill>
                <a:latin typeface="Times New Roman" panose="02020603050405020304" pitchFamily="18" charset="0"/>
                <a:cs typeface="Times New Roman" panose="02020603050405020304" pitchFamily="18" charset="0"/>
              </a:rPr>
              <a:t>CoO(s)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Co(s)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的能力。</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2" name="对象 1"/>
          <p:cNvGraphicFramePr>
            <a:graphicFrameLocks noChangeAspect="1"/>
          </p:cNvGraphicFramePr>
          <p:nvPr/>
        </p:nvGraphicFramePr>
        <p:xfrm>
          <a:off x="508000" y="1423633"/>
          <a:ext cx="8128000" cy="5029703"/>
        </p:xfrm>
        <a:graphic>
          <a:graphicData uri="http://schemas.openxmlformats.org/presentationml/2006/ole">
            <mc:AlternateContent xmlns:mc="http://schemas.openxmlformats.org/markup-compatibility/2006">
              <mc:Choice xmlns:v="urn:schemas-microsoft-com:vml" Requires="v">
                <p:oleObj spid="_x0000_s128002" name="文档" r:id="rId3" imgW="3843020" imgH="2379345" progId="Word.Document.12">
                  <p:embed/>
                </p:oleObj>
              </mc:Choice>
              <mc:Fallback>
                <p:oleObj name="文档" r:id="rId3" imgW="3843020" imgH="2379345" progId="Word.Document.12">
                  <p:embed/>
                  <p:pic>
                    <p:nvPicPr>
                      <p:cNvPr id="0" name="图片 128001"/>
                      <p:cNvPicPr/>
                      <p:nvPr/>
                    </p:nvPicPr>
                    <p:blipFill>
                      <a:blip r:embed="rId4"/>
                      <a:stretch>
                        <a:fillRect/>
                      </a:stretch>
                    </p:blipFill>
                    <p:spPr>
                      <a:xfrm>
                        <a:off x="508000" y="1423633"/>
                        <a:ext cx="8128000" cy="5029703"/>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72816"/>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=0.5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氢气的物质的量分数为</a:t>
            </a:r>
            <a:r>
              <a:rPr lang="en-US" altLang="zh-CN" sz="2200">
                <a:solidFill>
                  <a:srgbClr val="000000"/>
                </a:solidFill>
                <a:latin typeface="Times New Roman" panose="02020603050405020304" pitchFamily="18" charset="0"/>
                <a:cs typeface="Times New Roman" panose="02020603050405020304" pitchFamily="18" charset="0"/>
              </a:rPr>
              <a:t>0.25,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当完全反应时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氢气的物质的量分数为</a:t>
            </a:r>
            <a:r>
              <a:rPr lang="en-US" altLang="zh-CN" sz="2200">
                <a:solidFill>
                  <a:srgbClr val="000000"/>
                </a:solidFill>
                <a:latin typeface="Times New Roman" panose="02020603050405020304" pitchFamily="18" charset="0"/>
                <a:cs typeface="Times New Roman" panose="02020603050405020304" pitchFamily="18" charset="0"/>
              </a:rPr>
              <a:t>0.5,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因此平衡时氢气的物质的量分数应介于</a:t>
            </a:r>
            <a:r>
              <a:rPr lang="en-US" altLang="zh-CN" sz="2200">
                <a:solidFill>
                  <a:srgbClr val="000000"/>
                </a:solidFill>
                <a:latin typeface="Times New Roman" panose="02020603050405020304" pitchFamily="18" charset="0"/>
                <a:cs typeface="Times New Roman" panose="02020603050405020304" pitchFamily="18" charset="0"/>
              </a:rPr>
              <a:t>0.25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0.5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之间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由图示可知</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最终生成物的相对能量低于反应物的相对能量</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所以该反应为放热反应</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rPr>
              <a:t>Δ</a:t>
            </a:r>
            <a:r>
              <a:rPr lang="en-US" altLang="zh-CN" sz="2200" i="1">
                <a:solidFill>
                  <a:srgbClr val="000000"/>
                </a:solidFill>
                <a:latin typeface="Times New Roman" panose="02020603050405020304" pitchFamily="18" charset="0"/>
              </a:rPr>
              <a:t>H</a:t>
            </a:r>
            <a:r>
              <a:rPr lang="en-US" altLang="zh-CN" sz="2200">
                <a:solidFill>
                  <a:srgbClr val="000000"/>
                </a:solidFill>
                <a:latin typeface="Times New Roman" panose="02020603050405020304" pitchFamily="18" charset="0"/>
              </a:rPr>
              <a:t>&lt;0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。由图示可知</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该历程中最大相对能量差为</a:t>
            </a:r>
            <a:r>
              <a:rPr lang="en-US" altLang="zh-CN" sz="2200">
                <a:solidFill>
                  <a:srgbClr val="000000"/>
                </a:solidFill>
                <a:latin typeface="Times New Roman" panose="02020603050405020304" pitchFamily="18" charset="0"/>
              </a:rPr>
              <a:t>2.02</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eV,</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即最大能垒为</a:t>
            </a:r>
            <a:r>
              <a:rPr lang="en-US" altLang="zh-CN" sz="2200">
                <a:solidFill>
                  <a:srgbClr val="000000"/>
                </a:solidFill>
                <a:latin typeface="Times New Roman" panose="02020603050405020304" pitchFamily="18" charset="0"/>
              </a:rPr>
              <a:t>2.02</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eV</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。由图示给出参加反应的微粒和生成的微粒可知</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该步骤的化学方程式为</a:t>
            </a:r>
            <a:endParaRPr lang="zh-CN" altLang="en-US" sz="2200"/>
          </a:p>
        </p:txBody>
      </p:sp>
      <p:graphicFrame>
        <p:nvGraphicFramePr>
          <p:cNvPr id="3" name="对象 2"/>
          <p:cNvGraphicFramePr>
            <a:graphicFrameLocks noChangeAspect="1"/>
          </p:cNvGraphicFramePr>
          <p:nvPr/>
        </p:nvGraphicFramePr>
        <p:xfrm>
          <a:off x="611560" y="4640977"/>
          <a:ext cx="8128000" cy="372199"/>
        </p:xfrm>
        <a:graphic>
          <a:graphicData uri="http://schemas.openxmlformats.org/presentationml/2006/ole">
            <mc:AlternateContent xmlns:mc="http://schemas.openxmlformats.org/markup-compatibility/2006">
              <mc:Choice xmlns:v="urn:schemas-microsoft-com:vml" Requires="v">
                <p:oleObj spid="_x0000_s129026" name="文档" r:id="rId3" imgW="3843020" imgH="176530" progId="Word.Document.12">
                  <p:embed/>
                </p:oleObj>
              </mc:Choice>
              <mc:Fallback>
                <p:oleObj name="文档" r:id="rId3" imgW="3843020" imgH="176530" progId="Word.Document.12">
                  <p:embed/>
                  <p:pic>
                    <p:nvPicPr>
                      <p:cNvPr id="0" name="图片 129025"/>
                      <p:cNvPicPr/>
                      <p:nvPr/>
                    </p:nvPicPr>
                    <p:blipFill>
                      <a:blip r:embed="rId4"/>
                      <a:stretch>
                        <a:fillRect/>
                      </a:stretch>
                    </p:blipFill>
                    <p:spPr>
                      <a:xfrm>
                        <a:off x="611560" y="4640977"/>
                        <a:ext cx="8128000" cy="372199"/>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2" name="对象 1"/>
          <p:cNvGraphicFramePr>
            <a:graphicFrameLocks noChangeAspect="1"/>
          </p:cNvGraphicFramePr>
          <p:nvPr/>
        </p:nvGraphicFramePr>
        <p:xfrm>
          <a:off x="511175" y="1839913"/>
          <a:ext cx="8121650" cy="3940175"/>
        </p:xfrm>
        <a:graphic>
          <a:graphicData uri="http://schemas.openxmlformats.org/presentationml/2006/ole">
            <mc:AlternateContent xmlns:mc="http://schemas.openxmlformats.org/markup-compatibility/2006">
              <mc:Choice xmlns:v="urn:schemas-microsoft-com:vml" Requires="v">
                <p:oleObj spid="_x0000_s79874" name="文档" r:id="rId3" imgW="3843020" imgH="1860550" progId="Word.Document.12">
                  <p:embed/>
                </p:oleObj>
              </mc:Choice>
              <mc:Fallback>
                <p:oleObj name="文档" r:id="rId3" imgW="3843020" imgH="1860550" progId="Word.Document.12">
                  <p:embed/>
                  <p:pic>
                    <p:nvPicPr>
                      <p:cNvPr id="0" name="图片 79873"/>
                      <p:cNvPicPr/>
                      <p:nvPr/>
                    </p:nvPicPr>
                    <p:blipFill>
                      <a:blip r:embed="rId4"/>
                      <a:stretch>
                        <a:fillRect/>
                      </a:stretch>
                    </p:blipFill>
                    <p:spPr>
                      <a:xfrm>
                        <a:off x="511175" y="1839913"/>
                        <a:ext cx="8121650" cy="39401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2" name="对象 1"/>
          <p:cNvGraphicFramePr>
            <a:graphicFrameLocks noChangeAspect="1"/>
          </p:cNvGraphicFramePr>
          <p:nvPr/>
        </p:nvGraphicFramePr>
        <p:xfrm>
          <a:off x="508000" y="2142653"/>
          <a:ext cx="8128000" cy="2826694"/>
        </p:xfrm>
        <a:graphic>
          <a:graphicData uri="http://schemas.openxmlformats.org/presentationml/2006/ole">
            <mc:AlternateContent xmlns:mc="http://schemas.openxmlformats.org/markup-compatibility/2006">
              <mc:Choice xmlns:v="urn:schemas-microsoft-com:vml" Requires="v">
                <p:oleObj spid="_x0000_s130050" name="文档" r:id="rId3" imgW="3843020" imgH="1337310" progId="Word.Document.12">
                  <p:embed/>
                </p:oleObj>
              </mc:Choice>
              <mc:Fallback>
                <p:oleObj name="文档" r:id="rId3" imgW="3843020" imgH="1337310" progId="Word.Document.12">
                  <p:embed/>
                  <p:pic>
                    <p:nvPicPr>
                      <p:cNvPr id="0" name="图片 130049"/>
                      <p:cNvPicPr/>
                      <p:nvPr/>
                    </p:nvPicPr>
                    <p:blipFill>
                      <a:blip r:embed="rId4"/>
                      <a:stretch>
                        <a:fillRect/>
                      </a:stretch>
                    </p:blipFill>
                    <p:spPr>
                      <a:xfrm>
                        <a:off x="508000" y="2142653"/>
                        <a:ext cx="8128000" cy="2826694"/>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36612"/>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,27)CH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催化重整不仅可以得到合成气</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还对温室气体的减排具有重要意义。回答下列问题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713" y="2288516"/>
          <a:ext cx="8108950" cy="2078037"/>
        </p:xfrm>
        <a:graphic>
          <a:graphicData uri="http://schemas.openxmlformats.org/presentationml/2006/ole">
            <mc:AlternateContent xmlns:mc="http://schemas.openxmlformats.org/markup-compatibility/2006">
              <mc:Choice xmlns:v="urn:schemas-microsoft-com:vml" Requires="v">
                <p:oleObj spid="_x0000_s131074" name="文档" r:id="rId3" imgW="3843020" imgH="982980" progId="Word.Document.12">
                  <p:embed/>
                </p:oleObj>
              </mc:Choice>
              <mc:Fallback>
                <p:oleObj name="文档" r:id="rId3" imgW="3843020" imgH="982980" progId="Word.Document.12">
                  <p:embed/>
                  <p:pic>
                    <p:nvPicPr>
                      <p:cNvPr id="0" name="图片 131073"/>
                      <p:cNvPicPr/>
                      <p:nvPr/>
                    </p:nvPicPr>
                    <p:blipFill>
                      <a:blip r:embed="rId4"/>
                      <a:stretch>
                        <a:fillRect/>
                      </a:stretch>
                    </p:blipFill>
                    <p:spPr>
                      <a:xfrm>
                        <a:off x="620713" y="2288516"/>
                        <a:ext cx="8108950" cy="2078037"/>
                      </a:xfrm>
                      <a:prstGeom prst="rect">
                        <a:avLst/>
                      </a:prstGeom>
                    </p:spPr>
                  </p:pic>
                </p:oleObj>
              </mc:Fallback>
            </mc:AlternateContent>
          </a:graphicData>
        </a:graphic>
      </p:graphicFrame>
      <p:sp>
        <p:nvSpPr>
          <p:cNvPr id="7" name="矩形 6"/>
          <p:cNvSpPr>
            <a:spLocks noChangeAspect="1"/>
          </p:cNvSpPr>
          <p:nvPr/>
        </p:nvSpPr>
        <p:spPr>
          <a:xfrm>
            <a:off x="508000" y="4200630"/>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该催化重整反应的</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有利于提高</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平衡转化率的条件是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高温低压</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a:solidFill>
                  <a:srgbClr val="000000"/>
                </a:solidFill>
                <a:latin typeface="Times New Roman" panose="02020603050405020304" pitchFamily="18" charset="0"/>
                <a:cs typeface="Times New Roman" panose="02020603050405020304" pitchFamily="18" charset="0"/>
              </a:rPr>
              <a:t>低温</a:t>
            </a:r>
            <a:r>
              <a:rPr lang="zh-CN" altLang="zh-CN" sz="2200" smtClean="0">
                <a:solidFill>
                  <a:srgbClr val="000000"/>
                </a:solidFill>
                <a:latin typeface="Times New Roman" panose="02020603050405020304" pitchFamily="18" charset="0"/>
                <a:cs typeface="Times New Roman" panose="02020603050405020304" pitchFamily="18" charset="0"/>
              </a:rPr>
              <a:t>高压</a:t>
            </a:r>
            <a:r>
              <a:rPr lang="en-US" altLang="zh-CN" sz="2200" smtClean="0">
                <a:solidFill>
                  <a:srgbClr val="000000"/>
                </a:solidFill>
                <a:latin typeface="Times New Roman" panose="02020603050405020304" pitchFamily="18" charset="0"/>
                <a:cs typeface="Times New Roman" panose="02020603050405020304" pitchFamily="18" charset="0"/>
              </a:rPr>
              <a:t>  C</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高温高压</a:t>
            </a:r>
            <a:r>
              <a:rPr lang="en-US" altLang="zh-CN" sz="2200">
                <a:solidFill>
                  <a:srgbClr val="000000"/>
                </a:solidFill>
                <a:latin typeface="Times New Roman" panose="02020603050405020304" pitchFamily="18" charset="0"/>
                <a:cs typeface="Times New Roman" panose="02020603050405020304" pitchFamily="18" charset="0"/>
              </a:rPr>
              <a:t>	D.</a:t>
            </a:r>
            <a:r>
              <a:rPr lang="zh-CN" altLang="zh-CN" sz="2200">
                <a:solidFill>
                  <a:srgbClr val="000000"/>
                </a:solidFill>
                <a:latin typeface="Times New Roman" panose="02020603050405020304" pitchFamily="18" charset="0"/>
                <a:cs typeface="Times New Roman" panose="02020603050405020304" pitchFamily="18" charset="0"/>
              </a:rPr>
              <a:t>低温低压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某温度下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在体积为</a:t>
            </a:r>
            <a:r>
              <a:rPr lang="en-US" altLang="zh-CN" sz="2200">
                <a:solidFill>
                  <a:srgbClr val="000000"/>
                </a:solidFill>
                <a:latin typeface="Times New Roman" panose="02020603050405020304" pitchFamily="18" charset="0"/>
                <a:cs typeface="Times New Roman" panose="02020603050405020304" pitchFamily="18" charset="0"/>
              </a:rPr>
              <a:t>2 L</a:t>
            </a:r>
            <a:r>
              <a:rPr lang="zh-CN" altLang="zh-CN" sz="2200">
                <a:solidFill>
                  <a:srgbClr val="000000"/>
                </a:solidFill>
                <a:latin typeface="Times New Roman" panose="02020603050405020304" pitchFamily="18" charset="0"/>
                <a:cs typeface="Times New Roman" panose="02020603050405020304" pitchFamily="18" charset="0"/>
              </a:rPr>
              <a:t>的容器中加入</a:t>
            </a:r>
            <a:r>
              <a:rPr lang="en-US" altLang="zh-CN" sz="2200">
                <a:solidFill>
                  <a:srgbClr val="000000"/>
                </a:solidFill>
                <a:latin typeface="Times New Roman" panose="02020603050405020304" pitchFamily="18" charset="0"/>
                <a:cs typeface="Times New Roman" panose="02020603050405020304" pitchFamily="18" charset="0"/>
              </a:rPr>
              <a:t>2 mol 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 mol 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以及催化剂进行重整反应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达到平衡时</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的转化率是</a:t>
            </a:r>
            <a:r>
              <a:rPr lang="en-US" altLang="zh-CN" sz="2200">
                <a:solidFill>
                  <a:srgbClr val="000000"/>
                </a:solidFill>
                <a:latin typeface="Times New Roman" panose="02020603050405020304" pitchFamily="18" charset="0"/>
                <a:cs typeface="Times New Roman" panose="02020603050405020304" pitchFamily="18" charset="0"/>
              </a:rPr>
              <a:t>50%,</a:t>
            </a:r>
            <a:r>
              <a:rPr lang="zh-CN" altLang="zh-CN" sz="2200">
                <a:solidFill>
                  <a:srgbClr val="000000"/>
                </a:solidFill>
                <a:latin typeface="Times New Roman" panose="02020603050405020304" pitchFamily="18" charset="0"/>
                <a:cs typeface="Times New Roman" panose="02020603050405020304" pitchFamily="18" charset="0"/>
              </a:rPr>
              <a:t>其平衡常数为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mol</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·L</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1764284"/>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反应中催化剂活性会因积碳反应而降低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同时存在的消碳反应则使积碳量减少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相关数据如下表</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508000" y="2924944"/>
          <a:ext cx="8128000" cy="2180683"/>
        </p:xfrm>
        <a:graphic>
          <a:graphicData uri="http://schemas.openxmlformats.org/presentationml/2006/ole">
            <mc:AlternateContent xmlns:mc="http://schemas.openxmlformats.org/markup-compatibility/2006">
              <mc:Choice xmlns:v="urn:schemas-microsoft-com:vml" Requires="v">
                <p:oleObj spid="_x0000_s132098" name="文档" r:id="rId3" imgW="3899535" imgH="1046480" progId="Word.Document.12">
                  <p:embed/>
                </p:oleObj>
              </mc:Choice>
              <mc:Fallback>
                <p:oleObj name="文档" r:id="rId3" imgW="3899535" imgH="1046480" progId="Word.Document.12">
                  <p:embed/>
                  <p:pic>
                    <p:nvPicPr>
                      <p:cNvPr id="0" name="图片 132097"/>
                      <p:cNvPicPr/>
                      <p:nvPr/>
                    </p:nvPicPr>
                    <p:blipFill>
                      <a:blip r:embed="rId4"/>
                      <a:stretch>
                        <a:fillRect/>
                      </a:stretch>
                    </p:blipFill>
                    <p:spPr>
                      <a:xfrm>
                        <a:off x="508000" y="2924944"/>
                        <a:ext cx="8128000" cy="2180683"/>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由上表判断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催化剂</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优于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劣于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理由是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。在反应进料气组成、压强及反应时间相同的情况下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某催化剂表面的积碳量随温度的变化关系如下图所示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升高温度时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下列关于积碳反应、消碳反应的平衡常数</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和速率</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的叙述正确的是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baseline="-25000">
                <a:solidFill>
                  <a:srgbClr val="000000"/>
                </a:solidFill>
                <a:latin typeface="Times New Roman" panose="02020603050405020304" pitchFamily="18" charset="0"/>
                <a:cs typeface="Times New Roman" panose="02020603050405020304" pitchFamily="18" charset="0"/>
              </a:rPr>
              <a:t>积</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baseline="-25000">
                <a:solidFill>
                  <a:srgbClr val="000000"/>
                </a:solidFill>
                <a:latin typeface="Times New Roman" panose="02020603050405020304" pitchFamily="18" charset="0"/>
                <a:cs typeface="Times New Roman" panose="02020603050405020304" pitchFamily="18" charset="0"/>
              </a:rPr>
              <a:t>消</a:t>
            </a:r>
            <a:r>
              <a:rPr lang="zh-CN" altLang="zh-CN" sz="2200">
                <a:solidFill>
                  <a:srgbClr val="000000"/>
                </a:solidFill>
                <a:latin typeface="Times New Roman" panose="02020603050405020304" pitchFamily="18" charset="0"/>
                <a:cs typeface="Times New Roman" panose="02020603050405020304" pitchFamily="18" charset="0"/>
              </a:rPr>
              <a:t>均增加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cs typeface="Times New Roman" panose="02020603050405020304" pitchFamily="18" charset="0"/>
              </a:rPr>
              <a:t>积</a:t>
            </a:r>
            <a:r>
              <a:rPr lang="zh-CN" altLang="zh-CN" sz="2200">
                <a:solidFill>
                  <a:srgbClr val="000000"/>
                </a:solidFill>
                <a:latin typeface="Times New Roman" panose="02020603050405020304" pitchFamily="18" charset="0"/>
                <a:cs typeface="Times New Roman" panose="02020603050405020304" pitchFamily="18" charset="0"/>
              </a:rPr>
              <a:t>减小、</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cs typeface="Times New Roman" panose="02020603050405020304" pitchFamily="18" charset="0"/>
              </a:rPr>
              <a:t>消</a:t>
            </a:r>
            <a:r>
              <a:rPr lang="zh-CN" altLang="zh-CN" sz="2200">
                <a:solidFill>
                  <a:srgbClr val="000000"/>
                </a:solidFill>
                <a:latin typeface="Times New Roman" panose="02020603050405020304" pitchFamily="18" charset="0"/>
                <a:cs typeface="Times New Roman" panose="02020603050405020304" pitchFamily="18" charset="0"/>
              </a:rPr>
              <a:t>增加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baseline="-25000">
                <a:solidFill>
                  <a:srgbClr val="000000"/>
                </a:solidFill>
                <a:latin typeface="Times New Roman" panose="02020603050405020304" pitchFamily="18" charset="0"/>
                <a:cs typeface="Times New Roman" panose="02020603050405020304" pitchFamily="18" charset="0"/>
              </a:rPr>
              <a:t>积</a:t>
            </a:r>
            <a:r>
              <a:rPr lang="zh-CN" altLang="zh-CN" sz="2200">
                <a:solidFill>
                  <a:srgbClr val="000000"/>
                </a:solidFill>
                <a:latin typeface="Times New Roman" panose="02020603050405020304" pitchFamily="18" charset="0"/>
                <a:cs typeface="Times New Roman" panose="02020603050405020304" pitchFamily="18" charset="0"/>
              </a:rPr>
              <a:t>减小、</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baseline="-25000">
                <a:solidFill>
                  <a:srgbClr val="000000"/>
                </a:solidFill>
                <a:latin typeface="Times New Roman" panose="02020603050405020304" pitchFamily="18" charset="0"/>
                <a:cs typeface="Times New Roman" panose="02020603050405020304" pitchFamily="18" charset="0"/>
              </a:rPr>
              <a:t>消</a:t>
            </a:r>
            <a:r>
              <a:rPr lang="zh-CN" altLang="zh-CN" sz="2200">
                <a:solidFill>
                  <a:srgbClr val="000000"/>
                </a:solidFill>
                <a:latin typeface="Times New Roman" panose="02020603050405020304" pitchFamily="18" charset="0"/>
                <a:cs typeface="Times New Roman" panose="02020603050405020304" pitchFamily="18" charset="0"/>
              </a:rPr>
              <a:t>增加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cs typeface="Times New Roman" panose="02020603050405020304" pitchFamily="18" charset="0"/>
              </a:rPr>
              <a:t>消</a:t>
            </a:r>
            <a:r>
              <a:rPr lang="zh-CN" altLang="zh-CN" sz="2200">
                <a:solidFill>
                  <a:srgbClr val="000000"/>
                </a:solidFill>
                <a:latin typeface="Times New Roman" panose="02020603050405020304" pitchFamily="18" charset="0"/>
                <a:cs typeface="Times New Roman" panose="02020603050405020304" pitchFamily="18" charset="0"/>
              </a:rPr>
              <a:t>增加的倍数比</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cs typeface="Times New Roman" panose="02020603050405020304" pitchFamily="18" charset="0"/>
              </a:rPr>
              <a:t>积</a:t>
            </a:r>
            <a:r>
              <a:rPr lang="zh-CN" altLang="zh-CN" sz="2200">
                <a:solidFill>
                  <a:srgbClr val="000000"/>
                </a:solidFill>
                <a:latin typeface="Times New Roman" panose="02020603050405020304" pitchFamily="18" charset="0"/>
                <a:cs typeface="Times New Roman" panose="02020603050405020304" pitchFamily="18" charset="0"/>
              </a:rPr>
              <a:t>增加的倍数大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18LQG2H11.eps" descr="id:2147506736;FounderCES"/>
          <p:cNvPicPr/>
          <p:nvPr/>
        </p:nvPicPr>
        <p:blipFill>
          <a:blip r:embed="rId3"/>
          <a:stretch>
            <a:fillRect/>
          </a:stretch>
        </p:blipFill>
        <p:spPr>
          <a:xfrm>
            <a:off x="6084168" y="3356992"/>
            <a:ext cx="1988692" cy="18002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50464"/>
            <a:ext cx="8128000" cy="167853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在一定温度下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测得某催化剂上沉积碳的生成速率方程为</a:t>
            </a:r>
            <a:r>
              <a:rPr lang="en-US" altLang="zh-CN" sz="2200" i="1">
                <a:solidFill>
                  <a:srgbClr val="000000"/>
                </a:solidFill>
                <a:latin typeface="Times New Roman" panose="02020603050405020304" pitchFamily="18" charset="0"/>
                <a:cs typeface="Times New Roman" panose="02020603050405020304" pitchFamily="18" charset="0"/>
              </a:rPr>
              <a:t>v=k</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30000">
                <a:solidFill>
                  <a:srgbClr val="000000"/>
                </a:solidFill>
                <a:latin typeface="Times New Roman" panose="02020603050405020304" pitchFamily="18" charset="0"/>
                <a:cs typeface="Times New Roman" panose="02020603050405020304" pitchFamily="18" charset="0"/>
              </a:rPr>
              <a:t>-0.5</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cs typeface="Times New Roman" panose="02020603050405020304" pitchFamily="18" charset="0"/>
              </a:rPr>
              <a:t>为速率常数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一定时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不同</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下积碳量随时间的变化趋势如下图所示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b</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从大到小的顺序为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429000"/>
          <a:ext cx="8128000" cy="2172832"/>
        </p:xfrm>
        <a:graphic>
          <a:graphicData uri="http://schemas.openxmlformats.org/presentationml/2006/ole">
            <mc:AlternateContent xmlns:mc="http://schemas.openxmlformats.org/markup-compatibility/2006">
              <mc:Choice xmlns:v="urn:schemas-microsoft-com:vml" Requires="v">
                <p:oleObj spid="_x0000_s133122" name="文档" r:id="rId3" imgW="3843020" imgH="1028700" progId="Word.Document.12">
                  <p:embed/>
                </p:oleObj>
              </mc:Choice>
              <mc:Fallback>
                <p:oleObj name="文档" r:id="rId3" imgW="3843020" imgH="1028700" progId="Word.Document.12">
                  <p:embed/>
                  <p:pic>
                    <p:nvPicPr>
                      <p:cNvPr id="0" name="图片 133121"/>
                      <p:cNvPicPr/>
                      <p:nvPr/>
                    </p:nvPicPr>
                    <p:blipFill>
                      <a:blip r:embed="rId4"/>
                      <a:stretch>
                        <a:fillRect/>
                      </a:stretch>
                    </p:blipFill>
                    <p:spPr>
                      <a:xfrm>
                        <a:off x="508000" y="3429000"/>
                        <a:ext cx="8128000" cy="2172832"/>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371124"/>
            <a:ext cx="8128000" cy="456124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(1)247</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劣于　相对于催化剂</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催化剂</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积碳反应的活化能大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积碳反应的速率小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而消碳反应活化能相对较小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消碳反应速率大　</a:t>
            </a:r>
            <a:r>
              <a:rPr lang="en-US" altLang="zh-CN" sz="2200">
                <a:solidFill>
                  <a:srgbClr val="000000"/>
                </a:solidFill>
                <a:latin typeface="Times New Roman" panose="02020603050405020304" pitchFamily="18" charset="0"/>
                <a:cs typeface="Times New Roman" panose="02020603050405020304" pitchFamily="18" charset="0"/>
              </a:rPr>
              <a:t>AD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b</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将已知热化学方程式依次编号为</a:t>
            </a:r>
            <a:r>
              <a:rPr lang="zh-CN" altLang="zh-CN" sz="2200">
                <a:solidFill>
                  <a:srgbClr val="000000"/>
                </a:solidFill>
                <a:latin typeface="NEU-BZ-S92"/>
                <a:cs typeface="宋体" panose="02010600030101010101" pitchFamily="2" charset="-122"/>
              </a:rPr>
              <a:t>①②③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根据盖斯定律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③</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得到</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催化重整反应的</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=+247</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。由于该反应是正反应气体体积增大的吸热反应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所以有利于提高</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平衡转化率的条件是高温低压</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项正确。某温度下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在体积为</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的容器中加入</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达到平衡时</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的转化率是</a:t>
            </a:r>
            <a:r>
              <a:rPr lang="en-US" altLang="zh-CN" sz="2200">
                <a:solidFill>
                  <a:srgbClr val="000000"/>
                </a:solidFill>
                <a:latin typeface="Times New Roman" panose="02020603050405020304" pitchFamily="18" charset="0"/>
                <a:cs typeface="Times New Roman" panose="02020603050405020304" pitchFamily="18" charset="0"/>
              </a:rPr>
              <a:t>50%,</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则平衡时各物质的物质的量浓度分别为</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)=0.75</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)=0.25</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(CO)=0.5</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)=0.5</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根据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2699792" y="1416587"/>
          <a:ext cx="315665" cy="422690"/>
        </p:xfrm>
        <a:graphic>
          <a:graphicData uri="http://schemas.openxmlformats.org/presentationml/2006/ole">
            <mc:AlternateContent xmlns:mc="http://schemas.openxmlformats.org/markup-compatibility/2006">
              <mc:Choice xmlns:v="urn:schemas-microsoft-com:vml" Requires="v">
                <p:oleObj spid="_x0000_s134146" name="文档" r:id="rId3" imgW="330200" imgH="419100" progId="Word.Document.12">
                  <p:embed/>
                </p:oleObj>
              </mc:Choice>
              <mc:Fallback>
                <p:oleObj name="文档" r:id="rId3" imgW="330200" imgH="419100" progId="Word.Document.12">
                  <p:embed/>
                  <p:pic>
                    <p:nvPicPr>
                      <p:cNvPr id="0" name="图片 134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416587"/>
                        <a:ext cx="315665" cy="422690"/>
                      </a:xfrm>
                      <a:prstGeom prst="rect">
                        <a:avLst/>
                      </a:prstGeom>
                      <a:noFill/>
                    </p:spPr>
                  </p:pic>
                </p:oleObj>
              </mc:Fallback>
            </mc:AlternateContent>
          </a:graphicData>
        </a:graphic>
      </p:graphicFrame>
      <p:graphicFrame>
        <p:nvGraphicFramePr>
          <p:cNvPr id="3" name="对象 2"/>
          <p:cNvGraphicFramePr>
            <a:graphicFrameLocks noChangeAspect="1"/>
          </p:cNvGraphicFramePr>
          <p:nvPr/>
        </p:nvGraphicFramePr>
        <p:xfrm>
          <a:off x="573477" y="5853124"/>
          <a:ext cx="8128000" cy="600212"/>
        </p:xfrm>
        <a:graphic>
          <a:graphicData uri="http://schemas.openxmlformats.org/presentationml/2006/ole">
            <mc:AlternateContent xmlns:mc="http://schemas.openxmlformats.org/markup-compatibility/2006">
              <mc:Choice xmlns:v="urn:schemas-microsoft-com:vml" Requires="v">
                <p:oleObj spid="_x0000_s134147" name="文档" r:id="rId5" imgW="3843020" imgH="284480" progId="Word.Document.12">
                  <p:embed/>
                </p:oleObj>
              </mc:Choice>
              <mc:Fallback>
                <p:oleObj name="文档" r:id="rId5" imgW="3843020" imgH="284480" progId="Word.Document.12">
                  <p:embed/>
                  <p:pic>
                    <p:nvPicPr>
                      <p:cNvPr id="0" name="图片 134146"/>
                      <p:cNvPicPr/>
                      <p:nvPr/>
                    </p:nvPicPr>
                    <p:blipFill>
                      <a:blip r:embed="rId6"/>
                      <a:stretch>
                        <a:fillRect/>
                      </a:stretch>
                    </p:blipFill>
                    <p:spPr>
                      <a:xfrm>
                        <a:off x="573477" y="5853124"/>
                        <a:ext cx="8128000" cy="600212"/>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根据表格中活化能数据分析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催化剂</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劣于催化剂</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。因为相对于催化剂</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催化剂</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积碳反应的活化能大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积碳反应的速率小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而消碳反应活化能相对较小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消碳反应速率大。由于积碳反应和消碳反应均为吸热反应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所以升高温度平衡正向移动</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baseline="-250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zh-CN" altLang="zh-CN" sz="2200" baseline="-250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消</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均增加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温度高于</a:t>
            </a:r>
            <a:r>
              <a:rPr lang="en-US" altLang="zh-CN" sz="2200">
                <a:solidFill>
                  <a:srgbClr val="000000"/>
                </a:solidFill>
                <a:latin typeface="Times New Roman" panose="02020603050405020304" pitchFamily="18" charset="0"/>
                <a:cs typeface="Times New Roman" panose="02020603050405020304" pitchFamily="18" charset="0"/>
              </a:rPr>
              <a:t>600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积碳量随温度的升高而下降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消</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增加的倍数比</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增加的倍数大</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两项正确。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30000">
                <a:solidFill>
                  <a:srgbClr val="000000"/>
                </a:solidFill>
                <a:latin typeface="Times New Roman" panose="02020603050405020304" pitchFamily="18" charset="0"/>
                <a:cs typeface="Times New Roman" panose="02020603050405020304" pitchFamily="18" charset="0"/>
              </a:rPr>
              <a:t>-0.5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一定时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积碳量随</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的增大而减小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b</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)&gt;</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505697"/>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,28)</a:t>
            </a:r>
            <a:r>
              <a:rPr lang="zh-CN" altLang="zh-CN" sz="2200">
                <a:solidFill>
                  <a:srgbClr val="000000"/>
                </a:solidFill>
                <a:latin typeface="Times New Roman" panose="02020603050405020304" pitchFamily="18" charset="0"/>
                <a:cs typeface="Times New Roman" panose="02020603050405020304" pitchFamily="18" charset="0"/>
              </a:rPr>
              <a:t>三氯氢硅</a:t>
            </a:r>
            <a:r>
              <a:rPr lang="en-US" altLang="zh-CN" sz="2200">
                <a:solidFill>
                  <a:srgbClr val="000000"/>
                </a:solidFill>
                <a:latin typeface="Times New Roman" panose="02020603050405020304" pitchFamily="18" charset="0"/>
                <a:cs typeface="Times New Roman" panose="02020603050405020304" pitchFamily="18" charset="0"/>
              </a:rPr>
              <a:t>(SiHCl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是制备硅烷、多晶硅的重要原料。回答下列问题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(1)SiHCl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在常温常压下为易挥发的无色透明液体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遇潮气时发烟生成</a:t>
            </a:r>
            <a:r>
              <a:rPr lang="en-US" altLang="zh-CN" sz="2200">
                <a:solidFill>
                  <a:srgbClr val="000000"/>
                </a:solidFill>
                <a:latin typeface="Times New Roman" panose="02020603050405020304" pitchFamily="18" charset="0"/>
                <a:cs typeface="Times New Roman" panose="02020603050405020304" pitchFamily="18" charset="0"/>
              </a:rPr>
              <a:t>(HSiO)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写出该反应的化学方程式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20464" y="3210105"/>
          <a:ext cx="8128000" cy="2451143"/>
        </p:xfrm>
        <a:graphic>
          <a:graphicData uri="http://schemas.openxmlformats.org/presentationml/2006/ole">
            <mc:AlternateContent xmlns:mc="http://schemas.openxmlformats.org/markup-compatibility/2006">
              <mc:Choice xmlns:v="urn:schemas-microsoft-com:vml" Requires="v">
                <p:oleObj spid="_x0000_s135170" name="文档" r:id="rId3" imgW="3843020" imgH="1159510" progId="Word.Document.12">
                  <p:embed/>
                </p:oleObj>
              </mc:Choice>
              <mc:Fallback>
                <p:oleObj name="文档" r:id="rId3" imgW="3843020" imgH="1159510" progId="Word.Document.12">
                  <p:embed/>
                  <p:pic>
                    <p:nvPicPr>
                      <p:cNvPr id="0" name="图片 135169"/>
                      <p:cNvPicPr/>
                      <p:nvPr/>
                    </p:nvPicPr>
                    <p:blipFill>
                      <a:blip r:embed="rId4"/>
                      <a:stretch>
                        <a:fillRect/>
                      </a:stretch>
                    </p:blipFill>
                    <p:spPr>
                      <a:xfrm>
                        <a:off x="620464" y="3210105"/>
                        <a:ext cx="8128000" cy="2451143"/>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465727" y="1340768"/>
            <a:ext cx="5637121" cy="1754326"/>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对于反应</a:t>
            </a:r>
            <a:r>
              <a:rPr lang="en-US" altLang="zh-CN" sz="2200">
                <a:solidFill>
                  <a:srgbClr val="000000"/>
                </a:solidFill>
                <a:latin typeface="Times New Roman" panose="02020603050405020304" pitchFamily="18" charset="0"/>
                <a:cs typeface="Times New Roman" panose="02020603050405020304" pitchFamily="18" charset="0"/>
              </a:rPr>
              <a:t>2SiHCl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(g</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400" kern="10000" spc="-150" smtClean="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SiH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Cl</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(g</a:t>
            </a:r>
            <a:r>
              <a:rPr lang="en-US" altLang="zh-CN" sz="2200">
                <a:solidFill>
                  <a:srgbClr val="000000"/>
                </a:solidFill>
                <a:latin typeface="Times New Roman" panose="02020603050405020304" pitchFamily="18" charset="0"/>
                <a:cs typeface="Times New Roman" panose="02020603050405020304" pitchFamily="18" charset="0"/>
              </a:rPr>
              <a:t>)+SiCl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采用大孔弱碱性阴离子交换树脂催化剂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323 K</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343 K</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SiHCl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的转化率随时间变化的结果如图所示</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446996" y="2996952"/>
            <a:ext cx="8128000" cy="212365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343 K</a:t>
            </a:r>
            <a:r>
              <a:rPr lang="zh-CN" altLang="zh-CN" sz="2200">
                <a:solidFill>
                  <a:srgbClr val="000000"/>
                </a:solidFill>
                <a:latin typeface="Times New Roman" panose="02020603050405020304" pitchFamily="18" charset="0"/>
                <a:cs typeface="Times New Roman" panose="02020603050405020304" pitchFamily="18" charset="0"/>
              </a:rPr>
              <a:t>时反应的平衡转化率</a:t>
            </a:r>
            <a:r>
              <a:rPr lang="en-US" altLang="zh-CN" sz="2200" i="1">
                <a:solidFill>
                  <a:srgbClr val="000000"/>
                </a:solidFill>
                <a:latin typeface="Times New Roman" panose="02020603050405020304" pitchFamily="18" charset="0"/>
                <a:ea typeface="Microsoft Yi Baiti" panose="03000500000000000000" pitchFamily="66" charset="0"/>
                <a:cs typeface="Times New Roman" panose="02020603050405020304" pitchFamily="18" charset="0"/>
              </a:rPr>
              <a:t>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smtClean="0">
                <a:solidFill>
                  <a:srgbClr val="000000"/>
                </a:solidFill>
                <a:latin typeface="Times New Roman" panose="02020603050405020304" pitchFamily="18" charset="0"/>
                <a:cs typeface="Times New Roman" panose="02020603050405020304" pitchFamily="18" charset="0"/>
              </a:rPr>
              <a:t>平衡常数</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343 K</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保留</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位小数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343 K</a:t>
            </a:r>
            <a:r>
              <a:rPr lang="zh-CN" altLang="zh-CN" sz="2200">
                <a:solidFill>
                  <a:srgbClr val="000000"/>
                </a:solidFill>
                <a:latin typeface="Times New Roman" panose="02020603050405020304" pitchFamily="18" charset="0"/>
                <a:cs typeface="Times New Roman" panose="02020603050405020304" pitchFamily="18" charset="0"/>
              </a:rPr>
              <a:t>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要提高</a:t>
            </a:r>
            <a:r>
              <a:rPr lang="en-US" altLang="zh-CN" sz="2200">
                <a:solidFill>
                  <a:srgbClr val="000000"/>
                </a:solidFill>
                <a:latin typeface="Times New Roman" panose="02020603050405020304" pitchFamily="18" charset="0"/>
                <a:cs typeface="Times New Roman" panose="02020603050405020304" pitchFamily="18" charset="0"/>
              </a:rPr>
              <a:t>SiHCl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转化率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可采取的措施是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要缩短反应达到平衡的时间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可采取的措施有</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pic>
        <p:nvPicPr>
          <p:cNvPr id="7" name="18LQG3H05.eps" descr="id:2147506750;FounderCES"/>
          <p:cNvPicPr/>
          <p:nvPr/>
        </p:nvPicPr>
        <p:blipFill>
          <a:blip r:embed="rId3"/>
          <a:stretch>
            <a:fillRect/>
          </a:stretch>
        </p:blipFill>
        <p:spPr>
          <a:xfrm>
            <a:off x="5931872" y="1515696"/>
            <a:ext cx="2898874" cy="2016224"/>
          </a:xfrm>
          <a:prstGeom prst="rect">
            <a:avLst/>
          </a:prstGeom>
        </p:spPr>
      </p:pic>
      <p:graphicFrame>
        <p:nvGraphicFramePr>
          <p:cNvPr id="4" name="对象 3"/>
          <p:cNvGraphicFramePr>
            <a:graphicFrameLocks noChangeAspect="1"/>
          </p:cNvGraphicFramePr>
          <p:nvPr/>
        </p:nvGraphicFramePr>
        <p:xfrm>
          <a:off x="534239" y="5063466"/>
          <a:ext cx="8447087" cy="1538400"/>
        </p:xfrm>
        <a:graphic>
          <a:graphicData uri="http://schemas.openxmlformats.org/presentationml/2006/ole">
            <mc:AlternateContent xmlns:mc="http://schemas.openxmlformats.org/markup-compatibility/2006">
              <mc:Choice xmlns:v="urn:schemas-microsoft-com:vml" Requires="v">
                <p:oleObj spid="_x0000_s136194" name="文档" r:id="rId4" imgW="4004310" imgH="725805" progId="Word.Document.12">
                  <p:embed/>
                </p:oleObj>
              </mc:Choice>
              <mc:Fallback>
                <p:oleObj name="文档" r:id="rId4" imgW="4004310" imgH="725805" progId="Word.Document.12">
                  <p:embed/>
                  <p:pic>
                    <p:nvPicPr>
                      <p:cNvPr id="0" name="图片 136193"/>
                      <p:cNvPicPr/>
                      <p:nvPr/>
                    </p:nvPicPr>
                    <p:blipFill>
                      <a:blip r:embed="rId5"/>
                      <a:stretch>
                        <a:fillRect/>
                      </a:stretch>
                    </p:blipFill>
                    <p:spPr>
                      <a:xfrm>
                        <a:off x="534239" y="5063466"/>
                        <a:ext cx="8447087" cy="1538400"/>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2" name="对象 1"/>
          <p:cNvGraphicFramePr>
            <a:graphicFrameLocks noChangeAspect="1"/>
          </p:cNvGraphicFramePr>
          <p:nvPr/>
        </p:nvGraphicFramePr>
        <p:xfrm>
          <a:off x="508000" y="1988840"/>
          <a:ext cx="8128000" cy="1099828"/>
        </p:xfrm>
        <a:graphic>
          <a:graphicData uri="http://schemas.openxmlformats.org/presentationml/2006/ole">
            <mc:AlternateContent xmlns:mc="http://schemas.openxmlformats.org/markup-compatibility/2006">
              <mc:Choice xmlns:v="urn:schemas-microsoft-com:vml" Requires="v">
                <p:oleObj spid="_x0000_s137218" name="文档" r:id="rId3" imgW="3843020" imgH="521970" progId="Word.Document.12">
                  <p:embed/>
                </p:oleObj>
              </mc:Choice>
              <mc:Fallback>
                <p:oleObj name="文档" r:id="rId3" imgW="3843020" imgH="521970" progId="Word.Document.12">
                  <p:embed/>
                  <p:pic>
                    <p:nvPicPr>
                      <p:cNvPr id="0" name="图片 137217"/>
                      <p:cNvPicPr/>
                      <p:nvPr/>
                    </p:nvPicPr>
                    <p:blipFill>
                      <a:blip r:embed="rId4"/>
                      <a:stretch>
                        <a:fillRect/>
                      </a:stretch>
                    </p:blipFill>
                    <p:spPr>
                      <a:xfrm>
                        <a:off x="508000" y="1988840"/>
                        <a:ext cx="8128000" cy="1099828"/>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08000" y="3140968"/>
          <a:ext cx="8128000" cy="2213069"/>
        </p:xfrm>
        <a:graphic>
          <a:graphicData uri="http://schemas.openxmlformats.org/presentationml/2006/ole">
            <mc:AlternateContent xmlns:mc="http://schemas.openxmlformats.org/markup-compatibility/2006">
              <mc:Choice xmlns:v="urn:schemas-microsoft-com:vml" Requires="v">
                <p:oleObj spid="_x0000_s137219" name="文档" r:id="rId5" imgW="3843020" imgH="1048385" progId="Word.Document.12">
                  <p:embed/>
                </p:oleObj>
              </mc:Choice>
              <mc:Fallback>
                <p:oleObj name="文档" r:id="rId5" imgW="3843020" imgH="1048385" progId="Word.Document.12">
                  <p:embed/>
                  <p:pic>
                    <p:nvPicPr>
                      <p:cNvPr id="0" name="图片 137218"/>
                      <p:cNvPicPr/>
                      <p:nvPr/>
                    </p:nvPicPr>
                    <p:blipFill>
                      <a:blip r:embed="rId6"/>
                      <a:stretch>
                        <a:fillRect/>
                      </a:stretch>
                    </p:blipFill>
                    <p:spPr>
                      <a:xfrm>
                        <a:off x="508000" y="3140968"/>
                        <a:ext cx="8128000" cy="2213069"/>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12776"/>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,27)</a:t>
            </a:r>
            <a:r>
              <a:rPr lang="zh-CN" altLang="zh-CN" sz="2200">
                <a:solidFill>
                  <a:srgbClr val="000000"/>
                </a:solidFill>
                <a:latin typeface="Times New Roman" panose="02020603050405020304" pitchFamily="18" charset="0"/>
                <a:cs typeface="Times New Roman" panose="02020603050405020304" pitchFamily="18" charset="0"/>
              </a:rPr>
              <a:t>丁烯是一种重要的化工原料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可由丁烷催化脱氢制备。回答下列问题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89552" y="2286221"/>
          <a:ext cx="8128000" cy="2102417"/>
        </p:xfrm>
        <a:graphic>
          <a:graphicData uri="http://schemas.openxmlformats.org/presentationml/2006/ole">
            <mc:AlternateContent xmlns:mc="http://schemas.openxmlformats.org/markup-compatibility/2006">
              <mc:Choice xmlns:v="urn:schemas-microsoft-com:vml" Requires="v">
                <p:oleObj spid="_x0000_s80898" name="文档" r:id="rId3" imgW="3843020" imgH="996315" progId="Word.Document.12">
                  <p:embed/>
                </p:oleObj>
              </mc:Choice>
              <mc:Fallback>
                <p:oleObj name="文档" r:id="rId3" imgW="3843020" imgH="996315" progId="Word.Document.12">
                  <p:embed/>
                  <p:pic>
                    <p:nvPicPr>
                      <p:cNvPr id="0" name="图片 80897"/>
                      <p:cNvPicPr/>
                      <p:nvPr/>
                    </p:nvPicPr>
                    <p:blipFill>
                      <a:blip r:embed="rId4"/>
                      <a:stretch>
                        <a:fillRect/>
                      </a:stretch>
                    </p:blipFill>
                    <p:spPr>
                      <a:xfrm>
                        <a:off x="589552" y="2286221"/>
                        <a:ext cx="8128000" cy="2102417"/>
                      </a:xfrm>
                      <a:prstGeom prst="rect">
                        <a:avLst/>
                      </a:prstGeom>
                    </p:spPr>
                  </p:pic>
                </p:oleObj>
              </mc:Fallback>
            </mc:AlternateContent>
          </a:graphicData>
        </a:graphic>
      </p:graphicFrame>
      <p:sp>
        <p:nvSpPr>
          <p:cNvPr id="4" name="矩形 3"/>
          <p:cNvSpPr>
            <a:spLocks noChangeAspect="1"/>
          </p:cNvSpPr>
          <p:nvPr/>
        </p:nvSpPr>
        <p:spPr>
          <a:xfrm>
            <a:off x="467544" y="4374640"/>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。图</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是反应</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平衡转化率与反应温度及压强的关系图</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x</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0.1(</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大于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小于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欲使丁烯的平衡产率提高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应采取的措施是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填标号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升高温度</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a:solidFill>
                  <a:srgbClr val="000000"/>
                </a:solidFill>
                <a:latin typeface="Times New Roman" panose="02020603050405020304" pitchFamily="18" charset="0"/>
                <a:cs typeface="Times New Roman" panose="02020603050405020304" pitchFamily="18" charset="0"/>
              </a:rPr>
              <a:t>降低温度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增大压强</a:t>
            </a:r>
            <a:r>
              <a:rPr lang="en-US" altLang="zh-CN" sz="2200">
                <a:solidFill>
                  <a:srgbClr val="000000"/>
                </a:solidFill>
                <a:latin typeface="Times New Roman" panose="02020603050405020304" pitchFamily="18" charset="0"/>
                <a:cs typeface="Times New Roman" panose="02020603050405020304" pitchFamily="18" charset="0"/>
              </a:rPr>
              <a:t>	D.</a:t>
            </a:r>
            <a:r>
              <a:rPr lang="zh-CN" altLang="zh-CN" sz="2200">
                <a:solidFill>
                  <a:srgbClr val="000000"/>
                </a:solidFill>
                <a:latin typeface="Times New Roman" panose="02020603050405020304" pitchFamily="18" charset="0"/>
                <a:cs typeface="Times New Roman" panose="02020603050405020304" pitchFamily="18" charset="0"/>
              </a:rPr>
              <a:t>降低压强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3" name="对象 2"/>
          <p:cNvGraphicFramePr>
            <a:graphicFrameLocks noChangeAspect="1"/>
          </p:cNvGraphicFramePr>
          <p:nvPr/>
        </p:nvGraphicFramePr>
        <p:xfrm>
          <a:off x="508000" y="1628800"/>
          <a:ext cx="8128000" cy="4231657"/>
        </p:xfrm>
        <a:graphic>
          <a:graphicData uri="http://schemas.openxmlformats.org/presentationml/2006/ole">
            <mc:AlternateContent xmlns:mc="http://schemas.openxmlformats.org/markup-compatibility/2006">
              <mc:Choice xmlns:v="urn:schemas-microsoft-com:vml" Requires="v">
                <p:oleObj spid="_x0000_s138242" name="文档" r:id="rId3" imgW="3843020" imgH="2002155" progId="Word.Document.12">
                  <p:embed/>
                </p:oleObj>
              </mc:Choice>
              <mc:Fallback>
                <p:oleObj name="文档" r:id="rId3" imgW="3843020" imgH="2002155" progId="Word.Document.12">
                  <p:embed/>
                  <p:pic>
                    <p:nvPicPr>
                      <p:cNvPr id="0" name="图片 138241"/>
                      <p:cNvPicPr/>
                      <p:nvPr/>
                    </p:nvPicPr>
                    <p:blipFill>
                      <a:blip r:embed="rId4"/>
                      <a:stretch>
                        <a:fillRect/>
                      </a:stretch>
                    </p:blipFill>
                    <p:spPr>
                      <a:xfrm>
                        <a:off x="508000" y="1628800"/>
                        <a:ext cx="8128000" cy="4231657"/>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15" name="圆角矩形 14">
            <a:hlinkClick r:id="rId1"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2"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graphicFrame>
        <p:nvGraphicFramePr>
          <p:cNvPr id="2" name="对象 1"/>
          <p:cNvGraphicFramePr>
            <a:graphicFrameLocks noChangeAspect="1"/>
          </p:cNvGraphicFramePr>
          <p:nvPr/>
        </p:nvGraphicFramePr>
        <p:xfrm>
          <a:off x="511175" y="1435249"/>
          <a:ext cx="8121650" cy="5018087"/>
        </p:xfrm>
        <a:graphic>
          <a:graphicData uri="http://schemas.openxmlformats.org/presentationml/2006/ole">
            <mc:AlternateContent xmlns:mc="http://schemas.openxmlformats.org/markup-compatibility/2006">
              <mc:Choice xmlns:v="urn:schemas-microsoft-com:vml" Requires="v">
                <p:oleObj spid="_x0000_s139266" name="文档" r:id="rId3" imgW="3843020" imgH="2370455" progId="Word.Document.12">
                  <p:embed/>
                </p:oleObj>
              </mc:Choice>
              <mc:Fallback>
                <p:oleObj name="文档" r:id="rId3" imgW="3843020" imgH="2370455" progId="Word.Document.12">
                  <p:embed/>
                  <p:pic>
                    <p:nvPicPr>
                      <p:cNvPr id="0" name="图片 139265"/>
                      <p:cNvPicPr/>
                      <p:nvPr/>
                    </p:nvPicPr>
                    <p:blipFill>
                      <a:blip r:embed="rId4"/>
                      <a:stretch>
                        <a:fillRect/>
                      </a:stretch>
                    </p:blipFill>
                    <p:spPr>
                      <a:xfrm>
                        <a:off x="511175" y="1435249"/>
                        <a:ext cx="8121650" cy="5018087"/>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8" name="矩形 7"/>
          <p:cNvSpPr>
            <a:spLocks noChangeAspect="1"/>
          </p:cNvSpPr>
          <p:nvPr/>
        </p:nvSpPr>
        <p:spPr>
          <a:xfrm>
            <a:off x="508000" y="1340768"/>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河北石家庄教学质量检测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甲烷是一种重要的化工原料和清洁能源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研究其再生及合理利用有重要意义。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请回答</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将一定量的</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a:t>
            </a:r>
            <a:r>
              <a:rPr lang="zh-CN" altLang="zh-CN" sz="2200">
                <a:solidFill>
                  <a:srgbClr val="000000"/>
                </a:solidFill>
                <a:latin typeface="Times New Roman" panose="02020603050405020304" pitchFamily="18" charset="0"/>
                <a:cs typeface="Times New Roman" panose="02020603050405020304" pitchFamily="18" charset="0"/>
              </a:rPr>
              <a:t>充入</a:t>
            </a:r>
            <a:r>
              <a:rPr lang="en-US" altLang="zh-CN" sz="2200">
                <a:solidFill>
                  <a:srgbClr val="000000"/>
                </a:solidFill>
                <a:latin typeface="Times New Roman" panose="02020603050405020304" pitchFamily="18" charset="0"/>
                <a:cs typeface="Times New Roman" panose="02020603050405020304" pitchFamily="18" charset="0"/>
              </a:rPr>
              <a:t>10 L</a:t>
            </a:r>
            <a:r>
              <a:rPr lang="zh-CN" altLang="zh-CN" sz="2200">
                <a:solidFill>
                  <a:srgbClr val="000000"/>
                </a:solidFill>
                <a:latin typeface="Times New Roman" panose="02020603050405020304" pitchFamily="18" charset="0"/>
                <a:cs typeface="Times New Roman" panose="02020603050405020304" pitchFamily="18" charset="0"/>
              </a:rPr>
              <a:t>密闭容器中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分别在催化剂</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的作用下发生上述反应</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的产量</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与光照时间</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和温度</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变化的关系如图</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所示</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9" name="对象 8"/>
          <p:cNvGraphicFramePr>
            <a:graphicFrameLocks noChangeAspect="1"/>
          </p:cNvGraphicFramePr>
          <p:nvPr/>
        </p:nvGraphicFramePr>
        <p:xfrm>
          <a:off x="611560" y="2582590"/>
          <a:ext cx="8128000" cy="734338"/>
        </p:xfrm>
        <a:graphic>
          <a:graphicData uri="http://schemas.openxmlformats.org/presentationml/2006/ole">
            <mc:AlternateContent xmlns:mc="http://schemas.openxmlformats.org/markup-compatibility/2006">
              <mc:Choice xmlns:v="urn:schemas-microsoft-com:vml" Requires="v">
                <p:oleObj spid="_x0000_s140290" name="文档" r:id="rId3" imgW="3843020" imgH="349885" progId="Word.Document.12">
                  <p:embed/>
                </p:oleObj>
              </mc:Choice>
              <mc:Fallback>
                <p:oleObj name="文档" r:id="rId3" imgW="3843020" imgH="349885" progId="Word.Document.12">
                  <p:embed/>
                  <p:pic>
                    <p:nvPicPr>
                      <p:cNvPr id="0" name="图片 140289"/>
                      <p:cNvPicPr/>
                      <p:nvPr/>
                    </p:nvPicPr>
                    <p:blipFill>
                      <a:blip r:embed="rId4"/>
                      <a:stretch>
                        <a:fillRect/>
                      </a:stretch>
                    </p:blipFill>
                    <p:spPr>
                      <a:xfrm>
                        <a:off x="611560" y="2582590"/>
                        <a:ext cx="8128000" cy="734338"/>
                      </a:xfrm>
                      <a:prstGeom prst="rect">
                        <a:avLst/>
                      </a:prstGeom>
                    </p:spPr>
                  </p:pic>
                </p:oleObj>
              </mc:Fallback>
            </mc:AlternateContent>
          </a:graphicData>
        </a:graphic>
      </p:graphicFrame>
      <p:pic>
        <p:nvPicPr>
          <p:cNvPr id="10" name="19J86.eps" descr="id:2147506757;FounderCES"/>
          <p:cNvPicPr>
            <a:picLocks noChangeAspect="1"/>
          </p:cNvPicPr>
          <p:nvPr/>
        </p:nvPicPr>
        <p:blipFill>
          <a:blip r:embed="rId5"/>
          <a:stretch>
            <a:fillRect/>
          </a:stretch>
        </p:blipFill>
        <p:spPr>
          <a:xfrm>
            <a:off x="2048576" y="4591402"/>
            <a:ext cx="5046848" cy="2057272"/>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若甲烷的燃烧热</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-890 kJ· 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则水的汽化热</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汽化热指</a:t>
            </a:r>
            <a:r>
              <a:rPr lang="en-US" altLang="zh-CN" sz="2200">
                <a:solidFill>
                  <a:srgbClr val="000000"/>
                </a:solidFill>
                <a:latin typeface="Times New Roman" panose="02020603050405020304" pitchFamily="18" charset="0"/>
                <a:cs typeface="Times New Roman" panose="02020603050405020304" pitchFamily="18" charset="0"/>
              </a:rPr>
              <a:t>1 mol</a:t>
            </a:r>
            <a:r>
              <a:rPr lang="zh-CN" altLang="zh-CN" sz="2200">
                <a:solidFill>
                  <a:srgbClr val="000000"/>
                </a:solidFill>
                <a:latin typeface="Times New Roman" panose="02020603050405020304" pitchFamily="18" charset="0"/>
                <a:cs typeface="Times New Roman" panose="02020603050405020304" pitchFamily="18" charset="0"/>
              </a:rPr>
              <a:t>液体转化为气体时吸收的热量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、催化剂</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作用下</a:t>
            </a:r>
            <a:r>
              <a:rPr lang="en-US" altLang="zh-CN" sz="2200">
                <a:solidFill>
                  <a:srgbClr val="000000"/>
                </a:solidFill>
                <a:latin typeface="Times New Roman" panose="02020603050405020304" pitchFamily="18" charset="0"/>
                <a:cs typeface="Times New Roman" panose="02020603050405020304" pitchFamily="18" charset="0"/>
              </a:rPr>
              <a:t>,0~20 h</a:t>
            </a:r>
            <a:r>
              <a:rPr lang="zh-CN" altLang="zh-CN" sz="2200">
                <a:solidFill>
                  <a:srgbClr val="000000"/>
                </a:solidFill>
                <a:latin typeface="Times New Roman" panose="02020603050405020304" pitchFamily="18" charset="0"/>
                <a:cs typeface="Times New Roman" panose="02020603050405020304" pitchFamily="18" charset="0"/>
              </a:rPr>
              <a:t>内该反应速率</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根据图</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判断</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“&gt;”“&lt;”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理由为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。催化剂的催化效果</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优于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劣于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1701069"/>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甲烷可用于制备合成气</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(g)+H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a:t>
            </a:r>
            <a:r>
              <a:rPr lang="en-US" altLang="zh-CN" sz="2200" smtClean="0">
                <a:solidFill>
                  <a:srgbClr val="000000"/>
                </a:solidFill>
                <a:latin typeface="Times New Roman" panose="02020603050405020304" pitchFamily="18" charset="0"/>
                <a:cs typeface="Times New Roman" panose="02020603050405020304" pitchFamily="18" charset="0"/>
              </a:rPr>
              <a:t>)	     CO(g</a:t>
            </a:r>
            <a:r>
              <a:rPr lang="en-US" altLang="zh-CN" sz="2200">
                <a:solidFill>
                  <a:srgbClr val="000000"/>
                </a:solidFill>
                <a:latin typeface="Times New Roman" panose="02020603050405020304" pitchFamily="18" charset="0"/>
                <a:cs typeface="Times New Roman" panose="02020603050405020304" pitchFamily="18" charset="0"/>
              </a:rPr>
              <a:t>)+3H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a:t>
            </a:r>
            <a:r>
              <a:rPr lang="zh-CN" altLang="zh-CN" sz="2200">
                <a:solidFill>
                  <a:srgbClr val="000000"/>
                </a:solidFill>
                <a:latin typeface="Times New Roman" panose="02020603050405020304" pitchFamily="18" charset="0"/>
                <a:cs typeface="Times New Roman" panose="02020603050405020304" pitchFamily="18" charset="0"/>
              </a:rPr>
              <a:t>以物质的量之比为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充入盛有催化剂的刚性容器中发生该反应。相同时间段内测得</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的体积分数</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ea typeface="Microsoft Yi Baiti" panose="03000500000000000000" pitchFamily="66" charset="0"/>
                <a:cs typeface="Times New Roman" panose="02020603050405020304" pitchFamily="18" charset="0"/>
              </a:rPr>
              <a:t>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与温度</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的关系如图</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所示。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的体积分数最大的原因为</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en-US" altLang="zh-CN" sz="2200" u="sng" smtClean="0">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若</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容器内起始压强为</a:t>
            </a:r>
            <a:r>
              <a:rPr lang="en-US" altLang="zh-CN" sz="2200" i="1">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的平衡体积分数为</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则反应的平衡常数</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p</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用平衡分压代替平衡浓度计算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分压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总压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物质的量分数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8" name="Picture 702"/>
          <p:cNvPicPr/>
          <p:nvPr/>
        </p:nvPicPr>
        <p:blipFill>
          <a:blip r:embed="rId3"/>
          <a:stretch>
            <a:fillRect/>
          </a:stretch>
        </p:blipFill>
        <p:spPr>
          <a:xfrm>
            <a:off x="5796136" y="1830349"/>
            <a:ext cx="463359" cy="26132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1448799"/>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+44 kJ·mol</a:t>
            </a:r>
            <a:r>
              <a:rPr lang="en-US" altLang="zh-CN" sz="2200" baseline="300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0.006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Times New Roman" panose="02020603050405020304" pitchFamily="18" charset="0"/>
                <a:cs typeface="Times New Roman" panose="02020603050405020304" pitchFamily="18" charset="0"/>
              </a:rPr>
              <a:t>　该反应为吸热反应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温度升高</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的产量增大　劣于</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低于</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相同时间段内温度越高反应速率越大</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的体积分数越大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高于</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反应达到平衡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由于该反应为放热反应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平衡后随温度升高平衡逆向移动</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的体积分数减小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756592" y="3411194"/>
          <a:ext cx="8128000" cy="576739"/>
        </p:xfrm>
        <a:graphic>
          <a:graphicData uri="http://schemas.openxmlformats.org/presentationml/2006/ole">
            <mc:AlternateContent xmlns:mc="http://schemas.openxmlformats.org/markup-compatibility/2006">
              <mc:Choice xmlns:v="urn:schemas-microsoft-com:vml" Requires="v">
                <p:oleObj spid="_x0000_s141314" name="文档" r:id="rId3" imgW="3843020" imgH="273685" progId="Word.Document.12">
                  <p:embed/>
                </p:oleObj>
              </mc:Choice>
              <mc:Fallback>
                <p:oleObj name="文档" r:id="rId3" imgW="3843020" imgH="273685" progId="Word.Document.12">
                  <p:embed/>
                  <p:pic>
                    <p:nvPicPr>
                      <p:cNvPr id="0" name="图片 141313"/>
                      <p:cNvPicPr/>
                      <p:nvPr/>
                    </p:nvPicPr>
                    <p:blipFill>
                      <a:blip r:embed="rId4"/>
                      <a:stretch>
                        <a:fillRect/>
                      </a:stretch>
                    </p:blipFill>
                    <p:spPr>
                      <a:xfrm>
                        <a:off x="-756592" y="3411194"/>
                        <a:ext cx="8128000" cy="57673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20464" y="3978722"/>
          <a:ext cx="8128000" cy="2474614"/>
        </p:xfrm>
        <a:graphic>
          <a:graphicData uri="http://schemas.openxmlformats.org/presentationml/2006/ole">
            <mc:AlternateContent xmlns:mc="http://schemas.openxmlformats.org/markup-compatibility/2006">
              <mc:Choice xmlns:v="urn:schemas-microsoft-com:vml" Requires="v">
                <p:oleObj spid="_x0000_s141315" name="文档" r:id="rId5" imgW="3843020" imgH="1171575" progId="Word.Document.12">
                  <p:embed/>
                </p:oleObj>
              </mc:Choice>
              <mc:Fallback>
                <p:oleObj name="文档" r:id="rId5" imgW="3843020" imgH="1171575" progId="Word.Document.12">
                  <p:embed/>
                  <p:pic>
                    <p:nvPicPr>
                      <p:cNvPr id="0" name="图片 141314"/>
                      <p:cNvPicPr/>
                      <p:nvPr/>
                    </p:nvPicPr>
                    <p:blipFill>
                      <a:blip r:embed="rId6"/>
                      <a:stretch>
                        <a:fillRect/>
                      </a:stretch>
                    </p:blipFill>
                    <p:spPr>
                      <a:xfrm>
                        <a:off x="620464" y="3978722"/>
                        <a:ext cx="8128000" cy="2474614"/>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graphicFrame>
        <p:nvGraphicFramePr>
          <p:cNvPr id="7" name="对象 6"/>
          <p:cNvGraphicFramePr>
            <a:graphicFrameLocks noChangeAspect="1"/>
          </p:cNvGraphicFramePr>
          <p:nvPr/>
        </p:nvGraphicFramePr>
        <p:xfrm>
          <a:off x="508000" y="1484784"/>
          <a:ext cx="8128000" cy="1237306"/>
        </p:xfrm>
        <a:graphic>
          <a:graphicData uri="http://schemas.openxmlformats.org/presentationml/2006/ole">
            <mc:AlternateContent xmlns:mc="http://schemas.openxmlformats.org/markup-compatibility/2006">
              <mc:Choice xmlns:v="urn:schemas-microsoft-com:vml" Requires="v">
                <p:oleObj spid="_x0000_s142338" name="文档" r:id="rId3" imgW="3843020" imgH="587375" progId="Word.Document.12">
                  <p:embed/>
                </p:oleObj>
              </mc:Choice>
              <mc:Fallback>
                <p:oleObj name="文档" r:id="rId3" imgW="3843020" imgH="587375" progId="Word.Document.12">
                  <p:embed/>
                  <p:pic>
                    <p:nvPicPr>
                      <p:cNvPr id="0" name="图片 142337"/>
                      <p:cNvPicPr/>
                      <p:nvPr/>
                    </p:nvPicPr>
                    <p:blipFill>
                      <a:blip r:embed="rId4"/>
                      <a:stretch>
                        <a:fillRect/>
                      </a:stretch>
                    </p:blipFill>
                    <p:spPr>
                      <a:xfrm>
                        <a:off x="508000" y="1484784"/>
                        <a:ext cx="8128000" cy="1237306"/>
                      </a:xfrm>
                      <a:prstGeom prst="rect">
                        <a:avLst/>
                      </a:prstGeom>
                    </p:spPr>
                  </p:pic>
                </p:oleObj>
              </mc:Fallback>
            </mc:AlternateContent>
          </a:graphicData>
        </a:graphic>
      </p:graphicFrame>
      <p:sp>
        <p:nvSpPr>
          <p:cNvPr id="8" name="矩形 7"/>
          <p:cNvSpPr>
            <a:spLocks noChangeAspect="1"/>
          </p:cNvSpPr>
          <p:nvPr/>
        </p:nvSpPr>
        <p:spPr>
          <a:xfrm>
            <a:off x="429078" y="270679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该反应为吸热反应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平衡右移</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的产量增大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根据图像可知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温度为</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条件下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平衡时甲烷的物质的量较大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&gt;T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已知温度</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&gt;T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若不使用催化剂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应该在温度</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条件下优先达到平衡状态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根据图像可知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使用催化剂</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的曲线优先达到平衡状态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说明催化剂的催化效果</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劣于</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在温度低于</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反应未达平衡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随温度升高反应速率增大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的体积分数增大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在温度为</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baseline="-250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反应达到平衡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由于该反应为放热反应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温度升高使平衡逆向移动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的体积分数减小。</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1364641"/>
            <a:ext cx="8128000" cy="127227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的物质的量之比为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物质的量为</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平衡时生成的</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物质的量为</a:t>
            </a:r>
            <a:r>
              <a:rPr lang="en-US" altLang="zh-CN" sz="2200" i="1">
                <a:solidFill>
                  <a:srgbClr val="000000"/>
                </a:solidFill>
                <a:latin typeface="Times New Roman" panose="02020603050405020304" pitchFamily="18" charset="0"/>
                <a:cs typeface="Times New Roman" panose="02020603050405020304" pitchFamily="18" charset="0"/>
              </a:rPr>
              <a:t>y</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的平衡体积分数为</a:t>
            </a:r>
            <a:r>
              <a:rPr lang="en-US" altLang="zh-CN" sz="2200">
                <a:solidFill>
                  <a:srgbClr val="000000"/>
                </a:solidFill>
                <a:latin typeface="Times New Roman" panose="02020603050405020304" pitchFamily="18" charset="0"/>
                <a:cs typeface="Times New Roman" panose="02020603050405020304" pitchFamily="18" charset="0"/>
              </a:rPr>
              <a:t>10%</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570374" y="2318058"/>
          <a:ext cx="7828964" cy="4392488"/>
        </p:xfrm>
        <a:graphic>
          <a:graphicData uri="http://schemas.openxmlformats.org/presentationml/2006/ole">
            <mc:AlternateContent xmlns:mc="http://schemas.openxmlformats.org/markup-compatibility/2006">
              <mc:Choice xmlns:v="urn:schemas-microsoft-com:vml" Requires="v">
                <p:oleObj spid="_x0000_s143362" name="文档" r:id="rId3" imgW="3843020" imgH="2155825" progId="Word.Document.12">
                  <p:embed/>
                </p:oleObj>
              </mc:Choice>
              <mc:Fallback>
                <p:oleObj name="文档" r:id="rId3" imgW="3843020" imgH="2155825" progId="Word.Document.12">
                  <p:embed/>
                  <p:pic>
                    <p:nvPicPr>
                      <p:cNvPr id="0" name="图片 143361"/>
                      <p:cNvPicPr/>
                      <p:nvPr/>
                    </p:nvPicPr>
                    <p:blipFill>
                      <a:blip r:embed="rId4"/>
                      <a:stretch>
                        <a:fillRect/>
                      </a:stretch>
                    </p:blipFill>
                    <p:spPr>
                      <a:xfrm>
                        <a:off x="570374" y="2318058"/>
                        <a:ext cx="7828964" cy="4392488"/>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1412776"/>
            <a:ext cx="8128000" cy="29731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华中师大第一附中高三期中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工业上可通过煤的液化合成甲醇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主反应为</a:t>
            </a:r>
            <a:r>
              <a:rPr lang="en-US" altLang="zh-CN" sz="2200">
                <a:solidFill>
                  <a:srgbClr val="000000"/>
                </a:solidFill>
                <a:latin typeface="Times New Roman" panose="02020603050405020304" pitchFamily="18" charset="0"/>
                <a:cs typeface="Times New Roman" panose="02020603050405020304" pitchFamily="18" charset="0"/>
              </a:rPr>
              <a:t>CO(g)+2H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(g</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CH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OH(l</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已知常温下</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的燃烧热</a:t>
            </a:r>
            <a:r>
              <a:rPr lang="en-US" altLang="zh-CN" sz="2200">
                <a:solidFill>
                  <a:srgbClr val="000000"/>
                </a:solidFill>
                <a:latin typeface="Times New Roman" panose="02020603050405020304" pitchFamily="18" charset="0"/>
                <a:cs typeface="Times New Roman" panose="02020603050405020304" pitchFamily="18" charset="0"/>
              </a:rPr>
              <a:t>Δ</a:t>
            </a:r>
            <a:r>
              <a:rPr lang="en-US" altLang="zh-CN" sz="2200" i="1">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cs typeface="Times New Roman" panose="02020603050405020304" pitchFamily="18" charset="0"/>
              </a:rPr>
              <a:t>分别为</a:t>
            </a:r>
            <a:r>
              <a:rPr lang="en-US" altLang="zh-CN" sz="2200">
                <a:solidFill>
                  <a:srgbClr val="000000"/>
                </a:solidFill>
                <a:latin typeface="Times New Roman" panose="02020603050405020304" pitchFamily="18" charset="0"/>
                <a:cs typeface="Times New Roman" panose="02020603050405020304" pitchFamily="18" charset="0"/>
              </a:rPr>
              <a:t>-726.5 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-285.5 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-283.0 kJ·mol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。为提高合成甲醇反应的选择性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关键因素是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T</a:t>
            </a:r>
            <a:r>
              <a:rPr lang="en-US" altLang="zh-CN" sz="2200">
                <a:solidFill>
                  <a:srgbClr val="000000"/>
                </a:solidFill>
                <a:latin typeface="Times New Roman" panose="02020603050405020304" pitchFamily="18" charset="0"/>
                <a:cs typeface="Times New Roman" panose="02020603050405020304" pitchFamily="18" charset="0"/>
              </a:rPr>
              <a:t> K</a:t>
            </a:r>
            <a:r>
              <a:rPr lang="zh-CN" altLang="zh-CN" sz="2200">
                <a:solidFill>
                  <a:srgbClr val="000000"/>
                </a:solidFill>
                <a:latin typeface="Times New Roman" panose="02020603050405020304" pitchFamily="18" charset="0"/>
                <a:cs typeface="Times New Roman" panose="02020603050405020304" pitchFamily="18" charset="0"/>
              </a:rPr>
              <a:t>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在容积为</a:t>
            </a:r>
            <a:r>
              <a:rPr lang="en-US" altLang="zh-CN" sz="2200">
                <a:solidFill>
                  <a:srgbClr val="000000"/>
                </a:solidFill>
                <a:latin typeface="Times New Roman" panose="02020603050405020304" pitchFamily="18" charset="0"/>
                <a:cs typeface="Times New Roman" panose="02020603050405020304" pitchFamily="18" charset="0"/>
              </a:rPr>
              <a:t>1.00 L</a:t>
            </a:r>
            <a:r>
              <a:rPr lang="zh-CN" altLang="zh-CN" sz="2200">
                <a:solidFill>
                  <a:srgbClr val="000000"/>
                </a:solidFill>
                <a:latin typeface="Times New Roman" panose="02020603050405020304" pitchFamily="18" charset="0"/>
                <a:cs typeface="Times New Roman" panose="02020603050405020304" pitchFamily="18" charset="0"/>
              </a:rPr>
              <a:t>的某密闭容器中进行上述反应</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cs typeface="Times New Roman" panose="02020603050405020304" pitchFamily="18" charset="0"/>
              </a:rPr>
              <a:t>为气体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相关数据如图。</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508000" y="4241636"/>
          <a:ext cx="8128000" cy="2437730"/>
        </p:xfrm>
        <a:graphic>
          <a:graphicData uri="http://schemas.openxmlformats.org/presentationml/2006/ole">
            <mc:AlternateContent xmlns:mc="http://schemas.openxmlformats.org/markup-compatibility/2006">
              <mc:Choice xmlns:v="urn:schemas-microsoft-com:vml" Requires="v">
                <p:oleObj spid="_x0000_s144386" name="文档" r:id="rId3" imgW="3843020" imgH="1153160" progId="Word.Document.12">
                  <p:embed/>
                </p:oleObj>
              </mc:Choice>
              <mc:Fallback>
                <p:oleObj name="文档" r:id="rId3" imgW="3843020" imgH="1153160" progId="Word.Document.12">
                  <p:embed/>
                  <p:pic>
                    <p:nvPicPr>
                      <p:cNvPr id="0" name="图片 144385"/>
                      <p:cNvPicPr/>
                      <p:nvPr/>
                    </p:nvPicPr>
                    <p:blipFill>
                      <a:blip r:embed="rId4"/>
                      <a:stretch>
                        <a:fillRect/>
                      </a:stretch>
                    </p:blipFill>
                    <p:spPr>
                      <a:xfrm>
                        <a:off x="508000" y="4241636"/>
                        <a:ext cx="8128000" cy="2437730"/>
                      </a:xfrm>
                      <a:prstGeom prst="rect">
                        <a:avLst/>
                      </a:prstGeom>
                    </p:spPr>
                  </p:pic>
                </p:oleObj>
              </mc:Fallback>
            </mc:AlternateContent>
          </a:graphicData>
        </a:graphic>
      </p:graphicFrame>
    </p:spTree>
  </p:cSld>
  <p:clrMapOvr>
    <a:masterClrMapping/>
  </p:clrMapOvr>
  <p:transition spd="slow">
    <p:randomBar dir="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dirty="0" smtClean="0"/>
            </a:fld>
            <a:r>
              <a:rPr lang="en-US" altLang="zh-CN" dirty="0" smtClean="0"/>
              <a:t>-</a:t>
            </a:r>
            <a:endParaRPr lang="zh-CN" altLang="en-US" dirty="0"/>
          </a:p>
        </p:txBody>
      </p:sp>
      <p:sp>
        <p:nvSpPr>
          <p:cNvPr id="5" name="圆角矩形 4">
            <a:hlinkClick r:id="rId1"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2"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7" name="矩形 6"/>
          <p:cNvSpPr>
            <a:spLocks noChangeAspect="1"/>
          </p:cNvSpPr>
          <p:nvPr/>
        </p:nvSpPr>
        <p:spPr>
          <a:xfrm>
            <a:off x="508000" y="2291038"/>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该反应</a:t>
            </a:r>
            <a:r>
              <a:rPr lang="en-US" altLang="zh-CN" sz="2200">
                <a:solidFill>
                  <a:srgbClr val="000000"/>
                </a:solidFill>
                <a:latin typeface="Times New Roman" panose="02020603050405020304" pitchFamily="18" charset="0"/>
                <a:cs typeface="Times New Roman" panose="02020603050405020304" pitchFamily="18" charset="0"/>
              </a:rPr>
              <a:t>0~10 min</a:t>
            </a:r>
            <a:r>
              <a:rPr lang="zh-CN" altLang="zh-CN" sz="2200">
                <a:solidFill>
                  <a:srgbClr val="000000"/>
                </a:solidFill>
                <a:latin typeface="Times New Roman" panose="02020603050405020304" pitchFamily="18" charset="0"/>
                <a:cs typeface="Times New Roman" panose="02020603050405020304" pitchFamily="18" charset="0"/>
              </a:rPr>
              <a:t>的平均速率</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点的逆反应速率较大的是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cs typeface="Times New Roman" panose="02020603050405020304" pitchFamily="18" charset="0"/>
              </a:rPr>
              <a:t>逆</a:t>
            </a:r>
            <a:r>
              <a:rPr lang="en-US" altLang="zh-CN" sz="2200">
                <a:solidFill>
                  <a:srgbClr val="000000"/>
                </a:solidFill>
                <a:latin typeface="Times New Roman" panose="02020603050405020304" pitchFamily="18" charset="0"/>
                <a:cs typeface="Times New Roman" panose="02020603050405020304" pitchFamily="18" charset="0"/>
              </a:rPr>
              <a:t>(M)”“</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baseline="-25000">
                <a:solidFill>
                  <a:srgbClr val="000000"/>
                </a:solidFill>
                <a:latin typeface="Times New Roman" panose="02020603050405020304" pitchFamily="18" charset="0"/>
                <a:cs typeface="Times New Roman" panose="02020603050405020304" pitchFamily="18" charset="0"/>
              </a:rPr>
              <a:t>逆</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不能确定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10 min</a:t>
            </a:r>
            <a:r>
              <a:rPr lang="zh-CN" altLang="zh-CN" sz="2200">
                <a:solidFill>
                  <a:srgbClr val="000000"/>
                </a:solidFill>
                <a:latin typeface="Times New Roman" panose="02020603050405020304" pitchFamily="18" charset="0"/>
                <a:cs typeface="Times New Roman" panose="02020603050405020304" pitchFamily="18" charset="0"/>
              </a:rPr>
              <a:t>时容器内</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的体积分数为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。相同条件下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若起始投料加倍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达平衡时</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cs typeface="Times New Roman" panose="02020603050405020304" pitchFamily="18" charset="0"/>
              </a:rPr>
              <a:t>的体积分数将</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15863</Words>
  <Application>WPS 演示</Application>
  <PresentationFormat>全屏显示(4:3)</PresentationFormat>
  <Paragraphs>1006</Paragraphs>
  <Slides>100</Slides>
  <Notes>215</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79</vt:i4>
      </vt:variant>
      <vt:variant>
        <vt:lpstr>幻灯片标题</vt:lpstr>
      </vt:variant>
      <vt:variant>
        <vt:i4>100</vt:i4>
      </vt:variant>
    </vt:vector>
  </HeadingPairs>
  <TitlesOfParts>
    <vt:vector size="195" baseType="lpstr">
      <vt:lpstr>Arial</vt:lpstr>
      <vt:lpstr>宋体</vt:lpstr>
      <vt:lpstr>Wingdings</vt:lpstr>
      <vt:lpstr>黑体</vt:lpstr>
      <vt:lpstr>微软雅黑</vt:lpstr>
      <vt:lpstr>Times New Roman</vt:lpstr>
      <vt:lpstr>NEU-BZ-S92</vt:lpstr>
      <vt:lpstr>Segoe Print</vt:lpstr>
      <vt:lpstr>方正书宋_GBK</vt:lpstr>
      <vt:lpstr>楷体</vt:lpstr>
      <vt:lpstr>Arial Unicode MS</vt:lpstr>
      <vt:lpstr>Calibri</vt:lpstr>
      <vt:lpstr>Microsoft Yi Baiti</vt:lpstr>
      <vt:lpstr>Cambria Math</vt:lpstr>
      <vt:lpstr>NEU-BZ</vt:lpstr>
      <vt:lpstr>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题型九　化学反应中能量变化、反应速率和化学平衡的综合题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题型四　电化学基础</dc:title>
  <dc:creator>User</dc:creator>
  <cp:lastModifiedBy>Administrator</cp:lastModifiedBy>
  <cp:revision>3</cp:revision>
  <dcterms:created xsi:type="dcterms:W3CDTF">2019-11-25T20:06:00Z</dcterms:created>
  <dcterms:modified xsi:type="dcterms:W3CDTF">2020-06-05T01:07:59Z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