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31"/>
  </p:notesMasterIdLst>
  <p:sldIdLst>
    <p:sldId id="470" r:id="rId2"/>
    <p:sldId id="471" r:id="rId3"/>
    <p:sldId id="567" r:id="rId4"/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FFCCFF"/>
    <a:srgbClr val="0000CC"/>
    <a:srgbClr val="FF99CC"/>
    <a:srgbClr val="FFFF99"/>
    <a:srgbClr val="6699FF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1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12193" y="2005991"/>
            <a:ext cx="9524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基因和染色体的关系</a:t>
            </a:r>
            <a:endParaRPr lang="zh-CN" altLang="en-US" sz="60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2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" y="284648"/>
            <a:ext cx="405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749594" y="1199031"/>
            <a:ext cx="1061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控制某些性状的基因在</a:t>
            </a:r>
            <a:r>
              <a:rPr lang="zh-CN" altLang="en-US" sz="2800" b="1" dirty="0" smtClean="0">
                <a:solidFill>
                  <a:srgbClr val="FFCC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性染色体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上，所以遗传上总是和性别相关联，这种现象叫做</a:t>
            </a:r>
            <a:r>
              <a:rPr lang="zh-CN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伴性遗传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749594" y="2584026"/>
            <a:ext cx="859642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例如人类的红绿色盲、血友病、抗维生素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佝偻病，</a:t>
            </a:r>
            <a:endParaRPr lang="en-US" altLang="zh-CN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果蝇眼色的遗传等；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64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284648"/>
            <a:ext cx="405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81" y="1112366"/>
            <a:ext cx="5023567" cy="25983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81" y="3848986"/>
            <a:ext cx="5205699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284648"/>
            <a:ext cx="405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22" y="1341966"/>
            <a:ext cx="9735927" cy="22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284648"/>
            <a:ext cx="405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0" y="1608087"/>
            <a:ext cx="5593003" cy="4651025"/>
          </a:xfrm>
          <a:prstGeom prst="rect">
            <a:avLst/>
          </a:prstGeom>
        </p:spPr>
      </p:pic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2551414" y="869423"/>
            <a:ext cx="85326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色觉正常的女性与患红绿色盲的男性结婚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75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284648"/>
            <a:ext cx="405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1796502" y="869423"/>
            <a:ext cx="85326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红绿色盲基因携带者的女性与正常男性结婚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6" y="1608087"/>
            <a:ext cx="5483481" cy="45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284648"/>
            <a:ext cx="405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1796502" y="869423"/>
            <a:ext cx="85326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红绿色盲基因携带者的女性与患红绿色盲的男性结婚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58" y="1608087"/>
            <a:ext cx="5133223" cy="47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" y="284648"/>
            <a:ext cx="405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3412651" y="869423"/>
            <a:ext cx="51465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患红绿色女性与正常男性结婚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95" y="1608087"/>
            <a:ext cx="5239642" cy="47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4199858" y="2428786"/>
            <a:ext cx="1547040" cy="119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5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5400" b="1" baseline="300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5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endParaRPr lang="zh-CN" altLang="en-US" sz="5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1072116" y="1106882"/>
            <a:ext cx="70724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男性红绿色盲基因从哪里来，传到哪里去？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767316" y="4429258"/>
            <a:ext cx="10616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男性红绿色盲基因只能从母亲那里传来，以后只能传给女儿，这种遗传特点，称为交叉遗传。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767316" y="869423"/>
            <a:ext cx="488920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染色体隐性遗传的特点：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1371599" y="1723572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）母患子必患；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1371599" y="2577721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）女患</a:t>
            </a:r>
            <a:r>
              <a:rPr lang="zh-CN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1371599" y="3431870"/>
            <a:ext cx="48892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）男性患病几率大于女性；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363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834654" y="869423"/>
            <a:ext cx="3588490" cy="66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抗维生素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佝偻病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58" y="1681987"/>
            <a:ext cx="2191411" cy="4453511"/>
          </a:xfrm>
          <a:prstGeom prst="rect">
            <a:avLst/>
          </a:prstGeom>
        </p:spPr>
      </p:pic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3931178" y="2233726"/>
            <a:ext cx="67545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致病基因（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）位于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染色体上，女性患者基因型为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 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，后者比前者发病轻；男性患者只有一种基因型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en-US" altLang="zh-CN" sz="2800" b="1" baseline="30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，发病程度与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en-US" altLang="zh-CN" sz="2800" b="1" baseline="30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</a:t>
            </a:r>
            <a:r>
              <a:rPr lang="en-US" altLang="zh-CN" sz="2800" b="1" baseline="30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相同；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3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2231723" y="2708493"/>
            <a:ext cx="7387705" cy="76944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减数分裂和受精作用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869503" y="2170736"/>
            <a:ext cx="7998774" cy="209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231723" y="1084904"/>
            <a:ext cx="7301576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基因和染色体的关系</a:t>
            </a:r>
            <a:endParaRPr lang="zh-CN" altLang="en-US" sz="60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31723" y="3938256"/>
            <a:ext cx="7387705" cy="76944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第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基因在染色体上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hlinkClick r:id="" action="ppaction://noaction"/>
          </p:cNvPr>
          <p:cNvSpPr txBox="1"/>
          <p:nvPr/>
        </p:nvSpPr>
        <p:spPr>
          <a:xfrm>
            <a:off x="2231723" y="5168019"/>
            <a:ext cx="7387705" cy="76944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第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伴性遗传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5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767316" y="869423"/>
            <a:ext cx="488920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染色体隐性遗传的特点：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1371599" y="1454198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）母患子必患；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1371599" y="2064035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）女患</a:t>
            </a:r>
            <a:r>
              <a:rPr lang="zh-CN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767315" y="3374690"/>
            <a:ext cx="488920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染色体显性遗传的特点：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1371599" y="4076090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）子患母必患；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1371599" y="4685927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）父患女必患；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1371598" y="2719072"/>
            <a:ext cx="48892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）男性患病几率大于女性；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1371598" y="5307966"/>
            <a:ext cx="48892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）女性患病几率大于男性；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34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5" y="1235150"/>
            <a:ext cx="3434759" cy="4762866"/>
          </a:xfrm>
          <a:prstGeom prst="rect">
            <a:avLst/>
          </a:prstGeom>
        </p:spPr>
      </p:pic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4579764" y="1606405"/>
            <a:ext cx="67545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右图为外耳道多毛症，致病基因位于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染色体上。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4579764" y="2662476"/>
            <a:ext cx="67545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利用遗传图解进行分析，并总结伴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染色体遗传的特点；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7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767316" y="869423"/>
            <a:ext cx="488920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染色体隐性遗传的特点：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2"/>
          <p:cNvSpPr txBox="1">
            <a:spLocks noChangeArrowheads="1"/>
          </p:cNvSpPr>
          <p:nvPr/>
        </p:nvSpPr>
        <p:spPr bwMode="auto">
          <a:xfrm>
            <a:off x="1371599" y="1454198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）母患子必患；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1371599" y="2064035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）女患</a:t>
            </a:r>
            <a:r>
              <a:rPr lang="zh-CN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767315" y="3374690"/>
            <a:ext cx="488920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染色体显性遗传的特点：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1371599" y="3913836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）子患母必患；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1371599" y="4523673"/>
            <a:ext cx="30090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）父患女必患；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1371598" y="2719072"/>
            <a:ext cx="48892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）男性患病几率大于女性；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1371598" y="5145712"/>
            <a:ext cx="48892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）女性患病几率大于男性；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65087" y="3457736"/>
            <a:ext cx="4889205" cy="66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染色体遗传的特点：</a:t>
            </a:r>
            <a:endParaRPr lang="en-US" altLang="zh-CN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61481" y="4180568"/>
            <a:ext cx="52116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C000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只男性患病，即父传子不传</a:t>
            </a:r>
            <a:r>
              <a:rPr lang="zh-CN" altLang="en-US" sz="28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女；</a:t>
            </a:r>
            <a:endParaRPr lang="zh-CN" altLang="en-US" sz="2800" b="1" dirty="0">
              <a:solidFill>
                <a:srgbClr val="FFC000">
                  <a:lumMod val="20000"/>
                  <a:lumOff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40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767316" y="869423"/>
            <a:ext cx="25734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思考探究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767316" y="1608087"/>
            <a:ext cx="792401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、为什么伴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显性遗传病的女患者多于男患者？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52"/>
          <p:cNvSpPr txBox="1">
            <a:spLocks noChangeArrowheads="1"/>
          </p:cNvSpPr>
          <p:nvPr/>
        </p:nvSpPr>
        <p:spPr bwMode="auto">
          <a:xfrm>
            <a:off x="767316" y="3018918"/>
            <a:ext cx="100515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、为什么伴</a:t>
            </a: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显性遗传病中男患者的母亲和女儿一定是患者？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767316" y="4429749"/>
            <a:ext cx="85668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、显性遗传病与隐性遗传病相比，哪一种发病率高？</a:t>
            </a:r>
            <a:endParaRPr lang="zh-CN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86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563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、伴性遗传在实践中的应用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826472" y="1329959"/>
            <a:ext cx="105609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现有各种颜色的雌雄果蝇若干。若想要子一代果蝇中，雄果蝇全部为白眼，雌果蝇全部为红眼，应选取什么样的果蝇进行杂交？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6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563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、伴性遗传在实践中的应用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52"/>
          <p:cNvSpPr txBox="1">
            <a:spLocks noChangeArrowheads="1"/>
          </p:cNvSpPr>
          <p:nvPr/>
        </p:nvSpPr>
        <p:spPr bwMode="auto">
          <a:xfrm>
            <a:off x="794574" y="1170471"/>
            <a:ext cx="1056099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鸡的性别决定方式为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ZW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型，即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ZZ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为雄性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ZW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为雌性。芦花鸡羽毛有黑白相间的横斑条纹，由位于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Z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染色体上的显性基因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决定，当它的等位基因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纯合时，鸡表现为非芦花，羽毛上没有横斑条纹。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某养鸡场想要多养母鸡，需要对早期雏鸡根据羽毛的特征把雌性与雄性区分开。请问，该选择什么样的雄鸡和雌鸡进行交配？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2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82" y="1389905"/>
            <a:ext cx="7368709" cy="33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95" y="1361018"/>
            <a:ext cx="7840880" cy="35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69839"/>
            <a:ext cx="6151059" cy="12211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33" y="2791006"/>
            <a:ext cx="9657583" cy="24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" y="284648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课后练习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847737" y="1287429"/>
            <a:ext cx="1056099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人的白化病是常染色体遗传，正常（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）对白化（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）是显性。一对表现型正常的夫妇，生了一个既患白化病又患红绿色盲的男孩。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）这对夫妇的基因型是怎样的？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）这对夫妇的后代中，是否会出现既不患白化病也不患红绿色盲的孩子？试写出这样的孩子的基因型。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7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1381" y="1592208"/>
            <a:ext cx="4724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伴性遗传</a:t>
            </a:r>
            <a:endParaRPr lang="zh-CN" altLang="en-US" sz="48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77238" y="2755726"/>
            <a:ext cx="1578280" cy="48851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本节聚焦</a:t>
            </a:r>
            <a:endParaRPr lang="zh-CN" altLang="en-US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5519" y="3346825"/>
            <a:ext cx="418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、什么是伴性遗传？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55519" y="3911074"/>
            <a:ext cx="386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、伴性遗传有什么特点？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55519" y="4475323"/>
            <a:ext cx="513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、伴性遗传在实践中有什么应用？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7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5697" y="284648"/>
            <a:ext cx="399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一、基因在染色体上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172" y="1359815"/>
            <a:ext cx="5071941" cy="4008195"/>
          </a:xfrm>
          <a:prstGeom prst="rect">
            <a:avLst/>
          </a:prstGeom>
        </p:spPr>
      </p:pic>
      <p:pic>
        <p:nvPicPr>
          <p:cNvPr id="29" name="Picture 4" descr="6722t06-05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>
            <a:fillRect/>
          </a:stretch>
        </p:blipFill>
        <p:spPr bwMode="auto">
          <a:xfrm>
            <a:off x="103280" y="1052513"/>
            <a:ext cx="3376612" cy="4622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4" descr="6722t06-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6"/>
          <a:stretch>
            <a:fillRect/>
          </a:stretch>
        </p:blipFill>
        <p:spPr bwMode="auto">
          <a:xfrm>
            <a:off x="8854289" y="1272380"/>
            <a:ext cx="2897188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" y="284648"/>
            <a:ext cx="332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二、染色体分类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4729711" y="1018541"/>
            <a:ext cx="2371664" cy="2424530"/>
            <a:chOff x="5650029" y="4124459"/>
            <a:chExt cx="1078030" cy="1102059"/>
          </a:xfrm>
        </p:grpSpPr>
        <p:sp>
          <p:nvSpPr>
            <p:cNvPr id="14" name="椭圆 13"/>
            <p:cNvSpPr/>
            <p:nvPr/>
          </p:nvSpPr>
          <p:spPr>
            <a:xfrm>
              <a:off x="5650029" y="4124459"/>
              <a:ext cx="1078030" cy="11020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029" y="4124459"/>
              <a:ext cx="1031558" cy="1085850"/>
            </a:xfrm>
            <a:prstGeom prst="rect">
              <a:avLst/>
            </a:prstGeom>
          </p:spPr>
        </p:pic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4713167" y="3810747"/>
            <a:ext cx="2371664" cy="2424530"/>
            <a:chOff x="8333873" y="4315360"/>
            <a:chExt cx="1078030" cy="1102059"/>
          </a:xfrm>
        </p:grpSpPr>
        <p:sp>
          <p:nvSpPr>
            <p:cNvPr id="20" name="椭圆 19"/>
            <p:cNvSpPr/>
            <p:nvPr/>
          </p:nvSpPr>
          <p:spPr>
            <a:xfrm>
              <a:off x="8333873" y="4315360"/>
              <a:ext cx="1078030" cy="11020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913" y="4395854"/>
              <a:ext cx="1062990" cy="941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2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" y="284648"/>
            <a:ext cx="485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、生物的性别决定方式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51843" y="1063759"/>
            <a:ext cx="284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r>
              <a:rPr lang="en-US" altLang="zh-C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XY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型：</a:t>
            </a:r>
            <a:endParaRPr lang="zh-CN" altLang="en-US" sz="4400" b="1" dirty="0">
              <a:solidFill>
                <a:schemeClr val="accent4">
                  <a:lumMod val="20000"/>
                  <a:lumOff val="8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848520" y="1833200"/>
            <a:ext cx="7082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）性染色体同型，</a:t>
            </a:r>
            <a:r>
              <a:rPr lang="en-US" altLang="zh-CN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XX</a:t>
            </a:r>
            <a:r>
              <a:rPr lang="zh-CN" altLang="en-US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为雌性；</a:t>
            </a:r>
          </a:p>
        </p:txBody>
      </p:sp>
      <p:sp>
        <p:nvSpPr>
          <p:cNvPr id="44" name="矩形 43"/>
          <p:cNvSpPr/>
          <p:nvPr/>
        </p:nvSpPr>
        <p:spPr>
          <a:xfrm>
            <a:off x="1848519" y="2602641"/>
            <a:ext cx="6966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）性染色体异型，</a:t>
            </a:r>
            <a:r>
              <a:rPr lang="en-US" altLang="zh-CN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XY</a:t>
            </a:r>
            <a:r>
              <a:rPr lang="zh-CN" altLang="en-US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为</a:t>
            </a:r>
            <a:r>
              <a:rPr lang="zh-CN" altLang="en-US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雄</a:t>
            </a:r>
            <a:r>
              <a:rPr lang="zh-CN" altLang="en-US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性</a:t>
            </a:r>
            <a:r>
              <a:rPr lang="zh-CN" altLang="en-US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；</a:t>
            </a:r>
          </a:p>
        </p:txBody>
      </p:sp>
      <p:pic>
        <p:nvPicPr>
          <p:cNvPr id="46" name="Picture 4" descr="10220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38" y="3873129"/>
            <a:ext cx="3041406" cy="258671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57" y="437131"/>
            <a:ext cx="3041406" cy="3041406"/>
          </a:xfrm>
          <a:prstGeom prst="rect">
            <a:avLst/>
          </a:prstGeom>
        </p:spPr>
      </p:pic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899380" y="3395659"/>
            <a:ext cx="7559675" cy="11604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人类的染色体：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22</a:t>
            </a:r>
            <a:r>
              <a:rPr lang="zh-CN" altLang="en-US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对常染色体</a:t>
            </a:r>
            <a:r>
              <a:rPr lang="en-US" altLang="zh-CN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+1</a:t>
            </a:r>
            <a:r>
              <a:rPr lang="zh-CN" altLang="en-US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对性染色体（</a:t>
            </a:r>
            <a:r>
              <a:rPr lang="en-US" altLang="zh-CN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lang="zh-CN" altLang="en-US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XY</a:t>
            </a:r>
            <a:r>
              <a:rPr lang="zh-CN" altLang="en-US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    </a:t>
            </a:r>
          </a:p>
        </p:txBody>
      </p: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897792" y="4669462"/>
            <a:ext cx="7561263" cy="11604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果蝇的染色体</a:t>
            </a:r>
            <a:r>
              <a:rPr kumimoji="1" lang="en-US" altLang="zh-CN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kumimoji="1" lang="en-US" altLang="zh-CN" sz="2800" b="1" dirty="0" smtClean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r>
              <a:rPr kumimoji="1" lang="zh-CN" altLang="en-US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对常染色体</a:t>
            </a:r>
            <a:r>
              <a:rPr kumimoji="1" lang="en-US" altLang="zh-CN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+1</a:t>
            </a:r>
            <a:r>
              <a:rPr kumimoji="1" lang="zh-CN" altLang="en-US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对性染色体（</a:t>
            </a:r>
            <a:r>
              <a:rPr kumimoji="1" lang="en-US" altLang="zh-CN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kumimoji="1" lang="zh-CN" altLang="en-US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kumimoji="1" lang="en-US" altLang="zh-CN" sz="2800" b="1" dirty="0">
                <a:solidFill>
                  <a:srgbClr val="FFFF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XY)</a:t>
            </a:r>
          </a:p>
        </p:txBody>
      </p:sp>
    </p:spTree>
    <p:extLst>
      <p:ext uri="{BB962C8B-B14F-4D97-AF65-F5344CB8AC3E}">
        <p14:creationId xmlns:p14="http://schemas.microsoft.com/office/powerpoint/2010/main" val="34488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485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、生物的性别决定方式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7782" y="1063759"/>
            <a:ext cx="2878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</a:t>
            </a:r>
            <a:r>
              <a:rPr lang="en-US" altLang="zh-C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ZW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型：</a:t>
            </a:r>
            <a:endParaRPr lang="zh-CN" altLang="en-US" sz="4400" b="1" dirty="0">
              <a:solidFill>
                <a:schemeClr val="accent4">
                  <a:lumMod val="20000"/>
                  <a:lumOff val="8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4458" y="1833200"/>
            <a:ext cx="7944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）性染色体同型</a:t>
            </a:r>
            <a:r>
              <a:rPr lang="zh-CN" altLang="en-US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  <a:r>
              <a:rPr lang="en-US" altLang="zh-CN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ZZ</a:t>
            </a:r>
            <a:r>
              <a:rPr lang="zh-CN" altLang="en-US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为</a:t>
            </a:r>
            <a:r>
              <a:rPr lang="zh-CN" altLang="en-US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雄</a:t>
            </a:r>
            <a:r>
              <a:rPr lang="zh-CN" altLang="en-US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性</a:t>
            </a:r>
            <a:r>
              <a:rPr lang="zh-CN" altLang="en-US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；</a:t>
            </a:r>
          </a:p>
        </p:txBody>
      </p:sp>
      <p:sp>
        <p:nvSpPr>
          <p:cNvPr id="6" name="矩形 5"/>
          <p:cNvSpPr/>
          <p:nvPr/>
        </p:nvSpPr>
        <p:spPr>
          <a:xfrm>
            <a:off x="2284457" y="2602641"/>
            <a:ext cx="7944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）性染色体异型，</a:t>
            </a:r>
            <a:r>
              <a:rPr lang="en-US" altLang="zh-CN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ZW</a:t>
            </a:r>
            <a:r>
              <a:rPr lang="zh-CN" altLang="en-US" sz="4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为</a:t>
            </a:r>
            <a:r>
              <a:rPr lang="zh-CN" altLang="en-US" sz="4000" b="1" dirty="0">
                <a:solidFill>
                  <a:srgbClr val="FFC000">
                    <a:lumMod val="20000"/>
                    <a:lumOff val="80000"/>
                  </a:srgb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雌性；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0" y="3372082"/>
            <a:ext cx="4480845" cy="29689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9406" y="3372082"/>
            <a:ext cx="4105711" cy="29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1" y="284648"/>
            <a:ext cx="485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、生物的性别决定方式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7782" y="1063759"/>
            <a:ext cx="8045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）染色体单双倍数决定性别</a:t>
            </a:r>
            <a:endParaRPr lang="zh-CN" altLang="en-US" sz="4400" b="1" dirty="0">
              <a:solidFill>
                <a:schemeClr val="accent4">
                  <a:lumMod val="20000"/>
                  <a:lumOff val="8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87782" y="2151824"/>
            <a:ext cx="5780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）环境条件决定性别</a:t>
            </a:r>
            <a:endParaRPr lang="zh-CN" altLang="en-US" sz="4400" b="1" dirty="0">
              <a:solidFill>
                <a:schemeClr val="accent4">
                  <a:lumMod val="20000"/>
                  <a:lumOff val="8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87782" y="3239889"/>
            <a:ext cx="453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5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）基因决定性别</a:t>
            </a:r>
            <a:endParaRPr lang="zh-CN" altLang="en-US" sz="4400" b="1" dirty="0">
              <a:solidFill>
                <a:schemeClr val="accent4">
                  <a:lumMod val="20000"/>
                  <a:lumOff val="8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06266" y="4327954"/>
            <a:ext cx="4193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）性反转现象</a:t>
            </a:r>
            <a:endParaRPr lang="zh-CN" altLang="en-US" sz="4400" b="1" dirty="0">
              <a:solidFill>
                <a:schemeClr val="accent4">
                  <a:lumMod val="20000"/>
                  <a:lumOff val="8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68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39152" y="984738"/>
            <a:ext cx="4266183" cy="5183331"/>
            <a:chOff x="253220" y="379827"/>
            <a:chExt cx="4266183" cy="518333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470" y="1697111"/>
              <a:ext cx="3057525" cy="303847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63" y="664029"/>
              <a:ext cx="1962531" cy="2066163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53220" y="379827"/>
              <a:ext cx="4266183" cy="4529797"/>
            </a:xfrm>
            <a:prstGeom prst="rect">
              <a:avLst/>
            </a:prstGeom>
            <a:noFill/>
            <a:ln w="38100"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 Box 52"/>
            <p:cNvSpPr txBox="1">
              <a:spLocks noChangeArrowheads="1"/>
            </p:cNvSpPr>
            <p:nvPr/>
          </p:nvSpPr>
          <p:spPr bwMode="auto">
            <a:xfrm>
              <a:off x="1028779" y="4824494"/>
              <a:ext cx="2715063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红绿色盲检查图</a:t>
              </a:r>
              <a:endParaRPr lang="zh-CN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4941270" y="984738"/>
            <a:ext cx="67545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红绿色盲是一种常见的人类遗传病，据调查，患者男性远远多于女性；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抗维生素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佝偻病，也是一种人类遗传病，患者女性多于男性；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4854024" y="3218619"/>
            <a:ext cx="67545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、为什么上述两种遗传病在遗传表现上总是和性别相关联呢？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52"/>
          <p:cNvSpPr txBox="1">
            <a:spLocks noChangeArrowheads="1"/>
          </p:cNvSpPr>
          <p:nvPr/>
        </p:nvSpPr>
        <p:spPr bwMode="auto">
          <a:xfrm>
            <a:off x="4854024" y="4447020"/>
            <a:ext cx="67545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、为什么两种遗传病与性别关联的表现又不相同呢？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1" y="284648"/>
            <a:ext cx="4051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、伴性遗传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70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FEE5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4925">
          <a:solidFill>
            <a:srgbClr val="FF0000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1002</Words>
  <Application>Microsoft Office PowerPoint</Application>
  <PresentationFormat>宽屏</PresentationFormat>
  <Paragraphs>101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方正姚体</vt:lpstr>
      <vt:lpstr>黑体</vt:lpstr>
      <vt:lpstr>楷体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 mincong</dc:creator>
  <cp:lastModifiedBy>fish</cp:lastModifiedBy>
  <cp:revision>344</cp:revision>
  <dcterms:created xsi:type="dcterms:W3CDTF">2020-02-12T01:57:00Z</dcterms:created>
  <dcterms:modified xsi:type="dcterms:W3CDTF">2020-07-15T14:27:44Z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