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</p:sldMasterIdLst>
  <p:notesMasterIdLst>
    <p:notesMasterId r:id="rId24"/>
  </p:notesMasterIdLst>
  <p:sldIdLst>
    <p:sldId id="506" r:id="rId2"/>
    <p:sldId id="471" r:id="rId3"/>
    <p:sldId id="542" r:id="rId4"/>
    <p:sldId id="533" r:id="rId5"/>
    <p:sldId id="546" r:id="rId6"/>
    <p:sldId id="547" r:id="rId7"/>
    <p:sldId id="548" r:id="rId8"/>
    <p:sldId id="545" r:id="rId9"/>
    <p:sldId id="549" r:id="rId10"/>
    <p:sldId id="550" r:id="rId11"/>
    <p:sldId id="544" r:id="rId12"/>
    <p:sldId id="551" r:id="rId13"/>
    <p:sldId id="552" r:id="rId14"/>
    <p:sldId id="553" r:id="rId15"/>
    <p:sldId id="554" r:id="rId16"/>
    <p:sldId id="555" r:id="rId17"/>
    <p:sldId id="556" r:id="rId18"/>
    <p:sldId id="557" r:id="rId19"/>
    <p:sldId id="558" r:id="rId20"/>
    <p:sldId id="559" r:id="rId21"/>
    <p:sldId id="560" r:id="rId22"/>
    <p:sldId id="56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FF"/>
    <a:srgbClr val="FFFFCC"/>
    <a:srgbClr val="FF3300"/>
    <a:srgbClr val="FF99CC"/>
    <a:srgbClr val="0000CC"/>
    <a:srgbClr val="FFCCFF"/>
    <a:srgbClr val="6699FF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61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06D60-ED3F-4659-B643-889985C9C2EF}" type="datetimeFigureOut">
              <a:rPr lang="zh-CN" altLang="en-US" smtClean="0"/>
              <a:t>2020/7/15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4A14-5523-477E-A072-9D99FF8B5B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04515" y="2005991"/>
            <a:ext cx="6775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基因的本质</a:t>
            </a:r>
            <a:endParaRPr lang="zh-CN" altLang="en-US" sz="6000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58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5698" y="284648"/>
            <a:ext cx="502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分子复制的过程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4" t="5211" r="4796" b="6169"/>
          <a:stretch>
            <a:fillRect/>
          </a:stretch>
        </p:blipFill>
        <p:spPr bwMode="auto">
          <a:xfrm>
            <a:off x="483334" y="1387475"/>
            <a:ext cx="1246188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ine 40"/>
          <p:cNvSpPr>
            <a:spLocks noChangeShapeType="1"/>
          </p:cNvSpPr>
          <p:nvPr/>
        </p:nvSpPr>
        <p:spPr bwMode="auto">
          <a:xfrm flipV="1">
            <a:off x="1792891" y="3043239"/>
            <a:ext cx="720000" cy="0"/>
          </a:xfrm>
          <a:prstGeom prst="line">
            <a:avLst/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pic>
        <p:nvPicPr>
          <p:cNvPr id="12" name="Picture 6" descr="10-4-1-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/>
          <a:stretch>
            <a:fillRect/>
          </a:stretch>
        </p:blipFill>
        <p:spPr bwMode="auto">
          <a:xfrm>
            <a:off x="2583681" y="1387475"/>
            <a:ext cx="21149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40"/>
          <p:cNvSpPr>
            <a:spLocks noChangeShapeType="1"/>
          </p:cNvSpPr>
          <p:nvPr/>
        </p:nvSpPr>
        <p:spPr bwMode="auto">
          <a:xfrm flipV="1">
            <a:off x="4748707" y="3043239"/>
            <a:ext cx="720000" cy="0"/>
          </a:xfrm>
          <a:prstGeom prst="line">
            <a:avLst/>
          </a:prstGeom>
          <a:noFill/>
          <a:ln w="5715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5530331" y="1387475"/>
            <a:ext cx="2165433" cy="3529012"/>
            <a:chOff x="3651" y="1026"/>
            <a:chExt cx="1088" cy="2223"/>
          </a:xfrm>
        </p:grpSpPr>
        <p:pic>
          <p:nvPicPr>
            <p:cNvPr id="15" name="Picture 9" descr="dn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026"/>
              <a:ext cx="499" cy="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dn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" y="1026"/>
              <a:ext cx="499" cy="2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7894130" y="1871150"/>
            <a:ext cx="2813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解旋（成单链）</a:t>
            </a:r>
            <a:endParaRPr lang="zh-CN" altLang="en-US" sz="2400" b="1" dirty="0">
              <a:solidFill>
                <a:schemeClr val="accent3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7894130" y="2618565"/>
            <a:ext cx="35924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以母链为模板进行碱基配对（合成子链）</a:t>
            </a:r>
            <a:endParaRPr lang="zh-CN" altLang="en-US" sz="2400" b="1" dirty="0">
              <a:solidFill>
                <a:schemeClr val="accent3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7894129" y="3735312"/>
            <a:ext cx="37101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形成两个新的</a:t>
            </a:r>
            <a:r>
              <a:rPr lang="en-US" altLang="zh-CN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</a:t>
            </a:r>
            <a:endParaRPr lang="en-US" altLang="zh-CN" sz="2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r>
              <a:rPr lang="zh-CN" alt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（恢复双螺旋）</a:t>
            </a:r>
            <a:endParaRPr lang="zh-CN" altLang="en-US" sz="2400" b="1" dirty="0">
              <a:solidFill>
                <a:schemeClr val="accent3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1076457" y="5079365"/>
            <a:ext cx="403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en-US" altLang="zh-CN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：边解旋边复制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5468707" y="5055938"/>
            <a:ext cx="403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en-US" altLang="zh-CN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：半保留</a:t>
            </a:r>
            <a:endParaRPr lang="zh-CN" altLang="en-US" sz="2600" b="1" dirty="0">
              <a:solidFill>
                <a:schemeClr val="accent3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78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5" grpId="0" autoUpdateAnimBg="0"/>
      <p:bldP spid="36" grpId="0" autoUpdateAnimBg="0"/>
      <p:bldP spid="37" grpId="0" autoUpdateAnimBg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732281" y="1681606"/>
            <a:ext cx="3833812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gray">
          <a:xfrm>
            <a:off x="1019618" y="1986406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3827990" y="1745105"/>
            <a:ext cx="6663547" cy="723901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rgbClr val="00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1.DNA</a:t>
            </a:r>
            <a:r>
              <a:rPr lang="zh-CN" altLang="en-US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复制过程大体上分为几个步骤？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gray">
          <a:xfrm>
            <a:off x="4359283" y="2757568"/>
            <a:ext cx="6247757" cy="67334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rgbClr val="00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2.DNA</a:t>
            </a:r>
            <a:r>
              <a:rPr lang="zh-CN" altLang="en-US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复制过程至少需要哪些条件？</a:t>
            </a:r>
            <a:endParaRPr lang="en-US" altLang="zh-CN" sz="28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gray">
          <a:xfrm>
            <a:off x="4359284" y="3762618"/>
            <a:ext cx="4428582" cy="7239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rgbClr val="00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DNA</a:t>
            </a:r>
            <a:r>
              <a:rPr lang="zh-CN" altLang="en-US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复制结果如何？</a:t>
            </a:r>
            <a:endParaRPr lang="en-US" altLang="zh-CN" sz="28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gray">
          <a:xfrm>
            <a:off x="3827991" y="4791518"/>
            <a:ext cx="5287134" cy="7239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rgbClr val="00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4.DNA</a:t>
            </a:r>
            <a:r>
              <a:rPr lang="zh-CN" altLang="en-US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准确复制的意义何在？</a:t>
            </a:r>
            <a:endParaRPr lang="en-US" altLang="zh-CN" sz="28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gray">
          <a:xfrm>
            <a:off x="1502096" y="2631101"/>
            <a:ext cx="2383345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Think 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these 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5698" y="284648"/>
            <a:ext cx="502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分子复制的过程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81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5698" y="284648"/>
            <a:ext cx="502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分子复制的过程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386206" y="1591358"/>
            <a:ext cx="3833812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gray">
          <a:xfrm>
            <a:off x="1019618" y="1986406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642028" y="5476467"/>
            <a:ext cx="6663547" cy="723901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rgbClr val="00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1.DNA</a:t>
            </a:r>
            <a:r>
              <a:rPr lang="zh-CN" altLang="en-US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复制过程大体上分为几个步骤？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gray">
          <a:xfrm>
            <a:off x="1502096" y="2631101"/>
            <a:ext cx="2383345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Think 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these 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problems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853431" y="2400268"/>
            <a:ext cx="2813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解旋（成单链）</a:t>
            </a:r>
            <a:endParaRPr lang="zh-CN" altLang="en-US" sz="24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853430" y="3332349"/>
            <a:ext cx="5841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4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以母链为模板进行碱基配对（合成子链）</a:t>
            </a:r>
            <a:endParaRPr lang="zh-CN" altLang="en-US" sz="24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853430" y="4264430"/>
            <a:ext cx="57544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形成两个新的</a:t>
            </a:r>
            <a:r>
              <a:rPr lang="en-US" altLang="zh-CN" sz="24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24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分子（恢复双螺旋）</a:t>
            </a:r>
            <a:endParaRPr lang="zh-CN" altLang="en-US" sz="24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556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5698" y="284648"/>
            <a:ext cx="502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分子复制的过程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386206" y="1591358"/>
            <a:ext cx="3833812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gray">
          <a:xfrm>
            <a:off x="1019618" y="1986406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gray">
          <a:xfrm>
            <a:off x="1502096" y="2631101"/>
            <a:ext cx="2383345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Think 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these 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problems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642028" y="5472556"/>
            <a:ext cx="6247757" cy="7278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rgbClr val="00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zh-CN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2.DNA</a:t>
            </a:r>
            <a:r>
              <a:rPr lang="zh-CN" altLang="en-US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复制过程至少需要哪些条件？</a:t>
            </a:r>
            <a:endParaRPr lang="en-US" altLang="zh-CN" sz="28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508943" y="1183525"/>
            <a:ext cx="1718874" cy="936625"/>
            <a:chOff x="4020189" y="1490606"/>
            <a:chExt cx="1666482" cy="936625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4020189" y="1490606"/>
              <a:ext cx="1666482" cy="936625"/>
              <a:chOff x="0" y="0"/>
              <a:chExt cx="1452" cy="590"/>
            </a:xfrm>
          </p:grpSpPr>
          <p:sp>
            <p:nvSpPr>
              <p:cNvPr id="10" name="AutoShape 4"/>
              <p:cNvSpPr>
                <a:spLocks noChangeArrowheads="1"/>
              </p:cNvSpPr>
              <p:nvPr/>
            </p:nvSpPr>
            <p:spPr bwMode="auto">
              <a:xfrm>
                <a:off x="0" y="91"/>
                <a:ext cx="1452" cy="499"/>
              </a:xfrm>
              <a:prstGeom prst="downArrowCallout">
                <a:avLst>
                  <a:gd name="adj1" fmla="val 72692"/>
                  <a:gd name="adj2" fmla="val 36346"/>
                  <a:gd name="adj3" fmla="val 14028"/>
                  <a:gd name="adj4" fmla="val 8594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i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 rot="10800000">
                <a:off x="4" y="0"/>
                <a:ext cx="1448" cy="91"/>
              </a:xfrm>
              <a:custGeom>
                <a:avLst/>
                <a:gdLst>
                  <a:gd name="T0" fmla="*/ 1424 w 21600"/>
                  <a:gd name="T1" fmla="*/ 45 h 21600"/>
                  <a:gd name="T2" fmla="*/ 724 w 21600"/>
                  <a:gd name="T3" fmla="*/ 91 h 21600"/>
                  <a:gd name="T4" fmla="*/ 24 w 21600"/>
                  <a:gd name="T5" fmla="*/ 45 h 21600"/>
                  <a:gd name="T6" fmla="*/ 72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63 w 21600"/>
                  <a:gd name="T13" fmla="*/ 2136 h 21600"/>
                  <a:gd name="T14" fmla="*/ 19437 w 21600"/>
                  <a:gd name="T15" fmla="*/ 194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21" y="21600"/>
                    </a:lnTo>
                    <a:lnTo>
                      <a:pt x="20879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WordArt 15"/>
            <p:cNvSpPr>
              <a:spLocks noChangeArrowheads="1" noChangeShapeType="1"/>
            </p:cNvSpPr>
            <p:nvPr/>
          </p:nvSpPr>
          <p:spPr bwMode="auto">
            <a:xfrm>
              <a:off x="4352764" y="1807018"/>
              <a:ext cx="731837" cy="35877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altLang="zh-CN" sz="2400" b="1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a.</a:t>
              </a:r>
              <a:r>
                <a:rPr lang="zh-CN" altLang="en-US" sz="2400" b="1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酶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01411" y="2266595"/>
            <a:ext cx="1728788" cy="936625"/>
            <a:chOff x="6293286" y="1902507"/>
            <a:chExt cx="1681547" cy="936625"/>
          </a:xfrm>
        </p:grpSpPr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6293286" y="1902507"/>
              <a:ext cx="1681547" cy="936625"/>
              <a:chOff x="0" y="0"/>
              <a:chExt cx="1452" cy="590"/>
            </a:xfrm>
          </p:grpSpPr>
          <p:sp>
            <p:nvSpPr>
              <p:cNvPr id="13" name="AutoShape 7"/>
              <p:cNvSpPr>
                <a:spLocks noChangeArrowheads="1"/>
              </p:cNvSpPr>
              <p:nvPr/>
            </p:nvSpPr>
            <p:spPr bwMode="auto">
              <a:xfrm>
                <a:off x="0" y="91"/>
                <a:ext cx="1452" cy="499"/>
              </a:xfrm>
              <a:prstGeom prst="downArrowCallout">
                <a:avLst>
                  <a:gd name="adj1" fmla="val 72692"/>
                  <a:gd name="adj2" fmla="val 36346"/>
                  <a:gd name="adj3" fmla="val 14060"/>
                  <a:gd name="adj4" fmla="val 8594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i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 rot="10800000">
                <a:off x="2" y="0"/>
                <a:ext cx="1448" cy="91"/>
              </a:xfrm>
              <a:custGeom>
                <a:avLst/>
                <a:gdLst>
                  <a:gd name="T0" fmla="*/ 1424 w 21600"/>
                  <a:gd name="T1" fmla="*/ 45 h 21600"/>
                  <a:gd name="T2" fmla="*/ 724 w 21600"/>
                  <a:gd name="T3" fmla="*/ 91 h 21600"/>
                  <a:gd name="T4" fmla="*/ 24 w 21600"/>
                  <a:gd name="T5" fmla="*/ 45 h 21600"/>
                  <a:gd name="T6" fmla="*/ 72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63 w 21600"/>
                  <a:gd name="T13" fmla="*/ 2136 h 21600"/>
                  <a:gd name="T14" fmla="*/ 19437 w 21600"/>
                  <a:gd name="T15" fmla="*/ 194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21" y="21600"/>
                    </a:lnTo>
                    <a:lnTo>
                      <a:pt x="20879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WordArt 20"/>
            <p:cNvSpPr>
              <a:spLocks noChangeArrowheads="1" noChangeShapeType="1"/>
            </p:cNvSpPr>
            <p:nvPr/>
          </p:nvSpPr>
          <p:spPr bwMode="auto">
            <a:xfrm>
              <a:off x="6653648" y="2245407"/>
              <a:ext cx="1065606" cy="38569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altLang="zh-CN" sz="2400" b="1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b.</a:t>
              </a:r>
              <a:r>
                <a:rPr lang="zh-CN" altLang="en-US" sz="2400" b="1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能量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12120" y="3351647"/>
            <a:ext cx="1713316" cy="936625"/>
            <a:chOff x="8417748" y="2262870"/>
            <a:chExt cx="1764912" cy="936625"/>
          </a:xfrm>
        </p:grpSpPr>
        <p:grpSp>
          <p:nvGrpSpPr>
            <p:cNvPr id="15" name="Group 9"/>
            <p:cNvGrpSpPr>
              <a:grpSpLocks/>
            </p:cNvGrpSpPr>
            <p:nvPr/>
          </p:nvGrpSpPr>
          <p:grpSpPr bwMode="auto">
            <a:xfrm>
              <a:off x="8417748" y="2262870"/>
              <a:ext cx="1764912" cy="936625"/>
              <a:chOff x="0" y="0"/>
              <a:chExt cx="1452" cy="590"/>
            </a:xfrm>
          </p:grpSpPr>
          <p:sp>
            <p:nvSpPr>
              <p:cNvPr id="16" name="AutoShape 10"/>
              <p:cNvSpPr>
                <a:spLocks noChangeArrowheads="1"/>
              </p:cNvSpPr>
              <p:nvPr/>
            </p:nvSpPr>
            <p:spPr bwMode="auto">
              <a:xfrm>
                <a:off x="0" y="91"/>
                <a:ext cx="1452" cy="499"/>
              </a:xfrm>
              <a:prstGeom prst="downArrowCallout">
                <a:avLst>
                  <a:gd name="adj1" fmla="val 72692"/>
                  <a:gd name="adj2" fmla="val 36346"/>
                  <a:gd name="adj3" fmla="val 14060"/>
                  <a:gd name="adj4" fmla="val 8594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i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AutoShape 11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1448" cy="91"/>
              </a:xfrm>
              <a:custGeom>
                <a:avLst/>
                <a:gdLst>
                  <a:gd name="T0" fmla="*/ 1424 w 21600"/>
                  <a:gd name="T1" fmla="*/ 45 h 21600"/>
                  <a:gd name="T2" fmla="*/ 724 w 21600"/>
                  <a:gd name="T3" fmla="*/ 91 h 21600"/>
                  <a:gd name="T4" fmla="*/ 24 w 21600"/>
                  <a:gd name="T5" fmla="*/ 45 h 21600"/>
                  <a:gd name="T6" fmla="*/ 72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63 w 21600"/>
                  <a:gd name="T13" fmla="*/ 2136 h 21600"/>
                  <a:gd name="T14" fmla="*/ 19437 w 21600"/>
                  <a:gd name="T15" fmla="*/ 194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21" y="21600"/>
                    </a:lnTo>
                    <a:lnTo>
                      <a:pt x="20879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WordArt 24"/>
            <p:cNvSpPr>
              <a:spLocks noChangeArrowheads="1" noChangeShapeType="1"/>
            </p:cNvSpPr>
            <p:nvPr/>
          </p:nvSpPr>
          <p:spPr bwMode="auto">
            <a:xfrm>
              <a:off x="8669773" y="2551795"/>
              <a:ext cx="1096962" cy="35877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altLang="zh-CN" sz="2400" b="1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c.</a:t>
              </a:r>
              <a:r>
                <a:rPr lang="zh-CN" altLang="en-US" sz="2400" b="1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01411" y="4432734"/>
            <a:ext cx="1728788" cy="936625"/>
            <a:chOff x="10325535" y="2550207"/>
            <a:chExt cx="1728788" cy="936625"/>
          </a:xfrm>
        </p:grpSpPr>
        <p:grpSp>
          <p:nvGrpSpPr>
            <p:cNvPr id="22" name="Group 27"/>
            <p:cNvGrpSpPr>
              <a:grpSpLocks/>
            </p:cNvGrpSpPr>
            <p:nvPr/>
          </p:nvGrpSpPr>
          <p:grpSpPr bwMode="auto">
            <a:xfrm>
              <a:off x="10325535" y="2550207"/>
              <a:ext cx="1728788" cy="936625"/>
              <a:chOff x="0" y="0"/>
              <a:chExt cx="1452" cy="590"/>
            </a:xfrm>
          </p:grpSpPr>
          <p:sp>
            <p:nvSpPr>
              <p:cNvPr id="23" name="AutoShape 28"/>
              <p:cNvSpPr>
                <a:spLocks noChangeArrowheads="1"/>
              </p:cNvSpPr>
              <p:nvPr/>
            </p:nvSpPr>
            <p:spPr bwMode="auto">
              <a:xfrm>
                <a:off x="0" y="91"/>
                <a:ext cx="1452" cy="499"/>
              </a:xfrm>
              <a:prstGeom prst="downArrowCallout">
                <a:avLst>
                  <a:gd name="adj1" fmla="val 72692"/>
                  <a:gd name="adj2" fmla="val 36346"/>
                  <a:gd name="adj3" fmla="val 14060"/>
                  <a:gd name="adj4" fmla="val 8594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ctr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i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AutoShape 29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1448" cy="91"/>
              </a:xfrm>
              <a:custGeom>
                <a:avLst/>
                <a:gdLst>
                  <a:gd name="T0" fmla="*/ 1424 w 21600"/>
                  <a:gd name="T1" fmla="*/ 45 h 21600"/>
                  <a:gd name="T2" fmla="*/ 724 w 21600"/>
                  <a:gd name="T3" fmla="*/ 91 h 21600"/>
                  <a:gd name="T4" fmla="*/ 24 w 21600"/>
                  <a:gd name="T5" fmla="*/ 45 h 21600"/>
                  <a:gd name="T6" fmla="*/ 72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163 w 21600"/>
                  <a:gd name="T13" fmla="*/ 2136 h 21600"/>
                  <a:gd name="T14" fmla="*/ 19437 w 21600"/>
                  <a:gd name="T15" fmla="*/ 1946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21" y="21600"/>
                    </a:lnTo>
                    <a:lnTo>
                      <a:pt x="20879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WordArt 33"/>
            <p:cNvSpPr>
              <a:spLocks noChangeArrowheads="1" noChangeShapeType="1"/>
            </p:cNvSpPr>
            <p:nvPr/>
          </p:nvSpPr>
          <p:spPr bwMode="auto">
            <a:xfrm>
              <a:off x="10614460" y="2840720"/>
              <a:ext cx="1096963" cy="35877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altLang="zh-CN" sz="2400" b="1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d.</a:t>
              </a:r>
              <a:r>
                <a:rPr lang="zh-CN" altLang="en-US" sz="2400" b="1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原料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6641432" y="1125389"/>
            <a:ext cx="375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解旋酶：解螺旋成单链</a:t>
            </a:r>
            <a:endParaRPr lang="zh-CN" altLang="en-US" sz="2400" b="1" dirty="0">
              <a:solidFill>
                <a:srgbClr val="FFFF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41432" y="1587054"/>
            <a:ext cx="356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2400" b="1" dirty="0" smtClean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聚合酶：合成子链</a:t>
            </a:r>
            <a:endParaRPr lang="zh-CN" altLang="en-US" sz="2400" b="1" dirty="0">
              <a:solidFill>
                <a:srgbClr val="FFFF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41432" y="2326045"/>
            <a:ext cx="375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主要由线粒体提供</a:t>
            </a:r>
            <a:endParaRPr lang="en-US" altLang="zh-CN" sz="2400" b="1" dirty="0" smtClean="0">
              <a:solidFill>
                <a:srgbClr val="FFFF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——ATP</a:t>
            </a:r>
            <a:r>
              <a:rPr lang="zh-CN" altLang="en-US" sz="2400" b="1" dirty="0" smtClean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为直接来源</a:t>
            </a:r>
            <a:endParaRPr lang="zh-CN" altLang="en-US" sz="2400" b="1" dirty="0">
              <a:solidFill>
                <a:srgbClr val="FFFF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41432" y="3585068"/>
            <a:ext cx="375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解螺旋所得单链（亲链）</a:t>
            </a:r>
            <a:endParaRPr lang="zh-CN" altLang="en-US" sz="2400" b="1" dirty="0">
              <a:solidFill>
                <a:srgbClr val="FFFF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641432" y="4671801"/>
            <a:ext cx="375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游离的</a:t>
            </a:r>
            <a:r>
              <a:rPr lang="en-US" altLang="zh-CN" sz="2400" b="1" dirty="0" smtClean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 smtClean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种脱氧核苷酸</a:t>
            </a:r>
            <a:endParaRPr lang="zh-CN" altLang="en-US" sz="2400" b="1" dirty="0">
              <a:solidFill>
                <a:srgbClr val="FFFF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58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5698" y="284648"/>
            <a:ext cx="502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分子复制的过程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386206" y="1591358"/>
            <a:ext cx="3833812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gray">
          <a:xfrm>
            <a:off x="1019618" y="1986406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gray">
          <a:xfrm>
            <a:off x="1502096" y="2631101"/>
            <a:ext cx="2383345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Think 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these 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problems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gray">
          <a:xfrm>
            <a:off x="642028" y="5463909"/>
            <a:ext cx="4428582" cy="7239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rgbClr val="00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DNA</a:t>
            </a:r>
            <a:r>
              <a:rPr lang="zh-CN" altLang="en-US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复制结果如何？</a:t>
            </a:r>
            <a:endParaRPr lang="en-US" altLang="zh-CN" sz="28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702495" y="2846544"/>
            <a:ext cx="614369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40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形成两个具有</a:t>
            </a:r>
            <a:endParaRPr lang="en-US" altLang="zh-CN" sz="4000" b="1" dirty="0" smtClean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r>
              <a:rPr lang="en-US" altLang="zh-CN" sz="40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40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相同序列的</a:t>
            </a:r>
            <a:r>
              <a:rPr lang="en-US" altLang="zh-CN" sz="40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40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</a:t>
            </a:r>
            <a:endParaRPr lang="zh-CN" altLang="en-US" sz="40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916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5698" y="284648"/>
            <a:ext cx="502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分子复制的过程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386206" y="1591358"/>
            <a:ext cx="3833812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gray">
          <a:xfrm>
            <a:off x="1019618" y="1986406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gray">
          <a:xfrm>
            <a:off x="1502096" y="2631101"/>
            <a:ext cx="2383345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Think 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these 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problems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gray">
          <a:xfrm>
            <a:off x="642028" y="5458268"/>
            <a:ext cx="5287134" cy="73077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rgbClr val="00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4.DNA</a:t>
            </a:r>
            <a:r>
              <a:rPr lang="zh-CN" altLang="en-US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准确复制的意义何在？</a:t>
            </a:r>
            <a:endParaRPr lang="en-US" altLang="zh-CN" sz="28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02496" y="2131477"/>
            <a:ext cx="6593861" cy="275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40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40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分子通过复制，</a:t>
            </a:r>
            <a:endParaRPr lang="en-US" altLang="zh-CN" sz="4000" b="1" dirty="0" smtClean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40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将遗传信息从亲代传给子代，保持了遗传信息的连续性。</a:t>
            </a:r>
            <a:endParaRPr lang="zh-CN" altLang="en-US" sz="40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02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5698" y="284648"/>
            <a:ext cx="502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分子复制的过程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gray">
          <a:xfrm>
            <a:off x="386206" y="1591358"/>
            <a:ext cx="3833812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gray">
          <a:xfrm>
            <a:off x="1019618" y="1986406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gray">
          <a:xfrm>
            <a:off x="1502096" y="2631101"/>
            <a:ext cx="2383345" cy="175432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Think 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these </a:t>
            </a: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problems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gray">
          <a:xfrm>
            <a:off x="642028" y="5458268"/>
            <a:ext cx="6026058" cy="73077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38100" algn="ctr">
            <a:solidFill>
              <a:srgbClr val="00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zh-CN" sz="28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r>
              <a:rPr lang="zh-CN" altLang="en-US" sz="28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：复制所得两个</a:t>
            </a:r>
            <a:r>
              <a:rPr lang="en-US" altLang="zh-CN" sz="28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28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去了哪里？</a:t>
            </a:r>
            <a:endParaRPr lang="en-US" altLang="zh-CN" sz="28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18" y="2074057"/>
            <a:ext cx="965690" cy="3025097"/>
          </a:xfrm>
          <a:prstGeom prst="rect">
            <a:avLst/>
          </a:prstGeom>
        </p:spPr>
      </p:pic>
      <p:sp>
        <p:nvSpPr>
          <p:cNvPr id="102" name="右箭头 101"/>
          <p:cNvSpPr/>
          <p:nvPr/>
        </p:nvSpPr>
        <p:spPr>
          <a:xfrm>
            <a:off x="5634506" y="3356993"/>
            <a:ext cx="2180424" cy="459224"/>
          </a:xfrm>
          <a:prstGeom prst="rightArrow">
            <a:avLst>
              <a:gd name="adj1" fmla="val 50000"/>
              <a:gd name="adj2" fmla="val 75330"/>
            </a:avLst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930" y="2198425"/>
            <a:ext cx="1905775" cy="2776359"/>
          </a:xfrm>
          <a:prstGeom prst="rect">
            <a:avLst/>
          </a:prstGeom>
        </p:spPr>
      </p:pic>
      <p:sp>
        <p:nvSpPr>
          <p:cNvPr id="104" name="Text Box 275"/>
          <p:cNvSpPr txBox="1">
            <a:spLocks noChangeArrowheads="1"/>
          </p:cNvSpPr>
          <p:nvPr/>
        </p:nvSpPr>
        <p:spPr bwMode="auto">
          <a:xfrm>
            <a:off x="5570719" y="3061988"/>
            <a:ext cx="20227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染色体复制</a:t>
            </a:r>
            <a:endParaRPr lang="en-US" altLang="zh-CN" sz="2000" dirty="0" smtClean="0">
              <a:solidFill>
                <a:schemeClr val="accent5">
                  <a:lumMod val="20000"/>
                  <a:lumOff val="8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 eaLnBrk="1" hangingPunct="1"/>
            <a:endParaRPr lang="en-US" altLang="zh-CN" sz="2000" dirty="0">
              <a:solidFill>
                <a:schemeClr val="accent5">
                  <a:lumMod val="20000"/>
                  <a:lumOff val="8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l" eaLnBrk="1" hangingPunct="1"/>
            <a:r>
              <a:rPr lang="zh-CN" alt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染色体</a:t>
            </a:r>
            <a:r>
              <a:rPr lang="zh-CN" alt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数目不变</a:t>
            </a:r>
            <a:br>
              <a:rPr lang="zh-CN" alt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</a:br>
            <a:r>
              <a:rPr lang="zh-CN" alt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DNA</a:t>
            </a:r>
            <a:r>
              <a:rPr lang="zh-CN" alt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数目加倍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10197275" y="1546931"/>
            <a:ext cx="1800000" cy="1800000"/>
            <a:chOff x="10183527" y="1203158"/>
            <a:chExt cx="1800000" cy="1800000"/>
          </a:xfrm>
        </p:grpSpPr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876669">
              <a:off x="10853426" y="1502344"/>
              <a:ext cx="402371" cy="1260457"/>
            </a:xfrm>
            <a:prstGeom prst="rect">
              <a:avLst/>
            </a:prstGeom>
          </p:spPr>
        </p:pic>
        <p:sp>
          <p:nvSpPr>
            <p:cNvPr id="106" name="椭圆 105"/>
            <p:cNvSpPr/>
            <p:nvPr/>
          </p:nvSpPr>
          <p:spPr>
            <a:xfrm>
              <a:off x="10183527" y="1203158"/>
              <a:ext cx="1800000" cy="1800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0216852" y="3723707"/>
            <a:ext cx="1800000" cy="1800000"/>
            <a:chOff x="10183527" y="1203158"/>
            <a:chExt cx="1800000" cy="1800000"/>
          </a:xfrm>
        </p:grpSpPr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876669">
              <a:off x="10853426" y="1502344"/>
              <a:ext cx="402371" cy="1260457"/>
            </a:xfrm>
            <a:prstGeom prst="rect">
              <a:avLst/>
            </a:prstGeom>
          </p:spPr>
        </p:pic>
        <p:sp>
          <p:nvSpPr>
            <p:cNvPr id="110" name="椭圆 109"/>
            <p:cNvSpPr/>
            <p:nvPr/>
          </p:nvSpPr>
          <p:spPr>
            <a:xfrm>
              <a:off x="10183527" y="1203158"/>
              <a:ext cx="1800000" cy="1800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1" name="右箭头 110"/>
          <p:cNvSpPr/>
          <p:nvPr/>
        </p:nvSpPr>
        <p:spPr>
          <a:xfrm>
            <a:off x="9703643" y="3356992"/>
            <a:ext cx="720000" cy="459224"/>
          </a:xfrm>
          <a:prstGeom prst="rightArrow">
            <a:avLst>
              <a:gd name="adj1" fmla="val 50000"/>
              <a:gd name="adj2" fmla="val 75330"/>
            </a:avLst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3747856" y="1135436"/>
            <a:ext cx="6428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真核细胞中，细胞核</a:t>
            </a:r>
            <a:r>
              <a:rPr lang="en-US" altLang="zh-CN" sz="28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28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主要在哪里</a:t>
            </a:r>
            <a:r>
              <a:rPr lang="zh-CN" altLang="en-US" sz="28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8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4362011" y="3264450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sz="4000" b="1" dirty="0" smtClean="0">
                <a:solidFill>
                  <a:srgbClr val="FFFF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细胞分裂分配到子细胞中</a:t>
            </a:r>
            <a:endParaRPr lang="en-US" altLang="zh-CN" sz="4000" b="1" dirty="0">
              <a:solidFill>
                <a:srgbClr val="FFFF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160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4" grpId="0"/>
      <p:bldP spid="104" grpId="1"/>
      <p:bldP spid="111" grpId="0" animBg="1"/>
      <p:bldP spid="111" grpId="1" animBg="1"/>
      <p:bldP spid="113" grpId="0"/>
      <p:bldP spid="113" grpId="1"/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699" y="284648"/>
            <a:ext cx="2830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、课后练习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2610" y="1154305"/>
            <a:ext cx="9734266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将单个的脱氧核苷酸连接成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分子的主要的酶是：</a:t>
            </a:r>
            <a:endParaRPr lang="en-US" altLang="zh-CN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A.DNA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连接酶      </a:t>
            </a:r>
            <a:endParaRPr lang="en-US" altLang="zh-CN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B.DNA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酶   </a:t>
            </a:r>
            <a:endParaRPr lang="en-US" altLang="zh-CN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C.DNA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解旋酶      </a:t>
            </a:r>
            <a:endParaRPr lang="en-US" altLang="zh-CN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D.DNA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聚合酶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71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699" y="284648"/>
            <a:ext cx="2830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、课后练习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2610" y="1154305"/>
            <a:ext cx="9734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4.1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条染色单体含有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个双链的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分子，那么，四分体时期中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条染色体含有：</a:t>
            </a:r>
            <a:endParaRPr lang="en-US" altLang="zh-CN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A.4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个双链的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分子；      </a:t>
            </a:r>
            <a:endParaRPr lang="en-US" altLang="zh-CN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B.2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个双链的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分子：   </a:t>
            </a:r>
            <a:endParaRPr lang="en-US" altLang="zh-CN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C.2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个单链的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分子；      </a:t>
            </a:r>
            <a:endParaRPr lang="en-US" altLang="zh-CN" sz="32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D.1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个双链的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分子；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699" y="284648"/>
            <a:ext cx="2830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、课后练习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7342" y="1048522"/>
            <a:ext cx="9842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拓展题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：虽然的复制通过碱基互补配对在很大程度上保证了复制的准确性，但是，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复制仍有约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en-US" altLang="zh-CN" sz="3200" b="1" baseline="30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-9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的错误率。请根据这一数据计算，约为</a:t>
            </a:r>
            <a:r>
              <a:rPr lang="en-US" altLang="zh-CN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31.6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亿个碱基对的人类基因组复制时可能产生多少个错误，这些错误可能产生什么影响？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02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hlinkClick r:id="rId2" action="ppaction://hlinksldjump"/>
          </p:cNvPr>
          <p:cNvSpPr txBox="1"/>
          <p:nvPr/>
        </p:nvSpPr>
        <p:spPr>
          <a:xfrm>
            <a:off x="2058303" y="2487769"/>
            <a:ext cx="7968567" cy="76944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</a:t>
            </a:r>
            <a:r>
              <a:rPr lang="en-US" altLang="zh-CN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是主要的遗传物质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869503" y="2170736"/>
            <a:ext cx="7998774" cy="2096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231723" y="1084904"/>
            <a:ext cx="7301576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基因的本质</a:t>
            </a:r>
            <a:endParaRPr lang="zh-CN" altLang="en-US" sz="6000" b="1" dirty="0">
              <a:solidFill>
                <a:schemeClr val="tx2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hlinkClick r:id="" action="ppaction://noaction"/>
          </p:cNvPr>
          <p:cNvSpPr txBox="1"/>
          <p:nvPr/>
        </p:nvSpPr>
        <p:spPr>
          <a:xfrm>
            <a:off x="2231723" y="3575638"/>
            <a:ext cx="7387705" cy="76944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第</a:t>
            </a:r>
            <a:r>
              <a:rPr lang="en-US" altLang="zh-CN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</a:t>
            </a:r>
            <a:r>
              <a:rPr lang="en-US" altLang="zh-CN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分子的结构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hlinkClick r:id="rId2" action="ppaction://hlinksldjump"/>
          </p:cNvPr>
          <p:cNvSpPr txBox="1"/>
          <p:nvPr/>
        </p:nvSpPr>
        <p:spPr>
          <a:xfrm>
            <a:off x="2231723" y="4631985"/>
            <a:ext cx="7387705" cy="76944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第</a:t>
            </a:r>
            <a:r>
              <a:rPr lang="en-US" altLang="zh-CN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</a:t>
            </a:r>
            <a:r>
              <a:rPr lang="en-US" altLang="zh-CN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的复制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hlinkClick r:id="rId3" action="ppaction://hlinksldjump"/>
          </p:cNvPr>
          <p:cNvSpPr txBox="1"/>
          <p:nvPr/>
        </p:nvSpPr>
        <p:spPr>
          <a:xfrm>
            <a:off x="1333089" y="5688332"/>
            <a:ext cx="9960277" cy="769441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第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基因是有遗传效应的</a:t>
            </a:r>
            <a:r>
              <a:rPr lang="en-US" altLang="zh-CN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4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片段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5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9641" y="1591312"/>
            <a:ext cx="1096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基因是具有遗传效应的</a:t>
            </a:r>
            <a:r>
              <a:rPr lang="en-US" altLang="zh-CN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片段</a:t>
            </a:r>
            <a:endParaRPr lang="zh-CN" altLang="en-US" sz="48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077238" y="2755726"/>
            <a:ext cx="1578280" cy="48851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本节聚焦</a:t>
            </a:r>
            <a:endParaRPr lang="zh-CN" altLang="en-US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55520" y="3346825"/>
            <a:ext cx="268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、基因是什么？</a:t>
            </a:r>
            <a:endParaRPr lang="zh-CN" alt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55518" y="3911074"/>
            <a:ext cx="61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分子是如何携带遗传信息的？</a:t>
            </a:r>
            <a:endParaRPr lang="zh-CN" alt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5518" y="4475323"/>
            <a:ext cx="658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分子为什么能够携带丰富的遗传信息？</a:t>
            </a:r>
            <a:endParaRPr lang="zh-CN" alt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1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1" y="2281025"/>
            <a:ext cx="4304168" cy="43041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99159" y="1253977"/>
            <a:ext cx="72880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如果全班同学排成一排，代表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单链的碱基排列情况，每个同学代表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链上的一个碱基，每人都可以从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ATGC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四种碱基中自由选择自己所代表的碱基，全班同学一起可以组合出多少种排列？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699" y="284648"/>
            <a:ext cx="2830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、问题探讨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86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699" y="284648"/>
            <a:ext cx="6151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二、说明基因与</a:t>
            </a:r>
            <a:r>
              <a:rPr lang="en-US" altLang="zh-CN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关系的实例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1028" descr="1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5" y="1438386"/>
            <a:ext cx="4572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7" y="1422511"/>
            <a:ext cx="91440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tu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6" y="1438386"/>
            <a:ext cx="410527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727292" y="1735248"/>
            <a:ext cx="345757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ea typeface="黑体" panose="02010609060101010101" pitchFamily="49" charset="-122"/>
              </a:rPr>
              <a:t>人类基因组计划：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ea typeface="黑体" panose="02010609060101010101" pitchFamily="49" charset="-122"/>
              </a:rPr>
              <a:t>测定</a:t>
            </a:r>
            <a:r>
              <a:rPr lang="en-US" altLang="zh-CN">
                <a:solidFill>
                  <a:schemeClr val="bg1"/>
                </a:solidFill>
                <a:ea typeface="黑体" panose="02010609060101010101" pitchFamily="49" charset="-122"/>
              </a:rPr>
              <a:t>24</a:t>
            </a:r>
            <a:r>
              <a:rPr lang="zh-CN" altLang="en-US">
                <a:solidFill>
                  <a:schemeClr val="bg1"/>
                </a:solidFill>
                <a:ea typeface="黑体" panose="02010609060101010101" pitchFamily="49" charset="-122"/>
              </a:rPr>
              <a:t>条染色体（</a:t>
            </a:r>
            <a:r>
              <a:rPr lang="en-US" altLang="zh-CN">
                <a:solidFill>
                  <a:schemeClr val="bg1"/>
                </a:solidFill>
                <a:ea typeface="黑体" panose="02010609060101010101" pitchFamily="49" charset="-122"/>
              </a:rPr>
              <a:t>22</a:t>
            </a:r>
            <a:r>
              <a:rPr lang="zh-CN" altLang="en-US">
                <a:solidFill>
                  <a:schemeClr val="bg1"/>
                </a:solidFill>
                <a:ea typeface="黑体" panose="02010609060101010101" pitchFamily="49" charset="-122"/>
              </a:rPr>
              <a:t>条常染色体</a:t>
            </a:r>
            <a:r>
              <a:rPr lang="en-US" altLang="zh-CN">
                <a:solidFill>
                  <a:schemeClr val="bg1"/>
                </a:solidFill>
                <a:ea typeface="黑体" panose="02010609060101010101" pitchFamily="49" charset="-122"/>
              </a:rPr>
              <a:t>+X+Y</a:t>
            </a:r>
            <a:r>
              <a:rPr lang="zh-CN" altLang="en-US">
                <a:solidFill>
                  <a:schemeClr val="bg1"/>
                </a:solidFill>
                <a:ea typeface="黑体" panose="02010609060101010101" pitchFamily="49" charset="-122"/>
              </a:rPr>
              <a:t>）上的</a:t>
            </a:r>
            <a:r>
              <a:rPr lang="en-US" altLang="zh-CN">
                <a:solidFill>
                  <a:schemeClr val="bg1"/>
                </a:solidFill>
                <a:ea typeface="黑体" panose="02010609060101010101" pitchFamily="49" charset="-122"/>
              </a:rPr>
              <a:t>DNA</a:t>
            </a:r>
            <a:r>
              <a:rPr lang="zh-CN" altLang="en-US">
                <a:solidFill>
                  <a:schemeClr val="bg1"/>
                </a:solidFill>
                <a:ea typeface="黑体" panose="02010609060101010101" pitchFamily="49" charset="-122"/>
              </a:rPr>
              <a:t>碱基序列</a:t>
            </a:r>
          </a:p>
        </p:txBody>
      </p:sp>
      <p:pic>
        <p:nvPicPr>
          <p:cNvPr id="10" name="Picture 15" descr="230UI059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4" y="1422511"/>
            <a:ext cx="4897438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15681" y="1673394"/>
            <a:ext cx="5293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</a:t>
            </a:r>
            <a:r>
              <a:rPr lang="en-US" altLang="zh-CN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4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的复制</a:t>
            </a:r>
            <a:endParaRPr lang="zh-CN" altLang="en-US" sz="48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077238" y="2755726"/>
            <a:ext cx="1578280" cy="48851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本节聚焦</a:t>
            </a:r>
            <a:endParaRPr lang="zh-CN" altLang="en-US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55519" y="3346825"/>
            <a:ext cx="794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、科学家对</a:t>
            </a:r>
            <a:r>
              <a:rPr lang="en-US" altLang="zh-CN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分子的复制作出了哪些推测？</a:t>
            </a:r>
            <a:endParaRPr lang="zh-CN" alt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55518" y="3911074"/>
            <a:ext cx="61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、怎样证明</a:t>
            </a:r>
            <a:r>
              <a:rPr lang="en-US" altLang="zh-CN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分子是半保留复制的？</a:t>
            </a:r>
            <a:endParaRPr lang="zh-CN" alt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55518" y="4475323"/>
            <a:ext cx="61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分子复制的过程是怎样的？</a:t>
            </a:r>
            <a:endParaRPr lang="zh-CN" altLang="en-US" sz="24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417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698" y="284648"/>
            <a:ext cx="535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、对</a:t>
            </a:r>
            <a:r>
              <a:rPr lang="en-US" altLang="zh-CN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分子复制的推测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05" y="1472512"/>
            <a:ext cx="5364480" cy="40862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01069" y="2259092"/>
            <a:ext cx="6012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DNA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分子的双螺旋将解开，互补的碱基之间的氢键断裂，解开的两条单链作为复制的模板，游离的脱氧核苷酸依据碱基互补配对原则，通过形成氢键，结合到作为模板的单链上。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49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2" y="1444850"/>
            <a:ext cx="10700380" cy="320157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5698" y="284648"/>
            <a:ext cx="7559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半保留复制的实验证据（选学）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51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708" y="1573998"/>
            <a:ext cx="7840136" cy="4322439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196948" y="506436"/>
            <a:ext cx="8623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演绎推理一：半保留复制</a:t>
            </a:r>
            <a:endParaRPr lang="zh-CN" altLang="en-US" sz="4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83874" y="1349223"/>
            <a:ext cx="2583180" cy="5007657"/>
            <a:chOff x="383874" y="1349223"/>
            <a:chExt cx="2583180" cy="500765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874" y="1349223"/>
              <a:ext cx="2583180" cy="4914900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1945328" y="4231949"/>
              <a:ext cx="6171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 smtClean="0"/>
                <a:t>？</a:t>
              </a:r>
              <a:endParaRPr lang="zh-CN" altLang="en-US" sz="5400" b="1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945328" y="5433550"/>
              <a:ext cx="6171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dirty="0" smtClean="0"/>
                <a:t>？</a:t>
              </a:r>
              <a:endParaRPr lang="zh-CN" altLang="en-US" sz="5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751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196948" y="506436"/>
            <a:ext cx="5959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演绎推理二：全保留复制</a:t>
            </a:r>
            <a:endParaRPr lang="zh-CN" altLang="en-US" sz="4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83" y="1476453"/>
            <a:ext cx="7913294" cy="451752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74" y="1349223"/>
            <a:ext cx="258318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321" y="1032569"/>
            <a:ext cx="5749290" cy="52920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698" y="284648"/>
            <a:ext cx="7559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半保留复制的实验证据（选学）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68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647795" y="1213453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提出假说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647795" y="3174016"/>
            <a:ext cx="2087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演绎推理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73709" y="5231025"/>
            <a:ext cx="1944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验证假说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0232121" y="1516666"/>
            <a:ext cx="1095204" cy="3889375"/>
            <a:chOff x="0" y="0"/>
            <a:chExt cx="964" cy="2450"/>
          </a:xfrm>
        </p:grpSpPr>
        <p:sp>
          <p:nvSpPr>
            <p:cNvPr id="6" name="AutoShape 6"/>
            <p:cNvSpPr>
              <a:spLocks/>
            </p:cNvSpPr>
            <p:nvPr/>
          </p:nvSpPr>
          <p:spPr bwMode="auto">
            <a:xfrm>
              <a:off x="0" y="0"/>
              <a:ext cx="226" cy="2450"/>
            </a:xfrm>
            <a:prstGeom prst="rightBrace">
              <a:avLst>
                <a:gd name="adj1" fmla="val 90339"/>
                <a:gd name="adj2" fmla="val 50000"/>
              </a:avLst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ctr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>
                <a:solidFill>
                  <a:schemeClr val="accent3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40" y="498"/>
              <a:ext cx="624" cy="1454"/>
            </a:xfrm>
            <a:prstGeom prst="rect">
              <a:avLst/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zh-CN" altLang="en-US" sz="36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假说演绎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60450" y="819236"/>
            <a:ext cx="5246688" cy="1514475"/>
            <a:chOff x="0" y="0"/>
            <a:chExt cx="3459" cy="1044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345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CN" altLang="en-US" sz="2400" b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400" b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b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2400" b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DNA</a:t>
              </a:r>
              <a:r>
                <a:rPr lang="zh-CN" altLang="en-US" sz="2400" b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的复制是半保留复制</a:t>
              </a:r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1497" y="363"/>
              <a:ext cx="907" cy="681"/>
              <a:chOff x="0" y="0"/>
              <a:chExt cx="907" cy="681"/>
            </a:xfrm>
          </p:grpSpPr>
          <p:pic>
            <p:nvPicPr>
              <p:cNvPr id="11" name="Picture 1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84" t="10829" r="46094" b="72440"/>
              <a:stretch>
                <a:fillRect/>
              </a:stretch>
            </p:blipFill>
            <p:spPr bwMode="auto">
              <a:xfrm>
                <a:off x="0" y="227"/>
                <a:ext cx="160" cy="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1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28" t="47244" r="52751" b="37001"/>
              <a:stretch>
                <a:fillRect/>
              </a:stretch>
            </p:blipFill>
            <p:spPr bwMode="auto">
              <a:xfrm>
                <a:off x="725" y="0"/>
                <a:ext cx="182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463" t="47244" r="42416" b="37001"/>
              <a:stretch>
                <a:fillRect/>
              </a:stretch>
            </p:blipFill>
            <p:spPr bwMode="auto">
              <a:xfrm>
                <a:off x="725" y="363"/>
                <a:ext cx="182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181" y="363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 b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 flipV="1">
                <a:off x="408" y="181"/>
                <a:ext cx="272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 b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408" y="363"/>
                <a:ext cx="272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400" b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187438" y="2260686"/>
            <a:ext cx="7999378" cy="2141538"/>
            <a:chOff x="0" y="0"/>
            <a:chExt cx="5048" cy="1349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0" y="0"/>
              <a:ext cx="50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zh-CN" altLang="en-US" sz="24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4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）子代</a:t>
              </a:r>
              <a:r>
                <a:rPr lang="en-US" altLang="zh-CN" sz="24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DNA</a:t>
              </a:r>
              <a:r>
                <a:rPr lang="zh-CN" altLang="en-US" sz="24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可能的情况及如何设计实验验证这种现象</a:t>
              </a:r>
            </a:p>
          </p:txBody>
        </p:sp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89" t="7878" r="4036" b="43880"/>
            <a:stretch>
              <a:fillRect/>
            </a:stretch>
          </p:blipFill>
          <p:spPr bwMode="auto">
            <a:xfrm>
              <a:off x="1024" y="302"/>
              <a:ext cx="1703" cy="1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160450" y="4421274"/>
            <a:ext cx="4545620" cy="2020887"/>
            <a:chOff x="0" y="0"/>
            <a:chExt cx="2869" cy="1273"/>
          </a:xfrm>
        </p:grpSpPr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0" y="0"/>
              <a:ext cx="21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zh-CN" altLang="en-US" sz="24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4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）通过实验进行验证</a:t>
              </a:r>
            </a:p>
          </p:txBody>
        </p:sp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4">
              <a:lum bright="-18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" t="16731" r="6233" b="21637"/>
            <a:stretch>
              <a:fillRect/>
            </a:stretch>
          </p:blipFill>
          <p:spPr bwMode="auto">
            <a:xfrm>
              <a:off x="917" y="291"/>
              <a:ext cx="1952" cy="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文本框 23"/>
          <p:cNvSpPr txBox="1"/>
          <p:nvPr/>
        </p:nvSpPr>
        <p:spPr>
          <a:xfrm>
            <a:off x="95698" y="284648"/>
            <a:ext cx="7559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DNA</a:t>
            </a:r>
            <a:r>
              <a:rPr lang="zh-CN" alt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半保留复制的实验证据（选学）</a:t>
            </a:r>
            <a:endParaRPr lang="zh-CN" altLang="en-US" sz="3200" b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64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FEE5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4925">
          <a:solidFill>
            <a:srgbClr val="FF0000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5555</TotalTime>
  <Words>839</Words>
  <Application>Microsoft Office PowerPoint</Application>
  <PresentationFormat>宽屏</PresentationFormat>
  <Paragraphs>113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方正姚体</vt:lpstr>
      <vt:lpstr>黑体</vt:lpstr>
      <vt:lpstr>楷体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 mincong</dc:creator>
  <cp:lastModifiedBy>fish</cp:lastModifiedBy>
  <cp:revision>463</cp:revision>
  <dcterms:created xsi:type="dcterms:W3CDTF">2020-02-12T01:57:00Z</dcterms:created>
  <dcterms:modified xsi:type="dcterms:W3CDTF">2020-07-15T14:55:07Z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