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</p:sldMasterIdLst>
  <p:notesMasterIdLst>
    <p:notesMasterId r:id="rId11"/>
  </p:notesMasterIdLst>
  <p:sldIdLst>
    <p:sldId id="289" r:id="rId7"/>
    <p:sldId id="277" r:id="rId8"/>
    <p:sldId id="278" r:id="rId9"/>
    <p:sldId id="279" r:id="rId10"/>
    <p:sldId id="308" r:id="rId12"/>
    <p:sldId id="310" r:id="rId13"/>
    <p:sldId id="319" r:id="rId14"/>
    <p:sldId id="285" r:id="rId15"/>
    <p:sldId id="258" r:id="rId16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2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8B"/>
    <a:srgbClr val="48B8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097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12290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ctr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981075"/>
            <a:ext cx="4021614" cy="5373688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074" y="981075"/>
            <a:ext cx="4021614" cy="5373688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ctr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3844" y="115888"/>
            <a:ext cx="2051844" cy="62388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036584" cy="6238875"/>
          </a:xfrm>
        </p:spPr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ctr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981075"/>
            <a:ext cx="4021614" cy="5373688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074" y="981075"/>
            <a:ext cx="4021614" cy="5373688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ctr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3844" y="115888"/>
            <a:ext cx="2051844" cy="62388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115888"/>
            <a:ext cx="6036584" cy="6238875"/>
          </a:xfrm>
        </p:spPr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3" Type="http://schemas.openxmlformats.org/officeDocument/2006/relationships/theme" Target="../theme/theme4.xml"/><Relationship Id="rId12" Type="http://schemas.openxmlformats.org/officeDocument/2006/relationships/image" Target="../media/image4.png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3" Type="http://schemas.openxmlformats.org/officeDocument/2006/relationships/theme" Target="../theme/theme5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 userDrawn="1"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1030" name="灯片编号占位符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0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2"/>
          <p:cNvSpPr>
            <a:spLocks noGrp="1"/>
          </p:cNvSpPr>
          <p:nvPr userDrawn="1"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2" name="日期占位符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3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2054" name="灯片编号占位符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0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74" name="Picture 2" descr="2-2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Rectangle 3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07375" cy="6492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  <a:endParaRPr lang="en-US" altLang="zh-CN"/>
          </a:p>
        </p:txBody>
      </p:sp>
      <p:sp>
        <p:nvSpPr>
          <p:cNvPr id="3076" name="Rectangle 4"/>
          <p:cNvSpPr>
            <a:spLocks noGrp="1"/>
          </p:cNvSpPr>
          <p:nvPr>
            <p:ph type="body"/>
          </p:nvPr>
        </p:nvSpPr>
        <p:spPr>
          <a:xfrm>
            <a:off x="468313" y="981075"/>
            <a:ext cx="8207375" cy="537368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/20</a:t>
            </a:r>
            <a:r>
              <a:rPr lang="zh-CN" altLang="en-US"/>
              <a:t>号  </a:t>
            </a:r>
            <a:r>
              <a:rPr lang="en-US" altLang="zh-CN"/>
              <a:t>Arial/20pt</a:t>
            </a:r>
            <a:endParaRPr lang="en-US" altLang="zh-CN"/>
          </a:p>
          <a:p>
            <a:pPr lvl="1" indent="-180975"/>
            <a:r>
              <a:rPr lang="zh-CN" altLang="en-US"/>
              <a:t>第二级内容文本样式：微软雅黑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  <a:endParaRPr lang="en-US" altLang="zh-CN"/>
          </a:p>
          <a:p>
            <a:pPr lvl="2" indent="-174625"/>
            <a:r>
              <a:rPr lang="zh-CN" altLang="en-US"/>
              <a:t>第三级内容文本样式：微软雅黑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  <a:endParaRPr lang="en-US" altLang="zh-CN"/>
          </a:p>
          <a:p>
            <a:pPr lvl="3" indent="-180975"/>
            <a:r>
              <a:rPr lang="zh-CN" altLang="en-US"/>
              <a:t>第四级内容文本样式：微软雅黑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  <a:endParaRPr lang="en-US" altLang="zh-CN"/>
          </a:p>
          <a:p>
            <a:pPr lvl="4" indent="-184150"/>
            <a:r>
              <a:rPr lang="zh-CN" altLang="en-US"/>
              <a:t>第五级内容文本样式：微软雅黑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hf sldNum="0" hdr="0" ftr="0" dt="0"/>
  <p:txStyles>
    <p:title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8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lvl="0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1655" lvl="1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95350" lvl="2" indent="-17462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56030" lvl="3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19250" lvl="4" indent="-18415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6" descr="1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9" name="Rectangle 3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07375" cy="6492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  <a:endParaRPr lang="en-US" altLang="zh-CN"/>
          </a:p>
        </p:txBody>
      </p:sp>
      <p:sp>
        <p:nvSpPr>
          <p:cNvPr id="4100" name="Rectangle 4"/>
          <p:cNvSpPr>
            <a:spLocks noGrp="1"/>
          </p:cNvSpPr>
          <p:nvPr>
            <p:ph type="body"/>
          </p:nvPr>
        </p:nvSpPr>
        <p:spPr>
          <a:xfrm>
            <a:off x="468313" y="981075"/>
            <a:ext cx="8207375" cy="537368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/20</a:t>
            </a:r>
            <a:r>
              <a:rPr lang="zh-CN" altLang="en-US"/>
              <a:t>号  </a:t>
            </a:r>
            <a:r>
              <a:rPr lang="en-US" altLang="zh-CN"/>
              <a:t>Arial/20pt</a:t>
            </a:r>
            <a:endParaRPr lang="en-US" altLang="zh-CN"/>
          </a:p>
          <a:p>
            <a:pPr lvl="1" indent="-180975"/>
            <a:r>
              <a:rPr lang="zh-CN" altLang="en-US"/>
              <a:t>第二级内容文本样式：微软雅黑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  <a:endParaRPr lang="en-US" altLang="zh-CN"/>
          </a:p>
          <a:p>
            <a:pPr lvl="2" indent="-174625"/>
            <a:r>
              <a:rPr lang="zh-CN" altLang="en-US"/>
              <a:t>第三级内容文本样式：微软雅黑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  <a:endParaRPr lang="en-US" altLang="zh-CN"/>
          </a:p>
          <a:p>
            <a:pPr lvl="3" indent="-180975"/>
            <a:r>
              <a:rPr lang="zh-CN" altLang="en-US"/>
              <a:t>第四级内容文本样式：微软雅黑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  <a:endParaRPr lang="en-US" altLang="zh-CN"/>
          </a:p>
          <a:p>
            <a:pPr lvl="4" indent="-184150"/>
            <a:r>
              <a:rPr lang="zh-CN" altLang="en-US"/>
              <a:t>第五级内容文本样式：微软雅黑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hf sldNum="0" hdr="0" ftr="0" dt="0"/>
  <p:txStyles>
    <p:title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8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975" lvl="0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1655" lvl="1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95350" lvl="2" indent="-17462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56030" lvl="3" indent="-180975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19250" lvl="4" indent="-18415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ctr" latinLnBrk="0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122" name="标题占位符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123" name="文本占位符 2"/>
          <p:cNvSpPr>
            <a:spLocks noGrp="1"/>
          </p:cNvSpPr>
          <p:nvPr userDrawn="1"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BB962C8B-B14F-4D97-AF65-F5344CB8AC3E}" type="datetimeFigureOut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1029" name="页脚占位符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  <p:sp>
        <p:nvSpPr>
          <p:cNvPr id="1030" name="灯片编号占位符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marL="0" lvl="0" indent="0" algn="ctr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0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1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/>
        </p:nvSpPr>
        <p:spPr>
          <a:xfrm>
            <a:off x="2033588" y="2024063"/>
            <a:ext cx="5076825" cy="649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zh-CN" altLang="en-US" sz="3600" b="1" strike="noStrike" noProof="1" dirty="0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旅游地理试题解析微课</a:t>
            </a:r>
            <a:endParaRPr lang="zh-CN" altLang="en-US" sz="3600" b="1" strike="noStrike" noProof="1" dirty="0" smtClean="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</p:txBody>
      </p:sp>
      <p:sp>
        <p:nvSpPr>
          <p:cNvPr id="6" name="梯形 5"/>
          <p:cNvSpPr/>
          <p:nvPr/>
        </p:nvSpPr>
        <p:spPr>
          <a:xfrm rot="16200000">
            <a:off x="1493044" y="2132806"/>
            <a:ext cx="649288" cy="431800"/>
          </a:xfrm>
          <a:prstGeom prst="trapezoid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sp>
        <p:nvSpPr>
          <p:cNvPr id="7" name="梯形 6"/>
          <p:cNvSpPr/>
          <p:nvPr/>
        </p:nvSpPr>
        <p:spPr>
          <a:xfrm rot="5400000" flipH="1">
            <a:off x="7001669" y="2132806"/>
            <a:ext cx="649288" cy="431800"/>
          </a:xfrm>
          <a:prstGeom prst="trapezoid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  <p:sp>
        <p:nvSpPr>
          <p:cNvPr id="8" name="矩形 7"/>
          <p:cNvSpPr/>
          <p:nvPr/>
        </p:nvSpPr>
        <p:spPr>
          <a:xfrm>
            <a:off x="0" y="2133600"/>
            <a:ext cx="1601788" cy="431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2100" b="1" strike="noStrike" noProof="1" dirty="0">
              <a:latin typeface="华康俪金黑W8(P)" pitchFamily="34" charset="-122"/>
              <a:ea typeface="华康俪金黑W8(P)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42213" y="2133600"/>
            <a:ext cx="1601788" cy="431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2100" b="1" strike="noStrike" noProof="1" dirty="0">
              <a:latin typeface="华康俪金黑W8(P)" pitchFamily="34" charset="-122"/>
              <a:ea typeface="华康俪金黑W8(P)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36538" y="1052513"/>
            <a:ext cx="6181725" cy="29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350" b="1" strike="noStrike" noProof="1" dirty="0" smtClean="0">
                <a:solidFill>
                  <a:schemeClr val="tx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cs"/>
              </a:rPr>
              <a:t>泉州市</a:t>
            </a:r>
            <a:r>
              <a:rPr lang="en-US" altLang="zh-CN" sz="1350" b="1" strike="noStrike" noProof="1" dirty="0" smtClean="0">
                <a:solidFill>
                  <a:schemeClr val="tx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cs"/>
              </a:rPr>
              <a:t>2020</a:t>
            </a:r>
            <a:r>
              <a:rPr lang="zh-CN" altLang="en-US" sz="1350" b="1" strike="noStrike" noProof="1" dirty="0" smtClean="0">
                <a:solidFill>
                  <a:schemeClr val="tx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cs"/>
              </a:rPr>
              <a:t>届高中毕业班教学第二次质量检查文科综合考试（</a:t>
            </a:r>
            <a:r>
              <a:rPr lang="zh-CN" altLang="zh-CN" sz="1350" b="1" strike="noStrike" noProof="1" dirty="0" smtClean="0">
                <a:solidFill>
                  <a:schemeClr val="tx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cs"/>
              </a:rPr>
              <a:t>地理学科）</a:t>
            </a:r>
            <a:endParaRPr lang="zh-CN" altLang="zh-CN" sz="1350" b="1" strike="noStrike" noProof="1" dirty="0" smtClean="0">
              <a:solidFill>
                <a:schemeClr val="tx1"/>
              </a:solidFill>
              <a:latin typeface="微软雅黑" panose="020B0503020204020204" pitchFamily="2" charset="-122"/>
              <a:ea typeface="微软雅黑" panose="020B0503020204020204" pitchFamily="2" charset="-122"/>
              <a:cs typeface="+mn-cs"/>
            </a:endParaRPr>
          </a:p>
        </p:txBody>
      </p:sp>
      <p:sp>
        <p:nvSpPr>
          <p:cNvPr id="8199" name="TextBox 10"/>
          <p:cNvSpPr txBox="1"/>
          <p:nvPr/>
        </p:nvSpPr>
        <p:spPr>
          <a:xfrm>
            <a:off x="2293938" y="4454525"/>
            <a:ext cx="57150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泉州市首批中学地理高福平名师工作室 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749550" y="3178175"/>
            <a:ext cx="3905250" cy="1079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strike="noStrike" noProof="1" dirty="0" smtClean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黄向标</a:t>
            </a:r>
            <a:endParaRPr lang="zh-CN" altLang="en-US" sz="2400" b="1" strike="noStrike" noProof="1" dirty="0" smtClean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marR="0" indent="0" algn="ctr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strike="noStrike" noProof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晋江市教师进修学校</a:t>
            </a:r>
            <a:endParaRPr lang="zh-CN" altLang="en-US" sz="2400" b="1" strike="noStrike" noProof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</p:txBody>
      </p:sp>
      <p:sp>
        <p:nvSpPr>
          <p:cNvPr id="8201" name="文本框 1"/>
          <p:cNvSpPr txBox="1"/>
          <p:nvPr/>
        </p:nvSpPr>
        <p:spPr>
          <a:xfrm>
            <a:off x="3863975" y="5038725"/>
            <a:ext cx="171608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2020.5.20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文本框 99"/>
          <p:cNvSpPr txBox="1"/>
          <p:nvPr/>
        </p:nvSpPr>
        <p:spPr>
          <a:xfrm>
            <a:off x="447675" y="722313"/>
            <a:ext cx="8459788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indent="200025"/>
            <a:r>
              <a:rPr lang="en-US" altLang="zh-CN" sz="24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</a:t>
            </a:r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随着科技的发展进步，以VR（虚拟现实）为呈现形式的线上“云端旅游”应运而生。“全景故宫”借助VR技术，360°无死角的画面呈现出景区完整风貌，游客可自主选择不同场景，实现三维场景效果，真实立体，互动牵引。而通过实景直播、专业讲解等多种媒介，可以更详细地介绍各种历史文化、风土人情，带给观众全新的旅游体验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200025"/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与传统旅游方式相比，说明发展“云端旅游”对故宫旅游资源和市场的积极影响。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9218" name="文本框 1"/>
          <p:cNvSpPr txBox="1"/>
          <p:nvPr/>
        </p:nvSpPr>
        <p:spPr>
          <a:xfrm>
            <a:off x="355600" y="3929063"/>
            <a:ext cx="8643938" cy="230695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anchor="t">
            <a:spAutoFit/>
          </a:bodyPr>
          <a:p>
            <a:r>
              <a:rPr lang="en-US" altLang="zh-CN">
                <a:latin typeface="Calibri" panose="020F0502020204030204" pitchFamily="2" charset="0"/>
                <a:ea typeface="宋体" panose="02010600030101010101" pitchFamily="2" charset="-122"/>
              </a:rPr>
              <a:t>     </a:t>
            </a:r>
            <a:r>
              <a:rPr lang="en-US" altLang="zh-CN" sz="2400">
                <a:latin typeface="Calibri" panose="020F0502020204030204" pitchFamily="2" charset="0"/>
                <a:ea typeface="宋体" panose="02010600030101010101" pitchFamily="2" charset="-122"/>
              </a:rPr>
              <a:t>   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试题情境与素材来源：</a:t>
            </a:r>
            <a:r>
              <a:rPr sz="2400" b="1">
                <a:latin typeface="楷体" panose="02010609060101010101" charset="-122"/>
                <a:ea typeface="楷体" panose="02010609060101010101" charset="-122"/>
              </a:rPr>
              <a:t>新型冠状病毒发展迅猛，</a:t>
            </a:r>
            <a:r>
              <a:rPr lang="zh-CN" sz="2400" b="1">
                <a:latin typeface="楷体" panose="02010609060101010101" charset="-122"/>
                <a:ea typeface="楷体" panose="02010609060101010101" charset="-122"/>
              </a:rPr>
              <a:t>对服务业的影响巨大。</a:t>
            </a:r>
            <a:r>
              <a:rPr sz="2400" b="1">
                <a:latin typeface="楷体" panose="02010609060101010101" charset="-122"/>
                <a:ea typeface="楷体" panose="02010609060101010101" charset="-122"/>
              </a:rPr>
              <a:t>城市封禁，景点</a:t>
            </a:r>
            <a:r>
              <a:rPr lang="zh-CN" sz="2400" b="1">
                <a:latin typeface="楷体" panose="02010609060101010101" charset="-122"/>
                <a:ea typeface="楷体" panose="02010609060101010101" charset="-122"/>
              </a:rPr>
              <a:t>关闭或限制人流量</a:t>
            </a:r>
            <a:r>
              <a:rPr sz="2400" b="1">
                <a:latin typeface="楷体" panose="02010609060101010101" charset="-122"/>
                <a:ea typeface="楷体" panose="02010609060101010101" charset="-122"/>
              </a:rPr>
              <a:t>，</a:t>
            </a:r>
            <a:r>
              <a:rPr lang="zh-CN" sz="2400" b="1">
                <a:latin typeface="楷体" panose="02010609060101010101" charset="-122"/>
                <a:ea typeface="楷体" panose="02010609060101010101" charset="-122"/>
              </a:rPr>
              <a:t>对</a:t>
            </a:r>
            <a:r>
              <a:rPr sz="2400" b="1">
                <a:latin typeface="楷体" panose="02010609060101010101" charset="-122"/>
                <a:ea typeface="楷体" panose="02010609060101010101" charset="-122"/>
              </a:rPr>
              <a:t>旅游业的</a:t>
            </a:r>
            <a:r>
              <a:rPr lang="zh-CN" sz="2400" b="1">
                <a:latin typeface="楷体" panose="02010609060101010101" charset="-122"/>
                <a:ea typeface="楷体" panose="02010609060101010101" charset="-122"/>
              </a:rPr>
              <a:t>造成巨大影响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。如何摆脱困局？旅游业如何生存，成为旅游从业人员思考的话题。借助新科技，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“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云端旅游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应运而生。试题以新闻材料</a:t>
            </a:r>
            <a:r>
              <a:rPr lang="zh-CN" altLang="zh-CN" sz="24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</a:rPr>
              <a:t>为背景，探讨发展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云端旅游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对旅游资源与市场的积极影响</a:t>
            </a:r>
            <a:r>
              <a:rPr lang="zh-CN" altLang="zh-CN" sz="2400" b="1">
                <a:solidFill>
                  <a:srgbClr val="000000"/>
                </a:solidFill>
                <a:latin typeface="Calibri" panose="020F0502020204030204" pitchFamily="2" charset="0"/>
                <a:ea typeface="楷体" panose="02010609060101010101" charset="-122"/>
              </a:rPr>
              <a:t>。</a:t>
            </a:r>
            <a:endParaRPr lang="zh-CN" altLang="en-US" sz="2400" b="1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文本框 99"/>
          <p:cNvSpPr txBox="1"/>
          <p:nvPr/>
        </p:nvSpPr>
        <p:spPr>
          <a:xfrm>
            <a:off x="567373" y="3845878"/>
            <a:ext cx="7827962" cy="224536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anchor="t">
            <a:spAutoFit/>
          </a:bodyPr>
          <a:p>
            <a:r>
              <a:rPr lang="en-US" altLang="zh-CN" sz="2800">
                <a:latin typeface="Calibri" panose="020F0502020204030204" pitchFamily="2" charset="0"/>
                <a:ea typeface="等线" panose="02010600030101010101" charset="-122"/>
              </a:rPr>
              <a:t>  </a:t>
            </a:r>
            <a:r>
              <a:rPr lang="en-US" altLang="zh-CN" sz="2800">
                <a:latin typeface="楷体" panose="02010609060101010101" charset="-122"/>
                <a:ea typeface="楷体" panose="02010609060101010101" charset="-122"/>
              </a:rPr>
              <a:t>  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 </a:t>
            </a:r>
            <a:r>
              <a:rPr lang="zh-CN" altLang="zh-CN" sz="2800" b="1">
                <a:latin typeface="楷体" panose="02010609060101010101" charset="-122"/>
                <a:ea typeface="楷体" panose="02010609060101010101" charset="-122"/>
              </a:rPr>
              <a:t>试题立意：通过对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云端旅游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</a:rPr>
              <a:t>”</a:t>
            </a:r>
            <a:r>
              <a:rPr lang="zh-CN" altLang="zh-CN" sz="2800" b="1">
                <a:latin typeface="楷体" panose="02010609060101010101" charset="-122"/>
                <a:ea typeface="楷体" panose="02010609060101010101" charset="-122"/>
              </a:rPr>
              <a:t>这一现象的理解，根据材料中提供的信息，结合已学的旅游相关知识，分析</a:t>
            </a:r>
            <a:r>
              <a:rPr lang="zh-CN" altLang="zh-CN" sz="28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发展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云端旅游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对旅游资源与市场的积极影响</a:t>
            </a:r>
            <a:r>
              <a:rPr lang="zh-CN" altLang="zh-CN" sz="2800" b="1">
                <a:latin typeface="楷体" panose="02010609060101010101" charset="-122"/>
                <a:ea typeface="楷体" panose="02010609060101010101" charset="-122"/>
              </a:rPr>
              <a:t>。侧重考查学生获取信息的能力、综合思维能力。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217" name="文本框 99"/>
          <p:cNvSpPr txBox="1"/>
          <p:nvPr/>
        </p:nvSpPr>
        <p:spPr>
          <a:xfrm>
            <a:off x="381000" y="695960"/>
            <a:ext cx="838200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indent="200025"/>
            <a:r>
              <a:rPr lang="en-US" altLang="zh-CN" sz="24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</a:t>
            </a:r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随着科技的发展进步，以VR（虚拟现实）为呈现形式的线上“云端旅游”应运而生。“全景故宫”借助VR技术，360°无死角的画面呈现出景区完整风貌，游客可自主选择不同场景，实现三维场景效果，真实立体，互动牵引。而通过实景直播、专业讲解等多种媒介，可以更详细地介绍各种历史文化、风土人情，带给观众全新的旅游体验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200025"/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与传统旅游方式相比，说明发展“云端旅游”对故宫旅游资源和市场的积极影响。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5"/>
          <p:cNvSpPr txBox="1"/>
          <p:nvPr/>
        </p:nvSpPr>
        <p:spPr>
          <a:xfrm>
            <a:off x="1480820" y="2710180"/>
            <a:ext cx="3473450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9219" name="文本框 5"/>
          <p:cNvSpPr txBox="1"/>
          <p:nvPr/>
        </p:nvSpPr>
        <p:spPr>
          <a:xfrm>
            <a:off x="539750" y="2710180"/>
            <a:ext cx="768985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9221" name="文本框 7"/>
          <p:cNvSpPr txBox="1"/>
          <p:nvPr/>
        </p:nvSpPr>
        <p:spPr>
          <a:xfrm>
            <a:off x="4495165" y="2341880"/>
            <a:ext cx="4405630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22" name="文本框 5"/>
          <p:cNvSpPr txBox="1"/>
          <p:nvPr/>
        </p:nvSpPr>
        <p:spPr>
          <a:xfrm>
            <a:off x="7233285" y="1973580"/>
            <a:ext cx="1395730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9220" name="文本框 6"/>
          <p:cNvSpPr txBox="1"/>
          <p:nvPr/>
        </p:nvSpPr>
        <p:spPr>
          <a:xfrm>
            <a:off x="539750" y="1973263"/>
            <a:ext cx="2378075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9234" name="文本框 18"/>
          <p:cNvSpPr txBox="1"/>
          <p:nvPr/>
        </p:nvSpPr>
        <p:spPr>
          <a:xfrm>
            <a:off x="5372100" y="1605280"/>
            <a:ext cx="3528695" cy="36830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endParaRPr lang="zh-CN" altLang="en-US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sp>
        <p:nvSpPr>
          <p:cNvPr id="9217" name="文本框 99"/>
          <p:cNvSpPr txBox="1"/>
          <p:nvPr/>
        </p:nvSpPr>
        <p:spPr>
          <a:xfrm>
            <a:off x="441325" y="841058"/>
            <a:ext cx="8459788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indent="200025"/>
            <a:r>
              <a:rPr lang="en-US" altLang="zh-CN" sz="24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</a:t>
            </a:r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随着科技的发展进步，以VR（虚拟现实）为呈现形式的线上“云端旅游”应运而生。“全景故宫”借助VR技术，360°无死角的画面呈现出景区完整风貌，游客可自主选择不同场景，实现三维场景效果，真实立体，互动牵引。而通过实景直播、专业讲解等多种媒介，可以更详细地介绍各种历史文化、风土人情，带给观众全新的旅游体验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200025"/>
            <a:r>
              <a:rPr lang="zh-CN" altLang="zh-CN" sz="2400" b="1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  与传统旅游方式相比，说明发展“云端旅游”对故宫旅游资源和市场的积极影响。</a:t>
            </a:r>
            <a:endParaRPr lang="zh-CN" altLang="zh-CN" sz="2400" b="1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11266" name="文本框 2"/>
          <p:cNvSpPr txBox="1"/>
          <p:nvPr/>
        </p:nvSpPr>
        <p:spPr>
          <a:xfrm>
            <a:off x="3341688" y="196850"/>
            <a:ext cx="2459037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宋体" panose="02010600030101010101" pitchFamily="2" charset="-122"/>
              </a:rPr>
              <a:t>试 题 </a:t>
            </a:r>
            <a:r>
              <a:rPr lang="zh-CN" altLang="en-US" sz="36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解 析</a:t>
            </a:r>
            <a:endParaRPr lang="zh-CN" altLang="en-US" sz="2800">
              <a:latin typeface="Calibri" panose="020F0502020204030204" pitchFamily="2" charset="0"/>
              <a:ea typeface="宋体" panose="02010600030101010101" pitchFamily="2" charset="-122"/>
            </a:endParaRPr>
          </a:p>
        </p:txBody>
      </p:sp>
      <p:pic>
        <p:nvPicPr>
          <p:cNvPr id="29" name="图片 28" descr="微信图片_202005230908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105" y="0"/>
            <a:ext cx="8931910" cy="3808095"/>
          </a:xfrm>
          <a:prstGeom prst="rect">
            <a:avLst/>
          </a:prstGeom>
        </p:spPr>
      </p:pic>
      <p:grpSp>
        <p:nvGrpSpPr>
          <p:cNvPr id="32" name="组合 31"/>
          <p:cNvGrpSpPr/>
          <p:nvPr/>
        </p:nvGrpSpPr>
        <p:grpSpPr>
          <a:xfrm>
            <a:off x="47625" y="3858260"/>
            <a:ext cx="8441690" cy="2376170"/>
            <a:chOff x="75" y="6076"/>
            <a:chExt cx="13294" cy="3742"/>
          </a:xfrm>
        </p:grpSpPr>
        <p:grpSp>
          <p:nvGrpSpPr>
            <p:cNvPr id="31" name="组合 30"/>
            <p:cNvGrpSpPr/>
            <p:nvPr/>
          </p:nvGrpSpPr>
          <p:grpSpPr>
            <a:xfrm>
              <a:off x="4340" y="6076"/>
              <a:ext cx="8949" cy="674"/>
              <a:chOff x="4340" y="6076"/>
              <a:chExt cx="8949" cy="674"/>
            </a:xfrm>
          </p:grpSpPr>
          <p:sp>
            <p:nvSpPr>
              <p:cNvPr id="11" name="文本框 10"/>
              <p:cNvSpPr txBox="1"/>
              <p:nvPr/>
            </p:nvSpPr>
            <p:spPr>
              <a:xfrm>
                <a:off x="4340" y="6122"/>
                <a:ext cx="1957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资源价值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9233" y="6076"/>
                <a:ext cx="4056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solidFill>
                      <a:srgbClr val="000000"/>
                    </a:solidFill>
                    <a:latin typeface="仿宋" panose="02010609060101010101" charset="-122"/>
                    <a:ea typeface="仿宋" panose="02010609060101010101" charset="-122"/>
                    <a:sym typeface="+mn-ea"/>
                  </a:rPr>
                  <a:t>选择场景、三维场景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>
              <a:off x="75" y="6190"/>
              <a:ext cx="13294" cy="3629"/>
              <a:chOff x="75" y="6190"/>
              <a:chExt cx="13294" cy="3629"/>
            </a:xfrm>
          </p:grpSpPr>
          <p:sp>
            <p:nvSpPr>
              <p:cNvPr id="11303" name="文本框 13"/>
              <p:cNvSpPr txBox="1"/>
              <p:nvPr/>
            </p:nvSpPr>
            <p:spPr>
              <a:xfrm>
                <a:off x="75" y="7113"/>
                <a:ext cx="968" cy="133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eaVert" wrap="square" anchor="t">
                <a:spAutoFit/>
              </a:bodyPr>
              <a:p>
                <a:r>
                  <a:rPr lang="zh-CN" altLang="zh-CN" sz="2800" b="1">
                    <a:ln>
                      <a:noFill/>
                    </a:ln>
                    <a:latin typeface="楷体" panose="02010609060101010101" charset="-122"/>
                    <a:ea typeface="楷体" panose="02010609060101010101" charset="-122"/>
                  </a:rPr>
                  <a:t>题意</a:t>
                </a:r>
                <a:endParaRPr lang="zh-CN" altLang="zh-CN" sz="2800" b="1">
                  <a:ln>
                    <a:noFill/>
                  </a:ln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16" name="直接箭头连接符 15"/>
              <p:cNvCxnSpPr/>
              <p:nvPr/>
            </p:nvCxnSpPr>
            <p:spPr>
              <a:xfrm>
                <a:off x="814" y="7811"/>
                <a:ext cx="706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" name="文本框 1"/>
              <p:cNvSpPr txBox="1"/>
              <p:nvPr/>
            </p:nvSpPr>
            <p:spPr>
              <a:xfrm>
                <a:off x="1520" y="7254"/>
                <a:ext cx="1147" cy="111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云端旅游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4" name="左大括号 3"/>
              <p:cNvSpPr/>
              <p:nvPr/>
            </p:nvSpPr>
            <p:spPr>
              <a:xfrm>
                <a:off x="2891" y="6987"/>
                <a:ext cx="119" cy="1815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5" name="文本框 4"/>
              <p:cNvSpPr txBox="1"/>
              <p:nvPr/>
            </p:nvSpPr>
            <p:spPr>
              <a:xfrm>
                <a:off x="3010" y="6517"/>
                <a:ext cx="1119" cy="111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旅游资源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6" name="文本框 5"/>
              <p:cNvSpPr txBox="1"/>
              <p:nvPr/>
            </p:nvSpPr>
            <p:spPr>
              <a:xfrm>
                <a:off x="3033" y="8563"/>
                <a:ext cx="1119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市场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7" name="左大括号 6"/>
              <p:cNvSpPr/>
              <p:nvPr/>
            </p:nvSpPr>
            <p:spPr>
              <a:xfrm>
                <a:off x="4221" y="6190"/>
                <a:ext cx="119" cy="1928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8" name="左大括号 7"/>
              <p:cNvSpPr/>
              <p:nvPr/>
            </p:nvSpPr>
            <p:spPr>
              <a:xfrm>
                <a:off x="4227" y="8482"/>
                <a:ext cx="120" cy="971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414" y="8352"/>
                <a:ext cx="1957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客源市场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10" name="文本框 9"/>
              <p:cNvSpPr txBox="1"/>
              <p:nvPr/>
            </p:nvSpPr>
            <p:spPr>
              <a:xfrm>
                <a:off x="4393" y="9034"/>
                <a:ext cx="1957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产品市场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12" name="文本框 11"/>
              <p:cNvSpPr txBox="1"/>
              <p:nvPr/>
            </p:nvSpPr>
            <p:spPr>
              <a:xfrm>
                <a:off x="4340" y="6759"/>
                <a:ext cx="1957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资源开发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4340" y="7466"/>
                <a:ext cx="1957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资源保护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18" name="直接箭头连接符 17"/>
              <p:cNvCxnSpPr/>
              <p:nvPr/>
            </p:nvCxnSpPr>
            <p:spPr>
              <a:xfrm flipH="1" flipV="1">
                <a:off x="6293" y="6420"/>
                <a:ext cx="2968" cy="206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文本框 18"/>
              <p:cNvSpPr txBox="1"/>
              <p:nvPr/>
            </p:nvSpPr>
            <p:spPr>
              <a:xfrm>
                <a:off x="9261" y="6846"/>
                <a:ext cx="4062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en-US" sz="2000" b="1">
                    <a:latin typeface="楷体" panose="02010609060101010101" charset="-122"/>
                    <a:ea typeface="楷体" panose="02010609060101010101" charset="-122"/>
                  </a:rPr>
                  <a:t>实景直播、专业讲解</a:t>
                </a:r>
                <a:endParaRPr lang="zh-CN" altLang="en-US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20" name="直接箭头连接符 19"/>
              <p:cNvCxnSpPr>
                <a:stCxn id="19" idx="1"/>
                <a:endCxn id="11" idx="3"/>
              </p:cNvCxnSpPr>
              <p:nvPr/>
            </p:nvCxnSpPr>
            <p:spPr>
              <a:xfrm flipH="1" flipV="1">
                <a:off x="6297" y="6436"/>
                <a:ext cx="2964" cy="72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/>
              <p:cNvCxnSpPr>
                <a:stCxn id="19" idx="1"/>
              </p:cNvCxnSpPr>
              <p:nvPr/>
            </p:nvCxnSpPr>
            <p:spPr>
              <a:xfrm flipH="1">
                <a:off x="6371" y="7160"/>
                <a:ext cx="2890" cy="150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箭头连接符 22"/>
              <p:cNvCxnSpPr/>
              <p:nvPr/>
            </p:nvCxnSpPr>
            <p:spPr>
              <a:xfrm flipH="1">
                <a:off x="6371" y="7214"/>
                <a:ext cx="2870" cy="213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箭头连接符 23"/>
              <p:cNvCxnSpPr>
                <a:endCxn id="12" idx="3"/>
              </p:cNvCxnSpPr>
              <p:nvPr/>
            </p:nvCxnSpPr>
            <p:spPr>
              <a:xfrm flipH="1">
                <a:off x="6297" y="6420"/>
                <a:ext cx="2831" cy="65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箭头连接符 24"/>
              <p:cNvCxnSpPr>
                <a:endCxn id="13" idx="3"/>
              </p:cNvCxnSpPr>
              <p:nvPr/>
            </p:nvCxnSpPr>
            <p:spPr>
              <a:xfrm flipH="1">
                <a:off x="6297" y="7160"/>
                <a:ext cx="2893" cy="62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文本框 25"/>
              <p:cNvSpPr txBox="1"/>
              <p:nvPr/>
            </p:nvSpPr>
            <p:spPr>
              <a:xfrm>
                <a:off x="9308" y="7921"/>
                <a:ext cx="4015" cy="1113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zh-CN" sz="2000" b="1">
                    <a:latin typeface="楷体" panose="02010609060101010101" charset="-122"/>
                    <a:ea typeface="楷体" panose="02010609060101010101" charset="-122"/>
                  </a:rPr>
                  <a:t>介绍历史文化、风土人情</a:t>
                </a:r>
                <a:endParaRPr lang="zh-CN" altLang="zh-CN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9307" y="9191"/>
                <a:ext cx="4062" cy="62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square" anchor="t">
                <a:spAutoFit/>
              </a:bodyPr>
              <a:p>
                <a:r>
                  <a:rPr lang="zh-CN" altLang="en-US" sz="2000" b="1">
                    <a:latin typeface="楷体" panose="02010609060101010101" charset="-122"/>
                    <a:ea typeface="楷体" panose="02010609060101010101" charset="-122"/>
                  </a:rPr>
                  <a:t>全新的旅游体验</a:t>
                </a:r>
                <a:endParaRPr lang="zh-CN" altLang="en-US" sz="2000" b="1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cxnSp>
            <p:nvCxnSpPr>
              <p:cNvPr id="28" name="直接箭头连接符 27"/>
              <p:cNvCxnSpPr/>
              <p:nvPr/>
            </p:nvCxnSpPr>
            <p:spPr>
              <a:xfrm flipH="1" flipV="1">
                <a:off x="6381" y="8802"/>
                <a:ext cx="2860" cy="68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" name="直接箭头连接符 2"/>
              <p:cNvCxnSpPr/>
              <p:nvPr/>
            </p:nvCxnSpPr>
            <p:spPr>
              <a:xfrm flipH="1" flipV="1">
                <a:off x="6267" y="6517"/>
                <a:ext cx="2994" cy="299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flipH="1">
                <a:off x="6293" y="7214"/>
                <a:ext cx="2835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 bldLvl="0" animBg="1"/>
      <p:bldP spid="9219" grpId="0" bldLvl="0" animBg="1"/>
      <p:bldP spid="9220" grpId="0" bldLvl="0" animBg="1"/>
      <p:bldP spid="9221" grpId="0" bldLvl="0" animBg="1"/>
      <p:bldP spid="14" grpId="0" bldLvl="0" animBg="1"/>
      <p:bldP spid="2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94665" y="564515"/>
          <a:ext cx="8257540" cy="3695065"/>
        </p:xfrm>
        <a:graphic>
          <a:graphicData uri="http://schemas.openxmlformats.org/drawingml/2006/table">
            <a:tbl>
              <a:tblPr/>
              <a:tblGrid>
                <a:gridCol w="717550"/>
                <a:gridCol w="653415"/>
                <a:gridCol w="6886575"/>
              </a:tblGrid>
              <a:tr h="4660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/>
                        </a:rPr>
                        <a:t>试卷</a:t>
                      </a:r>
                      <a:endParaRPr lang="zh-CN" sz="150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8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/>
                        </a:rPr>
                        <a:t>情境、</a:t>
                      </a:r>
                      <a:r>
                        <a:rPr lang="zh-CN" sz="18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Times New Roman" panose="02020603050405020304"/>
                          <a:sym typeface="+mn-ea"/>
                        </a:rPr>
                        <a:t>考点</a:t>
                      </a:r>
                      <a:endParaRPr lang="zh-CN" sz="18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Times New Roman" panose="02020603050405020304"/>
                        <a:sym typeface="+mn-ea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</a:tr>
              <a:tr h="404495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</a:t>
                      </a:r>
                      <a:endParaRPr lang="zh-CN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卷Ⅰ</a:t>
                      </a:r>
                      <a:endParaRPr lang="zh-CN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2019</a:t>
                      </a:r>
                      <a:endParaRPr lang="en-US" sz="150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古镇游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考查留宿少的原因及建设（旅游资源及其开发条件评价）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2018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沟谷游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考查旅游措施的意义（旅游规划和旅游活动）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2017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古村游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考查旅游作用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（旅游规划和旅游活动）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2016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民宿游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考查区域旅游发展的条件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</a:t>
                      </a:r>
                      <a:endParaRPr lang="zh-CN" sz="150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卷Ⅱ</a:t>
                      </a:r>
                      <a:endParaRPr lang="zh-CN" sz="150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2019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建筑游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考查吸引游客的原因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510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2018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山药游</a:t>
                      </a:r>
                      <a:r>
                        <a:rPr lang="en-US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考查旅游资源的效益及旅游活动设计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（旅游规划和旅游活动）</a:t>
                      </a:r>
                      <a:endParaRPr lang="zh-CN" sz="1500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2017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古道游</a:t>
                      </a: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考查旅游活动设计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（旅游规划和旅游活动）</a:t>
                      </a:r>
                      <a:endParaRPr lang="zh-CN" sz="150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2016</a:t>
                      </a:r>
                      <a:endParaRPr lang="en-US" sz="150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民风游</a:t>
                      </a:r>
                      <a:r>
                        <a:rPr lang="en-US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50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考查旅游价值及开发的有利条件</a:t>
                      </a:r>
                      <a:r>
                        <a:rPr lang="zh-CN" sz="150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500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40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78790" y="4261485"/>
          <a:ext cx="8317865" cy="2125345"/>
        </p:xfrm>
        <a:graphic>
          <a:graphicData uri="http://schemas.openxmlformats.org/drawingml/2006/table">
            <a:tbl>
              <a:tblPr/>
              <a:tblGrid>
                <a:gridCol w="732790"/>
                <a:gridCol w="675640"/>
                <a:gridCol w="6909435"/>
              </a:tblGrid>
              <a:tr h="431800">
                <a:tc rowSpan="4"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全国</a:t>
                      </a:r>
                      <a:endParaRPr lang="zh-CN" sz="165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卷Ⅲ</a:t>
                      </a:r>
                      <a:endParaRPr lang="zh-CN" sz="1650" b="1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2019</a:t>
                      </a:r>
                      <a:endParaRPr lang="en-US" sz="165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活动游</a:t>
                      </a: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考查旅游价值，并说明艺术作品的特点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650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vMerge="1"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2018</a:t>
                      </a:r>
                      <a:endParaRPr lang="en-US" sz="165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岛屿游</a:t>
                      </a: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考查旅游开发的条件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650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vMerge="1"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2017</a:t>
                      </a:r>
                      <a:endParaRPr lang="en-US" sz="165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地貌游</a:t>
                      </a: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考查旅游安全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（旅游规划和旅游活动）</a:t>
                      </a:r>
                      <a:endParaRPr lang="zh-CN" sz="1650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755">
                <a:tc vMerge="1"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Courier New" panose="02070309020205020404"/>
                        </a:rPr>
                        <a:t>2016</a:t>
                      </a:r>
                      <a:endParaRPr lang="en-US" sz="1650" b="1" kern="100">
                        <a:effectLst/>
                        <a:latin typeface="楷体" panose="02010609060101010101" charset="-122"/>
                        <a:ea typeface="楷体" panose="02010609060101010101" charset="-122"/>
                        <a:cs typeface="Courier New" panose="02070309020205020404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l"/>
                        </a:tabLst>
                      </a:pP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民俗游</a:t>
                      </a:r>
                      <a:r>
                        <a:rPr lang="en-US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”</a:t>
                      </a:r>
                      <a:r>
                        <a:rPr lang="zh-CN" sz="1650" b="1" kern="100" dirty="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考查旅游资源开发条件的评价</a:t>
                      </a:r>
                      <a:r>
                        <a:rPr lang="zh-CN" sz="1650" b="1" kern="100"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（旅游资源及其开发条件评价）</a:t>
                      </a:r>
                      <a:endParaRPr lang="zh-CN" sz="1650" kern="100" dirty="0"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marL="56700" marR="54000" marT="27000" marB="27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80060" y="799465"/>
            <a:ext cx="8303260" cy="540702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pPr algn="ctr" defTabSz="914400">
              <a:lnSpc>
                <a:spcPct val="120000"/>
              </a:lnSpc>
              <a:spcAft>
                <a:spcPts val="0"/>
              </a:spcAft>
              <a:tabLst>
                <a:tab pos="2700655" algn="l"/>
              </a:tabLst>
            </a:pPr>
            <a:r>
              <a:rPr lang="zh-CN" altLang="zh-CN" sz="3600" b="1">
                <a:latin typeface="华文行楷" panose="02010800040101010101" pitchFamily="2" charset="-122"/>
                <a:ea typeface="华文行楷" panose="02010800040101010101" pitchFamily="2" charset="-122"/>
                <a:cs typeface="楷体" panose="02010609060101010101" charset="-122"/>
                <a:sym typeface="+mn-ea"/>
              </a:rPr>
              <a:t>命题特点</a:t>
            </a:r>
            <a:endParaRPr lang="zh-CN" sz="3600" kern="100" dirty="0">
              <a:effectLst/>
              <a:latin typeface="华文行楷" panose="02010800040101010101" pitchFamily="2" charset="-122"/>
              <a:ea typeface="华文行楷" panose="02010800040101010101" pitchFamily="2" charset="-122"/>
              <a:cs typeface="楷体" panose="02010609060101010101" charset="-122"/>
            </a:endParaRPr>
          </a:p>
          <a:p>
            <a:pPr algn="just" defTabSz="914400">
              <a:lnSpc>
                <a:spcPct val="120000"/>
              </a:lnSpc>
              <a:spcAft>
                <a:spcPts val="0"/>
              </a:spcAft>
              <a:tabLst>
                <a:tab pos="2700655" algn="l"/>
              </a:tabLst>
            </a:pPr>
            <a:r>
              <a:rPr 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情境</a:t>
            </a:r>
            <a:r>
              <a:rPr 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材料新颖，</a:t>
            </a:r>
            <a:r>
              <a:rPr 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</a:t>
            </a:r>
            <a:r>
              <a:rPr 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各种特色游入题，考查旅游资源价值、开发条件、评价和保护、旅游规划和旅游活动、旅游与区域发展。课标</a:t>
            </a:r>
            <a:r>
              <a:rPr lang="en-US" alt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lang="zh-CN" alt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卷主要从旅游规划、旅游体验角度设置情境，分析旅游资源的开发条件、旅游与区域发展。</a:t>
            </a:r>
            <a:endParaRPr lang="zh-CN" sz="2800" kern="100" dirty="0"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just" defTabSz="914400">
              <a:lnSpc>
                <a:spcPct val="120000"/>
              </a:lnSpc>
              <a:spcAft>
                <a:spcPts val="0"/>
              </a:spcAft>
              <a:tabLst>
                <a:tab pos="2700655" algn="l"/>
              </a:tabLst>
            </a:pPr>
            <a:r>
              <a:rPr 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设问中的行为动词主要为</a:t>
            </a:r>
            <a:r>
              <a:rPr lang="en-US" alt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“</a:t>
            </a:r>
            <a:r>
              <a:rPr lang="zh-CN" alt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分析</a:t>
            </a:r>
            <a:r>
              <a:rPr lang="en-US" alt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</a:t>
            </a:r>
            <a:r>
              <a:rPr lang="zh-CN" alt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</a:t>
            </a:r>
            <a:r>
              <a:rPr lang="en-US" alt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“</a:t>
            </a:r>
            <a:r>
              <a:rPr lang="zh-CN" alt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说明</a:t>
            </a:r>
            <a:r>
              <a:rPr lang="en-US" altLang="zh-CN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</a:t>
            </a:r>
            <a:r>
              <a:rPr lang="zh-CN" altLang="en-US" sz="2800" b="1" kern="100" dirty="0"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，体现对运用知识、原理、阐释地理现象的关键能力要求。侧重对区域认知、综合思维和人地协调观的考查。</a:t>
            </a:r>
            <a:endParaRPr lang="zh-CN" altLang="en-US" sz="2800" b="1" kern="100" dirty="0"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590197018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0305" y="1924050"/>
            <a:ext cx="7260590" cy="3688715"/>
          </a:xfrm>
          <a:prstGeom prst="rect">
            <a:avLst/>
          </a:prstGeom>
        </p:spPr>
      </p:pic>
      <p:sp>
        <p:nvSpPr>
          <p:cNvPr id="17410" name="文本框 2"/>
          <p:cNvSpPr txBox="1"/>
          <p:nvPr/>
        </p:nvSpPr>
        <p:spPr>
          <a:xfrm>
            <a:off x="3177540" y="455295"/>
            <a:ext cx="21272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宋体" panose="02010600030101010101" pitchFamily="2" charset="-122"/>
              </a:rPr>
              <a:t>备考建议</a:t>
            </a:r>
            <a:endParaRPr lang="zh-CN" altLang="en-US" sz="3600" b="1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70305" y="1312545"/>
            <a:ext cx="5670550" cy="46037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1、建构知识体系，构建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思维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框架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框 1"/>
          <p:cNvSpPr txBox="1"/>
          <p:nvPr/>
        </p:nvSpPr>
        <p:spPr>
          <a:xfrm>
            <a:off x="364490" y="1315720"/>
            <a:ext cx="8354695" cy="422656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>
                <a:latin typeface="Calibri" panose="020F0502020204030204" pitchFamily="2" charset="0"/>
                <a:ea typeface="宋体" panose="02010600030101010101" pitchFamily="2" charset="-122"/>
              </a:rPr>
              <a:t>     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强化基本能力要求（阅读、审题、联系、组织、总结）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，熟悉常考设问角度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；</a:t>
            </a:r>
            <a:endParaRPr lang="zh-CN" altLang="zh-CN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学会自我归纳总结。解题时依据题意进行多角度思维训练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宋体" panose="02010600030101010101" pitchFamily="2" charset="-122"/>
              </a:rPr>
              <a:t>。练习时遇到不同的答案应与老师探讨，切忌妄自菲薄；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4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关注生活中的旅游问题（旅游热点变化原因、旅游安全问题、旅游环境影响、旅游市场变化）；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合理安排做题时间，规范答题（调理、严谨、简洁、地理语言）；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7410" name="文本框 2"/>
          <p:cNvSpPr txBox="1"/>
          <p:nvPr/>
        </p:nvSpPr>
        <p:spPr>
          <a:xfrm>
            <a:off x="3508375" y="454660"/>
            <a:ext cx="21272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宋体" panose="02010600030101010101" pitchFamily="2" charset="-122"/>
              </a:rPr>
              <a:t>备考建议</a:t>
            </a:r>
            <a:endParaRPr lang="zh-CN" altLang="en-US" sz="3600" b="1">
              <a:solidFill>
                <a:srgbClr val="FF0000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836420" y="1692275"/>
            <a:ext cx="477393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7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谢谢聆听！</a:t>
            </a:r>
            <a:endParaRPr lang="zh-CN" altLang="en-US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4490" y="5887085"/>
            <a:ext cx="862520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>
                <a:latin typeface="华文行楷" panose="02010800040101010101" pitchFamily="2" charset="-122"/>
                <a:ea typeface="华文行楷" panose="02010800040101010101" pitchFamily="2" charset="-122"/>
                <a:cs typeface="华文行楷" panose="02010800040101010101" pitchFamily="2" charset="-122"/>
              </a:rPr>
              <a:t>乘风破浪会有时，直挂云帆济沧海</a:t>
            </a:r>
            <a:endParaRPr lang="zh-CN" altLang="en-US" sz="4400">
              <a:latin typeface="华文行楷" panose="02010800040101010101" pitchFamily="2" charset="-122"/>
              <a:ea typeface="华文行楷" panose="02010800040101010101" pitchFamily="2" charset="-122"/>
              <a:cs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bfb62d29-34a2-4f3f-a83e-c96fd2798767}"/>
</p:tagLst>
</file>

<file path=ppt/tags/tag2.xml><?xml version="1.0" encoding="utf-8"?>
<p:tagLst xmlns:p="http://schemas.openxmlformats.org/presentationml/2006/main">
  <p:tag name="KSO_WM_UNIT_TABLE_BEAUTIFY" val="smartTable{ba3497f8-2ff6-4729-a688-decdb70b4520}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57CDC0"/>
      </a:accent1>
      <a:accent2>
        <a:srgbClr val="66CD84"/>
      </a:accent2>
      <a:accent3>
        <a:srgbClr val="FFFFFF"/>
      </a:accent3>
      <a:accent4>
        <a:srgbClr val="000000"/>
      </a:accent4>
      <a:accent5>
        <a:srgbClr val="B5E2DC"/>
      </a:accent5>
      <a:accent6>
        <a:srgbClr val="5BB87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57CDC0"/>
        </a:accent1>
        <a:accent2>
          <a:srgbClr val="66CD84"/>
        </a:accent2>
        <a:accent3>
          <a:srgbClr val="FFFFFF"/>
        </a:accent3>
        <a:accent4>
          <a:srgbClr val="000000"/>
        </a:accent4>
        <a:accent5>
          <a:srgbClr val="B5E2DC"/>
        </a:accent5>
        <a:accent6>
          <a:srgbClr val="5BB87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57CDC0"/>
      </a:accent1>
      <a:accent2>
        <a:srgbClr val="66CD84"/>
      </a:accent2>
      <a:accent3>
        <a:srgbClr val="FFFFFF"/>
      </a:accent3>
      <a:accent4>
        <a:srgbClr val="000000"/>
      </a:accent4>
      <a:accent5>
        <a:srgbClr val="B5E2DC"/>
      </a:accent5>
      <a:accent6>
        <a:srgbClr val="5BB87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57CDC0"/>
        </a:accent1>
        <a:accent2>
          <a:srgbClr val="66CD84"/>
        </a:accent2>
        <a:accent3>
          <a:srgbClr val="FFFFFF"/>
        </a:accent3>
        <a:accent4>
          <a:srgbClr val="000000"/>
        </a:accent4>
        <a:accent5>
          <a:srgbClr val="B5E2DC"/>
        </a:accent5>
        <a:accent6>
          <a:srgbClr val="5BB87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微笑PPT - 小A">
  <a:themeElements>
    <a:clrScheme name="">
      <a:dk1>
        <a:srgbClr val="000000"/>
      </a:dk1>
      <a:lt1>
        <a:srgbClr val="FFFFFF"/>
      </a:lt1>
      <a:dk2>
        <a:srgbClr val="FFFFFF"/>
      </a:dk2>
      <a:lt2>
        <a:srgbClr val="B2B2B2"/>
      </a:lt2>
      <a:accent1>
        <a:srgbClr val="E2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EAAAA"/>
      </a:accent5>
      <a:accent6>
        <a:srgbClr val="B70000"/>
      </a:accent6>
      <a:hlink>
        <a:srgbClr val="800000"/>
      </a:hlink>
      <a:folHlink>
        <a:srgbClr val="FFCC00"/>
      </a:folHlink>
    </a:clrScheme>
    <a:fontScheme name="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E2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B70000"/>
        </a:accent6>
        <a:hlink>
          <a:srgbClr val="80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微笑PPT - 小A">
  <a:themeElements>
    <a:clrScheme name="">
      <a:dk1>
        <a:srgbClr val="000000"/>
      </a:dk1>
      <a:lt1>
        <a:srgbClr val="FFFFFF"/>
      </a:lt1>
      <a:dk2>
        <a:srgbClr val="FFFFFF"/>
      </a:dk2>
      <a:lt2>
        <a:srgbClr val="B2B2B2"/>
      </a:lt2>
      <a:accent1>
        <a:srgbClr val="E2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EAAAA"/>
      </a:accent5>
      <a:accent6>
        <a:srgbClr val="B70000"/>
      </a:accent6>
      <a:hlink>
        <a:srgbClr val="800000"/>
      </a:hlink>
      <a:folHlink>
        <a:srgbClr val="FFCC00"/>
      </a:folHlink>
    </a:clrScheme>
    <a:fontScheme name="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E2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B70000"/>
        </a:accent6>
        <a:hlink>
          <a:srgbClr val="80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57CDC0"/>
      </a:accent1>
      <a:accent2>
        <a:srgbClr val="66CD84"/>
      </a:accent2>
      <a:accent3>
        <a:srgbClr val="FFFFFF"/>
      </a:accent3>
      <a:accent4>
        <a:srgbClr val="000000"/>
      </a:accent4>
      <a:accent5>
        <a:srgbClr val="B5E2DC"/>
      </a:accent5>
      <a:accent6>
        <a:srgbClr val="5BB87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 w="9525" cap="flat" cmpd="sng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wrap="square" anchor="t">
        <a:spAutoFit/>
      </a:bodyPr>
      <a:lstStyle>
        <a:defPPr>
          <a:defRPr lang="zh-CN" altLang="zh-CN" sz="2000" b="1">
            <a:latin typeface="楷体" panose="02010609060101010101" charset="-122"/>
            <a:ea typeface="楷体" panose="02010609060101010101" charset="-122"/>
          </a:defRPr>
        </a:defPPr>
      </a:lstStyle>
    </a:txDef>
  </a:objectDefaul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57CDC0"/>
        </a:accent1>
        <a:accent2>
          <a:srgbClr val="66CD84"/>
        </a:accent2>
        <a:accent3>
          <a:srgbClr val="FFFFFF"/>
        </a:accent3>
        <a:accent4>
          <a:srgbClr val="000000"/>
        </a:accent4>
        <a:accent5>
          <a:srgbClr val="B5E2DC"/>
        </a:accent5>
        <a:accent6>
          <a:srgbClr val="5BB87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1823</Words>
  <Application>WPS 演示</Application>
  <PresentationFormat>在屏幕上显示</PresentationFormat>
  <Paragraphs>161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9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楷体</vt:lpstr>
      <vt:lpstr>仿宋</vt:lpstr>
      <vt:lpstr>华康俪金黑W8(P)</vt:lpstr>
      <vt:lpstr>微软雅黑</vt:lpstr>
      <vt:lpstr>等线</vt:lpstr>
      <vt:lpstr>华文行楷</vt:lpstr>
      <vt:lpstr>Times New Roman</vt:lpstr>
      <vt:lpstr>Courier New</vt:lpstr>
      <vt:lpstr>华文隶书</vt:lpstr>
      <vt:lpstr>黑体</vt:lpstr>
      <vt:lpstr>Arial Unicode MS</vt:lpstr>
      <vt:lpstr>华文中宋</vt:lpstr>
      <vt:lpstr>Office 主题</vt:lpstr>
      <vt:lpstr>1_Office 主题</vt:lpstr>
      <vt:lpstr>微笑PPT - 小A</vt:lpstr>
      <vt:lpstr>1_微笑PPT - 小A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kingsoft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乘风破浪,世界就在眼前</dc:title>
  <dc:creator/>
  <cp:lastModifiedBy>浮云</cp:lastModifiedBy>
  <cp:revision>99</cp:revision>
  <dcterms:created xsi:type="dcterms:W3CDTF">2009-11-06T07:51:00Z</dcterms:created>
  <dcterms:modified xsi:type="dcterms:W3CDTF">2020-05-23T05:05:06Z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