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39"/>
  </p:handoutMasterIdLst>
  <p:sldIdLst>
    <p:sldId id="257" r:id="rId3"/>
    <p:sldId id="258" r:id="rId4"/>
    <p:sldId id="260" r:id="rId5"/>
    <p:sldId id="263" r:id="rId6"/>
    <p:sldId id="265" r:id="rId7"/>
    <p:sldId id="305" r:id="rId8"/>
    <p:sldId id="306" r:id="rId9"/>
    <p:sldId id="307" r:id="rId10"/>
    <p:sldId id="262" r:id="rId11"/>
    <p:sldId id="266" r:id="rId12"/>
    <p:sldId id="268" r:id="rId13"/>
    <p:sldId id="308" r:id="rId14"/>
    <p:sldId id="269" r:id="rId15"/>
    <p:sldId id="271" r:id="rId16"/>
    <p:sldId id="334" r:id="rId17"/>
    <p:sldId id="272" r:id="rId19"/>
    <p:sldId id="274" r:id="rId20"/>
    <p:sldId id="275" r:id="rId21"/>
    <p:sldId id="276" r:id="rId22"/>
    <p:sldId id="309" r:id="rId23"/>
    <p:sldId id="310" r:id="rId24"/>
    <p:sldId id="311" r:id="rId25"/>
    <p:sldId id="312" r:id="rId26"/>
    <p:sldId id="313" r:id="rId27"/>
    <p:sldId id="277" r:id="rId28"/>
    <p:sldId id="279" r:id="rId29"/>
    <p:sldId id="281" r:id="rId30"/>
    <p:sldId id="282" r:id="rId31"/>
    <p:sldId id="283" r:id="rId32"/>
    <p:sldId id="285" r:id="rId33"/>
    <p:sldId id="287" r:id="rId34"/>
    <p:sldId id="289" r:id="rId35"/>
    <p:sldId id="298" r:id="rId36"/>
    <p:sldId id="314" r:id="rId37"/>
    <p:sldId id="315"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8FB"/>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68"/>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handoutMaster" Target="handoutMasters/handoutMaster1.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fld>
            <a:endParaRPr lang="en-US" altLang="zh-CN" sz="1200" dirty="0"/>
          </a:p>
        </p:txBody>
      </p:sp>
      <p:sp>
        <p:nvSpPr>
          <p:cNvPr id="15363" name="Rectangle 2"/>
          <p:cNvSpPr>
            <a:spLocks noRot="1" noTextEdit="1"/>
          </p:cNvSpPr>
          <p:nvPr>
            <p:ph type="sldImg"/>
          </p:nvPr>
        </p:nvSpPr>
        <p:spPr/>
      </p:sp>
      <p:sp>
        <p:nvSpPr>
          <p:cNvPr id="15364" name="Rectangle 3"/>
          <p:cNvSpPr>
            <a:spLocks noGrp="1"/>
          </p:cNvSpPr>
          <p:nvPr>
            <p:ph type="body" idx="1"/>
          </p:nvPr>
        </p:nvSpPr>
        <p:spPr>
          <a:xfrm>
            <a:off x="914400" y="4343400"/>
            <a:ext cx="5029200" cy="4114800"/>
          </a:xfrm>
        </p:spPr>
        <p:txBody>
          <a:bodyPr wrap="square" lIns="91440" tIns="45720" rIns="91440" bIns="45720" anchor="t"/>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jpeg"/><Relationship Id="rId1"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8" name="矩形 368657"/>
          <p:cNvSpPr/>
          <p:nvPr/>
        </p:nvSpPr>
        <p:spPr>
          <a:xfrm>
            <a:off x="1642362" y="948661"/>
            <a:ext cx="8907855" cy="1322070"/>
          </a:xfrm>
          <a:prstGeom prst="rect">
            <a:avLst/>
          </a:prstGeom>
          <a:noFill/>
          <a:ln w="9525">
            <a:noFill/>
          </a:ln>
        </p:spPr>
        <p:txBody>
          <a:bodyPr anchor="ctr">
            <a:spAutoFit/>
          </a:bodyPr>
          <a:p>
            <a:pPr algn="ctr" eaLnBrk="0" hangingPunct="0"/>
            <a:r>
              <a:rPr lang="zh-CN" altLang="en-US" sz="4000" b="0" dirty="0">
                <a:solidFill>
                  <a:srgbClr val="0000FF"/>
                </a:solidFill>
                <a:latin typeface="黑体" panose="02010609060101010101" pitchFamily="2" charset="-122"/>
                <a:ea typeface="黑体" panose="02010609060101010101" pitchFamily="2" charset="-122"/>
              </a:rPr>
              <a:t>第六章　人类与地理环境的协调发展</a:t>
            </a:r>
            <a:endParaRPr lang="zh-CN" altLang="en-US" sz="4000" b="0" dirty="0">
              <a:solidFill>
                <a:srgbClr val="0000FF"/>
              </a:solidFill>
              <a:latin typeface="黑体" panose="02010609060101010101" pitchFamily="2" charset="-122"/>
              <a:ea typeface="黑体" panose="02010609060101010101" pitchFamily="2" charset="-122"/>
            </a:endParaRPr>
          </a:p>
          <a:p>
            <a:pPr algn="ctr" eaLnBrk="0" hangingPunct="0"/>
            <a:r>
              <a:rPr lang="zh-CN" altLang="en-US" sz="4000" b="0" dirty="0">
                <a:solidFill>
                  <a:schemeClr val="tx1"/>
                </a:solidFill>
                <a:latin typeface="黑体" panose="02010609060101010101" pitchFamily="2" charset="-122"/>
                <a:ea typeface="黑体" panose="02010609060101010101" pitchFamily="2" charset="-122"/>
              </a:rPr>
              <a:t>第一节　人地关系思想的演变</a:t>
            </a:r>
            <a:endParaRPr lang="zh-CN" altLang="en-US" sz="4000" b="0" dirty="0">
              <a:solidFill>
                <a:schemeClr val="tx1"/>
              </a:solidFill>
              <a:latin typeface="黑体" panose="02010609060101010101" pitchFamily="2" charset="-122"/>
              <a:ea typeface="黑体" panose="02010609060101010101" pitchFamily="2" charset="-122"/>
            </a:endParaRPr>
          </a:p>
        </p:txBody>
      </p:sp>
      <p:pic>
        <p:nvPicPr>
          <p:cNvPr id="6146" name="Picture 4" descr="26"/>
          <p:cNvPicPr>
            <a:picLocks noChangeAspect="1"/>
          </p:cNvPicPr>
          <p:nvPr/>
        </p:nvPicPr>
        <p:blipFill>
          <a:blip r:embed="rId1"/>
          <a:stretch>
            <a:fillRect/>
          </a:stretch>
        </p:blipFill>
        <p:spPr>
          <a:xfrm>
            <a:off x="1524000" y="2569845"/>
            <a:ext cx="9144000" cy="3497263"/>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92579" name="Image0306.jpeg"/>
          <p:cNvPicPr>
            <a:picLocks noChangeAspect="1"/>
          </p:cNvPicPr>
          <p:nvPr/>
        </p:nvPicPr>
        <p:blipFill>
          <a:blip r:embed="rId1"/>
          <a:stretch>
            <a:fillRect/>
          </a:stretch>
        </p:blipFill>
        <p:spPr>
          <a:xfrm>
            <a:off x="968375" y="107950"/>
            <a:ext cx="10069830" cy="664210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7394" name="文本框 827393"/>
          <p:cNvSpPr txBox="1"/>
          <p:nvPr/>
        </p:nvSpPr>
        <p:spPr>
          <a:xfrm>
            <a:off x="932180" y="899160"/>
            <a:ext cx="10008235" cy="4589780"/>
          </a:xfrm>
          <a:prstGeom prst="rect">
            <a:avLst/>
          </a:prstGeom>
          <a:noFill/>
          <a:ln w="9525">
            <a:noFill/>
          </a:ln>
        </p:spPr>
        <p:txBody>
          <a:bodyPr wrap="square">
            <a:spAutoFit/>
          </a:bodyPr>
          <a:p>
            <a:pPr>
              <a:lnSpc>
                <a:spcPct val="170000"/>
              </a:lnSpc>
            </a:pPr>
            <a:r>
              <a:rPr lang="en-US" altLang="zh-CN" sz="2800" dirty="0">
                <a:latin typeface="宋体" panose="02010600030101010101" pitchFamily="2" charset="-122"/>
                <a:cs typeface="Times New Roman" panose="02020603050405020304" pitchFamily="18" charset="0"/>
                <a:sym typeface="+mn-ea"/>
              </a:rPr>
              <a:t>(7)</a:t>
            </a:r>
            <a:r>
              <a:rPr lang="zh-CN" altLang="en-US" sz="2800" dirty="0">
                <a:latin typeface="宋体" panose="02010600030101010101" pitchFamily="2" charset="-122"/>
                <a:cs typeface="Times New Roman" panose="02020603050405020304" pitchFamily="18" charset="0"/>
              </a:rPr>
              <a:t>发达国家和发展中国家的环境问题的主要差异是什么</a:t>
            </a:r>
            <a:r>
              <a:rPr lang="en-US" altLang="zh-CN" sz="2800">
                <a:latin typeface="宋体" panose="02010600030101010101" pitchFamily="2" charset="-122"/>
                <a:cs typeface="Times New Roman" panose="02020603050405020304" pitchFamily="18" charset="0"/>
              </a:rPr>
              <a:t>?</a:t>
            </a:r>
            <a:endParaRPr lang="en-US" altLang="zh-CN" sz="2800">
              <a:solidFill>
                <a:srgbClr val="FF0000"/>
              </a:solidFill>
              <a:latin typeface="宋体" panose="02010600030101010101" pitchFamily="2" charset="-122"/>
              <a:ea typeface="楷体_GB2312" pitchFamily="49" charset="-122"/>
            </a:endParaRPr>
          </a:p>
          <a:p>
            <a:pPr>
              <a:lnSpc>
                <a:spcPct val="170000"/>
              </a:lnSpc>
            </a:pPr>
            <a:r>
              <a:rPr lang="zh-CN" altLang="en-US" sz="2400" b="1" dirty="0">
                <a:solidFill>
                  <a:srgbClr val="0308FB"/>
                </a:solidFill>
                <a:latin typeface="宋体" panose="02010600030101010101" pitchFamily="2" charset="-122"/>
                <a:ea typeface="楷体_GB2312" pitchFamily="49" charset="-122"/>
              </a:rPr>
              <a:t>提示</a:t>
            </a:r>
            <a:r>
              <a:rPr lang="en-US" altLang="zh-CN" sz="2400" b="1">
                <a:solidFill>
                  <a:srgbClr val="0308FB"/>
                </a:solidFill>
                <a:latin typeface="宋体" panose="02010600030101010101" pitchFamily="2" charset="-122"/>
                <a:cs typeface="Times New Roman" panose="02020603050405020304" pitchFamily="18" charset="0"/>
              </a:rPr>
              <a:t>:</a:t>
            </a:r>
            <a:endParaRPr lang="en-US" altLang="zh-CN" sz="2400" b="1">
              <a:solidFill>
                <a:srgbClr val="0308FB"/>
              </a:solidFill>
              <a:latin typeface="宋体" panose="02010600030101010101" pitchFamily="2" charset="-122"/>
              <a:cs typeface="Times New Roman" panose="02020603050405020304" pitchFamily="18" charset="0"/>
            </a:endParaRPr>
          </a:p>
          <a:p>
            <a:pPr>
              <a:lnSpc>
                <a:spcPct val="170000"/>
              </a:lnSpc>
            </a:pPr>
            <a:r>
              <a:rPr lang="en-US" altLang="zh-CN" sz="2400">
                <a:solidFill>
                  <a:srgbClr val="FF0000"/>
                </a:solidFill>
                <a:latin typeface="宋体" panose="02010600030101010101" pitchFamily="2" charset="-122"/>
                <a:cs typeface="Times New Roman" panose="02020603050405020304" pitchFamily="18" charset="0"/>
              </a:rPr>
              <a:t>    </a:t>
            </a:r>
            <a:r>
              <a:rPr lang="zh-CN" altLang="en-US" sz="2400" b="1" dirty="0">
                <a:solidFill>
                  <a:srgbClr val="FF0000"/>
                </a:solidFill>
                <a:latin typeface="宋体" panose="02010600030101010101" pitchFamily="2" charset="-122"/>
                <a:ea typeface="楷体_GB2312" pitchFamily="49" charset="-122"/>
              </a:rPr>
              <a:t>发达国家</a:t>
            </a:r>
            <a:r>
              <a:rPr lang="zh-CN" altLang="en-US" sz="2400" b="1" u="sng" dirty="0">
                <a:solidFill>
                  <a:srgbClr val="FF0000"/>
                </a:solidFill>
                <a:latin typeface="宋体" panose="02010600030101010101" pitchFamily="2" charset="-122"/>
                <a:ea typeface="楷体_GB2312" pitchFamily="49" charset="-122"/>
              </a:rPr>
              <a:t>多环境污染问题</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如加利福尼亚的大气污染、欧洲东部和北亚的工业污染和核辐射污染、北海和地中海的工业和生活废物污染等</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a:t>
            </a:r>
            <a:endParaRPr lang="zh-CN" altLang="en-US" sz="2400" dirty="0">
              <a:latin typeface="宋体" panose="02010600030101010101" pitchFamily="2" charset="-122"/>
              <a:ea typeface="楷体_GB2312" pitchFamily="49" charset="-122"/>
            </a:endParaRPr>
          </a:p>
          <a:p>
            <a:pPr>
              <a:lnSpc>
                <a:spcPct val="170000"/>
              </a:lnSpc>
            </a:pPr>
            <a:r>
              <a:rPr lang="zh-CN" altLang="en-US" sz="2400" dirty="0">
                <a:latin typeface="宋体" panose="02010600030101010101" pitchFamily="2" charset="-122"/>
                <a:ea typeface="楷体_GB2312" pitchFamily="49" charset="-122"/>
              </a:rPr>
              <a:t>    </a:t>
            </a:r>
            <a:r>
              <a:rPr lang="zh-CN" altLang="en-US" sz="2400" b="1" dirty="0">
                <a:solidFill>
                  <a:srgbClr val="FF0000"/>
                </a:solidFill>
                <a:latin typeface="宋体" panose="02010600030101010101" pitchFamily="2" charset="-122"/>
                <a:ea typeface="楷体_GB2312" pitchFamily="49" charset="-122"/>
              </a:rPr>
              <a:t>发展中国家</a:t>
            </a:r>
            <a:r>
              <a:rPr lang="zh-CN" altLang="en-US" sz="2400" b="1" u="sng" dirty="0">
                <a:solidFill>
                  <a:srgbClr val="FF0000"/>
                </a:solidFill>
                <a:latin typeface="宋体" panose="02010600030101010101" pitchFamily="2" charset="-122"/>
                <a:ea typeface="楷体_GB2312" pitchFamily="49" charset="-122"/>
              </a:rPr>
              <a:t>多生态破坏问题</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如非洲森林的砍伐、草原的过度放牧造成了严重的环境和社会问题</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撒哈拉沙漠南侵</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南美洲森林大规模遭砍伐</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野生生物受到威胁等</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a:t>
            </a:r>
            <a:endParaRPr lang="zh-CN" altLang="en-US" sz="2400" dirty="0">
              <a:latin typeface="宋体" panose="02010600030101010101" pitchFamily="2"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7394">
                                            <p:txEl>
                                              <p:charRg st="28" end="16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7394">
                                            <p:txEl>
                                              <p:char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7394">
                                            <p:txEl>
                                              <p:char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5886450" y="0"/>
            <a:ext cx="446088" cy="6858000"/>
          </a:xfrm>
          <a:prstGeom prst="rect">
            <a:avLst/>
          </a:prstGeom>
          <a:solidFill>
            <a:srgbClr val="B2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4" name="文本框 3"/>
          <p:cNvSpPr txBox="1"/>
          <p:nvPr/>
        </p:nvSpPr>
        <p:spPr>
          <a:xfrm>
            <a:off x="5794375" y="874713"/>
            <a:ext cx="551815" cy="5108575"/>
          </a:xfrm>
          <a:prstGeom prst="rect">
            <a:avLst/>
          </a:prstGeom>
          <a:noFill/>
        </p:spPr>
        <p:txBody>
          <a:bodyPr vert="eaVert" wrap="square" rtlCol="0">
            <a:spAutoFit/>
          </a:bodyPr>
          <a:lstStyle/>
          <a:p>
            <a:pPr marR="0" defTabSz="914400">
              <a:buClrTx/>
              <a:buSzTx/>
              <a:buFontTx/>
              <a:defRPr/>
            </a:pPr>
            <a:r>
              <a:rPr kumimoji="0" lang="zh-CN" altLang="en-US" sz="2400" kern="1200" cap="none" spc="0" normalizeH="0" baseline="0" noProof="0" dirty="0">
                <a:solidFill>
                  <a:schemeClr val="bg1"/>
                </a:solidFill>
                <a:latin typeface="+mj-ea"/>
                <a:ea typeface="+mj-ea"/>
                <a:cs typeface="+mn-cs"/>
              </a:rPr>
              <a:t>环境问题也存在地域差异</a:t>
            </a:r>
            <a:endParaRPr kumimoji="0" lang="zh-CN" altLang="en-US" sz="2400" kern="1200" cap="none" spc="0" normalizeH="0" baseline="0" noProof="0" dirty="0">
              <a:solidFill>
                <a:schemeClr val="bg1"/>
              </a:solidFill>
              <a:latin typeface="+mj-ea"/>
              <a:ea typeface="+mj-ea"/>
              <a:cs typeface="+mn-cs"/>
            </a:endParaRPr>
          </a:p>
        </p:txBody>
      </p:sp>
      <p:pic>
        <p:nvPicPr>
          <p:cNvPr id="11" name="图片 10"/>
          <p:cNvPicPr>
            <a:picLocks noChangeAspect="1"/>
          </p:cNvPicPr>
          <p:nvPr/>
        </p:nvPicPr>
        <p:blipFill rotWithShape="1">
          <a:blip r:embed="rId1"/>
          <a:srcRect/>
          <a:stretch>
            <a:fillRect/>
          </a:stretch>
        </p:blipFill>
        <p:spPr>
          <a:xfrm>
            <a:off x="1830388" y="979488"/>
            <a:ext cx="3787775" cy="3357563"/>
          </a:xfrm>
          <a:prstGeom prst="rect">
            <a:avLst/>
          </a:prstGeom>
          <a:solidFill>
            <a:schemeClr val="bg1">
              <a:lumMod val="65000"/>
            </a:schemeClr>
          </a:solidFill>
          <a:ln w="57150">
            <a:noFill/>
          </a:ln>
        </p:spPr>
      </p:pic>
      <p:pic>
        <p:nvPicPr>
          <p:cNvPr id="25605" name="图片 11"/>
          <p:cNvPicPr>
            <a:picLocks noChangeAspect="1"/>
          </p:cNvPicPr>
          <p:nvPr/>
        </p:nvPicPr>
        <p:blipFill>
          <a:blip r:embed="rId2"/>
          <a:stretch>
            <a:fillRect/>
          </a:stretch>
        </p:blipFill>
        <p:spPr>
          <a:xfrm>
            <a:off x="6573838" y="958850"/>
            <a:ext cx="3787775" cy="3355975"/>
          </a:xfrm>
          <a:prstGeom prst="rect">
            <a:avLst/>
          </a:prstGeom>
          <a:noFill/>
          <a:ln w="57150">
            <a:noFill/>
          </a:ln>
        </p:spPr>
      </p:pic>
      <p:sp>
        <p:nvSpPr>
          <p:cNvPr id="16" name="文本框 15"/>
          <p:cNvSpPr txBox="1"/>
          <p:nvPr/>
        </p:nvSpPr>
        <p:spPr>
          <a:xfrm>
            <a:off x="1835150" y="4429125"/>
            <a:ext cx="1587500" cy="521970"/>
          </a:xfrm>
          <a:prstGeom prst="rect">
            <a:avLst/>
          </a:prstGeom>
          <a:noFill/>
        </p:spPr>
        <p:txBody>
          <a:bodyPr wrap="square" rtlCol="0">
            <a:spAutoFit/>
          </a:bodyPr>
          <a:lstStyle/>
          <a:p>
            <a:pPr marR="0" defTabSz="914400">
              <a:buClrTx/>
              <a:buSzTx/>
              <a:buFontTx/>
              <a:defRPr/>
            </a:pPr>
            <a:r>
              <a:rPr kumimoji="0" lang="zh-CN" altLang="en-US" sz="2800" kern="1200" cap="none" spc="0" normalizeH="0" baseline="0" noProof="0" dirty="0" smtClean="0">
                <a:solidFill>
                  <a:srgbClr val="3333FF"/>
                </a:solidFill>
                <a:latin typeface="+mj-ea"/>
                <a:ea typeface="+mj-ea"/>
                <a:cs typeface="+mn-cs"/>
              </a:rPr>
              <a:t>乡村：</a:t>
            </a:r>
            <a:endParaRPr kumimoji="0" lang="zh-CN" altLang="en-US" sz="2800" kern="1200" cap="none" spc="0" normalizeH="0" baseline="0" noProof="0" dirty="0" smtClean="0">
              <a:solidFill>
                <a:srgbClr val="3333FF"/>
              </a:solidFill>
              <a:latin typeface="+mj-ea"/>
              <a:ea typeface="+mj-ea"/>
              <a:cs typeface="+mn-cs"/>
            </a:endParaRPr>
          </a:p>
        </p:txBody>
      </p:sp>
      <p:sp>
        <p:nvSpPr>
          <p:cNvPr id="17" name="文本框 16"/>
          <p:cNvSpPr txBox="1"/>
          <p:nvPr/>
        </p:nvSpPr>
        <p:spPr>
          <a:xfrm>
            <a:off x="3535363" y="4468813"/>
            <a:ext cx="1493837" cy="460375"/>
          </a:xfrm>
          <a:prstGeom prst="rect">
            <a:avLst/>
          </a:prstGeom>
          <a:noFill/>
          <a:ln w="9525">
            <a:noFill/>
          </a:ln>
        </p:spPr>
        <p:txBody>
          <a:bodyPr>
            <a:spAutoFit/>
          </a:bodyPr>
          <a:p>
            <a:r>
              <a:rPr lang="zh-CN" altLang="en-US" sz="2400" dirty="0">
                <a:latin typeface="微软雅黑" panose="020B0503020204020204" charset="-122"/>
                <a:ea typeface="微软雅黑" panose="020B0503020204020204" charset="-122"/>
              </a:rPr>
              <a:t>生态破坏</a:t>
            </a:r>
            <a:endParaRPr lang="zh-CN" altLang="en-US" sz="2400" dirty="0">
              <a:latin typeface="微软雅黑" panose="020B0503020204020204" charset="-122"/>
              <a:ea typeface="微软雅黑" panose="020B0503020204020204" charset="-122"/>
            </a:endParaRPr>
          </a:p>
        </p:txBody>
      </p:sp>
      <p:sp>
        <p:nvSpPr>
          <p:cNvPr id="18" name="文本框 17"/>
          <p:cNvSpPr txBox="1"/>
          <p:nvPr/>
        </p:nvSpPr>
        <p:spPr>
          <a:xfrm>
            <a:off x="6573838" y="4429125"/>
            <a:ext cx="1471613" cy="521970"/>
          </a:xfrm>
          <a:prstGeom prst="rect">
            <a:avLst/>
          </a:prstGeom>
          <a:noFill/>
        </p:spPr>
        <p:txBody>
          <a:bodyPr wrap="square" rtlCol="0">
            <a:spAutoFit/>
          </a:bodyPr>
          <a:lstStyle/>
          <a:p>
            <a:pPr marR="0" defTabSz="914400">
              <a:buClrTx/>
              <a:buSzTx/>
              <a:buFontTx/>
              <a:defRPr/>
            </a:pPr>
            <a:r>
              <a:rPr kumimoji="0" lang="zh-CN" altLang="en-US" sz="2800" kern="1200" cap="none" spc="0" normalizeH="0" baseline="0" noProof="0" dirty="0" smtClean="0">
                <a:solidFill>
                  <a:srgbClr val="3333FF"/>
                </a:solidFill>
                <a:latin typeface="+mj-ea"/>
                <a:ea typeface="+mj-ea"/>
                <a:cs typeface="+mn-cs"/>
              </a:rPr>
              <a:t>城市：</a:t>
            </a:r>
            <a:endParaRPr kumimoji="0" lang="zh-CN" altLang="en-US" sz="2800" kern="1200" cap="none" spc="0" normalizeH="0" baseline="0" noProof="0" dirty="0" smtClean="0">
              <a:solidFill>
                <a:srgbClr val="3333FF"/>
              </a:solidFill>
              <a:latin typeface="+mj-ea"/>
              <a:ea typeface="+mj-ea"/>
              <a:cs typeface="+mn-cs"/>
            </a:endParaRPr>
          </a:p>
        </p:txBody>
      </p:sp>
      <p:sp>
        <p:nvSpPr>
          <p:cNvPr id="19" name="文本框 18"/>
          <p:cNvSpPr txBox="1"/>
          <p:nvPr/>
        </p:nvSpPr>
        <p:spPr>
          <a:xfrm>
            <a:off x="8045450" y="4459288"/>
            <a:ext cx="1493838" cy="460375"/>
          </a:xfrm>
          <a:prstGeom prst="rect">
            <a:avLst/>
          </a:prstGeom>
          <a:noFill/>
          <a:ln w="9525">
            <a:noFill/>
          </a:ln>
        </p:spPr>
        <p:txBody>
          <a:bodyPr>
            <a:spAutoFit/>
          </a:bodyPr>
          <a:p>
            <a:r>
              <a:rPr lang="zh-CN" altLang="en-US" sz="2400" dirty="0">
                <a:latin typeface="微软雅黑" panose="020B0503020204020204" charset="-122"/>
                <a:ea typeface="微软雅黑" panose="020B0503020204020204" charset="-122"/>
              </a:rPr>
              <a:t>环境污染</a:t>
            </a:r>
            <a:endParaRPr lang="zh-CN" altLang="en-US" sz="2400" dirty="0">
              <a:latin typeface="微软雅黑" panose="020B0503020204020204" charset="-122"/>
              <a:ea typeface="微软雅黑" panose="020B0503020204020204" charset="-122"/>
            </a:endParaRPr>
          </a:p>
        </p:txBody>
      </p:sp>
      <p:sp>
        <p:nvSpPr>
          <p:cNvPr id="20" name="文本框 19"/>
          <p:cNvSpPr txBox="1"/>
          <p:nvPr/>
        </p:nvSpPr>
        <p:spPr>
          <a:xfrm>
            <a:off x="1420813" y="5108575"/>
            <a:ext cx="2557463" cy="521970"/>
          </a:xfrm>
          <a:prstGeom prst="rect">
            <a:avLst/>
          </a:prstGeom>
          <a:noFill/>
        </p:spPr>
        <p:txBody>
          <a:bodyPr wrap="square" rtlCol="0">
            <a:spAutoFit/>
          </a:bodyPr>
          <a:lstStyle/>
          <a:p>
            <a:pPr marR="0" defTabSz="914400">
              <a:buClrTx/>
              <a:buSzTx/>
              <a:buFontTx/>
              <a:defRPr/>
            </a:pPr>
            <a:r>
              <a:rPr kumimoji="0" lang="zh-CN" altLang="en-US" sz="2800" kern="1200" cap="none" spc="0" normalizeH="0" baseline="0" noProof="0" dirty="0" smtClean="0">
                <a:solidFill>
                  <a:srgbClr val="3333FF"/>
                </a:solidFill>
                <a:latin typeface="+mj-ea"/>
                <a:ea typeface="+mj-ea"/>
                <a:cs typeface="+mn-cs"/>
              </a:rPr>
              <a:t>发展中国家：</a:t>
            </a:r>
            <a:endParaRPr kumimoji="0" lang="zh-CN" altLang="en-US" sz="2800" kern="1200" cap="none" spc="0" normalizeH="0" baseline="0" noProof="0" dirty="0" smtClean="0">
              <a:solidFill>
                <a:srgbClr val="3333FF"/>
              </a:solidFill>
              <a:latin typeface="+mj-ea"/>
              <a:ea typeface="+mj-ea"/>
              <a:cs typeface="+mn-cs"/>
            </a:endParaRPr>
          </a:p>
        </p:txBody>
      </p:sp>
      <p:sp>
        <p:nvSpPr>
          <p:cNvPr id="21" name="文本框 20"/>
          <p:cNvSpPr txBox="1"/>
          <p:nvPr/>
        </p:nvSpPr>
        <p:spPr>
          <a:xfrm>
            <a:off x="3489325" y="5161280"/>
            <a:ext cx="1910080" cy="1198880"/>
          </a:xfrm>
          <a:prstGeom prst="rect">
            <a:avLst/>
          </a:prstGeom>
          <a:noFill/>
          <a:ln w="9525">
            <a:noFill/>
          </a:ln>
        </p:spPr>
        <p:txBody>
          <a:bodyPr wrap="square">
            <a:spAutoFit/>
          </a:bodyPr>
          <a:p>
            <a:pPr algn="l"/>
            <a:r>
              <a:rPr lang="zh-CN" altLang="en-US" sz="2400" dirty="0">
                <a:latin typeface="微软雅黑" panose="020B0503020204020204" charset="-122"/>
                <a:ea typeface="微软雅黑" panose="020B0503020204020204" charset="-122"/>
              </a:rPr>
              <a:t>环境承受着发展与人口的双重压力</a:t>
            </a:r>
            <a:endParaRPr lang="zh-CN" altLang="en-US" sz="2400" dirty="0">
              <a:latin typeface="微软雅黑" panose="020B0503020204020204" charset="-122"/>
              <a:ea typeface="微软雅黑" panose="020B0503020204020204" charset="-122"/>
            </a:endParaRPr>
          </a:p>
        </p:txBody>
      </p:sp>
      <p:sp>
        <p:nvSpPr>
          <p:cNvPr id="22" name="文本框 21"/>
          <p:cNvSpPr txBox="1"/>
          <p:nvPr/>
        </p:nvSpPr>
        <p:spPr>
          <a:xfrm>
            <a:off x="6653530" y="5148580"/>
            <a:ext cx="1165860" cy="865505"/>
          </a:xfrm>
          <a:prstGeom prst="rect">
            <a:avLst/>
          </a:prstGeom>
          <a:noFill/>
        </p:spPr>
        <p:txBody>
          <a:bodyPr wrap="square" rtlCol="0">
            <a:spAutoFit/>
          </a:bodyPr>
          <a:p>
            <a:pPr>
              <a:lnSpc>
                <a:spcPct val="90000"/>
              </a:lnSpc>
            </a:pPr>
            <a:r>
              <a:rPr lang="zh-CN" altLang="en-US" sz="2800" dirty="0">
                <a:solidFill>
                  <a:srgbClr val="3333FF"/>
                </a:solidFill>
                <a:latin typeface="宋体" panose="02010600030101010101" pitchFamily="2" charset="-122"/>
              </a:rPr>
              <a:t>发达</a:t>
            </a:r>
            <a:endParaRPr lang="zh-CN" altLang="en-US" sz="2800" dirty="0">
              <a:solidFill>
                <a:srgbClr val="3333FF"/>
              </a:solidFill>
              <a:latin typeface="宋体" panose="02010600030101010101" pitchFamily="2" charset="-122"/>
            </a:endParaRPr>
          </a:p>
          <a:p>
            <a:pPr>
              <a:lnSpc>
                <a:spcPct val="90000"/>
              </a:lnSpc>
            </a:pPr>
            <a:r>
              <a:rPr lang="zh-CN" altLang="en-US" sz="2800" dirty="0">
                <a:solidFill>
                  <a:srgbClr val="3333FF"/>
                </a:solidFill>
                <a:latin typeface="宋体" panose="02010600030101010101" pitchFamily="2" charset="-122"/>
              </a:rPr>
              <a:t>国家：</a:t>
            </a:r>
            <a:endParaRPr lang="zh-CN" altLang="en-US" sz="2800" dirty="0">
              <a:solidFill>
                <a:srgbClr val="3333FF"/>
              </a:solidFill>
              <a:latin typeface="宋体" panose="02010600030101010101" pitchFamily="2" charset="-122"/>
            </a:endParaRPr>
          </a:p>
        </p:txBody>
      </p:sp>
      <p:sp>
        <p:nvSpPr>
          <p:cNvPr id="23" name="文本框 22"/>
          <p:cNvSpPr txBox="1"/>
          <p:nvPr/>
        </p:nvSpPr>
        <p:spPr>
          <a:xfrm>
            <a:off x="7967980" y="5148580"/>
            <a:ext cx="2684780" cy="1198880"/>
          </a:xfrm>
          <a:prstGeom prst="rect">
            <a:avLst/>
          </a:prstGeom>
          <a:noFill/>
          <a:ln w="9525">
            <a:noFill/>
          </a:ln>
        </p:spPr>
        <p:txBody>
          <a:bodyPr wrap="square">
            <a:spAutoFit/>
          </a:bodyPr>
          <a:p>
            <a:pPr algn="l"/>
            <a:r>
              <a:rPr lang="zh-CN" altLang="en-US" sz="2400" dirty="0">
                <a:latin typeface="微软雅黑" panose="020B0503020204020204" charset="-122"/>
                <a:ea typeface="微软雅黑" panose="020B0503020204020204" charset="-122"/>
              </a:rPr>
              <a:t>过分消耗资源；污染严重工业转移，污染转嫁；</a:t>
            </a:r>
            <a:endParaRPr lang="zh-CN" altLang="en-US" sz="2400" dirty="0">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8418" name="文本框 828417"/>
          <p:cNvSpPr txBox="1"/>
          <p:nvPr/>
        </p:nvSpPr>
        <p:spPr>
          <a:xfrm>
            <a:off x="932303" y="899360"/>
            <a:ext cx="10346449" cy="3124835"/>
          </a:xfrm>
          <a:prstGeom prst="rect">
            <a:avLst/>
          </a:prstGeom>
          <a:noFill/>
          <a:ln w="9525">
            <a:noFill/>
          </a:ln>
        </p:spPr>
        <p:txBody>
          <a:bodyPr>
            <a:spAutoFit/>
          </a:bodyPr>
          <a:p>
            <a:pPr>
              <a:lnSpc>
                <a:spcPct val="170000"/>
              </a:lnSpc>
            </a:pPr>
            <a:r>
              <a:rPr lang="en-US" altLang="zh-CN" sz="3200" dirty="0">
                <a:latin typeface="宋体" panose="02010600030101010101" pitchFamily="2" charset="-122"/>
                <a:cs typeface="Times New Roman" panose="02020603050405020304" pitchFamily="18" charset="0"/>
              </a:rPr>
              <a:t>(8)</a:t>
            </a:r>
            <a:r>
              <a:rPr lang="zh-CN" altLang="en-US" sz="3200" dirty="0">
                <a:latin typeface="宋体" panose="02010600030101010101" pitchFamily="2" charset="-122"/>
                <a:cs typeface="Times New Roman" panose="02020603050405020304" pitchFamily="18" charset="0"/>
              </a:rPr>
              <a:t>为什么发展中国家的环境问题比发达国家的更为严重</a:t>
            </a:r>
            <a:r>
              <a:rPr lang="en-US" altLang="zh-CN" sz="3200">
                <a:latin typeface="宋体" panose="02010600030101010101" pitchFamily="2" charset="-122"/>
                <a:cs typeface="Times New Roman" panose="02020603050405020304" pitchFamily="18" charset="0"/>
              </a:rPr>
              <a:t>?</a:t>
            </a:r>
            <a:endParaRPr lang="en-US" altLang="zh-CN" sz="3200">
              <a:solidFill>
                <a:srgbClr val="FF0000"/>
              </a:solidFill>
              <a:latin typeface="宋体" panose="02010600030101010101" pitchFamily="2" charset="-122"/>
              <a:ea typeface="楷体_GB2312" pitchFamily="49" charset="-122"/>
            </a:endParaRPr>
          </a:p>
          <a:p>
            <a:pPr>
              <a:lnSpc>
                <a:spcPct val="170000"/>
              </a:lnSpc>
            </a:pPr>
            <a:r>
              <a:rPr lang="zh-CN" altLang="en-US" sz="2800" b="1" dirty="0">
                <a:solidFill>
                  <a:srgbClr val="0308FB"/>
                </a:solidFill>
                <a:latin typeface="宋体" panose="02010600030101010101" pitchFamily="2" charset="-122"/>
                <a:ea typeface="楷体_GB2312" pitchFamily="49" charset="-122"/>
              </a:rPr>
              <a:t>提示</a:t>
            </a:r>
            <a:r>
              <a:rPr lang="en-US" altLang="zh-CN" sz="2800" b="1">
                <a:solidFill>
                  <a:srgbClr val="0308FB"/>
                </a:solidFill>
                <a:latin typeface="宋体" panose="02010600030101010101" pitchFamily="2" charset="-122"/>
                <a:cs typeface="Times New Roman" panose="02020603050405020304" pitchFamily="18" charset="0"/>
              </a:rPr>
              <a:t>:</a:t>
            </a:r>
            <a:r>
              <a:rPr lang="en-US" altLang="zh-CN" sz="2800" dirty="0">
                <a:latin typeface="宋体" panose="02010600030101010101" pitchFamily="2" charset="-122"/>
                <a:ea typeface="楷体_GB2312" pitchFamily="49" charset="-122"/>
              </a:rPr>
              <a:t>①</a:t>
            </a:r>
            <a:r>
              <a:rPr lang="zh-CN" altLang="en-US" sz="2800" dirty="0">
                <a:latin typeface="宋体" panose="02010600030101010101" pitchFamily="2" charset="-122"/>
                <a:ea typeface="楷体_GB2312" pitchFamily="49" charset="-122"/>
              </a:rPr>
              <a:t>发展中国家承受着</a:t>
            </a:r>
            <a:r>
              <a:rPr lang="zh-CN" altLang="en-US" sz="2800" b="1" u="sng" dirty="0">
                <a:solidFill>
                  <a:srgbClr val="FF0000"/>
                </a:solidFill>
                <a:latin typeface="宋体" panose="02010600030101010101" pitchFamily="2" charset="-122"/>
                <a:ea typeface="楷体_GB2312" pitchFamily="49" charset="-122"/>
              </a:rPr>
              <a:t>发展与人口的双重压力</a:t>
            </a:r>
            <a:r>
              <a:rPr lang="zh-CN" altLang="en-US" sz="2800" dirty="0">
                <a:latin typeface="宋体" panose="02010600030101010101" pitchFamily="2" charset="-122"/>
                <a:ea typeface="楷体_GB2312" pitchFamily="49" charset="-122"/>
              </a:rPr>
              <a:t>。</a:t>
            </a:r>
            <a:endParaRPr lang="zh-CN" altLang="en-US" sz="2800" dirty="0">
              <a:latin typeface="宋体" panose="02010600030101010101" pitchFamily="2" charset="-122"/>
              <a:ea typeface="楷体_GB2312" pitchFamily="49" charset="-122"/>
            </a:endParaRPr>
          </a:p>
          <a:p>
            <a:pPr>
              <a:lnSpc>
                <a:spcPct val="170000"/>
              </a:lnSpc>
            </a:pPr>
            <a:r>
              <a:rPr lang="zh-CN" altLang="en-US" sz="2800" dirty="0">
                <a:latin typeface="宋体" panose="02010600030101010101" pitchFamily="2" charset="-122"/>
                <a:ea typeface="楷体_GB2312" pitchFamily="49" charset="-122"/>
              </a:rPr>
              <a:t>     </a:t>
            </a:r>
            <a:r>
              <a:rPr lang="en-US" altLang="zh-CN" sz="2800" dirty="0">
                <a:latin typeface="宋体" panose="02010600030101010101" pitchFamily="2" charset="-122"/>
                <a:ea typeface="楷体_GB2312" pitchFamily="49" charset="-122"/>
              </a:rPr>
              <a:t>②</a:t>
            </a:r>
            <a:r>
              <a:rPr lang="zh-CN" altLang="en-US" sz="2800" b="1" u="sng" dirty="0">
                <a:solidFill>
                  <a:srgbClr val="FF0000"/>
                </a:solidFill>
                <a:latin typeface="宋体" panose="02010600030101010101" pitchFamily="2" charset="-122"/>
                <a:ea typeface="楷体_GB2312" pitchFamily="49" charset="-122"/>
              </a:rPr>
              <a:t>发达国家的污染转移</a:t>
            </a:r>
            <a:r>
              <a:rPr lang="zh-CN" altLang="en-US" sz="2800" dirty="0">
                <a:latin typeface="宋体" panose="02010600030101010101" pitchFamily="2" charset="-122"/>
                <a:ea typeface="楷体_GB2312" pitchFamily="49" charset="-122"/>
              </a:rPr>
              <a:t>。</a:t>
            </a:r>
            <a:endParaRPr lang="zh-CN" altLang="en-US" sz="2800" dirty="0">
              <a:latin typeface="宋体" panose="02010600030101010101" pitchFamily="2" charset="-122"/>
              <a:ea typeface="楷体_GB2312" pitchFamily="49" charset="-122"/>
            </a:endParaRPr>
          </a:p>
          <a:p>
            <a:pPr>
              <a:lnSpc>
                <a:spcPct val="170000"/>
              </a:lnSpc>
            </a:pPr>
            <a:r>
              <a:rPr lang="zh-CN" altLang="en-US" sz="2800" dirty="0">
                <a:latin typeface="宋体" panose="02010600030101010101" pitchFamily="2" charset="-122"/>
                <a:ea typeface="楷体_GB2312" pitchFamily="49" charset="-122"/>
              </a:rPr>
              <a:t>     </a:t>
            </a:r>
            <a:r>
              <a:rPr lang="en-US" altLang="zh-CN" sz="2800" dirty="0">
                <a:latin typeface="宋体" panose="02010600030101010101" pitchFamily="2" charset="-122"/>
                <a:ea typeface="楷体_GB2312" pitchFamily="49" charset="-122"/>
              </a:rPr>
              <a:t>③</a:t>
            </a:r>
            <a:r>
              <a:rPr lang="zh-CN" altLang="en-US" sz="2800" b="1" u="sng" dirty="0">
                <a:solidFill>
                  <a:schemeClr val="tx1"/>
                </a:solidFill>
                <a:latin typeface="宋体" panose="02010600030101010101" pitchFamily="2" charset="-122"/>
                <a:ea typeface="楷体_GB2312" pitchFamily="49" charset="-122"/>
              </a:rPr>
              <a:t>发展中国家的</a:t>
            </a:r>
            <a:r>
              <a:rPr lang="zh-CN" altLang="en-US" sz="2800" b="1" u="sng" dirty="0">
                <a:solidFill>
                  <a:srgbClr val="FF0000"/>
                </a:solidFill>
                <a:latin typeface="宋体" panose="02010600030101010101" pitchFamily="2" charset="-122"/>
                <a:ea typeface="楷体_GB2312" pitchFamily="49" charset="-122"/>
              </a:rPr>
              <a:t>技术和资金有限</a:t>
            </a:r>
            <a:r>
              <a:rPr lang="zh-CN" altLang="en-US" sz="2800" dirty="0">
                <a:latin typeface="宋体" panose="02010600030101010101" pitchFamily="2" charset="-122"/>
                <a:ea typeface="楷体_GB2312" pitchFamily="49" charset="-122"/>
              </a:rPr>
              <a:t>。</a:t>
            </a:r>
            <a:endParaRPr lang="zh-CN" altLang="en-US" sz="2800" dirty="0">
              <a:latin typeface="宋体" panose="02010600030101010101" pitchFamily="2"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8418">
                                            <p:txEl>
                                              <p:charRg st="52" end="8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8418">
                                            <p:txEl>
                                              <p:charRg st="80" end="13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8418">
                                            <p:txEl>
                                              <p:char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8418">
                                            <p:txEl>
                                              <p:char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3602" name="文本框 793601"/>
          <p:cNvSpPr txBox="1"/>
          <p:nvPr/>
        </p:nvSpPr>
        <p:spPr>
          <a:xfrm>
            <a:off x="922778" y="293570"/>
            <a:ext cx="10346449" cy="953135"/>
          </a:xfrm>
          <a:prstGeom prst="rect">
            <a:avLst/>
          </a:prstGeom>
          <a:noFill/>
          <a:ln w="9525">
            <a:noFill/>
          </a:ln>
        </p:spPr>
        <p:txBody>
          <a:bodyPr>
            <a:spAutoFit/>
          </a:bodyPr>
          <a:p>
            <a:r>
              <a:rPr lang="zh-CN" altLang="en-US" sz="2800" dirty="0">
                <a:solidFill>
                  <a:srgbClr val="FF0000"/>
                </a:solidFill>
                <a:latin typeface="宋体" panose="02010600030101010101" pitchFamily="2" charset="-122"/>
                <a:cs typeface="Times New Roman" panose="02020603050405020304" pitchFamily="18" charset="0"/>
              </a:rPr>
              <a:t>【归纳总结</a:t>
            </a:r>
            <a:r>
              <a:rPr lang="zh-CN" altLang="en-US" sz="2800">
                <a:solidFill>
                  <a:srgbClr val="FF0000"/>
                </a:solidFill>
                <a:latin typeface="宋体" panose="02010600030101010101" pitchFamily="2" charset="-122"/>
                <a:cs typeface="Times New Roman" panose="02020603050405020304" pitchFamily="18" charset="0"/>
              </a:rPr>
              <a:t>】</a:t>
            </a:r>
            <a:endParaRPr lang="zh-CN" altLang="en-US" sz="2800">
              <a:latin typeface="宋体" panose="02010600030101010101" pitchFamily="2" charset="-122"/>
              <a:cs typeface="Times New Roman" panose="02020603050405020304" pitchFamily="18" charset="0"/>
            </a:endParaRPr>
          </a:p>
          <a:p>
            <a:pPr algn="ctr"/>
            <a:r>
              <a:rPr lang="zh-CN" altLang="en-US" sz="2800" dirty="0">
                <a:solidFill>
                  <a:srgbClr val="0308FB"/>
                </a:solidFill>
                <a:latin typeface="宋体" panose="02010600030101010101" pitchFamily="2" charset="-122"/>
                <a:cs typeface="Times New Roman" panose="02020603050405020304" pitchFamily="18" charset="0"/>
              </a:rPr>
              <a:t>环境问题产生的原因及表现</a:t>
            </a:r>
            <a:endParaRPr lang="zh-CN" altLang="en-US" sz="2800" dirty="0">
              <a:solidFill>
                <a:srgbClr val="0308FB"/>
              </a:solidFill>
              <a:latin typeface="宋体" panose="02010600030101010101" pitchFamily="2" charset="-122"/>
              <a:ea typeface="Times New Roman" panose="02020603050405020304" pitchFamily="18" charset="0"/>
              <a:cs typeface="Times New Roman" panose="02020603050405020304" pitchFamily="18" charset="0"/>
            </a:endParaRPr>
          </a:p>
        </p:txBody>
      </p:sp>
      <p:pic>
        <p:nvPicPr>
          <p:cNvPr id="793603" name="Image0307.jpeg"/>
          <p:cNvPicPr>
            <a:picLocks noChangeAspect="1"/>
          </p:cNvPicPr>
          <p:nvPr/>
        </p:nvPicPr>
        <p:blipFill>
          <a:blip r:embed="rId1"/>
          <a:stretch>
            <a:fillRect/>
          </a:stretch>
        </p:blipFill>
        <p:spPr>
          <a:xfrm>
            <a:off x="1460500" y="1312545"/>
            <a:ext cx="7651750" cy="509143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rcRect/>
          <a:stretch>
            <a:fillRect/>
          </a:stretch>
        </p:blipFill>
        <p:spPr>
          <a:xfrm>
            <a:off x="1751330" y="1104900"/>
            <a:ext cx="9093835" cy="4469765"/>
          </a:xfrm>
          <a:prstGeom prst="rect">
            <a:avLst/>
          </a:prstGeom>
        </p:spPr>
      </p:pic>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0466" name="文本框 830465"/>
          <p:cNvSpPr txBox="1"/>
          <p:nvPr/>
        </p:nvSpPr>
        <p:spPr>
          <a:xfrm>
            <a:off x="653538" y="124660"/>
            <a:ext cx="10346449" cy="1383665"/>
          </a:xfrm>
          <a:prstGeom prst="rect">
            <a:avLst/>
          </a:prstGeom>
          <a:noFill/>
          <a:ln w="9525">
            <a:noFill/>
          </a:ln>
        </p:spPr>
        <p:txBody>
          <a:bodyPr>
            <a:spAutoFit/>
          </a:bodyPr>
          <a:p>
            <a:pPr algn="ctr"/>
            <a:r>
              <a:rPr lang="zh-CN" altLang="en-US" sz="2800" dirty="0">
                <a:solidFill>
                  <a:srgbClr val="FF0000"/>
                </a:solidFill>
                <a:latin typeface="宋体" panose="02010600030101010101" pitchFamily="2" charset="-122"/>
                <a:cs typeface="Times New Roman" panose="02020603050405020304" pitchFamily="18" charset="0"/>
              </a:rPr>
              <a:t>【过关小练</a:t>
            </a:r>
            <a:r>
              <a:rPr lang="zh-CN" altLang="en-US" sz="2800">
                <a:solidFill>
                  <a:srgbClr val="FF0000"/>
                </a:solidFill>
                <a:latin typeface="宋体" panose="02010600030101010101" pitchFamily="2" charset="-122"/>
                <a:cs typeface="Times New Roman" panose="02020603050405020304" pitchFamily="18" charset="0"/>
              </a:rPr>
              <a:t>】</a:t>
            </a:r>
            <a:endParaRPr lang="zh-CN" altLang="en-US" sz="2800">
              <a:latin typeface="宋体" panose="02010600030101010101" pitchFamily="2" charset="-122"/>
              <a:cs typeface="Times New Roman" panose="02020603050405020304" pitchFamily="18" charset="0"/>
            </a:endParaRPr>
          </a:p>
          <a:p>
            <a:r>
              <a:rPr lang="zh-CN" altLang="en-US" sz="2800" dirty="0">
                <a:latin typeface="宋体" panose="02010600030101010101" pitchFamily="2" charset="-122"/>
                <a:cs typeface="Times New Roman" panose="02020603050405020304" pitchFamily="18" charset="0"/>
              </a:rPr>
              <a:t>　　</a:t>
            </a:r>
            <a:r>
              <a:rPr lang="en-US" altLang="zh-CN" sz="2800">
                <a:latin typeface="宋体" panose="02010600030101010101" pitchFamily="2" charset="-122"/>
                <a:cs typeface="Times New Roman" panose="02020603050405020304" pitchFamily="18" charset="0"/>
              </a:rPr>
              <a:t>(2015</a:t>
            </a:r>
            <a:r>
              <a:rPr lang="en-US" altLang="zh-CN" sz="2800">
                <a:latin typeface="NEU-BZ" charset="-122"/>
                <a:ea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吉林高一检测</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读某区域</a:t>
            </a:r>
            <a:r>
              <a:rPr lang="en-US" altLang="zh-CN" sz="2800" dirty="0">
                <a:latin typeface="宋体" panose="02010600030101010101" pitchFamily="2" charset="-122"/>
                <a:cs typeface="Times New Roman" panose="02020603050405020304" pitchFamily="18" charset="0"/>
              </a:rPr>
              <a:t>30</a:t>
            </a:r>
            <a:r>
              <a:rPr lang="zh-CN" altLang="en-US" sz="2800" dirty="0">
                <a:latin typeface="宋体" panose="02010600030101010101" pitchFamily="2" charset="-122"/>
                <a:cs typeface="Times New Roman" panose="02020603050405020304" pitchFamily="18" charset="0"/>
              </a:rPr>
              <a:t>年前和现在环境变化示意图</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回答</a:t>
            </a:r>
            <a:r>
              <a:rPr lang="en-US" altLang="zh-CN" sz="2800" dirty="0">
                <a:latin typeface="宋体" panose="02010600030101010101" pitchFamily="2" charset="-122"/>
                <a:cs typeface="Times New Roman" panose="02020603050405020304" pitchFamily="18" charset="0"/>
              </a:rPr>
              <a:t>(1)</a:t>
            </a:r>
            <a:r>
              <a:rPr lang="zh-CN" altLang="en-US" sz="2800" dirty="0">
                <a:latin typeface="宋体" panose="02010600030101010101" pitchFamily="2" charset="-122"/>
                <a:cs typeface="Times New Roman" panose="02020603050405020304" pitchFamily="18" charset="0"/>
              </a:rPr>
              <a:t>～</a:t>
            </a:r>
            <a:r>
              <a:rPr lang="en-US" altLang="zh-CN" sz="2800" dirty="0">
                <a:latin typeface="宋体" panose="02010600030101010101" pitchFamily="2" charset="-122"/>
                <a:cs typeface="Times New Roman" panose="02020603050405020304" pitchFamily="18" charset="0"/>
              </a:rPr>
              <a:t>(3)</a:t>
            </a:r>
            <a:r>
              <a:rPr lang="zh-CN" altLang="en-US" sz="2800" dirty="0">
                <a:latin typeface="宋体" panose="02010600030101010101" pitchFamily="2" charset="-122"/>
                <a:cs typeface="Times New Roman" panose="02020603050405020304" pitchFamily="18" charset="0"/>
              </a:rPr>
              <a:t>题。</a:t>
            </a:r>
            <a:endParaRPr lang="zh-CN" altLang="en-US" sz="2800" dirty="0">
              <a:latin typeface="宋体" panose="02010600030101010101" pitchFamily="2" charset="-122"/>
              <a:ea typeface="Times New Roman" panose="02020603050405020304" pitchFamily="18" charset="0"/>
              <a:cs typeface="Times New Roman" panose="02020603050405020304" pitchFamily="18" charset="0"/>
            </a:endParaRPr>
          </a:p>
        </p:txBody>
      </p:sp>
      <p:pic>
        <p:nvPicPr>
          <p:cNvPr id="830467" name="Image0308.jpeg"/>
          <p:cNvPicPr>
            <a:picLocks noChangeAspect="1"/>
          </p:cNvPicPr>
          <p:nvPr/>
        </p:nvPicPr>
        <p:blipFill>
          <a:blip r:embed="rId1"/>
          <a:stretch>
            <a:fillRect/>
          </a:stretch>
        </p:blipFill>
        <p:spPr>
          <a:xfrm>
            <a:off x="1821737" y="1448524"/>
            <a:ext cx="6985282" cy="2962934"/>
          </a:xfrm>
          <a:prstGeom prst="rect">
            <a:avLst/>
          </a:prstGeom>
          <a:noFill/>
          <a:ln w="9525">
            <a:noFill/>
          </a:ln>
        </p:spPr>
      </p:pic>
      <p:sp>
        <p:nvSpPr>
          <p:cNvPr id="831490" name="文本框 831489"/>
          <p:cNvSpPr txBox="1"/>
          <p:nvPr/>
        </p:nvSpPr>
        <p:spPr>
          <a:xfrm>
            <a:off x="922778" y="4411545"/>
            <a:ext cx="10346449" cy="2416175"/>
          </a:xfrm>
          <a:prstGeom prst="rect">
            <a:avLst/>
          </a:prstGeom>
          <a:noFill/>
          <a:ln w="9525">
            <a:noFill/>
          </a:ln>
        </p:spPr>
        <p:txBody>
          <a:bodyPr>
            <a:spAutoFit/>
          </a:bodyPr>
          <a:p>
            <a:pPr>
              <a:lnSpc>
                <a:spcPct val="90000"/>
              </a:lnSpc>
            </a:pPr>
            <a:r>
              <a:rPr lang="en-US" altLang="zh-CN" sz="2400" dirty="0">
                <a:latin typeface="宋体" panose="02010600030101010101" pitchFamily="2" charset="-122"/>
                <a:cs typeface="Times New Roman" panose="02020603050405020304" pitchFamily="18" charset="0"/>
              </a:rPr>
              <a:t>(1)</a:t>
            </a:r>
            <a:r>
              <a:rPr lang="zh-CN" altLang="en-US" sz="2400" dirty="0">
                <a:latin typeface="宋体" panose="02010600030101010101" pitchFamily="2" charset="-122"/>
                <a:cs typeface="Times New Roman" panose="02020603050405020304" pitchFamily="18" charset="0"/>
              </a:rPr>
              <a:t>图示地区出现的主要环境问题是　</a:t>
            </a:r>
            <a:r>
              <a:rPr lang="en-US" altLang="zh-CN" sz="2400" dirty="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cs typeface="Times New Roman" panose="02020603050405020304" pitchFamily="18" charset="0"/>
              </a:rPr>
              <a:t>　　</a:t>
            </a:r>
            <a:r>
              <a:rPr lang="en-US" altLang="zh-CN" sz="2400">
                <a:latin typeface="宋体" panose="02010600030101010101" pitchFamily="2" charset="-122"/>
                <a:cs typeface="Times New Roman" panose="02020603050405020304" pitchFamily="18" charset="0"/>
              </a:rPr>
              <a:t>)</a:t>
            </a:r>
            <a:endParaRPr lang="en-US" altLang="zh-CN" sz="2400">
              <a:latin typeface="宋体" panose="02010600030101010101" pitchFamily="2" charset="-122"/>
              <a:cs typeface="Times New Roman" panose="02020603050405020304" pitchFamily="18" charset="0"/>
            </a:endParaRPr>
          </a:p>
          <a:p>
            <a:pPr>
              <a:lnSpc>
                <a:spcPct val="90000"/>
              </a:lnSpc>
            </a:pPr>
            <a:r>
              <a:rPr lang="en-US" altLang="zh-CN" sz="2400" dirty="0">
                <a:latin typeface="宋体" panose="02010600030101010101" pitchFamily="2" charset="-122"/>
                <a:cs typeface="Times New Roman" panose="02020603050405020304" pitchFamily="18" charset="0"/>
              </a:rPr>
              <a:t>  A.</a:t>
            </a:r>
            <a:r>
              <a:rPr lang="zh-CN" altLang="en-US" sz="2400" dirty="0">
                <a:latin typeface="宋体" panose="02010600030101010101" pitchFamily="2" charset="-122"/>
                <a:cs typeface="Times New Roman" panose="02020603050405020304" pitchFamily="18" charset="0"/>
              </a:rPr>
              <a:t>水土流失	</a:t>
            </a:r>
            <a:r>
              <a:rPr lang="en-US" altLang="zh-CN" sz="2400" dirty="0">
                <a:latin typeface="宋体" panose="02010600030101010101" pitchFamily="2" charset="-122"/>
                <a:cs typeface="Times New Roman" panose="02020603050405020304" pitchFamily="18" charset="0"/>
              </a:rPr>
              <a:t>B.</a:t>
            </a:r>
            <a:r>
              <a:rPr lang="zh-CN" altLang="en-US" sz="2400" dirty="0">
                <a:latin typeface="宋体" panose="02010600030101010101" pitchFamily="2" charset="-122"/>
                <a:cs typeface="Times New Roman" panose="02020603050405020304" pitchFamily="18" charset="0"/>
              </a:rPr>
              <a:t>土地荒漠化   </a:t>
            </a:r>
            <a:r>
              <a:rPr lang="en-US" altLang="zh-CN" sz="2400" dirty="0">
                <a:latin typeface="宋体" panose="02010600030101010101" pitchFamily="2" charset="-122"/>
                <a:cs typeface="Times New Roman" panose="02020603050405020304" pitchFamily="18" charset="0"/>
              </a:rPr>
              <a:t>C.</a:t>
            </a:r>
            <a:r>
              <a:rPr lang="zh-CN" altLang="en-US" sz="2400" dirty="0">
                <a:latin typeface="宋体" panose="02010600030101010101" pitchFamily="2" charset="-122"/>
                <a:cs typeface="Times New Roman" panose="02020603050405020304" pitchFamily="18" charset="0"/>
              </a:rPr>
              <a:t>土壤盐碱化	</a:t>
            </a:r>
            <a:r>
              <a:rPr lang="en-US" altLang="zh-CN" sz="2400" dirty="0">
                <a:latin typeface="宋体" panose="02010600030101010101" pitchFamily="2" charset="-122"/>
                <a:cs typeface="Times New Roman" panose="02020603050405020304" pitchFamily="18" charset="0"/>
              </a:rPr>
              <a:t>D.</a:t>
            </a:r>
            <a:r>
              <a:rPr lang="zh-CN" altLang="en-US" sz="2400" dirty="0">
                <a:latin typeface="宋体" panose="02010600030101010101" pitchFamily="2" charset="-122"/>
                <a:cs typeface="Times New Roman" panose="02020603050405020304" pitchFamily="18" charset="0"/>
              </a:rPr>
              <a:t>水污染</a:t>
            </a:r>
            <a:endParaRPr lang="zh-CN" altLang="en-US" sz="2400" dirty="0">
              <a:latin typeface="宋体" panose="02010600030101010101" pitchFamily="2" charset="-122"/>
              <a:cs typeface="Times New Roman" panose="02020603050405020304" pitchFamily="18" charset="0"/>
            </a:endParaRPr>
          </a:p>
          <a:p>
            <a:pPr>
              <a:lnSpc>
                <a:spcPct val="90000"/>
              </a:lnSpc>
            </a:pPr>
            <a:r>
              <a:rPr lang="en-US" altLang="zh-CN" sz="2400" dirty="0">
                <a:latin typeface="宋体" panose="02010600030101010101" pitchFamily="2" charset="-122"/>
                <a:cs typeface="Times New Roman" panose="02020603050405020304" pitchFamily="18" charset="0"/>
              </a:rPr>
              <a:t>(2)</a:t>
            </a:r>
            <a:r>
              <a:rPr lang="zh-CN" altLang="en-US" sz="2400" dirty="0">
                <a:latin typeface="宋体" panose="02010600030101010101" pitchFamily="2" charset="-122"/>
                <a:cs typeface="Times New Roman" panose="02020603050405020304" pitchFamily="18" charset="0"/>
              </a:rPr>
              <a:t>造成该问题的原因是　</a:t>
            </a:r>
            <a:r>
              <a:rPr lang="en-US" altLang="zh-CN" sz="2400" dirty="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cs typeface="Times New Roman" panose="02020603050405020304" pitchFamily="18" charset="0"/>
              </a:rPr>
              <a:t>　　</a:t>
            </a:r>
            <a:r>
              <a:rPr lang="en-US" altLang="zh-CN" sz="2400">
                <a:latin typeface="宋体" panose="02010600030101010101" pitchFamily="2" charset="-122"/>
                <a:cs typeface="Times New Roman" panose="02020603050405020304" pitchFamily="18" charset="0"/>
              </a:rPr>
              <a:t>)</a:t>
            </a:r>
            <a:endParaRPr lang="en-US" altLang="zh-CN" sz="2400">
              <a:latin typeface="宋体" panose="02010600030101010101" pitchFamily="2" charset="-122"/>
              <a:cs typeface="Times New Roman" panose="02020603050405020304" pitchFamily="18" charset="0"/>
            </a:endParaRPr>
          </a:p>
          <a:p>
            <a:pPr>
              <a:lnSpc>
                <a:spcPct val="90000"/>
              </a:lnSpc>
            </a:pPr>
            <a:r>
              <a:rPr lang="en-US" altLang="zh-CN" sz="2400" dirty="0">
                <a:latin typeface="宋体" panose="02010600030101010101" pitchFamily="2" charset="-122"/>
                <a:cs typeface="Times New Roman" panose="02020603050405020304" pitchFamily="18" charset="0"/>
              </a:rPr>
              <a:t>  A.</a:t>
            </a:r>
            <a:r>
              <a:rPr lang="zh-CN" altLang="en-US" sz="2400" dirty="0">
                <a:latin typeface="宋体" panose="02010600030101010101" pitchFamily="2" charset="-122"/>
                <a:cs typeface="Times New Roman" panose="02020603050405020304" pitchFamily="18" charset="0"/>
              </a:rPr>
              <a:t>过度砍伐森林		</a:t>
            </a:r>
            <a:r>
              <a:rPr lang="en-US" altLang="zh-CN" sz="2400" dirty="0">
                <a:latin typeface="宋体" panose="02010600030101010101" pitchFamily="2" charset="-122"/>
                <a:cs typeface="Times New Roman" panose="02020603050405020304" pitchFamily="18" charset="0"/>
              </a:rPr>
              <a:t>B.</a:t>
            </a:r>
            <a:r>
              <a:rPr lang="zh-CN" altLang="en-US" sz="2400" dirty="0">
                <a:latin typeface="宋体" panose="02010600030101010101" pitchFamily="2" charset="-122"/>
                <a:cs typeface="Times New Roman" panose="02020603050405020304" pitchFamily="18" charset="0"/>
              </a:rPr>
              <a:t>过量引水灌溉</a:t>
            </a:r>
            <a:endParaRPr lang="zh-CN" altLang="en-US" sz="2400" dirty="0">
              <a:latin typeface="宋体" panose="02010600030101010101" pitchFamily="2" charset="-122"/>
              <a:cs typeface="Times New Roman" panose="02020603050405020304" pitchFamily="18" charset="0"/>
            </a:endParaRPr>
          </a:p>
          <a:p>
            <a:pPr>
              <a:lnSpc>
                <a:spcPct val="90000"/>
              </a:lnSpc>
            </a:pPr>
            <a:r>
              <a:rPr lang="en-US" altLang="zh-CN" sz="2400" dirty="0">
                <a:latin typeface="宋体" panose="02010600030101010101" pitchFamily="2" charset="-122"/>
                <a:cs typeface="Times New Roman" panose="02020603050405020304" pitchFamily="18" charset="0"/>
              </a:rPr>
              <a:t>  C.</a:t>
            </a:r>
            <a:r>
              <a:rPr lang="zh-CN" altLang="en-US" sz="2400" dirty="0">
                <a:latin typeface="宋体" panose="02010600030101010101" pitchFamily="2" charset="-122"/>
                <a:cs typeface="Times New Roman" panose="02020603050405020304" pitchFamily="18" charset="0"/>
              </a:rPr>
              <a:t>过度开发沼泽		</a:t>
            </a:r>
            <a:r>
              <a:rPr lang="en-US" altLang="zh-CN" sz="2400" dirty="0">
                <a:latin typeface="宋体" panose="02010600030101010101" pitchFamily="2" charset="-122"/>
                <a:cs typeface="Times New Roman" panose="02020603050405020304" pitchFamily="18" charset="0"/>
              </a:rPr>
              <a:t>D.</a:t>
            </a:r>
            <a:r>
              <a:rPr lang="zh-CN" altLang="en-US" sz="2400" dirty="0">
                <a:latin typeface="宋体" panose="02010600030101010101" pitchFamily="2" charset="-122"/>
                <a:cs typeface="Times New Roman" panose="02020603050405020304" pitchFamily="18" charset="0"/>
              </a:rPr>
              <a:t>城市化过度发展</a:t>
            </a:r>
            <a:endParaRPr lang="zh-CN" altLang="en-US" sz="2400" dirty="0">
              <a:latin typeface="宋体" panose="02010600030101010101" pitchFamily="2" charset="-122"/>
              <a:cs typeface="Times New Roman" panose="02020603050405020304" pitchFamily="18" charset="0"/>
            </a:endParaRPr>
          </a:p>
          <a:p>
            <a:pPr>
              <a:lnSpc>
                <a:spcPct val="90000"/>
              </a:lnSpc>
            </a:pPr>
            <a:r>
              <a:rPr lang="en-US" altLang="zh-CN" sz="2400" dirty="0">
                <a:latin typeface="宋体" panose="02010600030101010101" pitchFamily="2" charset="-122"/>
                <a:cs typeface="Times New Roman" panose="02020603050405020304" pitchFamily="18" charset="0"/>
              </a:rPr>
              <a:t>(3)</a:t>
            </a:r>
            <a:r>
              <a:rPr lang="zh-CN" altLang="en-US" sz="2400" dirty="0">
                <a:latin typeface="宋体" panose="02010600030101010101" pitchFamily="2" charset="-122"/>
                <a:cs typeface="Times New Roman" panose="02020603050405020304" pitchFamily="18" charset="0"/>
              </a:rPr>
              <a:t>该地森林资源的生态意义主要是　</a:t>
            </a:r>
            <a:r>
              <a:rPr lang="en-US" altLang="zh-CN" sz="2400" dirty="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cs typeface="Times New Roman" panose="02020603050405020304" pitchFamily="18" charset="0"/>
              </a:rPr>
              <a:t>　　</a:t>
            </a:r>
            <a:r>
              <a:rPr lang="en-US" altLang="zh-CN" sz="2400">
                <a:latin typeface="宋体" panose="02010600030101010101" pitchFamily="2" charset="-122"/>
                <a:cs typeface="Times New Roman" panose="02020603050405020304" pitchFamily="18" charset="0"/>
              </a:rPr>
              <a:t>)</a:t>
            </a:r>
            <a:endParaRPr lang="en-US" altLang="zh-CN" sz="2400">
              <a:latin typeface="宋体" panose="02010600030101010101" pitchFamily="2" charset="-122"/>
              <a:cs typeface="Times New Roman" panose="02020603050405020304" pitchFamily="18" charset="0"/>
            </a:endParaRPr>
          </a:p>
          <a:p>
            <a:pPr>
              <a:lnSpc>
                <a:spcPct val="90000"/>
              </a:lnSpc>
            </a:pPr>
            <a:r>
              <a:rPr lang="en-US" altLang="zh-CN" sz="2400" dirty="0">
                <a:latin typeface="宋体" panose="02010600030101010101" pitchFamily="2" charset="-122"/>
                <a:cs typeface="Times New Roman" panose="02020603050405020304" pitchFamily="18" charset="0"/>
              </a:rPr>
              <a:t>  A.</a:t>
            </a:r>
            <a:r>
              <a:rPr lang="zh-CN" altLang="en-US" sz="2400" dirty="0">
                <a:latin typeface="宋体" panose="02010600030101010101" pitchFamily="2" charset="-122"/>
                <a:cs typeface="Times New Roman" panose="02020603050405020304" pitchFamily="18" charset="0"/>
              </a:rPr>
              <a:t>保护耕地	</a:t>
            </a:r>
            <a:r>
              <a:rPr lang="en-US" altLang="zh-CN" sz="2400" dirty="0">
                <a:latin typeface="宋体" panose="02010600030101010101" pitchFamily="2" charset="-122"/>
                <a:cs typeface="Times New Roman" panose="02020603050405020304" pitchFamily="18" charset="0"/>
              </a:rPr>
              <a:t>B.</a:t>
            </a:r>
            <a:r>
              <a:rPr lang="zh-CN" altLang="en-US" sz="2400" dirty="0">
                <a:latin typeface="宋体" panose="02010600030101010101" pitchFamily="2" charset="-122"/>
                <a:cs typeface="Times New Roman" panose="02020603050405020304" pitchFamily="18" charset="0"/>
              </a:rPr>
              <a:t>美化环境  </a:t>
            </a:r>
            <a:r>
              <a:rPr lang="en-US" altLang="zh-CN" sz="2400" dirty="0">
                <a:latin typeface="宋体" panose="02010600030101010101" pitchFamily="2" charset="-122"/>
                <a:cs typeface="Times New Roman" panose="02020603050405020304" pitchFamily="18" charset="0"/>
              </a:rPr>
              <a:t>C.</a:t>
            </a:r>
            <a:r>
              <a:rPr lang="zh-CN" altLang="en-US" sz="2400" dirty="0">
                <a:latin typeface="宋体" panose="02010600030101010101" pitchFamily="2" charset="-122"/>
                <a:cs typeface="Times New Roman" panose="02020603050405020304" pitchFamily="18" charset="0"/>
              </a:rPr>
              <a:t>涵养水源	</a:t>
            </a:r>
            <a:r>
              <a:rPr lang="en-US" altLang="zh-CN" sz="2400" dirty="0">
                <a:latin typeface="宋体" panose="02010600030101010101" pitchFamily="2" charset="-122"/>
                <a:cs typeface="Times New Roman" panose="02020603050405020304" pitchFamily="18" charset="0"/>
              </a:rPr>
              <a:t>D.</a:t>
            </a:r>
            <a:r>
              <a:rPr lang="zh-CN" altLang="en-US" sz="2400" dirty="0">
                <a:latin typeface="宋体" panose="02010600030101010101" pitchFamily="2" charset="-122"/>
                <a:cs typeface="Times New Roman" panose="02020603050405020304" pitchFamily="18" charset="0"/>
              </a:rPr>
              <a:t>保持水土</a:t>
            </a:r>
            <a:endParaRPr lang="zh-CN" altLang="en-US" sz="2400" dirty="0">
              <a:latin typeface="宋体" panose="02010600030101010101" pitchFamily="2" charset="-122"/>
              <a:ea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2514" name="文本框 832513"/>
          <p:cNvSpPr txBox="1"/>
          <p:nvPr/>
        </p:nvSpPr>
        <p:spPr>
          <a:xfrm>
            <a:off x="932180" y="899160"/>
            <a:ext cx="9204325" cy="4912995"/>
          </a:xfrm>
          <a:prstGeom prst="rect">
            <a:avLst/>
          </a:prstGeom>
          <a:noFill/>
          <a:ln w="9525">
            <a:noFill/>
          </a:ln>
        </p:spPr>
        <p:txBody>
          <a:bodyPr wrap="square">
            <a:spAutoFit/>
          </a:bodyPr>
          <a:p>
            <a:pPr>
              <a:lnSpc>
                <a:spcPct val="140000"/>
              </a:lnSpc>
            </a:pPr>
            <a:r>
              <a:rPr lang="zh-CN" altLang="en-US" sz="2800" dirty="0">
                <a:solidFill>
                  <a:srgbClr val="FF0000"/>
                </a:solidFill>
                <a:latin typeface="宋体" panose="02010600030101010101" pitchFamily="2" charset="-122"/>
                <a:ea typeface="楷体_GB2312" pitchFamily="49" charset="-122"/>
              </a:rPr>
              <a:t>【解析</a:t>
            </a:r>
            <a:r>
              <a:rPr lang="zh-CN" altLang="en-US" sz="2800">
                <a:solidFill>
                  <a:srgbClr val="FF0000"/>
                </a:solidFill>
                <a:latin typeface="宋体" panose="02010600030101010101" pitchFamily="2" charset="-122"/>
                <a:ea typeface="楷体_GB2312" pitchFamily="49" charset="-122"/>
              </a:rPr>
              <a:t>】</a:t>
            </a:r>
            <a:r>
              <a:rPr lang="en-US" altLang="zh-CN" sz="2800">
                <a:latin typeface="宋体" panose="02010600030101010101" pitchFamily="2" charset="-122"/>
                <a:ea typeface="楷体_GB2312" pitchFamily="49" charset="-122"/>
              </a:rPr>
              <a:t>(1)</a:t>
            </a:r>
            <a:r>
              <a:rPr lang="zh-CN" altLang="en-US" sz="2800" dirty="0">
                <a:latin typeface="宋体" panose="02010600030101010101" pitchFamily="2" charset="-122"/>
                <a:ea typeface="楷体_GB2312" pitchFamily="49" charset="-122"/>
              </a:rPr>
              <a:t>选</a:t>
            </a:r>
            <a:r>
              <a:rPr lang="en-US" altLang="zh-CN" sz="2800">
                <a:latin typeface="宋体" panose="02010600030101010101" pitchFamily="2" charset="-122"/>
                <a:ea typeface="楷体_GB2312" pitchFamily="49" charset="-122"/>
              </a:rPr>
              <a:t>B,(2)</a:t>
            </a:r>
            <a:r>
              <a:rPr lang="zh-CN" altLang="en-US" sz="2800" dirty="0">
                <a:latin typeface="宋体" panose="02010600030101010101" pitchFamily="2" charset="-122"/>
                <a:ea typeface="楷体_GB2312" pitchFamily="49" charset="-122"/>
              </a:rPr>
              <a:t>选</a:t>
            </a:r>
            <a:r>
              <a:rPr lang="en-US" altLang="zh-CN" sz="2800">
                <a:latin typeface="宋体" panose="02010600030101010101" pitchFamily="2" charset="-122"/>
                <a:ea typeface="楷体_GB2312" pitchFamily="49" charset="-122"/>
              </a:rPr>
              <a:t>A,(3)</a:t>
            </a:r>
            <a:r>
              <a:rPr lang="zh-CN" altLang="en-US" sz="2800" dirty="0">
                <a:latin typeface="宋体" panose="02010600030101010101" pitchFamily="2" charset="-122"/>
                <a:ea typeface="楷体_GB2312" pitchFamily="49" charset="-122"/>
              </a:rPr>
              <a:t>选</a:t>
            </a:r>
            <a:r>
              <a:rPr lang="en-US" altLang="zh-CN" sz="2800">
                <a:latin typeface="宋体" panose="02010600030101010101" pitchFamily="2" charset="-122"/>
                <a:cs typeface="Times New Roman" panose="02020603050405020304" pitchFamily="18" charset="0"/>
              </a:rPr>
              <a:t>C</a:t>
            </a:r>
            <a:r>
              <a:rPr lang="zh-CN" altLang="en-US" sz="2800" dirty="0">
                <a:latin typeface="宋体" panose="02010600030101010101" pitchFamily="2" charset="-122"/>
                <a:ea typeface="楷体_GB2312" pitchFamily="49" charset="-122"/>
              </a:rPr>
              <a:t>。</a:t>
            </a:r>
            <a:endParaRPr lang="zh-CN" altLang="en-US" sz="2800" dirty="0">
              <a:latin typeface="宋体" panose="02010600030101010101" pitchFamily="2" charset="-122"/>
              <a:ea typeface="楷体_GB2312" pitchFamily="49" charset="-122"/>
            </a:endParaRPr>
          </a:p>
          <a:p>
            <a:pPr>
              <a:lnSpc>
                <a:spcPct val="140000"/>
              </a:lnSpc>
            </a:pPr>
            <a:r>
              <a:rPr lang="zh-CN" altLang="en-US" sz="2800" dirty="0">
                <a:latin typeface="宋体" panose="02010600030101010101" pitchFamily="2" charset="-122"/>
                <a:ea typeface="楷体_GB2312" pitchFamily="49" charset="-122"/>
              </a:rPr>
              <a:t>第</a:t>
            </a:r>
            <a:r>
              <a:rPr lang="en-US" altLang="zh-CN" sz="2800">
                <a:latin typeface="宋体" panose="02010600030101010101" pitchFamily="2" charset="-122"/>
                <a:cs typeface="Times New Roman" panose="02020603050405020304" pitchFamily="18" charset="0"/>
              </a:rPr>
              <a:t>(1)</a:t>
            </a:r>
            <a:r>
              <a:rPr lang="zh-CN" altLang="en-US" sz="2800" dirty="0">
                <a:latin typeface="宋体" panose="02010600030101010101" pitchFamily="2" charset="-122"/>
                <a:ea typeface="楷体_GB2312" pitchFamily="49" charset="-122"/>
              </a:rPr>
              <a:t>题</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根据两个图对比</a:t>
            </a:r>
            <a:r>
              <a:rPr lang="en-US" altLang="zh-CN" sz="2800">
                <a:latin typeface="宋体" panose="02010600030101010101" pitchFamily="2" charset="-122"/>
                <a:cs typeface="Times New Roman" panose="02020603050405020304" pitchFamily="18" charset="0"/>
              </a:rPr>
              <a:t>,30</a:t>
            </a:r>
            <a:r>
              <a:rPr lang="zh-CN" altLang="en-US" sz="2800" dirty="0">
                <a:latin typeface="宋体" panose="02010600030101010101" pitchFamily="2" charset="-122"/>
                <a:ea typeface="楷体_GB2312" pitchFamily="49" charset="-122"/>
              </a:rPr>
              <a:t>年前该地区森林覆盖率高</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但是现在森林覆盖率极低</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荒漠化面积大</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所以图示地区出现的主要环境问题是土地荒漠化。</a:t>
            </a:r>
            <a:endParaRPr lang="zh-CN" altLang="en-US" sz="2800" dirty="0">
              <a:latin typeface="宋体" panose="02010600030101010101" pitchFamily="2" charset="-122"/>
              <a:ea typeface="楷体_GB2312" pitchFamily="49" charset="-122"/>
            </a:endParaRPr>
          </a:p>
          <a:p>
            <a:pPr>
              <a:lnSpc>
                <a:spcPct val="140000"/>
              </a:lnSpc>
            </a:pPr>
            <a:r>
              <a:rPr lang="zh-CN" altLang="en-US" sz="2800" dirty="0">
                <a:latin typeface="宋体" panose="02010600030101010101" pitchFamily="2" charset="-122"/>
                <a:ea typeface="楷体_GB2312" pitchFamily="49" charset="-122"/>
              </a:rPr>
              <a:t>第</a:t>
            </a:r>
            <a:r>
              <a:rPr lang="en-US" altLang="zh-CN" sz="2800">
                <a:latin typeface="宋体" panose="02010600030101010101" pitchFamily="2" charset="-122"/>
                <a:cs typeface="Times New Roman" panose="02020603050405020304" pitchFamily="18" charset="0"/>
              </a:rPr>
              <a:t>(2)</a:t>
            </a:r>
            <a:r>
              <a:rPr lang="zh-CN" altLang="en-US" sz="2800" dirty="0">
                <a:latin typeface="宋体" panose="02010600030101010101" pitchFamily="2" charset="-122"/>
                <a:ea typeface="楷体_GB2312" pitchFamily="49" charset="-122"/>
              </a:rPr>
              <a:t>题</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对比两幅图可知</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该地区森林面积大大减少</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所以造成土地荒漠化产生的主要原因是过度砍伐森林引起的。</a:t>
            </a:r>
            <a:endParaRPr lang="zh-CN" altLang="en-US" sz="2800" dirty="0">
              <a:latin typeface="宋体" panose="02010600030101010101" pitchFamily="2" charset="-122"/>
              <a:ea typeface="楷体_GB2312" pitchFamily="49" charset="-122"/>
            </a:endParaRPr>
          </a:p>
          <a:p>
            <a:pPr>
              <a:lnSpc>
                <a:spcPct val="140000"/>
              </a:lnSpc>
            </a:pPr>
            <a:r>
              <a:rPr lang="zh-CN" altLang="en-US" sz="2800" dirty="0">
                <a:latin typeface="宋体" panose="02010600030101010101" pitchFamily="2" charset="-122"/>
                <a:ea typeface="楷体_GB2312" pitchFamily="49" charset="-122"/>
              </a:rPr>
              <a:t>第</a:t>
            </a:r>
            <a:r>
              <a:rPr lang="en-US" altLang="zh-CN" sz="2800">
                <a:latin typeface="宋体" panose="02010600030101010101" pitchFamily="2" charset="-122"/>
                <a:cs typeface="Times New Roman" panose="02020603050405020304" pitchFamily="18" charset="0"/>
              </a:rPr>
              <a:t>(3)</a:t>
            </a:r>
            <a:r>
              <a:rPr lang="zh-CN" altLang="en-US" sz="2800" dirty="0">
                <a:latin typeface="宋体" panose="02010600030101010101" pitchFamily="2" charset="-122"/>
                <a:ea typeface="楷体_GB2312" pitchFamily="49" charset="-122"/>
              </a:rPr>
              <a:t>题</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该区域</a:t>
            </a:r>
            <a:r>
              <a:rPr lang="en-US" altLang="zh-CN" sz="2800">
                <a:latin typeface="宋体" panose="02010600030101010101" pitchFamily="2" charset="-122"/>
                <a:cs typeface="Times New Roman" panose="02020603050405020304" pitchFamily="18" charset="0"/>
              </a:rPr>
              <a:t>30</a:t>
            </a:r>
            <a:r>
              <a:rPr lang="zh-CN" altLang="en-US" sz="2800" dirty="0">
                <a:latin typeface="宋体" panose="02010600030101010101" pitchFamily="2" charset="-122"/>
                <a:ea typeface="楷体_GB2312" pitchFamily="49" charset="-122"/>
              </a:rPr>
              <a:t>年前水源充足</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森林覆盖率高</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现在森林覆盖率低</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河流短小</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说明森林具有涵养水源的作用。</a:t>
            </a:r>
            <a:endParaRPr lang="zh-CN" altLang="en-US" sz="2800" dirty="0">
              <a:latin typeface="宋体" panose="02010600030101010101" pitchFamily="2" charset="-122"/>
              <a:ea typeface="楷体_GB2312"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1379" name="文本框 741378"/>
          <p:cNvSpPr txBox="1"/>
          <p:nvPr/>
        </p:nvSpPr>
        <p:spPr>
          <a:xfrm>
            <a:off x="1001518" y="252930"/>
            <a:ext cx="10346449" cy="1512570"/>
          </a:xfrm>
          <a:prstGeom prst="rect">
            <a:avLst/>
          </a:prstGeom>
          <a:noFill/>
          <a:ln w="9525">
            <a:noFill/>
          </a:ln>
        </p:spPr>
        <p:txBody>
          <a:bodyPr>
            <a:spAutoFit/>
          </a:bodyPr>
          <a:p>
            <a:pPr>
              <a:lnSpc>
                <a:spcPct val="110000"/>
              </a:lnSpc>
            </a:pPr>
            <a:r>
              <a:rPr lang="zh-CN" altLang="en-US" sz="2800" dirty="0">
                <a:solidFill>
                  <a:srgbClr val="FF0000"/>
                </a:solidFill>
                <a:latin typeface="宋体" panose="02010600030101010101" pitchFamily="2" charset="-122"/>
              </a:rPr>
              <a:t>主题</a:t>
            </a:r>
            <a:r>
              <a:rPr lang="en-US" altLang="zh-CN" sz="2800">
                <a:solidFill>
                  <a:srgbClr val="FF0000"/>
                </a:solidFill>
                <a:latin typeface="宋体" panose="02010600030101010101" pitchFamily="2" charset="-122"/>
              </a:rPr>
              <a:t>2  </a:t>
            </a:r>
            <a:r>
              <a:rPr lang="zh-CN" altLang="en-US" sz="2800" dirty="0">
                <a:latin typeface="宋体" panose="02010600030101010101" pitchFamily="2" charset="-122"/>
              </a:rPr>
              <a:t>走向人地协调</a:t>
            </a:r>
            <a:r>
              <a:rPr lang="en-US" altLang="zh-CN" sz="2800" dirty="0">
                <a:latin typeface="宋体" panose="02010600030101010101" pitchFamily="2" charset="-122"/>
              </a:rPr>
              <a:t>——</a:t>
            </a:r>
            <a:r>
              <a:rPr lang="zh-CN" altLang="en-US" sz="2800" dirty="0">
                <a:latin typeface="宋体" panose="02010600030101010101" pitchFamily="2" charset="-122"/>
              </a:rPr>
              <a:t>可持续发展 </a:t>
            </a:r>
            <a:endParaRPr lang="zh-CN" altLang="en-US" sz="2800">
              <a:solidFill>
                <a:srgbClr val="FF0000"/>
              </a:solidFill>
              <a:latin typeface="宋体" panose="02010600030101010101" pitchFamily="2" charset="-122"/>
            </a:endParaRPr>
          </a:p>
          <a:p>
            <a:pPr algn="ctr">
              <a:lnSpc>
                <a:spcPct val="110000"/>
              </a:lnSpc>
            </a:pPr>
            <a:r>
              <a:rPr lang="zh-CN" altLang="en-US" sz="2800" dirty="0">
                <a:solidFill>
                  <a:srgbClr val="FF0000"/>
                </a:solidFill>
                <a:latin typeface="宋体" panose="02010600030101010101" pitchFamily="2" charset="-122"/>
                <a:cs typeface="Times New Roman" panose="02020603050405020304" pitchFamily="18" charset="0"/>
              </a:rPr>
              <a:t>【自主认知</a:t>
            </a:r>
            <a:r>
              <a:rPr lang="zh-CN" altLang="en-US" sz="2800">
                <a:solidFill>
                  <a:srgbClr val="FF0000"/>
                </a:solidFill>
                <a:latin typeface="宋体" panose="02010600030101010101" pitchFamily="2" charset="-122"/>
                <a:cs typeface="Times New Roman" panose="02020603050405020304" pitchFamily="18" charset="0"/>
              </a:rPr>
              <a:t>】</a:t>
            </a:r>
            <a:endParaRPr lang="zh-CN" altLang="en-US" sz="2800">
              <a:latin typeface="宋体" panose="02010600030101010101" pitchFamily="2" charset="-122"/>
              <a:cs typeface="Times New Roman" panose="02020603050405020304" pitchFamily="18" charset="0"/>
            </a:endParaRPr>
          </a:p>
          <a:p>
            <a:pPr>
              <a:lnSpc>
                <a:spcPct val="110000"/>
              </a:lnSpc>
            </a:pPr>
            <a:r>
              <a:rPr lang="zh-CN" altLang="en-US" sz="2800" dirty="0">
                <a:latin typeface="宋体" panose="02010600030101010101" pitchFamily="2" charset="-122"/>
                <a:cs typeface="Times New Roman" panose="02020603050405020304" pitchFamily="18" charset="0"/>
              </a:rPr>
              <a:t>读可持续发展系统示意图</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回答下列问题。</a:t>
            </a:r>
            <a:endParaRPr lang="zh-CN" altLang="en-US" sz="2800" dirty="0">
              <a:latin typeface="宋体" panose="02010600030101010101" pitchFamily="2" charset="-122"/>
              <a:ea typeface="Times New Roman" panose="02020603050405020304" pitchFamily="18" charset="0"/>
              <a:cs typeface="Times New Roman" panose="02020603050405020304" pitchFamily="18" charset="0"/>
            </a:endParaRPr>
          </a:p>
        </p:txBody>
      </p:sp>
      <p:pic>
        <p:nvPicPr>
          <p:cNvPr id="741380" name="Image0309.jpeg"/>
          <p:cNvPicPr>
            <a:picLocks noChangeAspect="1"/>
          </p:cNvPicPr>
          <p:nvPr/>
        </p:nvPicPr>
        <p:blipFill>
          <a:blip r:embed="rId1"/>
          <a:stretch>
            <a:fillRect/>
          </a:stretch>
        </p:blipFill>
        <p:spPr>
          <a:xfrm>
            <a:off x="2268855" y="1942465"/>
            <a:ext cx="6042025" cy="448881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4626" name="文本框 794625"/>
          <p:cNvSpPr txBox="1"/>
          <p:nvPr/>
        </p:nvSpPr>
        <p:spPr>
          <a:xfrm>
            <a:off x="1031363" y="282140"/>
            <a:ext cx="10346449" cy="6294755"/>
          </a:xfrm>
          <a:prstGeom prst="rect">
            <a:avLst/>
          </a:prstGeom>
          <a:noFill/>
          <a:ln w="9525">
            <a:noFill/>
          </a:ln>
        </p:spPr>
        <p:txBody>
          <a:bodyPr>
            <a:spAutoFit/>
          </a:bodyPr>
          <a:p>
            <a:pPr>
              <a:lnSpc>
                <a:spcPct val="160000"/>
              </a:lnSpc>
            </a:pPr>
            <a:r>
              <a:rPr lang="en-US" altLang="zh-CN" sz="2800" dirty="0">
                <a:latin typeface="宋体" panose="02010600030101010101" pitchFamily="2" charset="-122"/>
                <a:cs typeface="Times New Roman" panose="02020603050405020304" pitchFamily="18" charset="0"/>
              </a:rPr>
              <a:t>(1)</a:t>
            </a:r>
            <a:r>
              <a:rPr lang="zh-CN" altLang="en-US" sz="2800" dirty="0">
                <a:latin typeface="宋体" panose="02010600030101010101" pitchFamily="2" charset="-122"/>
                <a:cs typeface="Times New Roman" panose="02020603050405020304" pitchFamily="18" charset="0"/>
              </a:rPr>
              <a:t>可持续发展是怎样的发展</a:t>
            </a:r>
            <a:r>
              <a:rPr lang="en-US" altLang="zh-CN" sz="2800">
                <a:latin typeface="宋体" panose="02010600030101010101" pitchFamily="2" charset="-122"/>
                <a:cs typeface="Times New Roman" panose="02020603050405020304" pitchFamily="18" charset="0"/>
              </a:rPr>
              <a:t>?</a:t>
            </a:r>
            <a:endParaRPr lang="en-US" altLang="zh-CN" sz="2800">
              <a:solidFill>
                <a:srgbClr val="FF0000"/>
              </a:solidFill>
              <a:latin typeface="宋体" panose="02010600030101010101" pitchFamily="2" charset="-122"/>
              <a:ea typeface="楷体_GB2312" pitchFamily="49" charset="-122"/>
            </a:endParaRPr>
          </a:p>
          <a:p>
            <a:pPr>
              <a:lnSpc>
                <a:spcPct val="160000"/>
              </a:lnSpc>
            </a:pPr>
            <a:r>
              <a:rPr lang="zh-CN" altLang="en-US" sz="2800" b="1" dirty="0">
                <a:solidFill>
                  <a:srgbClr val="0308FB"/>
                </a:solidFill>
                <a:latin typeface="宋体" panose="02010600030101010101" pitchFamily="2" charset="-122"/>
                <a:ea typeface="楷体_GB2312" pitchFamily="49" charset="-122"/>
              </a:rPr>
              <a:t>提示</a:t>
            </a:r>
            <a:r>
              <a:rPr lang="en-US" altLang="zh-CN" sz="2800" b="1">
                <a:solidFill>
                  <a:srgbClr val="0308FB"/>
                </a:solidFill>
                <a:latin typeface="宋体" panose="02010600030101010101" pitchFamily="2" charset="-122"/>
                <a:cs typeface="Times New Roman" panose="02020603050405020304" pitchFamily="18" charset="0"/>
              </a:rPr>
              <a:t>:</a:t>
            </a:r>
            <a:r>
              <a:rPr lang="zh-CN" altLang="en-US" sz="2800" b="1" dirty="0">
                <a:solidFill>
                  <a:srgbClr val="FF0000"/>
                </a:solidFill>
                <a:latin typeface="宋体" panose="02010600030101010101" pitchFamily="2" charset="-122"/>
                <a:ea typeface="楷体_GB2312" pitchFamily="49" charset="-122"/>
              </a:rPr>
              <a:t>既满足当代人的需求</a:t>
            </a:r>
            <a:r>
              <a:rPr lang="en-US" altLang="zh-CN" sz="2800" b="1">
                <a:solidFill>
                  <a:srgbClr val="FF0000"/>
                </a:solidFill>
                <a:latin typeface="宋体" panose="02010600030101010101" pitchFamily="2" charset="-122"/>
                <a:cs typeface="Times New Roman" panose="02020603050405020304" pitchFamily="18" charset="0"/>
              </a:rPr>
              <a:t>,</a:t>
            </a:r>
            <a:r>
              <a:rPr lang="zh-CN" altLang="en-US" sz="2800" b="1" dirty="0">
                <a:solidFill>
                  <a:srgbClr val="FF0000"/>
                </a:solidFill>
                <a:latin typeface="宋体" panose="02010600030101010101" pitchFamily="2" charset="-122"/>
                <a:ea typeface="楷体_GB2312" pitchFamily="49" charset="-122"/>
              </a:rPr>
              <a:t>又不危及后代人满足其需求的发展。</a:t>
            </a:r>
            <a:endParaRPr lang="zh-CN" altLang="en-US" sz="2800" dirty="0">
              <a:latin typeface="宋体" panose="02010600030101010101" pitchFamily="2" charset="-122"/>
              <a:cs typeface="Times New Roman" panose="02020603050405020304" pitchFamily="18" charset="0"/>
            </a:endParaRPr>
          </a:p>
          <a:p>
            <a:pPr>
              <a:lnSpc>
                <a:spcPct val="160000"/>
              </a:lnSpc>
            </a:pPr>
            <a:r>
              <a:rPr lang="en-US" altLang="zh-CN" sz="2800" dirty="0">
                <a:latin typeface="宋体" panose="02010600030101010101" pitchFamily="2" charset="-122"/>
                <a:cs typeface="Times New Roman" panose="02020603050405020304" pitchFamily="18" charset="0"/>
              </a:rPr>
              <a:t>(2)</a:t>
            </a:r>
            <a:r>
              <a:rPr lang="zh-CN" altLang="en-US" sz="2800" dirty="0">
                <a:latin typeface="宋体" panose="02010600030101010101" pitchFamily="2" charset="-122"/>
                <a:cs typeface="Times New Roman" panose="02020603050405020304" pitchFamily="18" charset="0"/>
              </a:rPr>
              <a:t>可持续发展的内涵包括哪几个方面</a:t>
            </a:r>
            <a:r>
              <a:rPr lang="en-US" altLang="zh-CN" sz="2800">
                <a:latin typeface="宋体" panose="02010600030101010101" pitchFamily="2" charset="-122"/>
                <a:cs typeface="Times New Roman" panose="02020603050405020304" pitchFamily="18" charset="0"/>
              </a:rPr>
              <a:t>?</a:t>
            </a:r>
            <a:endParaRPr lang="en-US" altLang="zh-CN" sz="2800">
              <a:solidFill>
                <a:srgbClr val="FF0000"/>
              </a:solidFill>
              <a:latin typeface="宋体" panose="02010600030101010101" pitchFamily="2" charset="-122"/>
              <a:ea typeface="楷体_GB2312" pitchFamily="49" charset="-122"/>
            </a:endParaRPr>
          </a:p>
          <a:p>
            <a:pPr>
              <a:lnSpc>
                <a:spcPct val="160000"/>
              </a:lnSpc>
            </a:pPr>
            <a:r>
              <a:rPr lang="zh-CN" altLang="en-US" sz="2800" b="1" dirty="0">
                <a:solidFill>
                  <a:srgbClr val="0308FB"/>
                </a:solidFill>
                <a:latin typeface="宋体" panose="02010600030101010101" pitchFamily="2" charset="-122"/>
                <a:ea typeface="楷体_GB2312" pitchFamily="49" charset="-122"/>
              </a:rPr>
              <a:t>提示</a:t>
            </a:r>
            <a:r>
              <a:rPr lang="en-US" altLang="zh-CN" sz="2800" b="1">
                <a:solidFill>
                  <a:srgbClr val="0308FB"/>
                </a:solidFill>
                <a:latin typeface="宋体" panose="02010600030101010101" pitchFamily="2" charset="-122"/>
                <a:cs typeface="Times New Roman" panose="02020603050405020304" pitchFamily="18" charset="0"/>
              </a:rPr>
              <a:t>:</a:t>
            </a:r>
            <a:r>
              <a:rPr lang="zh-CN" altLang="en-US" sz="2800" b="1" u="sng" dirty="0">
                <a:solidFill>
                  <a:srgbClr val="FF0000"/>
                </a:solidFill>
                <a:latin typeface="宋体" panose="02010600030101010101" pitchFamily="2" charset="-122"/>
                <a:ea typeface="楷体_GB2312" pitchFamily="49" charset="-122"/>
              </a:rPr>
              <a:t>生态持续发展</a:t>
            </a:r>
            <a:r>
              <a:rPr lang="zh-CN" altLang="en-US" sz="2800" dirty="0">
                <a:latin typeface="宋体" panose="02010600030101010101" pitchFamily="2" charset="-122"/>
                <a:ea typeface="楷体_GB2312" pitchFamily="49" charset="-122"/>
              </a:rPr>
              <a:t>、</a:t>
            </a:r>
            <a:r>
              <a:rPr lang="zh-CN" altLang="en-US" sz="2800" b="1" u="sng" dirty="0">
                <a:solidFill>
                  <a:srgbClr val="FF0000"/>
                </a:solidFill>
                <a:latin typeface="宋体" panose="02010600030101010101" pitchFamily="2" charset="-122"/>
                <a:ea typeface="楷体_GB2312" pitchFamily="49" charset="-122"/>
              </a:rPr>
              <a:t>经济持续发展</a:t>
            </a:r>
            <a:r>
              <a:rPr lang="zh-CN" altLang="en-US" sz="2800" dirty="0">
                <a:latin typeface="宋体" panose="02010600030101010101" pitchFamily="2" charset="-122"/>
                <a:ea typeface="楷体_GB2312" pitchFamily="49" charset="-122"/>
              </a:rPr>
              <a:t>、</a:t>
            </a:r>
            <a:r>
              <a:rPr lang="zh-CN" altLang="en-US" sz="2800" b="1" u="sng" dirty="0">
                <a:solidFill>
                  <a:srgbClr val="FF0000"/>
                </a:solidFill>
                <a:latin typeface="宋体" panose="02010600030101010101" pitchFamily="2" charset="-122"/>
                <a:ea typeface="楷体_GB2312" pitchFamily="49" charset="-122"/>
              </a:rPr>
              <a:t>社会持续发展</a:t>
            </a:r>
            <a:r>
              <a:rPr lang="zh-CN" altLang="en-US" sz="2800" dirty="0">
                <a:latin typeface="宋体" panose="02010600030101010101" pitchFamily="2" charset="-122"/>
                <a:ea typeface="楷体_GB2312" pitchFamily="49" charset="-122"/>
              </a:rPr>
              <a:t>。</a:t>
            </a:r>
            <a:endParaRPr lang="zh-CN" altLang="en-US" sz="2800" dirty="0">
              <a:latin typeface="宋体" panose="02010600030101010101" pitchFamily="2" charset="-122"/>
              <a:cs typeface="Times New Roman" panose="02020603050405020304" pitchFamily="18" charset="0"/>
            </a:endParaRPr>
          </a:p>
          <a:p>
            <a:pPr>
              <a:lnSpc>
                <a:spcPct val="160000"/>
              </a:lnSpc>
            </a:pPr>
            <a:r>
              <a:rPr lang="en-US" altLang="zh-CN" sz="2800" dirty="0">
                <a:latin typeface="宋体" panose="02010600030101010101" pitchFamily="2" charset="-122"/>
                <a:cs typeface="Times New Roman" panose="02020603050405020304" pitchFamily="18" charset="0"/>
              </a:rPr>
              <a:t>(3)</a:t>
            </a:r>
            <a:r>
              <a:rPr lang="zh-CN" altLang="en-US" sz="2800" dirty="0">
                <a:latin typeface="宋体" panose="02010600030101010101" pitchFamily="2" charset="-122"/>
                <a:cs typeface="Times New Roman" panose="02020603050405020304" pitchFamily="18" charset="0"/>
              </a:rPr>
              <a:t>可持续发展的内涵在整个系统中处于什么位置</a:t>
            </a:r>
            <a:r>
              <a:rPr lang="en-US" altLang="zh-CN" sz="2800">
                <a:latin typeface="宋体" panose="02010600030101010101" pitchFamily="2" charset="-122"/>
                <a:cs typeface="Times New Roman" panose="02020603050405020304" pitchFamily="18" charset="0"/>
              </a:rPr>
              <a:t>?</a:t>
            </a:r>
            <a:endParaRPr lang="en-US" altLang="zh-CN" sz="2800">
              <a:solidFill>
                <a:srgbClr val="FF0000"/>
              </a:solidFill>
              <a:latin typeface="宋体" panose="02010600030101010101" pitchFamily="2" charset="-122"/>
              <a:ea typeface="楷体_GB2312" pitchFamily="49" charset="-122"/>
            </a:endParaRPr>
          </a:p>
          <a:p>
            <a:pPr>
              <a:lnSpc>
                <a:spcPct val="160000"/>
              </a:lnSpc>
            </a:pPr>
            <a:r>
              <a:rPr lang="zh-CN" altLang="en-US" sz="2800" b="1" dirty="0">
                <a:solidFill>
                  <a:srgbClr val="0308FB"/>
                </a:solidFill>
                <a:latin typeface="宋体" panose="02010600030101010101" pitchFamily="2" charset="-122"/>
                <a:ea typeface="楷体_GB2312" pitchFamily="49" charset="-122"/>
              </a:rPr>
              <a:t>提示</a:t>
            </a:r>
            <a:r>
              <a:rPr lang="en-US" altLang="zh-CN" sz="2800" b="1">
                <a:solidFill>
                  <a:srgbClr val="0308FB"/>
                </a:solidFill>
                <a:latin typeface="宋体" panose="02010600030101010101" pitchFamily="2" charset="-122"/>
                <a:cs typeface="Times New Roman" panose="02020603050405020304" pitchFamily="18" charset="0"/>
              </a:rPr>
              <a:t>:</a:t>
            </a:r>
            <a:r>
              <a:rPr lang="zh-CN" altLang="en-US" sz="2800" b="1" dirty="0">
                <a:solidFill>
                  <a:srgbClr val="FF0000"/>
                </a:solidFill>
                <a:latin typeface="宋体" panose="02010600030101010101" pitchFamily="2" charset="-122"/>
                <a:ea typeface="楷体_GB2312" pitchFamily="49" charset="-122"/>
              </a:rPr>
              <a:t>生态持续发展</a:t>
            </a:r>
            <a:r>
              <a:rPr lang="zh-CN" altLang="en-US" sz="2800" dirty="0">
                <a:latin typeface="宋体" panose="02010600030101010101" pitchFamily="2" charset="-122"/>
                <a:ea typeface="楷体_GB2312" pitchFamily="49" charset="-122"/>
              </a:rPr>
              <a:t>是</a:t>
            </a:r>
            <a:r>
              <a:rPr lang="zh-CN" altLang="en-US" sz="2800" u="sng" dirty="0">
                <a:latin typeface="宋体" panose="02010600030101010101" pitchFamily="2" charset="-122"/>
                <a:ea typeface="楷体_GB2312" pitchFamily="49" charset="-122"/>
              </a:rPr>
              <a:t>基础</a:t>
            </a:r>
            <a:r>
              <a:rPr lang="en-US" altLang="zh-CN" sz="2800">
                <a:latin typeface="宋体" panose="02010600030101010101" pitchFamily="2" charset="-122"/>
                <a:cs typeface="Times New Roman" panose="02020603050405020304" pitchFamily="18" charset="0"/>
              </a:rPr>
              <a:t>,</a:t>
            </a:r>
            <a:r>
              <a:rPr lang="zh-CN" altLang="en-US" sz="2800" b="1" dirty="0">
                <a:solidFill>
                  <a:srgbClr val="FF0000"/>
                </a:solidFill>
                <a:latin typeface="宋体" panose="02010600030101010101" pitchFamily="2" charset="-122"/>
                <a:ea typeface="楷体_GB2312" pitchFamily="49" charset="-122"/>
              </a:rPr>
              <a:t>经济持续发展</a:t>
            </a:r>
            <a:r>
              <a:rPr lang="zh-CN" altLang="en-US" sz="2800" dirty="0">
                <a:latin typeface="宋体" panose="02010600030101010101" pitchFamily="2" charset="-122"/>
                <a:ea typeface="楷体_GB2312" pitchFamily="49" charset="-122"/>
              </a:rPr>
              <a:t>是</a:t>
            </a:r>
            <a:r>
              <a:rPr lang="zh-CN" altLang="en-US" sz="2800" u="sng" dirty="0">
                <a:latin typeface="宋体" panose="02010600030101010101" pitchFamily="2" charset="-122"/>
                <a:ea typeface="楷体_GB2312" pitchFamily="49" charset="-122"/>
              </a:rPr>
              <a:t>条件</a:t>
            </a:r>
            <a:r>
              <a:rPr lang="en-US" altLang="zh-CN" sz="2800">
                <a:latin typeface="宋体" panose="02010600030101010101" pitchFamily="2" charset="-122"/>
                <a:cs typeface="Times New Roman" panose="02020603050405020304" pitchFamily="18" charset="0"/>
              </a:rPr>
              <a:t>,</a:t>
            </a:r>
            <a:r>
              <a:rPr lang="zh-CN" altLang="en-US" sz="2800" b="1" dirty="0">
                <a:solidFill>
                  <a:srgbClr val="FF0000"/>
                </a:solidFill>
                <a:latin typeface="宋体" panose="02010600030101010101" pitchFamily="2" charset="-122"/>
                <a:ea typeface="楷体_GB2312" pitchFamily="49" charset="-122"/>
              </a:rPr>
              <a:t>社会持续发展</a:t>
            </a:r>
            <a:r>
              <a:rPr lang="zh-CN" altLang="en-US" sz="2800" dirty="0">
                <a:latin typeface="宋体" panose="02010600030101010101" pitchFamily="2" charset="-122"/>
                <a:ea typeface="楷体_GB2312" pitchFamily="49" charset="-122"/>
              </a:rPr>
              <a:t>是</a:t>
            </a:r>
            <a:r>
              <a:rPr lang="zh-CN" altLang="en-US" sz="2800" u="sng" dirty="0">
                <a:latin typeface="宋体" panose="02010600030101010101" pitchFamily="2" charset="-122"/>
                <a:ea typeface="楷体_GB2312" pitchFamily="49" charset="-122"/>
              </a:rPr>
              <a:t>目的</a:t>
            </a:r>
            <a:r>
              <a:rPr lang="zh-CN" altLang="en-US" sz="2800" dirty="0">
                <a:latin typeface="宋体" panose="02010600030101010101" pitchFamily="2" charset="-122"/>
                <a:ea typeface="楷体_GB2312" pitchFamily="49" charset="-122"/>
              </a:rPr>
              <a:t>。</a:t>
            </a:r>
            <a:endParaRPr lang="zh-CN" altLang="en-US" sz="2800" dirty="0">
              <a:latin typeface="宋体" panose="02010600030101010101" pitchFamily="2" charset="-122"/>
              <a:cs typeface="Times New Roman" panose="02020603050405020304" pitchFamily="18" charset="0"/>
            </a:endParaRPr>
          </a:p>
          <a:p>
            <a:pPr>
              <a:lnSpc>
                <a:spcPct val="160000"/>
              </a:lnSpc>
            </a:pPr>
            <a:r>
              <a:rPr lang="en-US" altLang="zh-CN" sz="2800" dirty="0">
                <a:latin typeface="宋体" panose="02010600030101010101" pitchFamily="2" charset="-122"/>
                <a:cs typeface="Times New Roman" panose="02020603050405020304" pitchFamily="18" charset="0"/>
              </a:rPr>
              <a:t>(4)</a:t>
            </a:r>
            <a:r>
              <a:rPr lang="zh-CN" altLang="en-US" sz="2800" dirty="0">
                <a:latin typeface="宋体" panose="02010600030101010101" pitchFamily="2" charset="-122"/>
                <a:cs typeface="Times New Roman" panose="02020603050405020304" pitchFamily="18" charset="0"/>
              </a:rPr>
              <a:t>实现可持续发展需要遵循哪些原则</a:t>
            </a:r>
            <a:r>
              <a:rPr lang="en-US" altLang="zh-CN" sz="2800">
                <a:latin typeface="宋体" panose="02010600030101010101" pitchFamily="2" charset="-122"/>
                <a:cs typeface="Times New Roman" panose="02020603050405020304" pitchFamily="18" charset="0"/>
              </a:rPr>
              <a:t>?</a:t>
            </a:r>
            <a:endParaRPr lang="en-US" altLang="zh-CN" sz="2800">
              <a:solidFill>
                <a:srgbClr val="FF0000"/>
              </a:solidFill>
              <a:latin typeface="宋体" panose="02010600030101010101" pitchFamily="2" charset="-122"/>
              <a:ea typeface="楷体_GB2312" pitchFamily="49" charset="-122"/>
            </a:endParaRPr>
          </a:p>
          <a:p>
            <a:pPr>
              <a:lnSpc>
                <a:spcPct val="160000"/>
              </a:lnSpc>
            </a:pPr>
            <a:r>
              <a:rPr lang="zh-CN" altLang="en-US" sz="2800" b="1" dirty="0">
                <a:solidFill>
                  <a:srgbClr val="0308FB"/>
                </a:solidFill>
                <a:latin typeface="宋体" panose="02010600030101010101" pitchFamily="2" charset="-122"/>
                <a:ea typeface="楷体_GB2312" pitchFamily="49" charset="-122"/>
              </a:rPr>
              <a:t>提示</a:t>
            </a:r>
            <a:r>
              <a:rPr lang="en-US" altLang="zh-CN" sz="2800" b="1">
                <a:solidFill>
                  <a:srgbClr val="0308FB"/>
                </a:solidFill>
                <a:latin typeface="宋体" panose="02010600030101010101" pitchFamily="2" charset="-122"/>
                <a:cs typeface="Times New Roman" panose="02020603050405020304" pitchFamily="18" charset="0"/>
              </a:rPr>
              <a:t>:</a:t>
            </a:r>
            <a:r>
              <a:rPr lang="zh-CN" altLang="en-US" sz="2800" b="1" u="sng" dirty="0">
                <a:solidFill>
                  <a:srgbClr val="FF0000"/>
                </a:solidFill>
                <a:latin typeface="宋体" panose="02010600030101010101" pitchFamily="2" charset="-122"/>
                <a:ea typeface="楷体_GB2312" pitchFamily="49" charset="-122"/>
              </a:rPr>
              <a:t>公平性</a:t>
            </a:r>
            <a:r>
              <a:rPr lang="zh-CN" altLang="en-US" sz="2800" b="1" dirty="0">
                <a:latin typeface="宋体" panose="02010600030101010101" pitchFamily="2" charset="-122"/>
                <a:ea typeface="楷体_GB2312" pitchFamily="49" charset="-122"/>
              </a:rPr>
              <a:t>原则、</a:t>
            </a:r>
            <a:r>
              <a:rPr lang="zh-CN" altLang="en-US" sz="2800" b="1" u="sng" dirty="0">
                <a:solidFill>
                  <a:srgbClr val="FF0000"/>
                </a:solidFill>
                <a:latin typeface="宋体" panose="02010600030101010101" pitchFamily="2" charset="-122"/>
                <a:ea typeface="楷体_GB2312" pitchFamily="49" charset="-122"/>
              </a:rPr>
              <a:t>持续性</a:t>
            </a:r>
            <a:r>
              <a:rPr lang="zh-CN" altLang="en-US" sz="2800" b="1" dirty="0">
                <a:latin typeface="宋体" panose="02010600030101010101" pitchFamily="2" charset="-122"/>
                <a:ea typeface="楷体_GB2312" pitchFamily="49" charset="-122"/>
              </a:rPr>
              <a:t>原则、</a:t>
            </a:r>
            <a:r>
              <a:rPr lang="zh-CN" altLang="en-US" sz="2800" b="1" u="sng" dirty="0">
                <a:solidFill>
                  <a:srgbClr val="FF0000"/>
                </a:solidFill>
                <a:latin typeface="宋体" panose="02010600030101010101" pitchFamily="2" charset="-122"/>
                <a:ea typeface="楷体_GB2312" pitchFamily="49" charset="-122"/>
              </a:rPr>
              <a:t>共同性</a:t>
            </a:r>
            <a:r>
              <a:rPr lang="zh-CN" altLang="en-US" sz="2800" b="1" dirty="0">
                <a:latin typeface="宋体" panose="02010600030101010101" pitchFamily="2" charset="-122"/>
                <a:ea typeface="楷体_GB2312" pitchFamily="49" charset="-122"/>
              </a:rPr>
              <a:t>原则</a:t>
            </a:r>
            <a:r>
              <a:rPr lang="zh-CN" altLang="en-US" sz="2800" dirty="0">
                <a:latin typeface="宋体" panose="02010600030101010101" pitchFamily="2" charset="-122"/>
                <a:ea typeface="楷体_GB2312" pitchFamily="49" charset="-122"/>
              </a:rPr>
              <a:t>。</a:t>
            </a:r>
            <a:endParaRPr lang="zh-CN" altLang="en-US" sz="2800" dirty="0">
              <a:latin typeface="宋体" panose="02010600030101010101" pitchFamily="2"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4626">
                                            <p:txEl>
                                              <p:charRg st="16" end="4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4626">
                                            <p:txEl>
                                              <p:charRg st="46" end="6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4626">
                                            <p:txEl>
                                              <p:charRg st="66" end="9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4626">
                                            <p:txEl>
                                              <p:charRg st="91" end="11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4626">
                                            <p:txEl>
                                              <p:charRg st="116" end="15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4626">
                                            <p:txEl>
                                              <p:charRg st="150" end="17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4626">
                                            <p:txEl>
                                              <p:charRg st="170" end="19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6976" name="文本框 376975"/>
          <p:cNvSpPr txBox="1"/>
          <p:nvPr/>
        </p:nvSpPr>
        <p:spPr>
          <a:xfrm>
            <a:off x="882762" y="470780"/>
            <a:ext cx="10346449" cy="1568450"/>
          </a:xfrm>
          <a:prstGeom prst="rect">
            <a:avLst/>
          </a:prstGeom>
          <a:noFill/>
          <a:ln w="9525">
            <a:noFill/>
          </a:ln>
        </p:spPr>
        <p:txBody>
          <a:bodyPr>
            <a:spAutoFit/>
          </a:bodyPr>
          <a:p>
            <a:r>
              <a:rPr lang="zh-CN" altLang="en-US" sz="3200" dirty="0">
                <a:solidFill>
                  <a:srgbClr val="FF0000"/>
                </a:solidFill>
                <a:latin typeface="宋体" panose="02010600030101010101" pitchFamily="2" charset="-122"/>
              </a:rPr>
              <a:t>主题</a:t>
            </a:r>
            <a:r>
              <a:rPr lang="en-US" altLang="zh-CN" sz="3200">
                <a:solidFill>
                  <a:srgbClr val="FF0000"/>
                </a:solidFill>
                <a:latin typeface="宋体" panose="02010600030101010101" pitchFamily="2" charset="-122"/>
              </a:rPr>
              <a:t>1  </a:t>
            </a:r>
            <a:r>
              <a:rPr lang="zh-CN" altLang="en-US" sz="3200" dirty="0">
                <a:latin typeface="宋体" panose="02010600030101010101" pitchFamily="2" charset="-122"/>
              </a:rPr>
              <a:t>人地关系的历史回顾、直面环境问题 </a:t>
            </a:r>
            <a:endParaRPr lang="zh-CN" altLang="en-US" sz="3200">
              <a:solidFill>
                <a:srgbClr val="FF0000"/>
              </a:solidFill>
              <a:latin typeface="宋体" panose="02010600030101010101" pitchFamily="2" charset="-122"/>
            </a:endParaRPr>
          </a:p>
          <a:p>
            <a:pPr algn="ctr"/>
            <a:r>
              <a:rPr lang="zh-CN" altLang="en-US" sz="3200" dirty="0">
                <a:solidFill>
                  <a:srgbClr val="FF0000"/>
                </a:solidFill>
                <a:latin typeface="宋体" panose="02010600030101010101" pitchFamily="2" charset="-122"/>
                <a:cs typeface="Times New Roman" panose="02020603050405020304" pitchFamily="18" charset="0"/>
              </a:rPr>
              <a:t>【自主认知</a:t>
            </a:r>
            <a:r>
              <a:rPr lang="zh-CN" altLang="en-US" sz="3200">
                <a:solidFill>
                  <a:srgbClr val="FF0000"/>
                </a:solidFill>
                <a:latin typeface="宋体" panose="02010600030101010101" pitchFamily="2" charset="-122"/>
                <a:cs typeface="Times New Roman" panose="02020603050405020304" pitchFamily="18" charset="0"/>
              </a:rPr>
              <a:t>】</a:t>
            </a:r>
            <a:endParaRPr lang="zh-CN" altLang="en-US" sz="3200">
              <a:latin typeface="宋体" panose="02010600030101010101" pitchFamily="2" charset="-122"/>
              <a:cs typeface="Times New Roman" panose="02020603050405020304" pitchFamily="18" charset="0"/>
            </a:endParaRPr>
          </a:p>
          <a:p>
            <a:r>
              <a:rPr lang="en-US" altLang="zh-CN" sz="3200" dirty="0">
                <a:latin typeface="宋体" panose="02010600030101010101" pitchFamily="2" charset="-122"/>
                <a:cs typeface="Times New Roman" panose="02020603050405020304" pitchFamily="18" charset="0"/>
              </a:rPr>
              <a:t>1.</a:t>
            </a:r>
            <a:r>
              <a:rPr lang="zh-CN" altLang="en-US" sz="3200" dirty="0">
                <a:latin typeface="宋体" panose="02010600030101010101" pitchFamily="2" charset="-122"/>
                <a:cs typeface="Times New Roman" panose="02020603050405020304" pitchFamily="18" charset="0"/>
              </a:rPr>
              <a:t>读以下示意图</a:t>
            </a:r>
            <a:r>
              <a:rPr lang="en-US" altLang="zh-CN" sz="3200" dirty="0">
                <a:latin typeface="宋体" panose="02010600030101010101" pitchFamily="2" charset="-122"/>
                <a:cs typeface="Times New Roman" panose="02020603050405020304" pitchFamily="18" charset="0"/>
              </a:rPr>
              <a:t>,</a:t>
            </a:r>
            <a:r>
              <a:rPr lang="zh-CN" altLang="en-US" sz="3200" dirty="0">
                <a:latin typeface="宋体" panose="02010600030101010101" pitchFamily="2" charset="-122"/>
                <a:cs typeface="Times New Roman" panose="02020603050405020304" pitchFamily="18" charset="0"/>
              </a:rPr>
              <a:t>探究人地关系的演变过程。</a:t>
            </a:r>
            <a:endParaRPr lang="zh-CN" altLang="en-US" sz="3200" dirty="0">
              <a:latin typeface="宋体" panose="02010600030101010101" pitchFamily="2" charset="-122"/>
              <a:ea typeface="Times New Roman" panose="02020603050405020304" pitchFamily="18" charset="0"/>
              <a:cs typeface="Times New Roman" panose="02020603050405020304" pitchFamily="18" charset="0"/>
            </a:endParaRPr>
          </a:p>
        </p:txBody>
      </p:sp>
      <p:pic>
        <p:nvPicPr>
          <p:cNvPr id="376983" name="Image0304.jpeg"/>
          <p:cNvPicPr>
            <a:picLocks noChangeAspect="1"/>
          </p:cNvPicPr>
          <p:nvPr/>
        </p:nvPicPr>
        <p:blipFill>
          <a:blip r:embed="rId1"/>
          <a:stretch>
            <a:fillRect/>
          </a:stretch>
        </p:blipFill>
        <p:spPr>
          <a:xfrm>
            <a:off x="1900876" y="2163550"/>
            <a:ext cx="8389579" cy="2673308"/>
          </a:xfrm>
          <a:prstGeom prst="rect">
            <a:avLst/>
          </a:prstGeom>
          <a:noFill/>
          <a:ln w="9525">
            <a:noFill/>
          </a:ln>
        </p:spPr>
      </p:pic>
      <p:sp>
        <p:nvSpPr>
          <p:cNvPr id="737282" name="文本框 737281"/>
          <p:cNvSpPr txBox="1"/>
          <p:nvPr/>
        </p:nvSpPr>
        <p:spPr>
          <a:xfrm>
            <a:off x="922778" y="4717615"/>
            <a:ext cx="10346449" cy="2011045"/>
          </a:xfrm>
          <a:prstGeom prst="rect">
            <a:avLst/>
          </a:prstGeom>
          <a:noFill/>
          <a:ln w="9525">
            <a:noFill/>
          </a:ln>
        </p:spPr>
        <p:txBody>
          <a:bodyPr>
            <a:spAutoFit/>
          </a:bodyPr>
          <a:p>
            <a:pPr>
              <a:lnSpc>
                <a:spcPct val="120000"/>
              </a:lnSpc>
            </a:pPr>
            <a:r>
              <a:rPr lang="en-US" altLang="zh-CN" sz="2800" dirty="0">
                <a:latin typeface="宋体" panose="02010600030101010101" pitchFamily="2" charset="-122"/>
                <a:cs typeface="Times New Roman" panose="02020603050405020304" pitchFamily="18" charset="0"/>
              </a:rPr>
              <a:t>(1)</a:t>
            </a:r>
            <a:r>
              <a:rPr lang="zh-CN" altLang="en-US" sz="2800" dirty="0">
                <a:latin typeface="宋体" panose="02010600030101010101" pitchFamily="2" charset="-122"/>
                <a:cs typeface="Times New Roman" panose="02020603050405020304" pitchFamily="18" charset="0"/>
              </a:rPr>
              <a:t>图</a:t>
            </a:r>
            <a:r>
              <a:rPr lang="en-US" altLang="zh-CN" sz="2800" dirty="0">
                <a:latin typeface="宋体" panose="02010600030101010101" pitchFamily="2" charset="-122"/>
                <a:cs typeface="Times New Roman" panose="02020603050405020304" pitchFamily="18" charset="0"/>
              </a:rPr>
              <a:t>1</a:t>
            </a:r>
            <a:r>
              <a:rPr lang="zh-CN" altLang="en-US" sz="2800" dirty="0">
                <a:latin typeface="宋体" panose="02010600030101010101" pitchFamily="2" charset="-122"/>
                <a:cs typeface="Times New Roman" panose="02020603050405020304" pitchFamily="18" charset="0"/>
              </a:rPr>
              <a:t>说明了人类对环境持有怎样的态度</a:t>
            </a:r>
            <a:r>
              <a:rPr lang="en-US" altLang="zh-CN" sz="2800">
                <a:latin typeface="宋体" panose="02010600030101010101" pitchFamily="2" charset="-122"/>
                <a:cs typeface="Times New Roman" panose="02020603050405020304" pitchFamily="18" charset="0"/>
              </a:rPr>
              <a:t>?</a:t>
            </a:r>
            <a:endParaRPr lang="en-US" altLang="zh-CN" sz="2800">
              <a:solidFill>
                <a:srgbClr val="FF0000"/>
              </a:solidFill>
              <a:latin typeface="宋体" panose="02010600030101010101" pitchFamily="2" charset="-122"/>
              <a:ea typeface="楷体_GB2312" pitchFamily="49" charset="-122"/>
            </a:endParaRPr>
          </a:p>
          <a:p>
            <a:pPr>
              <a:lnSpc>
                <a:spcPct val="120000"/>
              </a:lnSpc>
            </a:pPr>
            <a:r>
              <a:rPr lang="zh-CN" altLang="en-US" sz="2400" b="1" dirty="0">
                <a:solidFill>
                  <a:srgbClr val="0308FB"/>
                </a:solidFill>
                <a:latin typeface="宋体" panose="02010600030101010101" pitchFamily="2" charset="-122"/>
                <a:ea typeface="楷体_GB2312" pitchFamily="49" charset="-122"/>
              </a:rPr>
              <a:t>提示</a:t>
            </a:r>
            <a:r>
              <a:rPr lang="en-US" altLang="zh-CN" sz="2400" b="1">
                <a:solidFill>
                  <a:srgbClr val="0308FB"/>
                </a:solidFill>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人类对自然很多现象无法给予合理的解释</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对环境既</a:t>
            </a:r>
            <a:r>
              <a:rPr lang="zh-CN" altLang="en-US" sz="2400" b="1" dirty="0">
                <a:solidFill>
                  <a:srgbClr val="FF0000"/>
                </a:solidFill>
                <a:latin typeface="宋体" panose="02010600030101010101" pitchFamily="2" charset="-122"/>
                <a:ea typeface="楷体_GB2312" pitchFamily="49" charset="-122"/>
              </a:rPr>
              <a:t>崇拜又依赖</a:t>
            </a:r>
            <a:r>
              <a:rPr lang="zh-CN" altLang="en-US" sz="2400" dirty="0">
                <a:latin typeface="宋体" panose="02010600030101010101" pitchFamily="2" charset="-122"/>
                <a:ea typeface="楷体_GB2312" pitchFamily="49" charset="-122"/>
              </a:rPr>
              <a:t>。</a:t>
            </a:r>
            <a:endParaRPr lang="zh-CN" altLang="en-US" sz="2400" dirty="0">
              <a:latin typeface="宋体" panose="02010600030101010101" pitchFamily="2" charset="-122"/>
              <a:cs typeface="Times New Roman" panose="02020603050405020304" pitchFamily="18" charset="0"/>
            </a:endParaRPr>
          </a:p>
          <a:p>
            <a:pPr>
              <a:lnSpc>
                <a:spcPct val="120000"/>
              </a:lnSpc>
            </a:pPr>
            <a:r>
              <a:rPr lang="en-US" altLang="zh-CN" sz="2800" dirty="0">
                <a:latin typeface="宋体" panose="02010600030101010101" pitchFamily="2" charset="-122"/>
                <a:cs typeface="Times New Roman" panose="02020603050405020304" pitchFamily="18" charset="0"/>
              </a:rPr>
              <a:t>(2)</a:t>
            </a:r>
            <a:r>
              <a:rPr lang="zh-CN" altLang="en-US" sz="2800" dirty="0">
                <a:latin typeface="宋体" panose="02010600030101010101" pitchFamily="2" charset="-122"/>
                <a:cs typeface="Times New Roman" panose="02020603050405020304" pitchFamily="18" charset="0"/>
              </a:rPr>
              <a:t>图</a:t>
            </a:r>
            <a:r>
              <a:rPr lang="en-US" altLang="zh-CN" sz="2800" dirty="0">
                <a:latin typeface="宋体" panose="02010600030101010101" pitchFamily="2" charset="-122"/>
                <a:cs typeface="Times New Roman" panose="02020603050405020304" pitchFamily="18" charset="0"/>
              </a:rPr>
              <a:t>2</a:t>
            </a:r>
            <a:r>
              <a:rPr lang="zh-CN" altLang="en-US" sz="2800" dirty="0">
                <a:latin typeface="宋体" panose="02010600030101010101" pitchFamily="2" charset="-122"/>
                <a:cs typeface="Times New Roman" panose="02020603050405020304" pitchFamily="18" charset="0"/>
              </a:rPr>
              <a:t>说明了人类对环境持有怎样的态度</a:t>
            </a:r>
            <a:r>
              <a:rPr lang="en-US" altLang="zh-CN" sz="2800">
                <a:latin typeface="宋体" panose="02010600030101010101" pitchFamily="2" charset="-122"/>
                <a:cs typeface="Times New Roman" panose="02020603050405020304" pitchFamily="18" charset="0"/>
              </a:rPr>
              <a:t>?</a:t>
            </a:r>
            <a:endParaRPr lang="en-US" altLang="zh-CN" sz="2800">
              <a:solidFill>
                <a:srgbClr val="FF0000"/>
              </a:solidFill>
              <a:latin typeface="宋体" panose="02010600030101010101" pitchFamily="2" charset="-122"/>
              <a:ea typeface="楷体_GB2312" pitchFamily="49" charset="-122"/>
            </a:endParaRPr>
          </a:p>
          <a:p>
            <a:pPr>
              <a:lnSpc>
                <a:spcPct val="120000"/>
              </a:lnSpc>
            </a:pPr>
            <a:r>
              <a:rPr lang="zh-CN" altLang="en-US" sz="2400" b="1" dirty="0">
                <a:solidFill>
                  <a:srgbClr val="0308FB"/>
                </a:solidFill>
                <a:latin typeface="宋体" panose="02010600030101010101" pitchFamily="2" charset="-122"/>
                <a:ea typeface="楷体_GB2312" pitchFamily="49" charset="-122"/>
              </a:rPr>
              <a:t>提示</a:t>
            </a:r>
            <a:r>
              <a:rPr lang="en-US" altLang="zh-CN" sz="2400" b="1">
                <a:solidFill>
                  <a:srgbClr val="0308FB"/>
                </a:solidFill>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人类可以根据自身的需求对自然施加一定的影响</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开始</a:t>
            </a:r>
            <a:r>
              <a:rPr lang="zh-CN" altLang="en-US" sz="2400" b="1" dirty="0">
                <a:solidFill>
                  <a:srgbClr val="FF0000"/>
                </a:solidFill>
                <a:latin typeface="宋体" panose="02010600030101010101" pitchFamily="2" charset="-122"/>
                <a:ea typeface="楷体_GB2312" pitchFamily="49" charset="-122"/>
              </a:rPr>
              <a:t>改造自然</a:t>
            </a:r>
            <a:r>
              <a:rPr lang="zh-CN" altLang="en-US" sz="2400" dirty="0">
                <a:latin typeface="宋体" panose="02010600030101010101" pitchFamily="2" charset="-122"/>
                <a:ea typeface="楷体_GB2312" pitchFamily="49" charset="-122"/>
              </a:rPr>
              <a:t>。</a:t>
            </a:r>
            <a:endParaRPr lang="zh-CN" altLang="en-US" sz="2400" dirty="0">
              <a:latin typeface="宋体" panose="02010600030101010101" pitchFamily="2"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282">
                                            <p:txEl>
                                              <p:charRg st="22" end="5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282">
                                            <p:txEl>
                                              <p:charRg st="55" end="7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282">
                                            <p:txEl>
                                              <p:charRg st="77" end="1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ext Box 2"/>
          <p:cNvSpPr txBox="1"/>
          <p:nvPr/>
        </p:nvSpPr>
        <p:spPr>
          <a:xfrm>
            <a:off x="2052638" y="612775"/>
            <a:ext cx="3475037" cy="521970"/>
          </a:xfrm>
          <a:prstGeom prst="rect">
            <a:avLst/>
          </a:prstGeom>
          <a:noFill/>
          <a:ln w="9525">
            <a:noFill/>
          </a:ln>
        </p:spPr>
        <p:txBody>
          <a:bodyPr>
            <a:spAutoFit/>
          </a:bodyPr>
          <a:p>
            <a:pPr algn="l"/>
            <a:r>
              <a:rPr lang="zh-CN" altLang="en-US" sz="2800" dirty="0">
                <a:solidFill>
                  <a:srgbClr val="0000FF"/>
                </a:solidFill>
                <a:latin typeface="Arial" panose="020B0604020202020204" pitchFamily="34" charset="0"/>
              </a:rPr>
              <a:t>可持续发展的</a:t>
            </a:r>
            <a:r>
              <a:rPr lang="zh-CN" altLang="en-US" sz="2800" dirty="0">
                <a:solidFill>
                  <a:srgbClr val="0000FF"/>
                </a:solidFill>
                <a:latin typeface="宋体" panose="02010600030101010101" pitchFamily="2" charset="-122"/>
              </a:rPr>
              <a:t>内涵</a:t>
            </a:r>
            <a:endParaRPr lang="zh-CN" altLang="en-US" sz="2800" dirty="0">
              <a:solidFill>
                <a:srgbClr val="0000FF"/>
              </a:solidFill>
              <a:latin typeface="宋体" panose="02010600030101010101" pitchFamily="2" charset="-122"/>
            </a:endParaRPr>
          </a:p>
        </p:txBody>
      </p:sp>
      <p:sp>
        <p:nvSpPr>
          <p:cNvPr id="85018" name="Text Box 26"/>
          <p:cNvSpPr txBox="1"/>
          <p:nvPr/>
        </p:nvSpPr>
        <p:spPr>
          <a:xfrm>
            <a:off x="1897063" y="1163638"/>
            <a:ext cx="3946525" cy="2171065"/>
          </a:xfrm>
          <a:prstGeom prst="rect">
            <a:avLst/>
          </a:prstGeom>
          <a:noFill/>
          <a:ln w="9525">
            <a:noFill/>
          </a:ln>
        </p:spPr>
        <p:txBody>
          <a:bodyPr>
            <a:spAutoFit/>
          </a:bodyPr>
          <a:p>
            <a:pPr algn="l">
              <a:lnSpc>
                <a:spcPct val="130000"/>
              </a:lnSpc>
              <a:spcBef>
                <a:spcPct val="0"/>
              </a:spcBef>
            </a:pPr>
            <a:r>
              <a:rPr lang="zh-CN" altLang="en-US" sz="2600" b="1" dirty="0">
                <a:solidFill>
                  <a:srgbClr val="0000CC"/>
                </a:solidFill>
                <a:latin typeface="Tahoma" panose="020B0604030504040204" pitchFamily="34" charset="0"/>
                <a:ea typeface="楷体_GB2312" pitchFamily="49" charset="-122"/>
              </a:rPr>
              <a:t>内涵：</a:t>
            </a:r>
            <a:endParaRPr lang="zh-CN" altLang="en-US" sz="2600" b="1" dirty="0">
              <a:solidFill>
                <a:srgbClr val="0000CC"/>
              </a:solidFill>
              <a:latin typeface="Tahoma" panose="020B0604030504040204" pitchFamily="34" charset="0"/>
              <a:ea typeface="楷体_GB2312" pitchFamily="49" charset="-122"/>
            </a:endParaRPr>
          </a:p>
          <a:p>
            <a:pPr algn="l">
              <a:lnSpc>
                <a:spcPct val="130000"/>
              </a:lnSpc>
              <a:spcBef>
                <a:spcPct val="0"/>
              </a:spcBef>
            </a:pPr>
            <a:r>
              <a:rPr lang="zh-CN" altLang="en-US" sz="2600" b="1" dirty="0">
                <a:latin typeface="Tahoma" panose="020B0604030504040204" pitchFamily="34" charset="0"/>
                <a:ea typeface="楷体_GB2312" pitchFamily="49" charset="-122"/>
              </a:rPr>
              <a:t>生态持续发展、</a:t>
            </a:r>
            <a:endParaRPr lang="zh-CN" altLang="en-US" sz="2600" b="1" dirty="0">
              <a:latin typeface="Tahoma" panose="020B0604030504040204" pitchFamily="34" charset="0"/>
              <a:ea typeface="楷体_GB2312" pitchFamily="49" charset="-122"/>
            </a:endParaRPr>
          </a:p>
          <a:p>
            <a:pPr algn="l">
              <a:lnSpc>
                <a:spcPct val="130000"/>
              </a:lnSpc>
              <a:spcBef>
                <a:spcPct val="0"/>
              </a:spcBef>
            </a:pPr>
            <a:r>
              <a:rPr lang="zh-CN" altLang="en-US" sz="2600" b="1" dirty="0">
                <a:latin typeface="Arial" panose="020B0604020202020204" pitchFamily="34" charset="0"/>
                <a:ea typeface="楷体_GB2312" pitchFamily="49" charset="-122"/>
              </a:rPr>
              <a:t>经济持续发展、</a:t>
            </a:r>
            <a:endParaRPr lang="zh-CN" altLang="en-US" sz="2600" b="1" dirty="0">
              <a:latin typeface="Arial" panose="020B0604020202020204" pitchFamily="34" charset="0"/>
              <a:ea typeface="楷体_GB2312" pitchFamily="49" charset="-122"/>
            </a:endParaRPr>
          </a:p>
          <a:p>
            <a:pPr algn="l">
              <a:lnSpc>
                <a:spcPct val="130000"/>
              </a:lnSpc>
              <a:spcBef>
                <a:spcPct val="0"/>
              </a:spcBef>
            </a:pPr>
            <a:r>
              <a:rPr lang="zh-CN" altLang="en-US" sz="2600" b="1" dirty="0">
                <a:latin typeface="Arial" panose="020B0604020202020204" pitchFamily="34" charset="0"/>
                <a:ea typeface="楷体_GB2312" pitchFamily="49" charset="-122"/>
              </a:rPr>
              <a:t>社会持续发展。</a:t>
            </a:r>
            <a:endParaRPr lang="zh-CN" altLang="en-US" sz="2600" b="1" dirty="0">
              <a:latin typeface="Arial" panose="020B0604020202020204" pitchFamily="34" charset="0"/>
              <a:ea typeface="楷体_GB2312" pitchFamily="49" charset="-122"/>
            </a:endParaRPr>
          </a:p>
        </p:txBody>
      </p:sp>
      <p:sp>
        <p:nvSpPr>
          <p:cNvPr id="35855" name="Text Box 2"/>
          <p:cNvSpPr txBox="1"/>
          <p:nvPr/>
        </p:nvSpPr>
        <p:spPr>
          <a:xfrm>
            <a:off x="1903413" y="3484563"/>
            <a:ext cx="8277225" cy="3211195"/>
          </a:xfrm>
          <a:prstGeom prst="rect">
            <a:avLst/>
          </a:prstGeom>
          <a:noFill/>
          <a:ln w="9525">
            <a:noFill/>
          </a:ln>
        </p:spPr>
        <p:txBody>
          <a:bodyPr>
            <a:spAutoFit/>
          </a:bodyPr>
          <a:p>
            <a:pPr algn="l">
              <a:lnSpc>
                <a:spcPct val="130000"/>
              </a:lnSpc>
              <a:spcBef>
                <a:spcPct val="0"/>
              </a:spcBef>
            </a:pPr>
            <a:r>
              <a:rPr lang="zh-CN" altLang="en-US" sz="2600" b="1" dirty="0">
                <a:solidFill>
                  <a:srgbClr val="0000FF"/>
                </a:solidFill>
                <a:latin typeface="楷体_GB2312" pitchFamily="49" charset="-122"/>
                <a:ea typeface="楷体_GB2312" pitchFamily="49" charset="-122"/>
              </a:rPr>
              <a:t>    </a:t>
            </a:r>
            <a:r>
              <a:rPr lang="zh-CN" altLang="en-US" sz="2600" b="1" dirty="0">
                <a:latin typeface="楷体_GB2312" pitchFamily="49" charset="-122"/>
                <a:ea typeface="楷体_GB2312" pitchFamily="49" charset="-122"/>
              </a:rPr>
              <a:t>生态持续发展是基础</a:t>
            </a:r>
            <a:r>
              <a:rPr lang="zh-CN" altLang="en-US" sz="2600" b="1" dirty="0">
                <a:solidFill>
                  <a:srgbClr val="0000FF"/>
                </a:solidFill>
                <a:latin typeface="楷体_GB2312" pitchFamily="49" charset="-122"/>
                <a:ea typeface="楷体_GB2312" pitchFamily="49" charset="-122"/>
              </a:rPr>
              <a:t>，它强调发展要与资源和环境的承载力相协调；</a:t>
            </a:r>
            <a:r>
              <a:rPr lang="zh-CN" altLang="en-US" sz="2600" b="1" dirty="0">
                <a:latin typeface="楷体_GB2312" pitchFamily="49" charset="-122"/>
                <a:ea typeface="楷体_GB2312" pitchFamily="49" charset="-122"/>
              </a:rPr>
              <a:t>经济持续发展是条件</a:t>
            </a:r>
            <a:r>
              <a:rPr lang="zh-CN" altLang="en-US" sz="2600" b="1" dirty="0">
                <a:solidFill>
                  <a:srgbClr val="0000FF"/>
                </a:solidFill>
                <a:latin typeface="楷体_GB2312" pitchFamily="49" charset="-122"/>
                <a:ea typeface="楷体_GB2312" pitchFamily="49" charset="-122"/>
              </a:rPr>
              <a:t>，它强调发展不仅要重视数量增长，更要追求改善质量，改变传统的生产和消费模式，实施清洁生产和文明消费；</a:t>
            </a:r>
            <a:r>
              <a:rPr lang="zh-CN" altLang="en-US" sz="2600" b="1" dirty="0">
                <a:latin typeface="楷体_GB2312" pitchFamily="49" charset="-122"/>
                <a:ea typeface="楷体_GB2312" pitchFamily="49" charset="-122"/>
              </a:rPr>
              <a:t>社会持续发展的目的</a:t>
            </a:r>
            <a:r>
              <a:rPr lang="zh-CN" altLang="en-US" sz="2600" b="1" dirty="0">
                <a:solidFill>
                  <a:srgbClr val="0000FF"/>
                </a:solidFill>
                <a:latin typeface="楷体_GB2312" pitchFamily="49" charset="-122"/>
                <a:ea typeface="楷体_GB2312" pitchFamily="49" charset="-122"/>
              </a:rPr>
              <a:t>，它强调发展要以改善和提高生活质量为目的，与社会进步相适应。</a:t>
            </a:r>
            <a:endParaRPr lang="zh-CN" altLang="en-US" sz="2600" b="1" dirty="0">
              <a:solidFill>
                <a:srgbClr val="0000FF"/>
              </a:solidFill>
              <a:latin typeface="楷体_GB2312" pitchFamily="49" charset="-122"/>
              <a:ea typeface="楷体_GB2312" pitchFamily="49" charset="-122"/>
            </a:endParaRPr>
          </a:p>
        </p:txBody>
      </p:sp>
      <p:pic>
        <p:nvPicPr>
          <p:cNvPr id="35845" name="Picture 16"/>
          <p:cNvPicPr>
            <a:picLocks noChangeAspect="1"/>
          </p:cNvPicPr>
          <p:nvPr/>
        </p:nvPicPr>
        <p:blipFill>
          <a:blip r:embed="rId1"/>
          <a:stretch>
            <a:fillRect/>
          </a:stretch>
        </p:blipFill>
        <p:spPr>
          <a:xfrm>
            <a:off x="5426710" y="-17780"/>
            <a:ext cx="4474845" cy="347218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018"/>
                                        </p:tgtEl>
                                        <p:attrNameLst>
                                          <p:attrName>style.visibility</p:attrName>
                                        </p:attrNameLst>
                                      </p:cBhvr>
                                      <p:to>
                                        <p:strVal val="visible"/>
                                      </p:to>
                                    </p:set>
                                    <p:animEffect transition="in" filter="wipe(left)">
                                      <p:cBhvr>
                                        <p:cTn id="7" dur="500"/>
                                        <p:tgtEl>
                                          <p:spTgt spid="850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55"/>
                                        </p:tgtEl>
                                        <p:attrNameLst>
                                          <p:attrName>style.visibility</p:attrName>
                                        </p:attrNameLst>
                                      </p:cBhvr>
                                      <p:to>
                                        <p:strVal val="visible"/>
                                      </p:to>
                                    </p:set>
                                    <p:animEffect transition="in" filter="wipe(left)">
                                      <p:cBhvr>
                                        <p:cTn id="12" dur="500"/>
                                        <p:tgtEl>
                                          <p:spTgt spid="35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18" grpId="0"/>
      <p:bldP spid="358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ext Box 2"/>
          <p:cNvSpPr txBox="1"/>
          <p:nvPr/>
        </p:nvSpPr>
        <p:spPr>
          <a:xfrm>
            <a:off x="2216150" y="717550"/>
            <a:ext cx="3600450" cy="521970"/>
          </a:xfrm>
          <a:prstGeom prst="rect">
            <a:avLst/>
          </a:prstGeom>
          <a:noFill/>
          <a:ln w="9525">
            <a:noFill/>
          </a:ln>
        </p:spPr>
        <p:txBody>
          <a:bodyPr>
            <a:spAutoFit/>
          </a:bodyPr>
          <a:p>
            <a:pPr algn="l"/>
            <a:r>
              <a:rPr lang="en-US" altLang="zh-CN" sz="2800">
                <a:solidFill>
                  <a:srgbClr val="0000FF"/>
                </a:solidFill>
                <a:latin typeface="宋体" panose="02010600030101010101" pitchFamily="2" charset="-122"/>
              </a:rPr>
              <a:t>3.</a:t>
            </a:r>
            <a:r>
              <a:rPr lang="zh-CN" altLang="en-US" sz="2800" dirty="0">
                <a:solidFill>
                  <a:srgbClr val="0000FF"/>
                </a:solidFill>
                <a:latin typeface="宋体" panose="02010600030101010101" pitchFamily="2" charset="-122"/>
              </a:rPr>
              <a:t>三个基本原则</a:t>
            </a:r>
            <a:endParaRPr lang="zh-CN" altLang="en-US" sz="2800" dirty="0">
              <a:solidFill>
                <a:srgbClr val="0000FF"/>
              </a:solidFill>
              <a:latin typeface="宋体" panose="02010600030101010101" pitchFamily="2" charset="-122"/>
            </a:endParaRPr>
          </a:p>
        </p:txBody>
      </p:sp>
      <p:sp>
        <p:nvSpPr>
          <p:cNvPr id="36867" name="Text Box 3"/>
          <p:cNvSpPr txBox="1"/>
          <p:nvPr/>
        </p:nvSpPr>
        <p:spPr>
          <a:xfrm>
            <a:off x="1922463" y="2273300"/>
            <a:ext cx="3079750" cy="521970"/>
          </a:xfrm>
          <a:prstGeom prst="rect">
            <a:avLst/>
          </a:prstGeom>
          <a:noFill/>
          <a:ln w="9525">
            <a:noFill/>
          </a:ln>
        </p:spPr>
        <p:txBody>
          <a:bodyPr>
            <a:spAutoFit/>
          </a:bodyPr>
          <a:p>
            <a:pPr algn="l"/>
            <a:r>
              <a:rPr lang="zh-CN" altLang="en-US" sz="2800" dirty="0">
                <a:solidFill>
                  <a:srgbClr val="0000FF"/>
                </a:solidFill>
                <a:latin typeface="宋体" panose="02010600030101010101" pitchFamily="2" charset="-122"/>
              </a:rPr>
              <a:t>（</a:t>
            </a:r>
            <a:r>
              <a:rPr lang="en-US" altLang="zh-CN" sz="2800">
                <a:solidFill>
                  <a:srgbClr val="0000FF"/>
                </a:solidFill>
                <a:latin typeface="宋体" panose="02010600030101010101" pitchFamily="2" charset="-122"/>
              </a:rPr>
              <a:t>1</a:t>
            </a:r>
            <a:r>
              <a:rPr lang="zh-CN" altLang="en-US" sz="2800" dirty="0">
                <a:solidFill>
                  <a:srgbClr val="0000FF"/>
                </a:solidFill>
                <a:latin typeface="宋体" panose="02010600030101010101" pitchFamily="2" charset="-122"/>
              </a:rPr>
              <a:t>）公平性原则</a:t>
            </a:r>
            <a:endParaRPr lang="zh-CN" altLang="en-US" sz="2800" dirty="0">
              <a:solidFill>
                <a:srgbClr val="0000FF"/>
              </a:solidFill>
              <a:latin typeface="宋体" panose="02010600030101010101" pitchFamily="2" charset="-122"/>
            </a:endParaRPr>
          </a:p>
        </p:txBody>
      </p:sp>
      <p:grpSp>
        <p:nvGrpSpPr>
          <p:cNvPr id="36890" name="Group 26"/>
          <p:cNvGrpSpPr/>
          <p:nvPr/>
        </p:nvGrpSpPr>
        <p:grpSpPr>
          <a:xfrm>
            <a:off x="4738688" y="1306513"/>
            <a:ext cx="4954587" cy="2265362"/>
            <a:chOff x="2025" y="823"/>
            <a:chExt cx="3121" cy="1427"/>
          </a:xfrm>
        </p:grpSpPr>
        <p:sp>
          <p:nvSpPr>
            <p:cNvPr id="36874" name="Text Box 5"/>
            <p:cNvSpPr txBox="1"/>
            <p:nvPr/>
          </p:nvSpPr>
          <p:spPr>
            <a:xfrm>
              <a:off x="2190" y="823"/>
              <a:ext cx="1477" cy="329"/>
            </a:xfrm>
            <a:prstGeom prst="rect">
              <a:avLst/>
            </a:prstGeom>
            <a:noFill/>
            <a:ln w="9525">
              <a:noFill/>
            </a:ln>
          </p:spPr>
          <p:txBody>
            <a:bodyPr>
              <a:spAutoFit/>
            </a:bodyPr>
            <a:p>
              <a:pPr algn="l"/>
              <a:r>
                <a:rPr lang="zh-CN" altLang="en-US" sz="2800" b="1" dirty="0">
                  <a:latin typeface="Tahoma" panose="020B0604030504040204" pitchFamily="34" charset="0"/>
                  <a:ea typeface="楷体_GB2312" pitchFamily="49" charset="-122"/>
                </a:rPr>
                <a:t>同代人之间</a:t>
              </a:r>
              <a:endParaRPr lang="zh-CN" altLang="en-US" sz="2800" b="1" dirty="0">
                <a:latin typeface="Tahoma" panose="020B0604030504040204" pitchFamily="34" charset="0"/>
                <a:ea typeface="楷体_GB2312" pitchFamily="49" charset="-122"/>
              </a:endParaRPr>
            </a:p>
          </p:txBody>
        </p:sp>
        <p:sp>
          <p:nvSpPr>
            <p:cNvPr id="36875" name="Text Box 8"/>
            <p:cNvSpPr txBox="1"/>
            <p:nvPr/>
          </p:nvSpPr>
          <p:spPr>
            <a:xfrm>
              <a:off x="2202" y="1164"/>
              <a:ext cx="1110" cy="329"/>
            </a:xfrm>
            <a:prstGeom prst="rect">
              <a:avLst/>
            </a:prstGeom>
            <a:noFill/>
            <a:ln w="9525">
              <a:noFill/>
            </a:ln>
          </p:spPr>
          <p:txBody>
            <a:bodyPr>
              <a:spAutoFit/>
            </a:bodyPr>
            <a:p>
              <a:pPr algn="dist"/>
              <a:r>
                <a:rPr lang="zh-CN" altLang="en-US" sz="2800" b="1" dirty="0">
                  <a:latin typeface="Tahoma" panose="020B0604030504040204" pitchFamily="34" charset="0"/>
                  <a:ea typeface="楷体_GB2312" pitchFamily="49" charset="-122"/>
                </a:rPr>
                <a:t>代际之间</a:t>
              </a:r>
              <a:endParaRPr lang="zh-CN" altLang="en-US" sz="2800" b="1" dirty="0">
                <a:latin typeface="Tahoma" panose="020B0604030504040204" pitchFamily="34" charset="0"/>
                <a:ea typeface="楷体_GB2312" pitchFamily="49" charset="-122"/>
              </a:endParaRPr>
            </a:p>
          </p:txBody>
        </p:sp>
        <p:sp>
          <p:nvSpPr>
            <p:cNvPr id="36876" name="Text Box 11"/>
            <p:cNvSpPr txBox="1"/>
            <p:nvPr/>
          </p:nvSpPr>
          <p:spPr>
            <a:xfrm>
              <a:off x="2177" y="1529"/>
              <a:ext cx="2904" cy="329"/>
            </a:xfrm>
            <a:prstGeom prst="rect">
              <a:avLst/>
            </a:prstGeom>
            <a:noFill/>
            <a:ln w="9525">
              <a:noFill/>
            </a:ln>
          </p:spPr>
          <p:txBody>
            <a:bodyPr>
              <a:spAutoFit/>
            </a:bodyPr>
            <a:p>
              <a:pPr algn="l"/>
              <a:r>
                <a:rPr lang="zh-CN" altLang="en-US" sz="2800" b="1" dirty="0">
                  <a:latin typeface="Tahoma" panose="020B0604030504040204" pitchFamily="34" charset="0"/>
                  <a:ea typeface="楷体_GB2312" pitchFamily="49" charset="-122"/>
                </a:rPr>
                <a:t>人类与其他生物种群之间</a:t>
              </a:r>
              <a:endParaRPr lang="zh-CN" altLang="en-US" sz="2800" b="1" dirty="0">
                <a:latin typeface="Tahoma" panose="020B0604030504040204" pitchFamily="34" charset="0"/>
                <a:ea typeface="楷体_GB2312" pitchFamily="49" charset="-122"/>
              </a:endParaRPr>
            </a:p>
          </p:txBody>
        </p:sp>
        <p:sp>
          <p:nvSpPr>
            <p:cNvPr id="36877" name="Text Box 14"/>
            <p:cNvSpPr txBox="1"/>
            <p:nvPr/>
          </p:nvSpPr>
          <p:spPr>
            <a:xfrm>
              <a:off x="2173" y="1921"/>
              <a:ext cx="2973" cy="329"/>
            </a:xfrm>
            <a:prstGeom prst="rect">
              <a:avLst/>
            </a:prstGeom>
            <a:noFill/>
            <a:ln w="9525">
              <a:noFill/>
            </a:ln>
          </p:spPr>
          <p:txBody>
            <a:bodyPr>
              <a:spAutoFit/>
            </a:bodyPr>
            <a:p>
              <a:pPr algn="l"/>
              <a:r>
                <a:rPr lang="zh-CN" altLang="en-US" sz="2800" b="1" dirty="0">
                  <a:latin typeface="Tahoma" panose="020B0604030504040204" pitchFamily="34" charset="0"/>
                  <a:ea typeface="楷体_GB2312" pitchFamily="49" charset="-122"/>
                </a:rPr>
                <a:t>不同国家与地区之间</a:t>
              </a:r>
              <a:endParaRPr lang="zh-CN" altLang="en-US" sz="2800" b="1" dirty="0">
                <a:latin typeface="Tahoma" panose="020B0604030504040204" pitchFamily="34" charset="0"/>
                <a:ea typeface="楷体_GB2312" pitchFamily="49" charset="-122"/>
              </a:endParaRPr>
            </a:p>
          </p:txBody>
        </p:sp>
        <p:sp>
          <p:nvSpPr>
            <p:cNvPr id="36878" name="AutoShape 25"/>
            <p:cNvSpPr/>
            <p:nvPr/>
          </p:nvSpPr>
          <p:spPr>
            <a:xfrm>
              <a:off x="2025" y="956"/>
              <a:ext cx="127" cy="1209"/>
            </a:xfrm>
            <a:prstGeom prst="leftBrace">
              <a:avLst>
                <a:gd name="adj1" fmla="val 79330"/>
                <a:gd name="adj2" fmla="val 50000"/>
              </a:avLst>
            </a:prstGeom>
            <a:noFill/>
            <a:ln w="19050" cap="flat" cmpd="sng">
              <a:solidFill>
                <a:srgbClr val="0000CC"/>
              </a:solidFill>
              <a:prstDash val="solid"/>
              <a:headEnd type="none" w="med" len="med"/>
              <a:tailEnd type="none" w="med" len="med"/>
            </a:ln>
          </p:spPr>
          <p:txBody>
            <a:bodyPr wrap="none" anchor="ctr"/>
            <a:p>
              <a:endParaRPr lang="zh-CN" altLang="en-US" sz="2800" b="1" dirty="0">
                <a:latin typeface="Times New Roman" panose="02020603050405020304" pitchFamily="18" charset="0"/>
              </a:endParaRPr>
            </a:p>
          </p:txBody>
        </p:sp>
      </p:grpSp>
      <p:grpSp>
        <p:nvGrpSpPr>
          <p:cNvPr id="36869" name="Group 31"/>
          <p:cNvGrpSpPr/>
          <p:nvPr/>
        </p:nvGrpSpPr>
        <p:grpSpPr>
          <a:xfrm>
            <a:off x="1908175" y="4078288"/>
            <a:ext cx="8304213" cy="1933575"/>
            <a:chOff x="242" y="2569"/>
            <a:chExt cx="5231" cy="1218"/>
          </a:xfrm>
        </p:grpSpPr>
        <p:grpSp>
          <p:nvGrpSpPr>
            <p:cNvPr id="36870" name="Group 30"/>
            <p:cNvGrpSpPr/>
            <p:nvPr/>
          </p:nvGrpSpPr>
          <p:grpSpPr>
            <a:xfrm>
              <a:off x="242" y="2569"/>
              <a:ext cx="3428" cy="1218"/>
              <a:chOff x="242" y="2569"/>
              <a:chExt cx="3428" cy="1218"/>
            </a:xfrm>
          </p:grpSpPr>
          <p:pic>
            <p:nvPicPr>
              <p:cNvPr id="36872" name="Picture 27"/>
              <p:cNvPicPr>
                <a:picLocks noChangeAspect="1"/>
              </p:cNvPicPr>
              <p:nvPr/>
            </p:nvPicPr>
            <p:blipFill>
              <a:blip r:embed="rId1"/>
              <a:stretch>
                <a:fillRect/>
              </a:stretch>
            </p:blipFill>
            <p:spPr>
              <a:xfrm>
                <a:off x="242" y="2569"/>
                <a:ext cx="1492" cy="1218"/>
              </a:xfrm>
              <a:prstGeom prst="rect">
                <a:avLst/>
              </a:prstGeom>
              <a:noFill/>
              <a:ln w="28575">
                <a:noFill/>
              </a:ln>
            </p:spPr>
          </p:pic>
          <p:pic>
            <p:nvPicPr>
              <p:cNvPr id="36873" name="Picture 28"/>
              <p:cNvPicPr>
                <a:picLocks noChangeAspect="1"/>
              </p:cNvPicPr>
              <p:nvPr/>
            </p:nvPicPr>
            <p:blipFill>
              <a:blip r:embed="rId2"/>
              <a:stretch>
                <a:fillRect/>
              </a:stretch>
            </p:blipFill>
            <p:spPr>
              <a:xfrm>
                <a:off x="1852" y="2583"/>
                <a:ext cx="1818" cy="1192"/>
              </a:xfrm>
              <a:prstGeom prst="rect">
                <a:avLst/>
              </a:prstGeom>
              <a:noFill/>
              <a:ln w="28575">
                <a:noFill/>
              </a:ln>
            </p:spPr>
          </p:pic>
        </p:grpSp>
        <p:pic>
          <p:nvPicPr>
            <p:cNvPr id="36871" name="Picture 29"/>
            <p:cNvPicPr>
              <a:picLocks noChangeAspect="1"/>
            </p:cNvPicPr>
            <p:nvPr/>
          </p:nvPicPr>
          <p:blipFill>
            <a:blip r:embed="rId3"/>
            <a:stretch>
              <a:fillRect/>
            </a:stretch>
          </p:blipFill>
          <p:spPr>
            <a:xfrm>
              <a:off x="3815" y="2586"/>
              <a:ext cx="1658" cy="1188"/>
            </a:xfrm>
            <a:prstGeom prst="rect">
              <a:avLst/>
            </a:prstGeom>
            <a:noFill/>
            <a:ln w="28575">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890"/>
                                        </p:tgtEl>
                                        <p:attrNameLst>
                                          <p:attrName>style.visibility</p:attrName>
                                        </p:attrNameLst>
                                      </p:cBhvr>
                                      <p:to>
                                        <p:strVal val="visible"/>
                                      </p:to>
                                    </p:set>
                                    <p:animEffect transition="in" filter="wipe(left)">
                                      <p:cBhvr>
                                        <p:cTn id="7" dur="500"/>
                                        <p:tgtEl>
                                          <p:spTgt spid="36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Text Box 2"/>
          <p:cNvSpPr txBox="1"/>
          <p:nvPr/>
        </p:nvSpPr>
        <p:spPr>
          <a:xfrm>
            <a:off x="2111375" y="884238"/>
            <a:ext cx="3455988" cy="521970"/>
          </a:xfrm>
          <a:prstGeom prst="rect">
            <a:avLst/>
          </a:prstGeom>
          <a:noFill/>
          <a:ln w="9525">
            <a:noFill/>
          </a:ln>
        </p:spPr>
        <p:txBody>
          <a:bodyPr>
            <a:spAutoFit/>
          </a:bodyPr>
          <a:p>
            <a:pPr algn="l"/>
            <a:r>
              <a:rPr lang="zh-CN" altLang="en-US" sz="2800" dirty="0">
                <a:solidFill>
                  <a:srgbClr val="0000FF"/>
                </a:solidFill>
                <a:latin typeface="宋体" panose="02010600030101010101" pitchFamily="2" charset="-122"/>
              </a:rPr>
              <a:t>（</a:t>
            </a:r>
            <a:r>
              <a:rPr lang="en-US" altLang="zh-CN" sz="2800">
                <a:solidFill>
                  <a:srgbClr val="0000FF"/>
                </a:solidFill>
                <a:latin typeface="宋体" panose="02010600030101010101" pitchFamily="2" charset="-122"/>
              </a:rPr>
              <a:t>2</a:t>
            </a:r>
            <a:r>
              <a:rPr lang="zh-CN" altLang="en-US" sz="2800" dirty="0">
                <a:solidFill>
                  <a:srgbClr val="0000FF"/>
                </a:solidFill>
                <a:latin typeface="宋体" panose="02010600030101010101" pitchFamily="2" charset="-122"/>
              </a:rPr>
              <a:t>）持续性原则</a:t>
            </a:r>
            <a:endParaRPr lang="zh-CN" altLang="en-US" sz="2800" dirty="0">
              <a:solidFill>
                <a:srgbClr val="0000FF"/>
              </a:solidFill>
              <a:latin typeface="宋体" panose="02010600030101010101" pitchFamily="2" charset="-122"/>
            </a:endParaRPr>
          </a:p>
        </p:txBody>
      </p:sp>
      <p:sp>
        <p:nvSpPr>
          <p:cNvPr id="37906" name="Rectangle 18"/>
          <p:cNvSpPr/>
          <p:nvPr/>
        </p:nvSpPr>
        <p:spPr>
          <a:xfrm>
            <a:off x="2047875" y="1430338"/>
            <a:ext cx="7929563" cy="1210945"/>
          </a:xfrm>
          <a:prstGeom prst="rect">
            <a:avLst/>
          </a:prstGeom>
          <a:noFill/>
          <a:ln w="28575">
            <a:noFill/>
          </a:ln>
        </p:spPr>
        <p:txBody>
          <a:bodyPr>
            <a:spAutoFit/>
          </a:bodyPr>
          <a:p>
            <a:pPr algn="l">
              <a:lnSpc>
                <a:spcPct val="130000"/>
              </a:lnSpc>
              <a:spcBef>
                <a:spcPct val="0"/>
              </a:spcBef>
            </a:pPr>
            <a:r>
              <a:rPr lang="zh-CN" altLang="en-US" sz="2800" b="1" dirty="0">
                <a:latin typeface="Arial" panose="020B0604020202020204" pitchFamily="34" charset="0"/>
                <a:ea typeface="楷体_GB2312" pitchFamily="49" charset="-122"/>
              </a:rPr>
              <a:t>       地球的承载力是有限的，人类的经济活动和社会发展必须保持在资源和环境的承载力之内。</a:t>
            </a:r>
            <a:endParaRPr lang="zh-CN" altLang="en-US" sz="2800" b="1" dirty="0">
              <a:latin typeface="Arial" panose="020B0604020202020204" pitchFamily="34" charset="0"/>
              <a:ea typeface="楷体_GB2312" pitchFamily="49" charset="-122"/>
            </a:endParaRPr>
          </a:p>
        </p:txBody>
      </p:sp>
      <p:pic>
        <p:nvPicPr>
          <p:cNvPr id="37892" name="Picture 19"/>
          <p:cNvPicPr>
            <a:picLocks noChangeAspect="1"/>
          </p:cNvPicPr>
          <p:nvPr/>
        </p:nvPicPr>
        <p:blipFill>
          <a:blip r:embed="rId1"/>
          <a:stretch>
            <a:fillRect/>
          </a:stretch>
        </p:blipFill>
        <p:spPr>
          <a:xfrm>
            <a:off x="2767013" y="3016250"/>
            <a:ext cx="6091237" cy="3036888"/>
          </a:xfrm>
          <a:prstGeom prst="rect">
            <a:avLst/>
          </a:prstGeom>
          <a:noFill/>
          <a:ln w="2857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906"/>
                                        </p:tgtEl>
                                        <p:attrNameLst>
                                          <p:attrName>style.visibility</p:attrName>
                                        </p:attrNameLst>
                                      </p:cBhvr>
                                      <p:to>
                                        <p:strVal val="visible"/>
                                      </p:to>
                                    </p:set>
                                    <p:animEffect transition="in" filter="wipe(left)">
                                      <p:cBhvr>
                                        <p:cTn id="7" dur="500"/>
                                        <p:tgtEl>
                                          <p:spTgt spid="37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Text Box 2"/>
          <p:cNvSpPr txBox="1"/>
          <p:nvPr/>
        </p:nvSpPr>
        <p:spPr>
          <a:xfrm>
            <a:off x="1949450" y="841375"/>
            <a:ext cx="3455988" cy="521970"/>
          </a:xfrm>
          <a:prstGeom prst="rect">
            <a:avLst/>
          </a:prstGeom>
          <a:noFill/>
          <a:ln w="9525">
            <a:noFill/>
          </a:ln>
        </p:spPr>
        <p:txBody>
          <a:bodyPr>
            <a:spAutoFit/>
          </a:bodyPr>
          <a:p>
            <a:pPr algn="l"/>
            <a:r>
              <a:rPr lang="zh-CN" altLang="en-US" sz="2800" dirty="0">
                <a:solidFill>
                  <a:srgbClr val="0000FF"/>
                </a:solidFill>
                <a:latin typeface="宋体" panose="02010600030101010101" pitchFamily="2" charset="-122"/>
              </a:rPr>
              <a:t>（</a:t>
            </a:r>
            <a:r>
              <a:rPr lang="en-US" altLang="zh-CN" sz="2800">
                <a:solidFill>
                  <a:srgbClr val="0000FF"/>
                </a:solidFill>
                <a:latin typeface="宋体" panose="02010600030101010101" pitchFamily="2" charset="-122"/>
              </a:rPr>
              <a:t>3</a:t>
            </a:r>
            <a:r>
              <a:rPr lang="zh-CN" altLang="en-US" sz="2800" dirty="0">
                <a:solidFill>
                  <a:srgbClr val="0000FF"/>
                </a:solidFill>
                <a:latin typeface="宋体" panose="02010600030101010101" pitchFamily="2" charset="-122"/>
              </a:rPr>
              <a:t>）共同性原则</a:t>
            </a:r>
            <a:endParaRPr lang="zh-CN" altLang="en-US" sz="2800" dirty="0">
              <a:solidFill>
                <a:srgbClr val="0000FF"/>
              </a:solidFill>
              <a:latin typeface="宋体" panose="02010600030101010101" pitchFamily="2" charset="-122"/>
            </a:endParaRPr>
          </a:p>
        </p:txBody>
      </p:sp>
      <p:sp>
        <p:nvSpPr>
          <p:cNvPr id="38922" name="Text Box 2"/>
          <p:cNvSpPr txBox="1"/>
          <p:nvPr/>
        </p:nvSpPr>
        <p:spPr>
          <a:xfrm>
            <a:off x="2249488" y="1422400"/>
            <a:ext cx="8088312" cy="1210945"/>
          </a:xfrm>
          <a:prstGeom prst="rect">
            <a:avLst/>
          </a:prstGeom>
          <a:noFill/>
          <a:ln w="9525">
            <a:noFill/>
          </a:ln>
        </p:spPr>
        <p:txBody>
          <a:bodyPr>
            <a:spAutoFit/>
          </a:bodyPr>
          <a:p>
            <a:pPr algn="l">
              <a:lnSpc>
                <a:spcPct val="130000"/>
              </a:lnSpc>
              <a:spcBef>
                <a:spcPct val="0"/>
              </a:spcBef>
            </a:pPr>
            <a:r>
              <a:rPr lang="zh-CN" altLang="en-US" sz="2800" b="1" dirty="0">
                <a:latin typeface="楷体_GB2312" pitchFamily="49" charset="-122"/>
                <a:ea typeface="楷体_GB2312" pitchFamily="49" charset="-122"/>
              </a:rPr>
              <a:t>   发展经济和保护环境是世界各国共同的任务，需要各国的积极参与。</a:t>
            </a:r>
            <a:endParaRPr lang="zh-CN" altLang="en-US" sz="2800" b="1" dirty="0">
              <a:latin typeface="楷体_GB2312" pitchFamily="49" charset="-122"/>
              <a:ea typeface="楷体_GB2312" pitchFamily="49" charset="-122"/>
            </a:endParaRPr>
          </a:p>
        </p:txBody>
      </p:sp>
      <p:pic>
        <p:nvPicPr>
          <p:cNvPr id="38916" name="Picture 11"/>
          <p:cNvPicPr>
            <a:picLocks noChangeAspect="1"/>
          </p:cNvPicPr>
          <p:nvPr/>
        </p:nvPicPr>
        <p:blipFill>
          <a:blip r:embed="rId1"/>
          <a:stretch>
            <a:fillRect/>
          </a:stretch>
        </p:blipFill>
        <p:spPr>
          <a:xfrm>
            <a:off x="3360738" y="2822575"/>
            <a:ext cx="5329237" cy="3341688"/>
          </a:xfrm>
          <a:prstGeom prst="rect">
            <a:avLst/>
          </a:prstGeom>
          <a:noFill/>
          <a:ln w="2857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22"/>
                                        </p:tgtEl>
                                        <p:attrNameLst>
                                          <p:attrName>style.visibility</p:attrName>
                                        </p:attrNameLst>
                                      </p:cBhvr>
                                      <p:to>
                                        <p:strVal val="visible"/>
                                      </p:to>
                                    </p:set>
                                    <p:animEffect transition="in" filter="wipe(left)">
                                      <p:cBhvr>
                                        <p:cTn id="7" dur="500"/>
                                        <p:tgtEl>
                                          <p:spTgt spid="3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4"/>
          <p:cNvSpPr/>
          <p:nvPr/>
        </p:nvSpPr>
        <p:spPr>
          <a:xfrm>
            <a:off x="2122488" y="1350328"/>
            <a:ext cx="7943850" cy="3046095"/>
          </a:xfrm>
          <a:prstGeom prst="rect">
            <a:avLst/>
          </a:prstGeom>
          <a:noFill/>
          <a:ln w="28575">
            <a:noFill/>
          </a:ln>
        </p:spPr>
        <p:txBody>
          <a:bodyPr anchor="ctr">
            <a:spAutoFit/>
          </a:bodyPr>
          <a:p>
            <a:pPr algn="l" eaLnBrk="0" hangingPunct="0">
              <a:lnSpc>
                <a:spcPct val="150000"/>
              </a:lnSpc>
              <a:spcBef>
                <a:spcPct val="0"/>
              </a:spcBef>
            </a:pPr>
            <a:r>
              <a:rPr lang="zh-CN" altLang="en-US" sz="3200" dirty="0">
                <a:solidFill>
                  <a:srgbClr val="FF0000"/>
                </a:solidFill>
                <a:latin typeface="宋体" panose="02010600030101010101" pitchFamily="2" charset="-122"/>
              </a:rPr>
              <a:t>可持续发展三大原则：</a:t>
            </a:r>
            <a:endParaRPr lang="zh-CN" altLang="en-US" sz="3200" dirty="0">
              <a:solidFill>
                <a:srgbClr val="FF0000"/>
              </a:solidFill>
              <a:latin typeface="宋体" panose="02010600030101010101" pitchFamily="2" charset="-122"/>
            </a:endParaRPr>
          </a:p>
          <a:p>
            <a:pPr algn="l" eaLnBrk="0" hangingPunct="0">
              <a:lnSpc>
                <a:spcPct val="150000"/>
              </a:lnSpc>
              <a:spcBef>
                <a:spcPct val="0"/>
              </a:spcBef>
            </a:pPr>
            <a:r>
              <a:rPr lang="zh-CN" altLang="en-US" sz="3200" dirty="0">
                <a:solidFill>
                  <a:srgbClr val="0000FF"/>
                </a:solidFill>
                <a:latin typeface="宋体" panose="02010600030101010101" pitchFamily="2" charset="-122"/>
              </a:rPr>
              <a:t>“公平性原则”侧重的是“</a:t>
            </a:r>
            <a:r>
              <a:rPr lang="zh-CN" altLang="en-US" sz="3200" dirty="0">
                <a:latin typeface="宋体" panose="02010600030101010101" pitchFamily="2" charset="-122"/>
              </a:rPr>
              <a:t>权利</a:t>
            </a:r>
            <a:r>
              <a:rPr lang="zh-CN" altLang="en-US" sz="3200" dirty="0">
                <a:solidFill>
                  <a:srgbClr val="0000FF"/>
                </a:solidFill>
                <a:latin typeface="宋体" panose="02010600030101010101" pitchFamily="2" charset="-122"/>
              </a:rPr>
              <a:t>”，</a:t>
            </a:r>
            <a:endParaRPr lang="zh-CN" altLang="en-US" sz="3200" dirty="0">
              <a:solidFill>
                <a:srgbClr val="0000FF"/>
              </a:solidFill>
              <a:latin typeface="宋体" panose="02010600030101010101" pitchFamily="2" charset="-122"/>
            </a:endParaRPr>
          </a:p>
          <a:p>
            <a:pPr algn="l" eaLnBrk="0" hangingPunct="0">
              <a:lnSpc>
                <a:spcPct val="150000"/>
              </a:lnSpc>
              <a:spcBef>
                <a:spcPct val="0"/>
              </a:spcBef>
            </a:pPr>
            <a:r>
              <a:rPr lang="zh-CN" altLang="en-US" sz="3200" dirty="0">
                <a:solidFill>
                  <a:srgbClr val="0000FF"/>
                </a:solidFill>
                <a:latin typeface="宋体" panose="02010600030101010101" pitchFamily="2" charset="-122"/>
              </a:rPr>
              <a:t>“共同性</a:t>
            </a:r>
            <a:r>
              <a:rPr lang="zh-CN" altLang="en-US" sz="3200" dirty="0">
                <a:solidFill>
                  <a:srgbClr val="0000FF"/>
                </a:solidFill>
                <a:latin typeface="Arial" panose="020B0604020202020204" pitchFamily="34" charset="0"/>
              </a:rPr>
              <a:t>原则</a:t>
            </a:r>
            <a:r>
              <a:rPr lang="zh-CN" altLang="en-US" sz="3200" dirty="0">
                <a:solidFill>
                  <a:srgbClr val="0000FF"/>
                </a:solidFill>
                <a:latin typeface="宋体" panose="02010600030101010101" pitchFamily="2" charset="-122"/>
              </a:rPr>
              <a:t>”侧重的是“</a:t>
            </a:r>
            <a:r>
              <a:rPr lang="zh-CN" altLang="en-US" sz="3200" dirty="0">
                <a:latin typeface="宋体" panose="02010600030101010101" pitchFamily="2" charset="-122"/>
              </a:rPr>
              <a:t>义务</a:t>
            </a:r>
            <a:r>
              <a:rPr lang="zh-CN" altLang="en-US" sz="3200" dirty="0">
                <a:solidFill>
                  <a:srgbClr val="0000FF"/>
                </a:solidFill>
                <a:latin typeface="宋体" panose="02010600030101010101" pitchFamily="2" charset="-122"/>
              </a:rPr>
              <a:t>”，</a:t>
            </a:r>
            <a:endParaRPr lang="zh-CN" altLang="en-US" sz="3200" dirty="0">
              <a:solidFill>
                <a:srgbClr val="0000FF"/>
              </a:solidFill>
              <a:latin typeface="宋体" panose="02010600030101010101" pitchFamily="2" charset="-122"/>
            </a:endParaRPr>
          </a:p>
          <a:p>
            <a:pPr algn="l" eaLnBrk="0" hangingPunct="0">
              <a:lnSpc>
                <a:spcPct val="150000"/>
              </a:lnSpc>
              <a:spcBef>
                <a:spcPct val="0"/>
              </a:spcBef>
            </a:pPr>
            <a:r>
              <a:rPr lang="zh-CN" altLang="en-US" sz="3200" dirty="0">
                <a:solidFill>
                  <a:srgbClr val="0000FF"/>
                </a:solidFill>
                <a:latin typeface="宋体" panose="02010600030101010101" pitchFamily="2" charset="-122"/>
              </a:rPr>
              <a:t>“持续性</a:t>
            </a:r>
            <a:r>
              <a:rPr lang="zh-CN" altLang="en-US" sz="3200" dirty="0">
                <a:solidFill>
                  <a:srgbClr val="0000FF"/>
                </a:solidFill>
                <a:latin typeface="Arial" panose="020B0604020202020204" pitchFamily="34" charset="0"/>
              </a:rPr>
              <a:t>原则</a:t>
            </a:r>
            <a:r>
              <a:rPr lang="zh-CN" altLang="en-US" sz="3200" dirty="0">
                <a:solidFill>
                  <a:srgbClr val="0000FF"/>
                </a:solidFill>
                <a:latin typeface="宋体" panose="02010600030101010101" pitchFamily="2" charset="-122"/>
              </a:rPr>
              <a:t>”侧重的是“</a:t>
            </a:r>
            <a:r>
              <a:rPr lang="zh-CN" altLang="en-US" sz="3200" dirty="0">
                <a:latin typeface="宋体" panose="02010600030101010101" pitchFamily="2" charset="-122"/>
              </a:rPr>
              <a:t>发展</a:t>
            </a:r>
            <a:r>
              <a:rPr lang="zh-CN" altLang="en-US" sz="3200" dirty="0">
                <a:solidFill>
                  <a:srgbClr val="0000FF"/>
                </a:solidFill>
                <a:latin typeface="宋体" panose="02010600030101010101" pitchFamily="2" charset="-122"/>
              </a:rPr>
              <a:t>”。 </a:t>
            </a:r>
            <a:endParaRPr lang="zh-CN" altLang="en-US" sz="3200" dirty="0">
              <a:solidFill>
                <a:srgbClr val="0000FF"/>
              </a:solidFill>
              <a:latin typeface="宋体" panose="02010600030101010101" pitchFamily="2" charset="-122"/>
            </a:endParaRPr>
          </a:p>
        </p:txBody>
      </p:sp>
      <p:sp>
        <p:nvSpPr>
          <p:cNvPr id="39939" name="TextBox 2"/>
          <p:cNvSpPr txBox="1"/>
          <p:nvPr/>
        </p:nvSpPr>
        <p:spPr>
          <a:xfrm>
            <a:off x="1626870" y="766763"/>
            <a:ext cx="2427288" cy="583565"/>
          </a:xfrm>
          <a:prstGeom prst="rect">
            <a:avLst/>
          </a:prstGeom>
          <a:noFill/>
          <a:ln w="9525">
            <a:noFill/>
          </a:ln>
        </p:spPr>
        <p:txBody>
          <a:bodyPr>
            <a:spAutoFit/>
          </a:bodyPr>
          <a:p>
            <a:pPr>
              <a:spcBef>
                <a:spcPct val="0"/>
              </a:spcBef>
            </a:pPr>
            <a:r>
              <a:rPr lang="en-US" altLang="zh-CN" sz="3200">
                <a:latin typeface="宋体" panose="02010600030101010101" pitchFamily="2" charset="-122"/>
              </a:rPr>
              <a:t>【</a:t>
            </a:r>
            <a:r>
              <a:rPr lang="zh-CN" altLang="en-US" sz="3200" dirty="0">
                <a:latin typeface="宋体" panose="02010600030101010101" pitchFamily="2" charset="-122"/>
              </a:rPr>
              <a:t>点拨</a:t>
            </a:r>
            <a:r>
              <a:rPr lang="en-US" altLang="zh-CN" sz="3200">
                <a:latin typeface="宋体" panose="02010600030101010101" pitchFamily="2" charset="-122"/>
              </a:rPr>
              <a:t>】 </a:t>
            </a:r>
            <a:endParaRPr lang="en-US" altLang="zh-CN" sz="3200">
              <a:solidFill>
                <a:srgbClr val="00FF00"/>
              </a:solidFill>
              <a:latin typeface="宋体" panose="02010600030101010101" pitchFamily="2"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5650" name="文本框 795649"/>
          <p:cNvSpPr txBox="1"/>
          <p:nvPr/>
        </p:nvSpPr>
        <p:spPr>
          <a:xfrm>
            <a:off x="564638" y="24965"/>
            <a:ext cx="10346449" cy="1124585"/>
          </a:xfrm>
          <a:prstGeom prst="rect">
            <a:avLst/>
          </a:prstGeom>
          <a:noFill/>
          <a:ln w="9525">
            <a:noFill/>
          </a:ln>
        </p:spPr>
        <p:txBody>
          <a:bodyPr>
            <a:spAutoFit/>
          </a:bodyPr>
          <a:p>
            <a:pPr algn="ctr">
              <a:lnSpc>
                <a:spcPct val="120000"/>
              </a:lnSpc>
            </a:pPr>
            <a:r>
              <a:rPr lang="zh-CN" altLang="en-US" sz="2800" dirty="0">
                <a:solidFill>
                  <a:srgbClr val="FF0000"/>
                </a:solidFill>
                <a:latin typeface="宋体" panose="02010600030101010101" pitchFamily="2" charset="-122"/>
                <a:cs typeface="Times New Roman" panose="02020603050405020304" pitchFamily="18" charset="0"/>
              </a:rPr>
              <a:t>【合作探究</a:t>
            </a:r>
            <a:r>
              <a:rPr lang="zh-CN" altLang="en-US" sz="2800">
                <a:solidFill>
                  <a:srgbClr val="FF0000"/>
                </a:solidFill>
                <a:latin typeface="宋体" panose="02010600030101010101" pitchFamily="2" charset="-122"/>
                <a:cs typeface="Times New Roman" panose="02020603050405020304" pitchFamily="18" charset="0"/>
              </a:rPr>
              <a:t>】</a:t>
            </a:r>
            <a:endParaRPr lang="zh-CN" altLang="en-US" sz="2800">
              <a:latin typeface="宋体" panose="02010600030101010101" pitchFamily="2" charset="-122"/>
              <a:cs typeface="Times New Roman" panose="02020603050405020304" pitchFamily="18" charset="0"/>
            </a:endParaRPr>
          </a:p>
          <a:p>
            <a:pPr>
              <a:lnSpc>
                <a:spcPct val="120000"/>
              </a:lnSpc>
            </a:pPr>
            <a:r>
              <a:rPr lang="zh-CN" altLang="en-US" sz="2800" dirty="0">
                <a:latin typeface="宋体" panose="02010600030101010101" pitchFamily="2" charset="-122"/>
                <a:cs typeface="Times New Roman" panose="02020603050405020304" pitchFamily="18" charset="0"/>
              </a:rPr>
              <a:t>读以下三幅漫画</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探究回答问题。</a:t>
            </a:r>
            <a:endParaRPr lang="zh-CN" altLang="en-US" sz="2800" dirty="0">
              <a:latin typeface="宋体" panose="02010600030101010101" pitchFamily="2" charset="-122"/>
              <a:ea typeface="Times New Roman" panose="02020603050405020304" pitchFamily="18" charset="0"/>
              <a:cs typeface="Times New Roman" panose="02020603050405020304" pitchFamily="18" charset="0"/>
            </a:endParaRPr>
          </a:p>
        </p:txBody>
      </p:sp>
      <p:pic>
        <p:nvPicPr>
          <p:cNvPr id="795651" name="Image0310.jpeg"/>
          <p:cNvPicPr>
            <a:picLocks noChangeAspect="1"/>
          </p:cNvPicPr>
          <p:nvPr/>
        </p:nvPicPr>
        <p:blipFill>
          <a:blip r:embed="rId1"/>
          <a:stretch>
            <a:fillRect/>
          </a:stretch>
        </p:blipFill>
        <p:spPr>
          <a:xfrm>
            <a:off x="564515" y="1149350"/>
            <a:ext cx="4946650" cy="4936490"/>
          </a:xfrm>
          <a:prstGeom prst="rect">
            <a:avLst/>
          </a:prstGeom>
          <a:noFill/>
          <a:ln w="9525">
            <a:noFill/>
          </a:ln>
        </p:spPr>
      </p:pic>
      <p:sp>
        <p:nvSpPr>
          <p:cNvPr id="796674" name="文本框 796673"/>
          <p:cNvSpPr txBox="1"/>
          <p:nvPr/>
        </p:nvSpPr>
        <p:spPr>
          <a:xfrm>
            <a:off x="5614035" y="690245"/>
            <a:ext cx="5914390" cy="5777230"/>
          </a:xfrm>
          <a:prstGeom prst="rect">
            <a:avLst/>
          </a:prstGeom>
          <a:noFill/>
          <a:ln w="9525">
            <a:noFill/>
          </a:ln>
        </p:spPr>
        <p:txBody>
          <a:bodyPr wrap="square">
            <a:spAutoFit/>
          </a:bodyPr>
          <a:p>
            <a:pPr>
              <a:lnSpc>
                <a:spcPct val="110000"/>
              </a:lnSpc>
            </a:pPr>
            <a:r>
              <a:rPr lang="en-US" altLang="zh-CN" sz="2800" dirty="0">
                <a:latin typeface="宋体" panose="02010600030101010101" pitchFamily="2" charset="-122"/>
                <a:cs typeface="Times New Roman" panose="02020603050405020304" pitchFamily="18" charset="0"/>
              </a:rPr>
              <a:t>(1)</a:t>
            </a:r>
            <a:r>
              <a:rPr lang="zh-CN" altLang="en-US" sz="2800" dirty="0">
                <a:latin typeface="宋体" panose="02010600030101010101" pitchFamily="2" charset="-122"/>
                <a:cs typeface="Times New Roman" panose="02020603050405020304" pitchFamily="18" charset="0"/>
              </a:rPr>
              <a:t>图甲反映的问题主要违背了可持续发展的什么原则</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理由是什么</a:t>
            </a:r>
            <a:r>
              <a:rPr lang="en-US" altLang="zh-CN" sz="2800">
                <a:latin typeface="宋体" panose="02010600030101010101" pitchFamily="2" charset="-122"/>
                <a:cs typeface="Times New Roman" panose="02020603050405020304" pitchFamily="18" charset="0"/>
              </a:rPr>
              <a:t>?</a:t>
            </a:r>
            <a:endParaRPr lang="en-US" altLang="zh-CN" sz="2800">
              <a:solidFill>
                <a:srgbClr val="FF0000"/>
              </a:solidFill>
              <a:latin typeface="宋体" panose="02010600030101010101" pitchFamily="2" charset="-122"/>
              <a:ea typeface="楷体_GB2312" pitchFamily="49" charset="-122"/>
            </a:endParaRPr>
          </a:p>
          <a:p>
            <a:pPr>
              <a:lnSpc>
                <a:spcPct val="110000"/>
              </a:lnSpc>
            </a:pPr>
            <a:r>
              <a:rPr lang="zh-CN" altLang="en-US" sz="2800" b="1" dirty="0">
                <a:solidFill>
                  <a:srgbClr val="0308FB"/>
                </a:solidFill>
                <a:latin typeface="宋体" panose="02010600030101010101" pitchFamily="2" charset="-122"/>
                <a:ea typeface="楷体_GB2312" pitchFamily="49" charset="-122"/>
              </a:rPr>
              <a:t>提示</a:t>
            </a:r>
            <a:r>
              <a:rPr lang="en-US" altLang="zh-CN" sz="2800" b="1">
                <a:solidFill>
                  <a:srgbClr val="0308FB"/>
                </a:solidFill>
                <a:latin typeface="宋体" panose="02010600030101010101" pitchFamily="2" charset="-122"/>
                <a:cs typeface="Times New Roman" panose="02020603050405020304" pitchFamily="18" charset="0"/>
              </a:rPr>
              <a:t>:</a:t>
            </a:r>
            <a:r>
              <a:rPr lang="zh-CN" altLang="en-US" sz="2800" b="1" dirty="0">
                <a:solidFill>
                  <a:srgbClr val="FF0000"/>
                </a:solidFill>
                <a:latin typeface="宋体" panose="02010600030101010101" pitchFamily="2" charset="-122"/>
                <a:ea typeface="楷体_GB2312" pitchFamily="49" charset="-122"/>
              </a:rPr>
              <a:t>公平性和持续性。</a:t>
            </a:r>
            <a:r>
              <a:rPr lang="zh-CN" altLang="en-US" sz="2800" dirty="0">
                <a:latin typeface="宋体" panose="02010600030101010101" pitchFamily="2" charset="-122"/>
                <a:ea typeface="楷体_GB2312" pitchFamily="49" charset="-122"/>
              </a:rPr>
              <a:t>鱼类资源的数量是有限的</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人类过度捕捞使渔业资源衰退</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影响后代人的生活质量</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违反了公平性原则和持续性原则。</a:t>
            </a:r>
            <a:endParaRPr lang="zh-CN" altLang="en-US" sz="2800" dirty="0">
              <a:latin typeface="宋体" panose="02010600030101010101" pitchFamily="2" charset="-122"/>
              <a:cs typeface="Times New Roman" panose="02020603050405020304" pitchFamily="18" charset="0"/>
            </a:endParaRPr>
          </a:p>
          <a:p>
            <a:pPr>
              <a:lnSpc>
                <a:spcPct val="110000"/>
              </a:lnSpc>
            </a:pPr>
            <a:r>
              <a:rPr lang="en-US" altLang="zh-CN" sz="2800" dirty="0">
                <a:latin typeface="宋体" panose="02010600030101010101" pitchFamily="2" charset="-122"/>
                <a:cs typeface="Times New Roman" panose="02020603050405020304" pitchFamily="18" charset="0"/>
              </a:rPr>
              <a:t>(2)</a:t>
            </a:r>
            <a:r>
              <a:rPr lang="zh-CN" altLang="en-US" sz="2800" dirty="0">
                <a:latin typeface="宋体" panose="02010600030101010101" pitchFamily="2" charset="-122"/>
                <a:cs typeface="Times New Roman" panose="02020603050405020304" pitchFamily="18" charset="0"/>
              </a:rPr>
              <a:t>图乙主要体现了可持续发展的什么原则</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理由是什么</a:t>
            </a:r>
            <a:r>
              <a:rPr lang="en-US" altLang="zh-CN" sz="2800">
                <a:latin typeface="宋体" panose="02010600030101010101" pitchFamily="2" charset="-122"/>
                <a:cs typeface="Times New Roman" panose="02020603050405020304" pitchFamily="18" charset="0"/>
              </a:rPr>
              <a:t>?</a:t>
            </a:r>
            <a:endParaRPr lang="en-US" altLang="zh-CN" sz="2800">
              <a:solidFill>
                <a:srgbClr val="FF0000"/>
              </a:solidFill>
              <a:latin typeface="宋体" panose="02010600030101010101" pitchFamily="2" charset="-122"/>
              <a:ea typeface="楷体_GB2312" pitchFamily="49" charset="-122"/>
            </a:endParaRPr>
          </a:p>
          <a:p>
            <a:pPr>
              <a:lnSpc>
                <a:spcPct val="110000"/>
              </a:lnSpc>
            </a:pPr>
            <a:r>
              <a:rPr lang="zh-CN" altLang="en-US" sz="2800" b="1" dirty="0">
                <a:solidFill>
                  <a:srgbClr val="0308FB"/>
                </a:solidFill>
                <a:latin typeface="宋体" panose="02010600030101010101" pitchFamily="2" charset="-122"/>
                <a:ea typeface="楷体_GB2312" pitchFamily="49" charset="-122"/>
              </a:rPr>
              <a:t>提示</a:t>
            </a:r>
            <a:r>
              <a:rPr lang="en-US" altLang="zh-CN" sz="2800" b="1">
                <a:solidFill>
                  <a:srgbClr val="0308FB"/>
                </a:solidFill>
                <a:latin typeface="宋体" panose="02010600030101010101" pitchFamily="2" charset="-122"/>
                <a:cs typeface="Times New Roman" panose="02020603050405020304" pitchFamily="18" charset="0"/>
              </a:rPr>
              <a:t>:</a:t>
            </a:r>
            <a:r>
              <a:rPr lang="zh-CN" altLang="en-US" sz="2800" b="1" dirty="0">
                <a:solidFill>
                  <a:srgbClr val="FF0000"/>
                </a:solidFill>
                <a:latin typeface="宋体" panose="02010600030101010101" pitchFamily="2" charset="-122"/>
                <a:ea typeface="楷体_GB2312" pitchFamily="49" charset="-122"/>
              </a:rPr>
              <a:t>共同性原则。</a:t>
            </a:r>
            <a:r>
              <a:rPr lang="zh-CN" altLang="en-US" sz="2800" dirty="0">
                <a:latin typeface="宋体" panose="02010600030101010101" pitchFamily="2" charset="-122"/>
                <a:ea typeface="楷体_GB2312" pitchFamily="49" charset="-122"/>
              </a:rPr>
              <a:t>臭氧层破坏是一个跨国界的问题</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只有进行国际合作才能有效保护臭氧层</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保护我们的生存环境。</a:t>
            </a:r>
            <a:endParaRPr lang="zh-CN" altLang="en-US" sz="2800" dirty="0">
              <a:latin typeface="宋体" panose="02010600030101010101" pitchFamily="2"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6674">
                                            <p:txEl>
                                              <p:charRg st="33" end="9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6674">
                                            <p:txEl>
                                              <p:charRg st="97" end="12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6674">
                                            <p:txEl>
                                              <p:charRg st="125" end="17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7698" name="文本框 797697"/>
          <p:cNvSpPr txBox="1"/>
          <p:nvPr/>
        </p:nvSpPr>
        <p:spPr>
          <a:xfrm>
            <a:off x="803275" y="322580"/>
            <a:ext cx="10086975" cy="2460625"/>
          </a:xfrm>
          <a:prstGeom prst="rect">
            <a:avLst/>
          </a:prstGeom>
          <a:noFill/>
          <a:ln w="9525">
            <a:noFill/>
          </a:ln>
        </p:spPr>
        <p:txBody>
          <a:bodyPr wrap="square">
            <a:spAutoFit/>
          </a:bodyPr>
          <a:p>
            <a:pPr>
              <a:lnSpc>
                <a:spcPct val="110000"/>
              </a:lnSpc>
            </a:pPr>
            <a:r>
              <a:rPr lang="en-US" altLang="zh-CN" sz="2800" dirty="0">
                <a:latin typeface="宋体" panose="02010600030101010101" pitchFamily="2" charset="-122"/>
                <a:cs typeface="Times New Roman" panose="02020603050405020304" pitchFamily="18" charset="0"/>
              </a:rPr>
              <a:t>(3)</a:t>
            </a:r>
            <a:r>
              <a:rPr lang="zh-CN" altLang="en-US" sz="2800" dirty="0">
                <a:latin typeface="宋体" panose="02010600030101010101" pitchFamily="2" charset="-122"/>
                <a:cs typeface="Times New Roman" panose="02020603050405020304" pitchFamily="18" charset="0"/>
              </a:rPr>
              <a:t>读图丙</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结合可持续发展理论</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谈谈你的看法。</a:t>
            </a:r>
            <a:endParaRPr lang="zh-CN" altLang="en-US" sz="2800" dirty="0">
              <a:solidFill>
                <a:srgbClr val="FF0000"/>
              </a:solidFill>
              <a:latin typeface="宋体" panose="02010600030101010101" pitchFamily="2" charset="-122"/>
              <a:ea typeface="楷体_GB2312" pitchFamily="49" charset="-122"/>
            </a:endParaRPr>
          </a:p>
          <a:p>
            <a:pPr>
              <a:lnSpc>
                <a:spcPct val="110000"/>
              </a:lnSpc>
            </a:pPr>
            <a:r>
              <a:rPr lang="zh-CN" altLang="en-US" sz="2800" b="1" dirty="0">
                <a:solidFill>
                  <a:srgbClr val="0308FB"/>
                </a:solidFill>
                <a:latin typeface="宋体" panose="02010600030101010101" pitchFamily="2" charset="-122"/>
                <a:ea typeface="楷体_GB2312" pitchFamily="49" charset="-122"/>
              </a:rPr>
              <a:t>提示</a:t>
            </a:r>
            <a:r>
              <a:rPr lang="en-US" altLang="zh-CN" sz="2800" b="1">
                <a:solidFill>
                  <a:srgbClr val="0308FB"/>
                </a:solidFill>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图中西欧人的态度</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是出于</a:t>
            </a:r>
            <a:r>
              <a:rPr lang="zh-CN" altLang="en-US" sz="2800" b="1" dirty="0">
                <a:solidFill>
                  <a:srgbClr val="FF0000"/>
                </a:solidFill>
                <a:latin typeface="宋体" panose="02010600030101010101" pitchFamily="2" charset="-122"/>
                <a:ea typeface="楷体_GB2312" pitchFamily="49" charset="-122"/>
              </a:rPr>
              <a:t>全球环境保护</a:t>
            </a:r>
            <a:r>
              <a:rPr lang="zh-CN" altLang="en-US" sz="2800" dirty="0">
                <a:latin typeface="宋体" panose="02010600030101010101" pitchFamily="2" charset="-122"/>
                <a:ea typeface="楷体_GB2312" pitchFamily="49" charset="-122"/>
              </a:rPr>
              <a:t>和可持续发展的</a:t>
            </a:r>
            <a:r>
              <a:rPr lang="zh-CN" altLang="en-US" sz="2800" b="1" dirty="0">
                <a:solidFill>
                  <a:srgbClr val="FF0000"/>
                </a:solidFill>
                <a:latin typeface="宋体" panose="02010600030101010101" pitchFamily="2" charset="-122"/>
                <a:ea typeface="楷体_GB2312" pitchFamily="49" charset="-122"/>
              </a:rPr>
              <a:t>持续性</a:t>
            </a:r>
            <a:r>
              <a:rPr lang="zh-CN" altLang="en-US" sz="2800" dirty="0">
                <a:latin typeface="宋体" panose="02010600030101010101" pitchFamily="2" charset="-122"/>
                <a:ea typeface="楷体_GB2312" pitchFamily="49" charset="-122"/>
              </a:rPr>
              <a:t>和</a:t>
            </a:r>
            <a:r>
              <a:rPr lang="zh-CN" altLang="en-US" sz="2800" b="1" dirty="0">
                <a:solidFill>
                  <a:srgbClr val="FF0000"/>
                </a:solidFill>
                <a:latin typeface="宋体" panose="02010600030101010101" pitchFamily="2" charset="-122"/>
                <a:ea typeface="楷体_GB2312" pitchFamily="49" charset="-122"/>
              </a:rPr>
              <a:t>共同性</a:t>
            </a:r>
            <a:r>
              <a:rPr lang="zh-CN" altLang="en-US" sz="2800" dirty="0">
                <a:latin typeface="宋体" panose="02010600030101010101" pitchFamily="2" charset="-122"/>
                <a:ea typeface="楷体_GB2312" pitchFamily="49" charset="-122"/>
              </a:rPr>
              <a:t>原则</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巴西人的观点是</a:t>
            </a:r>
            <a:r>
              <a:rPr lang="zh-CN" altLang="en-US" sz="2800" b="1" dirty="0">
                <a:solidFill>
                  <a:srgbClr val="FF0000"/>
                </a:solidFill>
                <a:latin typeface="宋体" panose="02010600030101010101" pitchFamily="2" charset="-122"/>
                <a:ea typeface="楷体_GB2312" pitchFamily="49" charset="-122"/>
              </a:rPr>
              <a:t>维护本国的发展权</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西欧人的背后是被砍伐后的树桩</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却要求发展中国家为环境保护而付出牺牲经济发展和生活质量的代价</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这</a:t>
            </a:r>
            <a:r>
              <a:rPr lang="zh-CN" altLang="en-US" sz="2800" b="1" dirty="0">
                <a:solidFill>
                  <a:srgbClr val="FF0000"/>
                </a:solidFill>
                <a:latin typeface="宋体" panose="02010600030101010101" pitchFamily="2" charset="-122"/>
                <a:ea typeface="楷体_GB2312" pitchFamily="49" charset="-122"/>
              </a:rPr>
              <a:t>违背了公平性原则</a:t>
            </a:r>
            <a:r>
              <a:rPr lang="zh-CN" altLang="en-US" sz="2800" dirty="0">
                <a:latin typeface="宋体" panose="02010600030101010101" pitchFamily="2" charset="-122"/>
                <a:ea typeface="楷体_GB2312" pitchFamily="49" charset="-122"/>
              </a:rPr>
              <a:t>。</a:t>
            </a:r>
            <a:endParaRPr lang="zh-CN" altLang="en-US" sz="2800" dirty="0">
              <a:latin typeface="宋体" panose="02010600030101010101" pitchFamily="2" charset="-122"/>
              <a:ea typeface="楷体_GB2312" pitchFamily="49" charset="-122"/>
            </a:endParaRPr>
          </a:p>
        </p:txBody>
      </p:sp>
      <p:pic>
        <p:nvPicPr>
          <p:cNvPr id="795651" name="Image0310.jpeg"/>
          <p:cNvPicPr>
            <a:picLocks noChangeAspect="1"/>
          </p:cNvPicPr>
          <p:nvPr/>
        </p:nvPicPr>
        <p:blipFill>
          <a:blip r:embed="rId1"/>
          <a:srcRect/>
          <a:stretch>
            <a:fillRect/>
          </a:stretch>
        </p:blipFill>
        <p:spPr>
          <a:xfrm>
            <a:off x="1837055" y="2849245"/>
            <a:ext cx="7728585" cy="38773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7698">
                                            <p:txEl>
                                              <p:charRg st="25" end="13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2818" name="文本框 802817"/>
          <p:cNvSpPr txBox="1"/>
          <p:nvPr/>
        </p:nvSpPr>
        <p:spPr>
          <a:xfrm>
            <a:off x="703703" y="223085"/>
            <a:ext cx="10346449" cy="1445260"/>
          </a:xfrm>
          <a:prstGeom prst="rect">
            <a:avLst/>
          </a:prstGeom>
          <a:noFill/>
          <a:ln w="9525">
            <a:noFill/>
          </a:ln>
        </p:spPr>
        <p:txBody>
          <a:bodyPr>
            <a:spAutoFit/>
          </a:bodyPr>
          <a:p>
            <a:r>
              <a:rPr lang="zh-CN" altLang="en-US" sz="2800" dirty="0">
                <a:solidFill>
                  <a:srgbClr val="FF0000"/>
                </a:solidFill>
                <a:latin typeface="宋体" panose="02010600030101010101" pitchFamily="2" charset="-122"/>
                <a:cs typeface="Times New Roman" panose="02020603050405020304" pitchFamily="18" charset="0"/>
              </a:rPr>
              <a:t>【归纳总结</a:t>
            </a:r>
            <a:r>
              <a:rPr lang="zh-CN" altLang="en-US" sz="2800">
                <a:solidFill>
                  <a:srgbClr val="FF0000"/>
                </a:solidFill>
                <a:latin typeface="宋体" panose="02010600030101010101" pitchFamily="2" charset="-122"/>
                <a:cs typeface="Times New Roman" panose="02020603050405020304" pitchFamily="18" charset="0"/>
              </a:rPr>
              <a:t>】</a:t>
            </a:r>
            <a:endParaRPr lang="zh-CN" altLang="en-US" sz="2800">
              <a:latin typeface="宋体" panose="02010600030101010101" pitchFamily="2" charset="-122"/>
              <a:cs typeface="Times New Roman" panose="02020603050405020304" pitchFamily="18" charset="0"/>
            </a:endParaRPr>
          </a:p>
          <a:p>
            <a:pPr algn="ctr"/>
            <a:r>
              <a:rPr lang="zh-CN" altLang="en-US" sz="3200" dirty="0">
                <a:solidFill>
                  <a:srgbClr val="0308FB"/>
                </a:solidFill>
                <a:latin typeface="宋体" panose="02010600030101010101" pitchFamily="2" charset="-122"/>
                <a:cs typeface="Times New Roman" panose="02020603050405020304" pitchFamily="18" charset="0"/>
              </a:rPr>
              <a:t>可持续发展的内涵和基本原则</a:t>
            </a:r>
            <a:endParaRPr lang="zh-CN" altLang="en-US" sz="3200" dirty="0">
              <a:solidFill>
                <a:srgbClr val="0308FB"/>
              </a:solidFill>
              <a:latin typeface="宋体" panose="02010600030101010101" pitchFamily="2" charset="-122"/>
              <a:cs typeface="Times New Roman" panose="02020603050405020304" pitchFamily="18" charset="0"/>
            </a:endParaRPr>
          </a:p>
          <a:p>
            <a:r>
              <a:rPr lang="en-US" altLang="zh-CN" sz="2800" dirty="0">
                <a:latin typeface="宋体" panose="02010600030101010101" pitchFamily="2" charset="-122"/>
                <a:cs typeface="Times New Roman" panose="02020603050405020304" pitchFamily="18" charset="0"/>
              </a:rPr>
              <a:t>(1)</a:t>
            </a:r>
            <a:r>
              <a:rPr lang="zh-CN" altLang="en-US" sz="2800" dirty="0">
                <a:latin typeface="宋体" panose="02010600030101010101" pitchFamily="2" charset="-122"/>
                <a:cs typeface="Times New Roman" panose="02020603050405020304" pitchFamily="18" charset="0"/>
              </a:rPr>
              <a:t>内涵。</a:t>
            </a:r>
            <a:endParaRPr lang="zh-CN" altLang="en-US" sz="2800" dirty="0">
              <a:latin typeface="宋体" panose="02010600030101010101" pitchFamily="2" charset="-122"/>
              <a:ea typeface="Times New Roman" panose="02020603050405020304" pitchFamily="18" charset="0"/>
              <a:cs typeface="Times New Roman" panose="02020603050405020304" pitchFamily="18" charset="0"/>
            </a:endParaRPr>
          </a:p>
        </p:txBody>
      </p:sp>
      <p:pic>
        <p:nvPicPr>
          <p:cNvPr id="802819" name="Image0311.jpeg"/>
          <p:cNvPicPr>
            <a:picLocks noChangeAspect="1"/>
          </p:cNvPicPr>
          <p:nvPr/>
        </p:nvPicPr>
        <p:blipFill>
          <a:blip r:embed="rId1"/>
          <a:stretch>
            <a:fillRect/>
          </a:stretch>
        </p:blipFill>
        <p:spPr>
          <a:xfrm>
            <a:off x="2464435" y="1606550"/>
            <a:ext cx="7234555" cy="5043805"/>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3842" name="文本框 803841"/>
          <p:cNvSpPr txBox="1"/>
          <p:nvPr/>
        </p:nvSpPr>
        <p:spPr>
          <a:xfrm>
            <a:off x="823083" y="183022"/>
            <a:ext cx="10346449" cy="521970"/>
          </a:xfrm>
          <a:prstGeom prst="rect">
            <a:avLst/>
          </a:prstGeom>
          <a:noFill/>
          <a:ln w="9525">
            <a:noFill/>
          </a:ln>
        </p:spPr>
        <p:txBody>
          <a:bodyPr>
            <a:spAutoFit/>
          </a:bodyPr>
          <a:p>
            <a:r>
              <a:rPr lang="en-US" altLang="zh-CN" sz="2800" dirty="0">
                <a:latin typeface="宋体" panose="02010600030101010101" pitchFamily="2" charset="-122"/>
              </a:rPr>
              <a:t>(2)</a:t>
            </a:r>
            <a:r>
              <a:rPr lang="zh-CN" altLang="en-US" sz="2800" dirty="0">
                <a:latin typeface="宋体" panose="02010600030101010101" pitchFamily="2" charset="-122"/>
              </a:rPr>
              <a:t>原则。</a:t>
            </a:r>
            <a:endParaRPr lang="zh-CN" altLang="en-US" sz="2800" dirty="0">
              <a:latin typeface="宋体" panose="02010600030101010101" pitchFamily="2" charset="-122"/>
            </a:endParaRPr>
          </a:p>
        </p:txBody>
      </p:sp>
      <p:graphicFrame>
        <p:nvGraphicFramePr>
          <p:cNvPr id="803924" name="表格 803923"/>
          <p:cNvGraphicFramePr/>
          <p:nvPr>
            <p:custDataLst>
              <p:tags r:id="rId1"/>
            </p:custDataLst>
          </p:nvPr>
        </p:nvGraphicFramePr>
        <p:xfrm>
          <a:off x="987573" y="980754"/>
          <a:ext cx="10395585" cy="5353685"/>
        </p:xfrm>
        <a:graphic>
          <a:graphicData uri="http://schemas.openxmlformats.org/drawingml/2006/table">
            <a:tbl>
              <a:tblPr/>
              <a:tblGrid>
                <a:gridCol w="1280160"/>
                <a:gridCol w="3660775"/>
                <a:gridCol w="5454650"/>
              </a:tblGrid>
              <a:tr h="51117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640" b="1" dirty="0">
                          <a:latin typeface="宋体" panose="02010600030101010101" pitchFamily="2" charset="-122"/>
                          <a:cs typeface="Times New Roman" panose="02020603050405020304" pitchFamily="18" charset="0"/>
                        </a:rPr>
                        <a:t>原则</a:t>
                      </a:r>
                      <a:endParaRPr lang="zh-CN" altLang="en-US" sz="2640" b="1" dirty="0"/>
                    </a:p>
                  </a:txBody>
                  <a:tcPr marL="109752" marR="109752" marT="54876" marB="54876"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640" b="1" dirty="0">
                          <a:latin typeface="宋体" panose="02010600030101010101" pitchFamily="2" charset="-122"/>
                          <a:cs typeface="Times New Roman" panose="02020603050405020304" pitchFamily="18" charset="0"/>
                        </a:rPr>
                        <a:t>含　义</a:t>
                      </a:r>
                      <a:endParaRPr lang="zh-CN" altLang="en-US" sz="2640" b="1" dirty="0"/>
                    </a:p>
                  </a:txBody>
                  <a:tcPr marL="109752" marR="109752" marT="54876" marB="5487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640" b="1" dirty="0">
                          <a:latin typeface="宋体" panose="02010600030101010101" pitchFamily="2" charset="-122"/>
                          <a:cs typeface="Times New Roman" panose="02020603050405020304" pitchFamily="18" charset="0"/>
                        </a:rPr>
                        <a:t>具体做法</a:t>
                      </a:r>
                      <a:endParaRPr lang="zh-CN" altLang="en-US" sz="2640" b="1" dirty="0"/>
                    </a:p>
                  </a:txBody>
                  <a:tcPr marL="109752" marR="109752" marT="54876" marB="54876"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2275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640" b="1" dirty="0">
                          <a:solidFill>
                            <a:srgbClr val="0308FB"/>
                          </a:solidFill>
                          <a:latin typeface="宋体" panose="02010600030101010101" pitchFamily="2" charset="-122"/>
                          <a:cs typeface="Times New Roman" panose="02020603050405020304" pitchFamily="18" charset="0"/>
                        </a:rPr>
                        <a:t>公平性</a:t>
                      </a:r>
                      <a:endParaRPr lang="zh-CN" altLang="en-US" sz="2640" b="1" dirty="0">
                        <a:solidFill>
                          <a:srgbClr val="0308FB"/>
                        </a:solidFill>
                        <a:latin typeface="宋体" panose="02010600030101010101" pitchFamily="2" charset="-122"/>
                        <a:cs typeface="Times New Roman" panose="02020603050405020304" pitchFamily="18" charset="0"/>
                      </a:endParaRPr>
                    </a:p>
                    <a:p>
                      <a:pPr marL="0" lvl="0" indent="0" algn="ctr" eaLnBrk="0" hangingPunct="0">
                        <a:spcBef>
                          <a:spcPct val="0"/>
                        </a:spcBef>
                        <a:buNone/>
                      </a:pPr>
                      <a:r>
                        <a:rPr lang="zh-CN" altLang="en-US" sz="2640" b="1" dirty="0">
                          <a:solidFill>
                            <a:srgbClr val="0308FB"/>
                          </a:solidFill>
                          <a:latin typeface="宋体" panose="02010600030101010101" pitchFamily="2" charset="-122"/>
                          <a:cs typeface="Times New Roman" panose="02020603050405020304" pitchFamily="18" charset="0"/>
                        </a:rPr>
                        <a:t>原则</a:t>
                      </a:r>
                      <a:endParaRPr lang="zh-CN" altLang="en-US" sz="2640" b="1" dirty="0">
                        <a:solidFill>
                          <a:srgbClr val="0308FB"/>
                        </a:solidFill>
                        <a:latin typeface="宋体" panose="02010600030101010101" pitchFamily="2" charset="-122"/>
                        <a:cs typeface="Times New Roman" panose="02020603050405020304" pitchFamily="18" charset="0"/>
                      </a:endParaRPr>
                    </a:p>
                  </a:txBody>
                  <a:tcPr marL="109752" marR="109752" marT="54876" marB="54876"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2640" b="1" dirty="0">
                          <a:latin typeface="宋体" panose="02010600030101010101" pitchFamily="2" charset="-122"/>
                          <a:cs typeface="Times New Roman" panose="02020603050405020304" pitchFamily="18" charset="0"/>
                        </a:rPr>
                        <a:t>包括同代人之间、代际之间、人类与其他生物种群之间、不同国家与地区之间的公平</a:t>
                      </a:r>
                      <a:endParaRPr lang="zh-CN" altLang="en-US" sz="2640" b="1" dirty="0"/>
                    </a:p>
                  </a:txBody>
                  <a:tcPr marL="109752" marR="109752" marT="54876" marB="5487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2640" b="1" dirty="0">
                          <a:latin typeface="宋体" panose="02010600030101010101" pitchFamily="2" charset="-122"/>
                          <a:cs typeface="Times New Roman" panose="02020603050405020304" pitchFamily="18" charset="0"/>
                        </a:rPr>
                        <a:t>保护生物的多样性</a:t>
                      </a:r>
                      <a:r>
                        <a:rPr lang="en-US" altLang="zh-CN" sz="2640" b="1" dirty="0">
                          <a:latin typeface="宋体" panose="02010600030101010101" pitchFamily="2" charset="-122"/>
                          <a:cs typeface="Times New Roman" panose="02020603050405020304" pitchFamily="18" charset="0"/>
                        </a:rPr>
                        <a:t>,</a:t>
                      </a:r>
                      <a:r>
                        <a:rPr lang="zh-CN" altLang="en-US" sz="2640" b="1" dirty="0">
                          <a:latin typeface="宋体" panose="02010600030101010101" pitchFamily="2" charset="-122"/>
                          <a:cs typeface="Times New Roman" panose="02020603050405020304" pitchFamily="18" charset="0"/>
                        </a:rPr>
                        <a:t>各国都有发展权</a:t>
                      </a:r>
                      <a:r>
                        <a:rPr lang="en-US" altLang="zh-CN" sz="2640" b="1" dirty="0">
                          <a:latin typeface="宋体" panose="02010600030101010101" pitchFamily="2" charset="-122"/>
                          <a:cs typeface="Times New Roman" panose="02020603050405020304" pitchFamily="18" charset="0"/>
                        </a:rPr>
                        <a:t>,</a:t>
                      </a:r>
                      <a:r>
                        <a:rPr lang="zh-CN" altLang="en-US" sz="2640" b="1" dirty="0">
                          <a:latin typeface="宋体" panose="02010600030101010101" pitchFamily="2" charset="-122"/>
                          <a:cs typeface="Times New Roman" panose="02020603050405020304" pitchFamily="18" charset="0"/>
                        </a:rPr>
                        <a:t>应和子孙后代共享资源和环境</a:t>
                      </a:r>
                      <a:endParaRPr lang="zh-CN" altLang="en-US" sz="2640" b="1" dirty="0"/>
                    </a:p>
                  </a:txBody>
                  <a:tcPr marL="109752" marR="109752" marT="54876" marB="54876"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2339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640" b="1" dirty="0">
                          <a:solidFill>
                            <a:srgbClr val="0308FB"/>
                          </a:solidFill>
                          <a:latin typeface="宋体" panose="02010600030101010101" pitchFamily="2" charset="-122"/>
                          <a:cs typeface="Times New Roman" panose="02020603050405020304" pitchFamily="18" charset="0"/>
                        </a:rPr>
                        <a:t>持续性</a:t>
                      </a:r>
                      <a:endParaRPr lang="zh-CN" altLang="en-US" sz="2640" b="1" dirty="0">
                        <a:solidFill>
                          <a:srgbClr val="0308FB"/>
                        </a:solidFill>
                        <a:latin typeface="宋体" panose="02010600030101010101" pitchFamily="2" charset="-122"/>
                        <a:cs typeface="Times New Roman" panose="02020603050405020304" pitchFamily="18" charset="0"/>
                      </a:endParaRPr>
                    </a:p>
                    <a:p>
                      <a:pPr marL="0" lvl="0" indent="0" algn="ctr" eaLnBrk="0" hangingPunct="0">
                        <a:spcBef>
                          <a:spcPct val="0"/>
                        </a:spcBef>
                        <a:buNone/>
                      </a:pPr>
                      <a:r>
                        <a:rPr lang="zh-CN" altLang="en-US" sz="2640" b="1" dirty="0">
                          <a:solidFill>
                            <a:srgbClr val="0308FB"/>
                          </a:solidFill>
                          <a:latin typeface="宋体" panose="02010600030101010101" pitchFamily="2" charset="-122"/>
                          <a:cs typeface="Times New Roman" panose="02020603050405020304" pitchFamily="18" charset="0"/>
                        </a:rPr>
                        <a:t>原则</a:t>
                      </a:r>
                      <a:endParaRPr lang="zh-CN" altLang="en-US" sz="2640" b="1" dirty="0">
                        <a:solidFill>
                          <a:srgbClr val="0308FB"/>
                        </a:solidFill>
                        <a:latin typeface="宋体" panose="02010600030101010101" pitchFamily="2" charset="-122"/>
                        <a:cs typeface="Times New Roman" panose="02020603050405020304" pitchFamily="18" charset="0"/>
                      </a:endParaRPr>
                    </a:p>
                  </a:txBody>
                  <a:tcPr marL="109752" marR="109752" marT="54876" marB="54876"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2640" b="1" dirty="0">
                          <a:latin typeface="宋体" panose="02010600030101010101" pitchFamily="2" charset="-122"/>
                          <a:cs typeface="Times New Roman" panose="02020603050405020304" pitchFamily="18" charset="0"/>
                        </a:rPr>
                        <a:t>人类的经济活动和社会发展必须保持在资源和环境的承载力之内</a:t>
                      </a:r>
                      <a:r>
                        <a:rPr lang="en-US" altLang="zh-CN" sz="2640" b="1" dirty="0">
                          <a:latin typeface="宋体" panose="02010600030101010101" pitchFamily="2" charset="-122"/>
                          <a:cs typeface="Times New Roman" panose="02020603050405020304" pitchFamily="18" charset="0"/>
                        </a:rPr>
                        <a:t>,</a:t>
                      </a:r>
                      <a:r>
                        <a:rPr lang="zh-CN" altLang="en-US" sz="2640" b="1" dirty="0">
                          <a:latin typeface="宋体" panose="02010600030101010101" pitchFamily="2" charset="-122"/>
                          <a:cs typeface="Times New Roman" panose="02020603050405020304" pitchFamily="18" charset="0"/>
                        </a:rPr>
                        <a:t>寻求可持续发展</a:t>
                      </a:r>
                      <a:endParaRPr lang="zh-CN" altLang="en-US" sz="2640" b="1" dirty="0"/>
                    </a:p>
                  </a:txBody>
                  <a:tcPr marL="109752" marR="109752" marT="54876" marB="5487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2640" b="1" dirty="0">
                          <a:latin typeface="宋体" panose="02010600030101010101" pitchFamily="2" charset="-122"/>
                          <a:cs typeface="Times New Roman" panose="02020603050405020304" pitchFamily="18" charset="0"/>
                        </a:rPr>
                        <a:t>保持适度的人口规模</a:t>
                      </a:r>
                      <a:r>
                        <a:rPr lang="en-US" altLang="zh-CN" sz="2640" b="1" dirty="0">
                          <a:latin typeface="宋体" panose="02010600030101010101" pitchFamily="2" charset="-122"/>
                          <a:cs typeface="Times New Roman" panose="02020603050405020304" pitchFamily="18" charset="0"/>
                        </a:rPr>
                        <a:t>,</a:t>
                      </a:r>
                      <a:r>
                        <a:rPr lang="zh-CN" altLang="en-US" sz="2640" b="1" dirty="0">
                          <a:latin typeface="宋体" panose="02010600030101010101" pitchFamily="2" charset="-122"/>
                          <a:cs typeface="Times New Roman" panose="02020603050405020304" pitchFamily="18" charset="0"/>
                        </a:rPr>
                        <a:t>合理开发和利用自然资源</a:t>
                      </a:r>
                      <a:r>
                        <a:rPr lang="en-US" altLang="zh-CN" sz="2640" b="1" dirty="0">
                          <a:latin typeface="宋体" panose="02010600030101010101" pitchFamily="2" charset="-122"/>
                          <a:cs typeface="Times New Roman" panose="02020603050405020304" pitchFamily="18" charset="0"/>
                        </a:rPr>
                        <a:t>,</a:t>
                      </a:r>
                      <a:r>
                        <a:rPr lang="zh-CN" altLang="en-US" sz="2640" b="1" dirty="0">
                          <a:latin typeface="宋体" panose="02010600030101010101" pitchFamily="2" charset="-122"/>
                          <a:cs typeface="Times New Roman" panose="02020603050405020304" pitchFamily="18" charset="0"/>
                        </a:rPr>
                        <a:t>处理好发展经济和保护环境的关系</a:t>
                      </a:r>
                      <a:endParaRPr lang="zh-CN" altLang="en-US" sz="2640" b="1" dirty="0"/>
                    </a:p>
                  </a:txBody>
                  <a:tcPr marL="109752" marR="109752" marT="54876" marB="54876"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9636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640" b="1" dirty="0">
                          <a:solidFill>
                            <a:srgbClr val="0308FB"/>
                          </a:solidFill>
                          <a:latin typeface="宋体" panose="02010600030101010101" pitchFamily="2" charset="-122"/>
                          <a:cs typeface="Times New Roman" panose="02020603050405020304" pitchFamily="18" charset="0"/>
                        </a:rPr>
                        <a:t>共同性</a:t>
                      </a:r>
                      <a:endParaRPr lang="zh-CN" altLang="en-US" sz="2640" b="1" dirty="0">
                        <a:solidFill>
                          <a:srgbClr val="0308FB"/>
                        </a:solidFill>
                        <a:latin typeface="宋体" panose="02010600030101010101" pitchFamily="2" charset="-122"/>
                        <a:cs typeface="Times New Roman" panose="02020603050405020304" pitchFamily="18" charset="0"/>
                      </a:endParaRPr>
                    </a:p>
                    <a:p>
                      <a:pPr marL="0" lvl="0" indent="0" algn="ctr" eaLnBrk="0" hangingPunct="0">
                        <a:spcBef>
                          <a:spcPct val="0"/>
                        </a:spcBef>
                        <a:buNone/>
                      </a:pPr>
                      <a:r>
                        <a:rPr lang="zh-CN" altLang="en-US" sz="2640" b="1" dirty="0">
                          <a:solidFill>
                            <a:srgbClr val="0308FB"/>
                          </a:solidFill>
                          <a:latin typeface="宋体" panose="02010600030101010101" pitchFamily="2" charset="-122"/>
                          <a:cs typeface="Times New Roman" panose="02020603050405020304" pitchFamily="18" charset="0"/>
                        </a:rPr>
                        <a:t>原则</a:t>
                      </a:r>
                      <a:endParaRPr lang="zh-CN" altLang="en-US" sz="2640" b="1" dirty="0">
                        <a:solidFill>
                          <a:srgbClr val="0308FB"/>
                        </a:solidFill>
                        <a:latin typeface="宋体" panose="02010600030101010101" pitchFamily="2" charset="-122"/>
                        <a:cs typeface="Times New Roman" panose="02020603050405020304" pitchFamily="18" charset="0"/>
                      </a:endParaRPr>
                    </a:p>
                  </a:txBody>
                  <a:tcPr marL="109752" marR="109752" marT="54876" marB="54876"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2640" b="1" dirty="0">
                          <a:latin typeface="宋体" panose="02010600030101010101" pitchFamily="2" charset="-122"/>
                          <a:cs typeface="Times New Roman" panose="02020603050405020304" pitchFamily="18" charset="0"/>
                        </a:rPr>
                        <a:t>地区的决策和行动应有助于实现全球整体的协调</a:t>
                      </a:r>
                      <a:endParaRPr lang="zh-CN" altLang="en-US" sz="2640" b="1" dirty="0"/>
                    </a:p>
                  </a:txBody>
                  <a:tcPr marL="109752" marR="109752" marT="54876" marB="54876"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2640" b="1" dirty="0">
                          <a:latin typeface="宋体" panose="02010600030101010101" pitchFamily="2" charset="-122"/>
                          <a:cs typeface="Times New Roman" panose="02020603050405020304" pitchFamily="18" charset="0"/>
                        </a:rPr>
                        <a:t>国际社会应超越国界、民族、宗教、文化的制约</a:t>
                      </a:r>
                      <a:r>
                        <a:rPr lang="en-US" altLang="zh-CN" sz="2640" b="1" dirty="0">
                          <a:latin typeface="宋体" panose="02010600030101010101" pitchFamily="2" charset="-122"/>
                          <a:cs typeface="Times New Roman" panose="02020603050405020304" pitchFamily="18" charset="0"/>
                        </a:rPr>
                        <a:t>,</a:t>
                      </a:r>
                      <a:r>
                        <a:rPr lang="zh-CN" altLang="en-US" sz="2640" b="1" dirty="0">
                          <a:latin typeface="宋体" panose="02010600030101010101" pitchFamily="2" charset="-122"/>
                          <a:cs typeface="Times New Roman" panose="02020603050405020304" pitchFamily="18" charset="0"/>
                        </a:rPr>
                        <a:t>以积极、务实的态度加入环境领域中的国际合作</a:t>
                      </a:r>
                      <a:endParaRPr lang="zh-CN" altLang="en-US" sz="2640" b="1" dirty="0"/>
                    </a:p>
                  </a:txBody>
                  <a:tcPr marL="109752" marR="109752" marT="54876" marB="54876"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4866" name="文本框 804865"/>
          <p:cNvSpPr txBox="1"/>
          <p:nvPr/>
        </p:nvSpPr>
        <p:spPr>
          <a:xfrm>
            <a:off x="693543" y="94180"/>
            <a:ext cx="10346449" cy="1814830"/>
          </a:xfrm>
          <a:prstGeom prst="rect">
            <a:avLst/>
          </a:prstGeom>
          <a:noFill/>
          <a:ln w="9525">
            <a:noFill/>
          </a:ln>
        </p:spPr>
        <p:txBody>
          <a:bodyPr>
            <a:spAutoFit/>
          </a:bodyPr>
          <a:p>
            <a:pPr algn="ctr"/>
            <a:r>
              <a:rPr lang="zh-CN" altLang="en-US" sz="2800" dirty="0">
                <a:solidFill>
                  <a:srgbClr val="FF0000"/>
                </a:solidFill>
                <a:latin typeface="宋体" panose="02010600030101010101" pitchFamily="2" charset="-122"/>
                <a:cs typeface="Times New Roman" panose="02020603050405020304" pitchFamily="18" charset="0"/>
              </a:rPr>
              <a:t>【过关小练</a:t>
            </a:r>
            <a:r>
              <a:rPr lang="zh-CN" altLang="en-US" sz="2800">
                <a:solidFill>
                  <a:srgbClr val="FF0000"/>
                </a:solidFill>
                <a:latin typeface="宋体" panose="02010600030101010101" pitchFamily="2" charset="-122"/>
                <a:cs typeface="Times New Roman" panose="02020603050405020304" pitchFamily="18" charset="0"/>
              </a:rPr>
              <a:t>】</a:t>
            </a:r>
            <a:endParaRPr lang="zh-CN" altLang="en-US" sz="2800">
              <a:latin typeface="宋体" panose="02010600030101010101" pitchFamily="2" charset="-122"/>
              <a:cs typeface="Times New Roman" panose="02020603050405020304" pitchFamily="18" charset="0"/>
            </a:endParaRPr>
          </a:p>
          <a:p>
            <a:r>
              <a:rPr lang="zh-CN" altLang="en-US" sz="2800" dirty="0">
                <a:latin typeface="宋体" panose="02010600030101010101" pitchFamily="2" charset="-122"/>
                <a:cs typeface="Times New Roman" panose="02020603050405020304" pitchFamily="18" charset="0"/>
              </a:rPr>
              <a:t>读世界人均二氧化碳排放量和人口总量图</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图中横轴上宽度为人口数示意</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纵轴上高度为人均二氧化碳排放量</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面积为二氧化碳排放总量。据此完成</a:t>
            </a:r>
            <a:r>
              <a:rPr lang="en-US" altLang="zh-CN" sz="2800" dirty="0">
                <a:latin typeface="宋体" panose="02010600030101010101" pitchFamily="2" charset="-122"/>
                <a:cs typeface="Times New Roman" panose="02020603050405020304" pitchFamily="18" charset="0"/>
              </a:rPr>
              <a:t>(1)</a:t>
            </a:r>
            <a:r>
              <a:rPr lang="zh-CN" altLang="en-US" sz="2800" dirty="0">
                <a:latin typeface="宋体" panose="02010600030101010101" pitchFamily="2" charset="-122"/>
                <a:cs typeface="Times New Roman" panose="02020603050405020304" pitchFamily="18" charset="0"/>
              </a:rPr>
              <a:t>～</a:t>
            </a:r>
            <a:r>
              <a:rPr lang="en-US" altLang="zh-CN" sz="2800" dirty="0">
                <a:latin typeface="宋体" panose="02010600030101010101" pitchFamily="2" charset="-122"/>
                <a:cs typeface="Times New Roman" panose="02020603050405020304" pitchFamily="18" charset="0"/>
              </a:rPr>
              <a:t>(3)</a:t>
            </a:r>
            <a:r>
              <a:rPr lang="zh-CN" altLang="en-US" sz="2800" dirty="0">
                <a:latin typeface="宋体" panose="02010600030101010101" pitchFamily="2" charset="-122"/>
                <a:cs typeface="Times New Roman" panose="02020603050405020304" pitchFamily="18" charset="0"/>
              </a:rPr>
              <a:t>题。</a:t>
            </a:r>
            <a:endParaRPr lang="zh-CN" altLang="en-US" sz="2800" dirty="0">
              <a:latin typeface="宋体" panose="02010600030101010101" pitchFamily="2" charset="-122"/>
              <a:ea typeface="Times New Roman" panose="02020603050405020304" pitchFamily="18" charset="0"/>
              <a:cs typeface="Times New Roman" panose="02020603050405020304" pitchFamily="18" charset="0"/>
            </a:endParaRPr>
          </a:p>
        </p:txBody>
      </p:sp>
      <p:pic>
        <p:nvPicPr>
          <p:cNvPr id="804867" name="Image0312.jpeg"/>
          <p:cNvPicPr>
            <a:picLocks noChangeAspect="1"/>
          </p:cNvPicPr>
          <p:nvPr/>
        </p:nvPicPr>
        <p:blipFill>
          <a:blip r:embed="rId1"/>
          <a:stretch>
            <a:fillRect/>
          </a:stretch>
        </p:blipFill>
        <p:spPr>
          <a:xfrm>
            <a:off x="611505" y="1908810"/>
            <a:ext cx="6166485" cy="4058920"/>
          </a:xfrm>
          <a:prstGeom prst="rect">
            <a:avLst/>
          </a:prstGeom>
          <a:noFill/>
          <a:ln w="9525">
            <a:noFill/>
          </a:ln>
        </p:spPr>
      </p:pic>
      <p:sp>
        <p:nvSpPr>
          <p:cNvPr id="805890" name="文本框 805889"/>
          <p:cNvSpPr txBox="1"/>
          <p:nvPr/>
        </p:nvSpPr>
        <p:spPr>
          <a:xfrm>
            <a:off x="6976745" y="1825625"/>
            <a:ext cx="4850765" cy="4225925"/>
          </a:xfrm>
          <a:prstGeom prst="rect">
            <a:avLst/>
          </a:prstGeom>
          <a:noFill/>
          <a:ln w="9525">
            <a:noFill/>
          </a:ln>
        </p:spPr>
        <p:txBody>
          <a:bodyPr wrap="square">
            <a:spAutoFit/>
          </a:bodyPr>
          <a:p>
            <a:pPr>
              <a:lnSpc>
                <a:spcPct val="120000"/>
              </a:lnSpc>
            </a:pPr>
            <a:r>
              <a:rPr lang="en-US" altLang="zh-CN" sz="2800" dirty="0">
                <a:latin typeface="宋体" panose="02010600030101010101" pitchFamily="2" charset="-122"/>
                <a:cs typeface="Times New Roman" panose="02020603050405020304" pitchFamily="18" charset="0"/>
              </a:rPr>
              <a:t>(1)</a:t>
            </a:r>
            <a:r>
              <a:rPr lang="zh-CN" altLang="en-US" sz="2800" dirty="0">
                <a:latin typeface="宋体" panose="02010600030101010101" pitchFamily="2" charset="-122"/>
                <a:cs typeface="Times New Roman" panose="02020603050405020304" pitchFamily="18" charset="0"/>
              </a:rPr>
              <a:t>二氧化碳排放量最多的国家是　</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　　</a:t>
            </a:r>
            <a:r>
              <a:rPr lang="en-US" altLang="zh-CN" sz="2800">
                <a:latin typeface="宋体" panose="02010600030101010101" pitchFamily="2" charset="-122"/>
                <a:cs typeface="Times New Roman" panose="02020603050405020304" pitchFamily="18" charset="0"/>
              </a:rPr>
              <a:t>)</a:t>
            </a:r>
            <a:endParaRPr lang="en-US" altLang="zh-CN" sz="2800">
              <a:latin typeface="宋体" panose="02010600030101010101" pitchFamily="2" charset="-122"/>
              <a:cs typeface="Times New Roman" panose="02020603050405020304" pitchFamily="18" charset="0"/>
            </a:endParaRPr>
          </a:p>
          <a:p>
            <a:pPr>
              <a:lnSpc>
                <a:spcPct val="120000"/>
              </a:lnSpc>
            </a:pPr>
            <a:r>
              <a:rPr lang="en-US" altLang="zh-CN" sz="2800" dirty="0">
                <a:latin typeface="宋体" panose="02010600030101010101" pitchFamily="2" charset="-122"/>
                <a:cs typeface="Times New Roman" panose="02020603050405020304" pitchFamily="18" charset="0"/>
              </a:rPr>
              <a:t> A.</a:t>
            </a:r>
            <a:r>
              <a:rPr lang="zh-CN" altLang="en-US" sz="2800" dirty="0">
                <a:latin typeface="宋体" panose="02010600030101010101" pitchFamily="2" charset="-122"/>
                <a:cs typeface="Times New Roman" panose="02020603050405020304" pitchFamily="18" charset="0"/>
              </a:rPr>
              <a:t>中国	  </a:t>
            </a:r>
            <a:r>
              <a:rPr lang="en-US" altLang="zh-CN" sz="2800" dirty="0">
                <a:latin typeface="宋体" panose="02010600030101010101" pitchFamily="2" charset="-122"/>
                <a:cs typeface="Times New Roman" panose="02020603050405020304" pitchFamily="18" charset="0"/>
              </a:rPr>
              <a:t>B.</a:t>
            </a:r>
            <a:r>
              <a:rPr lang="zh-CN" altLang="en-US" sz="2800" dirty="0">
                <a:latin typeface="宋体" panose="02010600030101010101" pitchFamily="2" charset="-122"/>
                <a:cs typeface="Times New Roman" panose="02020603050405020304" pitchFamily="18" charset="0"/>
              </a:rPr>
              <a:t>美国	</a:t>
            </a:r>
            <a:endParaRPr lang="zh-CN" altLang="en-US" sz="2800" dirty="0">
              <a:latin typeface="宋体" panose="02010600030101010101" pitchFamily="2" charset="-122"/>
              <a:cs typeface="Times New Roman" panose="02020603050405020304" pitchFamily="18" charset="0"/>
            </a:endParaRPr>
          </a:p>
          <a:p>
            <a:pPr>
              <a:lnSpc>
                <a:spcPct val="120000"/>
              </a:lnSpc>
            </a:pPr>
            <a:r>
              <a:rPr lang="zh-CN" altLang="en-US" sz="2800" dirty="0">
                <a:latin typeface="宋体" panose="02010600030101010101" pitchFamily="2" charset="-122"/>
                <a:cs typeface="Times New Roman" panose="02020603050405020304" pitchFamily="18" charset="0"/>
              </a:rPr>
              <a:t> </a:t>
            </a:r>
            <a:r>
              <a:rPr lang="en-US" altLang="zh-CN" sz="2800" dirty="0">
                <a:latin typeface="宋体" panose="02010600030101010101" pitchFamily="2" charset="-122"/>
                <a:cs typeface="Times New Roman" panose="02020603050405020304" pitchFamily="18" charset="0"/>
              </a:rPr>
              <a:t>C.</a:t>
            </a:r>
            <a:r>
              <a:rPr lang="zh-CN" altLang="en-US" sz="2800" dirty="0">
                <a:latin typeface="宋体" panose="02010600030101010101" pitchFamily="2" charset="-122"/>
                <a:cs typeface="Times New Roman" panose="02020603050405020304" pitchFamily="18" charset="0"/>
              </a:rPr>
              <a:t>俄罗斯	  </a:t>
            </a:r>
            <a:r>
              <a:rPr lang="en-US" altLang="zh-CN" sz="2800" dirty="0">
                <a:latin typeface="宋体" panose="02010600030101010101" pitchFamily="2" charset="-122"/>
                <a:cs typeface="Times New Roman" panose="02020603050405020304" pitchFamily="18" charset="0"/>
              </a:rPr>
              <a:t>D.</a:t>
            </a:r>
            <a:r>
              <a:rPr lang="zh-CN" altLang="en-US" sz="2800" dirty="0">
                <a:latin typeface="宋体" panose="02010600030101010101" pitchFamily="2" charset="-122"/>
                <a:cs typeface="Times New Roman" panose="02020603050405020304" pitchFamily="18" charset="0"/>
              </a:rPr>
              <a:t>加拿大</a:t>
            </a:r>
            <a:endParaRPr lang="zh-CN" altLang="en-US" sz="2800" dirty="0">
              <a:latin typeface="宋体" panose="02010600030101010101" pitchFamily="2" charset="-122"/>
              <a:cs typeface="Times New Roman" panose="02020603050405020304" pitchFamily="18" charset="0"/>
            </a:endParaRPr>
          </a:p>
          <a:p>
            <a:pPr>
              <a:lnSpc>
                <a:spcPct val="120000"/>
              </a:lnSpc>
            </a:pPr>
            <a:r>
              <a:rPr lang="en-US" altLang="zh-CN" sz="2800" dirty="0">
                <a:latin typeface="宋体" panose="02010600030101010101" pitchFamily="2" charset="-122"/>
                <a:cs typeface="Times New Roman" panose="02020603050405020304" pitchFamily="18" charset="0"/>
              </a:rPr>
              <a:t>(2)</a:t>
            </a:r>
            <a:r>
              <a:rPr lang="zh-CN" altLang="en-US" sz="2800" dirty="0">
                <a:latin typeface="宋体" panose="02010600030101010101" pitchFamily="2" charset="-122"/>
                <a:cs typeface="Times New Roman" panose="02020603050405020304" pitchFamily="18" charset="0"/>
              </a:rPr>
              <a:t>二氧化碳的大量排放可引发的大气环境问题是　</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　　</a:t>
            </a:r>
            <a:r>
              <a:rPr lang="en-US" altLang="zh-CN" sz="2800">
                <a:latin typeface="宋体" panose="02010600030101010101" pitchFamily="2" charset="-122"/>
                <a:cs typeface="Times New Roman" panose="02020603050405020304" pitchFamily="18" charset="0"/>
              </a:rPr>
              <a:t>)</a:t>
            </a:r>
            <a:endParaRPr lang="en-US" altLang="zh-CN" sz="2800">
              <a:latin typeface="宋体" panose="02010600030101010101" pitchFamily="2" charset="-122"/>
              <a:cs typeface="Times New Roman" panose="02020603050405020304" pitchFamily="18" charset="0"/>
            </a:endParaRPr>
          </a:p>
          <a:p>
            <a:pPr>
              <a:lnSpc>
                <a:spcPct val="120000"/>
              </a:lnSpc>
            </a:pPr>
            <a:r>
              <a:rPr lang="en-US" altLang="zh-CN" sz="2800" dirty="0">
                <a:latin typeface="宋体" panose="02010600030101010101" pitchFamily="2" charset="-122"/>
                <a:cs typeface="Times New Roman" panose="02020603050405020304" pitchFamily="18" charset="0"/>
              </a:rPr>
              <a:t>A.</a:t>
            </a:r>
            <a:r>
              <a:rPr lang="zh-CN" altLang="en-US" sz="2800" dirty="0">
                <a:latin typeface="宋体" panose="02010600030101010101" pitchFamily="2" charset="-122"/>
                <a:cs typeface="Times New Roman" panose="02020603050405020304" pitchFamily="18" charset="0"/>
              </a:rPr>
              <a:t>酸雨	 </a:t>
            </a:r>
            <a:r>
              <a:rPr lang="en-US" altLang="zh-CN" sz="2800" dirty="0">
                <a:latin typeface="宋体" panose="02010600030101010101" pitchFamily="2" charset="-122"/>
                <a:cs typeface="Times New Roman" panose="02020603050405020304" pitchFamily="18" charset="0"/>
              </a:rPr>
              <a:t>B.</a:t>
            </a:r>
            <a:r>
              <a:rPr lang="zh-CN" altLang="en-US" sz="2800" dirty="0">
                <a:latin typeface="宋体" panose="02010600030101010101" pitchFamily="2" charset="-122"/>
                <a:cs typeface="Times New Roman" panose="02020603050405020304" pitchFamily="18" charset="0"/>
              </a:rPr>
              <a:t>臭氧层破坏</a:t>
            </a:r>
            <a:endParaRPr lang="zh-CN" altLang="en-US" sz="2800" dirty="0">
              <a:latin typeface="宋体" panose="02010600030101010101" pitchFamily="2" charset="-122"/>
              <a:cs typeface="Times New Roman" panose="02020603050405020304" pitchFamily="18" charset="0"/>
            </a:endParaRPr>
          </a:p>
          <a:p>
            <a:pPr>
              <a:lnSpc>
                <a:spcPct val="120000"/>
              </a:lnSpc>
            </a:pPr>
            <a:r>
              <a:rPr lang="en-US" altLang="zh-CN" sz="2800" dirty="0">
                <a:latin typeface="宋体" panose="02010600030101010101" pitchFamily="2" charset="-122"/>
                <a:cs typeface="Times New Roman" panose="02020603050405020304" pitchFamily="18" charset="0"/>
              </a:rPr>
              <a:t>C.</a:t>
            </a:r>
            <a:r>
              <a:rPr lang="zh-CN" altLang="en-US" sz="2800" dirty="0">
                <a:latin typeface="宋体" panose="02010600030101010101" pitchFamily="2" charset="-122"/>
                <a:cs typeface="Times New Roman" panose="02020603050405020304" pitchFamily="18" charset="0"/>
              </a:rPr>
              <a:t>全球变暖	 </a:t>
            </a:r>
            <a:r>
              <a:rPr lang="en-US" altLang="zh-CN" sz="2800" dirty="0">
                <a:latin typeface="宋体" panose="02010600030101010101" pitchFamily="2" charset="-122"/>
                <a:cs typeface="Times New Roman" panose="02020603050405020304" pitchFamily="18" charset="0"/>
              </a:rPr>
              <a:t>D.</a:t>
            </a:r>
            <a:r>
              <a:rPr lang="zh-CN" altLang="en-US" sz="2800" dirty="0">
                <a:latin typeface="宋体" panose="02010600030101010101" pitchFamily="2" charset="-122"/>
                <a:cs typeface="Times New Roman" panose="02020603050405020304" pitchFamily="18" charset="0"/>
              </a:rPr>
              <a:t>水土流失</a:t>
            </a:r>
            <a:endParaRPr lang="zh-CN" altLang="en-US" sz="2800" dirty="0">
              <a:latin typeface="宋体" panose="02010600030101010101" pitchFamily="2" charset="-122"/>
              <a:ea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6434" name="文本框 786433"/>
          <p:cNvSpPr txBox="1"/>
          <p:nvPr/>
        </p:nvSpPr>
        <p:spPr>
          <a:xfrm>
            <a:off x="922778" y="3205045"/>
            <a:ext cx="10346449" cy="3105150"/>
          </a:xfrm>
          <a:prstGeom prst="rect">
            <a:avLst/>
          </a:prstGeom>
          <a:noFill/>
          <a:ln w="9525">
            <a:noFill/>
          </a:ln>
        </p:spPr>
        <p:txBody>
          <a:bodyPr>
            <a:spAutoFit/>
          </a:bodyPr>
          <a:p>
            <a:pPr>
              <a:lnSpc>
                <a:spcPct val="140000"/>
              </a:lnSpc>
            </a:pPr>
            <a:r>
              <a:rPr lang="en-US" altLang="zh-CN" sz="2800" dirty="0">
                <a:latin typeface="宋体" panose="02010600030101010101" pitchFamily="2" charset="-122"/>
                <a:cs typeface="Times New Roman" panose="02020603050405020304" pitchFamily="18" charset="0"/>
              </a:rPr>
              <a:t>(3)</a:t>
            </a:r>
            <a:r>
              <a:rPr lang="zh-CN" altLang="en-US" sz="2800" dirty="0">
                <a:latin typeface="宋体" panose="02010600030101010101" pitchFamily="2" charset="-122"/>
                <a:cs typeface="Times New Roman" panose="02020603050405020304" pitchFamily="18" charset="0"/>
              </a:rPr>
              <a:t>图</a:t>
            </a:r>
            <a:r>
              <a:rPr lang="en-US" altLang="zh-CN" sz="2800" dirty="0">
                <a:latin typeface="宋体" panose="02010600030101010101" pitchFamily="2" charset="-122"/>
                <a:cs typeface="Times New Roman" panose="02020603050405020304" pitchFamily="18" charset="0"/>
              </a:rPr>
              <a:t>3</a:t>
            </a:r>
            <a:r>
              <a:rPr lang="zh-CN" altLang="en-US" sz="2800" dirty="0">
                <a:latin typeface="宋体" panose="02010600030101010101" pitchFamily="2" charset="-122"/>
                <a:cs typeface="Times New Roman" panose="02020603050405020304" pitchFamily="18" charset="0"/>
              </a:rPr>
              <a:t>说明了人类对环境持有怎样的态度</a:t>
            </a:r>
            <a:r>
              <a:rPr lang="en-US" altLang="zh-CN" sz="2800">
                <a:latin typeface="宋体" panose="02010600030101010101" pitchFamily="2" charset="-122"/>
                <a:cs typeface="Times New Roman" panose="02020603050405020304" pitchFamily="18" charset="0"/>
              </a:rPr>
              <a:t>?</a:t>
            </a:r>
            <a:endParaRPr lang="en-US" altLang="zh-CN" sz="2800">
              <a:solidFill>
                <a:srgbClr val="FF0000"/>
              </a:solidFill>
              <a:latin typeface="宋体" panose="02010600030101010101" pitchFamily="2" charset="-122"/>
              <a:ea typeface="楷体_GB2312" pitchFamily="49" charset="-122"/>
            </a:endParaRPr>
          </a:p>
          <a:p>
            <a:pPr>
              <a:lnSpc>
                <a:spcPct val="140000"/>
              </a:lnSpc>
            </a:pPr>
            <a:r>
              <a:rPr lang="zh-CN" altLang="en-US" sz="2800" b="1" dirty="0">
                <a:solidFill>
                  <a:srgbClr val="0308FB"/>
                </a:solidFill>
                <a:latin typeface="宋体" panose="02010600030101010101" pitchFamily="2" charset="-122"/>
                <a:ea typeface="楷体_GB2312" pitchFamily="49" charset="-122"/>
              </a:rPr>
              <a:t>提示</a:t>
            </a:r>
            <a:r>
              <a:rPr lang="en-US" altLang="zh-CN" sz="2800" b="1">
                <a:solidFill>
                  <a:srgbClr val="0308FB"/>
                </a:solidFill>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人类科学和技术的突飞猛进</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开始提出</a:t>
            </a:r>
            <a:r>
              <a:rPr lang="zh-CN" altLang="en-US" sz="2800" b="1" dirty="0">
                <a:solidFill>
                  <a:srgbClr val="FF0000"/>
                </a:solidFill>
                <a:latin typeface="宋体" panose="02010600030101010101" pitchFamily="2" charset="-122"/>
                <a:ea typeface="楷体_GB2312" pitchFamily="49" charset="-122"/>
              </a:rPr>
              <a:t>征服自然</a:t>
            </a:r>
            <a:r>
              <a:rPr lang="zh-CN" altLang="en-US" sz="2800" dirty="0">
                <a:latin typeface="宋体" panose="02010600030101010101" pitchFamily="2" charset="-122"/>
                <a:ea typeface="楷体_GB2312" pitchFamily="49" charset="-122"/>
              </a:rPr>
              <a:t>的口号</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试图成为自然的主宰。</a:t>
            </a:r>
            <a:endParaRPr lang="zh-CN" altLang="en-US" sz="2800" dirty="0">
              <a:latin typeface="宋体" panose="02010600030101010101" pitchFamily="2" charset="-122"/>
              <a:cs typeface="Times New Roman" panose="02020603050405020304" pitchFamily="18" charset="0"/>
            </a:endParaRPr>
          </a:p>
          <a:p>
            <a:pPr>
              <a:lnSpc>
                <a:spcPct val="140000"/>
              </a:lnSpc>
            </a:pPr>
            <a:r>
              <a:rPr lang="en-US" altLang="zh-CN" sz="2800" dirty="0">
                <a:latin typeface="宋体" panose="02010600030101010101" pitchFamily="2" charset="-122"/>
                <a:cs typeface="Times New Roman" panose="02020603050405020304" pitchFamily="18" charset="0"/>
              </a:rPr>
              <a:t>(4)</a:t>
            </a:r>
            <a:r>
              <a:rPr lang="zh-CN" altLang="en-US" sz="2800" dirty="0">
                <a:latin typeface="宋体" panose="02010600030101010101" pitchFamily="2" charset="-122"/>
                <a:cs typeface="Times New Roman" panose="02020603050405020304" pitchFamily="18" charset="0"/>
              </a:rPr>
              <a:t>人地关系思想的改变和什么因素直接相关</a:t>
            </a:r>
            <a:r>
              <a:rPr lang="en-US" altLang="zh-CN" sz="2800">
                <a:latin typeface="宋体" panose="02010600030101010101" pitchFamily="2" charset="-122"/>
                <a:cs typeface="Times New Roman" panose="02020603050405020304" pitchFamily="18" charset="0"/>
              </a:rPr>
              <a:t>?</a:t>
            </a:r>
            <a:endParaRPr lang="en-US" altLang="zh-CN" sz="2800">
              <a:solidFill>
                <a:srgbClr val="FF0000"/>
              </a:solidFill>
              <a:latin typeface="宋体" panose="02010600030101010101" pitchFamily="2" charset="-122"/>
              <a:ea typeface="楷体_GB2312" pitchFamily="49" charset="-122"/>
            </a:endParaRPr>
          </a:p>
          <a:p>
            <a:pPr>
              <a:lnSpc>
                <a:spcPct val="140000"/>
              </a:lnSpc>
            </a:pPr>
            <a:r>
              <a:rPr lang="zh-CN" altLang="en-US" sz="2800" b="1" dirty="0">
                <a:solidFill>
                  <a:srgbClr val="0308FB"/>
                </a:solidFill>
                <a:latin typeface="宋体" panose="02010600030101010101" pitchFamily="2" charset="-122"/>
                <a:ea typeface="楷体_GB2312" pitchFamily="49" charset="-122"/>
              </a:rPr>
              <a:t>提示</a:t>
            </a:r>
            <a:r>
              <a:rPr lang="en-US" altLang="zh-CN" sz="2800" b="1">
                <a:solidFill>
                  <a:srgbClr val="0308FB"/>
                </a:solidFill>
                <a:latin typeface="宋体" panose="02010600030101010101" pitchFamily="2" charset="-122"/>
                <a:cs typeface="Times New Roman" panose="02020603050405020304" pitchFamily="18" charset="0"/>
              </a:rPr>
              <a:t>:</a:t>
            </a:r>
            <a:r>
              <a:rPr lang="zh-CN" altLang="en-US" sz="2800" b="1" u="sng" dirty="0">
                <a:latin typeface="宋体" panose="02010600030101010101" pitchFamily="2" charset="-122"/>
                <a:ea typeface="楷体_GB2312" pitchFamily="49" charset="-122"/>
              </a:rPr>
              <a:t>生产力水平的提高</a:t>
            </a:r>
            <a:r>
              <a:rPr lang="zh-CN" altLang="en-US" sz="2800" dirty="0">
                <a:latin typeface="宋体" panose="02010600030101010101" pitchFamily="2" charset="-122"/>
                <a:ea typeface="楷体_GB2312" pitchFamily="49" charset="-122"/>
              </a:rPr>
              <a:t>。</a:t>
            </a:r>
            <a:endParaRPr lang="zh-CN" altLang="en-US" sz="2800" dirty="0">
              <a:latin typeface="宋体" panose="02010600030101010101" pitchFamily="2" charset="-122"/>
              <a:ea typeface="楷体_GB2312" pitchFamily="49" charset="-122"/>
            </a:endParaRPr>
          </a:p>
        </p:txBody>
      </p:sp>
      <p:pic>
        <p:nvPicPr>
          <p:cNvPr id="376983" name="Image0304.jpeg"/>
          <p:cNvPicPr>
            <a:picLocks noChangeAspect="1"/>
          </p:cNvPicPr>
          <p:nvPr/>
        </p:nvPicPr>
        <p:blipFill>
          <a:blip r:embed="rId1"/>
          <a:stretch>
            <a:fillRect/>
          </a:stretch>
        </p:blipFill>
        <p:spPr>
          <a:xfrm>
            <a:off x="1493206" y="374755"/>
            <a:ext cx="8389579" cy="267330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6434">
                                            <p:txEl>
                                              <p:charRg st="22" end="6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6434">
                                            <p:txEl>
                                              <p:charRg st="61" end="8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6434">
                                            <p:txEl>
                                              <p:charRg st="84" end="9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6914" name="文本框 806913"/>
          <p:cNvSpPr txBox="1"/>
          <p:nvPr/>
        </p:nvSpPr>
        <p:spPr>
          <a:xfrm>
            <a:off x="882762" y="899360"/>
            <a:ext cx="10346449" cy="2676525"/>
          </a:xfrm>
          <a:prstGeom prst="rect">
            <a:avLst/>
          </a:prstGeom>
          <a:noFill/>
          <a:ln w="9525">
            <a:noFill/>
          </a:ln>
        </p:spPr>
        <p:txBody>
          <a:bodyPr>
            <a:spAutoFit/>
          </a:bodyPr>
          <a:p>
            <a:pPr>
              <a:lnSpc>
                <a:spcPct val="150000"/>
              </a:lnSpc>
            </a:pPr>
            <a:r>
              <a:rPr lang="en-US" altLang="zh-CN" sz="2800" dirty="0">
                <a:latin typeface="宋体" panose="02010600030101010101" pitchFamily="2" charset="-122"/>
                <a:cs typeface="Times New Roman" panose="02020603050405020304" pitchFamily="18" charset="0"/>
              </a:rPr>
              <a:t>(3)</a:t>
            </a:r>
            <a:r>
              <a:rPr lang="zh-CN" altLang="en-US" sz="2800" dirty="0">
                <a:latin typeface="宋体" panose="02010600030101010101" pitchFamily="2" charset="-122"/>
                <a:cs typeface="Times New Roman" panose="02020603050405020304" pitchFamily="18" charset="0"/>
              </a:rPr>
              <a:t>美国政府表示将不承担</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京都议定书</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所规定的削减二氧化碳排放量的义务</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这一做法违背了可持续发展的　</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　　</a:t>
            </a:r>
            <a:r>
              <a:rPr lang="en-US" altLang="zh-CN" sz="2800">
                <a:latin typeface="宋体" panose="02010600030101010101" pitchFamily="2" charset="-122"/>
                <a:cs typeface="Times New Roman" panose="02020603050405020304" pitchFamily="18" charset="0"/>
              </a:rPr>
              <a:t>)</a:t>
            </a:r>
            <a:endParaRPr lang="en-US" altLang="zh-CN" sz="2800">
              <a:latin typeface="宋体" panose="02010600030101010101" pitchFamily="2" charset="-122"/>
              <a:cs typeface="Times New Roman" panose="02020603050405020304" pitchFamily="18" charset="0"/>
            </a:endParaRPr>
          </a:p>
          <a:p>
            <a:pPr>
              <a:lnSpc>
                <a:spcPct val="150000"/>
              </a:lnSpc>
            </a:pPr>
            <a:r>
              <a:rPr lang="en-US" altLang="zh-CN" sz="2800" dirty="0">
                <a:latin typeface="宋体" panose="02010600030101010101" pitchFamily="2" charset="-122"/>
                <a:cs typeface="Times New Roman" panose="02020603050405020304" pitchFamily="18" charset="0"/>
              </a:rPr>
              <a:t>  ①</a:t>
            </a:r>
            <a:r>
              <a:rPr lang="zh-CN" altLang="en-US" sz="2800" dirty="0">
                <a:latin typeface="宋体" panose="02010600030101010101" pitchFamily="2" charset="-122"/>
                <a:cs typeface="Times New Roman" panose="02020603050405020304" pitchFamily="18" charset="0"/>
              </a:rPr>
              <a:t>持续性原则  </a:t>
            </a:r>
            <a:r>
              <a:rPr lang="en-US" altLang="zh-CN" sz="2800" dirty="0">
                <a:latin typeface="宋体" panose="02010600030101010101" pitchFamily="2" charset="-122"/>
                <a:cs typeface="Times New Roman" panose="02020603050405020304" pitchFamily="18" charset="0"/>
              </a:rPr>
              <a:t>②</a:t>
            </a:r>
            <a:r>
              <a:rPr lang="zh-CN" altLang="en-US" sz="2800" dirty="0">
                <a:latin typeface="宋体" panose="02010600030101010101" pitchFamily="2" charset="-122"/>
                <a:cs typeface="Times New Roman" panose="02020603050405020304" pitchFamily="18" charset="0"/>
              </a:rPr>
              <a:t>共同性原则  </a:t>
            </a:r>
            <a:r>
              <a:rPr lang="en-US" altLang="zh-CN" sz="2800" dirty="0">
                <a:latin typeface="宋体" panose="02010600030101010101" pitchFamily="2" charset="-122"/>
                <a:cs typeface="Times New Roman" panose="02020603050405020304" pitchFamily="18" charset="0"/>
              </a:rPr>
              <a:t>③</a:t>
            </a:r>
            <a:r>
              <a:rPr lang="zh-CN" altLang="en-US" sz="2800" dirty="0">
                <a:latin typeface="宋体" panose="02010600030101010101" pitchFamily="2" charset="-122"/>
                <a:cs typeface="Times New Roman" panose="02020603050405020304" pitchFamily="18" charset="0"/>
              </a:rPr>
              <a:t>公平性原则</a:t>
            </a:r>
            <a:endParaRPr lang="zh-CN" altLang="en-US" sz="2800" dirty="0">
              <a:latin typeface="宋体" panose="02010600030101010101" pitchFamily="2" charset="-122"/>
              <a:cs typeface="Times New Roman" panose="02020603050405020304" pitchFamily="18" charset="0"/>
            </a:endParaRPr>
          </a:p>
          <a:p>
            <a:pPr>
              <a:lnSpc>
                <a:spcPct val="150000"/>
              </a:lnSpc>
            </a:pPr>
            <a:r>
              <a:rPr lang="en-US" altLang="zh-CN" sz="2800">
                <a:latin typeface="宋体" panose="02010600030101010101" pitchFamily="2" charset="-122"/>
                <a:cs typeface="Times New Roman" panose="02020603050405020304" pitchFamily="18" charset="0"/>
              </a:rPr>
              <a:t>A.①②③		B.②③		C.①②		D.①③</a:t>
            </a:r>
            <a:endParaRPr lang="en-US" altLang="zh-CN" sz="2800">
              <a:latin typeface="宋体" panose="02010600030101010101" pitchFamily="2" charset="-122"/>
              <a:ea typeface="Times New Roman" panose="02020603050405020304" pitchFamily="18" charset="0"/>
              <a:cs typeface="Times New Roman" panose="02020603050405020304" pitchFamily="18" charset="0"/>
            </a:endParaRPr>
          </a:p>
        </p:txBody>
      </p:sp>
      <p:sp>
        <p:nvSpPr>
          <p:cNvPr id="807938" name="文本框 807937"/>
          <p:cNvSpPr txBox="1"/>
          <p:nvPr/>
        </p:nvSpPr>
        <p:spPr>
          <a:xfrm>
            <a:off x="673858" y="4120080"/>
            <a:ext cx="10346449" cy="1419860"/>
          </a:xfrm>
          <a:prstGeom prst="rect">
            <a:avLst/>
          </a:prstGeom>
          <a:noFill/>
          <a:ln w="9525">
            <a:noFill/>
          </a:ln>
        </p:spPr>
        <p:txBody>
          <a:bodyPr>
            <a:spAutoFit/>
          </a:bodyPr>
          <a:p>
            <a:r>
              <a:rPr lang="zh-CN" altLang="en-US" sz="2160" dirty="0">
                <a:solidFill>
                  <a:srgbClr val="FF0000"/>
                </a:solidFill>
                <a:latin typeface="宋体" panose="02010600030101010101" pitchFamily="2" charset="-122"/>
                <a:ea typeface="楷体_GB2312" pitchFamily="49" charset="-122"/>
              </a:rPr>
              <a:t>【解析</a:t>
            </a:r>
            <a:r>
              <a:rPr lang="zh-CN" altLang="en-US" sz="2160">
                <a:solidFill>
                  <a:srgbClr val="FF0000"/>
                </a:solidFill>
                <a:latin typeface="宋体" panose="02010600030101010101" pitchFamily="2" charset="-122"/>
                <a:ea typeface="楷体_GB2312" pitchFamily="49" charset="-122"/>
              </a:rPr>
              <a:t>】</a:t>
            </a:r>
            <a:r>
              <a:rPr lang="en-US" altLang="zh-CN" sz="2160">
                <a:latin typeface="宋体" panose="02010600030101010101" pitchFamily="2" charset="-122"/>
                <a:ea typeface="楷体_GB2312" pitchFamily="49" charset="-122"/>
              </a:rPr>
              <a:t>(1)</a:t>
            </a:r>
            <a:r>
              <a:rPr lang="zh-CN" altLang="en-US" sz="2160" dirty="0">
                <a:latin typeface="宋体" panose="02010600030101010101" pitchFamily="2" charset="-122"/>
                <a:ea typeface="楷体_GB2312" pitchFamily="49" charset="-122"/>
              </a:rPr>
              <a:t>选</a:t>
            </a:r>
            <a:r>
              <a:rPr lang="en-US" altLang="zh-CN" sz="2160">
                <a:latin typeface="宋体" panose="02010600030101010101" pitchFamily="2" charset="-122"/>
                <a:ea typeface="楷体_GB2312" pitchFamily="49" charset="-122"/>
              </a:rPr>
              <a:t>B,(2)</a:t>
            </a:r>
            <a:r>
              <a:rPr lang="zh-CN" altLang="en-US" sz="2160" dirty="0">
                <a:latin typeface="宋体" panose="02010600030101010101" pitchFamily="2" charset="-122"/>
                <a:ea typeface="楷体_GB2312" pitchFamily="49" charset="-122"/>
              </a:rPr>
              <a:t>选</a:t>
            </a:r>
            <a:r>
              <a:rPr lang="en-US" altLang="zh-CN" sz="2160">
                <a:latin typeface="宋体" panose="02010600030101010101" pitchFamily="2" charset="-122"/>
                <a:cs typeface="Times New Roman" panose="02020603050405020304" pitchFamily="18" charset="0"/>
              </a:rPr>
              <a:t>C,(3)</a:t>
            </a:r>
            <a:r>
              <a:rPr lang="zh-CN" altLang="en-US" sz="2160" dirty="0">
                <a:latin typeface="宋体" panose="02010600030101010101" pitchFamily="2" charset="-122"/>
                <a:ea typeface="楷体_GB2312" pitchFamily="49" charset="-122"/>
              </a:rPr>
              <a:t>选</a:t>
            </a:r>
            <a:r>
              <a:rPr lang="en-US" altLang="zh-CN" sz="2160">
                <a:latin typeface="宋体" panose="02010600030101010101" pitchFamily="2" charset="-122"/>
                <a:cs typeface="Times New Roman" panose="02020603050405020304" pitchFamily="18" charset="0"/>
              </a:rPr>
              <a:t>B</a:t>
            </a:r>
            <a:r>
              <a:rPr lang="zh-CN" altLang="en-US" sz="2160" dirty="0">
                <a:latin typeface="宋体" panose="02010600030101010101" pitchFamily="2" charset="-122"/>
                <a:ea typeface="楷体_GB2312" pitchFamily="49" charset="-122"/>
              </a:rPr>
              <a:t>。第</a:t>
            </a:r>
            <a:r>
              <a:rPr lang="en-US" altLang="zh-CN" sz="2160">
                <a:latin typeface="宋体" panose="02010600030101010101" pitchFamily="2" charset="-122"/>
                <a:cs typeface="Times New Roman" panose="02020603050405020304" pitchFamily="18" charset="0"/>
              </a:rPr>
              <a:t>(1)</a:t>
            </a:r>
            <a:r>
              <a:rPr lang="zh-CN" altLang="en-US" sz="2160" dirty="0">
                <a:latin typeface="宋体" panose="02010600030101010101" pitchFamily="2" charset="-122"/>
                <a:ea typeface="楷体_GB2312" pitchFamily="49" charset="-122"/>
              </a:rPr>
              <a:t>题</a:t>
            </a:r>
            <a:r>
              <a:rPr lang="en-US" altLang="zh-CN" sz="2160">
                <a:latin typeface="宋体" panose="02010600030101010101" pitchFamily="2" charset="-122"/>
                <a:cs typeface="Times New Roman" panose="02020603050405020304" pitchFamily="18" charset="0"/>
              </a:rPr>
              <a:t>,</a:t>
            </a:r>
            <a:r>
              <a:rPr lang="zh-CN" altLang="en-US" sz="2160" dirty="0">
                <a:latin typeface="宋体" panose="02010600030101010101" pitchFamily="2" charset="-122"/>
                <a:ea typeface="楷体_GB2312" pitchFamily="49" charset="-122"/>
              </a:rPr>
              <a:t>由题干可知</a:t>
            </a:r>
            <a:r>
              <a:rPr lang="en-US" altLang="zh-CN" sz="2160">
                <a:latin typeface="宋体" panose="02010600030101010101" pitchFamily="2" charset="-122"/>
                <a:cs typeface="Times New Roman" panose="02020603050405020304" pitchFamily="18" charset="0"/>
              </a:rPr>
              <a:t>,</a:t>
            </a:r>
            <a:r>
              <a:rPr lang="zh-CN" altLang="en-US" sz="2160" dirty="0">
                <a:latin typeface="宋体" panose="02010600030101010101" pitchFamily="2" charset="-122"/>
                <a:ea typeface="楷体_GB2312" pitchFamily="49" charset="-122"/>
              </a:rPr>
              <a:t>图示面积最大的国家是美国</a:t>
            </a:r>
            <a:r>
              <a:rPr lang="en-US" altLang="zh-CN" sz="2160">
                <a:latin typeface="宋体" panose="02010600030101010101" pitchFamily="2" charset="-122"/>
                <a:cs typeface="Times New Roman" panose="02020603050405020304" pitchFamily="18" charset="0"/>
              </a:rPr>
              <a:t>,</a:t>
            </a:r>
            <a:r>
              <a:rPr lang="zh-CN" altLang="en-US" sz="2160" dirty="0">
                <a:latin typeface="宋体" panose="02010600030101010101" pitchFamily="2" charset="-122"/>
                <a:ea typeface="楷体_GB2312" pitchFamily="49" charset="-122"/>
              </a:rPr>
              <a:t>为二氧化碳排放量最多的国家。第</a:t>
            </a:r>
            <a:r>
              <a:rPr lang="en-US" altLang="zh-CN" sz="2160">
                <a:latin typeface="宋体" panose="02010600030101010101" pitchFamily="2" charset="-122"/>
                <a:cs typeface="Times New Roman" panose="02020603050405020304" pitchFamily="18" charset="0"/>
              </a:rPr>
              <a:t>(2)</a:t>
            </a:r>
            <a:r>
              <a:rPr lang="zh-CN" altLang="en-US" sz="2160" dirty="0">
                <a:latin typeface="宋体" panose="02010600030101010101" pitchFamily="2" charset="-122"/>
                <a:ea typeface="楷体_GB2312" pitchFamily="49" charset="-122"/>
              </a:rPr>
              <a:t>题</a:t>
            </a:r>
            <a:r>
              <a:rPr lang="en-US" altLang="zh-CN" sz="2160">
                <a:latin typeface="宋体" panose="02010600030101010101" pitchFamily="2" charset="-122"/>
                <a:cs typeface="Times New Roman" panose="02020603050405020304" pitchFamily="18" charset="0"/>
              </a:rPr>
              <a:t>,</a:t>
            </a:r>
            <a:r>
              <a:rPr lang="zh-CN" altLang="en-US" sz="2160" dirty="0">
                <a:latin typeface="宋体" panose="02010600030101010101" pitchFamily="2" charset="-122"/>
                <a:ea typeface="楷体_GB2312" pitchFamily="49" charset="-122"/>
              </a:rPr>
              <a:t>二氧化碳属温室气体</a:t>
            </a:r>
            <a:r>
              <a:rPr lang="en-US" altLang="zh-CN" sz="2160">
                <a:latin typeface="宋体" panose="02010600030101010101" pitchFamily="2" charset="-122"/>
                <a:cs typeface="Times New Roman" panose="02020603050405020304" pitchFamily="18" charset="0"/>
              </a:rPr>
              <a:t>,</a:t>
            </a:r>
            <a:r>
              <a:rPr lang="zh-CN" altLang="en-US" sz="2160" dirty="0">
                <a:latin typeface="宋体" panose="02010600030101010101" pitchFamily="2" charset="-122"/>
                <a:ea typeface="楷体_GB2312" pitchFamily="49" charset="-122"/>
              </a:rPr>
              <a:t>能大量吸收长波辐射。其过量排放会造成全球变暖。第</a:t>
            </a:r>
            <a:r>
              <a:rPr lang="en-US" altLang="zh-CN" sz="2160">
                <a:latin typeface="宋体" panose="02010600030101010101" pitchFamily="2" charset="-122"/>
                <a:cs typeface="Times New Roman" panose="02020603050405020304" pitchFamily="18" charset="0"/>
              </a:rPr>
              <a:t>(3)</a:t>
            </a:r>
            <a:r>
              <a:rPr lang="zh-CN" altLang="en-US" sz="2160" dirty="0">
                <a:latin typeface="宋体" panose="02010600030101010101" pitchFamily="2" charset="-122"/>
                <a:ea typeface="楷体_GB2312" pitchFamily="49" charset="-122"/>
              </a:rPr>
              <a:t>题</a:t>
            </a:r>
            <a:r>
              <a:rPr lang="en-US" altLang="zh-CN" sz="2160">
                <a:latin typeface="宋体" panose="02010600030101010101" pitchFamily="2" charset="-122"/>
                <a:cs typeface="Times New Roman" panose="02020603050405020304" pitchFamily="18" charset="0"/>
              </a:rPr>
              <a:t>,</a:t>
            </a:r>
            <a:r>
              <a:rPr lang="zh-CN" altLang="en-US" sz="2160" dirty="0">
                <a:latin typeface="宋体" panose="02010600030101010101" pitchFamily="2" charset="-122"/>
                <a:ea typeface="楷体_GB2312" pitchFamily="49" charset="-122"/>
              </a:rPr>
              <a:t>全球性环境问题需要世界各国共同治理。美国此举违背了环境问题</a:t>
            </a:r>
            <a:r>
              <a:rPr lang="zh-CN" altLang="en-US" sz="2160" b="1" dirty="0">
                <a:solidFill>
                  <a:srgbClr val="FF0000"/>
                </a:solidFill>
                <a:latin typeface="宋体" panose="02010600030101010101" pitchFamily="2" charset="-122"/>
                <a:ea typeface="楷体_GB2312" pitchFamily="49" charset="-122"/>
              </a:rPr>
              <a:t>共同治理的共同性原则</a:t>
            </a:r>
            <a:r>
              <a:rPr lang="zh-CN" altLang="en-US" sz="2160" dirty="0">
                <a:latin typeface="宋体" panose="02010600030101010101" pitchFamily="2" charset="-122"/>
                <a:ea typeface="楷体_GB2312" pitchFamily="49" charset="-122"/>
              </a:rPr>
              <a:t>和</a:t>
            </a:r>
            <a:r>
              <a:rPr lang="zh-CN" altLang="en-US" sz="2160" b="1" dirty="0">
                <a:solidFill>
                  <a:srgbClr val="FF0000"/>
                </a:solidFill>
                <a:latin typeface="宋体" panose="02010600030101010101" pitchFamily="2" charset="-122"/>
                <a:ea typeface="楷体_GB2312" pitchFamily="49" charset="-122"/>
              </a:rPr>
              <a:t>各国与地区之间的公平性原则</a:t>
            </a:r>
            <a:r>
              <a:rPr lang="zh-CN" altLang="en-US" sz="2160" dirty="0">
                <a:latin typeface="宋体" panose="02010600030101010101" pitchFamily="2" charset="-122"/>
                <a:ea typeface="楷体_GB2312" pitchFamily="49" charset="-122"/>
              </a:rPr>
              <a:t>。</a:t>
            </a:r>
            <a:endParaRPr lang="zh-CN" altLang="en-US" sz="2160">
              <a:latin typeface="宋体" panose="02010600030101010101" pitchFamily="2"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7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938" grpId="0"/>
      <p:bldP spid="80793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2034" name="文本框 812033"/>
          <p:cNvSpPr txBox="1"/>
          <p:nvPr/>
        </p:nvSpPr>
        <p:spPr>
          <a:xfrm>
            <a:off x="771637" y="920438"/>
            <a:ext cx="10346449" cy="1512570"/>
          </a:xfrm>
          <a:prstGeom prst="rect">
            <a:avLst/>
          </a:prstGeom>
          <a:noFill/>
          <a:ln w="9525">
            <a:noFill/>
          </a:ln>
        </p:spPr>
        <p:txBody>
          <a:bodyPr>
            <a:spAutoFit/>
          </a:bodyPr>
          <a:p>
            <a:pPr>
              <a:lnSpc>
                <a:spcPct val="110000"/>
              </a:lnSpc>
            </a:pPr>
            <a:r>
              <a:rPr lang="zh-CN" altLang="en-US" sz="2800" dirty="0">
                <a:solidFill>
                  <a:srgbClr val="FF0000"/>
                </a:solidFill>
                <a:latin typeface="宋体" panose="02010600030101010101" pitchFamily="2" charset="-122"/>
                <a:cs typeface="Times New Roman" panose="02020603050405020304" pitchFamily="18" charset="0"/>
              </a:rPr>
              <a:t>考查点一　</a:t>
            </a:r>
            <a:r>
              <a:rPr lang="zh-CN" altLang="en-US" sz="2800" dirty="0">
                <a:latin typeface="宋体" panose="02010600030101010101" pitchFamily="2" charset="-122"/>
                <a:cs typeface="Times New Roman" panose="02020603050405020304" pitchFamily="18" charset="0"/>
              </a:rPr>
              <a:t>环境问题产生的原因及解决措施分析</a:t>
            </a:r>
            <a:endParaRPr lang="zh-CN" altLang="en-US" sz="2800" dirty="0">
              <a:solidFill>
                <a:srgbClr val="FF0000"/>
              </a:solidFill>
              <a:latin typeface="宋体" panose="02010600030101010101" pitchFamily="2" charset="-122"/>
              <a:cs typeface="Times New Roman" panose="02020603050405020304" pitchFamily="18" charset="0"/>
            </a:endParaRPr>
          </a:p>
          <a:p>
            <a:pPr>
              <a:lnSpc>
                <a:spcPct val="110000"/>
              </a:lnSpc>
            </a:pPr>
            <a:r>
              <a:rPr lang="zh-CN" altLang="en-US" sz="2800" dirty="0">
                <a:solidFill>
                  <a:srgbClr val="FF0000"/>
                </a:solidFill>
                <a:latin typeface="宋体" panose="02010600030101010101" pitchFamily="2" charset="-122"/>
                <a:cs typeface="Times New Roman" panose="02020603050405020304" pitchFamily="18" charset="0"/>
              </a:rPr>
              <a:t>【例</a:t>
            </a:r>
            <a:r>
              <a:rPr lang="en-US" altLang="zh-CN" sz="2800">
                <a:solidFill>
                  <a:srgbClr val="FF0000"/>
                </a:solidFill>
                <a:latin typeface="宋体" panose="02010600030101010101" pitchFamily="2" charset="-122"/>
                <a:cs typeface="Times New Roman" panose="02020603050405020304" pitchFamily="18" charset="0"/>
              </a:rPr>
              <a:t>1</a:t>
            </a:r>
            <a:r>
              <a:rPr lang="zh-CN" altLang="en-US" sz="2800">
                <a:solidFill>
                  <a:srgbClr val="FF0000"/>
                </a:solidFill>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我国一些地区农村靠燃烧秸秆和柴草做饭、取暖</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这种利用方式存在许多缺点。根据图示回答</a:t>
            </a:r>
            <a:r>
              <a:rPr lang="en-US" altLang="zh-CN" sz="2800" dirty="0">
                <a:latin typeface="宋体" panose="02010600030101010101" pitchFamily="2" charset="-122"/>
                <a:cs typeface="Times New Roman" panose="02020603050405020304" pitchFamily="18" charset="0"/>
              </a:rPr>
              <a:t>(1)</a:t>
            </a:r>
            <a:r>
              <a:rPr lang="zh-CN" altLang="en-US" sz="2800" dirty="0">
                <a:latin typeface="宋体" panose="02010600030101010101" pitchFamily="2" charset="-122"/>
                <a:cs typeface="Times New Roman" panose="02020603050405020304" pitchFamily="18" charset="0"/>
              </a:rPr>
              <a:t>、</a:t>
            </a:r>
            <a:r>
              <a:rPr lang="en-US" altLang="zh-CN" sz="2800" dirty="0">
                <a:latin typeface="宋体" panose="02010600030101010101" pitchFamily="2" charset="-122"/>
                <a:cs typeface="Times New Roman" panose="02020603050405020304" pitchFamily="18" charset="0"/>
              </a:rPr>
              <a:t>(2)</a:t>
            </a:r>
            <a:r>
              <a:rPr lang="zh-CN" altLang="en-US" sz="2800" dirty="0">
                <a:latin typeface="宋体" panose="02010600030101010101" pitchFamily="2" charset="-122"/>
                <a:cs typeface="Times New Roman" panose="02020603050405020304" pitchFamily="18" charset="0"/>
              </a:rPr>
              <a:t>题。</a:t>
            </a:r>
            <a:endParaRPr lang="zh-CN" altLang="en-US" sz="2800" dirty="0">
              <a:latin typeface="宋体" panose="02010600030101010101" pitchFamily="2" charset="-122"/>
              <a:ea typeface="Times New Roman" panose="02020603050405020304" pitchFamily="18" charset="0"/>
              <a:cs typeface="Times New Roman" panose="02020603050405020304" pitchFamily="18" charset="0"/>
            </a:endParaRPr>
          </a:p>
        </p:txBody>
      </p:sp>
      <p:pic>
        <p:nvPicPr>
          <p:cNvPr id="812035" name="图片 812034" descr="题型研析·重点突破"/>
          <p:cNvPicPr>
            <a:picLocks noChangeAspect="1"/>
          </p:cNvPicPr>
          <p:nvPr/>
        </p:nvPicPr>
        <p:blipFill>
          <a:blip r:embed="rId1"/>
          <a:stretch>
            <a:fillRect/>
          </a:stretch>
        </p:blipFill>
        <p:spPr>
          <a:xfrm>
            <a:off x="2731794" y="71267"/>
            <a:ext cx="5415213" cy="849819"/>
          </a:xfrm>
          <a:prstGeom prst="rect">
            <a:avLst/>
          </a:prstGeom>
          <a:noFill/>
          <a:ln w="9525">
            <a:noFill/>
          </a:ln>
        </p:spPr>
      </p:pic>
      <p:pic>
        <p:nvPicPr>
          <p:cNvPr id="812036" name="Image0313.jpeg"/>
          <p:cNvPicPr>
            <a:picLocks noChangeAspect="1"/>
          </p:cNvPicPr>
          <p:nvPr/>
        </p:nvPicPr>
        <p:blipFill>
          <a:blip r:embed="rId2"/>
          <a:stretch>
            <a:fillRect/>
          </a:stretch>
        </p:blipFill>
        <p:spPr>
          <a:xfrm>
            <a:off x="710565" y="2768600"/>
            <a:ext cx="5100955" cy="3154045"/>
          </a:xfrm>
          <a:prstGeom prst="rect">
            <a:avLst/>
          </a:prstGeom>
          <a:noFill/>
          <a:ln w="9525">
            <a:noFill/>
          </a:ln>
        </p:spPr>
      </p:pic>
      <p:sp>
        <p:nvSpPr>
          <p:cNvPr id="808962" name="文本框 808961"/>
          <p:cNvSpPr txBox="1"/>
          <p:nvPr/>
        </p:nvSpPr>
        <p:spPr>
          <a:xfrm>
            <a:off x="5811520" y="2541270"/>
            <a:ext cx="5603240" cy="3449955"/>
          </a:xfrm>
          <a:prstGeom prst="rect">
            <a:avLst/>
          </a:prstGeom>
          <a:noFill/>
          <a:ln w="9525">
            <a:noFill/>
          </a:ln>
        </p:spPr>
        <p:txBody>
          <a:bodyPr wrap="square">
            <a:spAutoFit/>
          </a:bodyPr>
          <a:p>
            <a:pPr>
              <a:lnSpc>
                <a:spcPct val="130000"/>
              </a:lnSpc>
            </a:pPr>
            <a:r>
              <a:rPr lang="en-US" altLang="zh-CN" sz="2800" dirty="0">
                <a:latin typeface="宋体" panose="02010600030101010101" pitchFamily="2" charset="-122"/>
              </a:rPr>
              <a:t>(1)</a:t>
            </a:r>
            <a:r>
              <a:rPr lang="zh-CN" altLang="en-US" sz="2800" dirty="0">
                <a:latin typeface="宋体" panose="02010600030101010101" pitchFamily="2" charset="-122"/>
              </a:rPr>
              <a:t>根据图中的关系</a:t>
            </a:r>
            <a:r>
              <a:rPr lang="en-US" altLang="zh-CN" sz="2800" dirty="0">
                <a:latin typeface="宋体" panose="02010600030101010101" pitchFamily="2" charset="-122"/>
              </a:rPr>
              <a:t>,①</a:t>
            </a:r>
            <a:r>
              <a:rPr lang="zh-CN" altLang="en-US" sz="2800" dirty="0">
                <a:latin typeface="宋体" panose="02010600030101010101" pitchFamily="2" charset="-122"/>
              </a:rPr>
              <a:t>、</a:t>
            </a:r>
            <a:r>
              <a:rPr lang="en-US" altLang="zh-CN" sz="2800" dirty="0">
                <a:latin typeface="宋体" panose="02010600030101010101" pitchFamily="2" charset="-122"/>
              </a:rPr>
              <a:t>②</a:t>
            </a:r>
            <a:r>
              <a:rPr lang="zh-CN" altLang="en-US" sz="2800" dirty="0">
                <a:latin typeface="宋体" panose="02010600030101010101" pitchFamily="2" charset="-122"/>
              </a:rPr>
              <a:t>、</a:t>
            </a:r>
            <a:r>
              <a:rPr lang="en-US" altLang="zh-CN" sz="2800" dirty="0">
                <a:latin typeface="宋体" panose="02010600030101010101" pitchFamily="2" charset="-122"/>
              </a:rPr>
              <a:t>③</a:t>
            </a:r>
            <a:r>
              <a:rPr lang="zh-CN" altLang="en-US" sz="2800" dirty="0">
                <a:latin typeface="宋体" panose="02010600030101010101" pitchFamily="2" charset="-122"/>
              </a:rPr>
              <a:t>分别代表　</a:t>
            </a:r>
            <a:r>
              <a:rPr lang="en-US" altLang="zh-CN" sz="2800" dirty="0">
                <a:latin typeface="宋体" panose="02010600030101010101" pitchFamily="2" charset="-122"/>
              </a:rPr>
              <a:t>(</a:t>
            </a:r>
            <a:r>
              <a:rPr lang="zh-CN" altLang="en-US" sz="2800" dirty="0">
                <a:latin typeface="宋体" panose="02010600030101010101" pitchFamily="2" charset="-122"/>
              </a:rPr>
              <a:t>　　</a:t>
            </a:r>
            <a:r>
              <a:rPr lang="en-US" altLang="zh-CN" sz="2800">
                <a:latin typeface="宋体" panose="02010600030101010101" pitchFamily="2" charset="-122"/>
              </a:rPr>
              <a:t>)</a:t>
            </a:r>
            <a:endParaRPr lang="en-US" altLang="zh-CN" sz="2800">
              <a:latin typeface="宋体" panose="02010600030101010101" pitchFamily="2" charset="-122"/>
            </a:endParaRPr>
          </a:p>
          <a:p>
            <a:pPr>
              <a:lnSpc>
                <a:spcPct val="130000"/>
              </a:lnSpc>
            </a:pPr>
            <a:r>
              <a:rPr lang="en-US" altLang="zh-CN" sz="2800" dirty="0">
                <a:latin typeface="宋体" panose="02010600030101010101" pitchFamily="2" charset="-122"/>
              </a:rPr>
              <a:t>A.</a:t>
            </a:r>
            <a:r>
              <a:rPr lang="zh-CN" altLang="en-US" sz="2800" dirty="0">
                <a:latin typeface="宋体" panose="02010600030101010101" pitchFamily="2" charset="-122"/>
              </a:rPr>
              <a:t>破坏森林、农业减产、牧业下降</a:t>
            </a:r>
            <a:endParaRPr lang="zh-CN" altLang="en-US" sz="2800" dirty="0">
              <a:latin typeface="宋体" panose="02010600030101010101" pitchFamily="2" charset="-122"/>
            </a:endParaRPr>
          </a:p>
          <a:p>
            <a:pPr>
              <a:lnSpc>
                <a:spcPct val="130000"/>
              </a:lnSpc>
            </a:pPr>
            <a:r>
              <a:rPr lang="en-US" altLang="zh-CN" sz="2800" dirty="0">
                <a:latin typeface="宋体" panose="02010600030101010101" pitchFamily="2" charset="-122"/>
              </a:rPr>
              <a:t>B.</a:t>
            </a:r>
            <a:r>
              <a:rPr lang="zh-CN" altLang="en-US" sz="2800" dirty="0">
                <a:latin typeface="宋体" panose="02010600030101010101" pitchFamily="2" charset="-122"/>
              </a:rPr>
              <a:t>粮食减产、破坏森林、牧业下降</a:t>
            </a:r>
            <a:endParaRPr lang="zh-CN" altLang="en-US" sz="2800" dirty="0">
              <a:latin typeface="宋体" panose="02010600030101010101" pitchFamily="2" charset="-122"/>
            </a:endParaRPr>
          </a:p>
          <a:p>
            <a:pPr>
              <a:lnSpc>
                <a:spcPct val="130000"/>
              </a:lnSpc>
            </a:pPr>
            <a:r>
              <a:rPr lang="en-US" altLang="zh-CN" sz="2800" dirty="0">
                <a:latin typeface="宋体" panose="02010600030101010101" pitchFamily="2" charset="-122"/>
              </a:rPr>
              <a:t>C.</a:t>
            </a:r>
            <a:r>
              <a:rPr lang="zh-CN" altLang="en-US" sz="2800" dirty="0">
                <a:latin typeface="宋体" panose="02010600030101010101" pitchFamily="2" charset="-122"/>
              </a:rPr>
              <a:t>牧业下降、农业减产、破坏森林</a:t>
            </a:r>
            <a:endParaRPr lang="zh-CN" altLang="en-US" sz="2800" dirty="0">
              <a:latin typeface="宋体" panose="02010600030101010101" pitchFamily="2" charset="-122"/>
            </a:endParaRPr>
          </a:p>
          <a:p>
            <a:pPr>
              <a:lnSpc>
                <a:spcPct val="130000"/>
              </a:lnSpc>
            </a:pPr>
            <a:r>
              <a:rPr lang="en-US" altLang="zh-CN" sz="2800" dirty="0">
                <a:latin typeface="宋体" panose="02010600030101010101" pitchFamily="2" charset="-122"/>
              </a:rPr>
              <a:t>D.</a:t>
            </a:r>
            <a:r>
              <a:rPr lang="zh-CN" altLang="en-US" sz="2800" dirty="0">
                <a:latin typeface="宋体" panose="02010600030101010101" pitchFamily="2" charset="-122"/>
              </a:rPr>
              <a:t>破坏森林、牧业下降、粮食减产</a:t>
            </a:r>
            <a:endParaRPr lang="zh-CN" altLang="en-US" sz="2800" dirty="0">
              <a:latin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9986" name="文本框 809985"/>
          <p:cNvSpPr txBox="1"/>
          <p:nvPr/>
        </p:nvSpPr>
        <p:spPr>
          <a:xfrm>
            <a:off x="922778" y="412315"/>
            <a:ext cx="10346449" cy="3105150"/>
          </a:xfrm>
          <a:prstGeom prst="rect">
            <a:avLst/>
          </a:prstGeom>
          <a:noFill/>
          <a:ln w="9525">
            <a:noFill/>
          </a:ln>
        </p:spPr>
        <p:txBody>
          <a:bodyPr>
            <a:spAutoFit/>
          </a:bodyPr>
          <a:p>
            <a:pPr>
              <a:lnSpc>
                <a:spcPct val="140000"/>
              </a:lnSpc>
            </a:pPr>
            <a:r>
              <a:rPr lang="en-US" altLang="zh-CN" sz="2800" dirty="0">
                <a:latin typeface="宋体" panose="02010600030101010101" pitchFamily="2" charset="-122"/>
                <a:cs typeface="Times New Roman" panose="02020603050405020304" pitchFamily="18" charset="0"/>
              </a:rPr>
              <a:t>(2)</a:t>
            </a:r>
            <a:r>
              <a:rPr lang="zh-CN" altLang="en-US" sz="2800" dirty="0">
                <a:latin typeface="宋体" panose="02010600030101010101" pitchFamily="2" charset="-122"/>
                <a:cs typeface="Times New Roman" panose="02020603050405020304" pitchFamily="18" charset="0"/>
              </a:rPr>
              <a:t>解决图示地区存在的问题</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下列叙述不正确的是　</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　　</a:t>
            </a:r>
            <a:r>
              <a:rPr lang="en-US" altLang="zh-CN" sz="2800">
                <a:latin typeface="宋体" panose="02010600030101010101" pitchFamily="2" charset="-122"/>
                <a:cs typeface="Times New Roman" panose="02020603050405020304" pitchFamily="18" charset="0"/>
              </a:rPr>
              <a:t>)</a:t>
            </a:r>
            <a:endParaRPr lang="en-US" altLang="zh-CN" sz="2800">
              <a:latin typeface="宋体" panose="02010600030101010101" pitchFamily="2" charset="-122"/>
              <a:cs typeface="Times New Roman" panose="02020603050405020304" pitchFamily="18" charset="0"/>
            </a:endParaRPr>
          </a:p>
          <a:p>
            <a:pPr>
              <a:lnSpc>
                <a:spcPct val="140000"/>
              </a:lnSpc>
            </a:pPr>
            <a:r>
              <a:rPr lang="en-US" altLang="zh-CN" sz="2800" dirty="0">
                <a:latin typeface="宋体" panose="02010600030101010101" pitchFamily="2" charset="-122"/>
                <a:cs typeface="Times New Roman" panose="02020603050405020304" pitchFamily="18" charset="0"/>
              </a:rPr>
              <a:t>A.</a:t>
            </a:r>
            <a:r>
              <a:rPr lang="zh-CN" altLang="en-US" sz="2800" dirty="0">
                <a:latin typeface="宋体" panose="02010600030101010101" pitchFamily="2" charset="-122"/>
                <a:cs typeface="Times New Roman" panose="02020603050405020304" pitchFamily="18" charset="0"/>
              </a:rPr>
              <a:t>植树造林</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营造薪炭林</a:t>
            </a:r>
            <a:endParaRPr lang="zh-CN" altLang="en-US" sz="2800" dirty="0">
              <a:latin typeface="宋体" panose="02010600030101010101" pitchFamily="2" charset="-122"/>
              <a:cs typeface="Times New Roman" panose="02020603050405020304" pitchFamily="18" charset="0"/>
            </a:endParaRPr>
          </a:p>
          <a:p>
            <a:pPr>
              <a:lnSpc>
                <a:spcPct val="140000"/>
              </a:lnSpc>
            </a:pPr>
            <a:r>
              <a:rPr lang="en-US" altLang="zh-CN" sz="2800" dirty="0">
                <a:latin typeface="宋体" panose="02010600030101010101" pitchFamily="2" charset="-122"/>
                <a:cs typeface="Times New Roman" panose="02020603050405020304" pitchFamily="18" charset="0"/>
              </a:rPr>
              <a:t>B.</a:t>
            </a:r>
            <a:r>
              <a:rPr lang="zh-CN" altLang="en-US" sz="2800" dirty="0">
                <a:latin typeface="宋体" panose="02010600030101010101" pitchFamily="2" charset="-122"/>
                <a:cs typeface="Times New Roman" panose="02020603050405020304" pitchFamily="18" charset="0"/>
              </a:rPr>
              <a:t>积蓄肥料</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发展沼气</a:t>
            </a:r>
            <a:endParaRPr lang="zh-CN" altLang="en-US" sz="2800" dirty="0">
              <a:latin typeface="宋体" panose="02010600030101010101" pitchFamily="2" charset="-122"/>
              <a:cs typeface="Times New Roman" panose="02020603050405020304" pitchFamily="18" charset="0"/>
            </a:endParaRPr>
          </a:p>
          <a:p>
            <a:pPr>
              <a:lnSpc>
                <a:spcPct val="140000"/>
              </a:lnSpc>
            </a:pPr>
            <a:r>
              <a:rPr lang="en-US" altLang="zh-CN" sz="2800" dirty="0">
                <a:latin typeface="宋体" panose="02010600030101010101" pitchFamily="2" charset="-122"/>
                <a:cs typeface="Times New Roman" panose="02020603050405020304" pitchFamily="18" charset="0"/>
              </a:rPr>
              <a:t>C.</a:t>
            </a:r>
            <a:r>
              <a:rPr lang="zh-CN" altLang="en-US" sz="2800" dirty="0">
                <a:latin typeface="宋体" panose="02010600030101010101" pitchFamily="2" charset="-122"/>
                <a:cs typeface="Times New Roman" panose="02020603050405020304" pitchFamily="18" charset="0"/>
              </a:rPr>
              <a:t>农田水利建设</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大力发展水稻种植</a:t>
            </a:r>
            <a:endParaRPr lang="zh-CN" altLang="en-US" sz="2800" dirty="0">
              <a:latin typeface="宋体" panose="02010600030101010101" pitchFamily="2" charset="-122"/>
              <a:cs typeface="Times New Roman" panose="02020603050405020304" pitchFamily="18" charset="0"/>
            </a:endParaRPr>
          </a:p>
          <a:p>
            <a:pPr>
              <a:lnSpc>
                <a:spcPct val="140000"/>
              </a:lnSpc>
            </a:pPr>
            <a:r>
              <a:rPr lang="en-US" altLang="zh-CN" sz="2800" dirty="0">
                <a:latin typeface="宋体" panose="02010600030101010101" pitchFamily="2" charset="-122"/>
                <a:cs typeface="Times New Roman" panose="02020603050405020304" pitchFamily="18" charset="0"/>
              </a:rPr>
              <a:t>D.</a:t>
            </a:r>
            <a:r>
              <a:rPr lang="zh-CN" altLang="en-US" sz="2800" dirty="0">
                <a:latin typeface="宋体" panose="02010600030101010101" pitchFamily="2" charset="-122"/>
                <a:cs typeface="Times New Roman" panose="02020603050405020304" pitchFamily="18" charset="0"/>
              </a:rPr>
              <a:t>结合当地实际</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开发新能源</a:t>
            </a:r>
            <a:endParaRPr lang="zh-CN" altLang="en-US" sz="2800" dirty="0">
              <a:latin typeface="宋体" panose="02010600030101010101" pitchFamily="2" charset="-122"/>
              <a:ea typeface="Times New Roman" panose="02020603050405020304" pitchFamily="18" charset="0"/>
              <a:cs typeface="Times New Roman" panose="02020603050405020304" pitchFamily="18" charset="0"/>
            </a:endParaRPr>
          </a:p>
        </p:txBody>
      </p:sp>
      <p:sp>
        <p:nvSpPr>
          <p:cNvPr id="811010" name="文本框 811009"/>
          <p:cNvSpPr txBox="1"/>
          <p:nvPr/>
        </p:nvSpPr>
        <p:spPr>
          <a:xfrm>
            <a:off x="743708" y="3811470"/>
            <a:ext cx="10346449" cy="2676525"/>
          </a:xfrm>
          <a:prstGeom prst="rect">
            <a:avLst/>
          </a:prstGeom>
          <a:noFill/>
          <a:ln w="9525">
            <a:noFill/>
          </a:ln>
        </p:spPr>
        <p:txBody>
          <a:bodyPr>
            <a:spAutoFit/>
          </a:bodyPr>
          <a:p>
            <a:r>
              <a:rPr lang="zh-CN" altLang="en-US" sz="2400" dirty="0">
                <a:solidFill>
                  <a:srgbClr val="FF0000"/>
                </a:solidFill>
                <a:latin typeface="宋体" panose="02010600030101010101" pitchFamily="2" charset="-122"/>
                <a:ea typeface="楷体_GB2312" pitchFamily="49" charset="-122"/>
              </a:rPr>
              <a:t>【解析</a:t>
            </a:r>
            <a:r>
              <a:rPr lang="zh-CN" altLang="en-US" sz="2400">
                <a:solidFill>
                  <a:srgbClr val="FF0000"/>
                </a:solidFill>
                <a:latin typeface="宋体" panose="02010600030101010101" pitchFamily="2" charset="-122"/>
                <a:ea typeface="楷体_GB2312" pitchFamily="49" charset="-122"/>
              </a:rPr>
              <a:t>】</a:t>
            </a:r>
            <a:r>
              <a:rPr lang="en-US" altLang="zh-CN" sz="2400">
                <a:latin typeface="宋体" panose="02010600030101010101" pitchFamily="2" charset="-122"/>
                <a:ea typeface="楷体_GB2312" pitchFamily="49" charset="-122"/>
              </a:rPr>
              <a:t>(1)</a:t>
            </a:r>
            <a:r>
              <a:rPr lang="zh-CN" altLang="en-US" sz="2400" dirty="0">
                <a:latin typeface="宋体" panose="02010600030101010101" pitchFamily="2" charset="-122"/>
                <a:ea typeface="楷体_GB2312" pitchFamily="49" charset="-122"/>
              </a:rPr>
              <a:t>选</a:t>
            </a:r>
            <a:r>
              <a:rPr lang="en-US" altLang="zh-CN" sz="2400">
                <a:latin typeface="宋体" panose="02010600030101010101" pitchFamily="2" charset="-122"/>
                <a:ea typeface="楷体_GB2312" pitchFamily="49" charset="-122"/>
              </a:rPr>
              <a:t>D,(2)</a:t>
            </a:r>
            <a:r>
              <a:rPr lang="zh-CN" altLang="en-US" sz="2400" dirty="0">
                <a:latin typeface="宋体" panose="02010600030101010101" pitchFamily="2" charset="-122"/>
                <a:ea typeface="楷体_GB2312" pitchFamily="49" charset="-122"/>
              </a:rPr>
              <a:t>选</a:t>
            </a:r>
            <a:r>
              <a:rPr lang="en-US" altLang="zh-CN" sz="2400">
                <a:latin typeface="宋体" panose="02010600030101010101" pitchFamily="2" charset="-122"/>
                <a:ea typeface="楷体_GB2312" pitchFamily="49" charset="-122"/>
              </a:rPr>
              <a:t>C</a:t>
            </a:r>
            <a:r>
              <a:rPr lang="zh-CN" altLang="en-US" sz="2400" dirty="0">
                <a:latin typeface="宋体" panose="02010600030101010101" pitchFamily="2" charset="-122"/>
                <a:ea typeface="楷体_GB2312" pitchFamily="49" charset="-122"/>
              </a:rPr>
              <a:t>。</a:t>
            </a:r>
            <a:endParaRPr lang="zh-CN" altLang="en-US" sz="2400" dirty="0">
              <a:latin typeface="宋体" panose="02010600030101010101" pitchFamily="2" charset="-122"/>
              <a:ea typeface="楷体_GB2312" pitchFamily="49" charset="-122"/>
            </a:endParaRPr>
          </a:p>
          <a:p>
            <a:r>
              <a:rPr lang="zh-CN" altLang="en-US" sz="2400" dirty="0">
                <a:latin typeface="宋体" panose="02010600030101010101" pitchFamily="2" charset="-122"/>
                <a:ea typeface="楷体_GB2312" pitchFamily="49" charset="-122"/>
              </a:rPr>
              <a:t>第</a:t>
            </a:r>
            <a:r>
              <a:rPr lang="en-US" altLang="zh-CN" sz="2400">
                <a:latin typeface="宋体" panose="02010600030101010101" pitchFamily="2" charset="-122"/>
                <a:cs typeface="Times New Roman" panose="02020603050405020304" pitchFamily="18" charset="0"/>
              </a:rPr>
              <a:t>(1)</a:t>
            </a:r>
            <a:r>
              <a:rPr lang="zh-CN" altLang="en-US" sz="2400" dirty="0">
                <a:latin typeface="宋体" panose="02010600030101010101" pitchFamily="2" charset="-122"/>
                <a:ea typeface="楷体_GB2312" pitchFamily="49" charset="-122"/>
              </a:rPr>
              <a:t>题</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解决本题的关键是弄清此循环前后之间的因果关系。使用木材当燃料</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会造成森林的破坏</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用草皮当燃料</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使草场破坏</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牧业下降</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还造成风沙侵蚀、水土流失</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使土壤肥力下降</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造成粮食单产下降</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加之秸秆当燃料、畜粪当燃料</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也会造成土壤中有机质减少、肥力下降</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粮食单产下降</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最终导致当地粮食减产。第</a:t>
            </a:r>
            <a:r>
              <a:rPr lang="en-US" altLang="zh-CN" sz="2400">
                <a:latin typeface="宋体" panose="02010600030101010101" pitchFamily="2" charset="-122"/>
                <a:cs typeface="Times New Roman" panose="02020603050405020304" pitchFamily="18" charset="0"/>
              </a:rPr>
              <a:t>(2)</a:t>
            </a:r>
            <a:r>
              <a:rPr lang="zh-CN" altLang="en-US" sz="2400" dirty="0">
                <a:latin typeface="宋体" panose="02010600030101010101" pitchFamily="2" charset="-122"/>
                <a:ea typeface="楷体_GB2312" pitchFamily="49" charset="-122"/>
              </a:rPr>
              <a:t>题</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要解决此问题</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关键要解决当地的能源问题</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如营造薪炭林、开发新能源</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另外也可发展沼气</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沼渣当肥料也可提高土壤有机质。</a:t>
            </a:r>
            <a:endParaRPr lang="zh-CN" altLang="en-US" sz="2400" dirty="0">
              <a:latin typeface="宋体" panose="02010600030101010101" pitchFamily="2"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1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0" grpId="0"/>
      <p:bldP spid="811010"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02" name="文本框 819201"/>
          <p:cNvSpPr txBox="1"/>
          <p:nvPr/>
        </p:nvSpPr>
        <p:spPr>
          <a:xfrm>
            <a:off x="783078" y="362150"/>
            <a:ext cx="10346449" cy="3408045"/>
          </a:xfrm>
          <a:prstGeom prst="rect">
            <a:avLst/>
          </a:prstGeom>
          <a:noFill/>
          <a:ln w="9525">
            <a:noFill/>
          </a:ln>
        </p:spPr>
        <p:txBody>
          <a:bodyPr>
            <a:spAutoFit/>
          </a:bodyPr>
          <a:p>
            <a:pPr>
              <a:lnSpc>
                <a:spcPct val="110000"/>
              </a:lnSpc>
            </a:pPr>
            <a:r>
              <a:rPr lang="zh-CN" altLang="en-US" sz="2800" dirty="0">
                <a:solidFill>
                  <a:srgbClr val="FF0000"/>
                </a:solidFill>
                <a:latin typeface="宋体" panose="02010600030101010101" pitchFamily="2" charset="-122"/>
                <a:cs typeface="Times New Roman" panose="02020603050405020304" pitchFamily="18" charset="0"/>
              </a:rPr>
              <a:t>考查点二　</a:t>
            </a:r>
            <a:r>
              <a:rPr lang="zh-CN" altLang="en-US" sz="2800" dirty="0">
                <a:latin typeface="宋体" panose="02010600030101010101" pitchFamily="2" charset="-122"/>
                <a:cs typeface="Times New Roman" panose="02020603050405020304" pitchFamily="18" charset="0"/>
              </a:rPr>
              <a:t>可持续发展</a:t>
            </a:r>
            <a:endParaRPr lang="zh-CN" altLang="en-US" sz="2800" dirty="0">
              <a:solidFill>
                <a:srgbClr val="FF0000"/>
              </a:solidFill>
              <a:latin typeface="宋体" panose="02010600030101010101" pitchFamily="2" charset="-122"/>
              <a:cs typeface="Times New Roman" panose="02020603050405020304" pitchFamily="18" charset="0"/>
            </a:endParaRPr>
          </a:p>
          <a:p>
            <a:pPr>
              <a:lnSpc>
                <a:spcPct val="110000"/>
              </a:lnSpc>
            </a:pPr>
            <a:r>
              <a:rPr lang="zh-CN" altLang="en-US" sz="2800" dirty="0">
                <a:solidFill>
                  <a:srgbClr val="FF0000"/>
                </a:solidFill>
                <a:latin typeface="宋体" panose="02010600030101010101" pitchFamily="2" charset="-122"/>
                <a:cs typeface="Times New Roman" panose="02020603050405020304" pitchFamily="18" charset="0"/>
              </a:rPr>
              <a:t>【例</a:t>
            </a:r>
            <a:r>
              <a:rPr lang="en-US" altLang="zh-CN" sz="2800">
                <a:solidFill>
                  <a:srgbClr val="FF0000"/>
                </a:solidFill>
                <a:latin typeface="宋体" panose="02010600030101010101" pitchFamily="2" charset="-122"/>
                <a:cs typeface="Times New Roman" panose="02020603050405020304" pitchFamily="18" charset="0"/>
              </a:rPr>
              <a:t>2</a:t>
            </a:r>
            <a:r>
              <a:rPr lang="zh-CN" altLang="en-US" sz="2800">
                <a:solidFill>
                  <a:srgbClr val="FF0000"/>
                </a:solidFill>
                <a:latin typeface="宋体" panose="02010600030101010101" pitchFamily="2" charset="-122"/>
                <a:cs typeface="Times New Roman" panose="02020603050405020304" pitchFamily="18" charset="0"/>
              </a:rPr>
              <a:t>】</a:t>
            </a:r>
            <a:r>
              <a:rPr lang="en-US" altLang="zh-CN" sz="2800">
                <a:latin typeface="宋体" panose="02010600030101010101" pitchFamily="2" charset="-122"/>
                <a:cs typeface="Times New Roman" panose="02020603050405020304" pitchFamily="18" charset="0"/>
              </a:rPr>
              <a:t>(2015</a:t>
            </a:r>
            <a:r>
              <a:rPr lang="en-US" altLang="zh-CN" sz="2800">
                <a:latin typeface="NEU-BZ" charset="-122"/>
                <a:ea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北京高一检测</a:t>
            </a:r>
            <a:r>
              <a:rPr lang="en-US" altLang="zh-CN" sz="2800" dirty="0">
                <a:latin typeface="宋体" panose="02010600030101010101" pitchFamily="2" charset="-122"/>
                <a:cs typeface="Times New Roman" panose="02020603050405020304" pitchFamily="18" charset="0"/>
              </a:rPr>
              <a:t>)2015</a:t>
            </a:r>
            <a:r>
              <a:rPr lang="zh-CN" altLang="en-US" sz="2800" dirty="0">
                <a:latin typeface="宋体" panose="02010600030101010101" pitchFamily="2" charset="-122"/>
                <a:cs typeface="Times New Roman" panose="02020603050405020304" pitchFamily="18" charset="0"/>
              </a:rPr>
              <a:t>年</a:t>
            </a:r>
            <a:r>
              <a:rPr lang="en-US" altLang="zh-CN" sz="2800" dirty="0">
                <a:latin typeface="宋体" panose="02010600030101010101" pitchFamily="2" charset="-122"/>
                <a:cs typeface="Times New Roman" panose="02020603050405020304" pitchFamily="18" charset="0"/>
              </a:rPr>
              <a:t>3</a:t>
            </a:r>
            <a:r>
              <a:rPr lang="zh-CN" altLang="en-US" sz="2800" dirty="0">
                <a:latin typeface="宋体" panose="02010600030101010101" pitchFamily="2" charset="-122"/>
                <a:cs typeface="Times New Roman" panose="02020603050405020304" pitchFamily="18" charset="0"/>
              </a:rPr>
              <a:t>月</a:t>
            </a:r>
            <a:r>
              <a:rPr lang="en-US" altLang="zh-CN" sz="2800" dirty="0">
                <a:latin typeface="宋体" panose="02010600030101010101" pitchFamily="2" charset="-122"/>
                <a:cs typeface="Times New Roman" panose="02020603050405020304" pitchFamily="18" charset="0"/>
              </a:rPr>
              <a:t>28</a:t>
            </a:r>
            <a:r>
              <a:rPr lang="zh-CN" altLang="en-US" sz="2800" dirty="0">
                <a:latin typeface="宋体" panose="02010600030101010101" pitchFamily="2" charset="-122"/>
                <a:cs typeface="Times New Roman" panose="02020603050405020304" pitchFamily="18" charset="0"/>
              </a:rPr>
              <a:t>日晚</a:t>
            </a:r>
            <a:r>
              <a:rPr lang="en-US" altLang="zh-CN" sz="2800" dirty="0">
                <a:latin typeface="宋体" panose="02010600030101010101" pitchFamily="2" charset="-122"/>
                <a:cs typeface="Times New Roman" panose="02020603050405020304" pitchFamily="18" charset="0"/>
              </a:rPr>
              <a:t>20</a:t>
            </a:r>
            <a:r>
              <a:rPr lang="zh-CN" altLang="en-US" sz="2800" dirty="0">
                <a:latin typeface="宋体" panose="02010600030101010101" pitchFamily="2" charset="-122"/>
                <a:cs typeface="Times New Roman" panose="02020603050405020304" pitchFamily="18" charset="0"/>
              </a:rPr>
              <a:t>点</a:t>
            </a:r>
            <a:r>
              <a:rPr lang="en-US" altLang="zh-CN" sz="2800" dirty="0">
                <a:latin typeface="宋体" panose="02010600030101010101" pitchFamily="2" charset="-122"/>
                <a:cs typeface="Times New Roman" panose="02020603050405020304" pitchFamily="18" charset="0"/>
              </a:rPr>
              <a:t>30</a:t>
            </a:r>
            <a:r>
              <a:rPr lang="zh-CN" altLang="en-US" sz="2800" dirty="0">
                <a:latin typeface="宋体" panose="02010600030101010101" pitchFamily="2" charset="-122"/>
                <a:cs typeface="Times New Roman" panose="02020603050405020304" pitchFamily="18" charset="0"/>
              </a:rPr>
              <a:t>分</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全球多个地区关灯响应地球一小时活动号召</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引起人们对能源和环境问题的关注。中国区的</a:t>
            </a:r>
            <a:r>
              <a:rPr lang="zh-CN" altLang="en-US" sz="2800" dirty="0">
                <a:solidFill>
                  <a:schemeClr val="tx1"/>
                </a:solidFill>
                <a:latin typeface="宋体" panose="02010600030101010101" pitchFamily="2" charset="-122"/>
                <a:cs typeface="Times New Roman" panose="02020603050405020304" pitchFamily="18" charset="0"/>
              </a:rPr>
              <a:t>主题是</a:t>
            </a:r>
            <a:r>
              <a:rPr lang="zh-CN" altLang="en-US" sz="2800" dirty="0">
                <a:latin typeface="宋体" panose="02010600030101010101" pitchFamily="2" charset="-122"/>
                <a:cs typeface="Times New Roman" panose="02020603050405020304" pitchFamily="18" charset="0"/>
              </a:rPr>
              <a:t>“能见蔚蓝”。据此回答</a:t>
            </a:r>
            <a:r>
              <a:rPr lang="en-US" altLang="zh-CN" sz="2800" dirty="0">
                <a:latin typeface="宋体" panose="02010600030101010101" pitchFamily="2" charset="-122"/>
                <a:cs typeface="Times New Roman" panose="02020603050405020304" pitchFamily="18" charset="0"/>
              </a:rPr>
              <a:t>(1)</a:t>
            </a:r>
            <a:r>
              <a:rPr lang="zh-CN" altLang="en-US" sz="2800" dirty="0">
                <a:latin typeface="宋体" panose="02010600030101010101" pitchFamily="2" charset="-122"/>
                <a:cs typeface="Times New Roman" panose="02020603050405020304" pitchFamily="18" charset="0"/>
              </a:rPr>
              <a:t>、</a:t>
            </a:r>
            <a:r>
              <a:rPr lang="en-US" altLang="zh-CN" sz="2800" dirty="0">
                <a:latin typeface="宋体" panose="02010600030101010101" pitchFamily="2" charset="-122"/>
                <a:cs typeface="Times New Roman" panose="02020603050405020304" pitchFamily="18" charset="0"/>
              </a:rPr>
              <a:t>(2)</a:t>
            </a:r>
            <a:r>
              <a:rPr lang="zh-CN" altLang="en-US" sz="2800" dirty="0">
                <a:latin typeface="宋体" panose="02010600030101010101" pitchFamily="2" charset="-122"/>
                <a:cs typeface="Times New Roman" panose="02020603050405020304" pitchFamily="18" charset="0"/>
              </a:rPr>
              <a:t>题。</a:t>
            </a:r>
            <a:endParaRPr lang="zh-CN" altLang="en-US" sz="2800" dirty="0">
              <a:latin typeface="宋体" panose="02010600030101010101" pitchFamily="2" charset="-122"/>
              <a:cs typeface="Times New Roman" panose="02020603050405020304" pitchFamily="18" charset="0"/>
            </a:endParaRPr>
          </a:p>
          <a:p>
            <a:pPr>
              <a:lnSpc>
                <a:spcPct val="110000"/>
              </a:lnSpc>
            </a:pPr>
            <a:r>
              <a:rPr lang="en-US" altLang="zh-CN" sz="2800" dirty="0">
                <a:latin typeface="宋体" panose="02010600030101010101" pitchFamily="2" charset="-122"/>
                <a:cs typeface="Times New Roman" panose="02020603050405020304" pitchFamily="18" charset="0"/>
              </a:rPr>
              <a:t>(1)“</a:t>
            </a:r>
            <a:r>
              <a:rPr lang="zh-CN" altLang="en-US" sz="2800" dirty="0">
                <a:latin typeface="宋体" panose="02010600030101010101" pitchFamily="2" charset="-122"/>
                <a:cs typeface="Times New Roman" panose="02020603050405020304" pitchFamily="18" charset="0"/>
              </a:rPr>
              <a:t>地球一小时”活动主要针对的问题是　</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　　</a:t>
            </a:r>
            <a:r>
              <a:rPr lang="en-US" altLang="zh-CN" sz="2800">
                <a:latin typeface="宋体" panose="02010600030101010101" pitchFamily="2" charset="-122"/>
                <a:cs typeface="Times New Roman" panose="02020603050405020304" pitchFamily="18" charset="0"/>
              </a:rPr>
              <a:t>)</a:t>
            </a:r>
            <a:endParaRPr lang="en-US" altLang="zh-CN" sz="2800">
              <a:latin typeface="宋体" panose="02010600030101010101" pitchFamily="2" charset="-122"/>
              <a:cs typeface="Times New Roman" panose="02020603050405020304" pitchFamily="18" charset="0"/>
            </a:endParaRPr>
          </a:p>
          <a:p>
            <a:pPr>
              <a:lnSpc>
                <a:spcPct val="110000"/>
              </a:lnSpc>
            </a:pPr>
            <a:r>
              <a:rPr lang="en-US" altLang="zh-CN" sz="2800" dirty="0">
                <a:latin typeface="宋体" panose="02010600030101010101" pitchFamily="2" charset="-122"/>
                <a:cs typeface="Times New Roman" panose="02020603050405020304" pitchFamily="18" charset="0"/>
              </a:rPr>
              <a:t>A.</a:t>
            </a:r>
            <a:r>
              <a:rPr lang="zh-CN" altLang="en-US" sz="2800" dirty="0">
                <a:latin typeface="宋体" panose="02010600030101010101" pitchFamily="2" charset="-122"/>
                <a:cs typeface="Times New Roman" panose="02020603050405020304" pitchFamily="18" charset="0"/>
              </a:rPr>
              <a:t>酸雨蔓延          </a:t>
            </a:r>
            <a:r>
              <a:rPr lang="en-US" altLang="zh-CN" sz="2800" dirty="0">
                <a:latin typeface="宋体" panose="02010600030101010101" pitchFamily="2" charset="-122"/>
                <a:cs typeface="Times New Roman" panose="02020603050405020304" pitchFamily="18" charset="0"/>
              </a:rPr>
              <a:t>B.</a:t>
            </a:r>
            <a:r>
              <a:rPr lang="zh-CN" altLang="en-US" sz="2800" dirty="0">
                <a:latin typeface="宋体" panose="02010600030101010101" pitchFamily="2" charset="-122"/>
                <a:cs typeface="Times New Roman" panose="02020603050405020304" pitchFamily="18" charset="0"/>
              </a:rPr>
              <a:t>水污染严重</a:t>
            </a:r>
            <a:endParaRPr lang="zh-CN" altLang="en-US" sz="2800" dirty="0">
              <a:latin typeface="宋体" panose="02010600030101010101" pitchFamily="2" charset="-122"/>
              <a:cs typeface="Times New Roman" panose="02020603050405020304" pitchFamily="18" charset="0"/>
            </a:endParaRPr>
          </a:p>
          <a:p>
            <a:pPr>
              <a:lnSpc>
                <a:spcPct val="110000"/>
              </a:lnSpc>
            </a:pPr>
            <a:r>
              <a:rPr lang="en-US" altLang="zh-CN" sz="2800" dirty="0">
                <a:latin typeface="宋体" panose="02010600030101010101" pitchFamily="2" charset="-122"/>
                <a:cs typeface="Times New Roman" panose="02020603050405020304" pitchFamily="18" charset="0"/>
              </a:rPr>
              <a:t>C.</a:t>
            </a:r>
            <a:r>
              <a:rPr lang="zh-CN" altLang="en-US" sz="2800" dirty="0">
                <a:latin typeface="宋体" panose="02010600030101010101" pitchFamily="2" charset="-122"/>
                <a:cs typeface="Times New Roman" panose="02020603050405020304" pitchFamily="18" charset="0"/>
              </a:rPr>
              <a:t>全球气候变暖      </a:t>
            </a:r>
            <a:r>
              <a:rPr lang="en-US" altLang="zh-CN" sz="2800" dirty="0">
                <a:latin typeface="宋体" panose="02010600030101010101" pitchFamily="2" charset="-122"/>
                <a:cs typeface="Times New Roman" panose="02020603050405020304" pitchFamily="18" charset="0"/>
              </a:rPr>
              <a:t>D.</a:t>
            </a:r>
            <a:r>
              <a:rPr lang="zh-CN" altLang="en-US" sz="2800" dirty="0">
                <a:latin typeface="宋体" panose="02010600030101010101" pitchFamily="2" charset="-122"/>
                <a:cs typeface="Times New Roman" panose="02020603050405020304" pitchFamily="18" charset="0"/>
              </a:rPr>
              <a:t>生物多样性减少</a:t>
            </a:r>
            <a:endParaRPr lang="zh-CN" altLang="en-US" sz="2800" dirty="0">
              <a:latin typeface="宋体" panose="02010600030101010101" pitchFamily="2" charset="-122"/>
              <a:ea typeface="Times New Roman" panose="02020603050405020304" pitchFamily="18" charset="0"/>
              <a:cs typeface="Times New Roman" panose="02020603050405020304" pitchFamily="18" charset="0"/>
            </a:endParaRPr>
          </a:p>
        </p:txBody>
      </p:sp>
      <p:sp>
        <p:nvSpPr>
          <p:cNvPr id="820226" name="文本框 820225"/>
          <p:cNvSpPr txBox="1"/>
          <p:nvPr/>
        </p:nvSpPr>
        <p:spPr>
          <a:xfrm>
            <a:off x="783078" y="3857825"/>
            <a:ext cx="10346449" cy="2934335"/>
          </a:xfrm>
          <a:prstGeom prst="rect">
            <a:avLst/>
          </a:prstGeom>
          <a:noFill/>
          <a:ln w="9525">
            <a:noFill/>
          </a:ln>
        </p:spPr>
        <p:txBody>
          <a:bodyPr>
            <a:spAutoFit/>
          </a:bodyPr>
          <a:p>
            <a:pPr>
              <a:lnSpc>
                <a:spcPct val="110000"/>
              </a:lnSpc>
            </a:pPr>
            <a:r>
              <a:rPr lang="en-US" altLang="zh-CN" sz="2800" dirty="0">
                <a:latin typeface="宋体" panose="02010600030101010101" pitchFamily="2" charset="-122"/>
                <a:cs typeface="Times New Roman" panose="02020603050405020304" pitchFamily="18" charset="0"/>
              </a:rPr>
              <a:t>(2)</a:t>
            </a:r>
            <a:r>
              <a:rPr lang="zh-CN" altLang="en-US" sz="2800" dirty="0">
                <a:latin typeface="宋体" panose="02010600030101010101" pitchFamily="2" charset="-122"/>
                <a:cs typeface="Times New Roman" panose="02020603050405020304" pitchFamily="18" charset="0"/>
              </a:rPr>
              <a:t>这一活动主要体现了可持续发展的　</a:t>
            </a:r>
            <a:r>
              <a:rPr lang="en-US" altLang="zh-CN"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　　</a:t>
            </a:r>
            <a:r>
              <a:rPr lang="en-US" altLang="zh-CN" sz="2800">
                <a:latin typeface="宋体" panose="02010600030101010101" pitchFamily="2" charset="-122"/>
                <a:cs typeface="Times New Roman" panose="02020603050405020304" pitchFamily="18" charset="0"/>
              </a:rPr>
              <a:t>)</a:t>
            </a:r>
            <a:endParaRPr lang="en-US" altLang="zh-CN" sz="2800">
              <a:latin typeface="宋体" panose="02010600030101010101" pitchFamily="2" charset="-122"/>
              <a:cs typeface="Times New Roman" panose="02020603050405020304" pitchFamily="18" charset="0"/>
            </a:endParaRPr>
          </a:p>
          <a:p>
            <a:pPr>
              <a:lnSpc>
                <a:spcPct val="110000"/>
              </a:lnSpc>
            </a:pPr>
            <a:r>
              <a:rPr lang="en-US" altLang="zh-CN" sz="2800" dirty="0">
                <a:latin typeface="宋体" panose="02010600030101010101" pitchFamily="2" charset="-122"/>
                <a:cs typeface="Times New Roman" panose="02020603050405020304" pitchFamily="18" charset="0"/>
              </a:rPr>
              <a:t>A.</a:t>
            </a:r>
            <a:r>
              <a:rPr lang="zh-CN" altLang="en-US" sz="2800" dirty="0">
                <a:latin typeface="宋体" panose="02010600030101010101" pitchFamily="2" charset="-122"/>
                <a:cs typeface="Times New Roman" panose="02020603050405020304" pitchFamily="18" charset="0"/>
              </a:rPr>
              <a:t>持续性原则        </a:t>
            </a:r>
            <a:r>
              <a:rPr lang="en-US" altLang="zh-CN" sz="2800" dirty="0">
                <a:latin typeface="宋体" panose="02010600030101010101" pitchFamily="2" charset="-122"/>
                <a:cs typeface="Times New Roman" panose="02020603050405020304" pitchFamily="18" charset="0"/>
              </a:rPr>
              <a:t>B.</a:t>
            </a:r>
            <a:r>
              <a:rPr lang="zh-CN" altLang="en-US" sz="2800" dirty="0">
                <a:latin typeface="宋体" panose="02010600030101010101" pitchFamily="2" charset="-122"/>
                <a:cs typeface="Times New Roman" panose="02020603050405020304" pitchFamily="18" charset="0"/>
              </a:rPr>
              <a:t>公平性原则</a:t>
            </a:r>
            <a:endParaRPr lang="zh-CN" altLang="en-US" sz="2800" dirty="0">
              <a:latin typeface="宋体" panose="02010600030101010101" pitchFamily="2" charset="-122"/>
              <a:cs typeface="Times New Roman" panose="02020603050405020304" pitchFamily="18" charset="0"/>
            </a:endParaRPr>
          </a:p>
          <a:p>
            <a:pPr>
              <a:lnSpc>
                <a:spcPct val="110000"/>
              </a:lnSpc>
            </a:pPr>
            <a:r>
              <a:rPr lang="en-US" altLang="zh-CN" sz="2800" dirty="0">
                <a:latin typeface="宋体" panose="02010600030101010101" pitchFamily="2" charset="-122"/>
                <a:cs typeface="Times New Roman" panose="02020603050405020304" pitchFamily="18" charset="0"/>
              </a:rPr>
              <a:t>C.</a:t>
            </a:r>
            <a:r>
              <a:rPr lang="zh-CN" altLang="en-US" sz="2800" dirty="0">
                <a:latin typeface="宋体" panose="02010600030101010101" pitchFamily="2" charset="-122"/>
                <a:cs typeface="Times New Roman" panose="02020603050405020304" pitchFamily="18" charset="0"/>
              </a:rPr>
              <a:t>共同性原则        </a:t>
            </a:r>
            <a:r>
              <a:rPr lang="en-US" altLang="zh-CN" sz="2800" dirty="0">
                <a:latin typeface="宋体" panose="02010600030101010101" pitchFamily="2" charset="-122"/>
                <a:cs typeface="Times New Roman" panose="02020603050405020304" pitchFamily="18" charset="0"/>
              </a:rPr>
              <a:t>D.</a:t>
            </a:r>
            <a:r>
              <a:rPr lang="zh-CN" altLang="en-US" sz="2800" dirty="0">
                <a:latin typeface="宋体" panose="02010600030101010101" pitchFamily="2" charset="-122"/>
                <a:cs typeface="Times New Roman" panose="02020603050405020304" pitchFamily="18" charset="0"/>
              </a:rPr>
              <a:t>阶段性原则</a:t>
            </a:r>
            <a:endParaRPr lang="zh-CN" altLang="en-US" sz="2800" dirty="0">
              <a:solidFill>
                <a:srgbClr val="FF0000"/>
              </a:solidFill>
              <a:latin typeface="宋体" panose="02010600030101010101" pitchFamily="2" charset="-122"/>
              <a:ea typeface="楷体_GB2312" pitchFamily="49" charset="-122"/>
            </a:endParaRPr>
          </a:p>
          <a:p>
            <a:pPr>
              <a:lnSpc>
                <a:spcPct val="110000"/>
              </a:lnSpc>
            </a:pPr>
            <a:r>
              <a:rPr lang="zh-CN" altLang="en-US" sz="2800" dirty="0">
                <a:solidFill>
                  <a:srgbClr val="FF0000"/>
                </a:solidFill>
                <a:latin typeface="宋体" panose="02010600030101010101" pitchFamily="2" charset="-122"/>
                <a:ea typeface="楷体_GB2312" pitchFamily="49" charset="-122"/>
              </a:rPr>
              <a:t>【解析</a:t>
            </a:r>
            <a:r>
              <a:rPr lang="zh-CN" altLang="en-US" sz="2800">
                <a:solidFill>
                  <a:srgbClr val="FF0000"/>
                </a:solidFill>
                <a:latin typeface="宋体" panose="02010600030101010101" pitchFamily="2" charset="-122"/>
                <a:ea typeface="楷体_GB2312" pitchFamily="49" charset="-122"/>
              </a:rPr>
              <a:t>】</a:t>
            </a:r>
            <a:r>
              <a:rPr lang="en-US" altLang="zh-CN" sz="2800">
                <a:latin typeface="宋体" panose="02010600030101010101" pitchFamily="2" charset="-122"/>
                <a:cs typeface="Times New Roman" panose="02020603050405020304" pitchFamily="18" charset="0"/>
              </a:rPr>
              <a:t>(1)</a:t>
            </a:r>
            <a:r>
              <a:rPr lang="zh-CN" altLang="en-US" sz="2800" dirty="0">
                <a:latin typeface="宋体" panose="02010600030101010101" pitchFamily="2" charset="-122"/>
                <a:ea typeface="楷体_GB2312" pitchFamily="49" charset="-122"/>
              </a:rPr>
              <a:t>选</a:t>
            </a:r>
            <a:r>
              <a:rPr lang="en-US" altLang="zh-CN" sz="2800">
                <a:latin typeface="宋体" panose="02010600030101010101" pitchFamily="2" charset="-122"/>
                <a:cs typeface="Times New Roman" panose="02020603050405020304" pitchFamily="18" charset="0"/>
              </a:rPr>
              <a:t>C,(2)</a:t>
            </a:r>
            <a:r>
              <a:rPr lang="zh-CN" altLang="en-US" sz="2800" dirty="0">
                <a:latin typeface="宋体" panose="02010600030101010101" pitchFamily="2" charset="-122"/>
                <a:ea typeface="楷体_GB2312" pitchFamily="49" charset="-122"/>
              </a:rPr>
              <a:t>选</a:t>
            </a:r>
            <a:r>
              <a:rPr lang="en-US" altLang="zh-CN" sz="2800">
                <a:latin typeface="宋体" panose="02010600030101010101" pitchFamily="2" charset="-122"/>
                <a:cs typeface="Times New Roman" panose="02020603050405020304" pitchFamily="18" charset="0"/>
              </a:rPr>
              <a:t>C</a:t>
            </a:r>
            <a:r>
              <a:rPr lang="zh-CN" altLang="en-US" sz="2800" dirty="0">
                <a:latin typeface="宋体" panose="02010600030101010101" pitchFamily="2" charset="-122"/>
                <a:ea typeface="楷体_GB2312" pitchFamily="49" charset="-122"/>
              </a:rPr>
              <a:t>。第</a:t>
            </a:r>
            <a:r>
              <a:rPr lang="en-US" altLang="zh-CN" sz="2800">
                <a:latin typeface="宋体" panose="02010600030101010101" pitchFamily="2" charset="-122"/>
                <a:cs typeface="Times New Roman" panose="02020603050405020304" pitchFamily="18" charset="0"/>
              </a:rPr>
              <a:t>(1)</a:t>
            </a:r>
            <a:r>
              <a:rPr lang="zh-CN" altLang="en-US" sz="2800" dirty="0">
                <a:latin typeface="宋体" panose="02010600030101010101" pitchFamily="2" charset="-122"/>
                <a:ea typeface="楷体_GB2312" pitchFamily="49" charset="-122"/>
              </a:rPr>
              <a:t>题</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熄灯一小时</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可以节约部分能源</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减少二氧化碳的排放</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所以针对的主要问题是全球气候变暖。第</a:t>
            </a:r>
            <a:r>
              <a:rPr lang="en-US" altLang="zh-CN" sz="2800">
                <a:latin typeface="宋体" panose="02010600030101010101" pitchFamily="2" charset="-122"/>
                <a:cs typeface="Times New Roman" panose="02020603050405020304" pitchFamily="18" charset="0"/>
              </a:rPr>
              <a:t>(2)</a:t>
            </a:r>
            <a:r>
              <a:rPr lang="zh-CN" altLang="en-US" sz="2800" dirty="0">
                <a:latin typeface="宋体" panose="02010600030101010101" pitchFamily="2" charset="-122"/>
                <a:ea typeface="楷体_GB2312" pitchFamily="49" charset="-122"/>
              </a:rPr>
              <a:t>题</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全球各国积极参与</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主要体现了共同性原则。</a:t>
            </a:r>
            <a:endParaRPr lang="zh-CN" altLang="en-US" sz="2800" dirty="0">
              <a:latin typeface="宋体" panose="02010600030101010101" pitchFamily="2"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226">
                                            <p:txEl>
                                              <p:charRg st="70" end="16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p:nvPr/>
        </p:nvSpPr>
        <p:spPr>
          <a:xfrm>
            <a:off x="2005330" y="302419"/>
            <a:ext cx="8115300" cy="1383665"/>
          </a:xfrm>
          <a:prstGeom prst="rect">
            <a:avLst/>
          </a:prstGeom>
          <a:noFill/>
          <a:ln w="28575">
            <a:noFill/>
          </a:ln>
        </p:spPr>
        <p:txBody>
          <a:bodyPr anchor="ctr">
            <a:spAutoFit/>
          </a:bodyPr>
          <a:p>
            <a:pPr algn="l" defTabSz="914400">
              <a:spcBef>
                <a:spcPct val="0"/>
              </a:spcBef>
              <a:tabLst>
                <a:tab pos="2933700" algn="l"/>
              </a:tabLst>
            </a:pPr>
            <a:r>
              <a:rPr lang="zh-CN" altLang="en-US" sz="2800" dirty="0">
                <a:solidFill>
                  <a:srgbClr val="FF0000"/>
                </a:solidFill>
                <a:latin typeface="宋体" panose="02010600030101010101" pitchFamily="2" charset="-122"/>
              </a:rPr>
              <a:t>【例</a:t>
            </a:r>
            <a:r>
              <a:rPr lang="en-US" altLang="zh-CN" sz="2800" dirty="0">
                <a:solidFill>
                  <a:srgbClr val="FF0000"/>
                </a:solidFill>
                <a:latin typeface="宋体" panose="02010600030101010101" pitchFamily="2" charset="-122"/>
              </a:rPr>
              <a:t>3</a:t>
            </a:r>
            <a:r>
              <a:rPr lang="zh-CN" altLang="en-US" sz="2800" dirty="0">
                <a:solidFill>
                  <a:srgbClr val="FF0000"/>
                </a:solidFill>
                <a:latin typeface="宋体" panose="02010600030101010101" pitchFamily="2" charset="-122"/>
              </a:rPr>
              <a:t>】</a:t>
            </a:r>
            <a:r>
              <a:rPr lang="zh-CN" altLang="en-US" sz="2800" dirty="0">
                <a:solidFill>
                  <a:schemeClr val="tx1"/>
                </a:solidFill>
                <a:latin typeface="宋体" panose="02010600030101010101" pitchFamily="2" charset="-122"/>
              </a:rPr>
              <a:t>某中学课外活动小组在“世界环境日”当天，整理出了一则材料，刊登在校报上，引起了全校学生的共鸣。读图回答问题。</a:t>
            </a:r>
            <a:endParaRPr lang="zh-CN" altLang="en-US" sz="2800" dirty="0">
              <a:solidFill>
                <a:schemeClr val="tx1"/>
              </a:solidFill>
              <a:latin typeface="宋体" panose="02010600030101010101" pitchFamily="2" charset="-122"/>
            </a:endParaRPr>
          </a:p>
        </p:txBody>
      </p:sp>
      <p:pic>
        <p:nvPicPr>
          <p:cNvPr id="48131" name="Picture 3"/>
          <p:cNvPicPr>
            <a:picLocks noChangeAspect="1"/>
          </p:cNvPicPr>
          <p:nvPr/>
        </p:nvPicPr>
        <p:blipFill>
          <a:blip r:embed="rId1"/>
          <a:stretch>
            <a:fillRect/>
          </a:stretch>
        </p:blipFill>
        <p:spPr>
          <a:xfrm>
            <a:off x="2589530" y="1685925"/>
            <a:ext cx="6946900" cy="2660650"/>
          </a:xfrm>
          <a:prstGeom prst="rect">
            <a:avLst/>
          </a:prstGeom>
          <a:noFill/>
          <a:ln w="9525">
            <a:noFill/>
          </a:ln>
        </p:spPr>
      </p:pic>
      <p:sp>
        <p:nvSpPr>
          <p:cNvPr id="48132" name="矩形 1"/>
          <p:cNvSpPr/>
          <p:nvPr/>
        </p:nvSpPr>
        <p:spPr>
          <a:xfrm>
            <a:off x="1879600" y="4503738"/>
            <a:ext cx="8431213" cy="953135"/>
          </a:xfrm>
          <a:prstGeom prst="rect">
            <a:avLst/>
          </a:prstGeom>
          <a:noFill/>
          <a:ln w="9525">
            <a:noFill/>
          </a:ln>
        </p:spPr>
        <p:txBody>
          <a:bodyPr>
            <a:spAutoFit/>
          </a:bodyPr>
          <a:p>
            <a:pPr algn="l">
              <a:spcBef>
                <a:spcPct val="0"/>
              </a:spcBef>
            </a:pPr>
            <a:r>
              <a:rPr lang="en-US" altLang="zh-CN" sz="2800">
                <a:solidFill>
                  <a:schemeClr val="tx1"/>
                </a:solidFill>
                <a:latin typeface="宋体" panose="02010600030101010101" pitchFamily="2" charset="-122"/>
              </a:rPr>
              <a:t>(1)</a:t>
            </a:r>
            <a:r>
              <a:rPr lang="zh-CN" altLang="en-US" sz="2800" dirty="0">
                <a:solidFill>
                  <a:schemeClr val="tx1"/>
                </a:solidFill>
                <a:latin typeface="宋体" panose="02010600030101010101" pitchFamily="2" charset="-122"/>
              </a:rPr>
              <a:t>材料中，图①、图②各反映了什么问题？违背了可持续发展的哪些原则？</a:t>
            </a:r>
            <a:endParaRPr lang="zh-CN" altLang="en-US" sz="2800" dirty="0">
              <a:solidFill>
                <a:schemeClr val="tx1"/>
              </a:solidFill>
              <a:latin typeface="宋体" panose="02010600030101010101" pitchFamily="2" charset="-122"/>
            </a:endParaRPr>
          </a:p>
        </p:txBody>
      </p:sp>
      <p:sp>
        <p:nvSpPr>
          <p:cNvPr id="5" name="Rectangle 4"/>
          <p:cNvSpPr/>
          <p:nvPr/>
        </p:nvSpPr>
        <p:spPr>
          <a:xfrm>
            <a:off x="1766888" y="5370513"/>
            <a:ext cx="8591550" cy="1383665"/>
          </a:xfrm>
          <a:prstGeom prst="rect">
            <a:avLst/>
          </a:prstGeom>
          <a:noFill/>
          <a:ln w="28575">
            <a:noFill/>
          </a:ln>
        </p:spPr>
        <p:txBody>
          <a:bodyPr>
            <a:spAutoFit/>
          </a:bodyPr>
          <a:p>
            <a:pPr algn="l">
              <a:spcBef>
                <a:spcPct val="0"/>
              </a:spcBef>
            </a:pPr>
            <a:r>
              <a:rPr lang="zh-CN" altLang="en-US" sz="2800" dirty="0">
                <a:latin typeface="楷体_GB2312" pitchFamily="49" charset="-122"/>
                <a:ea typeface="楷体_GB2312" pitchFamily="49" charset="-122"/>
              </a:rPr>
              <a:t>    图①反映</a:t>
            </a:r>
            <a:r>
              <a:rPr lang="zh-CN" altLang="en-US" sz="2800" dirty="0">
                <a:solidFill>
                  <a:srgbClr val="FF0000"/>
                </a:solidFill>
                <a:latin typeface="楷体_GB2312" pitchFamily="49" charset="-122"/>
                <a:ea typeface="楷体_GB2312" pitchFamily="49" charset="-122"/>
              </a:rPr>
              <a:t>过度捕捞</a:t>
            </a:r>
            <a:r>
              <a:rPr lang="zh-CN" altLang="en-US" sz="2800" dirty="0">
                <a:latin typeface="楷体_GB2312" pitchFamily="49" charset="-122"/>
                <a:ea typeface="楷体_GB2312" pitchFamily="49" charset="-122"/>
              </a:rPr>
              <a:t>，违背了</a:t>
            </a:r>
            <a:r>
              <a:rPr lang="zh-CN" altLang="en-US" sz="2800" b="1" dirty="0">
                <a:solidFill>
                  <a:srgbClr val="FF0000"/>
                </a:solidFill>
                <a:latin typeface="楷体_GB2312" pitchFamily="49" charset="-122"/>
                <a:ea typeface="楷体_GB2312" pitchFamily="49" charset="-122"/>
              </a:rPr>
              <a:t>公平性原则</a:t>
            </a:r>
            <a:r>
              <a:rPr lang="zh-CN" altLang="en-US" sz="2800" dirty="0">
                <a:latin typeface="楷体_GB2312" pitchFamily="49" charset="-122"/>
                <a:ea typeface="楷体_GB2312" pitchFamily="49" charset="-122"/>
              </a:rPr>
              <a:t>。由小孩的担心还可以看出来这种做法也违背了</a:t>
            </a:r>
            <a:r>
              <a:rPr lang="zh-CN" altLang="en-US" sz="2800" b="1" dirty="0">
                <a:solidFill>
                  <a:srgbClr val="FF0000"/>
                </a:solidFill>
                <a:latin typeface="楷体_GB2312" pitchFamily="49" charset="-122"/>
                <a:ea typeface="楷体_GB2312" pitchFamily="49" charset="-122"/>
              </a:rPr>
              <a:t>持续性原则</a:t>
            </a:r>
            <a:r>
              <a:rPr lang="zh-CN" altLang="en-US" sz="2800" dirty="0">
                <a:latin typeface="楷体_GB2312" pitchFamily="49" charset="-122"/>
                <a:ea typeface="楷体_GB2312" pitchFamily="49" charset="-122"/>
              </a:rPr>
              <a:t>。图②反映了</a:t>
            </a:r>
            <a:r>
              <a:rPr lang="zh-CN" altLang="en-US" sz="2800" dirty="0">
                <a:solidFill>
                  <a:srgbClr val="FF0000"/>
                </a:solidFill>
                <a:latin typeface="楷体_GB2312" pitchFamily="49" charset="-122"/>
                <a:ea typeface="楷体_GB2312" pitchFamily="49" charset="-122"/>
              </a:rPr>
              <a:t>环境污染严重</a:t>
            </a:r>
            <a:r>
              <a:rPr lang="zh-CN" altLang="en-US" sz="2800" dirty="0">
                <a:latin typeface="楷体_GB2312" pitchFamily="49" charset="-122"/>
                <a:ea typeface="楷体_GB2312" pitchFamily="49" charset="-122"/>
              </a:rPr>
              <a:t>，违背了</a:t>
            </a:r>
            <a:r>
              <a:rPr lang="zh-CN" altLang="en-US" sz="2800" b="1" dirty="0">
                <a:solidFill>
                  <a:srgbClr val="FF0000"/>
                </a:solidFill>
                <a:latin typeface="楷体_GB2312" pitchFamily="49" charset="-122"/>
                <a:ea typeface="楷体_GB2312" pitchFamily="49" charset="-122"/>
              </a:rPr>
              <a:t>公平性原则</a:t>
            </a:r>
            <a:r>
              <a:rPr lang="zh-CN" altLang="en-US" sz="2800" dirty="0">
                <a:latin typeface="楷体_GB2312" pitchFamily="49" charset="-122"/>
                <a:ea typeface="楷体_GB2312" pitchFamily="49" charset="-122"/>
              </a:rPr>
              <a:t>。</a:t>
            </a:r>
            <a:endParaRPr lang="zh-CN" altLang="en-US" sz="2800" dirty="0">
              <a:latin typeface="楷体_GB2312" pitchFamily="49" charset="-122"/>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p:nvPr/>
        </p:nvSpPr>
        <p:spPr>
          <a:xfrm>
            <a:off x="1826895" y="3898742"/>
            <a:ext cx="8656638" cy="1383665"/>
          </a:xfrm>
          <a:prstGeom prst="rect">
            <a:avLst/>
          </a:prstGeom>
          <a:noFill/>
          <a:ln w="28575">
            <a:noFill/>
          </a:ln>
        </p:spPr>
        <p:txBody>
          <a:bodyPr anchor="ctr">
            <a:spAutoFit/>
          </a:bodyPr>
          <a:p>
            <a:pPr algn="l" defTabSz="914400">
              <a:lnSpc>
                <a:spcPct val="150000"/>
              </a:lnSpc>
              <a:spcBef>
                <a:spcPct val="0"/>
              </a:spcBef>
              <a:tabLst>
                <a:tab pos="2933700" algn="l"/>
              </a:tabLst>
            </a:pPr>
            <a:r>
              <a:rPr lang="en-US" altLang="zh-CN" sz="2800">
                <a:solidFill>
                  <a:schemeClr val="tx1"/>
                </a:solidFill>
                <a:latin typeface="宋体" panose="02010600030101010101" pitchFamily="2" charset="-122"/>
              </a:rPr>
              <a:t>(2)</a:t>
            </a:r>
            <a:r>
              <a:rPr lang="zh-CN" altLang="en-US" sz="2800" dirty="0">
                <a:solidFill>
                  <a:schemeClr val="tx1"/>
                </a:solidFill>
                <a:latin typeface="宋体" panose="02010600030101010101" pitchFamily="2" charset="-122"/>
              </a:rPr>
              <a:t>针对图①中老汉的做法，我国政府已经制定了怎样的政策？</a:t>
            </a:r>
            <a:endParaRPr lang="zh-CN" altLang="en-US" sz="2800" dirty="0">
              <a:solidFill>
                <a:schemeClr val="tx1"/>
              </a:solidFill>
              <a:latin typeface="宋体" panose="02010600030101010101" pitchFamily="2" charset="-122"/>
            </a:endParaRPr>
          </a:p>
        </p:txBody>
      </p:sp>
      <p:sp>
        <p:nvSpPr>
          <p:cNvPr id="50181" name="Rectangle 5"/>
          <p:cNvSpPr/>
          <p:nvPr/>
        </p:nvSpPr>
        <p:spPr>
          <a:xfrm>
            <a:off x="3866198" y="5282248"/>
            <a:ext cx="4830445" cy="521970"/>
          </a:xfrm>
          <a:prstGeom prst="rect">
            <a:avLst/>
          </a:prstGeom>
          <a:noFill/>
          <a:ln w="28575">
            <a:noFill/>
          </a:ln>
        </p:spPr>
        <p:txBody>
          <a:bodyPr wrap="none">
            <a:spAutoFit/>
          </a:bodyPr>
          <a:p>
            <a:r>
              <a:rPr lang="zh-CN" altLang="en-US" sz="2800" b="1" dirty="0">
                <a:solidFill>
                  <a:srgbClr val="FF0000"/>
                </a:solidFill>
                <a:latin typeface="Times New Roman" panose="02020603050405020304" pitchFamily="18" charset="0"/>
                <a:ea typeface="楷体_GB2312" pitchFamily="49" charset="-122"/>
              </a:rPr>
              <a:t>部分海域的季节性休渔政策。</a:t>
            </a:r>
            <a:endParaRPr lang="zh-CN" altLang="en-US" sz="2800" b="1" dirty="0">
              <a:solidFill>
                <a:srgbClr val="FF0000"/>
              </a:solidFill>
              <a:latin typeface="Times New Roman" panose="02020603050405020304" pitchFamily="18" charset="0"/>
              <a:ea typeface="楷体_GB2312" pitchFamily="49" charset="-122"/>
            </a:endParaRPr>
          </a:p>
        </p:txBody>
      </p:sp>
      <p:pic>
        <p:nvPicPr>
          <p:cNvPr id="49156" name="Picture 3"/>
          <p:cNvPicPr>
            <a:picLocks noChangeAspect="1"/>
          </p:cNvPicPr>
          <p:nvPr/>
        </p:nvPicPr>
        <p:blipFill>
          <a:blip r:embed="rId1"/>
          <a:stretch>
            <a:fillRect/>
          </a:stretch>
        </p:blipFill>
        <p:spPr>
          <a:xfrm>
            <a:off x="2622550" y="1152525"/>
            <a:ext cx="6945313" cy="26622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wipe(left)">
                                      <p:cBhvr>
                                        <p:cTn id="7" dur="5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9506" name="文本框 789505"/>
          <p:cNvSpPr txBox="1"/>
          <p:nvPr/>
        </p:nvSpPr>
        <p:spPr>
          <a:xfrm>
            <a:off x="763270" y="242570"/>
            <a:ext cx="9301480" cy="1210945"/>
          </a:xfrm>
          <a:prstGeom prst="rect">
            <a:avLst/>
          </a:prstGeom>
          <a:noFill/>
          <a:ln w="9525">
            <a:noFill/>
          </a:ln>
        </p:spPr>
        <p:txBody>
          <a:bodyPr wrap="square">
            <a:spAutoFit/>
          </a:bodyPr>
          <a:p>
            <a:pPr>
              <a:lnSpc>
                <a:spcPct val="130000"/>
              </a:lnSpc>
            </a:pPr>
            <a:r>
              <a:rPr lang="en-US" altLang="zh-CN" sz="2800" dirty="0">
                <a:latin typeface="宋体" panose="02010600030101010101" pitchFamily="2" charset="-122"/>
                <a:cs typeface="Times New Roman" panose="02020603050405020304" pitchFamily="18" charset="0"/>
                <a:sym typeface="+mn-ea"/>
              </a:rPr>
              <a:t>2.</a:t>
            </a:r>
            <a:r>
              <a:rPr lang="zh-CN" altLang="en-US" sz="2800" dirty="0">
                <a:latin typeface="宋体" panose="02010600030101010101" pitchFamily="2" charset="-122"/>
                <a:cs typeface="Times New Roman" panose="02020603050405020304" pitchFamily="18" charset="0"/>
                <a:sym typeface="+mn-ea"/>
              </a:rPr>
              <a:t>下图所示为人类与环境相关模式图</a:t>
            </a:r>
            <a:r>
              <a:rPr lang="en-US" altLang="zh-CN" sz="2800" dirty="0">
                <a:latin typeface="宋体" panose="02010600030101010101" pitchFamily="2" charset="-122"/>
                <a:cs typeface="Times New Roman" panose="02020603050405020304" pitchFamily="18" charset="0"/>
                <a:sym typeface="+mn-ea"/>
              </a:rPr>
              <a:t>,</a:t>
            </a:r>
            <a:r>
              <a:rPr lang="zh-CN" altLang="en-US" sz="2800" dirty="0">
                <a:latin typeface="宋体" panose="02010600030101010101" pitchFamily="2" charset="-122"/>
                <a:cs typeface="Times New Roman" panose="02020603050405020304" pitchFamily="18" charset="0"/>
                <a:sym typeface="+mn-ea"/>
              </a:rPr>
              <a:t>回答下列问题</a:t>
            </a:r>
            <a:r>
              <a:rPr lang="en-US" altLang="zh-CN" sz="2800" dirty="0">
                <a:latin typeface="宋体" panose="02010600030101010101" pitchFamily="2" charset="-122"/>
                <a:cs typeface="Times New Roman" panose="02020603050405020304" pitchFamily="18" charset="0"/>
                <a:sym typeface="+mn-ea"/>
              </a:rPr>
              <a:t>,</a:t>
            </a:r>
            <a:r>
              <a:rPr lang="zh-CN" altLang="en-US" sz="2800" dirty="0">
                <a:latin typeface="宋体" panose="02010600030101010101" pitchFamily="2" charset="-122"/>
                <a:cs typeface="Times New Roman" panose="02020603050405020304" pitchFamily="18" charset="0"/>
                <a:sym typeface="+mn-ea"/>
              </a:rPr>
              <a:t>探究环境问题的成因及表现。</a:t>
            </a:r>
            <a:endParaRPr lang="zh-CN" altLang="en-US" sz="2800" dirty="0">
              <a:latin typeface="宋体" panose="02010600030101010101" pitchFamily="2" charset="-122"/>
              <a:ea typeface="Times New Roman" panose="02020603050405020304" pitchFamily="18" charset="0"/>
              <a:cs typeface="Times New Roman" panose="02020603050405020304" pitchFamily="18" charset="0"/>
            </a:endParaRPr>
          </a:p>
        </p:txBody>
      </p:sp>
      <p:pic>
        <p:nvPicPr>
          <p:cNvPr id="789507" name="Image0305.jpeg"/>
          <p:cNvPicPr>
            <a:picLocks noChangeAspect="1"/>
          </p:cNvPicPr>
          <p:nvPr/>
        </p:nvPicPr>
        <p:blipFill>
          <a:blip r:embed="rId1"/>
          <a:stretch>
            <a:fillRect/>
          </a:stretch>
        </p:blipFill>
        <p:spPr>
          <a:xfrm>
            <a:off x="969808" y="1727759"/>
            <a:ext cx="3768928" cy="3820373"/>
          </a:xfrm>
          <a:prstGeom prst="rect">
            <a:avLst/>
          </a:prstGeom>
          <a:noFill/>
          <a:ln w="9525">
            <a:noFill/>
          </a:ln>
        </p:spPr>
      </p:pic>
      <p:sp>
        <p:nvSpPr>
          <p:cNvPr id="790530" name="文本框 790529"/>
          <p:cNvSpPr txBox="1"/>
          <p:nvPr/>
        </p:nvSpPr>
        <p:spPr>
          <a:xfrm>
            <a:off x="4827905" y="1453515"/>
            <a:ext cx="5236845" cy="5408295"/>
          </a:xfrm>
          <a:prstGeom prst="rect">
            <a:avLst/>
          </a:prstGeom>
          <a:noFill/>
          <a:ln w="9525">
            <a:noFill/>
          </a:ln>
        </p:spPr>
        <p:txBody>
          <a:bodyPr wrap="square">
            <a:spAutoFit/>
          </a:bodyPr>
          <a:p>
            <a:pPr>
              <a:lnSpc>
                <a:spcPct val="120000"/>
              </a:lnSpc>
            </a:pPr>
            <a:r>
              <a:rPr lang="en-US" altLang="zh-CN" sz="2400" dirty="0">
                <a:latin typeface="宋体" panose="02010600030101010101" pitchFamily="2" charset="-122"/>
                <a:cs typeface="Times New Roman" panose="02020603050405020304" pitchFamily="18" charset="0"/>
              </a:rPr>
              <a:t>(1)</a:t>
            </a:r>
            <a:r>
              <a:rPr lang="zh-CN" altLang="en-US" sz="2400" dirty="0">
                <a:latin typeface="宋体" panose="02010600030101010101" pitchFamily="2" charset="-122"/>
                <a:cs typeface="Times New Roman" panose="02020603050405020304" pitchFamily="18" charset="0"/>
              </a:rPr>
              <a:t>图中各箭头表示怎样的含义</a:t>
            </a:r>
            <a:r>
              <a:rPr lang="en-US" altLang="zh-CN" sz="2400">
                <a:latin typeface="宋体" panose="02010600030101010101" pitchFamily="2" charset="-122"/>
                <a:cs typeface="Times New Roman" panose="02020603050405020304" pitchFamily="18" charset="0"/>
              </a:rPr>
              <a:t>?</a:t>
            </a:r>
            <a:endParaRPr lang="en-US" altLang="zh-CN" sz="2400">
              <a:solidFill>
                <a:srgbClr val="FF0000"/>
              </a:solidFill>
              <a:latin typeface="宋体" panose="02010600030101010101" pitchFamily="2" charset="-122"/>
              <a:ea typeface="楷体_GB2312" pitchFamily="49" charset="-122"/>
            </a:endParaRPr>
          </a:p>
          <a:p>
            <a:pPr>
              <a:lnSpc>
                <a:spcPct val="120000"/>
              </a:lnSpc>
            </a:pPr>
            <a:r>
              <a:rPr lang="zh-CN" altLang="en-US" sz="2400" b="1" dirty="0">
                <a:solidFill>
                  <a:srgbClr val="0308FB"/>
                </a:solidFill>
                <a:latin typeface="宋体" panose="02010600030101010101" pitchFamily="2" charset="-122"/>
                <a:ea typeface="楷体_GB2312" pitchFamily="49" charset="-122"/>
              </a:rPr>
              <a:t>提示</a:t>
            </a:r>
            <a:r>
              <a:rPr lang="en-US" altLang="zh-CN" sz="2400" b="1">
                <a:solidFill>
                  <a:srgbClr val="0308FB"/>
                </a:solidFill>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箭头</a:t>
            </a:r>
            <a:r>
              <a:rPr lang="en-US" altLang="zh-CN" sz="2400" dirty="0">
                <a:latin typeface="宋体" panose="02010600030101010101" pitchFamily="2" charset="-122"/>
                <a:ea typeface="楷体_GB2312" pitchFamily="49" charset="-122"/>
              </a:rPr>
              <a:t>①②</a:t>
            </a:r>
            <a:r>
              <a:rPr lang="zh-CN" altLang="en-US" sz="2400" dirty="0">
                <a:latin typeface="宋体" panose="02010600030101010101" pitchFamily="2" charset="-122"/>
                <a:ea typeface="楷体_GB2312" pitchFamily="49" charset="-122"/>
              </a:rPr>
              <a:t>表示人类通过生产活动从环境中获取物质和能量</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箭头</a:t>
            </a:r>
            <a:r>
              <a:rPr lang="en-US" altLang="zh-CN" sz="2400" dirty="0">
                <a:latin typeface="宋体" panose="02010600030101010101" pitchFamily="2" charset="-122"/>
                <a:ea typeface="楷体_GB2312" pitchFamily="49" charset="-122"/>
              </a:rPr>
              <a:t>③④</a:t>
            </a:r>
            <a:r>
              <a:rPr lang="zh-CN" altLang="en-US" sz="2400" dirty="0">
                <a:latin typeface="宋体" panose="02010600030101010101" pitchFamily="2" charset="-122"/>
                <a:ea typeface="楷体_GB2312" pitchFamily="49" charset="-122"/>
              </a:rPr>
              <a:t>表示人类通过消费活动以废弃物的形式把物质和能量排放到环境中去</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箭头</a:t>
            </a:r>
            <a:r>
              <a:rPr lang="en-US" altLang="zh-CN" sz="2400" dirty="0">
                <a:latin typeface="宋体" panose="02010600030101010101" pitchFamily="2" charset="-122"/>
                <a:ea typeface="楷体_GB2312" pitchFamily="49" charset="-122"/>
              </a:rPr>
              <a:t>⑤⑦</a:t>
            </a:r>
            <a:r>
              <a:rPr lang="zh-CN" altLang="en-US" sz="2400" dirty="0">
                <a:latin typeface="宋体" panose="02010600030101010101" pitchFamily="2" charset="-122"/>
                <a:ea typeface="楷体_GB2312" pitchFamily="49" charset="-122"/>
              </a:rPr>
              <a:t>表示人类作用于环境</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箭头</a:t>
            </a:r>
            <a:r>
              <a:rPr lang="en-US" altLang="zh-CN" sz="2400" dirty="0">
                <a:latin typeface="宋体" panose="02010600030101010101" pitchFamily="2" charset="-122"/>
                <a:ea typeface="楷体_GB2312" pitchFamily="49" charset="-122"/>
              </a:rPr>
              <a:t>⑥⑧</a:t>
            </a:r>
            <a:r>
              <a:rPr lang="zh-CN" altLang="en-US" sz="2400" dirty="0">
                <a:latin typeface="宋体" panose="02010600030101010101" pitchFamily="2" charset="-122"/>
                <a:ea typeface="楷体_GB2312" pitchFamily="49" charset="-122"/>
              </a:rPr>
              <a:t>表示环境反作用于人类。</a:t>
            </a:r>
            <a:endParaRPr lang="zh-CN" altLang="en-US" sz="2400" dirty="0">
              <a:latin typeface="宋体" panose="02010600030101010101" pitchFamily="2" charset="-122"/>
              <a:cs typeface="Times New Roman" panose="02020603050405020304" pitchFamily="18" charset="0"/>
            </a:endParaRPr>
          </a:p>
          <a:p>
            <a:pPr>
              <a:lnSpc>
                <a:spcPct val="120000"/>
              </a:lnSpc>
            </a:pPr>
            <a:r>
              <a:rPr lang="en-US" altLang="zh-CN" sz="2400" dirty="0">
                <a:latin typeface="宋体" panose="02010600030101010101" pitchFamily="2" charset="-122"/>
                <a:cs typeface="Times New Roman" panose="02020603050405020304" pitchFamily="18" charset="0"/>
              </a:rPr>
              <a:t>(2)</a:t>
            </a:r>
            <a:r>
              <a:rPr lang="zh-CN" altLang="en-US" sz="2400" dirty="0">
                <a:latin typeface="宋体" panose="02010600030101010101" pitchFamily="2" charset="-122"/>
                <a:cs typeface="Times New Roman" panose="02020603050405020304" pitchFamily="18" charset="0"/>
              </a:rPr>
              <a:t>人类在环境中获取物质和能量的时候会产生哪类环境问题</a:t>
            </a:r>
            <a:r>
              <a:rPr lang="en-US" altLang="zh-CN" sz="2400" dirty="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cs typeface="Times New Roman" panose="02020603050405020304" pitchFamily="18" charset="0"/>
              </a:rPr>
              <a:t>是如何产生的</a:t>
            </a:r>
            <a:r>
              <a:rPr lang="en-US" altLang="zh-CN" sz="2400">
                <a:latin typeface="宋体" panose="02010600030101010101" pitchFamily="2" charset="-122"/>
                <a:cs typeface="Times New Roman" panose="02020603050405020304" pitchFamily="18" charset="0"/>
              </a:rPr>
              <a:t>?</a:t>
            </a:r>
            <a:endParaRPr lang="en-US" altLang="zh-CN" sz="2400">
              <a:solidFill>
                <a:srgbClr val="FF0000"/>
              </a:solidFill>
              <a:latin typeface="宋体" panose="02010600030101010101" pitchFamily="2" charset="-122"/>
              <a:ea typeface="楷体_GB2312" pitchFamily="49" charset="-122"/>
            </a:endParaRPr>
          </a:p>
          <a:p>
            <a:pPr>
              <a:lnSpc>
                <a:spcPct val="120000"/>
              </a:lnSpc>
            </a:pPr>
            <a:r>
              <a:rPr lang="zh-CN" altLang="en-US" sz="2400" b="1" dirty="0">
                <a:solidFill>
                  <a:srgbClr val="0308FB"/>
                </a:solidFill>
                <a:latin typeface="宋体" panose="02010600030101010101" pitchFamily="2" charset="-122"/>
                <a:ea typeface="楷体_GB2312" pitchFamily="49" charset="-122"/>
              </a:rPr>
              <a:t>提示</a:t>
            </a:r>
            <a:r>
              <a:rPr lang="en-US" altLang="zh-CN" sz="2400" b="1">
                <a:solidFill>
                  <a:srgbClr val="0308FB"/>
                </a:solidFill>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人类向环境索取资源的速度超过了资源本身及其替代品的再生速度时</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便会出现</a:t>
            </a:r>
            <a:r>
              <a:rPr lang="zh-CN" altLang="en-US" sz="2400" b="1" u="sng" dirty="0">
                <a:solidFill>
                  <a:srgbClr val="FF0000"/>
                </a:solidFill>
                <a:latin typeface="宋体" panose="02010600030101010101" pitchFamily="2" charset="-122"/>
                <a:ea typeface="楷体_GB2312" pitchFamily="49" charset="-122"/>
              </a:rPr>
              <a:t>资源短缺</a:t>
            </a:r>
            <a:r>
              <a:rPr lang="zh-CN" altLang="en-US" sz="2400" b="1" dirty="0">
                <a:latin typeface="宋体" panose="02010600030101010101" pitchFamily="2" charset="-122"/>
                <a:ea typeface="楷体_GB2312" pitchFamily="49" charset="-122"/>
              </a:rPr>
              <a:t>、</a:t>
            </a:r>
            <a:r>
              <a:rPr lang="zh-CN" altLang="en-US" sz="2400" b="1" u="sng" dirty="0">
                <a:solidFill>
                  <a:srgbClr val="FF0000"/>
                </a:solidFill>
                <a:latin typeface="宋体" panose="02010600030101010101" pitchFamily="2" charset="-122"/>
                <a:ea typeface="楷体_GB2312" pitchFamily="49" charset="-122"/>
              </a:rPr>
              <a:t>生态破坏</a:t>
            </a:r>
            <a:r>
              <a:rPr lang="zh-CN" altLang="en-US" sz="2400" dirty="0">
                <a:latin typeface="宋体" panose="02010600030101010101" pitchFamily="2" charset="-122"/>
                <a:ea typeface="楷体_GB2312" pitchFamily="49" charset="-122"/>
              </a:rPr>
              <a:t>等问题。</a:t>
            </a:r>
            <a:endParaRPr lang="zh-CN" altLang="en-US" sz="2400" dirty="0">
              <a:latin typeface="宋体" panose="02010600030101010101" pitchFamily="2"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0530">
                                            <p:txEl>
                                              <p:charRg st="17" end="1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0530">
                                            <p:txEl>
                                              <p:charRg st="111" end="14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0530">
                                            <p:txEl>
                                              <p:charRg st="148" end="20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1554" name="文本框 791553"/>
          <p:cNvSpPr txBox="1"/>
          <p:nvPr/>
        </p:nvSpPr>
        <p:spPr>
          <a:xfrm>
            <a:off x="4500880" y="576580"/>
            <a:ext cx="5913755" cy="5846445"/>
          </a:xfrm>
          <a:prstGeom prst="rect">
            <a:avLst/>
          </a:prstGeom>
          <a:noFill/>
          <a:ln w="9525">
            <a:noFill/>
          </a:ln>
        </p:spPr>
        <p:txBody>
          <a:bodyPr wrap="square">
            <a:spAutoFit/>
          </a:bodyPr>
          <a:p>
            <a:pPr>
              <a:lnSpc>
                <a:spcPct val="130000"/>
              </a:lnSpc>
            </a:pPr>
            <a:r>
              <a:rPr lang="en-US" altLang="zh-CN" sz="2400" dirty="0">
                <a:latin typeface="宋体" panose="02010600030101010101" pitchFamily="2" charset="-122"/>
                <a:cs typeface="Times New Roman" panose="02020603050405020304" pitchFamily="18" charset="0"/>
              </a:rPr>
              <a:t>(3)</a:t>
            </a:r>
            <a:r>
              <a:rPr lang="zh-CN" altLang="en-US" sz="2400" dirty="0">
                <a:latin typeface="宋体" panose="02010600030101010101" pitchFamily="2" charset="-122"/>
                <a:cs typeface="Times New Roman" panose="02020603050405020304" pitchFamily="18" charset="0"/>
              </a:rPr>
              <a:t>人类生产、生活的废弃物向环境排放的过程中会产生哪类环境问题</a:t>
            </a:r>
            <a:r>
              <a:rPr lang="en-US" altLang="zh-CN" sz="2400" dirty="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cs typeface="Times New Roman" panose="02020603050405020304" pitchFamily="18" charset="0"/>
              </a:rPr>
              <a:t>是如何产生的</a:t>
            </a:r>
            <a:r>
              <a:rPr lang="en-US" altLang="zh-CN" sz="2400">
                <a:latin typeface="宋体" panose="02010600030101010101" pitchFamily="2" charset="-122"/>
                <a:cs typeface="Times New Roman" panose="02020603050405020304" pitchFamily="18" charset="0"/>
              </a:rPr>
              <a:t>?</a:t>
            </a:r>
            <a:endParaRPr lang="en-US" altLang="zh-CN" sz="2400">
              <a:solidFill>
                <a:srgbClr val="FF0000"/>
              </a:solidFill>
              <a:latin typeface="宋体" panose="02010600030101010101" pitchFamily="2" charset="-122"/>
              <a:ea typeface="楷体_GB2312" pitchFamily="49" charset="-122"/>
            </a:endParaRPr>
          </a:p>
          <a:p>
            <a:pPr>
              <a:lnSpc>
                <a:spcPct val="130000"/>
              </a:lnSpc>
            </a:pPr>
            <a:r>
              <a:rPr lang="zh-CN" altLang="en-US" sz="2400" b="1" dirty="0">
                <a:solidFill>
                  <a:srgbClr val="0308FB"/>
                </a:solidFill>
                <a:latin typeface="宋体" panose="02010600030101010101" pitchFamily="2" charset="-122"/>
                <a:ea typeface="楷体_GB2312" pitchFamily="49" charset="-122"/>
              </a:rPr>
              <a:t>提示</a:t>
            </a:r>
            <a:r>
              <a:rPr lang="en-US" altLang="zh-CN" sz="2400" b="1">
                <a:solidFill>
                  <a:srgbClr val="0308FB"/>
                </a:solidFill>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人类如果向环境排放废弃物的数量超过了环境的自净能力就会出现</a:t>
            </a:r>
            <a:r>
              <a:rPr lang="zh-CN" altLang="en-US" sz="2400" b="1" u="sng" dirty="0">
                <a:solidFill>
                  <a:srgbClr val="FF0000"/>
                </a:solidFill>
                <a:latin typeface="宋体" panose="02010600030101010101" pitchFamily="2" charset="-122"/>
                <a:ea typeface="楷体_GB2312" pitchFamily="49" charset="-122"/>
              </a:rPr>
              <a:t>环境污染</a:t>
            </a:r>
            <a:r>
              <a:rPr lang="zh-CN" altLang="en-US" sz="2400" dirty="0">
                <a:latin typeface="宋体" panose="02010600030101010101" pitchFamily="2" charset="-122"/>
                <a:ea typeface="楷体_GB2312" pitchFamily="49" charset="-122"/>
              </a:rPr>
              <a:t>。</a:t>
            </a:r>
            <a:endParaRPr lang="zh-CN" altLang="en-US" sz="2400" dirty="0">
              <a:latin typeface="宋体" panose="02010600030101010101" pitchFamily="2" charset="-122"/>
              <a:cs typeface="Times New Roman" panose="02020603050405020304" pitchFamily="18" charset="0"/>
            </a:endParaRPr>
          </a:p>
          <a:p>
            <a:pPr>
              <a:lnSpc>
                <a:spcPct val="130000"/>
              </a:lnSpc>
            </a:pPr>
            <a:r>
              <a:rPr lang="en-US" altLang="zh-CN" sz="2400" dirty="0">
                <a:latin typeface="宋体" panose="02010600030101010101" pitchFamily="2" charset="-122"/>
                <a:cs typeface="Times New Roman" panose="02020603050405020304" pitchFamily="18" charset="0"/>
              </a:rPr>
              <a:t>(4)</a:t>
            </a:r>
            <a:r>
              <a:rPr lang="zh-CN" altLang="en-US" sz="2400" dirty="0">
                <a:latin typeface="宋体" panose="02010600030101010101" pitchFamily="2" charset="-122"/>
                <a:cs typeface="Times New Roman" panose="02020603050405020304" pitchFamily="18" charset="0"/>
              </a:rPr>
              <a:t>人类面临的环境问题的具体表现主要有哪些</a:t>
            </a:r>
            <a:r>
              <a:rPr lang="en-US" altLang="zh-CN" sz="2400">
                <a:latin typeface="宋体" panose="02010600030101010101" pitchFamily="2" charset="-122"/>
                <a:cs typeface="Times New Roman" panose="02020603050405020304" pitchFamily="18" charset="0"/>
              </a:rPr>
              <a:t>?</a:t>
            </a:r>
            <a:endParaRPr lang="en-US" altLang="zh-CN" sz="2400">
              <a:solidFill>
                <a:srgbClr val="FF0000"/>
              </a:solidFill>
              <a:latin typeface="宋体" panose="02010600030101010101" pitchFamily="2" charset="-122"/>
              <a:ea typeface="楷体_GB2312" pitchFamily="49" charset="-122"/>
            </a:endParaRPr>
          </a:p>
          <a:p>
            <a:pPr>
              <a:lnSpc>
                <a:spcPct val="130000"/>
              </a:lnSpc>
            </a:pPr>
            <a:r>
              <a:rPr lang="zh-CN" altLang="en-US" sz="2400" b="1" dirty="0">
                <a:solidFill>
                  <a:srgbClr val="0308FB"/>
                </a:solidFill>
                <a:latin typeface="宋体" panose="02010600030101010101" pitchFamily="2" charset="-122"/>
                <a:ea typeface="楷体_GB2312" pitchFamily="49" charset="-122"/>
              </a:rPr>
              <a:t>提示</a:t>
            </a:r>
            <a:r>
              <a:rPr lang="en-US" altLang="zh-CN" sz="2400" b="1">
                <a:solidFill>
                  <a:srgbClr val="0308FB"/>
                </a:solidFill>
                <a:latin typeface="宋体" panose="02010600030101010101" pitchFamily="2" charset="-122"/>
                <a:cs typeface="Times New Roman" panose="02020603050405020304" pitchFamily="18" charset="0"/>
              </a:rPr>
              <a:t>:</a:t>
            </a:r>
            <a:r>
              <a:rPr lang="zh-CN" altLang="en-US" sz="2400" b="1" dirty="0">
                <a:solidFill>
                  <a:srgbClr val="FF0000"/>
                </a:solidFill>
                <a:latin typeface="宋体" panose="02010600030101010101" pitchFamily="2" charset="-122"/>
                <a:ea typeface="楷体_GB2312" pitchFamily="49" charset="-122"/>
              </a:rPr>
              <a:t>环境污染</a:t>
            </a:r>
            <a:r>
              <a:rPr lang="zh-CN" altLang="en-US" sz="2400" dirty="0">
                <a:latin typeface="宋体" panose="02010600030101010101" pitchFamily="2" charset="-122"/>
                <a:ea typeface="楷体_GB2312" pitchFamily="49" charset="-122"/>
              </a:rPr>
              <a:t>的具体表现主要有</a:t>
            </a:r>
            <a:r>
              <a:rPr lang="en-US" altLang="zh-CN"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rPr>
              <a:t>大气污染、水污染、固体废弃物污染、噪声污染、土壤污染、放射性污染等</a:t>
            </a:r>
            <a:r>
              <a:rPr lang="en-US" altLang="zh-CN" sz="2400">
                <a:latin typeface="宋体" panose="02010600030101010101" pitchFamily="2" charset="-122"/>
                <a:cs typeface="Times New Roman" panose="02020603050405020304" pitchFamily="18" charset="0"/>
              </a:rPr>
              <a:t>;</a:t>
            </a:r>
            <a:r>
              <a:rPr lang="zh-CN" altLang="en-US" sz="2400" b="1" dirty="0">
                <a:solidFill>
                  <a:srgbClr val="FF0000"/>
                </a:solidFill>
                <a:latin typeface="宋体" panose="02010600030101010101" pitchFamily="2" charset="-122"/>
                <a:ea typeface="楷体_GB2312" pitchFamily="49" charset="-122"/>
              </a:rPr>
              <a:t>资源短缺</a:t>
            </a:r>
            <a:r>
              <a:rPr lang="zh-CN" altLang="en-US" sz="2400" dirty="0">
                <a:latin typeface="宋体" panose="02010600030101010101" pitchFamily="2" charset="-122"/>
                <a:ea typeface="楷体_GB2312" pitchFamily="49" charset="-122"/>
                <a:sym typeface="+mn-ea"/>
              </a:rPr>
              <a:t>主要表现为</a:t>
            </a:r>
            <a:r>
              <a:rPr lang="zh-CN" altLang="en-US" sz="2400">
                <a:latin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楷体_GB2312" pitchFamily="49" charset="-122"/>
                <a:sym typeface="+mn-ea"/>
              </a:rPr>
              <a:t>水资源、土地资源、矿产资源、能源短缺等</a:t>
            </a:r>
            <a:r>
              <a:rPr lang="zh-CN" altLang="en-US" sz="2400" dirty="0">
                <a:latin typeface="微软雅黑" panose="020B0503020204020204" charset="-122"/>
                <a:ea typeface="微软雅黑" panose="020B0503020204020204" charset="-122"/>
                <a:sym typeface="+mn-ea"/>
              </a:rPr>
              <a:t>；</a:t>
            </a:r>
            <a:r>
              <a:rPr lang="zh-CN" altLang="en-US" sz="2400" b="1" dirty="0">
                <a:solidFill>
                  <a:srgbClr val="FF0000"/>
                </a:solidFill>
                <a:latin typeface="宋体" panose="02010600030101010101" pitchFamily="2" charset="-122"/>
                <a:ea typeface="楷体_GB2312" pitchFamily="49" charset="-122"/>
              </a:rPr>
              <a:t>生态破坏</a:t>
            </a:r>
            <a:r>
              <a:rPr lang="zh-CN" altLang="en-US" sz="2400" dirty="0">
                <a:latin typeface="宋体" panose="02010600030101010101" pitchFamily="2" charset="-122"/>
                <a:ea typeface="楷体_GB2312" pitchFamily="49" charset="-122"/>
              </a:rPr>
              <a:t>主要表现为</a:t>
            </a:r>
            <a:r>
              <a:rPr lang="en-US" altLang="zh-CN" sz="2400">
                <a:latin typeface="宋体" panose="02010600030101010101" pitchFamily="2" charset="-122"/>
                <a:cs typeface="Times New Roman" panose="02020603050405020304" pitchFamily="18" charset="0"/>
              </a:rPr>
              <a:t>:</a:t>
            </a:r>
            <a:r>
              <a:rPr lang="zh-CN" altLang="en-US" sz="2400" b="1" u="sng" dirty="0">
                <a:latin typeface="宋体" panose="02010600030101010101" pitchFamily="2" charset="-122"/>
                <a:ea typeface="楷体_GB2312" pitchFamily="49" charset="-122"/>
              </a:rPr>
              <a:t>水土流失</a:t>
            </a:r>
            <a:r>
              <a:rPr lang="zh-CN" altLang="en-US" sz="2400" b="1" dirty="0">
                <a:latin typeface="宋体" panose="02010600030101010101" pitchFamily="2" charset="-122"/>
                <a:ea typeface="楷体_GB2312" pitchFamily="49" charset="-122"/>
              </a:rPr>
              <a:t>、</a:t>
            </a:r>
            <a:r>
              <a:rPr lang="zh-CN" altLang="en-US" sz="2400" b="1" u="sng" dirty="0">
                <a:latin typeface="宋体" panose="02010600030101010101" pitchFamily="2" charset="-122"/>
                <a:ea typeface="楷体_GB2312" pitchFamily="49" charset="-122"/>
              </a:rPr>
              <a:t>土地荒漠化</a:t>
            </a:r>
            <a:r>
              <a:rPr lang="zh-CN" altLang="en-US" sz="2400" b="1" dirty="0">
                <a:latin typeface="宋体" panose="02010600030101010101" pitchFamily="2" charset="-122"/>
                <a:ea typeface="楷体_GB2312" pitchFamily="49" charset="-122"/>
              </a:rPr>
              <a:t>、</a:t>
            </a:r>
            <a:r>
              <a:rPr lang="zh-CN" altLang="en-US" sz="2400" b="1" u="sng" dirty="0">
                <a:latin typeface="宋体" panose="02010600030101010101" pitchFamily="2" charset="-122"/>
                <a:ea typeface="楷体_GB2312" pitchFamily="49" charset="-122"/>
              </a:rPr>
              <a:t>生物多样性减少</a:t>
            </a:r>
            <a:r>
              <a:rPr lang="zh-CN" altLang="en-US" sz="2400" dirty="0">
                <a:latin typeface="宋体" panose="02010600030101010101" pitchFamily="2" charset="-122"/>
                <a:ea typeface="楷体_GB2312" pitchFamily="49" charset="-122"/>
              </a:rPr>
              <a:t>等。</a:t>
            </a:r>
            <a:endParaRPr lang="zh-CN" altLang="en-US" sz="2400" dirty="0">
              <a:latin typeface="宋体" panose="02010600030101010101" pitchFamily="2" charset="-122"/>
              <a:ea typeface="楷体_GB2312" pitchFamily="49" charset="-122"/>
            </a:endParaRPr>
          </a:p>
        </p:txBody>
      </p:sp>
      <p:pic>
        <p:nvPicPr>
          <p:cNvPr id="789507" name="Image0305.jpeg"/>
          <p:cNvPicPr>
            <a:picLocks noChangeAspect="1"/>
          </p:cNvPicPr>
          <p:nvPr/>
        </p:nvPicPr>
        <p:blipFill>
          <a:blip r:embed="rId1"/>
          <a:stretch>
            <a:fillRect/>
          </a:stretch>
        </p:blipFill>
        <p:spPr>
          <a:xfrm>
            <a:off x="732318" y="1688389"/>
            <a:ext cx="3768928" cy="382037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1554">
                                            <p:txEl>
                                              <p:charRg st="41" end="7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1554">
                                            <p:txEl>
                                              <p:charRg st="79" end="10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1554">
                                            <p:txEl>
                                              <p:charRg st="103" end="18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图片 2"/>
          <p:cNvPicPr>
            <a:picLocks noChangeAspect="1"/>
          </p:cNvPicPr>
          <p:nvPr/>
        </p:nvPicPr>
        <p:blipFill>
          <a:blip r:embed="rId1"/>
          <a:stretch>
            <a:fillRect/>
          </a:stretch>
        </p:blipFill>
        <p:spPr>
          <a:xfrm>
            <a:off x="1536700" y="820738"/>
            <a:ext cx="9172575" cy="5754687"/>
          </a:xfrm>
          <a:prstGeom prst="rect">
            <a:avLst/>
          </a:prstGeom>
          <a:noFill/>
          <a:ln w="9525">
            <a:noFill/>
          </a:ln>
        </p:spPr>
      </p:pic>
      <p:sp>
        <p:nvSpPr>
          <p:cNvPr id="10" name="矩形 9"/>
          <p:cNvSpPr/>
          <p:nvPr/>
        </p:nvSpPr>
        <p:spPr>
          <a:xfrm>
            <a:off x="1524000" y="523875"/>
            <a:ext cx="1912938" cy="1381125"/>
          </a:xfrm>
          <a:prstGeom prst="rect">
            <a:avLst/>
          </a:prstGeom>
          <a:solidFill>
            <a:srgbClr val="EDC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smtClean="0">
                <a:ln>
                  <a:noFill/>
                </a:ln>
                <a:solidFill>
                  <a:srgbClr val="3333FF"/>
                </a:solidFill>
                <a:effectLst/>
                <a:uLnTx/>
                <a:uFillTx/>
                <a:latin typeface="+mj-ea"/>
                <a:ea typeface="+mj-ea"/>
                <a:cs typeface="+mn-cs"/>
              </a:rPr>
              <a:t>资源短缺</a:t>
            </a:r>
            <a:endParaRPr kumimoji="0" lang="zh-CN" altLang="en-US" sz="2800" b="1" i="0" u="none" strike="noStrike" kern="1200" cap="none" spc="0" normalizeH="0" baseline="0" noProof="0" dirty="0">
              <a:ln>
                <a:noFill/>
              </a:ln>
              <a:solidFill>
                <a:srgbClr val="3333FF"/>
              </a:solidFill>
              <a:effectLst/>
              <a:uLnTx/>
              <a:uFillTx/>
              <a:latin typeface="+mj-ea"/>
              <a:ea typeface="+mj-ea"/>
              <a:cs typeface="+mn-cs"/>
            </a:endParaRPr>
          </a:p>
        </p:txBody>
      </p:sp>
      <p:sp>
        <p:nvSpPr>
          <p:cNvPr id="2" name="矩形 1"/>
          <p:cNvSpPr/>
          <p:nvPr/>
        </p:nvSpPr>
        <p:spPr>
          <a:xfrm>
            <a:off x="3436938" y="523875"/>
            <a:ext cx="7231063" cy="1381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2533" name="TextBox 16393"/>
          <p:cNvSpPr txBox="1"/>
          <p:nvPr/>
        </p:nvSpPr>
        <p:spPr>
          <a:xfrm>
            <a:off x="3595688" y="509588"/>
            <a:ext cx="5357812" cy="645160"/>
          </a:xfrm>
          <a:prstGeom prst="rect">
            <a:avLst/>
          </a:prstGeom>
          <a:noFill/>
          <a:ln w="9525">
            <a:noFill/>
          </a:ln>
        </p:spPr>
        <p:txBody>
          <a:bodyPr>
            <a:spAutoFit/>
          </a:bodyPr>
          <a:p>
            <a:pPr>
              <a:spcBef>
                <a:spcPct val="0"/>
              </a:spcBef>
            </a:pPr>
            <a:r>
              <a:rPr lang="zh-CN" altLang="en-US" sz="2400" dirty="0">
                <a:solidFill>
                  <a:schemeClr val="tx1"/>
                </a:solidFill>
                <a:latin typeface="Verdana" panose="020B0604030504040204" pitchFamily="34" charset="0"/>
                <a:ea typeface="微软雅黑" panose="020B0503020204020204" charset="-122"/>
              </a:rPr>
              <a:t>原因：资源索取   </a:t>
            </a:r>
            <a:r>
              <a:rPr lang="zh-CN" altLang="en-US" sz="3600" dirty="0">
                <a:solidFill>
                  <a:schemeClr val="tx1"/>
                </a:solidFill>
                <a:latin typeface="Verdana" panose="020B0604030504040204" pitchFamily="34" charset="0"/>
                <a:ea typeface="微软雅黑" panose="020B0503020204020204" charset="-122"/>
              </a:rPr>
              <a:t>＞  </a:t>
            </a:r>
            <a:r>
              <a:rPr lang="en-US" altLang="zh-CN" sz="2400">
                <a:solidFill>
                  <a:schemeClr val="tx1"/>
                </a:solidFill>
                <a:latin typeface="Verdana" panose="020B0604030504040204" pitchFamily="34" charset="0"/>
                <a:ea typeface="微软雅黑" panose="020B0503020204020204" charset="-122"/>
              </a:rPr>
              <a:t> </a:t>
            </a:r>
            <a:r>
              <a:rPr lang="zh-CN" altLang="en-US" sz="2400" dirty="0">
                <a:solidFill>
                  <a:schemeClr val="tx1"/>
                </a:solidFill>
                <a:latin typeface="Verdana" panose="020B0604030504040204" pitchFamily="34" charset="0"/>
                <a:ea typeface="微软雅黑" panose="020B0503020204020204" charset="-122"/>
              </a:rPr>
              <a:t>资源再生</a:t>
            </a:r>
            <a:endParaRPr lang="zh-CN" altLang="en-US" sz="2400" dirty="0">
              <a:solidFill>
                <a:schemeClr val="tx1"/>
              </a:solidFill>
              <a:latin typeface="Verdana" panose="020B0604030504040204" pitchFamily="34" charset="0"/>
              <a:ea typeface="微软雅黑" panose="020B0503020204020204" charset="-122"/>
            </a:endParaRPr>
          </a:p>
        </p:txBody>
      </p:sp>
      <p:sp>
        <p:nvSpPr>
          <p:cNvPr id="8" name="TextBox 10"/>
          <p:cNvSpPr txBox="1"/>
          <p:nvPr/>
        </p:nvSpPr>
        <p:spPr>
          <a:xfrm>
            <a:off x="3661410" y="1230313"/>
            <a:ext cx="7126288" cy="460375"/>
          </a:xfrm>
          <a:prstGeom prst="rect">
            <a:avLst/>
          </a:prstGeom>
          <a:noFill/>
          <a:ln w="9525">
            <a:noFill/>
          </a:ln>
        </p:spPr>
        <p:txBody>
          <a:bodyPr>
            <a:spAutoFit/>
          </a:bodyPr>
          <a:p>
            <a:pPr>
              <a:spcBef>
                <a:spcPct val="0"/>
              </a:spcBef>
            </a:pPr>
            <a:r>
              <a:rPr lang="zh-CN" altLang="en-US" sz="2400" dirty="0">
                <a:solidFill>
                  <a:schemeClr val="tx1"/>
                </a:solidFill>
                <a:latin typeface="微软雅黑" panose="020B0503020204020204" charset="-122"/>
                <a:ea typeface="微软雅黑" panose="020B0503020204020204" charset="-122"/>
              </a:rPr>
              <a:t>表现：水资源、土地资源、矿产资源、能源短缺</a:t>
            </a:r>
            <a:endParaRPr lang="zh-CN" altLang="en-US" sz="2400" dirty="0">
              <a:solidFill>
                <a:schemeClr val="tx1"/>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1000"/>
                                        <p:tgtEl>
                                          <p:spTgt spid="22533"/>
                                        </p:tgtEl>
                                      </p:cBhvr>
                                    </p:animEffect>
                                    <p:anim calcmode="lin" valueType="num">
                                      <p:cBhvr>
                                        <p:cTn id="8" dur="1000" fill="hold"/>
                                        <p:tgtEl>
                                          <p:spTgt spid="22533"/>
                                        </p:tgtEl>
                                        <p:attrNameLst>
                                          <p:attrName>ppt_x</p:attrName>
                                        </p:attrNameLst>
                                      </p:cBhvr>
                                      <p:tavLst>
                                        <p:tav tm="0">
                                          <p:val>
                                            <p:strVal val="#ppt_x"/>
                                          </p:val>
                                        </p:tav>
                                        <p:tav tm="100000">
                                          <p:val>
                                            <p:strVal val="#ppt_x"/>
                                          </p:val>
                                        </p:tav>
                                      </p:tavLst>
                                    </p:anim>
                                    <p:anim calcmode="lin" valueType="num">
                                      <p:cBhvr>
                                        <p:cTn id="9" dur="1000" fill="hold"/>
                                        <p:tgtEl>
                                          <p:spTgt spid="225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图片 1"/>
          <p:cNvPicPr>
            <a:picLocks noChangeAspect="1"/>
          </p:cNvPicPr>
          <p:nvPr/>
        </p:nvPicPr>
        <p:blipFill>
          <a:blip r:embed="rId1"/>
          <a:stretch>
            <a:fillRect/>
          </a:stretch>
        </p:blipFill>
        <p:spPr>
          <a:xfrm>
            <a:off x="1524000" y="954088"/>
            <a:ext cx="9144000" cy="5607050"/>
          </a:xfrm>
          <a:prstGeom prst="rect">
            <a:avLst/>
          </a:prstGeom>
          <a:noFill/>
          <a:ln w="9525">
            <a:noFill/>
          </a:ln>
        </p:spPr>
      </p:pic>
      <p:sp>
        <p:nvSpPr>
          <p:cNvPr id="4" name="矩形 3"/>
          <p:cNvSpPr/>
          <p:nvPr/>
        </p:nvSpPr>
        <p:spPr>
          <a:xfrm>
            <a:off x="1524000" y="511175"/>
            <a:ext cx="1912938" cy="1376363"/>
          </a:xfrm>
          <a:prstGeom prst="rect">
            <a:avLst/>
          </a:prstGeom>
          <a:solidFill>
            <a:srgbClr val="EDC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smtClean="0">
                <a:ln>
                  <a:noFill/>
                </a:ln>
                <a:solidFill>
                  <a:srgbClr val="3333FF"/>
                </a:solidFill>
                <a:effectLst/>
                <a:uLnTx/>
                <a:uFillTx/>
                <a:latin typeface="+mj-ea"/>
                <a:ea typeface="+mj-ea"/>
                <a:cs typeface="+mn-cs"/>
              </a:rPr>
              <a:t>生态破坏</a:t>
            </a:r>
            <a:endParaRPr kumimoji="0" lang="zh-CN" altLang="en-US" sz="2800" b="1" i="0" u="none" strike="noStrike" kern="1200" cap="none" spc="0" normalizeH="0" baseline="0" noProof="0" dirty="0">
              <a:ln>
                <a:noFill/>
              </a:ln>
              <a:solidFill>
                <a:srgbClr val="3333FF"/>
              </a:solidFill>
              <a:effectLst/>
              <a:uLnTx/>
              <a:uFillTx/>
              <a:latin typeface="+mj-ea"/>
              <a:ea typeface="+mj-ea"/>
              <a:cs typeface="+mn-cs"/>
            </a:endParaRPr>
          </a:p>
        </p:txBody>
      </p:sp>
      <p:sp>
        <p:nvSpPr>
          <p:cNvPr id="6" name="矩形 5"/>
          <p:cNvSpPr/>
          <p:nvPr/>
        </p:nvSpPr>
        <p:spPr>
          <a:xfrm>
            <a:off x="3275013" y="511175"/>
            <a:ext cx="7392988" cy="1376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5" name="TextBox 15"/>
          <p:cNvSpPr txBox="1"/>
          <p:nvPr/>
        </p:nvSpPr>
        <p:spPr>
          <a:xfrm>
            <a:off x="3184525" y="569913"/>
            <a:ext cx="8277225" cy="460375"/>
          </a:xfrm>
          <a:prstGeom prst="rect">
            <a:avLst/>
          </a:prstGeom>
          <a:noFill/>
          <a:ln w="9525">
            <a:noFill/>
          </a:ln>
        </p:spPr>
        <p:txBody>
          <a:bodyPr>
            <a:spAutoFit/>
          </a:bodyPr>
          <a:p>
            <a:pPr algn="l">
              <a:spcBef>
                <a:spcPct val="0"/>
              </a:spcBef>
            </a:pPr>
            <a:r>
              <a:rPr lang="zh-CN" altLang="en-US" sz="2400" dirty="0">
                <a:solidFill>
                  <a:schemeClr val="tx1"/>
                </a:solidFill>
                <a:latin typeface="微软雅黑" panose="020B0503020204020204" charset="-122"/>
                <a:ea typeface="微软雅黑" panose="020B0503020204020204" charset="-122"/>
              </a:rPr>
              <a:t>原因：过度砍伐 、过度放牧 、</a:t>
            </a:r>
            <a:r>
              <a:rPr lang="en-US" altLang="zh-CN" sz="2400">
                <a:solidFill>
                  <a:schemeClr val="tx1"/>
                </a:solidFill>
                <a:latin typeface="微软雅黑" panose="020B0503020204020204" charset="-122"/>
                <a:ea typeface="微软雅黑" panose="020B0503020204020204" charset="-122"/>
              </a:rPr>
              <a:t> </a:t>
            </a:r>
            <a:r>
              <a:rPr lang="zh-CN" altLang="en-US" sz="2400" dirty="0">
                <a:solidFill>
                  <a:schemeClr val="tx1"/>
                </a:solidFill>
                <a:latin typeface="微软雅黑" panose="020B0503020204020204" charset="-122"/>
                <a:ea typeface="微软雅黑" panose="020B0503020204020204" charset="-122"/>
              </a:rPr>
              <a:t>过度捕捞 、不合理用水</a:t>
            </a:r>
            <a:endParaRPr lang="zh-CN" altLang="en-US" sz="2400" dirty="0">
              <a:solidFill>
                <a:schemeClr val="tx1"/>
              </a:solidFill>
              <a:latin typeface="微软雅黑" panose="020B0503020204020204" charset="-122"/>
              <a:ea typeface="微软雅黑" panose="020B0503020204020204" charset="-122"/>
            </a:endParaRPr>
          </a:p>
        </p:txBody>
      </p:sp>
      <p:sp>
        <p:nvSpPr>
          <p:cNvPr id="7" name="TextBox 16"/>
          <p:cNvSpPr txBox="1"/>
          <p:nvPr/>
        </p:nvSpPr>
        <p:spPr>
          <a:xfrm>
            <a:off x="3230563" y="1049338"/>
            <a:ext cx="6821487" cy="829945"/>
          </a:xfrm>
          <a:prstGeom prst="rect">
            <a:avLst/>
          </a:prstGeom>
          <a:noFill/>
          <a:ln w="9525">
            <a:noFill/>
          </a:ln>
        </p:spPr>
        <p:txBody>
          <a:bodyPr>
            <a:spAutoFit/>
          </a:bodyPr>
          <a:p>
            <a:pPr marL="895350" indent="-895350" algn="l">
              <a:spcBef>
                <a:spcPct val="0"/>
              </a:spcBef>
            </a:pPr>
            <a:r>
              <a:rPr lang="zh-CN" altLang="en-US" sz="2400" dirty="0">
                <a:solidFill>
                  <a:schemeClr val="tx1"/>
                </a:solidFill>
                <a:latin typeface="Verdana" panose="020B0604030504040204" pitchFamily="34" charset="0"/>
                <a:ea typeface="微软雅黑" panose="020B0503020204020204" charset="-122"/>
              </a:rPr>
              <a:t>表现：水土流失、土地荒漠化、生物多样性减少、臭氧层空洞、酸雨、全球变暖</a:t>
            </a:r>
            <a:endParaRPr lang="zh-CN" altLang="en-US" sz="2400" dirty="0">
              <a:solidFill>
                <a:schemeClr val="tx1"/>
              </a:solidFill>
              <a:latin typeface="Verdana" panose="020B0604030504040204" pitchFamily="34" charset="0"/>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图片 1"/>
          <p:cNvPicPr>
            <a:picLocks noChangeAspect="1"/>
          </p:cNvPicPr>
          <p:nvPr/>
        </p:nvPicPr>
        <p:blipFill>
          <a:blip r:embed="rId1"/>
          <a:stretch>
            <a:fillRect/>
          </a:stretch>
        </p:blipFill>
        <p:spPr>
          <a:xfrm>
            <a:off x="1524000" y="1155700"/>
            <a:ext cx="9144000" cy="5434013"/>
          </a:xfrm>
          <a:prstGeom prst="rect">
            <a:avLst/>
          </a:prstGeom>
          <a:noFill/>
          <a:ln w="9525">
            <a:noFill/>
          </a:ln>
        </p:spPr>
      </p:pic>
      <p:sp>
        <p:nvSpPr>
          <p:cNvPr id="4" name="矩形 3"/>
          <p:cNvSpPr/>
          <p:nvPr/>
        </p:nvSpPr>
        <p:spPr>
          <a:xfrm>
            <a:off x="1525588" y="457200"/>
            <a:ext cx="1912938" cy="1376363"/>
          </a:xfrm>
          <a:prstGeom prst="rect">
            <a:avLst/>
          </a:prstGeom>
          <a:solidFill>
            <a:srgbClr val="EDC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smtClean="0">
                <a:ln>
                  <a:noFill/>
                </a:ln>
                <a:solidFill>
                  <a:srgbClr val="3333FF"/>
                </a:solidFill>
                <a:effectLst/>
                <a:uLnTx/>
                <a:uFillTx/>
                <a:latin typeface="+mj-ea"/>
                <a:ea typeface="+mj-ea"/>
                <a:cs typeface="+mn-cs"/>
              </a:rPr>
              <a:t>环境污染</a:t>
            </a:r>
            <a:endParaRPr kumimoji="0" lang="zh-CN" altLang="en-US" sz="2800" b="1" i="0" u="none" strike="noStrike" kern="1200" cap="none" spc="0" normalizeH="0" baseline="0" noProof="0" dirty="0">
              <a:ln>
                <a:noFill/>
              </a:ln>
              <a:solidFill>
                <a:srgbClr val="3333FF"/>
              </a:solidFill>
              <a:effectLst/>
              <a:uLnTx/>
              <a:uFillTx/>
              <a:latin typeface="+mj-ea"/>
              <a:ea typeface="+mj-ea"/>
              <a:cs typeface="+mn-cs"/>
            </a:endParaRPr>
          </a:p>
        </p:txBody>
      </p:sp>
      <p:sp>
        <p:nvSpPr>
          <p:cNvPr id="6" name="矩形 5"/>
          <p:cNvSpPr/>
          <p:nvPr/>
        </p:nvSpPr>
        <p:spPr>
          <a:xfrm>
            <a:off x="3438525" y="457200"/>
            <a:ext cx="7229475" cy="1376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4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5" name="TextBox 15"/>
          <p:cNvSpPr txBox="1"/>
          <p:nvPr/>
        </p:nvSpPr>
        <p:spPr>
          <a:xfrm>
            <a:off x="3638233" y="533083"/>
            <a:ext cx="4400550" cy="460375"/>
          </a:xfrm>
          <a:prstGeom prst="rect">
            <a:avLst/>
          </a:prstGeom>
          <a:noFill/>
          <a:ln w="9525">
            <a:noFill/>
          </a:ln>
        </p:spPr>
        <p:txBody>
          <a:bodyPr>
            <a:spAutoFit/>
          </a:bodyPr>
          <a:p>
            <a:pPr>
              <a:spcBef>
                <a:spcPct val="0"/>
              </a:spcBef>
              <a:buFont typeface="Arial" panose="020B0604020202020204" pitchFamily="34" charset="0"/>
            </a:pPr>
            <a:r>
              <a:rPr lang="zh-CN" altLang="en-US" sz="2400" dirty="0">
                <a:solidFill>
                  <a:schemeClr val="tx1"/>
                </a:solidFill>
                <a:latin typeface="微软雅黑" panose="020B0503020204020204" charset="-122"/>
                <a:ea typeface="微软雅黑" panose="020B0503020204020204" charset="-122"/>
              </a:rPr>
              <a:t>原因：排放  </a:t>
            </a:r>
            <a:r>
              <a:rPr lang="zh-CN" altLang="en-US" sz="1600" dirty="0">
                <a:solidFill>
                  <a:schemeClr val="tx1"/>
                </a:solidFill>
                <a:latin typeface="Verdana" panose="020B0604030504040204" pitchFamily="34" charset="0"/>
                <a:ea typeface="微软雅黑" panose="020B0503020204020204" charset="-122"/>
              </a:rPr>
              <a:t> </a:t>
            </a:r>
            <a:r>
              <a:rPr lang="zh-CN" altLang="en-US" sz="2400" dirty="0">
                <a:solidFill>
                  <a:schemeClr val="tx1"/>
                </a:solidFill>
                <a:latin typeface="Verdana" panose="020B0604030504040204" pitchFamily="34" charset="0"/>
                <a:ea typeface="微软雅黑" panose="020B0503020204020204" charset="-122"/>
              </a:rPr>
              <a:t>＞  </a:t>
            </a:r>
            <a:r>
              <a:rPr lang="en-US" altLang="zh-CN" sz="2400">
                <a:solidFill>
                  <a:schemeClr val="tx1"/>
                </a:solidFill>
                <a:latin typeface="微软雅黑" panose="020B0503020204020204" charset="-122"/>
                <a:ea typeface="微软雅黑" panose="020B0503020204020204" charset="-122"/>
              </a:rPr>
              <a:t> </a:t>
            </a:r>
            <a:r>
              <a:rPr lang="zh-CN" altLang="en-US" sz="2400" dirty="0">
                <a:solidFill>
                  <a:schemeClr val="tx1"/>
                </a:solidFill>
                <a:latin typeface="微软雅黑" panose="020B0503020204020204" charset="-122"/>
                <a:ea typeface="微软雅黑" panose="020B0503020204020204" charset="-122"/>
              </a:rPr>
              <a:t>净化</a:t>
            </a:r>
            <a:endParaRPr lang="zh-CN" altLang="en-US" sz="2400" dirty="0">
              <a:solidFill>
                <a:schemeClr val="tx1"/>
              </a:solidFill>
              <a:latin typeface="微软雅黑" panose="020B0503020204020204" charset="-122"/>
              <a:ea typeface="微软雅黑" panose="020B0503020204020204" charset="-122"/>
            </a:endParaRPr>
          </a:p>
        </p:txBody>
      </p:sp>
      <p:sp>
        <p:nvSpPr>
          <p:cNvPr id="7" name="TextBox 16"/>
          <p:cNvSpPr txBox="1"/>
          <p:nvPr/>
        </p:nvSpPr>
        <p:spPr>
          <a:xfrm>
            <a:off x="3638550" y="993775"/>
            <a:ext cx="6356350" cy="829945"/>
          </a:xfrm>
          <a:prstGeom prst="rect">
            <a:avLst/>
          </a:prstGeom>
          <a:noFill/>
          <a:ln w="9525">
            <a:noFill/>
          </a:ln>
        </p:spPr>
        <p:txBody>
          <a:bodyPr>
            <a:spAutoFit/>
          </a:bodyPr>
          <a:p>
            <a:pPr marL="895350" indent="-895350" algn="l">
              <a:spcBef>
                <a:spcPct val="0"/>
              </a:spcBef>
            </a:pPr>
            <a:r>
              <a:rPr lang="zh-CN" altLang="en-US" sz="2400" dirty="0">
                <a:solidFill>
                  <a:schemeClr val="tx1"/>
                </a:solidFill>
                <a:latin typeface="微软雅黑" panose="020B0503020204020204" charset="-122"/>
                <a:ea typeface="微软雅黑" panose="020B0503020204020204" charset="-122"/>
              </a:rPr>
              <a:t>表现：水污染、大气污染、固体废弃物污染、噪声污染、放射性污染、海洋污染等</a:t>
            </a:r>
            <a:endParaRPr lang="zh-CN" altLang="en-US" sz="2400" dirty="0">
              <a:solidFill>
                <a:schemeClr val="tx1"/>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82" name="文本框 788481"/>
          <p:cNvSpPr txBox="1"/>
          <p:nvPr/>
        </p:nvSpPr>
        <p:spPr>
          <a:xfrm>
            <a:off x="832608" y="153870"/>
            <a:ext cx="10346449" cy="3277870"/>
          </a:xfrm>
          <a:prstGeom prst="rect">
            <a:avLst/>
          </a:prstGeom>
          <a:noFill/>
          <a:ln w="9525">
            <a:noFill/>
          </a:ln>
        </p:spPr>
        <p:txBody>
          <a:bodyPr>
            <a:spAutoFit/>
          </a:bodyPr>
          <a:p>
            <a:pPr>
              <a:lnSpc>
                <a:spcPct val="140000"/>
              </a:lnSpc>
            </a:pPr>
            <a:r>
              <a:rPr lang="en-US" altLang="zh-CN" sz="3200" dirty="0">
                <a:latin typeface="宋体" panose="02010600030101010101" pitchFamily="2" charset="-122"/>
                <a:cs typeface="Times New Roman" panose="02020603050405020304" pitchFamily="18" charset="0"/>
              </a:rPr>
              <a:t>(5)</a:t>
            </a:r>
            <a:r>
              <a:rPr lang="zh-CN" altLang="en-US" sz="3200" dirty="0">
                <a:latin typeface="宋体" panose="02010600030101010101" pitchFamily="2" charset="-122"/>
                <a:cs typeface="Times New Roman" panose="02020603050405020304" pitchFamily="18" charset="0"/>
              </a:rPr>
              <a:t>全球性的环境问题有哪些</a:t>
            </a:r>
            <a:r>
              <a:rPr lang="en-US" altLang="zh-CN" sz="3200">
                <a:latin typeface="宋体" panose="02010600030101010101" pitchFamily="2" charset="-122"/>
                <a:cs typeface="Times New Roman" panose="02020603050405020304" pitchFamily="18" charset="0"/>
              </a:rPr>
              <a:t>?</a:t>
            </a:r>
            <a:endParaRPr lang="en-US" altLang="zh-CN" sz="3200">
              <a:solidFill>
                <a:srgbClr val="FF0000"/>
              </a:solidFill>
              <a:latin typeface="宋体" panose="02010600030101010101" pitchFamily="2" charset="-122"/>
              <a:ea typeface="楷体_GB2312" pitchFamily="49" charset="-122"/>
            </a:endParaRPr>
          </a:p>
          <a:p>
            <a:pPr>
              <a:lnSpc>
                <a:spcPct val="140000"/>
              </a:lnSpc>
            </a:pPr>
            <a:r>
              <a:rPr lang="zh-CN" altLang="en-US" sz="2800" b="1" dirty="0">
                <a:solidFill>
                  <a:srgbClr val="0308FB"/>
                </a:solidFill>
                <a:latin typeface="宋体" panose="02010600030101010101" pitchFamily="2" charset="-122"/>
                <a:ea typeface="楷体_GB2312" pitchFamily="49" charset="-122"/>
              </a:rPr>
              <a:t>提示</a:t>
            </a:r>
            <a:r>
              <a:rPr lang="en-US" altLang="zh-CN" sz="2800" b="1">
                <a:solidFill>
                  <a:srgbClr val="0308FB"/>
                </a:solidFill>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全球气候变暖、臭氧层破坏、土地荒漠化等。</a:t>
            </a:r>
            <a:endParaRPr lang="zh-CN" altLang="en-US" sz="2800" dirty="0">
              <a:latin typeface="宋体" panose="02010600030101010101" pitchFamily="2" charset="-122"/>
              <a:cs typeface="Times New Roman" panose="02020603050405020304" pitchFamily="18" charset="0"/>
            </a:endParaRPr>
          </a:p>
          <a:p>
            <a:pPr>
              <a:lnSpc>
                <a:spcPct val="140000"/>
              </a:lnSpc>
            </a:pPr>
            <a:r>
              <a:rPr lang="en-US" altLang="zh-CN" sz="3200" dirty="0">
                <a:latin typeface="宋体" panose="02010600030101010101" pitchFamily="2" charset="-122"/>
                <a:cs typeface="Times New Roman" panose="02020603050405020304" pitchFamily="18" charset="0"/>
              </a:rPr>
              <a:t>(6)</a:t>
            </a:r>
            <a:r>
              <a:rPr lang="zh-CN" altLang="en-US" sz="3200" dirty="0">
                <a:latin typeface="宋体" panose="02010600030101010101" pitchFamily="2" charset="-122"/>
                <a:cs typeface="Times New Roman" panose="02020603050405020304" pitchFamily="18" charset="0"/>
              </a:rPr>
              <a:t>各地环境问题的表现形式是否相同</a:t>
            </a:r>
            <a:r>
              <a:rPr lang="en-US" altLang="zh-CN" sz="3200">
                <a:latin typeface="宋体" panose="02010600030101010101" pitchFamily="2" charset="-122"/>
                <a:cs typeface="Times New Roman" panose="02020603050405020304" pitchFamily="18" charset="0"/>
              </a:rPr>
              <a:t>?</a:t>
            </a:r>
            <a:endParaRPr lang="en-US" altLang="zh-CN" sz="3200">
              <a:solidFill>
                <a:srgbClr val="FF0000"/>
              </a:solidFill>
              <a:latin typeface="宋体" panose="02010600030101010101" pitchFamily="2" charset="-122"/>
              <a:ea typeface="楷体_GB2312" pitchFamily="49" charset="-122"/>
            </a:endParaRPr>
          </a:p>
          <a:p>
            <a:pPr>
              <a:lnSpc>
                <a:spcPct val="140000"/>
              </a:lnSpc>
            </a:pPr>
            <a:r>
              <a:rPr lang="zh-CN" altLang="en-US" sz="2800" b="1" dirty="0">
                <a:solidFill>
                  <a:srgbClr val="0308FB"/>
                </a:solidFill>
                <a:latin typeface="宋体" panose="02010600030101010101" pitchFamily="2" charset="-122"/>
                <a:ea typeface="楷体_GB2312" pitchFamily="49" charset="-122"/>
              </a:rPr>
              <a:t>提示</a:t>
            </a:r>
            <a:r>
              <a:rPr lang="en-US" altLang="zh-CN" sz="2800" b="1">
                <a:solidFill>
                  <a:srgbClr val="0308FB"/>
                </a:solidFill>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不同区域</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例如城市与乡村、发达国家与发展中国家</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所面临的环境问题有所不同</a:t>
            </a:r>
            <a:r>
              <a:rPr lang="en-US" altLang="zh-CN" sz="280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ea typeface="楷体_GB2312" pitchFamily="49" charset="-122"/>
              </a:rPr>
              <a:t>即环境问题表现形式具有地域差异。</a:t>
            </a:r>
            <a:endParaRPr lang="zh-CN" altLang="en-US" sz="2800" dirty="0">
              <a:latin typeface="宋体" panose="02010600030101010101" pitchFamily="2" charset="-122"/>
              <a:ea typeface="楷体_GB2312" pitchFamily="49" charset="-122"/>
            </a:endParaRPr>
          </a:p>
        </p:txBody>
      </p:sp>
      <p:pic>
        <p:nvPicPr>
          <p:cNvPr id="19458" name="Picture 2" descr="9"/>
          <p:cNvPicPr>
            <a:picLocks noChangeAspect="1"/>
          </p:cNvPicPr>
          <p:nvPr/>
        </p:nvPicPr>
        <p:blipFill>
          <a:blip r:embed="rId1">
            <a:lum bright="-6000" contrast="12000"/>
          </a:blip>
          <a:srcRect/>
          <a:stretch>
            <a:fillRect/>
          </a:stretch>
        </p:blipFill>
        <p:spPr>
          <a:xfrm>
            <a:off x="1859280" y="3439795"/>
            <a:ext cx="6171565" cy="35217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482">
                                            <p:txEl>
                                              <p:charRg st="16" end="4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482">
                                            <p:txEl>
                                              <p:charRg st="40" end="6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482">
                                            <p:txEl>
                                              <p:charRg st="60" end="11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UNIT_TABLE_BEAUTIFY" val="smartTable{0ec10f28-7aab-4a62-8bf8-e2c1fdaa82de}"/>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4399</Words>
  <Application>WPS 演示</Application>
  <PresentationFormat>宽屏</PresentationFormat>
  <Paragraphs>248</Paragraphs>
  <Slides>35</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35</vt:i4>
      </vt:variant>
    </vt:vector>
  </HeadingPairs>
  <TitlesOfParts>
    <vt:vector size="48" baseType="lpstr">
      <vt:lpstr>Arial</vt:lpstr>
      <vt:lpstr>宋体</vt:lpstr>
      <vt:lpstr>Wingdings</vt:lpstr>
      <vt:lpstr>微软雅黑</vt:lpstr>
      <vt:lpstr>黑体</vt:lpstr>
      <vt:lpstr>Times New Roman</vt:lpstr>
      <vt:lpstr>楷体_GB2312</vt:lpstr>
      <vt:lpstr>新宋体</vt:lpstr>
      <vt:lpstr>Verdana</vt:lpstr>
      <vt:lpstr>Arial Unicode MS</vt:lpstr>
      <vt:lpstr>NEU-BZ</vt:lpstr>
      <vt:lpstr>Tahoma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dc:creator>
  <cp:lastModifiedBy>Administrator</cp:lastModifiedBy>
  <cp:revision>28</cp:revision>
  <dcterms:created xsi:type="dcterms:W3CDTF">2019-06-19T02:08:00Z</dcterms:created>
  <dcterms:modified xsi:type="dcterms:W3CDTF">2020-07-08T13:51:20Z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