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256" r:id="rId3"/>
    <p:sldId id="257" r:id="rId4"/>
    <p:sldId id="258" r:id="rId5"/>
    <p:sldId id="276" r:id="rId6"/>
    <p:sldId id="344" r:id="rId7"/>
    <p:sldId id="259" r:id="rId8"/>
    <p:sldId id="260" r:id="rId9"/>
    <p:sldId id="277" r:id="rId10"/>
    <p:sldId id="261" r:id="rId11"/>
    <p:sldId id="278" r:id="rId12"/>
    <p:sldId id="346" r:id="rId13"/>
    <p:sldId id="263" r:id="rId14"/>
    <p:sldId id="281" r:id="rId15"/>
    <p:sldId id="279" r:id="rId16"/>
    <p:sldId id="347" r:id="rId17"/>
    <p:sldId id="264" r:id="rId18"/>
    <p:sldId id="280" r:id="rId19"/>
    <p:sldId id="348" r:id="rId20"/>
    <p:sldId id="265" r:id="rId21"/>
    <p:sldId id="266" r:id="rId22"/>
    <p:sldId id="311" r:id="rId23"/>
    <p:sldId id="308" r:id="rId24"/>
    <p:sldId id="310" r:id="rId25"/>
    <p:sldId id="267" r:id="rId26"/>
    <p:sldId id="326" r:id="rId27"/>
    <p:sldId id="381" r:id="rId28"/>
    <p:sldId id="312" r:id="rId29"/>
    <p:sldId id="268" r:id="rId30"/>
    <p:sldId id="298" r:id="rId31"/>
    <p:sldId id="382" r:id="rId32"/>
    <p:sldId id="269" r:id="rId33"/>
    <p:sldId id="270" r:id="rId34"/>
    <p:sldId id="271" r:id="rId35"/>
    <p:sldId id="272" r:id="rId36"/>
    <p:sldId id="273" r:id="rId37"/>
    <p:sldId id="299" r:id="rId38"/>
    <p:sldId id="383" r:id="rId39"/>
    <p:sldId id="274" r:id="rId40"/>
    <p:sldId id="275" r:id="rId41"/>
    <p:sldId id="338" r:id="rId42"/>
    <p:sldId id="339" r:id="rId43"/>
    <p:sldId id="340" r:id="rId44"/>
    <p:sldId id="341" r:id="rId45"/>
    <p:sldId id="384" r:id="rId46"/>
    <p:sldId id="343" r:id="rId47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幸全" initials="幸全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tags" Target="tags/tag12.xml" /><Relationship Id="rId49" Type="http://schemas.openxmlformats.org/officeDocument/2006/relationships/presProps" Target="presProps.xml" /><Relationship Id="rId5" Type="http://schemas.openxmlformats.org/officeDocument/2006/relationships/slide" Target="slides/slide3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3655" y="597535"/>
            <a:ext cx="4722495" cy="4051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3655" y="597535"/>
            <a:ext cx="4722495" cy="4051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4290" y="597535"/>
            <a:ext cx="4722495" cy="40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4290" y="597535"/>
            <a:ext cx="4722495" cy="40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3655" y="597535"/>
            <a:ext cx="4722495" cy="4051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4290" y="597535"/>
            <a:ext cx="4722495" cy="40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3655" y="597535"/>
            <a:ext cx="4722495" cy="405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4290" y="597535"/>
            <a:ext cx="4722495" cy="4051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 userDrawn="1"/>
        </p:nvSpPr>
        <p:spPr>
          <a:xfrm>
            <a:off x="241935" y="150495"/>
            <a:ext cx="4722495" cy="8521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219710"/>
            <a:ext cx="4550410" cy="71374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圆角矩形 9"/>
          <p:cNvSpPr/>
          <p:nvPr userDrawn="1"/>
        </p:nvSpPr>
        <p:spPr>
          <a:xfrm>
            <a:off x="5113655" y="597535"/>
            <a:ext cx="4722495" cy="4051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9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ags" Target="../tags/tag4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2.png" /><Relationship Id="rId3" Type="http://schemas.openxmlformats.org/officeDocument/2006/relationships/tags" Target="../tags/tag6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7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NULL" TargetMode="External" /><Relationship Id="rId3" Type="http://schemas.openxmlformats.org/officeDocument/2006/relationships/image" Target="../media/image13.w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.xml" /><Relationship Id="rId3" Type="http://schemas.openxmlformats.org/officeDocument/2006/relationships/image" Target="../media/image14.jpeg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image" Target="../media/image15.png" /><Relationship Id="rId7" Type="http://schemas.openxmlformats.org/officeDocument/2006/relationships/tags" Target="../tags/tag1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925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7840" y="2068830"/>
            <a:ext cx="4852670" cy="1241425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高考一轮复习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47205" y="3718560"/>
            <a:ext cx="4673600" cy="539115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第二单元  行星地球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325120" y="1180465"/>
            <a:ext cx="1157668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1.地球是宇宙中一颗既普通又特殊的行星,其特殊性主要表现在(   )A.地球既能自转,又能绕太阳公转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B.地球的质量、体积及运动状况与其他行星有很大不同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C.地球上有大气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D.地球上有高级智慧生命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2.地球上具有存在生命物质的条件是(   )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①有液态水存在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②是八大行星中距太阳最近的天体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③有固体外壳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④有适于生物呼吸的大气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⑤大、小行星各行其道,互不干扰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⑥处于不断地运动之中A.①③④⑤	B.①④⑤⑥	C.②④⑤	D.③④⑥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89035" y="118046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7655" y="3363595"/>
            <a:ext cx="387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A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04760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5367655" y="605790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：存在生命的行星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04760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325755" y="1443990"/>
            <a:ext cx="1144333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3.液态水的存在是地球生命起源和发展的重要条件之一,下列叙述中与地球“液态水存在”有密切关系的是(    )①地球上昼夜更替的周期较适中	②地球的质量和体积适中③地球处于一种比较安全的宇宙环境之中	④地球与太阳的距离比较适中A.① ④       	B.① ②       	C.② ③       	D.② ④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4.太阳系所有行星中,地球是目前所知唯一存在生命的星球。关于地球存在生命的原因分析正确的是(   )A.行星各行其道,互不干扰——温度变化幅度不大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B.日地距离适中——表面温度适宜,液态水存在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C.体积和质量适中——太阳光照稳定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D.地球自转和公转周期适中——形成大气层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593465" y="187325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A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44775" y="406400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B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7655" y="605790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：存在生命的行星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第二节  太阳对地球的影响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48605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：为地球提供能量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623060"/>
            <a:ext cx="1459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，太阳辐射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38580" y="2224405"/>
          <a:ext cx="951484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6670675"/>
              </a:tblGrid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内容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太阳主要成分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氢和氦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太阳辐射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太阳源源不断以电磁波的形式向四周放射能量的现象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太阳辐射能量的来源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太阳内部在高温高压条件下，四个氢原子核聚变为一个氦原子核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太阳辐射在地表分布规律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由赤道向两极递减</a:t>
                      </a:r>
                      <a:r>
                        <a:rPr lang="zh-CN" altLang="en-US"/>
                        <a:t>（由低纬向高纬递减）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rowSpan="4"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太阳辐射对地球的影响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，为地球提供光热，维系生物生长发育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，维持地表温度，是水、大气运动和生命活动的主要动力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，为人类提供了矿物燃料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，是人类日常生产生活的能量来源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87975" y="60325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太阳辐射在我国分布的规律和成因</a:t>
            </a:r>
            <a:endParaRPr lang="zh-CN"/>
          </a:p>
        </p:txBody>
      </p:sp>
      <p:sp>
        <p:nvSpPr>
          <p:cNvPr id="4" name="圆角矩形 3"/>
          <p:cNvSpPr/>
          <p:nvPr/>
        </p:nvSpPr>
        <p:spPr>
          <a:xfrm>
            <a:off x="10095230" y="219710"/>
            <a:ext cx="1721485" cy="7912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知识拓展</a:t>
            </a:r>
            <a:endParaRPr lang="zh-CN" altLang="en-US" sz="28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35" y="1552575"/>
            <a:ext cx="6908165" cy="4587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755" y="1622425"/>
            <a:ext cx="454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，影响太阳辐射的主要因素：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纬度位置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地形地势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气候气象</a:t>
            </a:r>
            <a:r>
              <a:rPr lang="zh-CN" altLang="en-US"/>
              <a:t>等。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755" y="2267585"/>
            <a:ext cx="4755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，我国年太阳辐射总量分布规律：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）时间分布：夏半年多于冬半年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）空间分布：大体上</a:t>
            </a:r>
            <a:r>
              <a:rPr lang="zh-CN" altLang="en-US">
                <a:solidFill>
                  <a:srgbClr val="FF0000"/>
                </a:solidFill>
              </a:rPr>
              <a:t>自东南向西北递增</a:t>
            </a:r>
            <a:endParaRPr lang="zh-CN" altLang="en-US"/>
          </a:p>
          <a:p>
            <a:r>
              <a:rPr lang="zh-CN" altLang="en-US"/>
              <a:t>大体上的界线：从大兴安岭向西南，经过北京西侧、兰州、昆明再向北到西藏南部，该线以西以北广大地区太阳能十分丰富。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5755" y="4017645"/>
            <a:ext cx="4756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  <a:r>
              <a:rPr lang="zh-CN" altLang="en-US"/>
              <a:t>，我国年太阳辐射总量</a:t>
            </a:r>
            <a:r>
              <a:rPr lang="zh-CN" altLang="en-US">
                <a:solidFill>
                  <a:srgbClr val="FF0000"/>
                </a:solidFill>
              </a:rPr>
              <a:t>高值中心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位于</a:t>
            </a:r>
            <a:r>
              <a:rPr lang="zh-CN" altLang="en-US">
                <a:solidFill>
                  <a:srgbClr val="FF0000"/>
                </a:solidFill>
              </a:rPr>
              <a:t>青藏高原</a:t>
            </a:r>
            <a:r>
              <a:rPr lang="zh-CN" altLang="en-US"/>
              <a:t>，因为该地</a:t>
            </a:r>
            <a:r>
              <a:rPr lang="zh-CN" altLang="en-US">
                <a:solidFill>
                  <a:srgbClr val="FF0000"/>
                </a:solidFill>
              </a:rPr>
              <a:t>海拔高，空气稀薄，大气透明度高，晴天多，日照时间长，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大气对太阳辐射削弱作用弱，到达地面的太阳辐射多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485" y="5256530"/>
            <a:ext cx="4756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</a:t>
            </a:r>
            <a:r>
              <a:rPr lang="zh-CN" altLang="en-US"/>
              <a:t>，我国年太阳辐射总量</a:t>
            </a:r>
            <a:r>
              <a:rPr lang="zh-CN" altLang="en-US">
                <a:solidFill>
                  <a:srgbClr val="FF0000"/>
                </a:solidFill>
              </a:rPr>
              <a:t>低值中心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位于</a:t>
            </a:r>
            <a:r>
              <a:rPr lang="zh-CN" altLang="en-US">
                <a:solidFill>
                  <a:srgbClr val="FF0000"/>
                </a:solidFill>
              </a:rPr>
              <a:t>四川盆地</a:t>
            </a:r>
            <a:r>
              <a:rPr lang="zh-CN" altLang="en-US"/>
              <a:t>，因为该地</a:t>
            </a:r>
            <a:r>
              <a:rPr lang="zh-CN" altLang="en-US">
                <a:solidFill>
                  <a:srgbClr val="FF0000"/>
                </a:solidFill>
              </a:rPr>
              <a:t>盆地地形，水汽不易散发，阴天、雾天多，日照时间短、强度弱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2507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348605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：为地球提供能量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68605" y="1140460"/>
            <a:ext cx="115773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太阳辐射的能量是巨大的,尽管只有二十二亿分之一到达地球,但是对于地球和人类的影响却是不可估量的。据此完成1-2题。</a:t>
            </a:r>
            <a:endParaRPr 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1.有关太阳辐射及对地球影响的叙述正确的是(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A.太阳辐射的能量来源于太阳活动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B.太阳辐射与地球上某些自然灾害如地震、水旱灾害的发生有关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C.太阳辐射能是维持地表温度,促进地球上的水、大气、生物活动和变化的主要动力   D.太阳辐射使地球上产生“磁暴”现象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下列能反映太阳辐射作用的是(    )① 石油、煤炭等矿物能源的形成	② 大气运动    ③ 生物演化	④ 地热资源A.① ②	    B.② ③	C.① ② ③	D.① ② ③ ④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1775" y="190373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1870" y="408432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48605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：为地球提供能量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2507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335915" y="1286510"/>
            <a:ext cx="115201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3.如果只考虑纬度因素,我国下列各地生物量(单位时间、单位面积上生物体的干物质的重量)最大的是(   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A.东北平原             B.长江中下游平原         C.华北平原             D.珠江三角洲地区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4.下列属于人类间接利用太阳能的是(  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A.太阳灶    B.太阳能热水器    C.太阳能发电    D.煤炭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5.下列地区,最适合用太阳灶做饭的是(   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A.纬度低、地势平坦的四川盆地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B.地势平坦开阔的长江三角洲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C.海拔高、空气稀薄、光照强的青藏高原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D.地广人稀的东北平原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753995" y="170561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8605" y="277495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64810" y="387413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8285" y="615315"/>
            <a:ext cx="3041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：太阳活动影响地球</a:t>
            </a:r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38580" y="1543685"/>
          <a:ext cx="95148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635"/>
                <a:gridCol w="3179772"/>
                <a:gridCol w="3921433"/>
              </a:tblGrid>
              <a:tr h="64008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太阳大气层的结构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（从里到外）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特征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对应的太阳活动</a:t>
                      </a:r>
                      <a:endParaRPr lang="zh-CN" altLang="en-US" sz="1800"/>
                    </a:p>
                  </a:txBody>
                  <a:tcPr anchor="ctr"/>
                </a:tc>
              </a:tr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光球层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肉眼可以观察到的太阳表面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太阳黑子（温度低显得暗）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太阳活动的标志</a:t>
                      </a:r>
                      <a:endParaRPr lang="zh-CN" altLang="en-US" sz="18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色球层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呈玫瑰色，日全食时或用特殊望远镜可见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耀斑（太阳大气高度集中的能量释放过程）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日冕层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厚度很大，日全食时或用特制的日冕仪可见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太阳风暴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35860" y="4239895"/>
            <a:ext cx="7144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具有整体性</a:t>
            </a:r>
            <a:r>
              <a:rPr lang="en-US" altLang="zh-CN" sz="2000"/>
              <a:t>——</a:t>
            </a:r>
            <a:r>
              <a:rPr lang="zh-CN" altLang="en-US" sz="2000"/>
              <a:t>黑子数增多，耀斑也增多，太阳风暴也强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2436495" y="4767580"/>
            <a:ext cx="5848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具有周期性</a:t>
            </a:r>
            <a:r>
              <a:rPr lang="en-US" altLang="zh-CN" sz="2000"/>
              <a:t>——</a:t>
            </a:r>
            <a:r>
              <a:rPr lang="zh-CN" altLang="en-US" sz="2000"/>
              <a:t>平均大约</a:t>
            </a:r>
            <a:r>
              <a:rPr lang="en-US" altLang="zh-CN" sz="2000"/>
              <a:t>11</a:t>
            </a:r>
            <a:r>
              <a:rPr lang="zh-CN" altLang="en-US" sz="2000"/>
              <a:t>年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4515485" y="5238750"/>
            <a:ext cx="32423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，影响无线电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短波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通信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b="1"/>
              <a:t>2</a:t>
            </a:r>
            <a:r>
              <a:rPr lang="zh-CN" altLang="en-US" sz="2000" b="1"/>
              <a:t>，出现磁暴现象</a:t>
            </a:r>
            <a:endParaRPr lang="zh-CN" altLang="en-US" sz="2000" b="1"/>
          </a:p>
          <a:p>
            <a:r>
              <a:rPr lang="en-US" altLang="zh-CN" sz="2000" b="1"/>
              <a:t>3</a:t>
            </a:r>
            <a:r>
              <a:rPr lang="zh-CN" altLang="en-US" sz="2000" b="1"/>
              <a:t>，两极地区出现极光</a:t>
            </a:r>
            <a:endParaRPr lang="zh-CN" altLang="en-US" sz="2000" b="1"/>
          </a:p>
          <a:p>
            <a:r>
              <a:rPr lang="en-US" altLang="zh-CN" sz="2000" b="1"/>
              <a:t>4</a:t>
            </a:r>
            <a:r>
              <a:rPr lang="zh-CN" altLang="en-US" sz="2000" b="1"/>
              <a:t>，与很多自然灾害有关</a:t>
            </a:r>
            <a:endParaRPr lang="zh-CN" altLang="en-US" sz="2000" b="1"/>
          </a:p>
        </p:txBody>
      </p:sp>
      <p:sp>
        <p:nvSpPr>
          <p:cNvPr id="8" name="左大括号 7"/>
          <p:cNvSpPr/>
          <p:nvPr/>
        </p:nvSpPr>
        <p:spPr>
          <a:xfrm>
            <a:off x="4167505" y="5225415"/>
            <a:ext cx="304800" cy="130175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6495" y="5654040"/>
            <a:ext cx="1758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对地球的影响</a:t>
            </a:r>
            <a:endParaRPr 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5255" y="4480560"/>
            <a:ext cx="551815" cy="1483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/>
              <a:t>太阳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</a:t>
            </a:r>
            <a:endParaRPr lang="zh-CN" altLang="en-US" sz="2400"/>
          </a:p>
        </p:txBody>
      </p:sp>
      <p:sp>
        <p:nvSpPr>
          <p:cNvPr id="11" name="左大括号 10"/>
          <p:cNvSpPr/>
          <p:nvPr/>
        </p:nvSpPr>
        <p:spPr>
          <a:xfrm>
            <a:off x="2044065" y="4480560"/>
            <a:ext cx="304800" cy="130175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328285" y="615315"/>
            <a:ext cx="3041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：太阳活动影响地球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8285" y="1158240"/>
            <a:ext cx="11587480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2016年7月18日至7月24日,国家天文台在日面上观测到4个活动区,共发生过7次M级耀斑,其中最大的一次为M7.6级。据此回答1-2题。</a:t>
            </a:r>
            <a:endParaRPr 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1.该耀斑爆发会使(      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A.全球各地普降暴雨	B.地球上无线电各波段通信中断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C.全球各地大幅度升温	D.罗盘不能正确指示方向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2.下列地区较易观看到太阳活动产生的绚丽极光的是(     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A.北冰洋沿岸地区		B.青藏高原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C.赤道附近地区		D.撒哈拉沙漠地区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endParaRPr lang="en-US" sz="1600" b="1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5320" y="187769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52385" y="3348990"/>
            <a:ext cx="45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A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第二节  太阳对地球的影响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328285" y="615315"/>
            <a:ext cx="3041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：太阳活动影响地球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5120" y="1403985"/>
            <a:ext cx="957961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读20世纪以来太阳黑子数量的变化示意图。回答3—4题。</a:t>
            </a:r>
            <a:endParaRPr 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3.太阳活动周期约为11年,一般是指(       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A.地球公转从近日点到远日点所需的时间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B.太阳连续两次直射同一地点所间隔的时间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C.相邻两次太阳活动极大年的平均间隔时间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D.太阳黑子数由最多到最少的平均间隔时间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4.太阳黑子活动增多的年份(       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A.耀斑频繁爆发		B.两极同时出现极光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C.全球降水增多		D.地球磁场增强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90" y="2416175"/>
            <a:ext cx="4990465" cy="2025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28285" y="175450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1175" y="398145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A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第三节  地球的运动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：地球自转及其地理意义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46405" y="3665220"/>
            <a:ext cx="167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地球自转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49" name="Text Box 7"/>
          <p:cNvSpPr txBox="1"/>
          <p:nvPr/>
        </p:nvSpPr>
        <p:spPr>
          <a:xfrm>
            <a:off x="325120" y="1493520"/>
            <a:ext cx="11866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>
                <a:latin typeface="Tahoma" panose="020b0604030504040204" pitchFamily="34" charset="0"/>
                <a:sym typeface="+mn-ea"/>
              </a:rPr>
              <a:t>1</a:t>
            </a:r>
            <a:r>
              <a:rPr lang="zh-CN" altLang="en-US" sz="2400">
                <a:latin typeface="Tahoma" panose="020b0604030504040204" pitchFamily="34" charset="0"/>
                <a:sym typeface="+mn-ea"/>
              </a:rPr>
              <a:t>，地球自转：</a:t>
            </a:r>
            <a:r>
              <a:rPr lang="zh-CN" altLang="en-US" sz="2400">
                <a:latin typeface="Tahoma" panose="020b0604030504040204" pitchFamily="34" charset="0"/>
              </a:rPr>
              <a:t>地球绕其自转轴（地轴）的旋转运动。</a:t>
            </a:r>
            <a:r>
              <a:rPr lang="zh-CN" altLang="en-US" sz="2400" b="1">
                <a:solidFill>
                  <a:srgbClr val="FF9933"/>
                </a:solidFill>
                <a:latin typeface="Arial" panose="020b0604020202020204" pitchFamily="34" charset="0"/>
                <a:ea typeface="华文细黑" pitchFamily="2" charset="-122"/>
                <a:sym typeface="+mn-ea"/>
              </a:rPr>
              <a:t>地轴的北端始终指向</a:t>
            </a:r>
            <a:r>
              <a:rPr lang="zh-CN" altLang="en-US" sz="2400" b="1">
                <a:latin typeface="Arial" panose="020b0604020202020204" pitchFamily="34" charset="0"/>
                <a:ea typeface="华文细黑" pitchFamily="2" charset="-122"/>
                <a:sym typeface="+mn-ea"/>
              </a:rPr>
              <a:t>北极星附近。</a:t>
            </a:r>
            <a:endParaRPr lang="zh-CN" altLang="en-US" sz="2400">
              <a:latin typeface="Tahoma" pitchFamily="34" charset="0"/>
            </a:endParaRPr>
          </a:p>
        </p:txBody>
      </p:sp>
      <p:sp>
        <p:nvSpPr>
          <p:cNvPr id="22537" name="左大括号 22536"/>
          <p:cNvSpPr/>
          <p:nvPr/>
        </p:nvSpPr>
        <p:spPr>
          <a:xfrm>
            <a:off x="2381250" y="2360295"/>
            <a:ext cx="304800" cy="313118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3055" y="2112645"/>
            <a:ext cx="4897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方向：自西向东（北逆南顺）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3055" y="3358515"/>
            <a:ext cx="2653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时间单位：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3055" y="5256530"/>
            <a:ext cx="983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速度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5436235" y="3138170"/>
            <a:ext cx="304800" cy="96202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836670" y="4817110"/>
            <a:ext cx="304800" cy="140144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8990" y="28511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恒星日：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56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秒（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真正的周期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88990" y="3804285"/>
            <a:ext cx="263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太阳日：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76725" y="4613910"/>
            <a:ext cx="7658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角速度：除南北极点外，各地相等，均为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°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76725" y="5778500"/>
            <a:ext cx="7658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线速度：由赤道向两极递减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第一节  宇宙中的地球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41925" y="62420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：地球在宇宙中的位置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375410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r>
              <a:rPr lang="zh-CN" altLang="en-US"/>
              <a:t>，常见天体类型及其特征</a:t>
            </a:r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19910" y="2527300"/>
          <a:ext cx="8532495" cy="34067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1800"/>
                <a:gridCol w="4364990"/>
                <a:gridCol w="2465705"/>
              </a:tblGrid>
              <a:tr h="50165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常见类型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特征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实例</a:t>
                      </a:r>
                      <a:endParaRPr lang="zh-CN" altLang="en-US"/>
                    </a:p>
                  </a:txBody>
                  <a:tcPr/>
                </a:tc>
              </a:tr>
              <a:tr h="4845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星云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云雾状外表，由气体和尘埃组成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蟹状星云</a:t>
                      </a:r>
                      <a:endParaRPr lang="zh-CN" altLang="en-US"/>
                    </a:p>
                  </a:txBody>
                  <a:tcPr/>
                </a:tc>
              </a:tr>
              <a:tr h="46672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恒星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能够自己发光发热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太阳</a:t>
                      </a:r>
                      <a:endParaRPr lang="zh-CN" altLang="en-US"/>
                    </a:p>
                  </a:txBody>
                  <a:tcPr/>
                </a:tc>
              </a:tr>
              <a:tr h="48387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行星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不能自己发光发热，围绕恒星运行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地球</a:t>
                      </a:r>
                      <a:endParaRPr lang="zh-CN" altLang="en-US"/>
                    </a:p>
                  </a:txBody>
                  <a:tcPr/>
                </a:tc>
              </a:tr>
              <a:tr h="50165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卫星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围绕行星运行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月球</a:t>
                      </a:r>
                      <a:endParaRPr lang="zh-CN" altLang="en-US"/>
                    </a:p>
                  </a:txBody>
                  <a:tcPr/>
                </a:tc>
              </a:tr>
              <a:tr h="49276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流星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一闪即逝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7561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彗星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有长长的慧尾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哈雷彗星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819910" y="1951990"/>
            <a:ext cx="340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宇宙中物质存在的形式称为天体。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55" y="1195070"/>
            <a:ext cx="3545205" cy="3490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30683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，昼夜交替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40270" y="1271905"/>
            <a:ext cx="50165" cy="48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6390640" y="1091565"/>
            <a:ext cx="1766570" cy="594360"/>
          </a:xfrm>
          <a:prstGeom prst="arc">
            <a:avLst>
              <a:gd name="adj1" fmla="val 21479769"/>
              <a:gd name="adj2" fmla="val 10895655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弧形 9"/>
          <p:cNvSpPr/>
          <p:nvPr/>
        </p:nvSpPr>
        <p:spPr>
          <a:xfrm>
            <a:off x="5653405" y="1685925"/>
            <a:ext cx="3216910" cy="2075815"/>
          </a:xfrm>
          <a:prstGeom prst="arc">
            <a:avLst>
              <a:gd name="adj1" fmla="val 21598200"/>
              <a:gd name="adj2" fmla="val 1080403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65035" y="1084580"/>
            <a:ext cx="10160" cy="3239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1148159">
            <a:off x="6052185" y="1226820"/>
            <a:ext cx="2836545" cy="3237230"/>
          </a:xfrm>
          <a:prstGeom prst="arc">
            <a:avLst>
              <a:gd name="adj1" fmla="val 6302857"/>
              <a:gd name="adj2" fmla="val 1665791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弧形 13"/>
          <p:cNvSpPr/>
          <p:nvPr/>
        </p:nvSpPr>
        <p:spPr>
          <a:xfrm rot="555795">
            <a:off x="6644005" y="1119505"/>
            <a:ext cx="1550035" cy="3238500"/>
          </a:xfrm>
          <a:prstGeom prst="arc">
            <a:avLst>
              <a:gd name="adj1" fmla="val 5416360"/>
              <a:gd name="adj2" fmla="val 1615847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5653405" y="1295400"/>
            <a:ext cx="3216910" cy="2854960"/>
          </a:xfrm>
          <a:prstGeom prst="arc">
            <a:avLst>
              <a:gd name="adj1" fmla="val 10757795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5714365" y="1649095"/>
            <a:ext cx="3115945" cy="1379855"/>
          </a:xfrm>
          <a:prstGeom prst="arc">
            <a:avLst>
              <a:gd name="adj1" fmla="val 21322007"/>
              <a:gd name="adj2" fmla="val 11008956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弧形 16"/>
          <p:cNvSpPr/>
          <p:nvPr/>
        </p:nvSpPr>
        <p:spPr>
          <a:xfrm rot="20451841" flipH="1">
            <a:off x="5706745" y="1380490"/>
            <a:ext cx="2739390" cy="3237230"/>
          </a:xfrm>
          <a:prstGeom prst="arc">
            <a:avLst>
              <a:gd name="adj1" fmla="val 6238901"/>
              <a:gd name="adj2" fmla="val 1665791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弧形 17"/>
          <p:cNvSpPr/>
          <p:nvPr/>
        </p:nvSpPr>
        <p:spPr>
          <a:xfrm rot="21044203" flipH="1">
            <a:off x="6337300" y="1126490"/>
            <a:ext cx="1551305" cy="3237230"/>
          </a:xfrm>
          <a:prstGeom prst="arc">
            <a:avLst>
              <a:gd name="adj1" fmla="val 5416360"/>
              <a:gd name="adj2" fmla="val 1615847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弧形 18"/>
          <p:cNvSpPr/>
          <p:nvPr/>
        </p:nvSpPr>
        <p:spPr>
          <a:xfrm>
            <a:off x="5844540" y="2501900"/>
            <a:ext cx="2867025" cy="1662430"/>
          </a:xfrm>
          <a:prstGeom prst="arc">
            <a:avLst>
              <a:gd name="adj1" fmla="val 1167694"/>
              <a:gd name="adj2" fmla="val 9667637"/>
            </a:avLst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弧形 19"/>
          <p:cNvSpPr/>
          <p:nvPr/>
        </p:nvSpPr>
        <p:spPr>
          <a:xfrm>
            <a:off x="5902325" y="955040"/>
            <a:ext cx="2749550" cy="1332865"/>
          </a:xfrm>
          <a:prstGeom prst="arc">
            <a:avLst>
              <a:gd name="adj1" fmla="val 455048"/>
              <a:gd name="adj2" fmla="val 10374270"/>
            </a:avLst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387465" y="1092835"/>
            <a:ext cx="1766570" cy="595630"/>
          </a:xfrm>
          <a:prstGeom prst="arc">
            <a:avLst>
              <a:gd name="adj1" fmla="val 5239943"/>
              <a:gd name="adj2" fmla="val 9889761"/>
            </a:avLst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5902325" y="955040"/>
            <a:ext cx="2749550" cy="1332865"/>
          </a:xfrm>
          <a:prstGeom prst="arc">
            <a:avLst>
              <a:gd name="adj1" fmla="val 1811861"/>
              <a:gd name="adj2" fmla="val 10310661"/>
            </a:avLst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弧形 22"/>
          <p:cNvSpPr/>
          <p:nvPr/>
        </p:nvSpPr>
        <p:spPr>
          <a:xfrm>
            <a:off x="5718175" y="1653540"/>
            <a:ext cx="3117215" cy="1379855"/>
          </a:xfrm>
          <a:prstGeom prst="arc">
            <a:avLst>
              <a:gd name="adj1" fmla="val 767772"/>
              <a:gd name="adj2" fmla="val 11008956"/>
            </a:avLst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71090" y="1529715"/>
            <a:ext cx="3141980" cy="1198880"/>
          </a:xfrm>
          <a:prstGeom prst="rect">
            <a:avLst/>
          </a:prstGeom>
          <a:solidFill>
            <a:srgbClr val="00B0F0">
              <a:alpha val="50194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晨昏线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把地球平分为昼夜两个半球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40850" y="1786255"/>
            <a:ext cx="2762250" cy="1198880"/>
          </a:xfrm>
          <a:prstGeom prst="rect">
            <a:avLst/>
          </a:prstGeom>
          <a:solidFill>
            <a:srgbClr val="00B0F0">
              <a:alpha val="50194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纬线被分割成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昼弧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夜弧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弧形 23"/>
          <p:cNvSpPr/>
          <p:nvPr/>
        </p:nvSpPr>
        <p:spPr>
          <a:xfrm rot="1557495">
            <a:off x="5702300" y="1752600"/>
            <a:ext cx="3223260" cy="1750695"/>
          </a:xfrm>
          <a:prstGeom prst="arc">
            <a:avLst>
              <a:gd name="adj1" fmla="val 10774393"/>
              <a:gd name="adj2" fmla="val 21582606"/>
            </a:avLst>
          </a:prstGeom>
          <a:ln w="38100">
            <a:gradFill>
              <a:gsLst>
                <a:gs pos="0">
                  <a:srgbClr val="C00000"/>
                </a:gs>
                <a:gs pos="83000">
                  <a:srgbClr val="C00000"/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46135" y="3122295"/>
            <a:ext cx="758825" cy="119888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方正兰亭黑_GBK" panose="02000000000000000000"/>
                <a:ea typeface="方正兰亭黑_GBK" panose="02000000000000000000"/>
              </a:rPr>
              <a:t>晨昏线</a:t>
            </a:r>
            <a:endParaRPr lang="zh-CN" altLang="en-US" sz="2400">
              <a:solidFill>
                <a:schemeClr val="bg1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29730" y="2160905"/>
            <a:ext cx="442595" cy="64516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方正兰亭黑_GBK" panose="02000000000000000000"/>
                <a:ea typeface="方正兰亭黑_GBK" panose="02000000000000000000"/>
              </a:rPr>
              <a:t>昼弧</a:t>
            </a:r>
            <a:endParaRPr lang="zh-CN" altLang="en-US">
              <a:solidFill>
                <a:schemeClr val="bg1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8679815" y="1806575"/>
            <a:ext cx="525145" cy="64516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方正兰亭黑_GBK" panose="02000000000000000000"/>
                <a:ea typeface="方正兰亭黑_GBK" panose="02000000000000000000"/>
              </a:rPr>
              <a:t>夜弧</a:t>
            </a:r>
            <a:endParaRPr lang="zh-CN" altLang="en-US">
              <a:solidFill>
                <a:schemeClr val="bg1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 flipH="1">
            <a:off x="7882890" y="1172210"/>
            <a:ext cx="1322070" cy="436880"/>
          </a:xfrm>
          <a:prstGeom prst="wedgeRoundRectCallout">
            <a:avLst>
              <a:gd name="adj1" fmla="val 19763"/>
              <a:gd name="adj2" fmla="val 88825"/>
              <a:gd name="adj3" fmla="val 16667"/>
            </a:avLst>
          </a:prstGeom>
          <a:solidFill>
            <a:srgbClr val="9F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100" strike="noStrike" noProof="1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夜</a:t>
            </a:r>
            <a:r>
              <a:rPr lang="zh-CN" altLang="en-US" sz="2100" strike="noStrike" noProof="1" smtClean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半球</a:t>
            </a:r>
            <a:endParaRPr lang="zh-CN" altLang="en-US" sz="2100" strike="noStrike" noProof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9" name="圆角矩形标注 28"/>
          <p:cNvSpPr/>
          <p:nvPr/>
        </p:nvSpPr>
        <p:spPr>
          <a:xfrm flipH="1">
            <a:off x="5150485" y="3211195"/>
            <a:ext cx="1171575" cy="566420"/>
          </a:xfrm>
          <a:prstGeom prst="wedgeRoundRectCallout">
            <a:avLst>
              <a:gd name="adj1" fmla="val -21290"/>
              <a:gd name="adj2" fmla="val -95551"/>
              <a:gd name="adj3" fmla="val 16667"/>
            </a:avLst>
          </a:prstGeom>
          <a:solidFill>
            <a:srgbClr val="9F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100" strike="noStrike" noProof="1" smtClean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昼半球</a:t>
            </a:r>
            <a:endParaRPr lang="zh-CN" altLang="en-US" sz="2100" strike="noStrike" noProof="1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812925" y="3568065"/>
            <a:ext cx="1393190" cy="1644015"/>
            <a:chOff x="2436090" y="2446019"/>
            <a:chExt cx="2071241" cy="1874520"/>
          </a:xfrm>
        </p:grpSpPr>
        <p:sp>
          <p:nvSpPr>
            <p:cNvPr id="32" name="文本框 31"/>
            <p:cNvSpPr txBox="1"/>
            <p:nvPr/>
          </p:nvSpPr>
          <p:spPr>
            <a:xfrm>
              <a:off x="2943078" y="2922430"/>
              <a:ext cx="1564253" cy="94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方正兰亭粗黑_GBK" panose="02000000000000000000" charset="-122"/>
                  <a:ea typeface="方正兰亭粗黑_GBK" panose="02000000000000000000" charset="-122"/>
                  <a:cs typeface="+mn-cs"/>
                </a:rPr>
                <a:t>太阳照射</a:t>
              </a:r>
              <a:endParaRPr kumimoji="0" lang="zh-CN" alt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粗黑_GBK" panose="02000000000000000000" charset="-122"/>
                <a:ea typeface="方正兰亭粗黑_GBK" panose="02000000000000000000" charset="-122"/>
                <a:cs typeface="+mn-cs"/>
              </a:endParaRPr>
            </a:p>
          </p:txBody>
        </p:sp>
        <p:sp>
          <p:nvSpPr>
            <p:cNvPr id="33" name="右大括号 32"/>
            <p:cNvSpPr/>
            <p:nvPr/>
          </p:nvSpPr>
          <p:spPr>
            <a:xfrm>
              <a:off x="2436090" y="2446019"/>
              <a:ext cx="609600" cy="1874520"/>
            </a:xfrm>
            <a:prstGeom prst="rightBrace">
              <a:avLst>
                <a:gd name="adj1" fmla="val 44866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箭头连接符 33"/>
            <p:cNvCxnSpPr>
              <a:stCxn id="33" idx="1"/>
              <a:endCxn id="40" idx="2"/>
            </p:cNvCxnSpPr>
            <p:nvPr/>
          </p:nvCxnSpPr>
          <p:spPr>
            <a:xfrm>
              <a:off x="3045690" y="3384003"/>
              <a:ext cx="1313171" cy="79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4678045" y="4419600"/>
            <a:ext cx="2354579" cy="1643389"/>
            <a:chOff x="6026634" y="3417517"/>
            <a:chExt cx="2429728" cy="1874520"/>
          </a:xfrm>
        </p:grpSpPr>
        <p:sp>
          <p:nvSpPr>
            <p:cNvPr id="35" name="右大括号 34"/>
            <p:cNvSpPr/>
            <p:nvPr/>
          </p:nvSpPr>
          <p:spPr>
            <a:xfrm>
              <a:off x="6026634" y="3417517"/>
              <a:ext cx="609600" cy="1874520"/>
            </a:xfrm>
            <a:prstGeom prst="rightBrace">
              <a:avLst>
                <a:gd name="adj1" fmla="val 44866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888480" y="3623256"/>
              <a:ext cx="1463040" cy="146304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4" name="文本框 31"/>
            <p:cNvSpPr txBox="1"/>
            <p:nvPr/>
          </p:nvSpPr>
          <p:spPr>
            <a:xfrm>
              <a:off x="6888309" y="3876728"/>
              <a:ext cx="1568053" cy="9466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昼夜</a:t>
              </a:r>
              <a:endParaRPr lang="en-US" altLang="zh-CN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交替现象</a:t>
              </a:r>
              <a:endParaRPr lang="zh-CN" altLang="en-US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106420" y="3317240"/>
            <a:ext cx="1569085" cy="3206750"/>
            <a:chOff x="4404360" y="2160216"/>
            <a:chExt cx="1618975" cy="3657601"/>
          </a:xfrm>
        </p:grpSpPr>
        <p:sp>
          <p:nvSpPr>
            <p:cNvPr id="40" name="椭圆 39"/>
            <p:cNvSpPr/>
            <p:nvPr/>
          </p:nvSpPr>
          <p:spPr>
            <a:xfrm>
              <a:off x="4404360" y="2660904"/>
              <a:ext cx="1463040" cy="1463040"/>
            </a:xfrm>
            <a:prstGeom prst="ellipse">
              <a:avLst/>
            </a:prstGeom>
            <a:solidFill>
              <a:srgbClr val="00B0F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404360" y="4354777"/>
              <a:ext cx="1463040" cy="1463040"/>
            </a:xfrm>
            <a:prstGeom prst="ellipse">
              <a:avLst/>
            </a:prstGeom>
            <a:solidFill>
              <a:srgbClr val="00B0F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8" name="文本框 20"/>
            <p:cNvSpPr txBox="1"/>
            <p:nvPr/>
          </p:nvSpPr>
          <p:spPr>
            <a:xfrm>
              <a:off x="4404360" y="3095982"/>
              <a:ext cx="1598009" cy="5251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昼夜现象</a:t>
              </a:r>
              <a:endParaRPr lang="zh-CN" altLang="en-US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  <p:sp>
          <p:nvSpPr>
            <p:cNvPr id="50189" name="文本框 21"/>
            <p:cNvSpPr txBox="1"/>
            <p:nvPr/>
          </p:nvSpPr>
          <p:spPr>
            <a:xfrm>
              <a:off x="4404360" y="4823385"/>
              <a:ext cx="1618975" cy="5251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不停自转</a:t>
              </a:r>
              <a:endParaRPr lang="zh-CN" altLang="en-US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  <p:sp>
          <p:nvSpPr>
            <p:cNvPr id="50190" name="文本框 33"/>
            <p:cNvSpPr txBox="1"/>
            <p:nvPr/>
          </p:nvSpPr>
          <p:spPr>
            <a:xfrm>
              <a:off x="4735886" y="2160216"/>
              <a:ext cx="1016200" cy="5251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>
                  <a:solidFill>
                    <a:srgbClr val="525252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地球</a:t>
              </a:r>
              <a:endParaRPr lang="zh-CN" altLang="en-US" sz="2400">
                <a:solidFill>
                  <a:srgbClr val="525252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120" y="2581275"/>
            <a:ext cx="1417956" cy="3171825"/>
            <a:chOff x="795528" y="1321334"/>
            <a:chExt cx="1463041" cy="3617568"/>
          </a:xfrm>
        </p:grpSpPr>
        <p:sp>
          <p:nvSpPr>
            <p:cNvPr id="43" name="椭圆 42"/>
            <p:cNvSpPr/>
            <p:nvPr/>
          </p:nvSpPr>
          <p:spPr>
            <a:xfrm>
              <a:off x="795528" y="1781989"/>
              <a:ext cx="1463040" cy="1463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95528" y="3475862"/>
              <a:ext cx="1463040" cy="1463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94" name="文本框 4"/>
            <p:cNvSpPr txBox="1"/>
            <p:nvPr/>
          </p:nvSpPr>
          <p:spPr>
            <a:xfrm>
              <a:off x="972430" y="2232425"/>
              <a:ext cx="1286139" cy="5250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不发光</a:t>
              </a:r>
              <a:endParaRPr lang="zh-CN" altLang="en-US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  <p:sp>
          <p:nvSpPr>
            <p:cNvPr id="50195" name="文本框 9"/>
            <p:cNvSpPr txBox="1"/>
            <p:nvPr/>
          </p:nvSpPr>
          <p:spPr>
            <a:xfrm>
              <a:off x="934429" y="3945248"/>
              <a:ext cx="1208826" cy="5250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不透明</a:t>
              </a:r>
              <a:endParaRPr lang="zh-CN" altLang="en-US" sz="24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  <p:sp>
          <p:nvSpPr>
            <p:cNvPr id="50196" name="文本框 34"/>
            <p:cNvSpPr txBox="1"/>
            <p:nvPr/>
          </p:nvSpPr>
          <p:spPr>
            <a:xfrm>
              <a:off x="1127054" y="1321334"/>
              <a:ext cx="954612" cy="5250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>
                  <a:solidFill>
                    <a:srgbClr val="525252"/>
                  </a:solidFill>
                  <a:latin typeface="方正兰亭粗黑_GBK" panose="02000000000000000000" charset="-122"/>
                  <a:ea typeface="方正兰亭粗黑_GBK" panose="02000000000000000000" charset="-122"/>
                </a:rPr>
                <a:t>地球</a:t>
              </a:r>
              <a:endParaRPr lang="zh-CN" altLang="en-US" sz="2400">
                <a:solidFill>
                  <a:srgbClr val="525252"/>
                </a:solidFill>
                <a:latin typeface="方正兰亭粗黑_GBK" panose="02000000000000000000" charset="-122"/>
                <a:ea typeface="方正兰亭粗黑_GBK" panose="020000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38445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：地球自转及其地理意义</a:t>
            </a:r>
            <a:endParaRPr lang="en-US" altLang="zh-CN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095230" y="219710"/>
            <a:ext cx="1721485" cy="7912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知识拓展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晨昏线的判读</a:t>
            </a:r>
            <a:endParaRPr lang="zh-CN"/>
          </a:p>
        </p:txBody>
      </p:sp>
      <p:sp>
        <p:nvSpPr>
          <p:cNvPr id="203" name="弦形 202"/>
          <p:cNvSpPr/>
          <p:nvPr/>
        </p:nvSpPr>
        <p:spPr>
          <a:xfrm>
            <a:off x="1484630" y="1518920"/>
            <a:ext cx="2185670" cy="2185035"/>
          </a:xfrm>
          <a:prstGeom prst="chord">
            <a:avLst>
              <a:gd name="adj1" fmla="val 4017391"/>
              <a:gd name="adj2" fmla="val 14841149"/>
            </a:avLst>
          </a:prstGeom>
          <a:pattFill prst="dkHorz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5" name="直接箭头连接符 154"/>
          <p:cNvCxnSpPr/>
          <p:nvPr/>
        </p:nvCxnSpPr>
        <p:spPr>
          <a:xfrm flipV="1">
            <a:off x="2193925" y="2603500"/>
            <a:ext cx="773430" cy="1905"/>
          </a:xfrm>
          <a:prstGeom prst="straightConnector1">
            <a:avLst/>
          </a:prstGeom>
          <a:ln w="38100">
            <a:solidFill>
              <a:schemeClr val="accent5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30" idx="0"/>
            <a:endCxn id="130" idx="4"/>
          </p:cNvCxnSpPr>
          <p:nvPr/>
        </p:nvCxnSpPr>
        <p:spPr>
          <a:xfrm flipH="1">
            <a:off x="2580640" y="1512570"/>
            <a:ext cx="0" cy="218503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椭圆 129"/>
          <p:cNvSpPr/>
          <p:nvPr/>
        </p:nvSpPr>
        <p:spPr>
          <a:xfrm>
            <a:off x="1487805" y="1512570"/>
            <a:ext cx="2185670" cy="218503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>
          <a:xfrm>
            <a:off x="2160905" y="1589405"/>
            <a:ext cx="879475" cy="20307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/>
          <p:cNvSpPr txBox="1"/>
          <p:nvPr/>
        </p:nvSpPr>
        <p:spPr>
          <a:xfrm>
            <a:off x="2372995" y="1127760"/>
            <a:ext cx="42672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rPr>
              <a:t>N</a:t>
            </a:r>
            <a:endParaRPr kumimoji="0" lang="zh-CN" altLang="en-US" sz="2400" kern="1200" cap="none" spc="0" normalizeH="0" baseline="0" noProof="0" smtClean="0">
              <a:solidFill>
                <a:schemeClr val="accent3">
                  <a:lumMod val="50000"/>
                </a:schemeClr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</a:endParaRPr>
          </a:p>
        </p:txBody>
      </p:sp>
      <p:sp>
        <p:nvSpPr>
          <p:cNvPr id="54282" name="矩形 194"/>
          <p:cNvSpPr/>
          <p:nvPr/>
        </p:nvSpPr>
        <p:spPr>
          <a:xfrm>
            <a:off x="2035175" y="4119245"/>
            <a:ext cx="1005205" cy="58483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rPr>
              <a:t>晨线</a:t>
            </a:r>
            <a:endParaRPr lang="zh-CN" altLang="en-US" sz="3200">
              <a:solidFill>
                <a:schemeClr val="bg1"/>
              </a:solidFill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2372995" y="3657600"/>
            <a:ext cx="40894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rPr>
              <a:t>S</a:t>
            </a:r>
            <a:endParaRPr kumimoji="0" lang="zh-CN" altLang="en-US" sz="2400" kern="1200" cap="none" spc="0" normalizeH="0" baseline="0" noProof="0" smtClean="0">
              <a:solidFill>
                <a:schemeClr val="accent3">
                  <a:lumMod val="50000"/>
                </a:schemeClr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</a:endParaRPr>
          </a:p>
        </p:txBody>
      </p:sp>
      <p:sp>
        <p:nvSpPr>
          <p:cNvPr id="6" name="弦形 5"/>
          <p:cNvSpPr/>
          <p:nvPr/>
        </p:nvSpPr>
        <p:spPr>
          <a:xfrm flipH="1">
            <a:off x="4349750" y="1528445"/>
            <a:ext cx="2273935" cy="2185035"/>
          </a:xfrm>
          <a:prstGeom prst="chord">
            <a:avLst>
              <a:gd name="adj1" fmla="val 4017391"/>
              <a:gd name="adj2" fmla="val 14841149"/>
            </a:avLst>
          </a:prstGeom>
          <a:pattFill prst="dkHorz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056505" y="2589530"/>
            <a:ext cx="835025" cy="13970"/>
          </a:xfrm>
          <a:prstGeom prst="straightConnector1">
            <a:avLst/>
          </a:prstGeom>
          <a:ln w="38100">
            <a:solidFill>
              <a:schemeClr val="accent5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9" idx="0"/>
            <a:endCxn id="9" idx="4"/>
          </p:cNvCxnSpPr>
          <p:nvPr/>
        </p:nvCxnSpPr>
        <p:spPr>
          <a:xfrm flipH="1">
            <a:off x="5489575" y="1522095"/>
            <a:ext cx="0" cy="218503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 flipH="1">
            <a:off x="4352925" y="1522095"/>
            <a:ext cx="2273935" cy="218503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>
            <a:endCxn id="6" idx="0"/>
          </p:cNvCxnSpPr>
          <p:nvPr/>
        </p:nvCxnSpPr>
        <p:spPr>
          <a:xfrm flipH="1">
            <a:off x="5046980" y="1566545"/>
            <a:ext cx="853440" cy="206565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flipH="1">
            <a:off x="5321300" y="3643630"/>
            <a:ext cx="425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rPr>
              <a:t>S</a:t>
            </a:r>
            <a:endParaRPr kumimoji="0" lang="zh-CN" altLang="en-US" sz="2400" kern="1200" cap="none" spc="0" normalizeH="0" baseline="0" noProof="0" smtClean="0">
              <a:solidFill>
                <a:schemeClr val="accent3">
                  <a:lumMod val="50000"/>
                </a:schemeClr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60340" y="1127760"/>
            <a:ext cx="42672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rPr>
              <a:t>N</a:t>
            </a:r>
            <a:endParaRPr kumimoji="0" lang="zh-CN" altLang="en-US" sz="2400" kern="1200" cap="none" spc="0" normalizeH="0" baseline="0" noProof="0" smtClean="0">
              <a:solidFill>
                <a:schemeClr val="accent3">
                  <a:lumMod val="50000"/>
                </a:schemeClr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</a:endParaRPr>
          </a:p>
        </p:txBody>
      </p:sp>
      <p:sp>
        <p:nvSpPr>
          <p:cNvPr id="13" name="矩形 194"/>
          <p:cNvSpPr/>
          <p:nvPr/>
        </p:nvSpPr>
        <p:spPr>
          <a:xfrm>
            <a:off x="4992370" y="4104005"/>
            <a:ext cx="995680" cy="58356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方正兰亭粗黑_GBK" panose="02000000000000000000" charset="-122"/>
                <a:ea typeface="方正兰亭粗黑_GBK" panose="02000000000000000000" charset="-122"/>
              </a:rPr>
              <a:t>昏线</a:t>
            </a:r>
            <a:endParaRPr lang="zh-CN" altLang="en-US" sz="3200">
              <a:solidFill>
                <a:schemeClr val="bg1"/>
              </a:solidFill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32" name="任意多边形 131"/>
          <p:cNvSpPr/>
          <p:nvPr/>
        </p:nvSpPr>
        <p:spPr>
          <a:xfrm>
            <a:off x="8803640" y="1315085"/>
            <a:ext cx="1233805" cy="2382520"/>
          </a:xfrm>
          <a:custGeom>
            <a:gdLst>
              <a:gd name="connsiteX0" fmla="*/ 12681 w 2003061"/>
              <a:gd name="connsiteY0" fmla="*/ 0 h 3971529"/>
              <a:gd name="connsiteX1" fmla="*/ 257462 w 2003061"/>
              <a:gd name="connsiteY1" fmla="*/ 14289 h 3971529"/>
              <a:gd name="connsiteX2" fmla="*/ 1730063 w 2003061"/>
              <a:gd name="connsiteY2" fmla="*/ 982111 h 3971529"/>
              <a:gd name="connsiteX3" fmla="*/ 1733845 w 2003061"/>
              <a:gd name="connsiteY3" fmla="*/ 2981715 h 3971529"/>
              <a:gd name="connsiteX4" fmla="*/ 14 w 2003061"/>
              <a:gd name="connsiteY4" fmla="*/ 3971512 h 3971529"/>
              <a:gd name="connsiteX5" fmla="*/ 0 w 2003061"/>
              <a:gd name="connsiteY5" fmla="*/ 3963737 h 3971529"/>
              <a:gd name="connsiteX6" fmla="*/ 607 w 2003061"/>
              <a:gd name="connsiteY6" fmla="*/ 3964789 h 3971529"/>
              <a:gd name="connsiteX7" fmla="*/ 547802 w 2003061"/>
              <a:gd name="connsiteY7" fmla="*/ 1964320 h 3971529"/>
              <a:gd name="connsiteX8" fmla="*/ 113855 w 2003061"/>
              <a:gd name="connsiteY8" fmla="*/ 162037 h 39715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061" h="3971529">
                <a:moveTo>
                  <a:pt x="12681" y="0"/>
                </a:moveTo>
                <a:lnTo>
                  <a:pt x="257462" y="14289"/>
                </a:lnTo>
                <a:cubicBezTo>
                  <a:pt x="867682" y="90713"/>
                  <a:pt x="1414502" y="444985"/>
                  <a:pt x="1730063" y="982111"/>
                </a:cubicBezTo>
                <a:cubicBezTo>
                  <a:pt x="2092703" y="1599373"/>
                  <a:pt x="2094148" y="2363097"/>
                  <a:pt x="1733845" y="2981715"/>
                </a:cubicBezTo>
                <a:cubicBezTo>
                  <a:pt x="1375520" y="3596936"/>
                  <a:pt x="714228" y="3974450"/>
                  <a:pt x="14" y="3971512"/>
                </a:cubicBezTo>
                <a:lnTo>
                  <a:pt x="0" y="3963737"/>
                </a:lnTo>
                <a:lnTo>
                  <a:pt x="607" y="3964789"/>
                </a:lnTo>
                <a:cubicBezTo>
                  <a:pt x="350595" y="3449844"/>
                  <a:pt x="549115" y="2724081"/>
                  <a:pt x="547802" y="1964320"/>
                </a:cubicBezTo>
                <a:cubicBezTo>
                  <a:pt x="546646" y="1295682"/>
                  <a:pt x="390817" y="654905"/>
                  <a:pt x="113855" y="162037"/>
                </a:cubicBezTo>
                <a:close/>
              </a:path>
            </a:pathLst>
          </a:custGeom>
          <a:pattFill prst="wdUpDiag">
            <a:fgClr>
              <a:schemeClr val="accent3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70470" y="1313815"/>
            <a:ext cx="2457450" cy="239331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930515" y="1651635"/>
            <a:ext cx="1734185" cy="171767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31530" y="2138680"/>
            <a:ext cx="731520" cy="724535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直接连接符 16"/>
          <p:cNvCxnSpPr>
            <a:stCxn id="14" idx="1"/>
            <a:endCxn id="14" idx="5"/>
          </p:cNvCxnSpPr>
          <p:nvPr/>
        </p:nvCxnSpPr>
        <p:spPr>
          <a:xfrm>
            <a:off x="7930515" y="1664335"/>
            <a:ext cx="1737360" cy="169227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799195" y="1304290"/>
            <a:ext cx="0" cy="239331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4" idx="7"/>
            <a:endCxn id="14" idx="3"/>
          </p:cNvCxnSpPr>
          <p:nvPr/>
        </p:nvCxnSpPr>
        <p:spPr>
          <a:xfrm flipH="1">
            <a:off x="7930515" y="1664335"/>
            <a:ext cx="1737360" cy="169227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2"/>
            <a:endCxn id="14" idx="6"/>
          </p:cNvCxnSpPr>
          <p:nvPr/>
        </p:nvCxnSpPr>
        <p:spPr>
          <a:xfrm>
            <a:off x="7570470" y="2510790"/>
            <a:ext cx="24574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弧形 120"/>
          <p:cNvSpPr/>
          <p:nvPr/>
        </p:nvSpPr>
        <p:spPr>
          <a:xfrm rot="10800000">
            <a:off x="7292340" y="1127760"/>
            <a:ext cx="2585720" cy="2590165"/>
          </a:xfrm>
          <a:prstGeom prst="arc">
            <a:avLst>
              <a:gd name="adj1" fmla="val 779584"/>
              <a:gd name="adj2" fmla="val 3832715"/>
            </a:avLst>
          </a:prstGeom>
          <a:ln w="25400"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311" name="文本框 121"/>
          <p:cNvSpPr txBox="1"/>
          <p:nvPr/>
        </p:nvSpPr>
        <p:spPr>
          <a:xfrm>
            <a:off x="8659495" y="885825"/>
            <a:ext cx="4089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Segoe UI Semibold" panose="020b0702040204020203"/>
                <a:ea typeface="方正兰亭黑_GBK" panose="02000000000000000000"/>
              </a:rPr>
              <a:t>A</a:t>
            </a:r>
            <a:endParaRPr lang="zh-CN" altLang="en-US" sz="2800">
              <a:solidFill>
                <a:srgbClr val="C00000"/>
              </a:solidFill>
              <a:latin typeface="Segoe UI Semibold" panose="020b0702040204020203"/>
              <a:ea typeface="方正兰亭黑_GBK" panose="0200000000000000000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9163050" y="2239645"/>
            <a:ext cx="37719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800" kern="1200" cap="none" spc="0" normalizeH="0" baseline="0" noProof="0" smtClean="0">
                <a:solidFill>
                  <a:srgbClr val="C00000"/>
                </a:solidFill>
                <a:latin typeface="Segoe UI Semibold" panose="020b0702040204020203" pitchFamily="34" charset="0"/>
                <a:ea typeface="方正兰亭黑_GBK" panose="02000000000000000000" pitchFamily="2" charset="-122"/>
                <a:cs typeface="Segoe UI Semibold" panose="020b0702040204020203" pitchFamily="34" charset="0"/>
              </a:rPr>
              <a:t>B</a:t>
            </a:r>
            <a:endParaRPr kumimoji="0" lang="zh-CN" altLang="en-US" sz="2800" kern="1200" cap="none" spc="0" normalizeH="0" baseline="0" noProof="0" smtClean="0">
              <a:solidFill>
                <a:srgbClr val="C00000"/>
              </a:solidFill>
              <a:latin typeface="Segoe UI Semibold" panose="020b0702040204020203" pitchFamily="34" charset="0"/>
              <a:ea typeface="方正兰亭黑_GBK" panose="02000000000000000000" pitchFamily="2" charset="-122"/>
              <a:cs typeface="Segoe UI Semibold" panose="020b0702040204020203" pitchFamily="34" charset="0"/>
            </a:endParaRPr>
          </a:p>
        </p:txBody>
      </p:sp>
      <p:sp>
        <p:nvSpPr>
          <p:cNvPr id="55313" name="文本框 123"/>
          <p:cNvSpPr txBox="1"/>
          <p:nvPr/>
        </p:nvSpPr>
        <p:spPr>
          <a:xfrm>
            <a:off x="8664575" y="3743960"/>
            <a:ext cx="403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Segoe UI Semibold" panose="020b0702040204020203"/>
                <a:ea typeface="方正兰亭黑_GBK" panose="02000000000000000000"/>
              </a:rPr>
              <a:t>C</a:t>
            </a:r>
            <a:endParaRPr lang="zh-CN" altLang="en-US" sz="2800">
              <a:solidFill>
                <a:srgbClr val="C00000"/>
              </a:solidFill>
              <a:latin typeface="Segoe UI Semibold" panose="020b0702040204020203"/>
              <a:ea typeface="方正兰亭黑_GBK" panose="0200000000000000000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9289415" y="3850640"/>
            <a:ext cx="26682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弧线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为晨线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弧线</a:t>
            </a:r>
            <a:r>
              <a:rPr lang="zh-CN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BC</a:t>
            </a:r>
            <a:r>
              <a:rPr lang="zh-CN" altLang="zh-CN" sz="28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为昏</a:t>
            </a:r>
            <a:r>
              <a:rPr lang="zh-CN" altLang="zh-CN" sz="280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184265" y="615315"/>
            <a:ext cx="2978150" cy="3650615"/>
          </a:xfrm>
          <a:prstGeom prst="arc">
            <a:avLst>
              <a:gd name="adj1" fmla="val 18972924"/>
              <a:gd name="adj2" fmla="val 2951436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2030" y="4998085"/>
            <a:ext cx="374459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晨昏线判读方法：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沿着地球自转的方向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537" name="左大括号 22536"/>
          <p:cNvSpPr/>
          <p:nvPr/>
        </p:nvSpPr>
        <p:spPr>
          <a:xfrm>
            <a:off x="4570730" y="5071745"/>
            <a:ext cx="304800" cy="129857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92370" y="4872355"/>
            <a:ext cx="39274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黑夜到白天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的是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晨线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92370" y="5951220"/>
            <a:ext cx="38106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白天到黑夜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的是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昏线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095230" y="219710"/>
            <a:ext cx="1721485" cy="7912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知识拓展</a:t>
            </a:r>
            <a:endParaRPr lang="zh-CN" altLang="en-US" sz="2800" b="1"/>
          </a:p>
        </p:txBody>
      </p:sp>
      <p:grpSp>
        <p:nvGrpSpPr>
          <p:cNvPr id="23" name="组合 22"/>
          <p:cNvGrpSpPr/>
          <p:nvPr/>
        </p:nvGrpSpPr>
        <p:grpSpPr>
          <a:xfrm>
            <a:off x="6630035" y="956945"/>
            <a:ext cx="2188845" cy="2991485"/>
            <a:chOff x="7108" y="1776"/>
            <a:chExt cx="3447" cy="4711"/>
          </a:xfrm>
        </p:grpSpPr>
        <p:sp>
          <p:nvSpPr>
            <p:cNvPr id="203" name="弦形 202"/>
            <p:cNvSpPr/>
            <p:nvPr/>
          </p:nvSpPr>
          <p:spPr>
            <a:xfrm>
              <a:off x="7108" y="2392"/>
              <a:ext cx="3442" cy="3441"/>
            </a:xfrm>
            <a:prstGeom prst="chord">
              <a:avLst>
                <a:gd name="adj1" fmla="val 4017391"/>
                <a:gd name="adj2" fmla="val 14841149"/>
              </a:avLst>
            </a:prstGeom>
            <a:pattFill prst="dkHorz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5" name="直接箭头连接符 154"/>
            <p:cNvCxnSpPr/>
            <p:nvPr/>
          </p:nvCxnSpPr>
          <p:spPr>
            <a:xfrm flipV="1">
              <a:off x="8225" y="4100"/>
              <a:ext cx="1218" cy="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130" idx="0"/>
              <a:endCxn id="130" idx="4"/>
            </p:cNvCxnSpPr>
            <p:nvPr/>
          </p:nvCxnSpPr>
          <p:spPr>
            <a:xfrm flipH="1">
              <a:off x="8834" y="2382"/>
              <a:ext cx="0" cy="3441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/>
            <p:cNvSpPr/>
            <p:nvPr/>
          </p:nvSpPr>
          <p:spPr>
            <a:xfrm>
              <a:off x="7113" y="2382"/>
              <a:ext cx="3442" cy="3441"/>
            </a:xfrm>
            <a:prstGeom prst="ellips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8173" y="2503"/>
              <a:ext cx="1385" cy="31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文本框 155"/>
            <p:cNvSpPr txBox="1"/>
            <p:nvPr/>
          </p:nvSpPr>
          <p:spPr>
            <a:xfrm>
              <a:off x="8507" y="1776"/>
              <a:ext cx="6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altLang="zh-CN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cs typeface="+mn-cs"/>
                </a:rPr>
                <a:t>N</a:t>
              </a:r>
              <a:endParaRPr kumimoji="0" lang="zh-CN" alt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endParaRPr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8507" y="5760"/>
              <a:ext cx="644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altLang="zh-CN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cs typeface="+mn-cs"/>
                </a:rPr>
                <a:t>S</a:t>
              </a:r>
              <a:endParaRPr kumimoji="0" lang="zh-CN" alt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2280" y="1651635"/>
            <a:ext cx="3851910" cy="3649980"/>
            <a:chOff x="12557" y="1137"/>
            <a:chExt cx="6066" cy="5748"/>
          </a:xfrm>
        </p:grpSpPr>
        <p:grpSp>
          <p:nvGrpSpPr>
            <p:cNvPr id="24" name="组合 23"/>
            <p:cNvGrpSpPr/>
            <p:nvPr/>
          </p:nvGrpSpPr>
          <p:grpSpPr>
            <a:xfrm>
              <a:off x="14301" y="1541"/>
              <a:ext cx="4322" cy="5323"/>
              <a:chOff x="11484" y="1395"/>
              <a:chExt cx="4322" cy="5323"/>
            </a:xfrm>
          </p:grpSpPr>
          <p:sp>
            <p:nvSpPr>
              <p:cNvPr id="132" name="任意多边形 131"/>
              <p:cNvSpPr/>
              <p:nvPr/>
            </p:nvSpPr>
            <p:spPr>
              <a:xfrm>
                <a:off x="13864" y="2071"/>
                <a:ext cx="1943" cy="3752"/>
              </a:xfrm>
              <a:custGeom>
                <a:gdLst>
                  <a:gd name="connsiteX0" fmla="*/ 12681 w 2003061"/>
                  <a:gd name="connsiteY0" fmla="*/ 0 h 3971529"/>
                  <a:gd name="connsiteX1" fmla="*/ 257462 w 2003061"/>
                  <a:gd name="connsiteY1" fmla="*/ 14289 h 3971529"/>
                  <a:gd name="connsiteX2" fmla="*/ 1730063 w 2003061"/>
                  <a:gd name="connsiteY2" fmla="*/ 982111 h 3971529"/>
                  <a:gd name="connsiteX3" fmla="*/ 1733845 w 2003061"/>
                  <a:gd name="connsiteY3" fmla="*/ 2981715 h 3971529"/>
                  <a:gd name="connsiteX4" fmla="*/ 14 w 2003061"/>
                  <a:gd name="connsiteY4" fmla="*/ 3971512 h 3971529"/>
                  <a:gd name="connsiteX5" fmla="*/ 0 w 2003061"/>
                  <a:gd name="connsiteY5" fmla="*/ 3963737 h 3971529"/>
                  <a:gd name="connsiteX6" fmla="*/ 607 w 2003061"/>
                  <a:gd name="connsiteY6" fmla="*/ 3964789 h 3971529"/>
                  <a:gd name="connsiteX7" fmla="*/ 547802 w 2003061"/>
                  <a:gd name="connsiteY7" fmla="*/ 1964320 h 3971529"/>
                  <a:gd name="connsiteX8" fmla="*/ 113855 w 2003061"/>
                  <a:gd name="connsiteY8" fmla="*/ 162037 h 397152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3061" h="3971529">
                    <a:moveTo>
                      <a:pt x="12681" y="0"/>
                    </a:moveTo>
                    <a:lnTo>
                      <a:pt x="257462" y="14289"/>
                    </a:lnTo>
                    <a:cubicBezTo>
                      <a:pt x="867682" y="90713"/>
                      <a:pt x="1414502" y="444985"/>
                      <a:pt x="1730063" y="982111"/>
                    </a:cubicBezTo>
                    <a:cubicBezTo>
                      <a:pt x="2092703" y="1599373"/>
                      <a:pt x="2094148" y="2363097"/>
                      <a:pt x="1733845" y="2981715"/>
                    </a:cubicBezTo>
                    <a:cubicBezTo>
                      <a:pt x="1375520" y="3596936"/>
                      <a:pt x="714228" y="3974450"/>
                      <a:pt x="14" y="3971512"/>
                    </a:cubicBezTo>
                    <a:lnTo>
                      <a:pt x="0" y="3963737"/>
                    </a:lnTo>
                    <a:lnTo>
                      <a:pt x="607" y="3964789"/>
                    </a:lnTo>
                    <a:cubicBezTo>
                      <a:pt x="350595" y="3449844"/>
                      <a:pt x="549115" y="2724081"/>
                      <a:pt x="547802" y="1964320"/>
                    </a:cubicBezTo>
                    <a:cubicBezTo>
                      <a:pt x="546646" y="1295682"/>
                      <a:pt x="390817" y="654905"/>
                      <a:pt x="113855" y="162037"/>
                    </a:cubicBezTo>
                    <a:close/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1922" y="2069"/>
                <a:ext cx="3870" cy="3769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2489" y="2601"/>
                <a:ext cx="2731" cy="2705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3278" y="3368"/>
                <a:ext cx="1152" cy="1141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7" name="直接连接符 16"/>
              <p:cNvCxnSpPr>
                <a:stCxn id="14" idx="1"/>
                <a:endCxn id="14" idx="5"/>
              </p:cNvCxnSpPr>
              <p:nvPr/>
            </p:nvCxnSpPr>
            <p:spPr>
              <a:xfrm>
                <a:off x="12489" y="2621"/>
                <a:ext cx="2736" cy="2665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3857" y="2054"/>
                <a:ext cx="0" cy="3769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4" idx="7"/>
                <a:endCxn id="14" idx="3"/>
              </p:cNvCxnSpPr>
              <p:nvPr/>
            </p:nvCxnSpPr>
            <p:spPr>
              <a:xfrm flipH="1">
                <a:off x="12489" y="2621"/>
                <a:ext cx="2736" cy="2665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4" idx="2"/>
                <a:endCxn id="14" idx="6"/>
              </p:cNvCxnSpPr>
              <p:nvPr/>
            </p:nvCxnSpPr>
            <p:spPr>
              <a:xfrm>
                <a:off x="11922" y="3954"/>
                <a:ext cx="3870" cy="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弧形 120"/>
              <p:cNvSpPr/>
              <p:nvPr/>
            </p:nvSpPr>
            <p:spPr>
              <a:xfrm rot="10800000">
                <a:off x="11484" y="1776"/>
                <a:ext cx="4072" cy="4079"/>
              </a:xfrm>
              <a:prstGeom prst="arc">
                <a:avLst>
                  <a:gd name="adj1" fmla="val 779584"/>
                  <a:gd name="adj2" fmla="val 3832715"/>
                </a:avLst>
              </a:prstGeom>
              <a:ln w="25400"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11" name="文本框 121"/>
              <p:cNvSpPr txBox="1"/>
              <p:nvPr/>
            </p:nvSpPr>
            <p:spPr>
              <a:xfrm>
                <a:off x="13637" y="1395"/>
                <a:ext cx="64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>
                    <a:solidFill>
                      <a:srgbClr val="C00000"/>
                    </a:solidFill>
                    <a:latin typeface="Segoe UI Semibold" panose="020b0702040204020203"/>
                    <a:ea typeface="方正兰亭黑_GBK" panose="02000000000000000000"/>
                  </a:rPr>
                  <a:t>A</a:t>
                </a:r>
                <a:endParaRPr lang="zh-CN" altLang="en-US" sz="2800">
                  <a:solidFill>
                    <a:srgbClr val="C00000"/>
                  </a:solidFill>
                  <a:latin typeface="Segoe UI Semibold" panose="020b0702040204020203"/>
                  <a:ea typeface="方正兰亭黑_GBK" panose="02000000000000000000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14430" y="3527"/>
                <a:ext cx="594" cy="82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R="0" defTabSz="914400" fontAlgn="auto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kumimoji="0" lang="en-US" altLang="zh-CN" sz="2800" kern="1200" cap="none" spc="0" normalizeH="0" baseline="0" noProof="0" smtClean="0">
                    <a:solidFill>
                      <a:srgbClr val="C00000"/>
                    </a:solidFill>
                    <a:latin typeface="Segoe UI Semibold" panose="020b0702040204020203" pitchFamily="34" charset="0"/>
                    <a:ea typeface="方正兰亭黑_GBK" panose="02000000000000000000" pitchFamily="2" charset="-122"/>
                    <a:cs typeface="Segoe UI Semibold" panose="020b0702040204020203" pitchFamily="34" charset="0"/>
                  </a:rPr>
                  <a:t>B</a:t>
                </a:r>
                <a:endParaRPr kumimoji="0" lang="zh-CN" altLang="en-US" sz="2800" kern="1200" cap="none" spc="0" normalizeH="0" baseline="0" noProof="0" smtClean="0">
                  <a:solidFill>
                    <a:srgbClr val="C00000"/>
                  </a:solidFill>
                  <a:latin typeface="Segoe UI Semibold" panose="020b0702040204020203" pitchFamily="34" charset="0"/>
                  <a:ea typeface="方正兰亭黑_GBK" panose="02000000000000000000" pitchFamily="2" charset="-122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55313" name="文本框 123"/>
              <p:cNvSpPr txBox="1"/>
              <p:nvPr/>
            </p:nvSpPr>
            <p:spPr>
              <a:xfrm>
                <a:off x="13645" y="5896"/>
                <a:ext cx="63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>
                    <a:solidFill>
                      <a:srgbClr val="C00000"/>
                    </a:solidFill>
                    <a:latin typeface="Segoe UI Semibold" panose="020b0702040204020203"/>
                    <a:ea typeface="方正兰亭黑_GBK" panose="02000000000000000000"/>
                  </a:rPr>
                  <a:t>C</a:t>
                </a:r>
                <a:endParaRPr lang="zh-CN" altLang="en-US" sz="2800">
                  <a:solidFill>
                    <a:srgbClr val="C00000"/>
                  </a:solidFill>
                  <a:latin typeface="Segoe UI Semibold" panose="020b0702040204020203"/>
                  <a:ea typeface="方正兰亭黑_GBK" panose="02000000000000000000"/>
                </a:endParaRPr>
              </a:p>
            </p:txBody>
          </p:sp>
        </p:grpSp>
        <p:sp>
          <p:nvSpPr>
            <p:cNvPr id="21" name="弧形 20"/>
            <p:cNvSpPr/>
            <p:nvPr/>
          </p:nvSpPr>
          <p:spPr>
            <a:xfrm>
              <a:off x="12557" y="1137"/>
              <a:ext cx="4690" cy="5749"/>
            </a:xfrm>
            <a:prstGeom prst="arc">
              <a:avLst>
                <a:gd name="adj1" fmla="val 18972924"/>
                <a:gd name="adj2" fmla="val 2951436"/>
              </a:avLst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5120" y="1148080"/>
            <a:ext cx="63741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①晨昏圈是一个大圆（所在平面经过地心），平分地球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平分赤道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晨昏圈所在平面与太阳光线垂直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晨昏线上太阳高度为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，也就是说在太阳升起和落下的瞬间，太阳光线与地面平行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昼半球太阳高度＞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，夜半球太阳高度＜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0)</a:t>
            </a:r>
            <a:endParaRPr lang="en-US" altLang="zh-CN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晨昏线二分日时与经线圈重合，二至日时与极圈相切，也就是说，晨昏线在南北半球纬度最高点变化的范围为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66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34′-90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5120" y="4849495"/>
            <a:ext cx="95027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⑥晨昏线所在平面与地轴的夹角（α）的变化范围为0°-23°26′，且与太阳直射点所在纬度数相同</a:t>
            </a:r>
            <a:endParaRPr lang="zh-CN" altLang="en-US" sz="2400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⑦晨昏线随地球自转不断向西移动（自西向东），速度为15°/h</a:t>
            </a:r>
            <a:endParaRPr lang="zh-CN" altLang="en-US" sz="2400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38445" y="61531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晨昏线（圈）的特征</a:t>
            </a:r>
            <a:endParaRPr lang="en-US" altLang="zh-CN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7802245" y="1391285"/>
            <a:ext cx="958215" cy="5537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945120" y="1651635"/>
            <a:ext cx="958215" cy="5537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8112760" y="1892300"/>
            <a:ext cx="958215" cy="5537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8231505" y="2150110"/>
            <a:ext cx="958215" cy="5537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9189720" y="4011295"/>
            <a:ext cx="10483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9189720" y="3698240"/>
            <a:ext cx="10483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9189720" y="3385185"/>
            <a:ext cx="10483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9189720" y="3072130"/>
            <a:ext cx="10483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095230" y="219710"/>
            <a:ext cx="1721485" cy="7912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知识拓展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昼长的计算</a:t>
            </a:r>
            <a:endParaRPr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306705" y="1029437"/>
            <a:ext cx="2983280" cy="3020477"/>
            <a:chOff x="303" y="1911"/>
            <a:chExt cx="5721" cy="5792"/>
          </a:xfrm>
        </p:grpSpPr>
        <p:grpSp>
          <p:nvGrpSpPr>
            <p:cNvPr id="8" name="组合 7"/>
            <p:cNvGrpSpPr/>
            <p:nvPr/>
          </p:nvGrpSpPr>
          <p:grpSpPr>
            <a:xfrm>
              <a:off x="303" y="1911"/>
              <a:ext cx="5095" cy="5792"/>
              <a:chOff x="10363" y="2107"/>
              <a:chExt cx="5095" cy="5792"/>
            </a:xfrm>
          </p:grpSpPr>
          <p:grpSp>
            <p:nvGrpSpPr>
              <p:cNvPr id="61442" name="组合 97"/>
              <p:cNvGrpSpPr/>
              <p:nvPr/>
            </p:nvGrpSpPr>
            <p:grpSpPr>
              <a:xfrm>
                <a:off x="10375" y="2107"/>
                <a:ext cx="4990" cy="5792"/>
                <a:chOff x="2576200" y="1377342"/>
                <a:chExt cx="3462105" cy="4018448"/>
              </a:xfrm>
            </p:grpSpPr>
            <p:sp>
              <p:nvSpPr>
                <p:cNvPr id="99" name="椭圆 98"/>
                <p:cNvSpPr/>
                <p:nvPr/>
              </p:nvSpPr>
              <p:spPr>
                <a:xfrm rot="3048662">
                  <a:off x="2576388" y="1647709"/>
                  <a:ext cx="3461728" cy="34621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微软雅黑" panose="020b0503020204020204" charset="-122"/>
                    <a:cs typeface="+mn-cs"/>
                  </a:endParaRPr>
                </a:p>
              </p:txBody>
            </p:sp>
            <p:cxnSp>
              <p:nvCxnSpPr>
                <p:cNvPr id="100" name="直接连接符 99"/>
                <p:cNvCxnSpPr/>
                <p:nvPr/>
              </p:nvCxnSpPr>
              <p:spPr>
                <a:xfrm rot="3048662" flipV="1">
                  <a:off x="3877138" y="1276692"/>
                  <a:ext cx="874104" cy="107540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rot="3048662" flipV="1">
                  <a:off x="3303074" y="1552374"/>
                  <a:ext cx="2022232" cy="2483835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flipH="1">
                  <a:off x="4276834" y="1498013"/>
                  <a:ext cx="39712" cy="371545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 flipV="1">
                  <a:off x="2597024" y="3368364"/>
                  <a:ext cx="3413538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>
                <a:xfrm rot="5410719">
                  <a:off x="2569449" y="2740457"/>
                  <a:ext cx="3440916" cy="1280077"/>
                </a:xfrm>
                <a:prstGeom prst="arc">
                  <a:avLst>
                    <a:gd name="adj1" fmla="val 4079"/>
                    <a:gd name="adj2" fmla="val 21579129"/>
                  </a:avLst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>
                <a:xfrm rot="5397874">
                  <a:off x="2568591" y="2137720"/>
                  <a:ext cx="3440916" cy="2482100"/>
                </a:xfrm>
                <a:prstGeom prst="arc">
                  <a:avLst>
                    <a:gd name="adj1" fmla="val 86535"/>
                    <a:gd name="adj2" fmla="val 21596085"/>
                  </a:avLst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charset="-122"/>
                    <a:cs typeface="+mn-cs"/>
                  </a:endParaRPr>
                </a:p>
              </p:txBody>
            </p:sp>
            <p:cxnSp>
              <p:nvCxnSpPr>
                <p:cNvPr id="106" name="直接连接符 105"/>
                <p:cNvCxnSpPr/>
                <p:nvPr/>
              </p:nvCxnSpPr>
              <p:spPr>
                <a:xfrm rot="3048662" flipV="1">
                  <a:off x="3294401" y="2710908"/>
                  <a:ext cx="2018763" cy="2476897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3048662" flipV="1">
                  <a:off x="3890147" y="4420169"/>
                  <a:ext cx="875839" cy="107540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饼形 108"/>
              <p:cNvSpPr/>
              <p:nvPr/>
            </p:nvSpPr>
            <p:spPr>
              <a:xfrm rot="20138439">
                <a:off x="10363" y="2497"/>
                <a:ext cx="4990" cy="4990"/>
              </a:xfrm>
              <a:prstGeom prst="pie">
                <a:avLst>
                  <a:gd name="adj1" fmla="val 5408122"/>
                  <a:gd name="adj2" fmla="val 16216953"/>
                </a:avLst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227907" flipH="1">
                <a:off x="15138" y="4067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 rot="1886806">
                <a:off x="13805" y="2657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5210625">
                <a:off x="12357" y="4069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10900" y="3446"/>
                <a:ext cx="39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椭圆 113"/>
              <p:cNvSpPr/>
              <p:nvPr/>
            </p:nvSpPr>
            <p:spPr>
              <a:xfrm rot="3077624" flipH="1">
                <a:off x="12064" y="3366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7389482" flipV="1">
                <a:off x="15298" y="490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0904" y="6530"/>
                <a:ext cx="39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 rot="3077624" flipH="1">
                <a:off x="13473" y="645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96" name="文本框 195"/>
            <p:cNvSpPr txBox="1"/>
            <p:nvPr/>
          </p:nvSpPr>
          <p:spPr>
            <a:xfrm>
              <a:off x="3971" y="2070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A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82" y="2651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B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62" y="3519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C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66" y="3591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D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21" y="4436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E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06" y="5722"/>
              <a:ext cx="603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F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083050" y="1078230"/>
            <a:ext cx="3700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昼长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日落时间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日出时间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6300" y="1573530"/>
            <a:ext cx="4708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（日落时间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-12:00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）×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86300" y="2068830"/>
            <a:ext cx="4708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12:00</a:t>
            </a: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日出时间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）×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86300" y="2564130"/>
            <a:ext cx="4708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24: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00-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夜长</a:t>
            </a:r>
            <a:endParaRPr lang="zh-CN" altLang="en-US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86300" y="3059430"/>
            <a:ext cx="4708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昼弧跨过的经度数÷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 sz="2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/H</a:t>
            </a:r>
            <a:endParaRPr lang="en-US" altLang="zh-CN" sz="2400" noProof="1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685" y="4014470"/>
            <a:ext cx="37566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上图中各地的昼长分别为：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9470" y="438023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en-US" altLang="zh-CN" sz="2400" b="1">
              <a:solidFill>
                <a:srgbClr val="FF0000"/>
              </a:solidFill>
              <a:latin typeface="黑体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9470" y="475107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9470" y="512191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9470" y="549275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9470" y="586359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9470" y="623443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51735" y="4426585"/>
            <a:ext cx="5280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r>
              <a:rPr lang="zh-CN" altLang="en-US"/>
              <a:t>位于北极圈，此刻为极昼（可视为</a:t>
            </a:r>
            <a:r>
              <a:rPr lang="en-US" altLang="zh-CN"/>
              <a:t>100%</a:t>
            </a:r>
            <a:r>
              <a:rPr lang="zh-CN" altLang="en-US"/>
              <a:t>的昼弧）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451735" y="4788535"/>
            <a:ext cx="840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zh-CN" altLang="en-US"/>
              <a:t>所在纬线在这半个地球上的部分被</a:t>
            </a:r>
            <a:r>
              <a:rPr lang="en-US" altLang="zh-CN"/>
              <a:t>6</a:t>
            </a:r>
            <a:r>
              <a:rPr lang="zh-CN" altLang="en-US"/>
              <a:t>等分，昼弧占</a:t>
            </a:r>
            <a:r>
              <a:rPr lang="en-US" altLang="zh-CN"/>
              <a:t>3</a:t>
            </a:r>
            <a:r>
              <a:rPr lang="zh-CN" altLang="en-US"/>
              <a:t>分之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en-US" altLang="zh-CN"/>
              <a:t>12</a:t>
            </a:r>
            <a:r>
              <a:rPr lang="zh-CN" altLang="en-US"/>
              <a:t>×</a:t>
            </a:r>
            <a:r>
              <a:rPr lang="en-US" altLang="zh-CN"/>
              <a:t>2/3</a:t>
            </a:r>
            <a:r>
              <a:rPr lang="zh-CN" altLang="en-US"/>
              <a:t>×</a:t>
            </a:r>
            <a:r>
              <a:rPr lang="en-US" altLang="zh-CN"/>
              <a:t>2=16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2451735" y="5150485"/>
            <a:ext cx="840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</a:t>
            </a:r>
            <a:r>
              <a:rPr lang="zh-CN" altLang="en-US"/>
              <a:t>所在纬线在这半个地球上的部分被</a:t>
            </a:r>
            <a:r>
              <a:rPr lang="en-US" altLang="zh-CN"/>
              <a:t>12</a:t>
            </a:r>
            <a:r>
              <a:rPr lang="zh-CN" altLang="en-US"/>
              <a:t>等分，昼弧占</a:t>
            </a:r>
            <a:r>
              <a:rPr lang="en-US" altLang="zh-CN"/>
              <a:t>12</a:t>
            </a:r>
            <a:r>
              <a:rPr lang="zh-CN" altLang="en-US"/>
              <a:t>分</a:t>
            </a:r>
            <a:r>
              <a:rPr lang="zh-CN" altLang="en-US">
                <a:sym typeface="+mn-ea"/>
              </a:rPr>
              <a:t>之</a:t>
            </a:r>
            <a:r>
              <a:rPr lang="en-US" altLang="zh-CN"/>
              <a:t>7</a:t>
            </a:r>
            <a:r>
              <a:rPr lang="zh-CN" altLang="en-US"/>
              <a:t>，</a:t>
            </a:r>
            <a:r>
              <a:rPr lang="en-US" altLang="zh-CN"/>
              <a:t>12</a:t>
            </a:r>
            <a:r>
              <a:rPr lang="zh-CN" altLang="en-US"/>
              <a:t>×</a:t>
            </a:r>
            <a:r>
              <a:rPr lang="en-US" altLang="zh-CN"/>
              <a:t>7/12</a:t>
            </a:r>
            <a:r>
              <a:rPr lang="zh-CN" altLang="en-US"/>
              <a:t>×</a:t>
            </a:r>
            <a:r>
              <a:rPr lang="en-US" altLang="zh-CN"/>
              <a:t>2=14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2451735" y="5512435"/>
            <a:ext cx="840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</a:t>
            </a:r>
            <a:r>
              <a:rPr lang="zh-CN" altLang="en-US"/>
              <a:t>所在纬线在这半个地球上的部分被</a:t>
            </a:r>
            <a:r>
              <a:rPr lang="en-US" altLang="zh-CN"/>
              <a:t>12</a:t>
            </a:r>
            <a:r>
              <a:rPr lang="zh-CN" altLang="en-US"/>
              <a:t>等分，昼弧占</a:t>
            </a:r>
            <a:r>
              <a:rPr lang="en-US" altLang="zh-CN"/>
              <a:t>12</a:t>
            </a:r>
            <a:r>
              <a:rPr lang="zh-CN" altLang="en-US"/>
              <a:t>分</a:t>
            </a:r>
            <a:r>
              <a:rPr lang="zh-CN" altLang="en-US">
                <a:sym typeface="+mn-ea"/>
              </a:rPr>
              <a:t>之</a:t>
            </a:r>
            <a:r>
              <a:rPr lang="en-US" altLang="zh-CN"/>
              <a:t>7</a:t>
            </a:r>
            <a:r>
              <a:rPr lang="zh-CN" altLang="en-US"/>
              <a:t>，</a:t>
            </a:r>
            <a:r>
              <a:rPr lang="en-US" altLang="zh-CN"/>
              <a:t>12</a:t>
            </a:r>
            <a:r>
              <a:rPr lang="zh-CN" altLang="en-US"/>
              <a:t>×</a:t>
            </a:r>
            <a:r>
              <a:rPr lang="en-US" altLang="zh-CN"/>
              <a:t>7/12</a:t>
            </a:r>
            <a:r>
              <a:rPr lang="zh-CN" altLang="en-US"/>
              <a:t>×</a:t>
            </a:r>
            <a:r>
              <a:rPr lang="en-US" altLang="zh-CN"/>
              <a:t>2=14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2451735" y="5874385"/>
            <a:ext cx="840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</a:t>
            </a:r>
            <a:r>
              <a:rPr lang="zh-CN" altLang="en-US"/>
              <a:t>所在纬线在这半个地球上的部分被</a:t>
            </a:r>
            <a:r>
              <a:rPr lang="en-US" altLang="zh-CN"/>
              <a:t>6</a:t>
            </a:r>
            <a:r>
              <a:rPr lang="zh-CN" altLang="en-US"/>
              <a:t>等分，昼弧占</a:t>
            </a:r>
            <a:r>
              <a:rPr lang="en-US" altLang="zh-CN"/>
              <a:t>2</a:t>
            </a:r>
            <a:r>
              <a:rPr lang="zh-CN" altLang="en-US"/>
              <a:t>分</a:t>
            </a:r>
            <a:r>
              <a:rPr lang="zh-CN" altLang="en-US">
                <a:sym typeface="+mn-ea"/>
              </a:rPr>
              <a:t>之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12</a:t>
            </a:r>
            <a:r>
              <a:rPr lang="zh-CN" altLang="en-US"/>
              <a:t>×</a:t>
            </a:r>
            <a:r>
              <a:rPr lang="en-US" altLang="zh-CN"/>
              <a:t>1/2</a:t>
            </a:r>
            <a:r>
              <a:rPr lang="zh-CN" altLang="en-US"/>
              <a:t>×</a:t>
            </a:r>
            <a:r>
              <a:rPr lang="en-US" altLang="zh-CN"/>
              <a:t>2=12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2451735" y="6236335"/>
            <a:ext cx="840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</a:t>
            </a:r>
            <a:r>
              <a:rPr lang="zh-CN" altLang="en-US"/>
              <a:t>所在纬线在这半个地球上的部分被</a:t>
            </a:r>
            <a:r>
              <a:rPr lang="en-US" altLang="zh-CN"/>
              <a:t>6</a:t>
            </a:r>
            <a:r>
              <a:rPr lang="zh-CN" altLang="en-US"/>
              <a:t>等分，昼弧占</a:t>
            </a:r>
            <a:r>
              <a:rPr lang="en-US" altLang="zh-CN"/>
              <a:t>3</a:t>
            </a:r>
            <a:r>
              <a:rPr lang="zh-CN" altLang="en-US"/>
              <a:t>分</a:t>
            </a:r>
            <a:r>
              <a:rPr lang="zh-CN" altLang="en-US">
                <a:sym typeface="+mn-ea"/>
              </a:rPr>
              <a:t>之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12</a:t>
            </a:r>
            <a:r>
              <a:rPr lang="zh-CN" altLang="en-US"/>
              <a:t>×</a:t>
            </a:r>
            <a:r>
              <a:rPr lang="en-US" altLang="zh-CN"/>
              <a:t>1/3</a:t>
            </a:r>
            <a:r>
              <a:rPr lang="zh-CN" altLang="en-US"/>
              <a:t>×</a:t>
            </a:r>
            <a:r>
              <a:rPr lang="en-US" altLang="zh-CN"/>
              <a:t>2=8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4083050" y="3519805"/>
            <a:ext cx="4991735" cy="18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+mn-ea"/>
                <a:cs typeface="+mn-ea"/>
              </a:rPr>
              <a:t>小结：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en-US" altLang="zh-CN" sz="2800" b="1">
                <a:latin typeface="+mn-ea"/>
                <a:cs typeface="+mn-ea"/>
              </a:rPr>
              <a:t>1</a:t>
            </a:r>
            <a:r>
              <a:rPr lang="zh-CN" altLang="en-US" sz="2800" b="1">
                <a:latin typeface="+mn-ea"/>
                <a:cs typeface="+mn-ea"/>
              </a:rPr>
              <a:t>，同一纬度各地昼长相同；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en-US" altLang="zh-CN" sz="2800" b="1">
                <a:latin typeface="+mn-ea"/>
                <a:cs typeface="+mn-ea"/>
              </a:rPr>
              <a:t>2</a:t>
            </a:r>
            <a:r>
              <a:rPr lang="zh-CN" altLang="en-US" sz="2800" b="1">
                <a:latin typeface="+mn-ea"/>
                <a:cs typeface="+mn-ea"/>
              </a:rPr>
              <a:t>，南北半球纬度数相同的两地昼夜长短相反。</a:t>
            </a:r>
            <a:endParaRPr lang="zh-CN" altLang="en-US" sz="2800" b="1">
              <a:latin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2" grpId="0"/>
      <p:bldP spid="29" grpId="0"/>
      <p:bldP spid="23" grpId="0"/>
      <p:bldP spid="30" grpId="0"/>
      <p:bldP spid="24" grpId="0"/>
      <p:bldP spid="31" grpId="0"/>
      <p:bldP spid="25" grpId="0"/>
      <p:bldP spid="32" grpId="0"/>
      <p:bldP spid="27" grpId="0"/>
      <p:bldP spid="3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44208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，产生时差</a:t>
            </a:r>
            <a:endParaRPr lang="zh-CN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65325" y="1442085"/>
            <a:ext cx="631761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地方时：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地球自西向东转，不同的经度有不同的时刻。</a:t>
            </a:r>
            <a:endParaRPr kumimoji="0" lang="en-US" altLang="zh-CN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98317" name="文本框 3"/>
          <p:cNvSpPr txBox="1"/>
          <p:nvPr/>
        </p:nvSpPr>
        <p:spPr>
          <a:xfrm>
            <a:off x="900430" y="1922145"/>
            <a:ext cx="414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①同一条经线上的地方时相同</a:t>
            </a:r>
            <a:endParaRPr lang="zh-CN" altLang="en-US" sz="240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0430" y="2382520"/>
            <a:ext cx="6583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②东早西晚（早：先看到日出，地方时数值大）</a:t>
            </a:r>
            <a:endParaRPr lang="zh-CN" altLang="en-US" sz="2400" noProof="0" smtClea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0430" y="2842895"/>
            <a:ext cx="8966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③经度每隔15°，地方时相差1h。经度每隔1°，地方时相差4分钟</a:t>
            </a:r>
            <a:endParaRPr lang="zh-CN" altLang="en-US" sz="240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2470" y="3670300"/>
            <a:ext cx="10872470" cy="2399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已知某地地方时，求另一地地方时：</a:t>
            </a:r>
            <a:endParaRPr kumimoji="0" lang="en-US" altLang="zh-CN" sz="2000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所求地方时=已知地方时</a:t>
            </a:r>
            <a:r>
              <a:rPr kumimoji="0" lang="en-US" altLang="zh-CN" sz="2000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4分钟/</a:t>
            </a:r>
            <a:r>
              <a:rPr kumimoji="0" lang="zh-CN" altLang="en-US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两地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经度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差</a:t>
            </a:r>
            <a:endParaRPr kumimoji="0" lang="en-US" altLang="zh-CN" sz="2000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用法：</a:t>
            </a:r>
            <a:endParaRPr kumimoji="0" lang="zh-CN" altLang="en-US" sz="2000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kumimoji="0" lang="zh-CN" altLang="en-US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东加西减</a:t>
            </a:r>
            <a:r>
              <a:rPr kumimoji="0" lang="zh-CN" altLang="en-US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：所求地方时在已知地方时的东边就用加，反之用减</a:t>
            </a:r>
            <a:endParaRPr kumimoji="0" lang="zh-CN" altLang="en-US" sz="2000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0" lang="zh-CN" altLang="en-US" sz="2000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，同减异加：两地同为东经或西经则减，一东一西用加</a:t>
            </a:r>
            <a:endParaRPr kumimoji="0" lang="zh-CN" altLang="en-US" sz="2000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8445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：地球自转及其地理意义</a:t>
            </a:r>
            <a:endParaRPr lang="en-US" altLang="zh-CN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地方时的计算</a:t>
            </a:r>
            <a:endParaRPr lang="zh-CN"/>
          </a:p>
        </p:txBody>
      </p:sp>
      <p:sp>
        <p:nvSpPr>
          <p:cNvPr id="36867" name="文本框 36866"/>
          <p:cNvSpPr txBox="1"/>
          <p:nvPr/>
        </p:nvSpPr>
        <p:spPr>
          <a:xfrm>
            <a:off x="325120" y="3797935"/>
            <a:ext cx="11510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例2、已知75°W的地方时是12点，乙地的地方时是9点40分，问乙地的经度是多少？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6869" name="文本框 36868"/>
          <p:cNvSpPr txBox="1"/>
          <p:nvPr/>
        </p:nvSpPr>
        <p:spPr>
          <a:xfrm>
            <a:off x="1332230" y="4432300"/>
            <a:ext cx="6949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由题意可知乙地应位于75°W的西边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两地的时差   12:00-9:40=2:20=140分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两地经度差   140÷4=35°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乙地经度为   75°W+35°=110°W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120" y="1062990"/>
            <a:ext cx="98558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、已知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75°E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的地方时是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</a:t>
            </a: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的地方时是多少？</a:t>
            </a:r>
            <a:endParaRPr lang="zh-CN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2230" y="1791335"/>
            <a:ext cx="61575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</a:t>
            </a:r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的地方时</a:t>
            </a:r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=12:00+4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×（</a:t>
            </a:r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120-75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=12:00+180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=15:00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地方时的计算</a:t>
            </a:r>
            <a:endParaRPr lang="zh-CN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324485" y="1258570"/>
            <a:ext cx="84639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例3、已知90°W的地方时是13点，105°E的地方时是多少？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3185" y="1718945"/>
            <a:ext cx="59258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105°E的地方时=13:00+4×（90+105）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=13:00+780分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=26:00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755" y="3982720"/>
            <a:ext cx="88309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例4、已知135°E的地方时是5点，45°W的地方时是多少？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5230" y="4525010"/>
            <a:ext cx="55556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45°W的地方时=5:00-4×（135+45）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=5:00-720分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=-7:00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420" y="3013710"/>
            <a:ext cx="11312525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出现结果超过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小时的情况，应把结果减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，日期加一天，也就是说，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此刻的地方时是第二天的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2:00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0055" y="5723890"/>
            <a:ext cx="11311255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出现结果为负数的情况，应把结果加24，日期减一天，也就是说，45°W此刻的地方时是前一天（昨天）的17:00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095230" y="219710"/>
            <a:ext cx="1721485" cy="7912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知识拓展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338445" y="61531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光照图与地方时计算</a:t>
            </a:r>
            <a:endParaRPr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10795" y="1029335"/>
            <a:ext cx="2915285" cy="3020695"/>
            <a:chOff x="17" y="1621"/>
            <a:chExt cx="4591" cy="4757"/>
          </a:xfrm>
        </p:grpSpPr>
        <p:grpSp>
          <p:nvGrpSpPr>
            <p:cNvPr id="61442" name="组合 97"/>
            <p:cNvGrpSpPr/>
            <p:nvPr/>
          </p:nvGrpSpPr>
          <p:grpSpPr>
            <a:xfrm>
              <a:off x="493" y="1621"/>
              <a:ext cx="4115" cy="4757"/>
              <a:chOff x="2576200" y="1377342"/>
              <a:chExt cx="3476467" cy="4018448"/>
            </a:xfrm>
          </p:grpSpPr>
          <p:sp>
            <p:nvSpPr>
              <p:cNvPr id="99" name="椭圆 98"/>
              <p:cNvSpPr/>
              <p:nvPr/>
            </p:nvSpPr>
            <p:spPr>
              <a:xfrm rot="3048662">
                <a:off x="2576388" y="1647709"/>
                <a:ext cx="3461728" cy="34621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 rot="3048662" flipV="1">
                <a:off x="3877138" y="1276692"/>
                <a:ext cx="874104" cy="107540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rot="3048662" flipV="1">
                <a:off x="3303074" y="1552374"/>
                <a:ext cx="2022232" cy="2483835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4276834" y="1498013"/>
                <a:ext cx="39712" cy="371545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2597321" y="3359112"/>
                <a:ext cx="3455346" cy="9292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弧形 103"/>
              <p:cNvSpPr/>
              <p:nvPr/>
            </p:nvSpPr>
            <p:spPr>
              <a:xfrm rot="5410719">
                <a:off x="2569449" y="2740457"/>
                <a:ext cx="3440916" cy="1280077"/>
              </a:xfrm>
              <a:prstGeom prst="arc">
                <a:avLst>
                  <a:gd name="adj1" fmla="val 4079"/>
                  <a:gd name="adj2" fmla="val 21579129"/>
                </a:avLst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5" name="弧形 104"/>
              <p:cNvSpPr/>
              <p:nvPr/>
            </p:nvSpPr>
            <p:spPr>
              <a:xfrm rot="5397874">
                <a:off x="2568591" y="2137720"/>
                <a:ext cx="3440916" cy="2482100"/>
              </a:xfrm>
              <a:prstGeom prst="arc">
                <a:avLst>
                  <a:gd name="adj1" fmla="val 86535"/>
                  <a:gd name="adj2" fmla="val 21596085"/>
                </a:avLst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 rot="3048662" flipV="1">
                <a:off x="3294401" y="2710908"/>
                <a:ext cx="2018763" cy="247689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3048662" flipV="1">
                <a:off x="3890147" y="4420169"/>
                <a:ext cx="875839" cy="107540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饼形 108"/>
            <p:cNvSpPr/>
            <p:nvPr/>
          </p:nvSpPr>
          <p:spPr>
            <a:xfrm rot="20138439">
              <a:off x="483" y="1941"/>
              <a:ext cx="4098" cy="4098"/>
            </a:xfrm>
            <a:prstGeom prst="pie">
              <a:avLst>
                <a:gd name="adj1" fmla="val 5408122"/>
                <a:gd name="adj2" fmla="val 16216953"/>
              </a:avLst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 rot="1227907" flipH="1">
              <a:off x="537" y="4575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 rot="1886806">
              <a:off x="3310" y="2073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rot="5210625">
              <a:off x="2120" y="3232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>
              <a:off x="924" y="2721"/>
              <a:ext cx="32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>
            <a:xfrm rot="3077624" flipH="1">
              <a:off x="1880" y="2655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 rot="17389482" flipV="1">
              <a:off x="2479" y="3926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27" y="5254"/>
              <a:ext cx="32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rot="3077624" flipH="1">
              <a:off x="3144" y="5889"/>
              <a:ext cx="131" cy="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3495" y="1752"/>
              <a:ext cx="4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A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" y="4416"/>
              <a:ext cx="4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B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81" y="3366"/>
              <a:ext cx="4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C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88" y="5591"/>
              <a:ext cx="4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D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06" y="2721"/>
              <a:ext cx="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E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47" y="2126"/>
              <a:ext cx="4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kumimoji="0" lang="en-US" sz="2400" kern="1200" cap="none" spc="0" normalizeH="0" baseline="0" noProof="0" smtClean="0">
                  <a:solidFill>
                    <a:schemeClr val="accent3">
                      <a:lumMod val="50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cs"/>
                </a:rPr>
                <a:t>F</a:t>
              </a:r>
              <a:endParaRPr kumimoji="0" lang="en-US" sz="2400" kern="1200" cap="none" spc="0" normalizeH="0" baseline="0" noProof="0" smtClean="0">
                <a:solidFill>
                  <a:schemeClr val="accent3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19425" y="1238250"/>
            <a:ext cx="4285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左图中各地的地方时分别为：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12210" y="160401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2210" y="3422015"/>
            <a:ext cx="385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12210" y="3090545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11575" y="2346325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03930" y="2003425"/>
            <a:ext cx="100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08705" y="271653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042910" y="3455670"/>
            <a:ext cx="4196715" cy="3650615"/>
            <a:chOff x="12557" y="1137"/>
            <a:chExt cx="6765" cy="5749"/>
          </a:xfrm>
        </p:grpSpPr>
        <p:grpSp>
          <p:nvGrpSpPr>
            <p:cNvPr id="34" name="组合 33"/>
            <p:cNvGrpSpPr/>
            <p:nvPr/>
          </p:nvGrpSpPr>
          <p:grpSpPr>
            <a:xfrm>
              <a:off x="14028" y="1541"/>
              <a:ext cx="5294" cy="5000"/>
              <a:chOff x="11211" y="1395"/>
              <a:chExt cx="5294" cy="5000"/>
            </a:xfrm>
          </p:grpSpPr>
          <p:sp>
            <p:nvSpPr>
              <p:cNvPr id="132" name="任意多边形 131"/>
              <p:cNvSpPr/>
              <p:nvPr/>
            </p:nvSpPr>
            <p:spPr>
              <a:xfrm>
                <a:off x="13864" y="2071"/>
                <a:ext cx="1943" cy="3752"/>
              </a:xfrm>
              <a:custGeom>
                <a:gdLst>
                  <a:gd name="connsiteX0" fmla="*/ 12681 w 2003061"/>
                  <a:gd name="connsiteY0" fmla="*/ 0 h 3971529"/>
                  <a:gd name="connsiteX1" fmla="*/ 257462 w 2003061"/>
                  <a:gd name="connsiteY1" fmla="*/ 14289 h 3971529"/>
                  <a:gd name="connsiteX2" fmla="*/ 1730063 w 2003061"/>
                  <a:gd name="connsiteY2" fmla="*/ 982111 h 3971529"/>
                  <a:gd name="connsiteX3" fmla="*/ 1733845 w 2003061"/>
                  <a:gd name="connsiteY3" fmla="*/ 2981715 h 3971529"/>
                  <a:gd name="connsiteX4" fmla="*/ 14 w 2003061"/>
                  <a:gd name="connsiteY4" fmla="*/ 3971512 h 3971529"/>
                  <a:gd name="connsiteX5" fmla="*/ 0 w 2003061"/>
                  <a:gd name="connsiteY5" fmla="*/ 3963737 h 3971529"/>
                  <a:gd name="connsiteX6" fmla="*/ 607 w 2003061"/>
                  <a:gd name="connsiteY6" fmla="*/ 3964789 h 3971529"/>
                  <a:gd name="connsiteX7" fmla="*/ 547802 w 2003061"/>
                  <a:gd name="connsiteY7" fmla="*/ 1964320 h 3971529"/>
                  <a:gd name="connsiteX8" fmla="*/ 113855 w 2003061"/>
                  <a:gd name="connsiteY8" fmla="*/ 162037 h 397152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3061" h="3971529">
                    <a:moveTo>
                      <a:pt x="12681" y="0"/>
                    </a:moveTo>
                    <a:lnTo>
                      <a:pt x="257462" y="14289"/>
                    </a:lnTo>
                    <a:cubicBezTo>
                      <a:pt x="867682" y="90713"/>
                      <a:pt x="1414502" y="444985"/>
                      <a:pt x="1730063" y="982111"/>
                    </a:cubicBezTo>
                    <a:cubicBezTo>
                      <a:pt x="2092703" y="1599373"/>
                      <a:pt x="2094148" y="2363097"/>
                      <a:pt x="1733845" y="2981715"/>
                    </a:cubicBezTo>
                    <a:cubicBezTo>
                      <a:pt x="1375520" y="3596936"/>
                      <a:pt x="714228" y="3974450"/>
                      <a:pt x="14" y="3971512"/>
                    </a:cubicBezTo>
                    <a:lnTo>
                      <a:pt x="0" y="3963737"/>
                    </a:lnTo>
                    <a:lnTo>
                      <a:pt x="607" y="3964789"/>
                    </a:lnTo>
                    <a:cubicBezTo>
                      <a:pt x="350595" y="3449844"/>
                      <a:pt x="549115" y="2724081"/>
                      <a:pt x="547802" y="1964320"/>
                    </a:cubicBezTo>
                    <a:cubicBezTo>
                      <a:pt x="546646" y="1295682"/>
                      <a:pt x="390817" y="654905"/>
                      <a:pt x="113855" y="162037"/>
                    </a:cubicBezTo>
                    <a:close/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1922" y="2069"/>
                <a:ext cx="3870" cy="3769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2489" y="2601"/>
                <a:ext cx="2731" cy="2705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3278" y="3368"/>
                <a:ext cx="1152" cy="1141"/>
              </a:xfrm>
              <a:prstGeom prst="ellipse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>
                <a:stCxn id="35" idx="1"/>
                <a:endCxn id="35" idx="5"/>
              </p:cNvCxnSpPr>
              <p:nvPr/>
            </p:nvCxnSpPr>
            <p:spPr>
              <a:xfrm>
                <a:off x="12489" y="2621"/>
                <a:ext cx="2736" cy="2665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13857" y="2054"/>
                <a:ext cx="0" cy="3769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2489" y="2621"/>
                <a:ext cx="2736" cy="2665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1922" y="3999"/>
                <a:ext cx="3870" cy="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弧形 41"/>
              <p:cNvSpPr/>
              <p:nvPr/>
            </p:nvSpPr>
            <p:spPr>
              <a:xfrm rot="10800000">
                <a:off x="11484" y="1776"/>
                <a:ext cx="4072" cy="4079"/>
              </a:xfrm>
              <a:prstGeom prst="arc">
                <a:avLst>
                  <a:gd name="adj1" fmla="val 779584"/>
                  <a:gd name="adj2" fmla="val 3832715"/>
                </a:avLst>
              </a:prstGeom>
              <a:ln w="25400"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11" name="文本框 121"/>
              <p:cNvSpPr txBox="1"/>
              <p:nvPr/>
            </p:nvSpPr>
            <p:spPr>
              <a:xfrm>
                <a:off x="13637" y="1395"/>
                <a:ext cx="64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>
                    <a:solidFill>
                      <a:schemeClr val="tx1"/>
                    </a:solidFill>
                    <a:latin typeface="Malgun Gothic" panose="020b0503020000020004" charset="-127"/>
                    <a:ea typeface="Malgun Gothic" panose="020b0503020000020004" charset="-127"/>
                  </a:rPr>
                  <a:t>A</a:t>
                </a:r>
                <a:endParaRPr lang="en-US" altLang="zh-CN" sz="2800">
                  <a:solidFill>
                    <a:schemeClr val="tx1"/>
                  </a:solidFill>
                  <a:latin typeface="Malgun Gothic" panose="020b0503020000020004" charset="-127"/>
                  <a:ea typeface="Malgun Gothic" panose="020b0503020000020004" charset="-127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11211" y="3689"/>
                <a:ext cx="59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lang="en-US" sz="2400" noProof="0" smtClean="0">
                    <a:solidFill>
                      <a:schemeClr val="tx1"/>
                    </a:solidFill>
                    <a:latin typeface="Malgun Gothic" panose="020b0503020000020004" charset="-127"/>
                    <a:ea typeface="Malgun Gothic" panose="020b0503020000020004" charset="-127"/>
                    <a:sym typeface="+mn-ea"/>
                  </a:rPr>
                  <a:t>B</a:t>
                </a:r>
                <a:endParaRPr lang="en-US" sz="2400" noProof="0" smtClean="0">
                  <a:solidFill>
                    <a:schemeClr val="tx1"/>
                  </a:solidFill>
                  <a:latin typeface="Malgun Gothic" panose="020b0503020000020004" charset="-127"/>
                  <a:ea typeface="Malgun Gothic" panose="020b0503020000020004" charset="-127"/>
                  <a:sym typeface="+mn-ea"/>
                </a:endParaRPr>
              </a:p>
            </p:txBody>
          </p:sp>
          <p:sp>
            <p:nvSpPr>
              <p:cNvPr id="55313" name="文本框 123"/>
              <p:cNvSpPr txBox="1"/>
              <p:nvPr/>
            </p:nvSpPr>
            <p:spPr>
              <a:xfrm>
                <a:off x="13539" y="5670"/>
                <a:ext cx="636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lang="en-US" sz="2400" noProof="0" smtClean="0">
                    <a:latin typeface="Malgun Gothic" panose="020b0503020000020004" charset="-127"/>
                    <a:ea typeface="Malgun Gothic" panose="020b0503020000020004" charset="-127"/>
                    <a:sym typeface="+mn-ea"/>
                  </a:rPr>
                  <a:t>C</a:t>
                </a:r>
                <a:endParaRPr lang="en-US" sz="2400" noProof="0" smtClean="0">
                  <a:latin typeface="Malgun Gothic" panose="020b0503020000020004" charset="-127"/>
                  <a:ea typeface="Malgun Gothic" panose="020b0503020000020004" charset="-127"/>
                  <a:sym typeface="+mn-ea"/>
                </a:endParaRPr>
              </a:p>
            </p:txBody>
          </p:sp>
          <p:sp>
            <p:nvSpPr>
              <p:cNvPr id="33" name="文本框 123"/>
              <p:cNvSpPr txBox="1"/>
              <p:nvPr/>
            </p:nvSpPr>
            <p:spPr>
              <a:xfrm>
                <a:off x="15869" y="3617"/>
                <a:ext cx="636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lang="en-US" sz="2400" noProof="0" smtClean="0">
                    <a:latin typeface="Malgun Gothic" panose="020b0503020000020004" charset="-127"/>
                    <a:ea typeface="Malgun Gothic" panose="020b0503020000020004" charset="-127"/>
                    <a:sym typeface="+mn-ea"/>
                  </a:rPr>
                  <a:t>D</a:t>
                </a:r>
                <a:endParaRPr lang="en-US" sz="2400" noProof="0" smtClean="0">
                  <a:latin typeface="Malgun Gothic" panose="020b0503020000020004" charset="-127"/>
                  <a:ea typeface="Malgun Gothic" panose="020b0503020000020004" charset="-127"/>
                  <a:sym typeface="+mn-ea"/>
                </a:endParaRPr>
              </a:p>
            </p:txBody>
          </p:sp>
          <p:sp>
            <p:nvSpPr>
              <p:cNvPr id="44" name="文本框 123"/>
              <p:cNvSpPr txBox="1"/>
              <p:nvPr/>
            </p:nvSpPr>
            <p:spPr>
              <a:xfrm>
                <a:off x="11922" y="2073"/>
                <a:ext cx="636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lang="en-US" sz="2400" noProof="0" smtClean="0">
                    <a:latin typeface="Malgun Gothic" panose="020b0503020000020004" charset="-127"/>
                    <a:ea typeface="Malgun Gothic" panose="020b0503020000020004" charset="-127"/>
                    <a:sym typeface="+mn-ea"/>
                  </a:rPr>
                  <a:t>E</a:t>
                </a:r>
                <a:endParaRPr lang="en-US" sz="2400" noProof="0" smtClean="0">
                  <a:latin typeface="Malgun Gothic" panose="020b0503020000020004" charset="-127"/>
                  <a:ea typeface="Malgun Gothic" panose="020b0503020000020004" charset="-127"/>
                  <a:sym typeface="+mn-ea"/>
                </a:endParaRPr>
              </a:p>
            </p:txBody>
          </p:sp>
          <p:sp>
            <p:nvSpPr>
              <p:cNvPr id="50" name="文本框 123"/>
              <p:cNvSpPr txBox="1"/>
              <p:nvPr/>
            </p:nvSpPr>
            <p:spPr>
              <a:xfrm>
                <a:off x="13751" y="3189"/>
                <a:ext cx="636" cy="72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 anchor="t">
                <a:spAutoFit/>
              </a:bodyPr>
              <a:lstStyle/>
              <a:p>
                <a:pPr lvl="0"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lang="en-US" sz="2400" noProof="0" smtClean="0">
                    <a:latin typeface="Malgun Gothic" panose="020b0503020000020004" charset="-127"/>
                    <a:ea typeface="Malgun Gothic" panose="020b0503020000020004" charset="-127"/>
                    <a:sym typeface="+mn-ea"/>
                  </a:rPr>
                  <a:t>F</a:t>
                </a:r>
                <a:endParaRPr lang="en-US" sz="2400" noProof="0" smtClean="0">
                  <a:latin typeface="Malgun Gothic" panose="020b0503020000020004" charset="-127"/>
                  <a:ea typeface="Malgun Gothic" panose="020b0503020000020004" charset="-127"/>
                  <a:sym typeface="+mn-ea"/>
                </a:endParaRPr>
              </a:p>
            </p:txBody>
          </p:sp>
        </p:grpSp>
        <p:sp>
          <p:nvSpPr>
            <p:cNvPr id="43" name="弧形 42"/>
            <p:cNvSpPr/>
            <p:nvPr/>
          </p:nvSpPr>
          <p:spPr>
            <a:xfrm>
              <a:off x="12557" y="1137"/>
              <a:ext cx="4690" cy="5749"/>
            </a:xfrm>
            <a:prstGeom prst="arc">
              <a:avLst>
                <a:gd name="adj1" fmla="val 18792604"/>
                <a:gd name="adj2" fmla="val 295143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47285" y="1668780"/>
            <a:ext cx="399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r>
              <a:rPr lang="zh-CN"/>
              <a:t>所在经线平分昼半球，地方时为</a:t>
            </a:r>
            <a:r>
              <a:rPr lang="en-US" altLang="zh-CN"/>
              <a:t>12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47285" y="2028190"/>
            <a:ext cx="4557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zh-CN"/>
              <a:t>所在经线平分夜半球，地方时为</a:t>
            </a:r>
            <a:r>
              <a:rPr lang="en-US" altLang="zh-CN"/>
              <a:t>0</a:t>
            </a:r>
            <a:r>
              <a:rPr lang="zh-CN" altLang="en-US"/>
              <a:t>或</a:t>
            </a:r>
            <a:r>
              <a:rPr lang="en-US" altLang="zh-CN"/>
              <a:t>24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47285" y="2387600"/>
            <a:ext cx="515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</a:t>
            </a:r>
            <a:r>
              <a:rPr lang="zh-CN"/>
              <a:t>所在经线通过晨线与赤道的交点，地方时为</a:t>
            </a:r>
            <a:r>
              <a:rPr lang="en-US"/>
              <a:t>6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947285" y="2747010"/>
            <a:ext cx="515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</a:t>
            </a:r>
            <a:r>
              <a:rPr lang="zh-CN"/>
              <a:t>所在经线</a:t>
            </a:r>
            <a:r>
              <a:rPr lang="zh-CN">
                <a:sym typeface="+mn-ea"/>
              </a:rPr>
              <a:t>平分昼半球，地方时为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时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947285" y="3106420"/>
            <a:ext cx="68694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</a:t>
            </a:r>
            <a:r>
              <a:rPr lang="zh-CN"/>
              <a:t>所在经线将这半个地球</a:t>
            </a:r>
            <a:r>
              <a:rPr lang="en-US" altLang="zh-CN"/>
              <a:t>12</a:t>
            </a:r>
            <a:r>
              <a:rPr lang="zh-CN" altLang="en-US"/>
              <a:t>等分</a:t>
            </a:r>
            <a:r>
              <a:rPr lang="zh-CN">
                <a:sym typeface="+mn-ea"/>
              </a:rPr>
              <a:t>，每两条经线间时差为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小时，故</a:t>
            </a:r>
            <a:r>
              <a:rPr lang="zh-CN">
                <a:sym typeface="+mn-ea"/>
              </a:rPr>
              <a:t>地方时为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时；</a:t>
            </a:r>
            <a:r>
              <a:rPr lang="en-US" altLang="zh-CN">
                <a:sym typeface="+mn-ea"/>
              </a:rPr>
              <a:t>F</a:t>
            </a:r>
            <a:r>
              <a:rPr lang="zh-CN" altLang="en-US">
                <a:sym typeface="+mn-ea"/>
              </a:rPr>
              <a:t>所在经线将这半个地球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等分，每两条经线间时差为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小时，故地方时为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时。</a:t>
            </a:r>
            <a:endParaRPr lang="zh-CN" altLang="en-US">
              <a:sym typeface="+mn-ea"/>
            </a:endParaRPr>
          </a:p>
        </p:txBody>
      </p:sp>
      <p:sp>
        <p:nvSpPr>
          <p:cNvPr id="32" name="椭圆 31"/>
          <p:cNvSpPr/>
          <p:nvPr/>
        </p:nvSpPr>
        <p:spPr>
          <a:xfrm rot="3077624" flipH="1">
            <a:off x="11736070" y="5325110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 rot="3077624" flipH="1">
            <a:off x="10565130" y="4104005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rot="3077624" flipH="1">
            <a:off x="9710420" y="4457700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rot="3077624" flipH="1">
            <a:off x="9351010" y="5325110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 rot="3077624" flipH="1">
            <a:off x="10527030" y="6492240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 rot="3077624" flipH="1">
            <a:off x="10728325" y="5325110"/>
            <a:ext cx="83185" cy="8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57835" y="4010660"/>
            <a:ext cx="4285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右图中各地的地方时分别为：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F:</a:t>
            </a:r>
            <a:r>
              <a:rPr lang="en-US" altLang="zh-CN" sz="240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50620" y="437642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50620" y="5862955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49985" y="5118735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8835" y="5519420"/>
            <a:ext cx="100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16330" y="4754880"/>
            <a:ext cx="59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385695" y="4441190"/>
            <a:ext cx="6042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r>
              <a:rPr lang="zh-CN"/>
              <a:t>所在经线</a:t>
            </a:r>
            <a:r>
              <a:rPr lang="zh-CN">
                <a:sym typeface="+mn-ea"/>
              </a:rPr>
              <a:t>通过晨线与赤道的交点，地方时为</a:t>
            </a:r>
            <a:r>
              <a:rPr lang="en-US">
                <a:sym typeface="+mn-ea"/>
              </a:rPr>
              <a:t>6</a:t>
            </a:r>
            <a:r>
              <a:rPr lang="zh-CN" altLang="en-US">
                <a:sym typeface="+mn-ea"/>
              </a:rPr>
              <a:t>时</a:t>
            </a: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2385695" y="4803140"/>
            <a:ext cx="4557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zh-CN"/>
              <a:t>所在经线平分昼半球，地方时为</a:t>
            </a:r>
            <a:r>
              <a:rPr lang="en-US"/>
              <a:t>12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385695" y="5165090"/>
            <a:ext cx="515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</a:t>
            </a:r>
            <a:r>
              <a:rPr lang="zh-CN"/>
              <a:t>所在经线通过昏线与赤道的交点，地方时为</a:t>
            </a:r>
            <a:r>
              <a:rPr lang="en-US"/>
              <a:t>18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2385695" y="5527040"/>
            <a:ext cx="515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</a:t>
            </a:r>
            <a:r>
              <a:rPr lang="zh-CN"/>
              <a:t>所在经线</a:t>
            </a:r>
            <a:r>
              <a:rPr lang="zh-CN">
                <a:sym typeface="+mn-ea"/>
              </a:rPr>
              <a:t>平分夜半球，地方时为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24</a:t>
            </a:r>
            <a:r>
              <a:rPr lang="zh-CN" altLang="en-US">
                <a:sym typeface="+mn-ea"/>
              </a:rPr>
              <a:t>时</a:t>
            </a:r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2385695" y="5888990"/>
            <a:ext cx="6869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</a:t>
            </a:r>
            <a:r>
              <a:rPr lang="zh-CN"/>
              <a:t>所在经线与</a:t>
            </a:r>
            <a:r>
              <a:rPr lang="en-US" altLang="zh-CN"/>
              <a:t>A</a:t>
            </a:r>
            <a:r>
              <a:rPr lang="zh-CN" altLang="en-US"/>
              <a:t>和</a:t>
            </a:r>
            <a:r>
              <a:rPr lang="en-US" altLang="zh-CN"/>
              <a:t>B</a:t>
            </a:r>
            <a:r>
              <a:rPr lang="zh-CN" altLang="en-US"/>
              <a:t>所在经线经度差为</a:t>
            </a:r>
            <a:r>
              <a:rPr lang="en-US" altLang="zh-CN"/>
              <a:t>45</a:t>
            </a:r>
            <a:r>
              <a:rPr lang="zh-CN" altLang="en-US"/>
              <a:t>°，时差</a:t>
            </a:r>
            <a:r>
              <a:rPr lang="en-US" altLang="zh-CN"/>
              <a:t>3</a:t>
            </a:r>
            <a:r>
              <a:rPr lang="zh-CN" altLang="en-US"/>
              <a:t>小时，地方时为</a:t>
            </a:r>
            <a:r>
              <a:rPr lang="en-US" altLang="zh-CN"/>
              <a:t>9</a:t>
            </a:r>
            <a:r>
              <a:rPr lang="zh-CN" altLang="en-US"/>
              <a:t>时</a:t>
            </a:r>
            <a:endParaRPr lang="zh-CN" altLang="en-US"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99465" y="6226810"/>
            <a:ext cx="100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385695" y="6250940"/>
            <a:ext cx="42919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>
                <a:sym typeface="+mn-ea"/>
              </a:rPr>
              <a:t>F</a:t>
            </a:r>
            <a:r>
              <a:rPr lang="zh-CN" altLang="en-US">
                <a:sym typeface="+mn-ea"/>
              </a:rPr>
              <a:t>所在经线</a:t>
            </a:r>
            <a:r>
              <a:rPr lang="zh-CN">
                <a:sym typeface="+mn-ea"/>
              </a:rPr>
              <a:t>平分夜半球，地方时为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24</a:t>
            </a:r>
            <a:r>
              <a:rPr lang="zh-CN" altLang="en-US">
                <a:sym typeface="+mn-ea"/>
              </a:rPr>
              <a:t>时</a:t>
            </a: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803525" y="3176905"/>
            <a:ext cx="8281670" cy="31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+mn-ea"/>
                <a:cs typeface="+mn-ea"/>
              </a:rPr>
              <a:t>小结：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en-US" altLang="zh-CN" sz="2800" b="1">
                <a:latin typeface="+mn-ea"/>
                <a:cs typeface="+mn-ea"/>
              </a:rPr>
              <a:t>1</a:t>
            </a:r>
            <a:r>
              <a:rPr lang="zh-CN" altLang="en-US" sz="2800" b="1">
                <a:latin typeface="+mn-ea"/>
                <a:cs typeface="+mn-ea"/>
              </a:rPr>
              <a:t>，同一经度各地地方时相同；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en-US" altLang="zh-CN" sz="2800" b="1">
                <a:latin typeface="+mn-ea"/>
                <a:cs typeface="+mn-ea"/>
              </a:rPr>
              <a:t>2</a:t>
            </a:r>
            <a:r>
              <a:rPr lang="zh-CN" altLang="en-US" sz="2800" b="1">
                <a:latin typeface="+mn-ea"/>
                <a:cs typeface="+mn-ea"/>
              </a:rPr>
              <a:t>，光照图上有四个特殊时间可以作为已知条件：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平分昼半球的经线，地方时为</a:t>
            </a:r>
            <a:r>
              <a:rPr lang="en-US" altLang="zh-CN" sz="2800" b="1">
                <a:latin typeface="+mn-ea"/>
                <a:cs typeface="+mn-ea"/>
              </a:rPr>
              <a:t>12</a:t>
            </a:r>
            <a:r>
              <a:rPr lang="zh-CN" altLang="en-US" sz="2800" b="1">
                <a:latin typeface="+mn-ea"/>
                <a:cs typeface="+mn-ea"/>
              </a:rPr>
              <a:t>时；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平分夜半球的经线，地方时为</a:t>
            </a:r>
            <a:r>
              <a:rPr lang="en-US" altLang="zh-CN" sz="2800" b="1">
                <a:latin typeface="+mn-ea"/>
                <a:cs typeface="+mn-ea"/>
              </a:rPr>
              <a:t>0</a:t>
            </a:r>
            <a:r>
              <a:rPr lang="zh-CN" altLang="en-US" sz="2800" b="1">
                <a:latin typeface="+mn-ea"/>
                <a:cs typeface="+mn-ea"/>
              </a:rPr>
              <a:t>或</a:t>
            </a:r>
            <a:r>
              <a:rPr lang="en-US" altLang="zh-CN" sz="2800" b="1">
                <a:latin typeface="+mn-ea"/>
                <a:cs typeface="+mn-ea"/>
              </a:rPr>
              <a:t>24</a:t>
            </a:r>
            <a:r>
              <a:rPr lang="zh-CN" altLang="en-US" sz="2800" b="1">
                <a:latin typeface="+mn-ea"/>
                <a:cs typeface="+mn-ea"/>
              </a:rPr>
              <a:t>时；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晨线与赤道交点所在的经线，地方时为</a:t>
            </a:r>
            <a:r>
              <a:rPr lang="en-US" altLang="zh-CN" sz="2800" b="1">
                <a:latin typeface="+mn-ea"/>
                <a:cs typeface="+mn-ea"/>
              </a:rPr>
              <a:t>6</a:t>
            </a:r>
            <a:r>
              <a:rPr lang="zh-CN" altLang="en-US" sz="2800" b="1">
                <a:latin typeface="+mn-ea"/>
                <a:cs typeface="+mn-ea"/>
              </a:rPr>
              <a:t>时；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昏线与赤道交点所在的经线，地方时为</a:t>
            </a:r>
            <a:r>
              <a:rPr lang="en-US" altLang="zh-CN" sz="2800" b="1">
                <a:latin typeface="+mn-ea"/>
                <a:cs typeface="+mn-ea"/>
              </a:rPr>
              <a:t>18</a:t>
            </a:r>
            <a:r>
              <a:rPr lang="zh-CN" altLang="en-US" sz="2800" b="1">
                <a:latin typeface="+mn-ea"/>
                <a:cs typeface="+mn-ea"/>
              </a:rPr>
              <a:t>时。</a:t>
            </a:r>
            <a:endParaRPr lang="zh-CN" altLang="en-US" sz="2800" b="1">
              <a:latin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/>
      <p:bldP spid="14" grpId="0"/>
      <p:bldP spid="15" grpId="0"/>
      <p:bldP spid="26" grpId="0"/>
      <p:bldP spid="29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20396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，产生时差</a:t>
            </a:r>
            <a:endParaRPr lang="zh-CN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5120" y="2039620"/>
            <a:ext cx="455041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时区与区时：为了方便计时，全世界统一划分为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24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个时区，以每个时区中央经线的地方时作为本时区的区时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kumimoji="0" lang="en-US" altLang="zh-CN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5120" y="3122930"/>
            <a:ext cx="455041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区时计算：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所求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区时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=已知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区时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±1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</a:t>
            </a:r>
            <a:r>
              <a:rPr lang="en-US" altLang="zh-CN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sz="200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两地区时差</a:t>
            </a:r>
            <a:endParaRPr lang="zh-CN" altLang="en-US" sz="200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也就是地方时计算的一种特殊情况。</a:t>
            </a:r>
            <a:endParaRPr kumimoji="0" lang="zh-CN" altLang="en-US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5120" y="4371340"/>
            <a:ext cx="455041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国际日界线：为了避免日期紊乱，原则上以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180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°经线作为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“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今天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”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和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“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昨天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”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的分界线，自西向东越过国际日界线日期要减一天，反之加一天。</a:t>
            </a:r>
            <a:endParaRPr kumimoji="0" lang="zh-CN" altLang="en-US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8445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：地球自转及其地理意义</a:t>
            </a:r>
            <a:endParaRPr lang="en-US" altLang="zh-CN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30" y="1332230"/>
            <a:ext cx="7153910" cy="474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5120" y="5772785"/>
            <a:ext cx="455041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零时经线：地球上自然形成的日期界线，该线东侧是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“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今天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”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，西侧是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“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昨天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”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kumimoji="0" lang="zh-CN" altLang="en-US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5120" y="1572260"/>
            <a:ext cx="45504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国际标准时间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：</a:t>
            </a:r>
            <a:r>
              <a:rPr kumimoji="0" 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0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°经线的地方时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kumimoji="0" lang="en-US" altLang="zh-CN" sz="2000" b="1" kern="1200" cap="none" spc="0" normalizeH="0" baseline="0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5338445" y="61531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时区、区时与日界线</a:t>
            </a:r>
            <a:endParaRPr lang="zh-CN"/>
          </a:p>
        </p:txBody>
      </p:sp>
      <p:sp>
        <p:nvSpPr>
          <p:cNvPr id="36867" name="文本框 36866"/>
          <p:cNvSpPr txBox="1"/>
          <p:nvPr/>
        </p:nvSpPr>
        <p:spPr>
          <a:xfrm>
            <a:off x="339725" y="2722245"/>
            <a:ext cx="115119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例2、已知西8区的区时是4点，乙地的区时是8点，丙地区时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点，问乙地位于哪个时区？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6869" name="文本框 36868"/>
          <p:cNvSpPr txBox="1"/>
          <p:nvPr/>
        </p:nvSpPr>
        <p:spPr>
          <a:xfrm>
            <a:off x="1332230" y="3552190"/>
            <a:ext cx="77470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由题意可知，乙地所在时区应位于西8区的东边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两地的区时差   8:00-4:00=4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乙地所在时区   8-4=4（西时区的时区数向东减小）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乙地位于西四区</a:t>
            </a:r>
            <a:endParaRPr lang="zh-CN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丙地也位于西八区东边，两地区时差为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18-4=14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8-14=-6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值为负数，意即丙地位于东时区，即东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区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2230" y="1523365"/>
            <a:ext cx="63468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东7区区时=12:00+1×（7-2）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=12:00+5时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=17:00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120" y="1062990"/>
            <a:ext cx="7667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例1、已知东2区的区时是12点，东7区的区时是多少？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299210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，天体系统及其层次</a:t>
            </a:r>
            <a:endParaRPr lang="zh-CN" altLang="en-US"/>
          </a:p>
        </p:txBody>
      </p:sp>
      <p:sp>
        <p:nvSpPr>
          <p:cNvPr id="22530" name="矩形 22529"/>
          <p:cNvSpPr/>
          <p:nvPr/>
        </p:nvSpPr>
        <p:spPr>
          <a:xfrm>
            <a:off x="1159828" y="2451735"/>
            <a:ext cx="685800" cy="1752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星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5033010" y="2910205"/>
            <a:ext cx="2209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其他恒星系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2" name="矩形 22531"/>
          <p:cNvSpPr/>
          <p:nvPr/>
        </p:nvSpPr>
        <p:spPr>
          <a:xfrm>
            <a:off x="7709218" y="3611245"/>
            <a:ext cx="2209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其他行星系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3" name="矩形 22532"/>
          <p:cNvSpPr/>
          <p:nvPr/>
        </p:nvSpPr>
        <p:spPr>
          <a:xfrm>
            <a:off x="5033010" y="4350385"/>
            <a:ext cx="2209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4" name="矩形 22533"/>
          <p:cNvSpPr/>
          <p:nvPr/>
        </p:nvSpPr>
        <p:spPr>
          <a:xfrm>
            <a:off x="7709535" y="4963795"/>
            <a:ext cx="208915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5" name="矩形 22534"/>
          <p:cNvSpPr/>
          <p:nvPr/>
        </p:nvSpPr>
        <p:spPr>
          <a:xfrm>
            <a:off x="2369185" y="3619183"/>
            <a:ext cx="2209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6" name="矩形 22535"/>
          <p:cNvSpPr/>
          <p:nvPr/>
        </p:nvSpPr>
        <p:spPr>
          <a:xfrm>
            <a:off x="2369185" y="2435860"/>
            <a:ext cx="2209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7" name="左大括号 22536"/>
          <p:cNvSpPr/>
          <p:nvPr/>
        </p:nvSpPr>
        <p:spPr>
          <a:xfrm>
            <a:off x="1955165" y="2642235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8" name="左大括号 22537"/>
          <p:cNvSpPr/>
          <p:nvPr/>
        </p:nvSpPr>
        <p:spPr>
          <a:xfrm>
            <a:off x="4653915" y="3229928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39" name="左大括号 22538"/>
          <p:cNvSpPr/>
          <p:nvPr/>
        </p:nvSpPr>
        <p:spPr>
          <a:xfrm>
            <a:off x="7338060" y="3918585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2785110" y="3663315"/>
            <a:ext cx="1377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银河系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2632710" y="2479675"/>
            <a:ext cx="16821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河外星系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5439410" y="4394200"/>
            <a:ext cx="139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太阳系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8098790" y="5007610"/>
            <a:ext cx="1310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地月系</a:t>
            </a:r>
            <a:endParaRPr lang="zh-CN" altLang="en-US" sz="2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3985" y="1875790"/>
            <a:ext cx="5599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宇宙中的天体</a:t>
            </a:r>
            <a:r>
              <a:rPr lang="zh-CN" altLang="en-US">
                <a:solidFill>
                  <a:srgbClr val="FF0000"/>
                </a:solidFill>
              </a:rPr>
              <a:t>相互吸引、相互绕转</a:t>
            </a:r>
            <a:r>
              <a:rPr lang="zh-CN" altLang="en-US"/>
              <a:t>，形成天体系统。</a:t>
            </a:r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 rot="10800000" flipH="1">
            <a:off x="915035" y="4404995"/>
            <a:ext cx="1946910" cy="8851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1075" y="4525010"/>
            <a:ext cx="1804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目前人类观察到的宇宙总体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 flipV="1">
            <a:off x="8527415" y="5699760"/>
            <a:ext cx="2082165" cy="5073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589010" y="5769610"/>
            <a:ext cx="216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以</a:t>
            </a:r>
            <a:r>
              <a:rPr lang="zh-CN" altLang="en-US">
                <a:solidFill>
                  <a:schemeClr val="bg1"/>
                </a:solidFill>
              </a:rPr>
              <a:t>地球</a:t>
            </a:r>
            <a:r>
              <a:rPr lang="zh-CN" altLang="en-US"/>
              <a:t>为</a:t>
            </a:r>
            <a:r>
              <a:rPr lang="zh-CN" altLang="en-US" b="1"/>
              <a:t>中心天体</a:t>
            </a:r>
            <a:endParaRPr lang="zh-CN" altLang="en-US" b="1"/>
          </a:p>
        </p:txBody>
      </p:sp>
      <p:sp>
        <p:nvSpPr>
          <p:cNvPr id="9" name="圆角矩形标注 8"/>
          <p:cNvSpPr/>
          <p:nvPr/>
        </p:nvSpPr>
        <p:spPr>
          <a:xfrm flipV="1">
            <a:off x="5097145" y="5170170"/>
            <a:ext cx="2082165" cy="5073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58740" y="5240020"/>
            <a:ext cx="216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以</a:t>
            </a:r>
            <a:r>
              <a:rPr lang="zh-CN" altLang="en-US">
                <a:solidFill>
                  <a:schemeClr val="bg1"/>
                </a:solidFill>
              </a:rPr>
              <a:t>太阳</a:t>
            </a:r>
            <a:r>
              <a:rPr lang="zh-CN" altLang="en-US"/>
              <a:t>为</a:t>
            </a:r>
            <a:r>
              <a:rPr lang="zh-CN" altLang="en-US" b="1"/>
              <a:t>中心天体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5241925" y="62420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：地球在宇宙中的位置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38445" y="61531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时区、区时与日界线</a:t>
            </a:r>
            <a:endParaRPr lang="zh-CN"/>
          </a:p>
        </p:txBody>
      </p:sp>
      <p:sp>
        <p:nvSpPr>
          <p:cNvPr id="5" name="圆角矩形 4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325120" y="1097915"/>
            <a:ext cx="115112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例3、一架飞机从上海于北京时间10月1日17时飞往美国旧金山（西八区）需飞行14小时，到达目的地时，当地区时是多少？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660" y="1927860"/>
            <a:ext cx="71443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飞机起飞时旧金山区时=17:00-1×（8+8）=1:00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14小时后旧金山区时为10月1日15时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120" y="3835400"/>
            <a:ext cx="8923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例4、求北京时间5点时，地球上今天和昨天的范围比例是多少？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5120" y="4295775"/>
            <a:ext cx="115106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北京时间5点，也就是120°E地方时为5:00，可算出此时东3区区时，也就是45°E地方时为0:00，45°E到180°（国际日界线）两条线之间区域为“今天”，此刻地球上今天和昨天范围之比即为（180-45）÷[360-（180-45）]=3/5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120" y="2757805"/>
            <a:ext cx="11510645" cy="101473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另一种算法：飞机起飞后向东飞行，东八区向东到西八区区时相差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小时，</a:t>
            </a:r>
            <a:r>
              <a:rPr 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17+8=25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时，也就是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小时后为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时，但由于向东越过日界线，由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今天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进入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昨天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日期要减一天，结果仍是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时。这使向东算的结果与向西算一致，这就是国际日界线的意义。</a:t>
            </a:r>
            <a:endParaRPr lang="zh-CN" altLang="en-US" sz="20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120" y="5515610"/>
            <a:ext cx="11510645" cy="101473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另一种算法：</a:t>
            </a:r>
            <a:r>
              <a:rPr 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北京时间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点时，东西十二区区时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也就是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°经线地方时为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9:00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，由于新的一天就从这里开始，因此，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180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°的地方时几点几分，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今天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就有几小时几分钟，其余的时间均为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昨天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，可得新旧一天范围比例为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9/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24-9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），也就是</a:t>
            </a:r>
            <a:r>
              <a:rPr lang="en-US" altLang="zh-CN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3/5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51828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zh-CN" altLang="en-US"/>
              <a:t>，产生地转偏向力</a:t>
            </a:r>
            <a:endParaRPr lang="zh-CN" alt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30275" y="2162175"/>
            <a:ext cx="10695305" cy="178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由于地球自转，地表物体在沿着水平方向运动时，其运动方向会发生一定偏转：</a:t>
            </a:r>
            <a:endParaRPr lang="zh-CN" altLang="en-US" sz="2000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  <a:sym typeface="+mn-ea"/>
            </a:endParaRPr>
          </a:p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000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北</a:t>
            </a: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半球向</a:t>
            </a:r>
            <a:r>
              <a:rPr lang="zh-CN" altLang="en-US" sz="2000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右</a:t>
            </a: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偏；</a:t>
            </a:r>
            <a:endParaRPr lang="zh-CN" altLang="en-US" sz="2000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  <a:sym typeface="+mn-ea"/>
            </a:endParaRPr>
          </a:p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000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南</a:t>
            </a: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半球向</a:t>
            </a:r>
            <a:r>
              <a:rPr lang="zh-CN" altLang="en-US" sz="2000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左</a:t>
            </a: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偏；</a:t>
            </a:r>
            <a:endParaRPr lang="zh-CN" altLang="en-US" sz="2000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  <a:sym typeface="+mn-ea"/>
            </a:endParaRPr>
          </a:p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000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在赤道上不偏转。        </a:t>
            </a:r>
            <a:endParaRPr lang="zh-CN" altLang="en-US" sz="2000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0275" y="5414010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地转偏向力在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气流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水流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运动中表现最为明显。</a:t>
            </a:r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5558155" y="3016885"/>
            <a:ext cx="0" cy="17506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4989830" y="3234690"/>
            <a:ext cx="1315085" cy="1315085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9551670" y="3007360"/>
            <a:ext cx="0" cy="17506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8799830" y="3234690"/>
            <a:ext cx="1379855" cy="1236345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097780" y="4906645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北半球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091295" y="4896485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南半球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20185" y="3016885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原运动方向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32670" y="3016885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原运动方向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70955" y="3001645"/>
            <a:ext cx="1176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</a:rPr>
              <a:t>偏转后的运动方向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3810" y="3001645"/>
            <a:ext cx="1176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</a:rPr>
              <a:t>偏转后的运动方向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8445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：地球自转及其地理意义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18760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：地球公转及其地理意义</a:t>
            </a:r>
            <a:endParaRPr lang="en-US" altLang="zh-CN"/>
          </a:p>
        </p:txBody>
      </p:sp>
      <p:sp>
        <p:nvSpPr>
          <p:cNvPr id="6149" name="Text Box 7"/>
          <p:cNvSpPr txBox="1"/>
          <p:nvPr/>
        </p:nvSpPr>
        <p:spPr>
          <a:xfrm>
            <a:off x="325120" y="1388745"/>
            <a:ext cx="116103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>
                <a:latin typeface="Tahoma" panose="020b0604030504040204" pitchFamily="34" charset="0"/>
                <a:sym typeface="+mn-ea"/>
              </a:rPr>
              <a:t>1</a:t>
            </a:r>
            <a:r>
              <a:rPr lang="zh-CN" altLang="en-US" sz="2400">
                <a:latin typeface="Tahoma" panose="020b0604030504040204" pitchFamily="34" charset="0"/>
                <a:sym typeface="+mn-ea"/>
              </a:rPr>
              <a:t>，地球公转：</a:t>
            </a:r>
            <a:r>
              <a:rPr lang="zh-CN" altLang="en-US" sz="2400">
                <a:latin typeface="Tahoma" panose="020b0604030504040204" pitchFamily="34" charset="0"/>
              </a:rPr>
              <a:t>地球绕太阳的运动。地球公转轨道是近似正圆的椭圆形，太阳位于椭圆的一个焦点上。</a:t>
            </a:r>
            <a:endParaRPr lang="zh-CN" altLang="en-US" sz="2400">
              <a:latin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405" y="3769995"/>
            <a:ext cx="167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地球公转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7" name="左大括号 22536"/>
          <p:cNvSpPr/>
          <p:nvPr/>
        </p:nvSpPr>
        <p:spPr>
          <a:xfrm>
            <a:off x="2381250" y="2465070"/>
            <a:ext cx="304800" cy="313118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3055" y="2217420"/>
            <a:ext cx="7062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方向：自西向东（北极上空看也是逆时针）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3055" y="3463290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时间单位：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恒星年：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365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秒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3055" y="5361305"/>
            <a:ext cx="983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速度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836670" y="4921885"/>
            <a:ext cx="304800" cy="1401445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76725" y="4718685"/>
            <a:ext cx="7658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近日点：每年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，此时公转速度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最快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6725" y="5883275"/>
            <a:ext cx="7658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远日点：每年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，此时公转速度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最慢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16141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，太阳直射点的移动</a:t>
            </a:r>
            <a:endParaRPr lang="zh-CN" altLang="en-US"/>
          </a:p>
        </p:txBody>
      </p:sp>
      <p:sp>
        <p:nvSpPr>
          <p:cNvPr id="6149" name="Text Box 7"/>
          <p:cNvSpPr txBox="1"/>
          <p:nvPr/>
        </p:nvSpPr>
        <p:spPr>
          <a:xfrm>
            <a:off x="5655310" y="1161415"/>
            <a:ext cx="62204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>
                <a:latin typeface="Tahoma" panose="020b0604030504040204" pitchFamily="34" charset="0"/>
              </a:rPr>
              <a:t>太阳直射点移动的原因：地球在公转过程中，</a:t>
            </a:r>
            <a:r>
              <a:rPr lang="zh-CN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地轴的空间指向</a:t>
            </a:r>
            <a:r>
              <a:rPr lang="zh-CN" altLang="en-US" sz="2400">
                <a:latin typeface="Tahoma" panose="020b0604030504040204" pitchFamily="34" charset="0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黄赤交角的大小</a:t>
            </a:r>
            <a:r>
              <a:rPr lang="zh-CN" altLang="en-US" sz="2400">
                <a:latin typeface="Tahoma" panose="020b0604030504040204" pitchFamily="34" charset="0"/>
              </a:rPr>
              <a:t>基本</a:t>
            </a:r>
            <a:r>
              <a:rPr lang="zh-CN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不变</a:t>
            </a:r>
            <a:endParaRPr lang="zh-CN" altLang="en-US" sz="2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5655310" y="2066925"/>
            <a:ext cx="35217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>
                <a:latin typeface="Tahoma" panose="020b0604030504040204" pitchFamily="34" charset="0"/>
              </a:rPr>
              <a:t>太阳直射点移动的过程：</a:t>
            </a:r>
            <a:endParaRPr lang="zh-CN" altLang="en-US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03265" y="3250565"/>
            <a:ext cx="5101590" cy="1879600"/>
            <a:chOff x="9139" y="5119"/>
            <a:chExt cx="8034" cy="296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139" y="5119"/>
              <a:ext cx="803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139" y="6599"/>
              <a:ext cx="80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139" y="8079"/>
              <a:ext cx="803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7"/>
          <p:cNvSpPr txBox="1"/>
          <p:nvPr/>
        </p:nvSpPr>
        <p:spPr>
          <a:xfrm>
            <a:off x="10905490" y="305117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latin typeface="Tahoma" panose="020b0604030504040204" pitchFamily="34" charset="0"/>
              </a:rPr>
              <a:t>23</a:t>
            </a:r>
            <a:r>
              <a:rPr lang="zh-CN" altLang="en-US" sz="2000">
                <a:latin typeface="Tahoma" panose="020b0604030504040204" pitchFamily="34" charset="0"/>
              </a:rPr>
              <a:t>°</a:t>
            </a:r>
            <a:r>
              <a:rPr lang="en-US" altLang="zh-CN" sz="2000">
                <a:latin typeface="Tahoma" panose="020b0604030504040204" pitchFamily="34" charset="0"/>
              </a:rPr>
              <a:t>26′N</a:t>
            </a:r>
            <a:endParaRPr lang="en-US" altLang="zh-CN" sz="2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10905490" y="493077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latin typeface="Tahoma" panose="020b0604030504040204" pitchFamily="34" charset="0"/>
              </a:rPr>
              <a:t>23</a:t>
            </a:r>
            <a:r>
              <a:rPr lang="zh-CN" altLang="en-US" sz="2000">
                <a:latin typeface="Tahoma" panose="020b0604030504040204" pitchFamily="34" charset="0"/>
              </a:rPr>
              <a:t>°</a:t>
            </a:r>
            <a:r>
              <a:rPr lang="en-US" altLang="zh-CN" sz="2000">
                <a:latin typeface="Tahoma" panose="020b0604030504040204" pitchFamily="34" charset="0"/>
              </a:rPr>
              <a:t>26′S</a:t>
            </a:r>
            <a:endParaRPr lang="en-US" altLang="zh-CN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0905490" y="399097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>
                <a:solidFill>
                  <a:schemeClr val="tx1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2000" b="1">
                <a:solidFill>
                  <a:schemeClr val="tx1"/>
                </a:solidFill>
                <a:latin typeface="Tahoma" panose="020b0604030504040204" pitchFamily="34" charset="0"/>
              </a:rPr>
              <a:t>°</a:t>
            </a:r>
            <a:endParaRPr lang="zh-CN" altLang="en-US" sz="20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41695" y="411607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54215" y="317627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49590" y="411607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247505" y="505587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365105" y="411607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9140000">
            <a:off x="5931535" y="361632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19140000">
            <a:off x="9241155" y="455993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2520000">
            <a:off x="7030085" y="363791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2520000">
            <a:off x="8122285" y="456755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7"/>
          <p:cNvSpPr txBox="1"/>
          <p:nvPr/>
        </p:nvSpPr>
        <p:spPr>
          <a:xfrm>
            <a:off x="5301615" y="4347210"/>
            <a:ext cx="1428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春分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日前后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6414135" y="2527300"/>
            <a:ext cx="1428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夏至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日前后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 Box 7"/>
          <p:cNvSpPr txBox="1"/>
          <p:nvPr/>
        </p:nvSpPr>
        <p:spPr>
          <a:xfrm>
            <a:off x="7411085" y="4363720"/>
            <a:ext cx="1428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秋分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日前后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8522970" y="5329555"/>
            <a:ext cx="1597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冬至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日前后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8760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：地球公转及其地理意义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991360"/>
            <a:ext cx="4812030" cy="33540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423035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zh-CN" altLang="en-US"/>
              <a:t>，昼夜长短和正午太阳高度的变化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02430" y="1423035"/>
            <a:ext cx="76809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太阳直射点的移动，使地表接受到的太阳辐射能量因时因地变化。这种变化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可以用昼夜长短和正午太阳高度的变化来描述。昼夜长短反映了光照时间的长短，正午太阳高度反映了太阳辐射的强弱。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5905" y="3030855"/>
            <a:ext cx="5101590" cy="1879600"/>
            <a:chOff x="9139" y="5119"/>
            <a:chExt cx="8034" cy="296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139" y="5119"/>
              <a:ext cx="803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139" y="6599"/>
              <a:ext cx="80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139" y="8079"/>
              <a:ext cx="803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7"/>
          <p:cNvSpPr txBox="1"/>
          <p:nvPr/>
        </p:nvSpPr>
        <p:spPr>
          <a:xfrm>
            <a:off x="5358130" y="283146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latin typeface="Tahoma" panose="020b0604030504040204" pitchFamily="34" charset="0"/>
              </a:rPr>
              <a:t>23</a:t>
            </a:r>
            <a:r>
              <a:rPr lang="zh-CN" altLang="en-US" sz="2000">
                <a:latin typeface="Tahoma" panose="020b0604030504040204" pitchFamily="34" charset="0"/>
              </a:rPr>
              <a:t>°</a:t>
            </a:r>
            <a:r>
              <a:rPr lang="en-US" altLang="zh-CN" sz="2000">
                <a:latin typeface="Tahoma" panose="020b0604030504040204" pitchFamily="34" charset="0"/>
              </a:rPr>
              <a:t>26′N</a:t>
            </a:r>
            <a:endParaRPr lang="en-US" altLang="zh-CN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5358130" y="471106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latin typeface="Tahoma" panose="020b0604030504040204" pitchFamily="34" charset="0"/>
              </a:rPr>
              <a:t>23</a:t>
            </a:r>
            <a:r>
              <a:rPr lang="zh-CN" altLang="en-US" sz="2000">
                <a:latin typeface="Tahoma" panose="020b0604030504040204" pitchFamily="34" charset="0"/>
              </a:rPr>
              <a:t>°</a:t>
            </a:r>
            <a:r>
              <a:rPr lang="en-US" altLang="zh-CN" sz="2000">
                <a:latin typeface="Tahoma" panose="020b0604030504040204" pitchFamily="34" charset="0"/>
              </a:rPr>
              <a:t>26′S</a:t>
            </a:r>
            <a:endParaRPr lang="en-US" altLang="zh-CN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5358130" y="3771265"/>
            <a:ext cx="1148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>
                <a:solidFill>
                  <a:schemeClr val="tx1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2000" b="1">
                <a:solidFill>
                  <a:schemeClr val="tx1"/>
                </a:solidFill>
                <a:latin typeface="Tahoma" panose="020b0604030504040204" pitchFamily="34" charset="0"/>
              </a:rPr>
              <a:t>°</a:t>
            </a:r>
            <a:endParaRPr lang="zh-CN" altLang="en-US" sz="2000" b="1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4335" y="389636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06855" y="295656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02230" y="389636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00145" y="483616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817745" y="3896360"/>
            <a:ext cx="148590" cy="14859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9140000">
            <a:off x="384175" y="339661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19140000">
            <a:off x="3693795" y="434022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2520000">
            <a:off x="1482725" y="341820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2520000">
            <a:off x="2574925" y="4347845"/>
            <a:ext cx="12858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7"/>
          <p:cNvSpPr txBox="1"/>
          <p:nvPr/>
        </p:nvSpPr>
        <p:spPr>
          <a:xfrm>
            <a:off x="-245745" y="4327525"/>
            <a:ext cx="14287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春分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866775" y="2494280"/>
            <a:ext cx="14287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夏至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 Box 7"/>
          <p:cNvSpPr txBox="1"/>
          <p:nvPr/>
        </p:nvSpPr>
        <p:spPr>
          <a:xfrm>
            <a:off x="1863725" y="4144010"/>
            <a:ext cx="14287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秋分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2975610" y="5109845"/>
            <a:ext cx="15970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冬至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160" y="3040380"/>
            <a:ext cx="5092065" cy="909955"/>
          </a:xfrm>
          <a:prstGeom prst="rect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555105" y="2509520"/>
            <a:ext cx="53282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从春分到秋分是北半球的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夏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半年，是北半球日照时间最长的季节。在此期间：北半球各纬度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昼长夜短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纬度越高昼越长夜越短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，北极周围出现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极昼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。其中，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夏至日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是北半球各地一年中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昼最长夜最短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、北半球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极昼范围最大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的一天（北极圈内都是极昼）。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6065" y="3980815"/>
            <a:ext cx="5092065" cy="909955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555105" y="4044950"/>
            <a:ext cx="53282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从秋分到春分是北半球的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冬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半年，是北半球日照时间最短的季节。在此期间：北半球各纬度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昼短夜长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纬度越高昼越短夜越长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，北极周围出现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极夜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。其中，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冬至日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是北半球各地一年中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昼最短夜最长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、北半球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极夜范围最大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的一天（北极圈内都是极夜）。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55105" y="5640705"/>
            <a:ext cx="552513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南半球与北半球的变化正好相反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春秋分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两日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全球各地昼夜等长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赤道上永远昼夜等长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8760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：地球公转及其地理意义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Group 25"/>
          <p:cNvGrpSpPr/>
          <p:nvPr/>
        </p:nvGrpSpPr>
        <p:grpSpPr>
          <a:xfrm>
            <a:off x="6368415" y="3781425"/>
            <a:ext cx="3533775" cy="3076575"/>
            <a:chOff x="793" y="669"/>
            <a:chExt cx="3901" cy="3396"/>
          </a:xfrm>
          <a:effectLst/>
        </p:grpSpPr>
        <p:pic>
          <p:nvPicPr>
            <p:cNvPr id="40" name="Picture 26" descr="冬至日太阳高度分布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" y="669"/>
              <a:ext cx="3901" cy="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27"/>
            <p:cNvGrpSpPr/>
            <p:nvPr/>
          </p:nvGrpSpPr>
          <p:grpSpPr>
            <a:xfrm>
              <a:off x="1791" y="2840"/>
              <a:ext cx="2404" cy="181"/>
              <a:chOff x="1927" y="1752"/>
              <a:chExt cx="2404" cy="181"/>
            </a:xfrm>
          </p:grpSpPr>
          <p:sp>
            <p:nvSpPr>
              <p:cNvPr id="42" name="AutoShape 28"/>
              <p:cNvSpPr>
                <a:spLocks noChangeArrowheads="1"/>
              </p:cNvSpPr>
              <p:nvPr/>
            </p:nvSpPr>
            <p:spPr bwMode="auto">
              <a:xfrm>
                <a:off x="2472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3" name="AutoShape 29"/>
              <p:cNvSpPr>
                <a:spLocks noChangeArrowheads="1"/>
              </p:cNvSpPr>
              <p:nvPr/>
            </p:nvSpPr>
            <p:spPr bwMode="auto">
              <a:xfrm>
                <a:off x="2199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4" name="AutoShape 30"/>
              <p:cNvSpPr>
                <a:spLocks noChangeArrowheads="1"/>
              </p:cNvSpPr>
              <p:nvPr/>
            </p:nvSpPr>
            <p:spPr bwMode="auto">
              <a:xfrm>
                <a:off x="1927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5" name="AutoShape 31"/>
              <p:cNvSpPr>
                <a:spLocks noChangeArrowheads="1"/>
              </p:cNvSpPr>
              <p:nvPr/>
            </p:nvSpPr>
            <p:spPr bwMode="auto">
              <a:xfrm>
                <a:off x="3333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6" name="AutoShape 32"/>
              <p:cNvSpPr>
                <a:spLocks noChangeArrowheads="1"/>
              </p:cNvSpPr>
              <p:nvPr/>
            </p:nvSpPr>
            <p:spPr bwMode="auto">
              <a:xfrm>
                <a:off x="3060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7" name="AutoShape 33"/>
              <p:cNvSpPr>
                <a:spLocks noChangeArrowheads="1"/>
              </p:cNvSpPr>
              <p:nvPr/>
            </p:nvSpPr>
            <p:spPr bwMode="auto">
              <a:xfrm>
                <a:off x="2788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8" name="AutoShape 34"/>
              <p:cNvSpPr>
                <a:spLocks noChangeArrowheads="1"/>
              </p:cNvSpPr>
              <p:nvPr/>
            </p:nvSpPr>
            <p:spPr bwMode="auto">
              <a:xfrm>
                <a:off x="4150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49" name="AutoShape 35"/>
              <p:cNvSpPr>
                <a:spLocks noChangeArrowheads="1"/>
              </p:cNvSpPr>
              <p:nvPr/>
            </p:nvSpPr>
            <p:spPr bwMode="auto">
              <a:xfrm>
                <a:off x="3877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  <p:sp>
            <p:nvSpPr>
              <p:cNvPr id="50" name="AutoShape 36"/>
              <p:cNvSpPr>
                <a:spLocks noChangeArrowheads="1"/>
              </p:cNvSpPr>
              <p:nvPr/>
            </p:nvSpPr>
            <p:spPr bwMode="auto">
              <a:xfrm>
                <a:off x="3605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0">
                  <a:effectLst/>
                </a:endParaRPr>
              </a:p>
            </p:txBody>
          </p:sp>
        </p:grpSp>
      </p:grpSp>
      <p:grpSp>
        <p:nvGrpSpPr>
          <p:cNvPr id="53279" name="Group 31"/>
          <p:cNvGrpSpPr/>
          <p:nvPr/>
        </p:nvGrpSpPr>
        <p:grpSpPr>
          <a:xfrm>
            <a:off x="6473825" y="1061085"/>
            <a:ext cx="3387090" cy="2948305"/>
            <a:chOff x="1271" y="799"/>
            <a:chExt cx="3856" cy="3357"/>
          </a:xfrm>
        </p:grpSpPr>
        <p:pic>
          <p:nvPicPr>
            <p:cNvPr id="5" name="Picture 13" descr="夏至日太阳高度分布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1" y="799"/>
              <a:ext cx="3856" cy="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26"/>
            <p:cNvGrpSpPr/>
            <p:nvPr/>
          </p:nvGrpSpPr>
          <p:grpSpPr>
            <a:xfrm>
              <a:off x="2223" y="1842"/>
              <a:ext cx="2404" cy="181"/>
              <a:chOff x="1927" y="1752"/>
              <a:chExt cx="2404" cy="181"/>
            </a:xfrm>
          </p:grpSpPr>
          <p:sp>
            <p:nvSpPr>
              <p:cNvPr id="12" name="AutoShape 17"/>
              <p:cNvSpPr>
                <a:spLocks noChangeArrowheads="1"/>
              </p:cNvSpPr>
              <p:nvPr/>
            </p:nvSpPr>
            <p:spPr bwMode="auto">
              <a:xfrm>
                <a:off x="2472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18"/>
              <p:cNvSpPr>
                <a:spLocks noChangeArrowheads="1"/>
              </p:cNvSpPr>
              <p:nvPr/>
            </p:nvSpPr>
            <p:spPr bwMode="auto">
              <a:xfrm>
                <a:off x="2199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auto">
              <a:xfrm>
                <a:off x="1927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>
                <a:off x="3333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3060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>
                <a:off x="2788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AutoShape 23"/>
              <p:cNvSpPr>
                <a:spLocks noChangeArrowheads="1"/>
              </p:cNvSpPr>
              <p:nvPr/>
            </p:nvSpPr>
            <p:spPr bwMode="auto">
              <a:xfrm>
                <a:off x="4150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4"/>
              <p:cNvSpPr>
                <a:spLocks noChangeArrowheads="1"/>
              </p:cNvSpPr>
              <p:nvPr/>
            </p:nvSpPr>
            <p:spPr bwMode="auto">
              <a:xfrm>
                <a:off x="3877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5"/>
              <p:cNvSpPr>
                <a:spLocks noChangeArrowheads="1"/>
              </p:cNvSpPr>
              <p:nvPr/>
            </p:nvSpPr>
            <p:spPr bwMode="auto">
              <a:xfrm>
                <a:off x="3605" y="1752"/>
                <a:ext cx="181" cy="181"/>
              </a:xfrm>
              <a:prstGeom prst="star24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rgbClr val="FF33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62306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zh-CN" altLang="en-US"/>
              <a:t>，昼夜长短和正午太阳高度的变化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5120" y="2117725"/>
            <a:ext cx="45504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同一时刻，正午太阳高度由太阳直射点向南北两侧递减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120" y="2859405"/>
            <a:ext cx="45504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夏至日，正午太阳高度由北回归线向南北两侧递减，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北回归线及其以北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正午太阳高度达到一年中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最大值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南半球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达到一年中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最小值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120" y="3956685"/>
            <a:ext cx="45504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冬至日，正午太阳高度由南回归线向南北两侧递减，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南回归线及其以南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正午太阳高度达到一年中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最大值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，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北半球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达到一年中</a:t>
            </a:r>
            <a:r>
              <a:rPr lang="zh-CN" altLang="en-US" b="1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最小值</a:t>
            </a:r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b="1" noProof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9738360" y="1158875"/>
            <a:ext cx="1938020" cy="706755"/>
          </a:xfrm>
          <a:prstGeom prst="wedgeRoundRectCallout">
            <a:avLst>
              <a:gd name="adj1" fmla="val -76048"/>
              <a:gd name="adj2" fmla="val 52156"/>
              <a:gd name="adj3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</a:ln>
          <a:effectLst/>
        </p:spPr>
        <p:txBody>
          <a:bodyPr/>
          <a:lstStyle/>
          <a:p>
            <a:r>
              <a:rPr lang="zh-CN" altLang="en-US" sz="1600" b="1">
                <a:solidFill>
                  <a:schemeClr val="bg1"/>
                </a:solidFill>
                <a:sym typeface="+mn-ea"/>
              </a:rPr>
              <a:t>正午太阳高度达到一年中最大</a:t>
            </a:r>
            <a:endParaRPr lang="zh-CN" altLang="en-US" sz="1600" b="1">
              <a:solidFill>
                <a:schemeClr val="bg1"/>
              </a:solidFill>
              <a:effectLst/>
              <a:ea typeface="方正兰亭黑_GBK" panose="02000000000000000000" pitchFamily="2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738360" y="2676525"/>
            <a:ext cx="1938020" cy="718185"/>
            <a:chOff x="14546" y="4001"/>
            <a:chExt cx="4558" cy="1345"/>
          </a:xfrm>
        </p:grpSpPr>
        <p:sp>
          <p:nvSpPr>
            <p:cNvPr id="53276" name="AutoShape 28"/>
            <p:cNvSpPr>
              <a:spLocks noChangeArrowheads="1"/>
            </p:cNvSpPr>
            <p:nvPr/>
          </p:nvSpPr>
          <p:spPr bwMode="auto">
            <a:xfrm>
              <a:off x="14546" y="4001"/>
              <a:ext cx="4558" cy="1345"/>
            </a:xfrm>
            <a:prstGeom prst="wedgeRoundRectCallout">
              <a:avLst>
                <a:gd name="adj1" fmla="val -76856"/>
                <a:gd name="adj2" fmla="val -32314"/>
                <a:gd name="adj3" fmla="val 16667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endParaRPr lang="zh-CN" altLang="en-US" sz="1600" b="0">
                <a:solidFill>
                  <a:schemeClr val="bg1"/>
                </a:solidFill>
                <a:effectLst/>
                <a:ea typeface="方正兰亭黑_GBK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4718" y="4166"/>
              <a:ext cx="4386" cy="1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 wrap="square" rtlCol="0" anchor="t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chemeClr val="bg1"/>
                  </a:solidFill>
                  <a:sym typeface="+mn-ea"/>
                </a:rPr>
                <a:t>正午太阳高度达到一年中最小</a:t>
              </a:r>
              <a:endParaRPr lang="zh-CN" altLang="en-US" sz="1600" b="1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353685" y="1159510"/>
            <a:ext cx="459740" cy="26168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夏至日正午太阳高度分布</a:t>
            </a:r>
            <a:endParaRPr lang="zh-CN" altLang="en-US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9737725" y="4047490"/>
            <a:ext cx="1938655" cy="740410"/>
          </a:xfrm>
          <a:prstGeom prst="wedgeRoundRectCallout">
            <a:avLst>
              <a:gd name="adj1" fmla="val -78594"/>
              <a:gd name="adj2" fmla="val 71269"/>
              <a:gd name="adj3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</a:ln>
          <a:effectLst/>
        </p:spPr>
        <p:txBody>
          <a:bodyPr/>
          <a:lstStyle/>
          <a:p>
            <a:r>
              <a:rPr lang="zh-CN" altLang="en-US" sz="1600" b="1">
                <a:solidFill>
                  <a:schemeClr val="bg1"/>
                </a:solidFill>
                <a:sym typeface="+mn-ea"/>
              </a:rPr>
              <a:t>正午太阳高度达到一年中最小</a:t>
            </a:r>
            <a:endParaRPr lang="zh-CN" altLang="en-US" sz="1600" b="1">
              <a:solidFill>
                <a:schemeClr val="bg1"/>
              </a:solidFill>
              <a:effectLst/>
              <a:ea typeface="方正兰亭黑_GBK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737725" y="5808681"/>
            <a:ext cx="1938655" cy="691740"/>
            <a:chOff x="14546" y="9748"/>
            <a:chExt cx="4559" cy="976"/>
          </a:xfrm>
        </p:grpSpPr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14546" y="9748"/>
              <a:ext cx="4558" cy="976"/>
            </a:xfrm>
            <a:prstGeom prst="wedgeRoundRectCallout">
              <a:avLst>
                <a:gd name="adj1" fmla="val -71711"/>
                <a:gd name="adj2" fmla="val -9498"/>
                <a:gd name="adj3" fmla="val 16667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endPara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4718" y="9791"/>
              <a:ext cx="4387" cy="8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rtlCol="0" anchor="t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正午太阳高度达到一年中最大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353685" y="4034155"/>
            <a:ext cx="459740" cy="268224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r>
              <a:rPr lang="zh-CN" altLang="en-US" b="1" noProof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  <a:sym typeface="+mn-ea"/>
              </a:rPr>
              <a:t>冬至日正午太阳高度分布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18760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：地球公转及其地理意义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0" grpId="0"/>
      <p:bldP spid="19" grpId="0"/>
      <p:bldP spid="53275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033010" y="615315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太阳直射点移动、昼夜长短与正午太阳高度变化</a:t>
            </a:r>
            <a:endParaRPr lang="zh-CN"/>
          </a:p>
        </p:txBody>
      </p:sp>
      <p:sp>
        <p:nvSpPr>
          <p:cNvPr id="100" name="文本框 99"/>
          <p:cNvSpPr txBox="1"/>
          <p:nvPr/>
        </p:nvSpPr>
        <p:spPr>
          <a:xfrm>
            <a:off x="268605" y="1140460"/>
            <a:ext cx="11577320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我国某地中学生小刘暑假期间外出旅游，回答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1-3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题：</a:t>
            </a:r>
            <a:endParaRPr 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有关此期间太阳直射点的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叙述正确的是(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位于南半球，向北移动   B.位于北半球，向北移动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C.位于南半球，向南移动   D.位于北半球，向南移动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2.在此期间，以下城市昼最长夜最短的是(    )A.开普敦	    B.雅加达	    C.上海 	D.北京
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3.在此期间，南京市正午太阳高度(   )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A.越来越大        B. 越来越小        C. 先变大后变小          D.先变小后变大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94070" y="179768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94070" y="339153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9510" y="4521200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5120" y="1229995"/>
            <a:ext cx="11422380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（2012·苏北四市联考）小明和小亮同一天出生在我国的两个不同城市，下表是他们出生那天出生地的“日出和日落时刻（北京时间）表”。据此完成第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～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题。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4.他们的生日最可能是（　　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A．春分日	B．夏至日  	C．秋分日  	D．冬至日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．小明的出生地位于小亮的出生地的（　　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A．东南方向  	B．西南方向	C．东北方向  	D．西北方向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3010" y="615315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太阳直射点移动、昼夜长短与正午太阳高度变化</a:t>
            </a:r>
            <a:endParaRPr lang="zh-CN"/>
          </a:p>
        </p:txBody>
      </p:sp>
      <p:sp>
        <p:nvSpPr>
          <p:cNvPr id="6" name="圆角矩形 5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325120" y="4460240"/>
            <a:ext cx="11511915" cy="2306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由表格数据可得出小明出生城市当天昼长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9:12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，小亮出生城市当天昼长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7:30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，均为昼短夜长，故第四题选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。北半球此时纬度越高昼越长，因此小明出生地纬度较低，位于小亮出生地南方。判断东西位置时，不知道、也不必要计算两地经度，只需计算两地地方时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时的时候北京时间是几点即可区分东西。日出时间加昼长的一半就是当地地方时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时的北京时间，小明所在地为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7:40+9:12/2=12:16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，小亮所在地为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8:07+7:30/2=11:52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，因此小明所在地偏西，第五题选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40345" y="2146300"/>
          <a:ext cx="351663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210"/>
                <a:gridCol w="1172210"/>
                <a:gridCol w="1172210"/>
              </a:tblGrid>
              <a:tr h="35369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400" b="1">
                        <a:solidFill>
                          <a:srgbClr val="848587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848587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小明</a:t>
                      </a:r>
                      <a:endParaRPr lang="en-US" altLang="en-US" sz="2400" b="1">
                        <a:solidFill>
                          <a:srgbClr val="848587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848587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小亮</a:t>
                      </a:r>
                      <a:endParaRPr lang="en-US" altLang="en-US" sz="2400" b="1">
                        <a:solidFill>
                          <a:srgbClr val="848587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69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日出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7：40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8：07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69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日落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16：52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15：37</a:t>
                      </a:r>
                      <a:endParaRPr lang="en-US" altLang="en-US" sz="2400" b="1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862705" y="231711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4070" y="343852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第三节  地球的运动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120" y="162306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zh-CN" altLang="en-US"/>
              <a:t>，四季更替与五带划分</a:t>
            </a:r>
            <a:endParaRPr lang="zh-CN" altLang="en-US"/>
          </a:p>
        </p:txBody>
      </p:sp>
      <p:grpSp>
        <p:nvGrpSpPr>
          <p:cNvPr id="88066" name="Group 2"/>
          <p:cNvGrpSpPr/>
          <p:nvPr/>
        </p:nvGrpSpPr>
        <p:grpSpPr>
          <a:xfrm>
            <a:off x="5279390" y="1284621"/>
            <a:ext cx="6234430" cy="5261382"/>
            <a:chOff x="655" y="931"/>
            <a:chExt cx="2228" cy="1836"/>
          </a:xfrm>
        </p:grpSpPr>
        <p:sp>
          <p:nvSpPr>
            <p:cNvPr id="88079" name="Oval 3"/>
            <p:cNvSpPr/>
            <p:nvPr/>
          </p:nvSpPr>
          <p:spPr>
            <a:xfrm>
              <a:off x="1067" y="945"/>
              <a:ext cx="1816" cy="1809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080" name="Text Box 4"/>
            <p:cNvSpPr txBox="1"/>
            <p:nvPr/>
          </p:nvSpPr>
          <p:spPr>
            <a:xfrm>
              <a:off x="1785" y="1246"/>
              <a:ext cx="409" cy="1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北温带</a:t>
              </a:r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1" name="Text Box 5"/>
            <p:cNvSpPr txBox="1"/>
            <p:nvPr/>
          </p:nvSpPr>
          <p:spPr>
            <a:xfrm>
              <a:off x="1776" y="2244"/>
              <a:ext cx="418" cy="1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南温带</a:t>
              </a:r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2" name="Text Box 6"/>
            <p:cNvSpPr txBox="1"/>
            <p:nvPr/>
          </p:nvSpPr>
          <p:spPr>
            <a:xfrm>
              <a:off x="1769" y="931"/>
              <a:ext cx="425" cy="16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北寒带</a:t>
              </a:r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3" name="Text Box 7"/>
            <p:cNvSpPr txBox="1"/>
            <p:nvPr/>
          </p:nvSpPr>
          <p:spPr>
            <a:xfrm>
              <a:off x="1785" y="2606"/>
              <a:ext cx="420" cy="16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南寒带 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4" name="Line 8"/>
            <p:cNvSpPr/>
            <p:nvPr/>
          </p:nvSpPr>
          <p:spPr>
            <a:xfrm>
              <a:off x="1066" y="1828"/>
              <a:ext cx="181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8085" name="Text Box 9"/>
            <p:cNvSpPr txBox="1"/>
            <p:nvPr/>
          </p:nvSpPr>
          <p:spPr>
            <a:xfrm>
              <a:off x="855" y="1769"/>
              <a:ext cx="177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0°</a:t>
              </a:r>
              <a:r>
                <a: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6" name="Line 10"/>
            <p:cNvSpPr/>
            <p:nvPr/>
          </p:nvSpPr>
          <p:spPr>
            <a:xfrm>
              <a:off x="1107" y="1563"/>
              <a:ext cx="173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8087" name="Text Box 11"/>
            <p:cNvSpPr txBox="1"/>
            <p:nvPr/>
          </p:nvSpPr>
          <p:spPr>
            <a:xfrm>
              <a:off x="655" y="1499"/>
              <a:ext cx="465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23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°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26′N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88" name="Line 12"/>
            <p:cNvSpPr/>
            <p:nvPr/>
          </p:nvSpPr>
          <p:spPr>
            <a:xfrm>
              <a:off x="1107" y="2093"/>
              <a:ext cx="177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8089" name="Text Box 13"/>
            <p:cNvSpPr txBox="1"/>
            <p:nvPr/>
          </p:nvSpPr>
          <p:spPr>
            <a:xfrm>
              <a:off x="655" y="2051"/>
              <a:ext cx="452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23°26′S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90" name="Line 14"/>
            <p:cNvSpPr/>
            <p:nvPr/>
          </p:nvSpPr>
          <p:spPr>
            <a:xfrm>
              <a:off x="1510" y="2622"/>
              <a:ext cx="92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8091" name="Text Box 15"/>
            <p:cNvSpPr txBox="1"/>
            <p:nvPr/>
          </p:nvSpPr>
          <p:spPr>
            <a:xfrm>
              <a:off x="992" y="2558"/>
              <a:ext cx="478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66°34′S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92" name="Line 16"/>
            <p:cNvSpPr/>
            <p:nvPr/>
          </p:nvSpPr>
          <p:spPr>
            <a:xfrm>
              <a:off x="1510" y="1077"/>
              <a:ext cx="92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8093" name="Text Box 17"/>
            <p:cNvSpPr txBox="1"/>
            <p:nvPr/>
          </p:nvSpPr>
          <p:spPr>
            <a:xfrm>
              <a:off x="1880" y="1657"/>
              <a:ext cx="203" cy="418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热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带 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094" name="Rectangle 18"/>
            <p:cNvSpPr/>
            <p:nvPr/>
          </p:nvSpPr>
          <p:spPr>
            <a:xfrm>
              <a:off x="992" y="1013"/>
              <a:ext cx="494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66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°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34′N   </a:t>
              </a:r>
              <a:endPara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25097" y="2093410"/>
            <a:ext cx="4508168" cy="198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天文含义的四季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夏季：一年内白昼最长、太阳高度最高的季节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冬季：一年内白昼最短、太阳高度最低的季节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春、秋：冬夏两季的过渡季节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097" y="4284160"/>
            <a:ext cx="4508168" cy="1430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五带划分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热带：存在太阳直射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寒带：存在极昼极夜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895350" lvl="1" indent="-4572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温带：无太阳直射，无极昼极夜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8760" y="615315"/>
            <a:ext cx="3498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：地球公转及其地理意义</a:t>
            </a:r>
            <a:endParaRPr lang="en-US" altLang="zh-CN"/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18760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：地球的内部圈层</a:t>
            </a:r>
            <a:endParaRPr lang="en-US" altLang="zh-CN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38580" y="2798445"/>
          <a:ext cx="9514840" cy="230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420"/>
                <a:gridCol w="1951990"/>
                <a:gridCol w="3076575"/>
                <a:gridCol w="2776855"/>
              </a:tblGrid>
              <a:tr h="76962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地震波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传播速度</a:t>
                      </a:r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传播介质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/>
                        <a:t>共同点</a:t>
                      </a:r>
                      <a:endParaRPr lang="zh-CN" altLang="en-US" sz="2000"/>
                    </a:p>
                  </a:txBody>
                  <a:tcPr anchor="ctr"/>
                </a:tc>
              </a:tr>
              <a:tr h="98996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+mn-ea"/>
                          <a:cs typeface="+mn-ea"/>
                        </a:rPr>
                        <a:t>纵波（</a:t>
                      </a:r>
                      <a:r>
                        <a:rPr lang="en-US" altLang="zh-CN" sz="2400">
                          <a:latin typeface="+mn-ea"/>
                          <a:cs typeface="+mn-ea"/>
                        </a:rPr>
                        <a:t>P</a:t>
                      </a:r>
                      <a:r>
                        <a:rPr lang="zh-CN" altLang="en-US" sz="2400">
                          <a:latin typeface="+mn-ea"/>
                          <a:cs typeface="+mn-ea"/>
                        </a:rPr>
                        <a:t>）</a:t>
                      </a:r>
                      <a:endParaRPr lang="zh-CN" altLang="en-US" sz="2400"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较快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sz="2400">
                          <a:latin typeface="+mn-ea"/>
                        </a:rPr>
                        <a:t>可以通过固体、液体和气体传播</a:t>
                      </a:r>
                      <a:endParaRPr lang="zh-CN" sz="240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</a:rPr>
                        <a:t>传播速度都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+mn-ea"/>
                        </a:rPr>
                        <a:t>随所通过物质的性质而改变</a:t>
                      </a:r>
                      <a:endParaRPr lang="zh-CN" altLang="en-US" sz="240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/>
                </a:tc>
              </a:tr>
              <a:tr h="54991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+mn-ea"/>
                          <a:cs typeface="+mn-ea"/>
                        </a:rPr>
                        <a:t>横波（</a:t>
                      </a:r>
                      <a:r>
                        <a:rPr lang="en-US" altLang="zh-CN" sz="2400">
                          <a:latin typeface="+mn-ea"/>
                          <a:cs typeface="+mn-ea"/>
                        </a:rPr>
                        <a:t>S</a:t>
                      </a:r>
                      <a:r>
                        <a:rPr lang="zh-CN" altLang="en-US" sz="2400">
                          <a:latin typeface="+mn-ea"/>
                          <a:cs typeface="+mn-ea"/>
                        </a:rPr>
                        <a:t>）</a:t>
                      </a:r>
                      <a:endParaRPr lang="zh-CN" altLang="en-US" sz="2400"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较慢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只能通过固体传播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</a:tr>
            </a:tbl>
          </a:graphicData>
        </a:graphic>
      </p:graphicFrame>
      <p:sp>
        <p:nvSpPr>
          <p:cNvPr id="6149" name="Text Box 7"/>
          <p:cNvSpPr txBox="1"/>
          <p:nvPr/>
        </p:nvSpPr>
        <p:spPr>
          <a:xfrm>
            <a:off x="325120" y="1588770"/>
            <a:ext cx="116103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>
                <a:latin typeface="Tahoma" panose="020b0604030504040204" pitchFamily="34" charset="0"/>
                <a:sym typeface="+mn-ea"/>
              </a:rPr>
              <a:t>1</a:t>
            </a:r>
            <a:r>
              <a:rPr lang="zh-CN" altLang="en-US" sz="2400">
                <a:latin typeface="Tahoma" panose="020b0604030504040204" pitchFamily="34" charset="0"/>
                <a:sym typeface="+mn-ea"/>
              </a:rPr>
              <a:t>，地震波：</a:t>
            </a:r>
            <a:r>
              <a:rPr lang="zh-CN" altLang="en-US" sz="2400">
                <a:latin typeface="Tahoma" panose="020b0604030504040204" pitchFamily="34" charset="0"/>
              </a:rPr>
              <a:t>地震发生时，地下岩石受到强烈冲击，产生弹性震动，并以波的形式向四周传播。</a:t>
            </a:r>
            <a:endParaRPr lang="zh-CN" altLang="en-US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004760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100" name="文本框 99"/>
          <p:cNvSpPr txBox="1"/>
          <p:nvPr/>
        </p:nvSpPr>
        <p:spPr>
          <a:xfrm>
            <a:off x="325120" y="1149350"/>
            <a:ext cx="1128839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不包括地球的天体系统是（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A.太阳系     B.总星系         C.银河系        D.河外星系
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2.以下对天体描述正确的是（    ）                                        A.太阳——有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云雾状外表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B.彗星——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一闪即逝
</a:t>
            </a:r>
            <a:endParaRPr lang="en-US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C.月球——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绕地球运转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D.流星——靠反射发光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以下关于天体系统的叙述正确的是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太阳系不属于银河系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B.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地球和火星构成天体系统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河外星系是最高级别的天体系统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D.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地月系的中心天体是地球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99915" y="134620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7050" y="245554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4005" y="412686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41925" y="62420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：地球在宇宙中的位置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11268" name="Arc 143"/>
          <p:cNvSpPr/>
          <p:nvPr/>
        </p:nvSpPr>
        <p:spPr>
          <a:xfrm>
            <a:off x="7748588" y="2085975"/>
            <a:ext cx="3424237" cy="3900488"/>
          </a:xfrm>
          <a:custGeom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ysDash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>
              <a:latin typeface="Arial" pitchFamily="34" charset="0"/>
              <a:ea typeface="微软雅黑" panose="020b0503020204020204" charset="-122"/>
            </a:endParaRPr>
          </a:p>
        </p:txBody>
      </p:sp>
      <p:sp>
        <p:nvSpPr>
          <p:cNvPr id="11269" name="Rectangle 146"/>
          <p:cNvSpPr/>
          <p:nvPr/>
        </p:nvSpPr>
        <p:spPr>
          <a:xfrm>
            <a:off x="8442325" y="4524375"/>
            <a:ext cx="690563" cy="804863"/>
          </a:xfrm>
          <a:prstGeom prst="rect">
            <a:avLst/>
          </a:prstGeom>
          <a:noFill/>
          <a:ln w="9525">
            <a:noFill/>
          </a:ln>
        </p:spPr>
        <p:txBody>
          <a:bodyPr lIns="12700" tIns="12700" rIns="12700" bIns="12700"/>
          <a:lstStyle/>
          <a:p>
            <a:pPr lvl="0" algn="just" eaLnBrk="0" hangingPunct="0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微软雅黑" panose="020b0503020204020204" charset="-122"/>
              </a:rPr>
              <a:t>地核</a:t>
            </a:r>
            <a:endParaRPr lang="zh-CN" altLang="en-US" sz="3200" b="1">
              <a:solidFill>
                <a:schemeClr val="tx1"/>
              </a:solidFill>
              <a:latin typeface="黑体"/>
              <a:ea typeface="微软雅黑" panose="020b0503020204020204" charset="-122"/>
            </a:endParaRPr>
          </a:p>
        </p:txBody>
      </p:sp>
      <p:grpSp>
        <p:nvGrpSpPr>
          <p:cNvPr id="11270" name="组合 11269"/>
          <p:cNvGrpSpPr/>
          <p:nvPr/>
        </p:nvGrpSpPr>
        <p:grpSpPr>
          <a:xfrm>
            <a:off x="7729538" y="3660775"/>
            <a:ext cx="2833687" cy="2325688"/>
            <a:chExt cx="1383" cy="1319"/>
          </a:xfrm>
        </p:grpSpPr>
        <p:sp>
          <p:nvSpPr>
            <p:cNvPr id="11271" name="Arc 148"/>
            <p:cNvSpPr/>
            <p:nvPr/>
          </p:nvSpPr>
          <p:spPr>
            <a:xfrm>
              <a:off x="0" y="0"/>
              <a:ext cx="1077" cy="1319"/>
            </a:xfrm>
            <a:custGeom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ys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272" name="Rectangle 149"/>
            <p:cNvSpPr/>
            <p:nvPr/>
          </p:nvSpPr>
          <p:spPr>
            <a:xfrm>
              <a:off x="948" y="521"/>
              <a:ext cx="435" cy="50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solidFill>
                  <a:schemeClr val="tx1"/>
                </a:solidFill>
                <a:latin typeface="Times New Roman"/>
                <a:ea typeface="微软雅黑" panose="020b0503020204020204" charset="-122"/>
              </a:endParaRPr>
            </a:p>
          </p:txBody>
        </p:sp>
      </p:grpSp>
      <p:grpSp>
        <p:nvGrpSpPr>
          <p:cNvPr id="11274" name="组合 11273"/>
          <p:cNvGrpSpPr/>
          <p:nvPr/>
        </p:nvGrpSpPr>
        <p:grpSpPr>
          <a:xfrm>
            <a:off x="9321800" y="1746250"/>
            <a:ext cx="2468563" cy="762000"/>
            <a:chExt cx="1555" cy="480"/>
          </a:xfrm>
        </p:grpSpPr>
        <p:sp>
          <p:nvSpPr>
            <p:cNvPr id="11275" name="Rectangle 152"/>
            <p:cNvSpPr/>
            <p:nvPr/>
          </p:nvSpPr>
          <p:spPr>
            <a:xfrm>
              <a:off x="576" y="0"/>
              <a:ext cx="979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en-US" altLang="x-none" sz="2400">
                  <a:solidFill>
                    <a:schemeClr val="tx2"/>
                  </a:solidFill>
                  <a:latin typeface="Times New Roman"/>
                  <a:ea typeface="微软雅黑" panose="020b0503020204020204" charset="-122"/>
                </a:rPr>
                <a:t> 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/>
                  <a:ea typeface="微软雅黑" panose="020b0503020204020204" charset="-122"/>
                </a:rPr>
                <a:t>莫霍</a:t>
              </a:r>
              <a:r>
                <a:rPr lang="zh-CN" altLang="en-US" sz="2400" b="1">
                  <a:solidFill>
                    <a:schemeClr val="tx2"/>
                  </a:solidFill>
                  <a:latin typeface="Times New Roman"/>
                  <a:ea typeface="微软雅黑" panose="020b0503020204020204" charset="-122"/>
                </a:rPr>
                <a:t>界面</a:t>
              </a:r>
              <a:endParaRPr lang="zh-CN" altLang="en-US" sz="2400" b="1">
                <a:solidFill>
                  <a:schemeClr val="tx2"/>
                </a:solidFill>
                <a:latin typeface="Times New Roman"/>
                <a:ea typeface="微软雅黑" panose="020b0503020204020204" charset="-122"/>
              </a:endParaRPr>
            </a:p>
          </p:txBody>
        </p:sp>
        <p:sp>
          <p:nvSpPr>
            <p:cNvPr id="11276" name="Line 153"/>
            <p:cNvSpPr/>
            <p:nvPr/>
          </p:nvSpPr>
          <p:spPr>
            <a:xfrm flipH="1">
              <a:off x="0" y="144"/>
              <a:ext cx="672" cy="336"/>
            </a:xfrm>
            <a:prstGeom prst="line">
              <a:avLst/>
            </a:prstGeom>
            <a:ln w="603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1277" name="Text Box 155"/>
          <p:cNvSpPr txBox="1"/>
          <p:nvPr/>
        </p:nvSpPr>
        <p:spPr>
          <a:xfrm>
            <a:off x="10333038" y="250825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2400" b="1">
                <a:solidFill>
                  <a:srgbClr val="FF0000"/>
                </a:solidFill>
                <a:latin typeface="Times New Roman"/>
                <a:ea typeface="微软雅黑" panose="020b0503020204020204" charset="-122"/>
              </a:rPr>
              <a:t>古登堡</a:t>
            </a:r>
            <a:r>
              <a:rPr lang="zh-CN" altLang="en-US" sz="2400" b="1">
                <a:solidFill>
                  <a:schemeClr val="tx2"/>
                </a:solidFill>
                <a:latin typeface="Times New Roman"/>
                <a:ea typeface="微软雅黑" panose="020b0503020204020204" charset="-122"/>
              </a:rPr>
              <a:t>界面</a:t>
            </a:r>
            <a:r>
              <a:rPr lang="zh-CN" altLang="en-US" b="1">
                <a:solidFill>
                  <a:srgbClr val="FFC000"/>
                </a:solidFill>
                <a:latin typeface="Times New Roman"/>
                <a:ea typeface="微软雅黑" panose="020b0503020204020204" charset="-122"/>
              </a:rPr>
              <a:t> </a:t>
            </a:r>
            <a:endParaRPr lang="zh-CN" altLang="en-US" b="1">
              <a:solidFill>
                <a:srgbClr val="FFC000"/>
              </a:solidFill>
              <a:latin typeface="Times New Roman"/>
              <a:ea typeface="微软雅黑" panose="020b0503020204020204" charset="-122"/>
            </a:endParaRPr>
          </a:p>
        </p:txBody>
      </p:sp>
      <p:sp>
        <p:nvSpPr>
          <p:cNvPr id="11278" name="Rectangle 168"/>
          <p:cNvSpPr/>
          <p:nvPr/>
        </p:nvSpPr>
        <p:spPr>
          <a:xfrm>
            <a:off x="7153275" y="1614488"/>
            <a:ext cx="490538" cy="514350"/>
          </a:xfrm>
          <a:prstGeom prst="rect">
            <a:avLst/>
          </a:prstGeom>
          <a:noFill/>
          <a:ln w="9525">
            <a:noFill/>
          </a:ln>
        </p:spPr>
        <p:txBody>
          <a:bodyPr lIns="12700" tIns="12700" rIns="12700" bIns="12700"/>
          <a:lstStyle/>
          <a:p>
            <a:pPr lvl="0" algn="just" eaLnBrk="0" hangingPunct="0"/>
            <a:r>
              <a:rPr lang="en-US" altLang="x-none" sz="2000">
                <a:solidFill>
                  <a:schemeClr val="tx1"/>
                </a:solidFill>
                <a:latin typeface="Times New Roman"/>
                <a:ea typeface="微软雅黑" panose="020b0503020204020204" charset="-122"/>
              </a:rPr>
              <a:t>15</a:t>
            </a:r>
            <a:endParaRPr lang="en-US" altLang="x-none" sz="2000">
              <a:solidFill>
                <a:schemeClr val="tx1"/>
              </a:solidFill>
              <a:latin typeface="Times New Roman"/>
              <a:ea typeface="微软雅黑" panose="020b0503020204020204" charset="-122"/>
            </a:endParaRPr>
          </a:p>
        </p:txBody>
      </p:sp>
      <p:grpSp>
        <p:nvGrpSpPr>
          <p:cNvPr id="11279" name="组合 11278"/>
          <p:cNvGrpSpPr/>
          <p:nvPr/>
        </p:nvGrpSpPr>
        <p:grpSpPr>
          <a:xfrm>
            <a:off x="3062569" y="1355137"/>
            <a:ext cx="8459189" cy="4881516"/>
            <a:chOff x="29" y="140"/>
            <a:chExt cx="5087" cy="2948"/>
          </a:xfrm>
        </p:grpSpPr>
        <p:grpSp>
          <p:nvGrpSpPr>
            <p:cNvPr id="11280" name="组合 11279"/>
            <p:cNvGrpSpPr/>
            <p:nvPr/>
          </p:nvGrpSpPr>
          <p:grpSpPr>
            <a:xfrm>
              <a:off x="2940" y="480"/>
              <a:ext cx="2176" cy="2448"/>
              <a:chExt cx="2176" cy="2448"/>
            </a:xfrm>
          </p:grpSpPr>
          <p:sp>
            <p:nvSpPr>
              <p:cNvPr id="11281" name="Arc 138"/>
              <p:cNvSpPr/>
              <p:nvPr/>
            </p:nvSpPr>
            <p:spPr>
              <a:xfrm>
                <a:off x="7" y="0"/>
                <a:ext cx="2169" cy="2428"/>
              </a:xfrm>
              <a:custGeom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lvl="0" eaLnBrk="1" hangingPunct="1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11282" name="组合 11281"/>
              <p:cNvGrpSpPr/>
              <p:nvPr/>
            </p:nvGrpSpPr>
            <p:grpSpPr>
              <a:xfrm>
                <a:off x="0" y="10"/>
                <a:ext cx="2176" cy="2438"/>
                <a:chExt cx="2176" cy="2438"/>
              </a:xfrm>
            </p:grpSpPr>
            <p:sp>
              <p:nvSpPr>
                <p:cNvPr id="11283" name="Line 140"/>
                <p:cNvSpPr/>
                <p:nvPr/>
              </p:nvSpPr>
              <p:spPr>
                <a:xfrm>
                  <a:off x="0" y="2418"/>
                  <a:ext cx="2176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84" name="Line 141"/>
                <p:cNvSpPr/>
                <p:nvPr/>
              </p:nvSpPr>
              <p:spPr>
                <a:xfrm>
                  <a:off x="0" y="0"/>
                  <a:ext cx="1" cy="2438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grpSp>
          <p:nvGrpSpPr>
            <p:cNvPr id="11285" name="组合 11284"/>
            <p:cNvGrpSpPr/>
            <p:nvPr/>
          </p:nvGrpSpPr>
          <p:grpSpPr>
            <a:xfrm>
              <a:off x="29" y="140"/>
              <a:ext cx="2884" cy="2948"/>
              <a:chOff x="29" y="140"/>
              <a:chExt cx="2884" cy="2948"/>
            </a:xfrm>
          </p:grpSpPr>
          <p:sp>
            <p:nvSpPr>
              <p:cNvPr id="11286" name="Line 173"/>
              <p:cNvSpPr/>
              <p:nvPr/>
            </p:nvSpPr>
            <p:spPr>
              <a:xfrm>
                <a:off x="2782" y="1598"/>
                <a:ext cx="131" cy="1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7" name="Line 174"/>
              <p:cNvSpPr/>
              <p:nvPr/>
            </p:nvSpPr>
            <p:spPr>
              <a:xfrm>
                <a:off x="2782" y="576"/>
                <a:ext cx="131" cy="1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8" name="Rectangle 175"/>
              <p:cNvSpPr/>
              <p:nvPr/>
            </p:nvSpPr>
            <p:spPr>
              <a:xfrm>
                <a:off x="29" y="451"/>
                <a:ext cx="452" cy="10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2700" tIns="12700" rIns="12700" bIns="12700"/>
              <a:lstStyle/>
              <a:p>
                <a:pPr lvl="0" algn="just" eaLnBrk="0" hangingPunct="0"/>
                <a:r>
                  <a: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000" b="1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深</a:t>
                </a:r>
                <a:endParaRPr lang="zh-CN" altLang="en-US" sz="2000">
                  <a:solidFill>
                    <a:schemeClr val="tx1"/>
                  </a:solidFill>
                  <a:latin typeface="黑体"/>
                  <a:ea typeface="微软雅黑" panose="020b0503020204020204" charset="-122"/>
                </a:endParaRPr>
              </a:p>
              <a:p>
                <a:pPr lvl="0" algn="just" eaLnBrk="0" hangingPunct="0"/>
                <a:r>
                  <a:rPr lang="zh-CN" altLang="en-US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000" b="1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度</a:t>
                </a:r>
                <a:endParaRPr lang="zh-CN" altLang="en-US" sz="2000" b="1">
                  <a:solidFill>
                    <a:schemeClr val="tx1"/>
                  </a:solidFill>
                  <a:latin typeface="黑体"/>
                  <a:ea typeface="微软雅黑" panose="020b0503020204020204" charset="-122"/>
                </a:endParaRPr>
              </a:p>
              <a:p>
                <a:pPr lvl="0" algn="just" eaLnBrk="0" hangingPunct="0"/>
                <a:r>
                  <a:rPr lang="zh-CN" altLang="en-US" sz="2000" b="1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   千</a:t>
                </a:r>
                <a:endParaRPr lang="zh-CN" altLang="en-US" sz="2000" b="1">
                  <a:solidFill>
                    <a:schemeClr val="tx1"/>
                  </a:solidFill>
                  <a:latin typeface="黑体" panose="02010609060101010101" charset="-122"/>
                  <a:ea typeface="微软雅黑" panose="020b0503020204020204" charset="-122"/>
                </a:endParaRPr>
              </a:p>
              <a:p>
                <a:pPr lvl="0" algn="just" eaLnBrk="0" hangingPunct="0"/>
                <a:r>
                  <a:rPr lang="zh-CN" altLang="en-US" sz="2000" b="1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rPr>
                  <a:t>   米</a:t>
                </a:r>
                <a:endPara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微软雅黑" panose="020b0503020204020204" charset="-122"/>
                </a:endParaRPr>
              </a:p>
              <a:p>
                <a:pPr lvl="0" algn="just" eaLnBrk="0" hangingPunct="0"/>
                <a:endParaRPr lang="en-US" altLang="x-none" sz="2000">
                  <a:solidFill>
                    <a:schemeClr val="tx1"/>
                  </a:solidFill>
                  <a:latin typeface="黑体"/>
                  <a:ea typeface="微软雅黑" panose="020b0503020204020204" charset="-122"/>
                </a:endParaRPr>
              </a:p>
            </p:txBody>
          </p:sp>
          <p:grpSp>
            <p:nvGrpSpPr>
              <p:cNvPr id="11289" name="组合 11288"/>
              <p:cNvGrpSpPr/>
              <p:nvPr/>
            </p:nvGrpSpPr>
            <p:grpSpPr>
              <a:xfrm>
                <a:off x="427" y="140"/>
                <a:ext cx="2330" cy="2948"/>
                <a:chOff x="0" y="140"/>
                <a:chExt cx="2330" cy="2948"/>
              </a:xfrm>
            </p:grpSpPr>
            <p:sp>
              <p:nvSpPr>
                <p:cNvPr id="11290" name="Rectangle 177"/>
                <p:cNvSpPr/>
                <p:nvPr/>
              </p:nvSpPr>
              <p:spPr>
                <a:xfrm>
                  <a:off x="405" y="480"/>
                  <a:ext cx="1910" cy="394"/>
                </a:xfrm>
                <a:prstGeom prst="rect">
                  <a:avLst/>
                </a:prstGeom>
                <a:noFill/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291" name="Rectangle 178"/>
                <p:cNvSpPr/>
                <p:nvPr/>
              </p:nvSpPr>
              <p:spPr>
                <a:xfrm>
                  <a:off x="405" y="1263"/>
                  <a:ext cx="1910" cy="39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292" name="Rectangle 179"/>
                <p:cNvSpPr/>
                <p:nvPr/>
              </p:nvSpPr>
              <p:spPr>
                <a:xfrm>
                  <a:off x="405" y="1655"/>
                  <a:ext cx="1910" cy="394"/>
                </a:xfrm>
                <a:prstGeom prst="rect">
                  <a:avLst/>
                </a:prstGeom>
                <a:noFill/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293" name="Rectangle 180"/>
                <p:cNvSpPr/>
                <p:nvPr/>
              </p:nvSpPr>
              <p:spPr>
                <a:xfrm>
                  <a:off x="405" y="2461"/>
                  <a:ext cx="1910" cy="477"/>
                </a:xfrm>
                <a:prstGeom prst="rect">
                  <a:avLst/>
                </a:prstGeom>
                <a:noFill/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294" name="Line 181"/>
                <p:cNvSpPr/>
                <p:nvPr/>
              </p:nvSpPr>
              <p:spPr>
                <a:xfrm flipH="1">
                  <a:off x="774" y="492"/>
                  <a:ext cx="6" cy="2446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95" name="Line 182"/>
                <p:cNvSpPr/>
                <p:nvPr/>
              </p:nvSpPr>
              <p:spPr>
                <a:xfrm flipH="1">
                  <a:off x="1155" y="492"/>
                  <a:ext cx="3" cy="244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96" name="Line 183"/>
                <p:cNvSpPr/>
                <p:nvPr/>
              </p:nvSpPr>
              <p:spPr>
                <a:xfrm>
                  <a:off x="1545" y="496"/>
                  <a:ext cx="5" cy="2429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97" name="Line 184"/>
                <p:cNvSpPr/>
                <p:nvPr/>
              </p:nvSpPr>
              <p:spPr>
                <a:xfrm>
                  <a:off x="1928" y="492"/>
                  <a:ext cx="5" cy="2444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98" name="Line 185"/>
                <p:cNvSpPr/>
                <p:nvPr/>
              </p:nvSpPr>
              <p:spPr>
                <a:xfrm>
                  <a:off x="419" y="576"/>
                  <a:ext cx="1881" cy="5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99" name="Rectangle 186"/>
                <p:cNvSpPr/>
                <p:nvPr/>
              </p:nvSpPr>
              <p:spPr>
                <a:xfrm>
                  <a:off x="1671" y="2952"/>
                  <a:ext cx="54" cy="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0" name="Rectangle 187"/>
                <p:cNvSpPr/>
                <p:nvPr/>
              </p:nvSpPr>
              <p:spPr>
                <a:xfrm>
                  <a:off x="0" y="1903"/>
                  <a:ext cx="649" cy="3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4000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1" name="Rectangle 188"/>
                <p:cNvSpPr/>
                <p:nvPr/>
              </p:nvSpPr>
              <p:spPr>
                <a:xfrm>
                  <a:off x="0" y="1511"/>
                  <a:ext cx="649" cy="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3000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2" name="Rectangle 189"/>
                <p:cNvSpPr/>
                <p:nvPr/>
              </p:nvSpPr>
              <p:spPr>
                <a:xfrm>
                  <a:off x="0" y="1112"/>
                  <a:ext cx="649" cy="3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2000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3" name="Rectangle 190"/>
                <p:cNvSpPr/>
                <p:nvPr/>
              </p:nvSpPr>
              <p:spPr>
                <a:xfrm>
                  <a:off x="0" y="2317"/>
                  <a:ext cx="649" cy="3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5000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4" name="Rectangle 191"/>
                <p:cNvSpPr/>
                <p:nvPr/>
              </p:nvSpPr>
              <p:spPr>
                <a:xfrm>
                  <a:off x="0" y="2694"/>
                  <a:ext cx="649" cy="3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6000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5" name="Rectangle 192"/>
                <p:cNvSpPr/>
                <p:nvPr/>
              </p:nvSpPr>
              <p:spPr>
                <a:xfrm>
                  <a:off x="0" y="721"/>
                  <a:ext cx="649" cy="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黑体" panose="02010609060101010101" charset="-122"/>
                      <a:ea typeface="微软雅黑" panose="020b0503020204020204" charset="-122"/>
                    </a:rPr>
                    <a:t>1000</a:t>
                  </a:r>
                  <a:endParaRPr lang="en-US" altLang="x-none" sz="2000">
                    <a:solidFill>
                      <a:schemeClr val="tx1"/>
                    </a:solidFill>
                    <a:latin typeface="黑体" panose="02010609060101010101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6" name="Line 193"/>
                <p:cNvSpPr/>
                <p:nvPr/>
              </p:nvSpPr>
              <p:spPr>
                <a:xfrm flipV="1">
                  <a:off x="443" y="2854"/>
                  <a:ext cx="1866" cy="4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307" name="Rectangle 194"/>
                <p:cNvSpPr/>
                <p:nvPr/>
              </p:nvSpPr>
              <p:spPr>
                <a:xfrm>
                  <a:off x="174" y="140"/>
                  <a:ext cx="1426" cy="1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zh-CN" altLang="en-US" sz="20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速度（千米</a:t>
                  </a:r>
                  <a:r>
                    <a:rPr lang="en-US" altLang="x-none" sz="20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/</a:t>
                  </a:r>
                  <a:r>
                    <a:rPr lang="zh-CN" altLang="en-US" sz="20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秒）</a:t>
                  </a:r>
                  <a:endParaRPr lang="zh-CN" altLang="en-US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8" name="Rectangle 195"/>
                <p:cNvSpPr/>
                <p:nvPr/>
              </p:nvSpPr>
              <p:spPr>
                <a:xfrm>
                  <a:off x="1510" y="272"/>
                  <a:ext cx="301" cy="2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9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09" name="Rectangle 196"/>
                <p:cNvSpPr/>
                <p:nvPr/>
              </p:nvSpPr>
              <p:spPr>
                <a:xfrm>
                  <a:off x="1841" y="278"/>
                  <a:ext cx="306" cy="2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12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0" name="Rectangle 197"/>
                <p:cNvSpPr/>
                <p:nvPr/>
              </p:nvSpPr>
              <p:spPr>
                <a:xfrm>
                  <a:off x="1107" y="278"/>
                  <a:ext cx="368" cy="2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6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1" name="Rectangle 198"/>
                <p:cNvSpPr/>
                <p:nvPr/>
              </p:nvSpPr>
              <p:spPr>
                <a:xfrm>
                  <a:off x="733" y="278"/>
                  <a:ext cx="358" cy="3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3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2" name="Rectangle 199"/>
                <p:cNvSpPr/>
                <p:nvPr/>
              </p:nvSpPr>
              <p:spPr>
                <a:xfrm>
                  <a:off x="371" y="279"/>
                  <a:ext cx="327" cy="2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0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3" name="Rectangle 200"/>
                <p:cNvSpPr/>
                <p:nvPr/>
              </p:nvSpPr>
              <p:spPr>
                <a:xfrm>
                  <a:off x="1393" y="576"/>
                  <a:ext cx="389" cy="6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F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4" name="Rectangle 201"/>
                <p:cNvSpPr/>
                <p:nvPr/>
              </p:nvSpPr>
              <p:spPr>
                <a:xfrm>
                  <a:off x="799" y="576"/>
                  <a:ext cx="389" cy="6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2700" tIns="12700" rIns="12700" bIns="12700"/>
                <a:lstStyle/>
                <a:p>
                  <a:pPr lvl="0" algn="just" eaLnBrk="0" hangingPunct="0"/>
                  <a:r>
                    <a:rPr lang="en-US" altLang="x-none" sz="2000">
                      <a:solidFill>
                        <a:schemeClr val="tx1"/>
                      </a:solidFill>
                      <a:latin typeface="Times New Roman"/>
                      <a:ea typeface="微软雅黑" panose="020b0503020204020204" charset="-122"/>
                    </a:rPr>
                    <a:t>E</a:t>
                  </a:r>
                  <a:endParaRPr lang="en-US" altLang="x-none" sz="2000">
                    <a:solidFill>
                      <a:schemeClr val="tx1"/>
                    </a:solidFill>
                    <a:latin typeface="Times New Roman"/>
                    <a:ea typeface="微软雅黑" panose="020b0503020204020204" charset="-122"/>
                  </a:endParaRPr>
                </a:p>
              </p:txBody>
            </p:sp>
            <p:sp>
              <p:nvSpPr>
                <p:cNvPr id="11315" name="Line 202"/>
                <p:cNvSpPr/>
                <p:nvPr/>
              </p:nvSpPr>
              <p:spPr>
                <a:xfrm flipH="1">
                  <a:off x="401" y="480"/>
                  <a:ext cx="0" cy="244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316" name="Line 203"/>
                <p:cNvSpPr/>
                <p:nvPr/>
              </p:nvSpPr>
              <p:spPr>
                <a:xfrm flipH="1">
                  <a:off x="2309" y="624"/>
                  <a:ext cx="0" cy="230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317" name="Line 204"/>
                <p:cNvSpPr/>
                <p:nvPr/>
              </p:nvSpPr>
              <p:spPr>
                <a:xfrm>
                  <a:off x="410" y="2928"/>
                  <a:ext cx="192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1318" name="Line 205"/>
              <p:cNvSpPr/>
              <p:nvPr/>
            </p:nvSpPr>
            <p:spPr>
              <a:xfrm>
                <a:off x="828" y="2937"/>
                <a:ext cx="191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cxnSp>
        <p:nvCxnSpPr>
          <p:cNvPr id="11319" name="直接连接符 83"/>
          <p:cNvCxnSpPr/>
          <p:nvPr/>
        </p:nvCxnSpPr>
        <p:spPr>
          <a:xfrm>
            <a:off x="4262438" y="2085975"/>
            <a:ext cx="3144837" cy="0"/>
          </a:xfrm>
          <a:prstGeom prst="line">
            <a:avLst/>
          </a:prstGeom>
          <a:ln w="6032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1320" name="直接连接符 97"/>
          <p:cNvCxnSpPr/>
          <p:nvPr/>
        </p:nvCxnSpPr>
        <p:spPr>
          <a:xfrm>
            <a:off x="4262438" y="3657600"/>
            <a:ext cx="3136900" cy="14288"/>
          </a:xfrm>
          <a:prstGeom prst="line">
            <a:avLst/>
          </a:prstGeom>
          <a:ln w="63500" cap="flat" cmpd="sng">
            <a:solidFill>
              <a:srgbClr val="FF505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1321" name="TextBox 84"/>
          <p:cNvSpPr txBox="1"/>
          <p:nvPr/>
        </p:nvSpPr>
        <p:spPr>
          <a:xfrm>
            <a:off x="3743325" y="1781175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x-none" sz="2400">
                <a:solidFill>
                  <a:srgbClr val="FF0000"/>
                </a:solidFill>
                <a:latin typeface="Times New Roman"/>
                <a:ea typeface="微软雅黑" panose="020b0503020204020204" charset="-122"/>
              </a:rPr>
              <a:t>33</a:t>
            </a:r>
            <a:endParaRPr lang="en-US" altLang="x-none" sz="2400">
              <a:solidFill>
                <a:srgbClr val="FF0000"/>
              </a:solidFill>
              <a:latin typeface="Times New Roman"/>
              <a:ea typeface="微软雅黑" panose="020b0503020204020204" charset="-122"/>
            </a:endParaRPr>
          </a:p>
        </p:txBody>
      </p:sp>
      <p:sp>
        <p:nvSpPr>
          <p:cNvPr id="11322" name="TextBox 85"/>
          <p:cNvSpPr txBox="1"/>
          <p:nvPr/>
        </p:nvSpPr>
        <p:spPr>
          <a:xfrm>
            <a:off x="3373438" y="3228975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x-none">
                <a:solidFill>
                  <a:srgbClr val="FF5050"/>
                </a:solidFill>
                <a:latin typeface="Times New Roman"/>
                <a:ea typeface="微软雅黑" panose="020b0503020204020204" charset="-122"/>
              </a:rPr>
              <a:t>2900</a:t>
            </a:r>
            <a:endParaRPr lang="en-US" altLang="x-none">
              <a:solidFill>
                <a:srgbClr val="FF5050"/>
              </a:solidFill>
              <a:latin typeface="Times New Roman"/>
              <a:ea typeface="微软雅黑" panose="020b0503020204020204" charset="-122"/>
            </a:endParaRPr>
          </a:p>
        </p:txBody>
      </p:sp>
      <p:sp>
        <p:nvSpPr>
          <p:cNvPr id="11323" name="矩形 86"/>
          <p:cNvSpPr/>
          <p:nvPr/>
        </p:nvSpPr>
        <p:spPr>
          <a:xfrm>
            <a:off x="4691063" y="2657475"/>
            <a:ext cx="10334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3200">
                <a:solidFill>
                  <a:schemeClr val="tx1"/>
                </a:solidFill>
                <a:latin typeface="Times New Roman"/>
                <a:ea typeface="微软雅黑" panose="020b0503020204020204" charset="-122"/>
              </a:rPr>
              <a:t>横波</a:t>
            </a:r>
            <a:endParaRPr lang="zh-CN" altLang="en-US" sz="3200">
              <a:solidFill>
                <a:schemeClr val="tx1"/>
              </a:solidFill>
              <a:latin typeface="Times New Roman"/>
              <a:ea typeface="微软雅黑" panose="020b0503020204020204" charset="-122"/>
            </a:endParaRPr>
          </a:p>
        </p:txBody>
      </p:sp>
      <p:sp>
        <p:nvSpPr>
          <p:cNvPr id="11324" name="矩形 87"/>
          <p:cNvSpPr/>
          <p:nvPr/>
        </p:nvSpPr>
        <p:spPr>
          <a:xfrm>
            <a:off x="5495925" y="3914775"/>
            <a:ext cx="1371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3200">
                <a:solidFill>
                  <a:schemeClr val="tx1"/>
                </a:solidFill>
                <a:latin typeface="Times New Roman"/>
                <a:ea typeface="微软雅黑" panose="020b0503020204020204" charset="-122"/>
              </a:rPr>
              <a:t>纵   波</a:t>
            </a:r>
            <a:endParaRPr lang="zh-CN" altLang="en-US" sz="3200">
              <a:solidFill>
                <a:schemeClr val="tx1"/>
              </a:solidFill>
              <a:latin typeface="Times New Roman"/>
              <a:ea typeface="微软雅黑" panose="020b0503020204020204" charset="-122"/>
            </a:endParaRPr>
          </a:p>
        </p:txBody>
      </p:sp>
      <p:sp>
        <p:nvSpPr>
          <p:cNvPr id="11325" name="Freeform 66"/>
          <p:cNvSpPr/>
          <p:nvPr/>
        </p:nvSpPr>
        <p:spPr>
          <a:xfrm>
            <a:off x="4216400" y="1933575"/>
            <a:ext cx="1600200" cy="1752600"/>
          </a:xfrm>
          <a:custGeom>
            <a:gdLst>
              <a:gd name="txL" fmla="*/ 0 w 1095"/>
              <a:gd name="txT" fmla="*/ 0 h 1104"/>
              <a:gd name="txR" fmla="*/ 1095 w 1095"/>
              <a:gd name="txB" fmla="*/ 1104 h 1104"/>
            </a:gdLst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095" h="1104">
                <a:moveTo>
                  <a:pt x="610" y="0"/>
                </a:moveTo>
                <a:cubicBezTo>
                  <a:pt x="615" y="16"/>
                  <a:pt x="605" y="49"/>
                  <a:pt x="633" y="98"/>
                </a:cubicBezTo>
                <a:cubicBezTo>
                  <a:pt x="661" y="147"/>
                  <a:pt x="731" y="253"/>
                  <a:pt x="779" y="294"/>
                </a:cubicBezTo>
                <a:cubicBezTo>
                  <a:pt x="828" y="335"/>
                  <a:pt x="893" y="310"/>
                  <a:pt x="925" y="343"/>
                </a:cubicBezTo>
                <a:cubicBezTo>
                  <a:pt x="958" y="376"/>
                  <a:pt x="958" y="392"/>
                  <a:pt x="974" y="490"/>
                </a:cubicBezTo>
                <a:cubicBezTo>
                  <a:pt x="990" y="588"/>
                  <a:pt x="1015" y="833"/>
                  <a:pt x="1023" y="931"/>
                </a:cubicBezTo>
                <a:cubicBezTo>
                  <a:pt x="1031" y="1029"/>
                  <a:pt x="1038" y="1054"/>
                  <a:pt x="1022" y="1079"/>
                </a:cubicBezTo>
                <a:cubicBezTo>
                  <a:pt x="1006" y="1104"/>
                  <a:pt x="1095" y="1078"/>
                  <a:pt x="925" y="1078"/>
                </a:cubicBezTo>
                <a:cubicBezTo>
                  <a:pt x="755" y="1078"/>
                  <a:pt x="154" y="1078"/>
                  <a:pt x="0" y="1078"/>
                </a:cubicBezTo>
              </a:path>
            </a:pathLst>
          </a:custGeom>
          <a:noFill/>
          <a:ln w="53975" cap="flat" cmpd="sng">
            <a:solidFill>
              <a:srgbClr val="00008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326" name="Freeform 67"/>
          <p:cNvSpPr/>
          <p:nvPr/>
        </p:nvSpPr>
        <p:spPr>
          <a:xfrm>
            <a:off x="5876925" y="1933575"/>
            <a:ext cx="1020763" cy="3859213"/>
          </a:xfrm>
          <a:custGeom>
            <a:gdLst>
              <a:gd name="txL" fmla="*/ 0 w 643"/>
              <a:gd name="txT" fmla="*/ 0 h 2431"/>
              <a:gd name="txR" fmla="*/ 643 w 643"/>
              <a:gd name="txB" fmla="*/ 2431 h 2431"/>
            </a:gdLst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43" h="2431">
                <a:moveTo>
                  <a:pt x="0" y="0"/>
                </a:moveTo>
                <a:cubicBezTo>
                  <a:pt x="11" y="23"/>
                  <a:pt x="29" y="98"/>
                  <a:pt x="51" y="132"/>
                </a:cubicBezTo>
                <a:cubicBezTo>
                  <a:pt x="73" y="166"/>
                  <a:pt x="96" y="183"/>
                  <a:pt x="131" y="207"/>
                </a:cubicBezTo>
                <a:cubicBezTo>
                  <a:pt x="166" y="231"/>
                  <a:pt x="227" y="254"/>
                  <a:pt x="264" y="278"/>
                </a:cubicBezTo>
                <a:cubicBezTo>
                  <a:pt x="301" y="302"/>
                  <a:pt x="327" y="327"/>
                  <a:pt x="352" y="349"/>
                </a:cubicBezTo>
                <a:cubicBezTo>
                  <a:pt x="377" y="371"/>
                  <a:pt x="385" y="365"/>
                  <a:pt x="414" y="411"/>
                </a:cubicBezTo>
                <a:cubicBezTo>
                  <a:pt x="443" y="457"/>
                  <a:pt x="496" y="545"/>
                  <a:pt x="529" y="623"/>
                </a:cubicBezTo>
                <a:cubicBezTo>
                  <a:pt x="562" y="701"/>
                  <a:pt x="591" y="799"/>
                  <a:pt x="609" y="880"/>
                </a:cubicBezTo>
                <a:cubicBezTo>
                  <a:pt x="627" y="961"/>
                  <a:pt x="643" y="1074"/>
                  <a:pt x="636" y="1111"/>
                </a:cubicBezTo>
                <a:cubicBezTo>
                  <a:pt x="629" y="1148"/>
                  <a:pt x="633" y="1104"/>
                  <a:pt x="565" y="1102"/>
                </a:cubicBezTo>
                <a:cubicBezTo>
                  <a:pt x="497" y="1100"/>
                  <a:pt x="315" y="1101"/>
                  <a:pt x="228" y="1102"/>
                </a:cubicBezTo>
                <a:cubicBezTo>
                  <a:pt x="141" y="1103"/>
                  <a:pt x="71" y="1089"/>
                  <a:pt x="42" y="1111"/>
                </a:cubicBezTo>
                <a:cubicBezTo>
                  <a:pt x="13" y="1133"/>
                  <a:pt x="35" y="1180"/>
                  <a:pt x="51" y="1235"/>
                </a:cubicBezTo>
                <a:cubicBezTo>
                  <a:pt x="67" y="1290"/>
                  <a:pt x="118" y="1365"/>
                  <a:pt x="140" y="1439"/>
                </a:cubicBezTo>
                <a:cubicBezTo>
                  <a:pt x="162" y="1513"/>
                  <a:pt x="174" y="1609"/>
                  <a:pt x="184" y="1678"/>
                </a:cubicBezTo>
                <a:cubicBezTo>
                  <a:pt x="194" y="1747"/>
                  <a:pt x="193" y="1812"/>
                  <a:pt x="202" y="1855"/>
                </a:cubicBezTo>
                <a:cubicBezTo>
                  <a:pt x="211" y="1898"/>
                  <a:pt x="227" y="1900"/>
                  <a:pt x="237" y="1935"/>
                </a:cubicBezTo>
                <a:cubicBezTo>
                  <a:pt x="247" y="1970"/>
                  <a:pt x="248" y="2033"/>
                  <a:pt x="264" y="2068"/>
                </a:cubicBezTo>
                <a:cubicBezTo>
                  <a:pt x="280" y="2103"/>
                  <a:pt x="316" y="2113"/>
                  <a:pt x="335" y="2147"/>
                </a:cubicBezTo>
                <a:cubicBezTo>
                  <a:pt x="354" y="2181"/>
                  <a:pt x="369" y="2225"/>
                  <a:pt x="379" y="2272"/>
                </a:cubicBezTo>
                <a:cubicBezTo>
                  <a:pt x="389" y="2319"/>
                  <a:pt x="393" y="2398"/>
                  <a:pt x="397" y="2431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1327" name="组合 11326"/>
          <p:cNvGrpSpPr/>
          <p:nvPr/>
        </p:nvGrpSpPr>
        <p:grpSpPr>
          <a:xfrm>
            <a:off x="9090025" y="3084513"/>
            <a:ext cx="1050925" cy="1555750"/>
            <a:chExt cx="662" cy="980"/>
          </a:xfrm>
        </p:grpSpPr>
        <p:sp>
          <p:nvSpPr>
            <p:cNvPr id="11328" name="Rectangle 145"/>
            <p:cNvSpPr/>
            <p:nvPr/>
          </p:nvSpPr>
          <p:spPr>
            <a:xfrm>
              <a:off x="0" y="0"/>
              <a:ext cx="278" cy="31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700" tIns="12700" rIns="12700" bIns="12700"/>
            <a:lstStyle/>
            <a:p>
              <a:pPr lvl="0" algn="just" eaLnBrk="0" hangingPunct="0"/>
              <a:r>
                <a:rPr lang="zh-CN" altLang="en-US" b="1">
                  <a:solidFill>
                    <a:schemeClr val="tx1"/>
                  </a:solidFill>
                  <a:latin typeface="黑体" panose="02010609060101010101" charset="-122"/>
                  <a:ea typeface="微软雅黑" panose="020b0503020204020204" charset="-122"/>
                </a:rPr>
                <a:t>地</a:t>
              </a:r>
              <a:endParaRPr lang="zh-CN" altLang="en-US" b="1">
                <a:solidFill>
                  <a:schemeClr val="tx1"/>
                </a:solidFill>
                <a:latin typeface="黑体"/>
                <a:ea typeface="微软雅黑" panose="020b0503020204020204" charset="-122"/>
              </a:endParaRPr>
            </a:p>
          </p:txBody>
        </p:sp>
        <p:sp>
          <p:nvSpPr>
            <p:cNvPr id="11329" name="Text Box 74"/>
            <p:cNvSpPr txBox="1"/>
            <p:nvPr/>
          </p:nvSpPr>
          <p:spPr>
            <a:xfrm>
              <a:off x="326" y="748"/>
              <a:ext cx="33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幔</a:t>
              </a:r>
              <a:endParaRPr lang="zh-CN" altLang="en-US" b="1">
                <a:solidFill>
                  <a:schemeClr val="tx1"/>
                </a:solidFill>
                <a:latin typeface="Arial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1330" name="组合 11329"/>
          <p:cNvGrpSpPr/>
          <p:nvPr/>
        </p:nvGrpSpPr>
        <p:grpSpPr>
          <a:xfrm>
            <a:off x="10883900" y="4021138"/>
            <a:ext cx="914400" cy="806450"/>
            <a:chExt cx="576" cy="508"/>
          </a:xfrm>
        </p:grpSpPr>
        <p:sp>
          <p:nvSpPr>
            <p:cNvPr id="11331" name="Rectangle 167"/>
            <p:cNvSpPr/>
            <p:nvPr/>
          </p:nvSpPr>
          <p:spPr>
            <a:xfrm>
              <a:off x="336" y="0"/>
              <a:ext cx="240" cy="5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700" tIns="12700" rIns="12700" bIns="12700"/>
            <a:lstStyle/>
            <a:p>
              <a:pPr lvl="0" algn="just" eaLnBrk="0" hangingPunct="0"/>
              <a:r>
                <a:rPr lang="zh-CN" altLang="en-US" b="1">
                  <a:solidFill>
                    <a:schemeClr val="tx1"/>
                  </a:solidFill>
                  <a:latin typeface="黑体" panose="02010609060101010101" charset="-122"/>
                  <a:ea typeface="微软雅黑" panose="020b0503020204020204" charset="-122"/>
                </a:rPr>
                <a:t>地壳</a:t>
              </a:r>
              <a:endParaRPr lang="zh-CN" altLang="en-US" b="1">
                <a:solidFill>
                  <a:schemeClr val="tx1"/>
                </a:solidFill>
                <a:latin typeface="黑体" panose="02010609060101010101" charset="-122"/>
                <a:ea typeface="微软雅黑" panose="020b0503020204020204" charset="-122"/>
              </a:endParaRPr>
            </a:p>
          </p:txBody>
        </p:sp>
        <p:sp>
          <p:nvSpPr>
            <p:cNvPr id="11332" name="Line 77"/>
            <p:cNvSpPr/>
            <p:nvPr/>
          </p:nvSpPr>
          <p:spPr>
            <a:xfrm flipH="1" flipV="1">
              <a:off x="0" y="144"/>
              <a:ext cx="336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11333" name="Line 153"/>
          <p:cNvSpPr/>
          <p:nvPr/>
        </p:nvSpPr>
        <p:spPr>
          <a:xfrm flipH="1">
            <a:off x="8942388" y="2936875"/>
            <a:ext cx="1433512" cy="1143000"/>
          </a:xfrm>
          <a:prstGeom prst="line">
            <a:avLst/>
          </a:prstGeom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267" name="Rectangle 136"/>
          <p:cNvSpPr/>
          <p:nvPr/>
        </p:nvSpPr>
        <p:spPr>
          <a:xfrm>
            <a:off x="6040755" y="6236335"/>
            <a:ext cx="3154045" cy="327660"/>
          </a:xfrm>
          <a:prstGeom prst="rect">
            <a:avLst/>
          </a:prstGeom>
          <a:noFill/>
          <a:ln w="9525">
            <a:noFill/>
          </a:ln>
        </p:spPr>
        <p:txBody>
          <a:bodyPr lIns="12700" tIns="12700" rIns="12700" bIns="12700"/>
          <a:lstStyle/>
          <a:p>
            <a:pPr lvl="0" algn="just" eaLnBrk="0" hangingPunct="0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地震波波速与地球内部构造图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5" name="Text Box 2"/>
          <p:cNvSpPr txBox="1"/>
          <p:nvPr/>
        </p:nvSpPr>
        <p:spPr>
          <a:xfrm>
            <a:off x="369570" y="1486535"/>
            <a:ext cx="27863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>
                <a:latin typeface="Tahoma" panose="020b0604030504040204" pitchFamily="34" charset="0"/>
                <a:sym typeface="+mn-ea"/>
              </a:rPr>
              <a:t>2，不连续面：地球内部地震波发生突然变化的面。</a:t>
            </a:r>
            <a:endParaRPr lang="en-US" altLang="zh-CN" sz="2400">
              <a:latin typeface="Tahoma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8760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：地球的内部圈层</a:t>
            </a:r>
            <a:endParaRPr lang="en-US" altLang="zh-CN"/>
          </a:p>
        </p:txBody>
      </p:sp>
      <p:sp>
        <p:nvSpPr>
          <p:cNvPr id="4" name="Text Box 2"/>
          <p:cNvSpPr txBox="1"/>
          <p:nvPr/>
        </p:nvSpPr>
        <p:spPr>
          <a:xfrm>
            <a:off x="325120" y="2813685"/>
            <a:ext cx="27863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Tahoma" panose="020b0604030504040204" pitchFamily="34" charset="0"/>
                <a:sym typeface="+mn-ea"/>
              </a:rPr>
              <a:t>地震波通过莫霍界面时，波速明显加快；通过古登堡界面时，波速明显降低，横波消失。</a:t>
            </a:r>
            <a:endParaRPr lang="zh-CN" altLang="en-US" sz="2400">
              <a:latin typeface="Tahoma" pitchFamily="34" charset="0"/>
              <a:sym typeface="+mn-ea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25120" y="4827905"/>
            <a:ext cx="27863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Tahoma" panose="020b0604030504040204" pitchFamily="34" charset="0"/>
                <a:sym typeface="+mn-ea"/>
              </a:rPr>
              <a:t>据此，我们可以将地球内部划分为三层：地壳、地幔、地核。</a:t>
            </a:r>
            <a:endParaRPr lang="zh-CN" altLang="en-US" sz="2400">
              <a:latin typeface="Tahoma" panose="020b060403050404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7" grpId="0"/>
      <p:bldP spid="11321" grpId="0"/>
      <p:bldP spid="1132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18760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：地球的内部圈层</a:t>
            </a:r>
            <a:endParaRPr lang="en-US" altLang="zh-CN"/>
          </a:p>
        </p:txBody>
      </p:sp>
      <p:pic>
        <p:nvPicPr>
          <p:cNvPr id="15363" name="内容占位符 15362"/>
          <p:cNvPicPr>
            <a:picLocks noChangeAspect="1"/>
          </p:cNvPicPr>
          <p:nvPr>
            <p:ph idx="4294967295"/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80000">
            <a:off x="0" y="1225550"/>
            <a:ext cx="3826510" cy="558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4295140" y="1370330"/>
            <a:ext cx="7744460" cy="49612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latin typeface="+mn-ea"/>
                <a:cs typeface="+mn-ea"/>
              </a:rPr>
              <a:t> </a:t>
            </a:r>
            <a:r>
              <a:rPr lang="en-US" altLang="zh-CN" sz="2800" b="1">
                <a:latin typeface="+mn-ea"/>
                <a:cs typeface="+mn-ea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地壳范围：地下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10-33</a:t>
            </a:r>
            <a:r>
              <a:rPr lang="en-US" altLang="zh-CN" sz="2800" b="1">
                <a:solidFill>
                  <a:schemeClr val="tx1"/>
                </a:solidFill>
                <a:latin typeface="+mn-ea"/>
                <a:cs typeface="+mn-ea"/>
              </a:rPr>
              <a:t>km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处，由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固体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外壳组成；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0" lvl="0" indent="0" algn="l" eaLnBrk="1" hangingPunct="1">
              <a:buNone/>
            </a:pP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    地壳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厚度分布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特征：厚度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不均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，大洋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薄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，大陆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厚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；地壳平均厚度17㎞， 陆壳平均33 ㎞，大洋壳平均6 ㎞，陆地海拔高的地方比海拔低的地方地壳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厚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       软流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层：位于上地幔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上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部，是岩浆的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发源地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       岩石圈的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范围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：包括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地壳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上地幔顶部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  （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软流层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以上）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       岩石圈特征：由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坚硬的岩石</a:t>
            </a:r>
            <a:r>
              <a:rPr lang="zh-CN" altLang="en-US" sz="2800" b="1">
                <a:solidFill>
                  <a:schemeClr val="tx1"/>
                </a:solidFill>
                <a:latin typeface="+mn-ea"/>
                <a:cs typeface="+mn-ea"/>
              </a:rPr>
              <a:t>构成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18760" y="61531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：地球的外部圈层</a:t>
            </a:r>
            <a:endParaRPr lang="en-US" altLang="zh-CN"/>
          </a:p>
        </p:txBody>
      </p:sp>
      <p:graphicFrame>
        <p:nvGraphicFramePr>
          <p:cNvPr id="18436" name="内容占位符 18435"/>
          <p:cNvGraphicFramePr>
            <a:graphicFrameLocks noGrp="1"/>
          </p:cNvGraphicFramePr>
          <p:nvPr>
            <p:ph idx="4294967295"/>
            <p:custDataLst>
              <p:tags r:id="rId2"/>
            </p:custDataLst>
          </p:nvPr>
        </p:nvGraphicFramePr>
        <p:xfrm>
          <a:off x="457200" y="1488440"/>
          <a:ext cx="11277600" cy="4763008"/>
        </p:xfrm>
        <a:graphic>
          <a:graphicData uri="http://schemas.openxmlformats.org/drawingml/2006/table">
            <a:tbl>
              <a:tblPr/>
              <a:tblGrid>
                <a:gridCol w="1717040"/>
                <a:gridCol w="4648200"/>
                <a:gridCol w="1957070"/>
                <a:gridCol w="2955290"/>
              </a:tblGrid>
              <a:tr h="79756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外部圈层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概念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组成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8966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大气圈</a:t>
                      </a: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包围着地球，是由气体和悬浮物组成的复杂系统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气体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悬浮物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主要成分是氮和氧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8966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水圈</a:t>
                      </a: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是由地球表层水体构成的连续但不规则的圈层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各种水体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特征：</a:t>
                      </a:r>
                      <a:r>
                        <a:rPr lang="zh-CN" altLang="en-US" sz="1800" b="0" spc="13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连续但不规则</a:t>
                      </a:r>
                      <a:endParaRPr lang="zh-CN" altLang="en-US" sz="1800" b="0" spc="13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41859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岩石圈</a:t>
                      </a: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是地球表层生物及其生存环境的总称。它占有大气圈的底部、水圈的全部和岩石圈的上部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生物及其生存环境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是大气圈、水圈和岩石圈相互渗透、相互影响的结果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25120" y="912495"/>
            <a:ext cx="1149604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地球的外部圈层包括大气圈、水圈、生物圈等，这些圈层之间相互联系、相互制约，形成人类赖以生存和发展的自然环境。读</a:t>
            </a:r>
            <a:r>
              <a:rPr 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地球圈层构造示意图</a:t>
            </a:r>
            <a:r>
              <a:rPr 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，完成第</a:t>
            </a:r>
            <a:r>
              <a:rPr 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～</a:t>
            </a:r>
            <a:r>
              <a:rPr 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题。</a:t>
            </a:r>
            <a:endParaRPr lang="en-US" sz="1600" b="1">
              <a:latin typeface="宋体" panose="02010600030101010101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．图中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所示的圈层分别是（　　）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．水圈、生物圈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岩石圈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．生物圈、岩石圈、水圈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．岩石圈、水圈、生物圈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．生物圈、水圈、岩石圈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圈层不同于其他圈层的特点是（　　）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圈层具有生命存在的条件　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不单独占有空间，渗透于其他圈层之中
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占有独立空间，厚度为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多米　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地球上非常活跃的特殊圈层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①②  	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②③  	C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③④  	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②④3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2010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年舟曲特大泥石流的形成过程主要与哪些圈层有关？（　　）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 	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		C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 		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
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5318760" y="61531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地球的圈层结构</a:t>
            </a:r>
            <a:endParaRPr lang="en-US" altLang="zh-CN"/>
          </a:p>
        </p:txBody>
      </p:sp>
      <p:pic>
        <p:nvPicPr>
          <p:cNvPr id="2" name="图片 -2147482622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9305290" y="1516380"/>
            <a:ext cx="2298065" cy="2668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5648325" y="201485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42280" y="3614420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02090" y="5844540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第四节  地球的圈层结构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18760" y="61531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地球的圈层结构</a:t>
            </a:r>
            <a:endParaRPr lang="en-US" altLang="zh-CN"/>
          </a:p>
        </p:txBody>
      </p:sp>
      <p:sp>
        <p:nvSpPr>
          <p:cNvPr id="4" name="圆角矩形 3"/>
          <p:cNvSpPr/>
          <p:nvPr/>
        </p:nvSpPr>
        <p:spPr>
          <a:xfrm>
            <a:off x="1011491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325120" y="1187450"/>
            <a:ext cx="1151191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2011年3月11日，日本发生里氏9.0级地震，震中位于日本本州岛仙台港以东130千米的海域，震源深度10千米，地震引发最高达10米的大海啸，造成严重的人员伤亡。据此完成第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～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题。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．此次地震的震源位于（　　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A．地核  	B．上地幔	C．下地幔  	D．地壳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．此次地震首先直接影响的地球外部圈层是（　　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①水圈　②生物圈　③大气圈　④岩石圈　⑤地壳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A．①②  	B．②③  	C．①④  	D．④⑤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．若地震发生时，震中附近有一艘船，则船上的人的感觉是（　　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A．左右摇晃                 B．上下颠簸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C．先左右摇晃，后上下颠簸	   D．先上下颠簸，后左右摇晃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85" y="2306320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7360" y="3394710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38895" y="5026025"/>
            <a:ext cx="40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-5715"/>
            <a:ext cx="7924863" cy="685800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80" h="10800">
                <a:moveTo>
                  <a:pt x="0" y="0"/>
                </a:moveTo>
                <a:lnTo>
                  <a:pt x="12428" y="0"/>
                </a:lnTo>
                <a:lnTo>
                  <a:pt x="12430" y="10"/>
                </a:lnTo>
                <a:cubicBezTo>
                  <a:pt x="12459" y="317"/>
                  <a:pt x="12476" y="630"/>
                  <a:pt x="12480" y="947"/>
                </a:cubicBezTo>
                <a:lnTo>
                  <a:pt x="12480" y="1004"/>
                </a:lnTo>
                <a:lnTo>
                  <a:pt x="12480" y="1204"/>
                </a:lnTo>
                <a:lnTo>
                  <a:pt x="12479" y="1305"/>
                </a:lnTo>
                <a:cubicBezTo>
                  <a:pt x="12443" y="3423"/>
                  <a:pt x="11851" y="5707"/>
                  <a:pt x="10682" y="7776"/>
                </a:cubicBezTo>
                <a:cubicBezTo>
                  <a:pt x="10012" y="8964"/>
                  <a:pt x="9216" y="9967"/>
                  <a:pt x="8351" y="10764"/>
                </a:cubicBezTo>
                <a:lnTo>
                  <a:pt x="8312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D:\meihua_service_cache\jpg/eafc07422c9ca891426dc20553bf77d7.jpgeafc07422c9ca891426dc20553bf77d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18750" r="18750"/>
          <a:stretch>
            <a:fillRect/>
          </a:stretch>
        </p:blipFill>
        <p:spPr>
          <a:xfrm>
            <a:off x="0" y="-55"/>
            <a:ext cx="7620063" cy="685800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1950" y="0"/>
                </a:lnTo>
                <a:lnTo>
                  <a:pt x="11952" y="10"/>
                </a:lnTo>
                <a:cubicBezTo>
                  <a:pt x="11980" y="305"/>
                  <a:pt x="11996" y="605"/>
                  <a:pt x="12000" y="910"/>
                </a:cubicBezTo>
                <a:lnTo>
                  <a:pt x="12000" y="966"/>
                </a:lnTo>
                <a:lnTo>
                  <a:pt x="12000" y="1157"/>
                </a:lnTo>
                <a:lnTo>
                  <a:pt x="11999" y="1254"/>
                </a:lnTo>
                <a:cubicBezTo>
                  <a:pt x="11964" y="3290"/>
                  <a:pt x="11395" y="5485"/>
                  <a:pt x="10271" y="7474"/>
                </a:cubicBezTo>
                <a:cubicBezTo>
                  <a:pt x="9493" y="8852"/>
                  <a:pt x="8539" y="9972"/>
                  <a:pt x="7504" y="10796"/>
                </a:cubicBezTo>
                <a:lnTo>
                  <a:pt x="74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077264" y="3122984"/>
            <a:ext cx="3657625" cy="28206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 b="1" spc="300">
                <a:solidFill>
                  <a:srgbClr val="5B9BD5"/>
                </a:solidFill>
                <a:latin typeface="微软雅黑" panose="020b0503020204020204" charset="-122"/>
                <a:ea typeface="微软雅黑" panose="020b0503020204020204" charset="-122"/>
              </a:rPr>
              <a:t>没有完不成的任务，只有失去信心的自己。</a:t>
            </a:r>
            <a:endParaRPr lang="zh-CN" altLang="en-US" sz="4400" b="1" spc="300">
              <a:solidFill>
                <a:srgbClr val="5B9B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New picture" hidden="1"/>
          <p:cNvPicPr/>
          <p:nvPr/>
        </p:nvPicPr>
        <p:blipFill>
          <a:blip r:embed="rId6"/>
          <a:stretch>
            <a:fillRect/>
          </a:stretch>
        </p:blipFill>
        <p:spPr>
          <a:xfrm>
            <a:off x="10185400" y="11734800"/>
            <a:ext cx="317500" cy="3048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9235" y="1259205"/>
            <a:ext cx="115589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2018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月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日晚，在英国上空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超级月亮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迎来了新的一年，它看起来比平时大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14%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4.“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超级月亮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属于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 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A.星云     B.恒星         C.行星        D.卫星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5.下列事物不属于天体的是（    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A.轮廓模糊的星云        B.天空中的云朵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C.闪闪发光的恒星        D.环绕地球飞行的人造卫星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5241925" y="62420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：地球在宇宙中的位置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04760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3557270" y="201041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72915" y="313690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B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60340" y="62484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：太阳系中的一颗普通行星</a:t>
            </a:r>
            <a:endParaRPr lang="zh-CN" altLang="en-US"/>
          </a:p>
        </p:txBody>
      </p:sp>
      <p:grpSp>
        <p:nvGrpSpPr>
          <p:cNvPr id="25602" name="组合 25601"/>
          <p:cNvGrpSpPr/>
          <p:nvPr/>
        </p:nvGrpSpPr>
        <p:grpSpPr>
          <a:xfrm>
            <a:off x="5169535" y="1264285"/>
            <a:ext cx="6838950" cy="5377815"/>
            <a:chExt cx="5760" cy="4054"/>
          </a:xfrm>
        </p:grpSpPr>
        <p:pic>
          <p:nvPicPr>
            <p:cNvPr id="25603" name="图片 25602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40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4" name="直接连接符 25603"/>
            <p:cNvSpPr/>
            <p:nvPr/>
          </p:nvSpPr>
          <p:spPr>
            <a:xfrm>
              <a:off x="2880" y="3312"/>
              <a:ext cx="576" cy="19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05" name="直接连接符 25604"/>
            <p:cNvSpPr/>
            <p:nvPr/>
          </p:nvSpPr>
          <p:spPr>
            <a:xfrm>
              <a:off x="3888" y="2736"/>
              <a:ext cx="672" cy="144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06" name="直接连接符 25605"/>
            <p:cNvSpPr/>
            <p:nvPr/>
          </p:nvSpPr>
          <p:spPr>
            <a:xfrm flipH="1" flipV="1">
              <a:off x="4032" y="1296"/>
              <a:ext cx="528" cy="24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07" name="直接连接符 25606"/>
            <p:cNvSpPr/>
            <p:nvPr/>
          </p:nvSpPr>
          <p:spPr>
            <a:xfrm flipH="1" flipV="1">
              <a:off x="4224" y="1632"/>
              <a:ext cx="528" cy="24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08" name="直接连接符 25607"/>
            <p:cNvSpPr/>
            <p:nvPr/>
          </p:nvSpPr>
          <p:spPr>
            <a:xfrm flipH="1" flipV="1">
              <a:off x="4800" y="2016"/>
              <a:ext cx="528" cy="24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09" name="直接连接符 25608"/>
            <p:cNvSpPr/>
            <p:nvPr/>
          </p:nvSpPr>
          <p:spPr>
            <a:xfrm>
              <a:off x="3792" y="2265"/>
              <a:ext cx="502" cy="157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10" name="直接连接符 25609"/>
            <p:cNvSpPr/>
            <p:nvPr/>
          </p:nvSpPr>
          <p:spPr>
            <a:xfrm>
              <a:off x="3504" y="2016"/>
              <a:ext cx="288" cy="144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5611" name="直接连接符 25610"/>
            <p:cNvSpPr/>
            <p:nvPr/>
          </p:nvSpPr>
          <p:spPr>
            <a:xfrm>
              <a:off x="3408" y="1872"/>
              <a:ext cx="288" cy="144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6" name="文本框 5"/>
          <p:cNvSpPr txBox="1"/>
          <p:nvPr/>
        </p:nvSpPr>
        <p:spPr>
          <a:xfrm>
            <a:off x="325120" y="1623060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r>
              <a:rPr lang="zh-CN" altLang="en-US"/>
              <a:t>，太阳系的八大行星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5645" y="2051685"/>
            <a:ext cx="3963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按照距离太阳由近及远：</a:t>
            </a:r>
            <a:endParaRPr lang="zh-CN" altLang="en-US"/>
          </a:p>
          <a:p>
            <a:r>
              <a:rPr lang="zh-CN" altLang="en-US" b="1"/>
              <a:t>水星、金星、地球、火星、木星、土星、天王星、海王星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715645" y="3702050"/>
            <a:ext cx="3963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小行星带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位于火星和木星轨道之间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5645" y="3153410"/>
            <a:ext cx="129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此外还有：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5645" y="4657090"/>
            <a:ext cx="3963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哈雷彗星：</a:t>
            </a:r>
            <a:endParaRPr lang="zh-CN" altLang="en-US"/>
          </a:p>
          <a:p>
            <a:r>
              <a:rPr lang="zh-CN" altLang="en-US"/>
              <a:t>太阳系众多彗星中的一颗，轨道周期约</a:t>
            </a:r>
            <a:r>
              <a:rPr lang="en-US" altLang="zh-CN"/>
              <a:t>76</a:t>
            </a:r>
            <a:r>
              <a:rPr lang="zh-CN" altLang="en-US"/>
              <a:t>年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1300" y="634365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：太阳系中的一颗普通行星</a:t>
            </a:r>
            <a:endParaRPr lang="zh-CN" altLang="en-US"/>
          </a:p>
        </p:txBody>
      </p:sp>
      <p:pic>
        <p:nvPicPr>
          <p:cNvPr id="27650" name="图片 2764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1125220"/>
            <a:ext cx="6395720" cy="564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25120" y="131826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zh-CN" altLang="en-US"/>
              <a:t>，八大行星的运动特征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5645" y="1746885"/>
            <a:ext cx="3616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同向性</a:t>
            </a:r>
            <a:r>
              <a:rPr lang="en-US" altLang="zh-CN"/>
              <a:t>——</a:t>
            </a:r>
            <a:r>
              <a:rPr lang="zh-CN" altLang="en-US"/>
              <a:t>公转方向都是自西向东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706120" y="2274570"/>
            <a:ext cx="426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共面性</a:t>
            </a:r>
            <a:r>
              <a:rPr lang="en-US" altLang="zh-CN"/>
              <a:t>——</a:t>
            </a:r>
            <a:r>
              <a:rPr lang="zh-CN" altLang="en-US"/>
              <a:t>公转轨道面基本位于同一平面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715645" y="2802255"/>
            <a:ext cx="426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近圆性</a:t>
            </a:r>
            <a:r>
              <a:rPr lang="en-US" altLang="zh-CN"/>
              <a:t>——</a:t>
            </a:r>
            <a:r>
              <a:rPr lang="zh-CN" altLang="en-US"/>
              <a:t>公转轨道形状都近似于圆形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325120" y="330581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zh-CN" altLang="en-US"/>
              <a:t>，八大行星的分类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5965" y="3884930"/>
            <a:ext cx="422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类地行星</a:t>
            </a:r>
            <a:r>
              <a:rPr lang="en-US" altLang="zh-CN"/>
              <a:t>——</a:t>
            </a:r>
            <a:r>
              <a:rPr lang="zh-CN" altLang="en-US"/>
              <a:t>体积小、质量小、密度大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726440" y="4412615"/>
            <a:ext cx="4260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巨行星</a:t>
            </a:r>
            <a:r>
              <a:rPr lang="en-US" altLang="zh-CN"/>
              <a:t>——</a:t>
            </a:r>
            <a:r>
              <a:rPr lang="zh-CN" altLang="en-US"/>
              <a:t>体积和质量较大，但密度小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735965" y="4940300"/>
            <a:ext cx="445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远日行星</a:t>
            </a:r>
            <a:r>
              <a:rPr lang="en-US" altLang="zh-CN"/>
              <a:t>——</a:t>
            </a:r>
            <a:r>
              <a:rPr lang="zh-CN" altLang="en-US"/>
              <a:t>体积质量和密度居于前两类</a:t>
            </a:r>
            <a:endParaRPr lang="zh-CN" altLang="en-US"/>
          </a:p>
          <a:p>
            <a:r>
              <a:rPr lang="zh-CN" altLang="en-US"/>
              <a:t>                          之间</a:t>
            </a:r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325120" y="5678805"/>
            <a:ext cx="4867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结论：从运动特征和结构特征看，地球是太阳系中一颗</a:t>
            </a:r>
            <a:r>
              <a:rPr lang="zh-CN" b="1"/>
              <a:t>普通的行星</a:t>
            </a:r>
            <a:endParaRPr lang="zh-CN" b="1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5120" y="1135380"/>
            <a:ext cx="8193405" cy="1938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读右图，回答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1-2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题：</a:t>
            </a:r>
            <a:endParaRPr lang="en-US" sz="2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太阳系的八大行星中,地球的位置为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A.2     B.3        C.4     D.5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2.小行星带位于（          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B.3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C.4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D.5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05700" y="1285240"/>
            <a:ext cx="3899535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25120" y="2967990"/>
            <a:ext cx="10652125" cy="3784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太阳系的八大行星公转的共同特征不包括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A.公转方向相同     B.公转周期基本一致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C.公转轨道面接近同一平面     D.公转轨道近似圆形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太阳系的八大行星叙述正确的是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)</a:t>
            </a:r>
            <a:endParaRPr 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远日行星包括天王星、海王星和冥王星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B.巨行星的体积、质量和密度都是最大的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远日行星的体积质量介于类地行星和巨行星之间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D.类地行星中火星的体积和质量是最接近地球的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八大行星中,类地行星与巨行星比较,其特点是 (          )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A.质量较大     B.平均密度较低       C.都有卫星但卫星较少      D.表面温度较高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0070" y="152654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B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1345" y="2260600"/>
            <a:ext cx="40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6340" y="300228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B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40070" y="4077335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8990" y="5869940"/>
            <a:ext cx="34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</a:t>
            </a:r>
            <a:endParaRPr lang="en-US" altLang="zh-CN" sz="2400" b="1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21300" y="634365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：太阳系中的一颗普通行星</a:t>
            </a: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0047605" y="219710"/>
            <a:ext cx="172148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当堂检测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第一节  宇宙中的地球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67655" y="605790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：存在生命的行星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9255" y="3324225"/>
            <a:ext cx="2018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地球上存在生命的条件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7" name="左大括号 22536"/>
          <p:cNvSpPr/>
          <p:nvPr/>
        </p:nvSpPr>
        <p:spPr>
          <a:xfrm>
            <a:off x="2587625" y="2541270"/>
            <a:ext cx="304800" cy="251841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36875" y="225234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外部条件</a:t>
            </a: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4643120" y="1862455"/>
            <a:ext cx="304800" cy="130175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92425" y="473456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自身条件</a:t>
            </a: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7920" y="163131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太阳状态稳定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7920" y="2540635"/>
            <a:ext cx="3400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八大行星和小行星各行其道、互不干扰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4599305" y="3909695"/>
            <a:ext cx="304800" cy="217170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47920" y="3658870"/>
            <a:ext cx="6640195" cy="9531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适宜的温度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日地距离适中，公转和自转周期适当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7920" y="4734560"/>
            <a:ext cx="6640195" cy="9531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适合生物呼吸的大气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地球体积质量适中；大气经过长期演化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7920" y="5763260"/>
            <a:ext cx="6640195" cy="5219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存在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液态水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8458200" y="1862455"/>
            <a:ext cx="327660" cy="130175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22385" y="2252345"/>
            <a:ext cx="2685415" cy="52197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安全的宇宙环境</a:t>
            </a: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UNIT_TABLE_BEAUTIFY" val="smartTable{b962e5fa-d9a8-4b47-ab15-da1629c15144}"/>
</p:tagLst>
</file>

<file path=ppt/tags/tag10.xml><?xml version="1.0" encoding="utf-8"?>
<p:tagLst xmlns:p="http://schemas.openxmlformats.org/presentationml/2006/main">
  <p:tag name="KSO_WM_ASSEMBLE_CHIP_INDEX" val="fbf8b8639df74e6fb7a8664c48519464"/>
  <p:tag name="KSO_WM_BEAUTIFY_FLAG" val="#wm#"/>
  <p:tag name="KSO_WM_CHIP_GROUPID" val="5e7881253197e252a37019b5"/>
  <p:tag name="KSO_WM_CHIP_XID" val="5e7881253197e252a37019b6"/>
  <p:tag name="KSO_WM_TAG_VERSION" val="1.0"/>
  <p:tag name="KSO_WM_TEMPLATE_ASSEMBLE_GROUPID" val="5eeccd1aa758c1ec0b708d89"/>
  <p:tag name="KSO_WM_TEMPLATE_ASSEMBLE_XID" val="5eeccd1aa758c1ec0b708d89"/>
  <p:tag name="KSO_WM_TEMPLATE_CATEGORY" val="diagram"/>
  <p:tag name="KSO_WM_TEMPLATE_INDEX" val="20206174"/>
  <p:tag name="KSO_WM_UNIT_BLOCK" val="0"/>
  <p:tag name="KSO_WM_UNIT_COMPATIBLE" val="0"/>
  <p:tag name="KSO_WM_UNIT_DEC_AREA_ID" val="de97f70f0ae34bfe9de927f5bcde51d1"/>
  <p:tag name="KSO_WM_UNIT_DEFAULT_FONT" val="24;44;4"/>
  <p:tag name="KSO_WM_UNIT_DIAGRAM_ISNUMVISUAL" val="0"/>
  <p:tag name="KSO_WM_UNIT_DIAGRAM_ISREFERUNIT" val="0"/>
  <p:tag name="KSO_WM_UNIT_HIGHLIGHT" val="0"/>
  <p:tag name="KSO_WM_UNIT_ID" val="diagram202061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ARTLAYOUT_COMPRESS_INFO" val="{&#10;    &quot;id&quot;: &quot;2020-06-19T22:35:18&quot;,&#10;    &quot;max&quot;: 30.097952755905538,&#10;    &quot;topChanged&quot;: 30.097952755905538&#10;}&#10;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1"/>
</p:tagLst>
</file>

<file path=ppt/tags/tag11.xml><?xml version="1.0" encoding="utf-8"?>
<p:tagLst xmlns:p="http://schemas.openxmlformats.org/presentationml/2006/main">
  <p:tag name="KSO_WM_BEAUTIFY_FLAG" val="#wm#"/>
  <p:tag name="KSO_WM_CHIP_FILLPROP" val="[[{&quot;fill_id&quot;:&quot;dd7e40d600094ef49d7762b17f3ff9c4&quot;,&quot;fill_align&quot;:&quot;cm&quot;,&quot;text_align&quot;:&quot;cm&quot;,&quot;text_direction&quot;:&quot;horizontal&quot;,&quot;chip_types&quot;:[&quot;picture&quot;]},{&quot;fill_id&quot;:&quot;0de70196ef84437f9194547bb612105e&quot;,&quot;fill_align&quot;:&quot;lb&quot;,&quot;text_align&quot;:&quot;lb&quot;,&quot;text_direction&quot;:&quot;horizontal&quot;,&quot;chip_types&quot;:[&quot;text&quot;,&quot;header&quot;]}],[{&quot;fill_id&quot;:&quot;dd7e40d600094ef49d7762b17f3ff9c4&quot;,&quot;fill_align&quot;:&quot;cb&quot;,&quot;text_align&quot;:&quot;cb&quot;,&quot;text_direction&quot;:&quot;horizontal&quot;,&quot;chip_types&quot;:[&quot;picture&quot;]},{&quot;fill_id&quot;:&quot;0de70196ef84437f9194547bb612105e&quot;,&quot;fill_align&quot;:&quot;cb&quot;,&quot;text_align&quot;:&quot;cb&quot;,&quot;text_direction&quot;:&quot;horizontal&quot;,&quot;chip_types&quot;:[&quot;text&quot;,&quot;header&quot;]}]]"/>
  <p:tag name="KSO_WM_CHIP_GROUPID" val="5e9e7bc173d2384101fd9d4a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7bc173d2384101fd9d4b"/>
  <p:tag name="KSO_WM_SLIDE_BACKGROUND" val="[&quot;general&quot;]"/>
  <p:tag name="KSO_WM_SLIDE_BACKGROUND_TYPE" val="general"/>
  <p:tag name="KSO_WM_SLIDE_BK_DARK_LIGHT" val="2"/>
  <p:tag name="KSO_WM_SLIDE_ID" val="diagram20206174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9T22:35:18&quot;,&quot;maxSize&quot;:{&quot;size1&quot;:62.5},&quot;minSize&quot;:{&quot;size1&quot;:62.5},&quot;normalSize&quot;:{&quot;size1&quot;:62.5},&quot;subLayout&quot;:[{&quot;id&quot;:&quot;2020-06-19T22:35:18&quot;,&quot;type&quot;:0},{&quot;id&quot;:&quot;2020-06-19T22:35:18&quot;,&quot;margin&quot;:{&quot;bottom&quot;:2.5399999618530273,&quot;left&quot;:1.2699999809265137,&quot;right&quot;:1.2699999809265137,&quot;top&quot;:5.9270000457763672},&quot;type&quot;:0}],&quot;type&quot;:0}"/>
  <p:tag name="KSO_WM_SLIDE_POSITION" val="0*0"/>
  <p:tag name="KSO_WM_SLIDE_RATIO" val="1.777778"/>
  <p:tag name="KSO_WM_SLIDE_SIZE" val="924*540"/>
  <p:tag name="KSO_WM_SLIDE_SUBTYPE" val="picTxt"/>
  <p:tag name="KSO_WM_SLIDE_SUPPORT_FEATURE_TYPE" val="0"/>
  <p:tag name="KSO_WM_SLIDE_TYPE" val="text"/>
  <p:tag name="KSO_WM_TAG_VERSION" val="1.0"/>
  <p:tag name="KSO_WM_TEMPLATE_ASSEMBLE_GROUPID" val="5eeccd1aa758c1ec0b708d89"/>
  <p:tag name="KSO_WM_TEMPLATE_ASSEMBLE_XID" val="5eeccd1aa758c1ec0b708d89"/>
  <p:tag name="KSO_WM_TEMPLATE_CATEGORY" val="diagram"/>
  <p:tag name="KSO_WM_TEMPLATE_COLOR_TYPE" val="1"/>
  <p:tag name="KSO_WM_TEMPLATE_INDEX" val="20206174"/>
  <p:tag name="KSO_WM_TEMPLATE_MASTER_TYPE" val="0"/>
  <p:tag name="KSO_WM_TEMPLATE_SUBCATEGORY" val="21"/>
</p:tagLst>
</file>

<file path=ppt/tags/tag1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2.xml><?xml version="1.0" encoding="utf-8"?>
<p:tagLst xmlns:p="http://schemas.openxmlformats.org/presentationml/2006/main">
  <p:tag name="KSO_WM_UNIT_TABLE_BEAUTIFY" val="smartTable{ed1fe7ae-ef6d-4568-a297-1beed01a2417}"/>
</p:tagLst>
</file>

<file path=ppt/tags/tag3.xml><?xml version="1.0" encoding="utf-8"?>
<p:tagLst xmlns:p="http://schemas.openxmlformats.org/presentationml/2006/main">
  <p:tag name="KSO_WM_UNIT_TABLE_BEAUTIFY" val="smartTable{ed1fe7ae-ef6d-4568-a297-1beed01a2417}"/>
</p:tagLst>
</file>

<file path=ppt/tags/tag4.xml><?xml version="1.0" encoding="utf-8"?>
<p:tagLst xmlns:p="http://schemas.openxmlformats.org/presentationml/2006/main">
  <p:tag name="KSO_WM_UNIT_TABLE_BEAUTIFY" val="smartTable{e041742f-0f79-42c7-b9f1-f251e64ac6c4}"/>
  <p:tag name="TABLE_COLOR_RGB" val="0x000000*0xFFFFFF*0x44546A*0xE6E5E5*0x848587*0x738499*0x817CA0*0x9B819F*0xA7878C*0xAB968B"/>
  <p:tag name="TABLE_COLORIDX" val="l"/>
  <p:tag name="TABLE_EMPHASIZE_COLOR" val="8684935"/>
  <p:tag name="TABLE_SKINIDX" val="-1"/>
</p:tagLst>
</file>

<file path=ppt/tags/tag5.xml><?xml version="1.0" encoding="utf-8"?>
<p:tagLst xmlns:p="http://schemas.openxmlformats.org/presentationml/2006/main">
  <p:tag name="KSO_WM_UNIT_TABLE_BEAUTIFY" val="smartTable{ed1fe7ae-ef6d-4568-a297-1beed01a2417}"/>
</p:tagLst>
</file>

<file path=ppt/tags/tag6.xml><?xml version="1.0" encoding="utf-8"?>
<p:tagLst xmlns:p="http://schemas.openxmlformats.org/presentationml/2006/main">
  <p:tag name="KSO_WM_UNIT_PLACING_PICTURE_USER_VIEWPORT" val="{&quot;height&quot;:8136,&quot;width&quot;:5571}"/>
</p:tagLst>
</file>

<file path=ppt/tags/tag7.xml><?xml version="1.0" encoding="utf-8"?>
<p:tagLst xmlns:p="http://schemas.openxmlformats.org/presentationml/2006/main">
  <p:tag name="KSO_WM_UNIT_TABLE_BEAUTIFY" val="smartTable{545becd6-862c-4008-ba81-ae04dce23c20}"/>
  <p:tag name="TABLE_COLORIDX" val="l"/>
  <p:tag name="TABLE_EMPHASIZE_COLOR" val="6579300"/>
  <p:tag name="TABLE_ONEKEY_SKIN_IDX" val="0"/>
  <p:tag name="TABLE_RECT" val="36*117.192*888*346.1"/>
  <p:tag name="TABLE_SKINIDX" val="-1"/>
</p:tagLst>
</file>

<file path=ppt/tags/tag8.xml><?xml version="1.0" encoding="utf-8"?>
<p:tagLst xmlns:p="http://schemas.openxmlformats.org/presentationml/2006/main">
  <p:tag name="KSO_WM_BEAUTIFY_FLAG" val="#wm#"/>
  <p:tag name="KSO_WM_CHIP_GROUPID" val="5e9e7bc173d2384101fd9d4a"/>
  <p:tag name="KSO_WM_CHIP_XID" val="5e9e7bc173d2384101fd9d4b"/>
  <p:tag name="KSO_WM_TAG_VERSION" val="1.0"/>
  <p:tag name="KSO_WM_TEMPLATE_ASSEMBLE_GROUPID" val="5eeccd1aa758c1ec0b708d89"/>
  <p:tag name="KSO_WM_TEMPLATE_ASSEMBLE_XID" val="5eeccd1aa758c1ec0b708d89"/>
  <p:tag name="KSO_WM_TEMPLATE_CATEGORY" val="diagram"/>
  <p:tag name="KSO_WM_TEMPLATE_INDEX" val="20206174"/>
  <p:tag name="KSO_WM_UNIT_BLOCK" val="0"/>
  <p:tag name="KSO_WM_UNIT_COMPATIBLE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4"/>
  <p:tag name="KSO_WM_UNIT_FILL_FORE_SCHEMECOLOR_INDEX_BRIGHTNESS" val="-0.15"/>
  <p:tag name="KSO_WM_UNIT_FILL_TYPE" val="1"/>
  <p:tag name="KSO_WM_UNIT_HIGHLIGHT" val="0"/>
  <p:tag name="KSO_WM_UNIT_ID" val="diagram20206174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50"/>
</p:tagLst>
</file>

<file path=ppt/tags/tag9.xml><?xml version="1.0" encoding="utf-8"?>
<p:tagLst xmlns:p="http://schemas.openxmlformats.org/presentationml/2006/main">
  <p:tag name="KSO_WM_ASSEMBLE_CHIP_INDEX" val="6f73693ef6be4f9e8708def54a884554"/>
  <p:tag name="KSO_WM_BEAUTIFY_FLAG" val="#wm#"/>
  <p:tag name="KSO_WM_CHIP_GROUPID" val="5ea2943e660c33b3b8e68116"/>
  <p:tag name="KSO_WM_CHIP_XID" val="5ea2943e660c33b3b8e68117"/>
  <p:tag name="KSO_WM_TAG_VERSION" val="1.0"/>
  <p:tag name="KSO_WM_TEMPLATE_ASSEMBLE_GROUPID" val="5eeccd1aa758c1ec0b708d89"/>
  <p:tag name="KSO_WM_TEMPLATE_ASSEMBLE_XID" val="5eeccd1aa758c1ec0b708d89"/>
  <p:tag name="KSO_WM_TEMPLATE_CATEGORY" val="diagram"/>
  <p:tag name="KSO_WM_TEMPLATE_INDEX" val="20206174"/>
  <p:tag name="KSO_WM_UNIT_COMPATIBLE" val="1"/>
  <p:tag name="KSO_WM_UNIT_DEC_AREA_ID" val="1c92c7c462b14cada46c3aec5e588235"/>
  <p:tag name="KSO_WM_UNIT_DIAGRAM_ISNUMVISUAL" val="0"/>
  <p:tag name="KSO_WM_UNIT_DIAGRAM_ISREFERUNIT" val="0"/>
  <p:tag name="KSO_WM_UNIT_HIGHLIGHT" val="0"/>
  <p:tag name="KSO_WM_UNIT_ID" val="diagram20206174_1*d*1"/>
  <p:tag name="KSO_WM_UNIT_INDEX" val="1"/>
  <p:tag name="KSO_WM_UNIT_LAYERLEVEL" val="1"/>
  <p:tag name="KSO_WM_UNIT_PLACING_PICTURE" val="6f73693ef6be4f9e8708def54a884554"/>
  <p:tag name="KSO_WM_UNIT_TYPE" val="d"/>
  <p:tag name="KSO_WM_UNIT_VALUE" val="1904*2115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618</Paragraphs>
  <Slides>45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62">
      <vt:lpstr>Arial</vt:lpstr>
      <vt:lpstr>Calibri</vt:lpstr>
      <vt:lpstr>仿宋</vt:lpstr>
      <vt:lpstr>微软雅黑</vt:lpstr>
      <vt:lpstr>Malgun Gothic</vt:lpstr>
      <vt:lpstr>宋体</vt:lpstr>
      <vt:lpstr>Tahoma</vt:lpstr>
      <vt:lpstr>华文细黑</vt:lpstr>
      <vt:lpstr>方正兰亭黑_GBK</vt:lpstr>
      <vt:lpstr>Wingdings</vt:lpstr>
      <vt:lpstr>方正兰亭粗黑_GBK</vt:lpstr>
      <vt:lpstr>Segoe UI Semibold</vt:lpstr>
      <vt:lpstr>黑体</vt:lpstr>
      <vt:lpstr>华文新魏</vt:lpstr>
      <vt:lpstr>楷体</vt:lpstr>
      <vt:lpstr>Times New Roman</vt:lpstr>
      <vt:lpstr>Office 主题</vt:lpstr>
      <vt:lpstr>高考一轮复习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第一节  宇宙中的地球</vt:lpstr>
      <vt:lpstr>第二节  太阳对地球的影响</vt:lpstr>
      <vt:lpstr>第二节  太阳对地球的影响</vt:lpstr>
      <vt:lpstr>第二节  太阳对地球的影响</vt:lpstr>
      <vt:lpstr>第二节  太阳对地球的影响</vt:lpstr>
      <vt:lpstr>第二节  太阳对地球的影响</vt:lpstr>
      <vt:lpstr>第二节  太阳对地球的影响</vt:lpstr>
      <vt:lpstr>第二节  太阳对地球的影响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第三节  地球的运动</vt:lpstr>
      <vt:lpstr>第四节  地球的圈层结构</vt:lpstr>
      <vt:lpstr>第四节  地球的圈层结构</vt:lpstr>
      <vt:lpstr>第四节  地球的圈层结构</vt:lpstr>
      <vt:lpstr>第四节  地球的圈层结构</vt:lpstr>
      <vt:lpstr>第四节  地球的圈层结构</vt:lpstr>
      <vt:lpstr>第四节  地球的圈层结构</vt:lpstr>
      <vt:lpstr>PowerPoint Presentation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超级白菜</cp:lastModifiedBy>
  <cp:revision>60</cp:revision>
  <dcterms:created xsi:type="dcterms:W3CDTF">2020-07-21T03:28:00Z</dcterms:created>
  <dcterms:modified xsi:type="dcterms:W3CDTF">2020-08-23T00:05:26Z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2052-11.1.0.9828</vt:lpwstr>
  </property>
</Properties>
</file>