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1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0" r:id="rId28"/>
    <p:sldId id="283" r:id="rId29"/>
    <p:sldId id="297" r:id="rId30"/>
    <p:sldId id="298" r:id="rId31"/>
    <p:sldId id="299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01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第四章 工业地域的形成与发展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2924944"/>
            <a:ext cx="6328792" cy="2736304"/>
          </a:xfrm>
        </p:spPr>
        <p:txBody>
          <a:bodyPr>
            <a:noAutofit/>
          </a:bodyPr>
          <a:lstStyle/>
          <a:p>
            <a:pPr algn="l"/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第一节  工业的区位选择</a:t>
            </a:r>
            <a:endParaRPr lang="en-US" altLang="zh-CN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第二节  工业地域的形成</a:t>
            </a:r>
            <a:endParaRPr lang="en-US" altLang="zh-CN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第三节   传统工业区和新工业区</a:t>
            </a:r>
            <a:endParaRPr lang="en-US" altLang="zh-CN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问题研究  煤城焦作出路何在</a:t>
            </a:r>
            <a:endParaRPr lang="zh-CN" altLang="en-US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4" descr="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3879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0" y="13716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焦作地形地貌图</a:t>
            </a:r>
          </a:p>
        </p:txBody>
      </p:sp>
      <p:sp>
        <p:nvSpPr>
          <p:cNvPr id="10244" name="矩形 4"/>
          <p:cNvSpPr>
            <a:spLocks noChangeArrowheads="1"/>
          </p:cNvSpPr>
          <p:nvPr/>
        </p:nvSpPr>
        <p:spPr bwMode="auto">
          <a:xfrm>
            <a:off x="4191000" y="4419600"/>
            <a:ext cx="4495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地形为河流出山口的冲积扇地区地形平坦；土层深厚肥沃；焦作位于太行、秦岭之间的黄河谷地，水源充足；北部为太行山脉的迎风坡，垂直地带明显，生物资源丰富。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pic>
        <p:nvPicPr>
          <p:cNvPr id="11268" name="图片 5" descr="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5791200"/>
            <a:ext cx="4724400" cy="1295400"/>
          </a:xfrm>
        </p:spPr>
        <p:txBody>
          <a:bodyPr/>
          <a:lstStyle/>
          <a:p>
            <a:r>
              <a:rPr lang="zh-CN" altLang="en-US" sz="4000" smtClean="0">
                <a:latin typeface="黑体" pitchFamily="49" charset="-122"/>
                <a:ea typeface="黑体" pitchFamily="49" charset="-122"/>
              </a:rPr>
              <a:t>中国矿产资源图</a:t>
            </a:r>
          </a:p>
        </p:txBody>
      </p:sp>
      <p:pic>
        <p:nvPicPr>
          <p:cNvPr id="12290" name="Picture 4" descr="m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椭圆 5"/>
          <p:cNvSpPr>
            <a:spLocks noChangeArrowheads="1"/>
          </p:cNvSpPr>
          <p:nvPr/>
        </p:nvSpPr>
        <p:spPr bwMode="auto">
          <a:xfrm>
            <a:off x="4876800" y="3124200"/>
            <a:ext cx="914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5257800" y="76200"/>
            <a:ext cx="3962400" cy="3657600"/>
            <a:chOff x="0" y="0"/>
            <a:chExt cx="3962400" cy="3657600"/>
          </a:xfrm>
        </p:grpSpPr>
        <p:sp>
          <p:nvSpPr>
            <p:cNvPr id="12293" name="下箭头 4"/>
            <p:cNvSpPr>
              <a:spLocks noChangeArrowheads="1"/>
            </p:cNvSpPr>
            <p:nvPr/>
          </p:nvSpPr>
          <p:spPr bwMode="auto">
            <a:xfrm rot="2472818">
              <a:off x="288880" y="2574767"/>
              <a:ext cx="394138" cy="562486"/>
            </a:xfrm>
            <a:prstGeom prst="downArrow">
              <a:avLst>
                <a:gd name="adj1" fmla="val 50000"/>
                <a:gd name="adj2" fmla="val 49983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4" name="爆炸形 1 5"/>
            <p:cNvSpPr>
              <a:spLocks noChangeArrowheads="1"/>
            </p:cNvSpPr>
            <p:nvPr/>
          </p:nvSpPr>
          <p:spPr bwMode="auto">
            <a:xfrm>
              <a:off x="0" y="0"/>
              <a:ext cx="3962400" cy="3657600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r>
                <a:rPr lang="zh-CN" altLang="en-US" sz="26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铝矾土、硫铁矿等矿产资源丰富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" descr="dongs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椭圆 4"/>
          <p:cNvSpPr>
            <a:spLocks noChangeArrowheads="1"/>
          </p:cNvSpPr>
          <p:nvPr/>
        </p:nvSpPr>
        <p:spPr bwMode="auto">
          <a:xfrm>
            <a:off x="6629400" y="3505200"/>
            <a:ext cx="609600" cy="609600"/>
          </a:xfrm>
          <a:prstGeom prst="ellipse">
            <a:avLst/>
          </a:prstGeom>
          <a:noFill/>
          <a:ln w="476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2667000" y="3886200"/>
            <a:ext cx="3986213" cy="2971800"/>
            <a:chOff x="0" y="0"/>
            <a:chExt cx="3986739" cy="2971800"/>
          </a:xfrm>
        </p:grpSpPr>
        <p:sp>
          <p:nvSpPr>
            <p:cNvPr id="13316" name="下箭头 5"/>
            <p:cNvSpPr>
              <a:spLocks noChangeArrowheads="1"/>
            </p:cNvSpPr>
            <p:nvPr/>
          </p:nvSpPr>
          <p:spPr bwMode="auto">
            <a:xfrm rot="2472818" flipH="1" flipV="1">
              <a:off x="3462892" y="154326"/>
              <a:ext cx="523847" cy="762463"/>
            </a:xfrm>
            <a:prstGeom prst="downArrow">
              <a:avLst>
                <a:gd name="adj1" fmla="val 43509"/>
                <a:gd name="adj2" fmla="val 5324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7" name="爆炸形 1 6"/>
            <p:cNvSpPr>
              <a:spLocks noChangeArrowheads="1"/>
            </p:cNvSpPr>
            <p:nvPr/>
          </p:nvSpPr>
          <p:spPr bwMode="auto">
            <a:xfrm flipH="1">
              <a:off x="0" y="0"/>
              <a:ext cx="3505200" cy="2971800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r>
                <a:rPr lang="zh-CN" altLang="en-US" sz="2600" b="1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油气管道运输的交点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1301750"/>
            <a:ext cx="7620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03550" y="5765800"/>
            <a:ext cx="3021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ea typeface="黑体" pitchFamily="49" charset="-122"/>
              </a:rPr>
              <a:t>焦作市位置图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494213" y="304800"/>
            <a:ext cx="4064000" cy="1679575"/>
          </a:xfrm>
          <a:prstGeom prst="wedgeRoundRectCallout">
            <a:avLst>
              <a:gd name="adj1" fmla="val -43630"/>
              <a:gd name="adj2" fmla="val 88606"/>
              <a:gd name="adj3" fmla="val 16667"/>
            </a:avLst>
          </a:prstGeom>
          <a:solidFill>
            <a:srgbClr val="CCFFCC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3200" b="1">
                <a:latin typeface="Times New Roman" pitchFamily="18" charset="0"/>
                <a:ea typeface="楷体_GB2312" pitchFamily="1" charset="-122"/>
              </a:rPr>
              <a:t>　 焦作市交通便捷，有多条高速公路和铁路通过此地。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" y="5170488"/>
            <a:ext cx="88392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　　焦作市公路密度是全国的6.6倍，高速公路密度是全国的6.9倍。焦新、焦枝、焦太铁路穿境而过，东接京广，南连陇海，北至太原，交通便捷。 </a:t>
            </a:r>
          </a:p>
        </p:txBody>
      </p:sp>
      <p:pic>
        <p:nvPicPr>
          <p:cNvPr id="14339" name="Picture 3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3188"/>
            <a:ext cx="71628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066800"/>
            <a:ext cx="9144000" cy="5737225"/>
            <a:chOff x="0" y="0"/>
            <a:chExt cx="8304" cy="635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8304" cy="6357"/>
              <a:chOff x="0" y="0"/>
              <a:chExt cx="8304" cy="6357"/>
            </a:xfrm>
          </p:grpSpPr>
          <p:pic>
            <p:nvPicPr>
              <p:cNvPr id="16387" name="Picture 6" descr="20070413091433539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6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304" cy="6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88" name="Text Box 7"/>
              <p:cNvSpPr txBox="1">
                <a:spLocks noChangeArrowheads="1"/>
              </p:cNvSpPr>
              <p:nvPr/>
            </p:nvSpPr>
            <p:spPr bwMode="auto">
              <a:xfrm>
                <a:off x="5520" y="672"/>
                <a:ext cx="575" cy="131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FF9933"/>
                    </a:solidFill>
                  </a:rPr>
                  <a:t>云台山</a:t>
                </a:r>
              </a:p>
            </p:txBody>
          </p:sp>
          <p:sp>
            <p:nvSpPr>
              <p:cNvPr id="16389" name="Text Box 8"/>
              <p:cNvSpPr txBox="1">
                <a:spLocks noChangeArrowheads="1"/>
              </p:cNvSpPr>
              <p:nvPr/>
            </p:nvSpPr>
            <p:spPr bwMode="auto">
              <a:xfrm>
                <a:off x="1777" y="1968"/>
                <a:ext cx="575" cy="131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FF9933"/>
                    </a:solidFill>
                  </a:rPr>
                  <a:t>神农山</a:t>
                </a:r>
              </a:p>
            </p:txBody>
          </p:sp>
          <p:sp>
            <p:nvSpPr>
              <p:cNvPr id="16390" name="Text Box 9"/>
              <p:cNvSpPr txBox="1">
                <a:spLocks noChangeArrowheads="1"/>
              </p:cNvSpPr>
              <p:nvPr/>
            </p:nvSpPr>
            <p:spPr bwMode="auto">
              <a:xfrm>
                <a:off x="6577" y="3743"/>
                <a:ext cx="575" cy="131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FF9933"/>
                    </a:solidFill>
                  </a:rPr>
                  <a:t>嘉应观</a:t>
                </a:r>
              </a:p>
            </p:txBody>
          </p:sp>
          <p:sp>
            <p:nvSpPr>
              <p:cNvPr id="16391" name="Text Box 10"/>
              <p:cNvSpPr txBox="1">
                <a:spLocks noChangeArrowheads="1"/>
              </p:cNvSpPr>
              <p:nvPr/>
            </p:nvSpPr>
            <p:spPr bwMode="auto">
              <a:xfrm>
                <a:off x="2929" y="1055"/>
                <a:ext cx="575" cy="131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FF9933"/>
                    </a:solidFill>
                  </a:rPr>
                  <a:t>青天河</a:t>
                </a:r>
              </a:p>
            </p:txBody>
          </p:sp>
          <p:sp>
            <p:nvSpPr>
              <p:cNvPr id="16392" name="Text Box 11"/>
              <p:cNvSpPr txBox="1">
                <a:spLocks noChangeArrowheads="1"/>
              </p:cNvSpPr>
              <p:nvPr/>
            </p:nvSpPr>
            <p:spPr bwMode="auto">
              <a:xfrm>
                <a:off x="4416" y="480"/>
                <a:ext cx="577" cy="131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FF9933"/>
                    </a:solidFill>
                  </a:rPr>
                  <a:t>青龙峡</a:t>
                </a:r>
              </a:p>
            </p:txBody>
          </p:sp>
        </p:grpSp>
        <p:sp>
          <p:nvSpPr>
            <p:cNvPr id="16393" name="Freeform 12"/>
            <p:cNvSpPr>
              <a:spLocks noChangeArrowheads="1"/>
            </p:cNvSpPr>
            <p:nvPr/>
          </p:nvSpPr>
          <p:spPr bwMode="auto">
            <a:xfrm>
              <a:off x="4848" y="1968"/>
              <a:ext cx="363" cy="384"/>
            </a:xfrm>
            <a:custGeom>
              <a:avLst/>
              <a:gdLst/>
              <a:ahLst/>
              <a:cxnLst>
                <a:cxn ang="0">
                  <a:pos x="116" y="8"/>
                </a:cxn>
                <a:cxn ang="0">
                  <a:pos x="29" y="79"/>
                </a:cxn>
                <a:cxn ang="0">
                  <a:pos x="92" y="190"/>
                </a:cxn>
                <a:cxn ang="0">
                  <a:pos x="100" y="213"/>
                </a:cxn>
                <a:cxn ang="0">
                  <a:pos x="124" y="221"/>
                </a:cxn>
                <a:cxn ang="0">
                  <a:pos x="242" y="213"/>
                </a:cxn>
                <a:cxn ang="0">
                  <a:pos x="203" y="79"/>
                </a:cxn>
                <a:cxn ang="0">
                  <a:pos x="155" y="47"/>
                </a:cxn>
                <a:cxn ang="0">
                  <a:pos x="116" y="8"/>
                </a:cxn>
              </a:cxnLst>
              <a:rect l="0" t="0" r="r" b="b"/>
              <a:pathLst>
                <a:path w="271" h="260">
                  <a:moveTo>
                    <a:pt x="116" y="8"/>
                  </a:moveTo>
                  <a:cubicBezTo>
                    <a:pt x="13" y="20"/>
                    <a:pt x="55" y="0"/>
                    <a:pt x="29" y="79"/>
                  </a:cubicBezTo>
                  <a:cubicBezTo>
                    <a:pt x="43" y="260"/>
                    <a:pt x="0" y="145"/>
                    <a:pt x="92" y="190"/>
                  </a:cubicBezTo>
                  <a:cubicBezTo>
                    <a:pt x="99" y="194"/>
                    <a:pt x="94" y="207"/>
                    <a:pt x="100" y="213"/>
                  </a:cubicBezTo>
                  <a:cubicBezTo>
                    <a:pt x="106" y="219"/>
                    <a:pt x="116" y="218"/>
                    <a:pt x="124" y="221"/>
                  </a:cubicBezTo>
                  <a:cubicBezTo>
                    <a:pt x="163" y="218"/>
                    <a:pt x="212" y="239"/>
                    <a:pt x="242" y="213"/>
                  </a:cubicBezTo>
                  <a:cubicBezTo>
                    <a:pt x="271" y="188"/>
                    <a:pt x="230" y="100"/>
                    <a:pt x="203" y="79"/>
                  </a:cubicBezTo>
                  <a:cubicBezTo>
                    <a:pt x="188" y="67"/>
                    <a:pt x="155" y="47"/>
                    <a:pt x="155" y="47"/>
                  </a:cubicBezTo>
                  <a:cubicBezTo>
                    <a:pt x="143" y="13"/>
                    <a:pt x="154" y="28"/>
                    <a:pt x="116" y="8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0" y="22860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 b="1">
                <a:solidFill>
                  <a:srgbClr val="FF0066"/>
                </a:solidFill>
                <a:ea typeface="黑体" pitchFamily="49" charset="-122"/>
              </a:rPr>
              <a:t>丰富的旅游资源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焦作进一步发展经济，可以从哪些方面挖掘潜力？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28800"/>
            <a:ext cx="8604448" cy="4925144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、可挖掘其他矿产资源的潜力，优化产业结构，延长产业链；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spcBef>
                <a:spcPct val="50000"/>
              </a:spcBef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、充分发挥交通便利的条件，积极建成交通枢纽城市；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spcBef>
                <a:spcPct val="50000"/>
              </a:spcBef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、充分利用本地丰富的旅游资源，积极发展旅游业；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spcBef>
                <a:spcPct val="50000"/>
              </a:spcBef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、农副产品加工业；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spcBef>
                <a:spcPct val="50000"/>
              </a:spcBef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、立足本地区位优势，培育优势产业，如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现代物流。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焦作市经济发展的潜力</a:t>
            </a:r>
            <a:endParaRPr lang="zh-CN" altLang="en-US" sz="36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68863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地理位置、自然条件优越</a:t>
            </a:r>
          </a:p>
          <a:p>
            <a:pPr>
              <a:lnSpc>
                <a:spcPct val="120000"/>
              </a:lnSpc>
            </a:pP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焦作市位于河南省西北部，我国</a:t>
            </a:r>
            <a:r>
              <a:rPr lang="zh-CN" altLang="en-US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中原腹地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北依太行山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，与山西省晋城、陵川接壤，</a:t>
            </a:r>
            <a:r>
              <a:rPr lang="zh-CN" altLang="en-US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南隔黄河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与郑州市、洛阳市相望，西邻济源，东接新乡。</a:t>
            </a:r>
          </a:p>
          <a:p>
            <a:pPr>
              <a:lnSpc>
                <a:spcPct val="120000"/>
              </a:lnSpc>
            </a:pP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焦作市地处太行山脉与豫北平原的过渡地带，全境</a:t>
            </a:r>
            <a:r>
              <a:rPr lang="zh-CN" altLang="en-US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以平原为主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，属暖温带大陆性季风气候，年平均气温</a:t>
            </a:r>
            <a:r>
              <a:rPr lang="zh-CN" altLang="zh-CN" sz="3400" b="1" dirty="0" smtClean="0">
                <a:latin typeface="楷体" pitchFamily="49" charset="-122"/>
                <a:ea typeface="楷体" pitchFamily="49" charset="-122"/>
              </a:rPr>
              <a:t>16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zh-CN" altLang="zh-CN" sz="3400" b="1" dirty="0" smtClean="0">
                <a:latin typeface="楷体" pitchFamily="49" charset="-122"/>
                <a:ea typeface="楷体" pitchFamily="49" charset="-122"/>
              </a:rPr>
              <a:t>5℃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，年平均降水量</a:t>
            </a:r>
            <a:r>
              <a:rPr lang="zh-CN" altLang="zh-CN" sz="3400" b="1" dirty="0" smtClean="0">
                <a:latin typeface="楷体" pitchFamily="49" charset="-122"/>
                <a:ea typeface="楷体" pitchFamily="49" charset="-122"/>
              </a:rPr>
              <a:t>584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毫米，</a:t>
            </a:r>
            <a:r>
              <a:rPr lang="zh-CN" altLang="en-US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四季分明，气候宜人。</a:t>
            </a:r>
          </a:p>
          <a:p>
            <a:pPr>
              <a:lnSpc>
                <a:spcPct val="120000"/>
              </a:lnSpc>
            </a:pPr>
            <a:r>
              <a:rPr lang="en-US" altLang="zh-CN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多矿产资源</a:t>
            </a:r>
          </a:p>
          <a:p>
            <a:pPr>
              <a:lnSpc>
                <a:spcPct val="120000"/>
              </a:lnSpc>
            </a:pP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焦作市除原煤外，铝矾土、耐火粘土、硫铁矿、石灰石等矿产资源丰富。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水资源丰富</a:t>
            </a:r>
            <a:endParaRPr lang="en-US" altLang="zh-CN" sz="3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zh-CN" sz="3400" b="1" dirty="0" smtClean="0">
                <a:latin typeface="楷体" pitchFamily="49" charset="-122"/>
                <a:ea typeface="楷体" pitchFamily="49" charset="-122"/>
              </a:rPr>
              <a:t>焦作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位于太行山、秦岭之间的黄河谷地，</a:t>
            </a:r>
            <a:r>
              <a:rPr lang="zh-CN" altLang="en-US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地表水充裕；</a:t>
            </a:r>
            <a:r>
              <a:rPr lang="zh-CN" altLang="zh-CN" sz="3400" b="1" dirty="0" smtClean="0">
                <a:latin typeface="楷体" pitchFamily="49" charset="-122"/>
                <a:ea typeface="楷体" pitchFamily="49" charset="-122"/>
              </a:rPr>
              <a:t>焦作是天然地下汇水盆地，</a:t>
            </a:r>
            <a:r>
              <a:rPr lang="zh-CN" altLang="en-US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地下</a:t>
            </a:r>
            <a:r>
              <a:rPr lang="zh-CN" altLang="zh-CN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水储量</a:t>
            </a:r>
            <a:r>
              <a:rPr lang="zh-CN" altLang="en-US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大；</a:t>
            </a:r>
            <a:r>
              <a:rPr lang="zh-CN" altLang="zh-CN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南水北调中线</a:t>
            </a:r>
            <a:r>
              <a:rPr lang="zh-CN" altLang="zh-CN" sz="3400" b="1" dirty="0" smtClean="0">
                <a:latin typeface="楷体" pitchFamily="49" charset="-122"/>
                <a:ea typeface="楷体" pitchFamily="49" charset="-122"/>
              </a:rPr>
              <a:t>工程也从焦作通过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4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交通便利</a:t>
            </a:r>
            <a:endParaRPr lang="en-US" altLang="zh-CN" sz="3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焦作是一个区位优势非常明显的城市。它地处中原腹地，我国南北交汇点，东西结合部，又是</a:t>
            </a:r>
            <a:r>
              <a:rPr lang="zh-CN" altLang="en-US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新欧亚大陆桥在中国境内的中心地带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，具有承东启西的枢纽地位。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5.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良好的农业基础</a:t>
            </a:r>
            <a:endParaRPr lang="en-US" altLang="zh-CN" sz="3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zh-CN" sz="3400" b="1" dirty="0" smtClean="0">
                <a:latin typeface="楷体" pitchFamily="49" charset="-122"/>
                <a:ea typeface="楷体" pitchFamily="49" charset="-122"/>
              </a:rPr>
              <a:t>焦作</a:t>
            </a:r>
            <a:r>
              <a:rPr lang="zh-CN" altLang="zh-CN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农业生产条件较好</a:t>
            </a:r>
            <a:r>
              <a:rPr lang="zh-CN" altLang="zh-CN" sz="3400" b="1" dirty="0" smtClean="0">
                <a:latin typeface="楷体" pitchFamily="49" charset="-122"/>
                <a:ea typeface="楷体" pitchFamily="49" charset="-122"/>
              </a:rPr>
              <a:t>，是全国三大粮食高产区之一。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优质专用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小麦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、特用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玉米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种子；</a:t>
            </a:r>
            <a:r>
              <a:rPr lang="zh-CN" altLang="zh-CN" sz="3400" b="1" dirty="0" smtClean="0">
                <a:latin typeface="楷体" pitchFamily="49" charset="-122"/>
                <a:ea typeface="楷体" pitchFamily="49" charset="-122"/>
              </a:rPr>
              <a:t>这里盛产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zh-CN" sz="3400" b="1" dirty="0" smtClean="0">
                <a:latin typeface="楷体" pitchFamily="49" charset="-122"/>
                <a:ea typeface="楷体" pitchFamily="49" charset="-122"/>
              </a:rPr>
              <a:t>地黄、牛膝、菊花、山药“</a:t>
            </a:r>
            <a:r>
              <a:rPr lang="zh-CN" altLang="zh-CN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四大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怀</a:t>
            </a:r>
            <a:r>
              <a:rPr lang="zh-CN" altLang="zh-CN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药</a:t>
            </a:r>
            <a:r>
              <a:rPr lang="zh-CN" altLang="zh-CN" sz="3400" b="1" dirty="0" smtClean="0">
                <a:latin typeface="楷体" pitchFamily="49" charset="-122"/>
                <a:ea typeface="楷体" pitchFamily="49" charset="-122"/>
              </a:rPr>
              <a:t>”驰名中外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，远销东南亚和欧美二十多个国家和地区。</a:t>
            </a:r>
            <a:r>
              <a:rPr lang="zh-CN" altLang="en-US" sz="3400" dirty="0" smtClean="0">
                <a:latin typeface="楷体" pitchFamily="49" charset="-122"/>
                <a:ea typeface="楷体" pitchFamily="49" charset="-122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6.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丰富的旅游资源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北依太行，南临黄河，优越的地理位置和数</a:t>
            </a:r>
            <a:r>
              <a:rPr lang="zh-CN" altLang="en-US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千年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历史文化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积淀，造就了丰富而独特的</a:t>
            </a:r>
            <a:r>
              <a:rPr lang="zh-CN" altLang="en-US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自然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34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人文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景观，已形成</a:t>
            </a:r>
            <a:r>
              <a:rPr lang="en-US" altLang="zh-CN" sz="3400" b="1" dirty="0" smtClean="0">
                <a:latin typeface="楷体" pitchFamily="49" charset="-122"/>
                <a:ea typeface="楷体" pitchFamily="49" charset="-122"/>
              </a:rPr>
              <a:t>"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四大旅游区、十大景区、八大景点</a:t>
            </a:r>
            <a:r>
              <a:rPr lang="en-US" altLang="zh-CN" sz="3400" b="1" dirty="0" smtClean="0">
                <a:latin typeface="楷体" pitchFamily="49" charset="-122"/>
                <a:ea typeface="楷体" pitchFamily="49" charset="-122"/>
              </a:rPr>
              <a:t>"</a:t>
            </a:r>
            <a:r>
              <a:rPr lang="zh-CN" altLang="en-US" sz="3400" b="1" dirty="0" smtClean="0">
                <a:latin typeface="楷体" pitchFamily="49" charset="-122"/>
                <a:ea typeface="楷体" pitchFamily="49" charset="-122"/>
              </a:rPr>
              <a:t>的总体格局。</a:t>
            </a:r>
            <a:endParaRPr lang="en-US" altLang="zh-CN" sz="34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400" b="1" dirty="0" smtClean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sz="3400" b="1" dirty="0" smtClean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、政策支持</a:t>
            </a:r>
            <a:endParaRPr lang="zh-CN" altLang="en-US" sz="3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endParaRPr lang="zh-CN" altLang="en-US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endParaRPr lang="zh-CN" altLang="en-US" sz="2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7838"/>
            <a:ext cx="8229600" cy="893762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mtClean="0"/>
              <a:t>云台山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zh-CN" smtClean="0"/>
          </a:p>
        </p:txBody>
      </p:sp>
      <p:pic>
        <p:nvPicPr>
          <p:cNvPr id="18436" name="Picture 4" descr="19680023-p044-em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47913"/>
            <a:ext cx="60198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1183602277069811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34099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11836022770698112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81400"/>
            <a:ext cx="45529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11836022770698113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525" y="476250"/>
            <a:ext cx="30384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nyt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533400"/>
            <a:ext cx="4876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813"/>
            <a:ext cx="8229600" cy="96678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mtClean="0"/>
              <a:t>青天河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zh-CN" smtClean="0"/>
          </a:p>
        </p:txBody>
      </p:sp>
      <p:pic>
        <p:nvPicPr>
          <p:cNvPr id="19460" name="Picture 4" descr="20068151028121798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838"/>
            <a:ext cx="57150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402076027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3581400"/>
            <a:ext cx="50498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20100527112753899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590800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200803131111236767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404813"/>
            <a:ext cx="4762500" cy="61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问题研究 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煤城焦作出路何在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资源枯竭型城市的发展</a:t>
            </a:r>
            <a:endParaRPr lang="zh-CN" altLang="en-US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524750" y="6318250"/>
            <a:ext cx="1619250" cy="501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latin typeface="Calibri" pitchFamily="34" charset="0"/>
              </a:rPr>
              <a:t>青龙峡</a:t>
            </a:r>
          </a:p>
        </p:txBody>
      </p:sp>
      <p:pic>
        <p:nvPicPr>
          <p:cNvPr id="21507" name="Picture 3" descr="青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838"/>
            <a:ext cx="9144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20081021135415416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9144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20081021135416333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7838"/>
            <a:ext cx="9144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20081021135415896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250"/>
            <a:ext cx="9144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7270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6866" name="文本占位符 7270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6867" name="图片 72707" descr="峰林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文本框 72708"/>
          <p:cNvSpPr txBox="1">
            <a:spLocks noChangeArrowheads="1"/>
          </p:cNvSpPr>
          <p:nvPr/>
        </p:nvSpPr>
        <p:spPr bwMode="auto">
          <a:xfrm>
            <a:off x="838200" y="3048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峰林峡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696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0" name="文本占位符 6963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7891" name="图片 69635" descr="神农山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文本框 69636"/>
          <p:cNvSpPr txBox="1">
            <a:spLocks noChangeArrowheads="1"/>
          </p:cNvSpPr>
          <p:nvPr/>
        </p:nvSpPr>
        <p:spPr bwMode="auto">
          <a:xfrm>
            <a:off x="457200" y="1524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神农山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占位符 7065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8914" name="标题 706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r>
              <a:rPr lang="zh-CN" altLang="en-US" b="1" smtClean="0"/>
              <a:t>神农山</a:t>
            </a:r>
          </a:p>
        </p:txBody>
      </p:sp>
      <p:pic>
        <p:nvPicPr>
          <p:cNvPr id="38915" name="图片 70660" descr="神农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716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神农山</a:t>
            </a:r>
          </a:p>
        </p:txBody>
      </p:sp>
      <p:sp>
        <p:nvSpPr>
          <p:cNvPr id="39938" name="文本占位符 7168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9939" name="图片 71683" descr="神农山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5140325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b="1" dirty="0" smtClean="0"/>
              <a:t>焦作历史悠久。早在夏商时期就有人类居住。这里是司马懿、韩愈、李商隐、许衡等历史名人的故里。</a:t>
            </a:r>
          </a:p>
          <a:p>
            <a:r>
              <a:rPr lang="zh-CN" altLang="en-US" b="1" dirty="0" smtClean="0"/>
              <a:t>是闻名中外的太极拳发源地。</a:t>
            </a:r>
          </a:p>
          <a:p>
            <a:r>
              <a:rPr lang="zh-CN" altLang="en-US" b="1" dirty="0" smtClean="0"/>
              <a:t> 云台山景区中的百家岩，是魏晋时期“竹林七贤”</a:t>
            </a:r>
            <a:r>
              <a:rPr lang="en-US" altLang="zh-CN" b="1" dirty="0" smtClean="0"/>
              <a:t>──</a:t>
            </a:r>
            <a:r>
              <a:rPr lang="zh-CN" altLang="en-US" b="1" dirty="0" smtClean="0"/>
              <a:t>嵇康、阮籍、刘伶、向秀、山涛、王戎、阮咸七人的隐居地。</a:t>
            </a:r>
          </a:p>
          <a:p>
            <a:endParaRPr lang="zh-CN" altLang="en-US" b="1" dirty="0" smtClean="0"/>
          </a:p>
        </p:txBody>
      </p:sp>
      <p:sp>
        <p:nvSpPr>
          <p:cNvPr id="40962" name="文本框 73731"/>
          <p:cNvSpPr txBox="1">
            <a:spLocks noChangeArrowheads="1"/>
          </p:cNvSpPr>
          <p:nvPr/>
        </p:nvSpPr>
        <p:spPr bwMode="auto">
          <a:xfrm>
            <a:off x="457200" y="3048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</a:rPr>
              <a:t>人文历史：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2"/>
          <p:cNvSpPr>
            <a:spLocks noChangeArrowheads="1"/>
          </p:cNvSpPr>
          <p:nvPr/>
        </p:nvSpPr>
        <p:spPr bwMode="auto">
          <a:xfrm>
            <a:off x="395288" y="1412875"/>
            <a:ext cx="7526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焦作未来的转型之路？</a:t>
            </a:r>
            <a:endParaRPr lang="zh-CN" altLang="en-US" dirty="0"/>
          </a:p>
        </p:txBody>
      </p:sp>
      <p:sp>
        <p:nvSpPr>
          <p:cNvPr id="108547" name="TextBox 4"/>
          <p:cNvSpPr>
            <a:spLocks noChangeArrowheads="1"/>
          </p:cNvSpPr>
          <p:nvPr/>
        </p:nvSpPr>
        <p:spPr bwMode="auto">
          <a:xfrm>
            <a:off x="395288" y="2781300"/>
            <a:ext cx="8107362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         </a:t>
            </a: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  <a:sym typeface="宋体" pitchFamily="2" charset="-122"/>
              </a:rPr>
              <a:t>坚持以结构调整为主线，</a:t>
            </a:r>
          </a:p>
          <a:p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  <a:sym typeface="宋体" pitchFamily="2" charset="-122"/>
              </a:rPr>
              <a:t>立足本地资源和优势，大力培育</a:t>
            </a:r>
          </a:p>
          <a:p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  <a:sym typeface="宋体" pitchFamily="2" charset="-122"/>
              </a:rPr>
              <a:t>优势产业，积极发展旅游业。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altLang="zh-CN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工业转型：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zh-CN" altLang="en-US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</a:rPr>
              <a:t>开发多种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优势资源</a:t>
            </a:r>
            <a:r>
              <a:rPr lang="zh-CN" altLang="en-US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</a:rPr>
              <a:t>，发展化工、电力、建材、有色金属冶炼等多种工业，实现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工业结构多样化</a:t>
            </a:r>
            <a:r>
              <a:rPr lang="zh-CN" altLang="en-US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</a:rPr>
              <a:t>。积极发展资源的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深加工</a:t>
            </a:r>
            <a:r>
              <a:rPr lang="zh-CN" altLang="en-US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延长产业链</a:t>
            </a:r>
            <a:r>
              <a:rPr lang="zh-CN" altLang="en-US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提高</a:t>
            </a:r>
            <a:r>
              <a:rPr lang="zh-CN" altLang="en-US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</a:rPr>
              <a:t>附加值和经济效益。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农业转型：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措施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：充分利用资源优势，开展多种经营。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措施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：发展农产品深加工业，提高农业产业化水平。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措施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：发展绿色生态农业。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altLang="zh-CN" sz="3100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3100" dirty="0" smtClean="0">
                <a:latin typeface="楷体" pitchFamily="49" charset="-122"/>
                <a:ea typeface="楷体" pitchFamily="49" charset="-122"/>
              </a:rPr>
              <a:t>第三产业发展：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zh-CN" altLang="en-US" sz="3100" dirty="0" smtClean="0">
                <a:latin typeface="楷体" pitchFamily="49" charset="-122"/>
                <a:ea typeface="楷体" pitchFamily="49" charset="-122"/>
              </a:rPr>
              <a:t>现代物流业：位于中部地区，承东启西。连接南北，特别是背靠山西，一直是晋煤外运的重要通道。作为交通枢纽，为人流、物流的集散、中转地。丰富的矿产需要输出。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zh-CN" altLang="en-US" sz="3100" dirty="0" smtClean="0">
                <a:latin typeface="楷体" pitchFamily="49" charset="-122"/>
                <a:ea typeface="楷体" pitchFamily="49" charset="-122"/>
              </a:rPr>
              <a:t>旅游业：作为第三产业的龙头。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/>
          <p:nvPr/>
        </p:nvSpPr>
        <p:spPr>
          <a:xfrm>
            <a:off x="76200" y="76200"/>
            <a:ext cx="5049838" cy="67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BFA">
                  <a:alpha val="100000"/>
                </a:srgbClr>
              </a:gs>
              <a:gs pos="14999">
                <a:srgbClr val="C4D6EB">
                  <a:alpha val="100000"/>
                </a:srgbClr>
              </a:gs>
              <a:gs pos="30000">
                <a:srgbClr val="85C2FF">
                  <a:alpha val="100000"/>
                </a:srgbClr>
              </a:gs>
              <a:gs pos="50000">
                <a:srgbClr val="5E9EFF">
                  <a:alpha val="100000"/>
                </a:srgbClr>
              </a:gs>
              <a:gs pos="70000">
                <a:srgbClr val="85C2FF">
                  <a:alpha val="100000"/>
                </a:srgbClr>
              </a:gs>
              <a:gs pos="85001">
                <a:srgbClr val="C4D6EB">
                  <a:alpha val="100000"/>
                </a:srgbClr>
              </a:gs>
              <a:gs pos="100000">
                <a:srgbClr val="FFEBFA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4000" b="1" noProof="1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行楷" pitchFamily="2" charset="-122"/>
              </a:rPr>
              <a:t>焦作市转型之路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512" y="1088218"/>
            <a:ext cx="85834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阅读课本资料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，分小组讨论，下面十条思路中，哪些可行哪些不可行并说明原因。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  <a:hlinkClick r:id="rId2" action="ppaction://hlinksldjump"/>
              </a:rPr>
              <a:t>①</a:t>
            </a:r>
            <a:r>
              <a:rPr lang="zh-CN" altLang="en-US" sz="2400" b="1" u="sng" dirty="0">
                <a:latin typeface="楷体" pitchFamily="49" charset="-122"/>
                <a:ea typeface="楷体" pitchFamily="49" charset="-122"/>
                <a:hlinkClick r:id="rId2" action="ppaction://hlinksldjump"/>
              </a:rPr>
              <a:t>从资源主导转向科技主导</a:t>
            </a:r>
            <a:endParaRPr lang="en-US" altLang="zh-CN" sz="2400" b="1" u="sng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  <a:hlinkClick r:id="rId3" action="ppaction://hlinksldjump"/>
              </a:rPr>
              <a:t>②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hlinkClick r:id="rId3" action="ppaction://hlinksldjump"/>
              </a:rPr>
              <a:t>做强做大铝工业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  <a:hlinkClick r:id="" action="ppaction://noaction"/>
              </a:rPr>
              <a:t>③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hlinkClick r:id="" action="ppaction://noaction"/>
              </a:rPr>
              <a:t>发展现代农业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  <a:hlinkClick r:id="" action="ppaction://noaction"/>
              </a:rPr>
              <a:t>④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hlinkClick r:id="" action="ppaction://noaction"/>
              </a:rPr>
              <a:t>由煤炭工业向电力、热电联营、铝电联营转变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  <a:hlinkClick r:id="" action="ppaction://noaction"/>
              </a:rPr>
              <a:t>⑤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hlinkClick r:id="" action="ppaction://noaction"/>
              </a:rPr>
              <a:t>大力发展高新技术产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hlinkClick r:id="" action="ppaction://noaction"/>
              </a:rPr>
              <a:t>业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  <a:hlinkClick r:id="" action="ppaction://noaction"/>
              </a:rPr>
              <a:t>⑥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hlinkClick r:id="" action="ppaction://noaction"/>
              </a:rPr>
              <a:t>利用农业资源，发展农副产品加工业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⑦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转型方向除了煤化工业和旅游，还应发展钢铁工业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  <a:hlinkClick r:id="" action="ppaction://noaction"/>
              </a:rPr>
              <a:t>⑧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hlinkClick r:id="" action="ppaction://noaction"/>
              </a:rPr>
              <a:t>从地下矿山资源转向地上山水资源，以旅游业龙头，带动全市第三产业快速发展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⑨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由煤炭工业城市向山水园林城市转型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⑩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形成以实力雄厚的石化产业为主导，一、二、三产业协调发展的经济格局</a:t>
            </a:r>
            <a:endParaRPr lang="zh-CN" altLang="en-US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33400" y="41910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ct val="15000"/>
              </a:spcAft>
            </a:pPr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 1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、可挖掘其他矿产资源的潜力，优化产业结构，延长产业链；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    2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、充分发挥交通便利的条件，积极建成交通枢纽城市；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    3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、充分利用本地丰富的旅游资源，积极发展旅游业；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    4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、农副产品加工业；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    5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、立足本地区位优势，培育优势产业，如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现代物流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4560" cy="850106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思考：</a:t>
            </a:r>
            <a:endParaRPr lang="zh-CN" altLang="en-US" sz="3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什么是资源型城市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?</a:t>
            </a:r>
            <a:endParaRPr lang="zh-CN" altLang="zh-CN" sz="33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 2.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转型前焦作市工业特点及发展条件。</a:t>
            </a:r>
          </a:p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 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一是资源或者能源的储量、品位和开采条件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;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二是市场条件和交通条件。</a:t>
            </a:r>
          </a:p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作为资源型城市焦作在发展后期可能会面临哪些问题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?</a:t>
            </a:r>
            <a:endParaRPr lang="zh-CN" altLang="zh-CN" sz="33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 </a:t>
            </a:r>
            <a:r>
              <a:rPr lang="zh-CN" altLang="en-US" sz="33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</a:rPr>
              <a:t>产业结构单一；资源枯竭；环境质量恶化等</a:t>
            </a:r>
            <a:endParaRPr lang="zh-CN" altLang="zh-CN" sz="33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除了煤炭外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焦作还有哪些资源可供开发</a:t>
            </a:r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?</a:t>
            </a:r>
            <a:endParaRPr lang="zh-CN" altLang="zh-CN" sz="33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300" b="1" dirty="0" smtClean="0">
                <a:latin typeface="楷体" pitchFamily="49" charset="-122"/>
                <a:ea typeface="楷体" pitchFamily="49" charset="-122"/>
              </a:rPr>
              <a:t>5.</a:t>
            </a:r>
            <a:r>
              <a:rPr lang="zh-CN" altLang="zh-CN" sz="3300" b="1" dirty="0" smtClean="0">
                <a:latin typeface="楷体" pitchFamily="49" charset="-122"/>
                <a:ea typeface="楷体" pitchFamily="49" charset="-122"/>
              </a:rPr>
              <a:t>试着提出你对煤城焦作市今后发展的意见和建议。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6385"/>
          <p:cNvSpPr>
            <a:spLocks noChangeArrowheads="1"/>
          </p:cNvSpPr>
          <p:nvPr/>
        </p:nvSpPr>
        <p:spPr bwMode="auto">
          <a:xfrm>
            <a:off x="609600" y="1508125"/>
            <a:ext cx="7612063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ct val="30000"/>
              </a:spcAft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）调整产业结构，发展电子等新兴工业和第三产业，使产业结构多元化，增强城市经济的抗风险能力；</a:t>
            </a:r>
          </a:p>
          <a:p>
            <a:pPr algn="just">
              <a:spcAft>
                <a:spcPct val="30000"/>
              </a:spcAft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）改造煤炭工业，减少企业数量、扩大企业的规模；</a:t>
            </a:r>
          </a:p>
          <a:p>
            <a:pPr algn="just">
              <a:spcAft>
                <a:spcPct val="30000"/>
              </a:spcAft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）发展科技和教育；</a:t>
            </a:r>
          </a:p>
          <a:p>
            <a:pPr algn="just">
              <a:spcAft>
                <a:spcPct val="30000"/>
              </a:spcAft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）优化环境。 </a:t>
            </a:r>
          </a:p>
        </p:txBody>
      </p:sp>
      <p:sp>
        <p:nvSpPr>
          <p:cNvPr id="16387" name="矩形 16386"/>
          <p:cNvSpPr>
            <a:spLocks noChangeArrowheads="1"/>
          </p:cNvSpPr>
          <p:nvPr/>
        </p:nvSpPr>
        <p:spPr bwMode="auto">
          <a:xfrm>
            <a:off x="117475" y="406400"/>
            <a:ext cx="8767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a typeface="华文行楷" pitchFamily="2" charset="-122"/>
              </a:rPr>
              <a:t>焦作工业（资源枯竭型城市）转型的措施：</a:t>
            </a:r>
            <a:r>
              <a:rPr lang="zh-CN" altLang="en-US" sz="3000" b="1">
                <a:solidFill>
                  <a:srgbClr val="0000FF"/>
                </a:solidFill>
                <a:ea typeface="华文行楷" pitchFamily="2" charset="-122"/>
              </a:rPr>
              <a:t> </a:t>
            </a:r>
          </a:p>
        </p:txBody>
      </p:sp>
      <p:pic>
        <p:nvPicPr>
          <p:cNvPr id="16388" name="图片 16387" descr="003388 (153)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648200"/>
            <a:ext cx="1485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56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>
                                            <p:txEl>
                                              <p:charRg st="56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9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charRg st="90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6">
                                            <p:txEl>
                                              <p:char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寻找资源型城市出路问题的研究思路。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52475" y="1741488"/>
            <a:ext cx="78486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zh-CN" altLang="en-US" sz="3600" b="1"/>
              <a:t>了解本地概况</a:t>
            </a:r>
          </a:p>
          <a:p>
            <a:pPr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zh-CN" altLang="en-US" sz="3600" b="1"/>
              <a:t>分析本地发展面临的问题</a:t>
            </a:r>
          </a:p>
          <a:p>
            <a:pPr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zh-CN" altLang="en-US" sz="3600" b="1"/>
              <a:t>分析本地发展的潜在优势</a:t>
            </a:r>
          </a:p>
          <a:p>
            <a:pPr>
              <a:lnSpc>
                <a:spcPct val="14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zh-CN" altLang="en-US" sz="3600" b="1"/>
              <a:t>探讨对策，寻找转型之路：</a:t>
            </a:r>
            <a:endParaRPr lang="en-US" altLang="zh-CN" sz="3600" b="1"/>
          </a:p>
          <a:p>
            <a:pPr>
              <a:lnSpc>
                <a:spcPct val="140000"/>
              </a:lnSpc>
              <a:buClr>
                <a:srgbClr val="FF3300"/>
              </a:buClr>
            </a:pPr>
            <a:r>
              <a:rPr lang="en-US" altLang="zh-CN" sz="3600" b="1"/>
              <a:t>                </a:t>
            </a:r>
            <a:r>
              <a:rPr lang="zh-CN" altLang="en-US" sz="3600" b="1"/>
              <a:t>挖掘优势，治理问题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686800" cy="5334000"/>
          </a:xfrm>
        </p:spPr>
        <p:txBody>
          <a:bodyPr/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hlinkClick r:id="rId2" action="ppaction://hlinksldjump"/>
              </a:rPr>
              <a:t>从资源主导型转向科技主导型：</a:t>
            </a:r>
          </a:p>
          <a:p>
            <a:endParaRPr lang="zh-CN" altLang="en-US" sz="3600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3600" dirty="0" smtClean="0">
                <a:latin typeface="宋体" pitchFamily="2" charset="-122"/>
              </a:rPr>
              <a:t>      今后的发展不是以大量消耗资源来获得经济的发展，而是在经济发展中加大科技投入、提高产品科技含量，从而提高产品质量、提高竞争力，获得更好的经济效益和环境效益。</a:t>
            </a:r>
          </a:p>
          <a:p>
            <a:pPr>
              <a:buFontTx/>
              <a:buNone/>
            </a:pPr>
            <a:r>
              <a:rPr lang="zh-CN" altLang="en-US" sz="4000" b="1" dirty="0" smtClean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占位符 90114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hlinkClick r:id="rId2" action="ppaction://hlinksldjump"/>
              </a:rPr>
              <a:t>做强做大铝工业：</a:t>
            </a:r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3600" dirty="0" smtClean="0">
              <a:latin typeface="宋体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3600" dirty="0" smtClean="0">
                <a:latin typeface="宋体" pitchFamily="2" charset="-122"/>
              </a:rPr>
              <a:t>      焦作市铝矾土矿丰富，又有丰富的水资源。西气东输、南水北调工程都从此经过，有发展铝工业的前提条件，力争改变过去那种经济全部依赖煤炭的状况。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占位符 93186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hlinkClick r:id="rId2" action="ppaction://hlinksldjump"/>
              </a:rPr>
              <a:t>发展现代农业：</a:t>
            </a:r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3600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3600" dirty="0" smtClean="0">
                <a:latin typeface="宋体" pitchFamily="2" charset="-122"/>
              </a:rPr>
              <a:t>      既能提高农作物产量、质量，又能降低能耗和保护环境。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占位符 91138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4525963"/>
          </a:xfrm>
        </p:spPr>
        <p:txBody>
          <a:bodyPr/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hlinkClick r:id="rId2" action="ppaction://hlinksldjump"/>
              </a:rPr>
              <a:t>由煤炭工业向电力、热电联营、铝电联营转变：</a:t>
            </a:r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3600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3600" dirty="0" smtClean="0">
                <a:latin typeface="宋体" pitchFamily="2" charset="-122"/>
              </a:rPr>
              <a:t>      这是焦作市政府制订的三大战略转变之一，可进一步提高经济效益。</a:t>
            </a:r>
          </a:p>
          <a:p>
            <a:endParaRPr lang="zh-CN" altLang="en-US" sz="4800" b="1" dirty="0" smtClean="0"/>
          </a:p>
          <a:p>
            <a:endParaRPr lang="zh-CN" alt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9144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从资源主导型转向科技主导型：</a:t>
            </a:r>
            <a:r>
              <a:rPr lang="zh-CN" altLang="en-US" sz="3600" dirty="0" smtClean="0">
                <a:latin typeface="宋体" pitchFamily="2" charset="-122"/>
              </a:rPr>
              <a:t> </a:t>
            </a:r>
          </a:p>
          <a:p>
            <a:pPr>
              <a:lnSpc>
                <a:spcPct val="80000"/>
              </a:lnSpc>
            </a:pPr>
            <a:endParaRPr lang="zh-CN" altLang="en-US" sz="3600" dirty="0" smtClean="0">
              <a:latin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600" dirty="0" smtClean="0">
                <a:latin typeface="宋体" pitchFamily="2" charset="-122"/>
              </a:rPr>
              <a:t>    在经济发展中加大科技投入、提高产品科技含量，从而提高产品竞争力。</a:t>
            </a:r>
          </a:p>
          <a:p>
            <a:pPr>
              <a:lnSpc>
                <a:spcPct val="80000"/>
              </a:lnSpc>
            </a:pPr>
            <a:endParaRPr lang="zh-CN" altLang="en-US" sz="3600" dirty="0" smtClean="0">
              <a:latin typeface="宋体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dirty="0" smtClean="0">
                <a:latin typeface="宋体" pitchFamily="2" charset="-122"/>
              </a:rPr>
              <a:t>    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hlinkClick r:id="rId2" action="ppaction://hlinksldjump"/>
              </a:rPr>
              <a:t>但并不是说要大力发展高新技术产业。</a:t>
            </a:r>
            <a:r>
              <a:rPr lang="zh-CN" altLang="en-US" sz="3600" dirty="0" smtClean="0">
                <a:latin typeface="宋体" pitchFamily="2" charset="-122"/>
              </a:rPr>
              <a:t>因为发展高新技术需要雄厚的资金和强大的科技力量，属于高投资、高风险的产业，区位要求严格，该地区区位条件并不适合。</a:t>
            </a:r>
          </a:p>
          <a:p>
            <a:pPr>
              <a:lnSpc>
                <a:spcPct val="80000"/>
              </a:lnSpc>
            </a:pPr>
            <a:endParaRPr lang="zh-CN" altLang="en-US" sz="3600" b="1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8915400" cy="5181600"/>
          </a:xfrm>
        </p:spPr>
        <p:txBody>
          <a:bodyPr/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hlinkClick r:id="rId2" action="ppaction://hlinksldjump"/>
              </a:rPr>
              <a:t>利用农业资源、发展农副产品加工工业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：</a:t>
            </a:r>
          </a:p>
          <a:p>
            <a:endParaRPr lang="zh-CN" altLang="en-US" sz="3600" dirty="0" smtClean="0"/>
          </a:p>
          <a:p>
            <a:pPr>
              <a:buFontTx/>
              <a:buNone/>
            </a:pPr>
            <a:r>
              <a:rPr lang="zh-CN" altLang="en-US" sz="3600" dirty="0" smtClean="0"/>
              <a:t>          焦作发展农业的自然条件优越，农业基础良好，农产品丰富、产量高，且人口众多，劳动力资源丰富，发展农副产品加工，可有效地安排富余人员，延长产业链，从而获得较好的经济效益。</a:t>
            </a:r>
          </a:p>
          <a:p>
            <a:endParaRPr lang="zh-CN" altLang="en-US" sz="3600" dirty="0" smtClean="0"/>
          </a:p>
          <a:p>
            <a:endParaRPr lang="zh-CN" altLang="en-US" sz="4400" dirty="0" smtClean="0"/>
          </a:p>
          <a:p>
            <a:endParaRPr lang="zh-CN" altLang="en-US" sz="4400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609600"/>
            <a:ext cx="90678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hlinkClick r:id="rId2" action="ppaction://hlinksldjump"/>
              </a:rPr>
              <a:t>从地下矿产资源转向地上山水资源，以旅游业为龙头，带动全市第三产业快速发展：</a:t>
            </a:r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80000"/>
              </a:lnSpc>
            </a:pPr>
            <a:endParaRPr lang="zh-CN" altLang="en-US" sz="3600" dirty="0" smtClean="0">
              <a:latin typeface="宋体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     焦作山川秀美，旅游资源丰富，发展旅游业这种“无烟工业”不仅增加了当地农民收入，还带动了第三产业的发展，从而为经济注入新的活力。</a:t>
            </a:r>
            <a:endParaRPr lang="zh-CN" altLang="en-US" sz="3600" b="1" dirty="0" smtClean="0">
              <a:solidFill>
                <a:srgbClr val="FF9933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80000"/>
              </a:lnSpc>
            </a:pPr>
            <a:endParaRPr lang="zh-CN" altLang="en-US" sz="3600" dirty="0" smtClean="0">
              <a:latin typeface="宋体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zh-CN" altLang="en-US" sz="4000" b="1" smtClean="0">
                <a:latin typeface="微软雅黑" pitchFamily="34" charset="-122"/>
                <a:ea typeface="微软雅黑" pitchFamily="34" charset="-122"/>
              </a:rPr>
              <a:t>焦作市转型之路（工业）</a:t>
            </a:r>
          </a:p>
        </p:txBody>
      </p:sp>
      <p:sp>
        <p:nvSpPr>
          <p:cNvPr id="2560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zh-CN" sz="2400" b="1" smtClean="0"/>
          </a:p>
          <a:p>
            <a:pPr>
              <a:buFont typeface="Wingdings" pitchFamily="2" charset="2"/>
              <a:buNone/>
            </a:pPr>
            <a:r>
              <a:rPr lang="zh-CN" altLang="en-US" sz="2400" b="1" smtClean="0"/>
              <a:t>（</a:t>
            </a:r>
            <a:r>
              <a:rPr lang="en-US" altLang="zh-CN" sz="2400" b="1" smtClean="0"/>
              <a:t>1</a:t>
            </a:r>
            <a:r>
              <a:rPr lang="zh-CN" altLang="en-US" sz="2400" b="1" smtClean="0"/>
              <a:t>）</a:t>
            </a:r>
            <a:r>
              <a:rPr lang="zh-CN" altLang="zh-CN" sz="2800" b="1" smtClean="0">
                <a:solidFill>
                  <a:srgbClr val="FF0000"/>
                </a:solidFill>
              </a:rPr>
              <a:t>调整产业结构</a:t>
            </a:r>
            <a:r>
              <a:rPr lang="zh-CN" altLang="zh-CN" sz="2400" b="1" smtClean="0"/>
              <a:t>，</a:t>
            </a:r>
            <a:r>
              <a:rPr lang="zh-CN" altLang="en-US" sz="2400" b="1" smtClean="0"/>
              <a:t>开发多种优势资源，发展</a:t>
            </a:r>
            <a:r>
              <a:rPr lang="zh-CN" altLang="en-US" sz="2400" b="1" smtClean="0">
                <a:solidFill>
                  <a:srgbClr val="FF0066"/>
                </a:solidFill>
              </a:rPr>
              <a:t>精细</a:t>
            </a:r>
            <a:r>
              <a:rPr lang="zh-CN" altLang="en-US" sz="2400" b="1" smtClean="0"/>
              <a:t>化工、电力、</a:t>
            </a:r>
            <a:r>
              <a:rPr lang="zh-CN" altLang="en-US" sz="2400" b="1" smtClean="0">
                <a:solidFill>
                  <a:srgbClr val="FF0066"/>
                </a:solidFill>
              </a:rPr>
              <a:t>新型</a:t>
            </a:r>
            <a:r>
              <a:rPr lang="zh-CN" altLang="en-US" sz="2400" b="1" smtClean="0"/>
              <a:t>建材、有色金属冶炼（如铝工业）等多种工业，实现工业结构多样化</a:t>
            </a:r>
          </a:p>
          <a:p>
            <a:pPr>
              <a:buFont typeface="Wingdings" pitchFamily="2" charset="2"/>
              <a:buNone/>
            </a:pPr>
            <a:endParaRPr lang="zh-CN" altLang="en-US" sz="2400" b="1" smtClean="0"/>
          </a:p>
          <a:p>
            <a:pPr>
              <a:buFont typeface="Wingdings" pitchFamily="2" charset="2"/>
              <a:buNone/>
            </a:pPr>
            <a:endParaRPr lang="zh-CN" altLang="en-US" sz="2400" b="1" smtClean="0"/>
          </a:p>
          <a:p>
            <a:pPr>
              <a:buFont typeface="Wingdings" pitchFamily="2" charset="2"/>
              <a:buNone/>
            </a:pPr>
            <a:r>
              <a:rPr lang="zh-CN" altLang="en-US" sz="2400" b="1" smtClean="0"/>
              <a:t>（</a:t>
            </a:r>
            <a:r>
              <a:rPr lang="en-US" altLang="zh-CN" sz="2400" b="1" smtClean="0"/>
              <a:t>2</a:t>
            </a:r>
            <a:r>
              <a:rPr lang="zh-CN" altLang="en-US" sz="2400" b="1" smtClean="0"/>
              <a:t>）积极发展资源的深加工，延长产业链，</a:t>
            </a:r>
            <a:r>
              <a:rPr lang="zh-CN" altLang="en-US" sz="2800" b="1" smtClean="0">
                <a:solidFill>
                  <a:srgbClr val="FF0000"/>
                </a:solidFill>
              </a:rPr>
              <a:t>提高附加值</a:t>
            </a:r>
            <a:r>
              <a:rPr lang="zh-CN" altLang="en-US" sz="2400" b="1" smtClean="0"/>
              <a:t>和经济效益。</a:t>
            </a:r>
          </a:p>
          <a:p>
            <a:pPr>
              <a:buFont typeface="Wingdings" pitchFamily="2" charset="2"/>
              <a:buNone/>
            </a:pPr>
            <a:endParaRPr lang="zh-CN" altLang="en-US" sz="2400" b="1" smtClean="0"/>
          </a:p>
          <a:p>
            <a:pPr>
              <a:buFont typeface="Wingdings" pitchFamily="2" charset="2"/>
              <a:buNone/>
            </a:pPr>
            <a:endParaRPr lang="zh-CN" altLang="en-US" sz="2400" b="1" smtClean="0"/>
          </a:p>
          <a:p>
            <a:pPr>
              <a:buFont typeface="Wingdings" pitchFamily="2" charset="2"/>
              <a:buNone/>
            </a:pPr>
            <a:endParaRPr lang="zh-CN" altLang="en-US" sz="2400" b="1" smtClean="0"/>
          </a:p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什么是资源型城市（资源型地区）？</a:t>
            </a:r>
            <a:endParaRPr lang="zh-CN" altLang="en-US" sz="3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713387"/>
          </a:xfrm>
        </p:spPr>
        <p:txBody>
          <a:bodyPr>
            <a:normAutofit/>
          </a:bodyPr>
          <a:lstStyle/>
          <a:p>
            <a:r>
              <a:rPr lang="zh-CN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资源型城市（资源型地区）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是以本地区矿产、森林等自然资源开采、加工为主导产业，其他产业则发展缓慢的城市。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代表城市：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大庆、克拉玛依、鞍山、马鞍山、攀枝花、六盘水、焦作、洛林、鲁尔区、匹兹堡、迪拜、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瑙鲁共和国</a:t>
            </a:r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资源枯竭型城市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是指矿产资源开发进入后期、晚期或末期阶段，其累计采出储量已达到可采储量的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70%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以上的城市。</a:t>
            </a:r>
          </a:p>
          <a:p>
            <a:endParaRPr lang="zh-CN" altLang="zh-CN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4000" b="1" smtClean="0">
                <a:latin typeface="微软雅黑" pitchFamily="34" charset="-122"/>
                <a:ea typeface="微软雅黑" pitchFamily="34" charset="-122"/>
              </a:rPr>
              <a:t>焦作市转型之路（农业）</a:t>
            </a:r>
          </a:p>
        </p:txBody>
      </p:sp>
      <p:sp>
        <p:nvSpPr>
          <p:cNvPr id="54274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457200" y="2209800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 b="1" smtClean="0"/>
              <a:t>（</a:t>
            </a:r>
            <a:r>
              <a:rPr lang="en-US" altLang="zh-CN" sz="2800" b="1" smtClean="0"/>
              <a:t>1</a:t>
            </a:r>
            <a:r>
              <a:rPr lang="zh-CN" altLang="en-US" sz="2800" b="1" smtClean="0"/>
              <a:t>）充分利用生物资源丰富优势，开展</a:t>
            </a:r>
            <a:r>
              <a:rPr lang="zh-CN" altLang="en-US" b="1" smtClean="0">
                <a:solidFill>
                  <a:srgbClr val="FF0000"/>
                </a:solidFill>
              </a:rPr>
              <a:t>多种经营</a:t>
            </a:r>
            <a:endParaRPr lang="zh-CN" altLang="en-US" sz="2800" b="1" smtClean="0"/>
          </a:p>
          <a:p>
            <a:pPr>
              <a:buFont typeface="Wingdings" pitchFamily="2" charset="2"/>
              <a:buNone/>
            </a:pPr>
            <a:r>
              <a:rPr lang="zh-CN" altLang="en-US" sz="2800" b="1" smtClean="0"/>
              <a:t>（</a:t>
            </a:r>
            <a:r>
              <a:rPr lang="en-US" altLang="zh-CN" sz="2800" b="1" smtClean="0"/>
              <a:t>2</a:t>
            </a:r>
            <a:r>
              <a:rPr lang="zh-CN" altLang="en-US" sz="2800" b="1" smtClean="0"/>
              <a:t>）发展农产品深加工业，</a:t>
            </a:r>
            <a:r>
              <a:rPr lang="zh-CN" altLang="en-US" b="1" smtClean="0">
                <a:solidFill>
                  <a:srgbClr val="FF0000"/>
                </a:solidFill>
              </a:rPr>
              <a:t>提高农业产 业化水平</a:t>
            </a:r>
            <a:endParaRPr lang="zh-CN" altLang="en-US" sz="2800" b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CN" altLang="en-US" sz="2800" b="1" smtClean="0"/>
              <a:t>（</a:t>
            </a:r>
            <a:r>
              <a:rPr lang="en-US" altLang="zh-CN" sz="2800" b="1" smtClean="0"/>
              <a:t>3</a:t>
            </a:r>
            <a:r>
              <a:rPr lang="zh-CN" altLang="en-US" sz="2800" b="1" smtClean="0"/>
              <a:t>）发展</a:t>
            </a:r>
            <a:r>
              <a:rPr lang="zh-CN" altLang="en-US" b="1" smtClean="0">
                <a:solidFill>
                  <a:srgbClr val="FF0000"/>
                </a:solidFill>
              </a:rPr>
              <a:t>绿色生态农业</a:t>
            </a:r>
            <a:endParaRPr lang="zh-CN" altLang="en-US" sz="2800" b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zh-CN" altLang="en-US" b="1" smtClean="0"/>
          </a:p>
          <a:p>
            <a:endParaRPr lang="zh-CN" altLang="en-US" b="1" smtClean="0"/>
          </a:p>
          <a:p>
            <a:endParaRPr lang="zh-CN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7605712" cy="647700"/>
          </a:xfrm>
        </p:spPr>
        <p:txBody>
          <a:bodyPr/>
          <a:lstStyle/>
          <a:p>
            <a:r>
              <a:rPr lang="zh-CN" altLang="en-US" sz="3600" b="1" smtClean="0">
                <a:latin typeface="微软雅黑" pitchFamily="34" charset="-122"/>
                <a:ea typeface="微软雅黑" pitchFamily="34" charset="-122"/>
              </a:rPr>
              <a:t>焦作市转型之路（第三产业）</a:t>
            </a:r>
          </a:p>
        </p:txBody>
      </p:sp>
      <p:sp>
        <p:nvSpPr>
          <p:cNvPr id="59394" name="内容占位符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zh-CN" sz="2800" b="1" smtClean="0"/>
          </a:p>
          <a:p>
            <a:pPr>
              <a:buFont typeface="Wingdings" pitchFamily="2" charset="2"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旅游业</a:t>
            </a:r>
            <a:r>
              <a:rPr lang="zh-CN" altLang="en-US" sz="2800" b="1" smtClean="0"/>
              <a:t>：作为第三产业的龙头</a:t>
            </a:r>
            <a:endParaRPr lang="zh-CN" altLang="en-US" b="1" smtClean="0"/>
          </a:p>
          <a:p>
            <a:pPr>
              <a:buFont typeface="Wingdings" pitchFamily="2" charset="2"/>
              <a:buNone/>
            </a:pPr>
            <a:endParaRPr lang="zh-CN" altLang="en-US" b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现代物流业</a:t>
            </a:r>
            <a:r>
              <a:rPr lang="zh-CN" altLang="en-US" sz="2800" b="1" smtClean="0"/>
              <a:t>：</a:t>
            </a:r>
          </a:p>
          <a:p>
            <a:pPr>
              <a:buFontTx/>
              <a:buNone/>
            </a:pPr>
            <a:r>
              <a:rPr lang="zh-CN" altLang="en-US" sz="2800" b="1" smtClean="0"/>
              <a:t>        位于中部地区，承东启西。连接南北，特别是背靠山西，一直是晋煤外运的重要通道。作为交通枢纽，为人流、物流的集散、中转地。丰富的矿产需要输出。 </a:t>
            </a:r>
          </a:p>
          <a:p>
            <a:pPr>
              <a:buFont typeface="Wingdings" pitchFamily="2" charset="2"/>
              <a:buNone/>
            </a:pPr>
            <a:endParaRPr lang="zh-CN" altLang="en-US" sz="2800" b="1" smtClean="0"/>
          </a:p>
          <a:p>
            <a:endParaRPr lang="zh-CN" alt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文本占位符 110594"/>
          <p:cNvSpPr>
            <a:spLocks noGrp="1" noChangeArrowheads="1"/>
          </p:cNvSpPr>
          <p:nvPr>
            <p:ph idx="1"/>
          </p:nvPr>
        </p:nvSpPr>
        <p:spPr>
          <a:xfrm>
            <a:off x="457200" y="2179638"/>
            <a:ext cx="8229600" cy="4525962"/>
          </a:xfrm>
        </p:spPr>
        <p:txBody>
          <a:bodyPr/>
          <a:lstStyle/>
          <a:p>
            <a:r>
              <a:rPr lang="zh-CN" altLang="zh-CN" sz="3600" smtClean="0"/>
              <a:t>发展科技和教育</a:t>
            </a:r>
            <a:endParaRPr lang="en-US" altLang="zh-CN" sz="3600" smtClean="0"/>
          </a:p>
          <a:p>
            <a:endParaRPr lang="en-US" altLang="zh-CN" sz="3600" smtClean="0"/>
          </a:p>
          <a:p>
            <a:r>
              <a:rPr lang="zh-CN" altLang="en-US" sz="3600" smtClean="0"/>
              <a:t>优化环境，防治结合</a:t>
            </a:r>
          </a:p>
        </p:txBody>
      </p:sp>
      <p:sp>
        <p:nvSpPr>
          <p:cNvPr id="60418" name="标题 1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焦作市转型之路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457200" y="152400"/>
            <a:ext cx="8458200" cy="647700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寻找资源型城市出路问题研究思路：</a:t>
            </a:r>
          </a:p>
          <a:p>
            <a:pPr>
              <a:buFontTx/>
              <a:buNone/>
            </a:pP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、分析本地经济发展存在的问题：</a:t>
            </a:r>
          </a:p>
          <a:p>
            <a:pPr>
              <a:buFont typeface="Arial" pitchFamily="34" charset="0"/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角度：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产业结构、产业化程度、资源、环境，探讨整改与可持续发展的措施。</a:t>
            </a:r>
          </a:p>
          <a:p>
            <a:pPr>
              <a:buFontTx/>
              <a:buNone/>
            </a:pP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、分析本地经济发展的优势条件：</a:t>
            </a:r>
          </a:p>
          <a:p>
            <a:pPr>
              <a:buFont typeface="Arial" pitchFamily="34" charset="0"/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角度：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区位、资源、交通等优势，探讨可以发展为当地的优势产业。</a:t>
            </a:r>
          </a:p>
          <a:p>
            <a:pPr>
              <a:buFontTx/>
              <a:buNone/>
            </a:pP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、综合规划与定位：找到出路。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90000"/>
              </a:lnSpc>
              <a:spcBef>
                <a:spcPts val="538"/>
              </a:spcBef>
              <a:buFontTx/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</a:rPr>
              <a:t>寻找资源型城市出路问题研究思路：</a:t>
            </a:r>
          </a:p>
          <a:p>
            <a:pPr marL="0" indent="0">
              <a:lnSpc>
                <a:spcPct val="120000"/>
              </a:lnSpc>
              <a:spcBef>
                <a:spcPts val="538"/>
              </a:spcBef>
              <a:buFontTx/>
              <a:buNone/>
            </a:pPr>
            <a:r>
              <a:rPr lang="en-US" altLang="zh-CN" b="1" dirty="0" smtClean="0">
                <a:solidFill>
                  <a:srgbClr val="080808"/>
                </a:solidFill>
                <a:latin typeface="Times New Roman" pitchFamily="18" charset="0"/>
              </a:rPr>
              <a:t>1.</a:t>
            </a:r>
            <a:r>
              <a:rPr lang="zh-CN" altLang="en-US" dirty="0" smtClean="0">
                <a:solidFill>
                  <a:srgbClr val="080808"/>
                </a:solidFill>
                <a:latin typeface="Times New Roman" pitchFamily="18" charset="0"/>
              </a:rPr>
              <a:t>分析本地经济发展的优势条件：</a:t>
            </a:r>
          </a:p>
          <a:p>
            <a:pPr marL="0" indent="0">
              <a:lnSpc>
                <a:spcPct val="120000"/>
              </a:lnSpc>
              <a:spcBef>
                <a:spcPts val="538"/>
              </a:spcBef>
              <a:buFontTx/>
              <a:buNone/>
            </a:pPr>
            <a:r>
              <a:rPr lang="zh-CN" altLang="en-US" dirty="0" smtClean="0">
                <a:solidFill>
                  <a:srgbClr val="080808"/>
                </a:solidFill>
                <a:latin typeface="Times New Roman" pitchFamily="18" charset="0"/>
              </a:rPr>
              <a:t>　　角度：区位、资源、交通、政策等优势，探讨可以发展为当地的优势产业。</a:t>
            </a:r>
          </a:p>
          <a:p>
            <a:pPr marL="0" indent="0">
              <a:lnSpc>
                <a:spcPct val="120000"/>
              </a:lnSpc>
              <a:spcBef>
                <a:spcPts val="538"/>
              </a:spcBef>
              <a:buFontTx/>
              <a:buNone/>
            </a:pPr>
            <a:r>
              <a:rPr lang="en-US" altLang="zh-CN" dirty="0" smtClean="0">
                <a:solidFill>
                  <a:srgbClr val="080808"/>
                </a:solidFill>
                <a:latin typeface="黑体" pitchFamily="49" charset="-122"/>
              </a:rPr>
              <a:t>2.</a:t>
            </a:r>
            <a:r>
              <a:rPr lang="zh-CN" altLang="en-US" dirty="0" smtClean="0">
                <a:solidFill>
                  <a:srgbClr val="080808"/>
                </a:solidFill>
                <a:latin typeface="黑体" pitchFamily="49" charset="-122"/>
              </a:rPr>
              <a:t>分析本地经济发展存在的问题：</a:t>
            </a:r>
          </a:p>
          <a:p>
            <a:pPr marL="0" indent="0">
              <a:lnSpc>
                <a:spcPct val="120000"/>
              </a:lnSpc>
              <a:spcBef>
                <a:spcPts val="538"/>
              </a:spcBef>
              <a:buFontTx/>
              <a:buNone/>
            </a:pPr>
            <a:r>
              <a:rPr lang="zh-CN" altLang="en-US" dirty="0" smtClean="0">
                <a:solidFill>
                  <a:srgbClr val="080808"/>
                </a:solidFill>
                <a:latin typeface="黑体" pitchFamily="49" charset="-122"/>
              </a:rPr>
              <a:t>    角度：产业结构、产业化程度、资源、环境，探讨整改与可持续发展的措施。</a:t>
            </a:r>
          </a:p>
          <a:p>
            <a:pPr marL="0" indent="0">
              <a:lnSpc>
                <a:spcPct val="120000"/>
              </a:lnSpc>
              <a:spcBef>
                <a:spcPts val="538"/>
              </a:spcBef>
              <a:buFontTx/>
              <a:buNone/>
            </a:pPr>
            <a:r>
              <a:rPr lang="en-US" altLang="zh-CN" dirty="0" smtClean="0">
                <a:solidFill>
                  <a:srgbClr val="080808"/>
                </a:solidFill>
                <a:latin typeface="黑体" pitchFamily="49" charset="-122"/>
              </a:rPr>
              <a:t>3.</a:t>
            </a:r>
            <a:r>
              <a:rPr lang="zh-CN" altLang="en-US" dirty="0" smtClean="0">
                <a:solidFill>
                  <a:srgbClr val="080808"/>
                </a:solidFill>
                <a:latin typeface="黑体" pitchFamily="49" charset="-122"/>
              </a:rPr>
              <a:t>综合规划与定位：挖掘优势，找到出路（转型发展）。</a:t>
            </a:r>
          </a:p>
          <a:p>
            <a:pPr>
              <a:buFontTx/>
              <a:buNone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76250"/>
            <a:ext cx="82296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zh-CN" sz="2400" b="1" smtClean="0"/>
              <a:t>    </a:t>
            </a:r>
            <a:r>
              <a:rPr lang="zh-CN" altLang="en-US" sz="2400" b="1" smtClean="0"/>
              <a:t>材料二  焦作铁棍山药在国内享有盛名，发展山药产业成为煤城焦作探索城市转型途径之一。铁棍山药喜光，耐寒性差，忌水涝，宜在排水良好、疏松肥沃的土壤中生长。近年来铁棍山药的生产、加工多沿袭传统方法，产业发展缺乏龙头企业，销售市场鱼目混珠。</a:t>
            </a:r>
          </a:p>
          <a:p>
            <a:pPr eaLnBrk="1" hangingPunct="1">
              <a:buFont typeface="Arial" pitchFamily="34" charset="0"/>
              <a:buNone/>
            </a:pPr>
            <a:endParaRPr lang="zh-CN" altLang="zh-CN" sz="2400" b="1" smtClean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68313" y="2195513"/>
            <a:ext cx="83867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 b="1">
                <a:latin typeface="Calibri" pitchFamily="34" charset="0"/>
              </a:rPr>
              <a:t>（</a:t>
            </a:r>
            <a:r>
              <a:rPr lang="zh-CN" altLang="zh-CN" sz="2400" b="1">
                <a:latin typeface="Calibri" pitchFamily="34" charset="0"/>
              </a:rPr>
              <a:t>1</a:t>
            </a:r>
            <a:r>
              <a:rPr lang="zh-CN" altLang="en-US" sz="2400" b="1">
                <a:latin typeface="Calibri" pitchFamily="34" charset="0"/>
              </a:rPr>
              <a:t>）中原经济区和珠江三角洲地区相比较，有哪些突出的优势区位条件？</a:t>
            </a:r>
          </a:p>
          <a:p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地处我国东中西三个经济地带交会处承东启西连接南北石油、煤炭等矿产资源丰富经济腹地宽广消费市场广阔土地资源丰富、价格低廉价劳动力丰富</a:t>
            </a:r>
            <a:r>
              <a:rPr lang="zh-CN" altLang="en-US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zh-CN" altLang="en-US" sz="24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zh-CN" altLang="en-US" sz="2400" b="1">
                <a:latin typeface="Calibri" pitchFamily="34" charset="0"/>
              </a:rPr>
              <a:t>（</a:t>
            </a:r>
            <a:r>
              <a:rPr lang="zh-CN" altLang="zh-CN" sz="2400" b="1">
                <a:latin typeface="Calibri" pitchFamily="34" charset="0"/>
              </a:rPr>
              <a:t>2</a:t>
            </a:r>
            <a:r>
              <a:rPr lang="zh-CN" altLang="en-US" sz="2400" b="1">
                <a:latin typeface="Calibri" pitchFamily="34" charset="0"/>
              </a:rPr>
              <a:t>）运用所学的地理知识分析焦作成为铁棍山药主产地的自然原因？</a:t>
            </a:r>
          </a:p>
          <a:p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温带大陆性季风气候雨热同期光照充足地处太行山冲积扇平原上地势较高排水良好土层深厚土壤肥沃黄河等河流提供灌溉水源 </a:t>
            </a:r>
            <a:endParaRPr lang="zh-CN" altLang="en-US" sz="24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zh-CN" altLang="en-US" sz="2400" b="1">
                <a:latin typeface="Calibri" pitchFamily="34" charset="0"/>
              </a:rPr>
              <a:t>（</a:t>
            </a:r>
            <a:r>
              <a:rPr lang="zh-CN" altLang="zh-CN" sz="2400" b="1">
                <a:latin typeface="Calibri" pitchFamily="34" charset="0"/>
              </a:rPr>
              <a:t>3</a:t>
            </a:r>
            <a:r>
              <a:rPr lang="zh-CN" altLang="en-US" sz="2400" b="1">
                <a:latin typeface="Calibri" pitchFamily="34" charset="0"/>
              </a:rPr>
              <a:t>）为促进山药产业的可持续发展，你有哪些好的建议？</a:t>
            </a:r>
          </a:p>
          <a:p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加大科技投入培育优良品种发展山药加工业延长产业链提高附加值兴修水利工程改善排灌条件规范生产基地形成规模化生产加大宣传力度树立品牌意识提供优惠政策做大做强山药产业。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资源型城市的发展：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内容占位符 3" descr="图片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7046721" cy="1282218"/>
          </a:xfrm>
        </p:spPr>
      </p:pic>
      <p:sp>
        <p:nvSpPr>
          <p:cNvPr id="5" name="矩形 4"/>
          <p:cNvSpPr/>
          <p:nvPr/>
        </p:nvSpPr>
        <p:spPr>
          <a:xfrm>
            <a:off x="467544" y="22048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结合传统工业区鲁尔区衰落的原因，分析资源型城市发展后期可能存在的问题？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3068960"/>
            <a:ext cx="8100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产业结构单一、资源枯竭、矿山开采导致的土地塌陷、滑坡、泥石流等这些产业结构、资源和环境问题，对城市的可持续发展带来了巨大的威胁。产业结构转型迫在眉睫。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Picture 3" descr="W0201101063874868225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75656" y="4869160"/>
            <a:ext cx="5904632" cy="14401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4" descr="lao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28600" y="5334000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岛国变“楼国”的悲剧</a:t>
            </a:r>
          </a:p>
        </p:txBody>
      </p:sp>
      <p:sp>
        <p:nvSpPr>
          <p:cNvPr id="4" name="矩形 3"/>
          <p:cNvSpPr/>
          <p:nvPr/>
        </p:nvSpPr>
        <p:spPr>
          <a:xfrm>
            <a:off x="4283968" y="0"/>
            <a:ext cx="4860032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瑙鲁共和国（0</a:t>
            </a:r>
            <a:r>
              <a:rPr lang="en-US" altLang="zh-CN" sz="2000" b="1" baseline="30000" dirty="0" smtClean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31′S和16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en-US" altLang="zh-CN" sz="2000" b="1" baseline="30000" dirty="0" smtClean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56′E）的国土面积只有22平方千米，人口共约9000人，是一个周长为19千米的珊瑚岛，世界上最小的岛国。</a:t>
            </a:r>
          </a:p>
          <a:p>
            <a:pPr eaLnBrk="1" hangingPunct="1">
              <a:buFontTx/>
              <a:buNone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1981年，瑙鲁人均国民生产总值达19 375美元。它的主要财富，来源于岛上的丰富的磷酸盐矿。全国就业人口的60%都以开采磷矿为生，不过，瑙鲁自上世纪90年代始，磷酸盐产量逐年下降，目前，磷酸盐储量所剩无几，且品质不断下降。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noProof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n-ea"/>
              </a:rPr>
              <a:t>一、因煤而兴的焦作市</a:t>
            </a:r>
            <a:endParaRPr lang="zh-CN" altLang="en-US" sz="36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对焦作地区煤炭资源的记载始于春秋战国，在唐宋时期已有开采；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早在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1894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年，英国人就来此开采煤矿，因煤的储量丰富、质量上乘而享誉西方。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建国后，焦作一直是全国著名的“煤城”，到上世纪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90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年代，焦作拥有煤炭发掘及配套企业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1200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多家，煤炭工业增加值占全市工业增加值的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90%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以上，多数企业依煤而生。煤炭产业曾在全市国民经济中占据统治地位。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90年代中后期，焦作煤炭资源逐渐枯竭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随着矿产资源特别是煤炭资源的枯竭，与之相配套的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大批企业开工不足，亏损严重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，全市经济增速连年下降。</a:t>
            </a:r>
            <a:endParaRPr lang="zh-CN" altLang="en-US" sz="2800" b="1" dirty="0" smtClean="0">
              <a:latin typeface="楷体" pitchFamily="49" charset="-122"/>
              <a:ea typeface="楷体" pitchFamily="49" charset="-122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</a:pPr>
            <a:endParaRPr lang="en-US" altLang="zh-CN" sz="2800" dirty="0" smtClean="0">
              <a:latin typeface="宋体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noProof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n-ea"/>
              </a:rPr>
              <a:t>二、焦作市经济发展的潜力</a:t>
            </a:r>
            <a:endParaRPr lang="zh-CN" altLang="en-US" sz="36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4149080"/>
            <a:ext cx="8219256" cy="204482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阅读课本资料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及根据焦作的地理位置图、地形地貌图、矿产资源图、西气东输示意图、交通图、旅游图分析焦作的自然条件及社会经济条件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图表 4"/>
          <p:cNvGraphicFramePr>
            <a:graphicFrameLocks/>
          </p:cNvGraphicFramePr>
          <p:nvPr/>
        </p:nvGraphicFramePr>
        <p:xfrm>
          <a:off x="971600" y="1052736"/>
          <a:ext cx="5937027" cy="2663551"/>
        </p:xfrm>
        <a:graphic>
          <a:graphicData uri="http://schemas.openxmlformats.org/presentationml/2006/ole">
            <p:oleObj spid="_x0000_s1026" r:id="rId3" imgW="6076800" imgH="4133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6" descr="http://www.jzsz.cn/jzfg/jzjj/pic/dlwzz.jpg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143000" y="1066800"/>
            <a:ext cx="67818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9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zh-CN" altLang="en-US" sz="3200" b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焦作的地理位置</a:t>
            </a:r>
          </a:p>
        </p:txBody>
      </p:sp>
      <p:sp>
        <p:nvSpPr>
          <p:cNvPr id="9220" name="矩形 5"/>
          <p:cNvSpPr>
            <a:spLocks noChangeArrowheads="1"/>
          </p:cNvSpPr>
          <p:nvPr/>
        </p:nvSpPr>
        <p:spPr bwMode="auto">
          <a:xfrm>
            <a:off x="914400" y="57150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从纬度位置看，焦作位于秦岭—淮河以北，属于暖温带半湿润季风气候，光热较好，雨热同期。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3994</Words>
  <Application>Microsoft Office PowerPoint</Application>
  <PresentationFormat>全屏显示(4:3)</PresentationFormat>
  <Paragraphs>189</Paragraphs>
  <Slides>44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Office 主题</vt:lpstr>
      <vt:lpstr> 第四章 工业地域的形成与发展</vt:lpstr>
      <vt:lpstr>问题研究  煤城焦作出路何在</vt:lpstr>
      <vt:lpstr>思考：</vt:lpstr>
      <vt:lpstr>什么是资源型城市（资源型地区）？</vt:lpstr>
      <vt:lpstr>资源型城市的发展：</vt:lpstr>
      <vt:lpstr>幻灯片 6</vt:lpstr>
      <vt:lpstr>一、因煤而兴的焦作市</vt:lpstr>
      <vt:lpstr>二、焦作市经济发展的潜力</vt:lpstr>
      <vt:lpstr>焦作的地理位置</vt:lpstr>
      <vt:lpstr>幻灯片 10</vt:lpstr>
      <vt:lpstr>中国矿产资源图</vt:lpstr>
      <vt:lpstr>幻灯片 12</vt:lpstr>
      <vt:lpstr>幻灯片 13</vt:lpstr>
      <vt:lpstr>幻灯片 14</vt:lpstr>
      <vt:lpstr>幻灯片 15</vt:lpstr>
      <vt:lpstr>焦作进一步发展经济，可以从哪些方面挖掘潜力？</vt:lpstr>
      <vt:lpstr>焦作市经济发展的潜力</vt:lpstr>
      <vt:lpstr>云台山</vt:lpstr>
      <vt:lpstr>青天河</vt:lpstr>
      <vt:lpstr>幻灯片 20</vt:lpstr>
      <vt:lpstr>幻灯片 21</vt:lpstr>
      <vt:lpstr>幻灯片 22</vt:lpstr>
      <vt:lpstr>神农山</vt:lpstr>
      <vt:lpstr>神农山</vt:lpstr>
      <vt:lpstr>幻灯片 25</vt:lpstr>
      <vt:lpstr>幻灯片 26</vt:lpstr>
      <vt:lpstr>幻灯片 27</vt:lpstr>
      <vt:lpstr>幻灯片 28</vt:lpstr>
      <vt:lpstr>幻灯片 29</vt:lpstr>
      <vt:lpstr>幻灯片 30</vt:lpstr>
      <vt:lpstr>寻找资源型城市出路问题的研究思路。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焦作市转型之路（工业）</vt:lpstr>
      <vt:lpstr>焦作市转型之路（农业）</vt:lpstr>
      <vt:lpstr>焦作市转型之路（第三产业）</vt:lpstr>
      <vt:lpstr>幻灯片 42</vt:lpstr>
      <vt:lpstr>幻灯片 43</vt:lpstr>
      <vt:lpstr>幻灯片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第四章 工业地域的形成与发展</dc:title>
  <cp:lastModifiedBy>Administrator</cp:lastModifiedBy>
  <cp:revision>12</cp:revision>
  <dcterms:modified xsi:type="dcterms:W3CDTF">2020-06-05T08:48:15Z</dcterms:modified>
</cp:coreProperties>
</file>