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heme/theme4.xml" ContentType="application/vnd.openxmlformats-officedocument.them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3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4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5.xml" ContentType="application/vnd.openxmlformats-officedocument.presentationml.notesSlide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</p:sldMasterIdLst>
  <p:notesMasterIdLst>
    <p:notesMasterId r:id="rId36"/>
  </p:notesMasterIdLst>
  <p:handoutMasterIdLst>
    <p:handoutMasterId r:id="rId37"/>
  </p:handoutMasterIdLst>
  <p:sldIdLst>
    <p:sldId id="461" r:id="rId3"/>
    <p:sldId id="459" r:id="rId4"/>
    <p:sldId id="513" r:id="rId5"/>
    <p:sldId id="537" r:id="rId6"/>
    <p:sldId id="434" r:id="rId7"/>
    <p:sldId id="302" r:id="rId8"/>
    <p:sldId id="278" r:id="rId9"/>
    <p:sldId id="335" r:id="rId10"/>
    <p:sldId id="293" r:id="rId11"/>
    <p:sldId id="294" r:id="rId12"/>
    <p:sldId id="295" r:id="rId13"/>
    <p:sldId id="308" r:id="rId14"/>
    <p:sldId id="309" r:id="rId15"/>
    <p:sldId id="316" r:id="rId16"/>
    <p:sldId id="314" r:id="rId17"/>
    <p:sldId id="538" r:id="rId18"/>
    <p:sldId id="493" r:id="rId19"/>
    <p:sldId id="378" r:id="rId20"/>
    <p:sldId id="424" r:id="rId21"/>
    <p:sldId id="470" r:id="rId22"/>
    <p:sldId id="398" r:id="rId23"/>
    <p:sldId id="472" r:id="rId24"/>
    <p:sldId id="478" r:id="rId25"/>
    <p:sldId id="475" r:id="rId26"/>
    <p:sldId id="485" r:id="rId27"/>
    <p:sldId id="474" r:id="rId28"/>
    <p:sldId id="491" r:id="rId29"/>
    <p:sldId id="479" r:id="rId30"/>
    <p:sldId id="495" r:id="rId31"/>
    <p:sldId id="437" r:id="rId32"/>
    <p:sldId id="452" r:id="rId33"/>
    <p:sldId id="440" r:id="rId34"/>
    <p:sldId id="496" r:id="rId35"/>
  </p:sldIdLst>
  <p:sldSz cx="12192000" cy="6858000"/>
  <p:notesSz cx="6797675" cy="9925050"/>
  <p:custDataLst>
    <p:tags r:id="rId3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7EE"/>
    <a:srgbClr val="FEF4DB"/>
    <a:srgbClr val="FFF5E1"/>
    <a:srgbClr val="FFE9BA"/>
    <a:srgbClr val="FFFE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4660"/>
  </p:normalViewPr>
  <p:slideViewPr>
    <p:cSldViewPr showGuides="1">
      <p:cViewPr varScale="1">
        <p:scale>
          <a:sx n="78" d="100"/>
          <a:sy n="78" d="100"/>
        </p:scale>
        <p:origin x="859" y="72"/>
      </p:cViewPr>
      <p:guideLst>
        <p:guide orient="horz" pos="2144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heme" Target="../theme/theme4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页眉占位符 34817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45659" cy="49625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sz="1200"/>
          </a:p>
        </p:txBody>
      </p:sp>
      <p:sp>
        <p:nvSpPr>
          <p:cNvPr id="34819" name="日期占位符 34818"/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50443" y="0"/>
            <a:ext cx="2945659" cy="49625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/>
          </a:p>
        </p:txBody>
      </p:sp>
      <p:sp>
        <p:nvSpPr>
          <p:cNvPr id="34820" name="页脚占位符 34819"/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9427075"/>
            <a:ext cx="2945659" cy="49625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altLang="en-US" sz="1200"/>
          </a:p>
        </p:txBody>
      </p:sp>
      <p:sp>
        <p:nvSpPr>
          <p:cNvPr id="34821" name="灯片编号占位符 34820"/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50443" y="9427075"/>
            <a:ext cx="2945659" cy="49625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/>
              <a:pPr lvl="0" algn="r"/>
              <a:t>‹#›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765484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heme" Target="../theme/theme3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229CF-44BC-4F23-BF92-02FF721F206B}" type="datetimeFigureOut">
              <a:rPr lang="zh-CN" altLang="en-US" smtClean="0"/>
              <a:t>2021/10/18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549D4-AC38-403B-A876-F1847BADED0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978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slide" Target="../slides/slide1.xml"/><Relationship Id="rId4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slide" Target="../slides/slide18.xml"/><Relationship Id="rId4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5" Type="http://schemas.openxmlformats.org/officeDocument/2006/relationships/slide" Target="../slides/slide21.xml"/><Relationship Id="rId4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5" Type="http://schemas.openxmlformats.org/officeDocument/2006/relationships/slide" Target="../slides/slide29.xml"/><Relationship Id="rId4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5" Type="http://schemas.openxmlformats.org/officeDocument/2006/relationships/slide" Target="../slides/slide31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1"/>
            </p:custDataLst>
          </p:nvPr>
        </p:nvSpPr>
        <p:spPr>
          <a:xfrm>
            <a:off x="92075" y="744538"/>
            <a:ext cx="6613525" cy="3721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2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答：不行。形体的视图只能表达其形状和结构关系，不能表示形体各结构块的</a:t>
            </a:r>
            <a:r>
              <a:rPr lang="zh-CN" altLang="en-US" sz="12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真实大小</a:t>
            </a:r>
            <a:r>
              <a:rPr lang="zh-CN" altLang="en-US" sz="1200" b="1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和</a:t>
            </a:r>
            <a:r>
              <a:rPr lang="zh-CN" altLang="en-US" sz="1200" b="1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相对位置，必须由尺寸来确定。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CCC549D4-AC38-403B-A876-F1847BADED0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488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92075" y="744538"/>
            <a:ext cx="6613525" cy="3721100"/>
          </a:xfrm>
        </p:spPr>
      </p:sp>
      <p:sp>
        <p:nvSpPr>
          <p:cNvPr id="103427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428" name="灯片编号占位符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9pPr>
          </a:lstStyle>
          <a:p>
            <a:fld id="{C2D5D77A-8B40-4DFD-B053-884EEB896FD8}" type="slidenum">
              <a:rPr lang="en-US" altLang="ko-KR" smtClean="0">
                <a:latin typeface="Gulim" pitchFamily="34" charset="-127"/>
              </a:rPr>
              <a:t>18</a:t>
            </a:fld>
            <a:endParaRPr lang="en-US" altLang="ko-KR">
              <a:latin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9642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92075" y="744538"/>
            <a:ext cx="6613525" cy="3721100"/>
          </a:xfrm>
        </p:spPr>
      </p:sp>
      <p:sp>
        <p:nvSpPr>
          <p:cNvPr id="114691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4692" name="灯片编号占位符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9pPr>
          </a:lstStyle>
          <a:p>
            <a:fld id="{3232E1B9-8F48-415A-8532-F6AD09BF47BA}" type="slidenum">
              <a:rPr lang="en-US" altLang="ko-KR" smtClean="0">
                <a:latin typeface="Gulim" pitchFamily="34" charset="-127"/>
              </a:rPr>
              <a:t>21</a:t>
            </a:fld>
            <a:endParaRPr lang="en-US" altLang="ko-KR">
              <a:latin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0100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92075" y="744538"/>
            <a:ext cx="6613525" cy="3721100"/>
          </a:xfrm>
        </p:spPr>
      </p:sp>
      <p:sp>
        <p:nvSpPr>
          <p:cNvPr id="11776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7764" name="灯片编号占位符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9pPr>
          </a:lstStyle>
          <a:p>
            <a:fld id="{2DA794C0-F861-4100-BCDE-99BF73F176CC}" type="slidenum">
              <a:rPr lang="en-US" altLang="ko-KR" smtClean="0">
                <a:latin typeface="Gulim" pitchFamily="34" charset="-127"/>
              </a:rPr>
              <a:t>29</a:t>
            </a:fld>
            <a:endParaRPr lang="en-US" altLang="ko-KR">
              <a:latin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354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92075" y="744538"/>
            <a:ext cx="6613525" cy="3721100"/>
          </a:xfrm>
        </p:spPr>
      </p:sp>
      <p:sp>
        <p:nvSpPr>
          <p:cNvPr id="117763" name="备注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7764" name="灯片编号占位符 3"/>
          <p:cNvSpPr>
            <a:spLocks noGrp="1"/>
          </p:cNvSpPr>
          <p:nvPr>
            <p:ph type="sldNum" sz="quarter" idx="5"/>
            <p:custDataLst>
              <p:tags r:id="rId3"/>
            </p:custDataLst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9pPr>
          </a:lstStyle>
          <a:p>
            <a:fld id="{2DA794C0-F861-4100-BCDE-99BF73F176CC}" type="slidenum">
              <a:rPr lang="en-US" altLang="ko-KR" smtClean="0">
                <a:latin typeface="Gulim" pitchFamily="34" charset="-127"/>
              </a:rPr>
              <a:t>31</a:t>
            </a:fld>
            <a:endParaRPr lang="en-US" altLang="ko-KR">
              <a:latin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0228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883925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433833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23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591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62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751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092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037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252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682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392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63084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050802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763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271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359511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92936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685133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40532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09602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4098958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9343726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605423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576CEBF-F7BB-4631-A20A-050A260CF4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7F7F2ED-B003-4076-B40A-0303899F5438}"/>
              </a:ext>
            </a:extLst>
          </p:cNvPr>
          <p:cNvSpPr/>
          <p:nvPr userDrawn="1"/>
        </p:nvSpPr>
        <p:spPr bwMode="auto">
          <a:xfrm>
            <a:off x="551384" y="332656"/>
            <a:ext cx="4464496" cy="576064"/>
          </a:xfrm>
          <a:prstGeom prst="rect">
            <a:avLst/>
          </a:prstGeom>
          <a:gradFill flip="none" rotWithShape="1">
            <a:gsLst>
              <a:gs pos="96000">
                <a:srgbClr val="FEF4DB"/>
              </a:gs>
              <a:gs pos="0">
                <a:srgbClr val="FFE9BA"/>
              </a:gs>
              <a:gs pos="100000">
                <a:srgbClr val="FFF5E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charset="-127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D9C30A2-0838-43DD-823A-F4E439D92427}"/>
              </a:ext>
            </a:extLst>
          </p:cNvPr>
          <p:cNvSpPr/>
          <p:nvPr userDrawn="1"/>
        </p:nvSpPr>
        <p:spPr bwMode="auto">
          <a:xfrm>
            <a:off x="0" y="5589240"/>
            <a:ext cx="12192000" cy="1268760"/>
          </a:xfrm>
          <a:prstGeom prst="rect">
            <a:avLst/>
          </a:prstGeom>
          <a:solidFill>
            <a:schemeClr val="bg1">
              <a:alpha val="5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5120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transition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 altLang="zh-CN" smtClean="0">
                <a:latin typeface="Arial" panose="020B0604020202020204" pitchFamily="34" charset="0"/>
              </a:rPr>
              <a:pPr lvl="0" eaLnBrk="1" hangingPunct="1"/>
              <a:t>‹#›</a:t>
            </a:fld>
            <a:endParaRPr lang="en-US" altLang="zh-CN">
              <a:latin typeface="Arial" panose="020B0604020202020204" pitchFamily="34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0217E83-FE73-4492-9AB8-5185F00A26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10F24E1-0741-46B2-87BF-7C70FDEC9172}"/>
              </a:ext>
            </a:extLst>
          </p:cNvPr>
          <p:cNvSpPr/>
          <p:nvPr userDrawn="1"/>
        </p:nvSpPr>
        <p:spPr bwMode="auto">
          <a:xfrm>
            <a:off x="551384" y="332656"/>
            <a:ext cx="4464496" cy="576064"/>
          </a:xfrm>
          <a:prstGeom prst="rect">
            <a:avLst/>
          </a:prstGeom>
          <a:gradFill flip="none" rotWithShape="1">
            <a:gsLst>
              <a:gs pos="96000">
                <a:srgbClr val="FEF4DB"/>
              </a:gs>
              <a:gs pos="0">
                <a:srgbClr val="FFE9BA"/>
              </a:gs>
              <a:gs pos="100000">
                <a:srgbClr val="FFF5E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charset="-127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CCF15A8-91FD-47AA-811A-7A35F860E4F3}"/>
              </a:ext>
            </a:extLst>
          </p:cNvPr>
          <p:cNvSpPr/>
          <p:nvPr userDrawn="1"/>
        </p:nvSpPr>
        <p:spPr bwMode="auto">
          <a:xfrm>
            <a:off x="0" y="5589240"/>
            <a:ext cx="12192000" cy="1268760"/>
          </a:xfrm>
          <a:prstGeom prst="rect">
            <a:avLst/>
          </a:prstGeom>
          <a:gradFill>
            <a:gsLst>
              <a:gs pos="54000">
                <a:srgbClr val="FEF4DB"/>
              </a:gs>
              <a:gs pos="0">
                <a:srgbClr val="FFE9BA"/>
              </a:gs>
              <a:gs pos="100000">
                <a:schemeClr val="bg1"/>
              </a:gs>
            </a:gsLst>
            <a:lin ang="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685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7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microsoft.com/office/2007/relationships/media" Target="../media/media1.wmv"/><Relationship Id="rId7" Type="http://schemas.openxmlformats.org/officeDocument/2006/relationships/tags" Target="../tags/tag5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10" Type="http://schemas.openxmlformats.org/officeDocument/2006/relationships/image" Target="../media/image29.png"/><Relationship Id="rId4" Type="http://schemas.openxmlformats.org/officeDocument/2006/relationships/video" Target="../media/media1.wmv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30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image" Target="../media/image32.jpe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31.jpeg"/><Relationship Id="rId5" Type="http://schemas.openxmlformats.org/officeDocument/2006/relationships/slideLayout" Target="../slideLayouts/slideLayout17.xml"/><Relationship Id="rId4" Type="http://schemas.openxmlformats.org/officeDocument/2006/relationships/tags" Target="../tags/tag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slideLayout" Target="../slideLayouts/slideLayout17.xml"/><Relationship Id="rId4" Type="http://schemas.openxmlformats.org/officeDocument/2006/relationships/tags" Target="../tags/tag4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image" Target="../media/image33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slideLayout" Target="../slideLayouts/slideLayout16.xml"/><Relationship Id="rId5" Type="http://schemas.openxmlformats.org/officeDocument/2006/relationships/tags" Target="../tags/tag67.xml"/><Relationship Id="rId10" Type="http://schemas.openxmlformats.org/officeDocument/2006/relationships/tags" Target="../tags/tag7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75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6.png"/><Relationship Id="rId5" Type="http://schemas.openxmlformats.org/officeDocument/2006/relationships/tags" Target="../tags/tag77.xml"/><Relationship Id="rId10" Type="http://schemas.openxmlformats.org/officeDocument/2006/relationships/image" Target="../media/image35.png"/><Relationship Id="rId4" Type="http://schemas.openxmlformats.org/officeDocument/2006/relationships/tags" Target="../tags/tag76.xml"/><Relationship Id="rId9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tags" Target="../tags/tag84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slideLayout" Target="../slideLayouts/slideLayout17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98.xml"/><Relationship Id="rId7" Type="http://schemas.openxmlformats.org/officeDocument/2006/relationships/image" Target="../media/image38.pn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100.xml"/><Relationship Id="rId4" Type="http://schemas.openxmlformats.org/officeDocument/2006/relationships/tags" Target="../tags/tag9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10" Type="http://schemas.openxmlformats.org/officeDocument/2006/relationships/image" Target="../media/image40.png"/><Relationship Id="rId4" Type="http://schemas.openxmlformats.org/officeDocument/2006/relationships/tags" Target="../tags/tag104.xml"/><Relationship Id="rId9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12" Type="http://schemas.openxmlformats.org/officeDocument/2006/relationships/image" Target="../media/image36.pn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image" Target="../media/image43.png"/><Relationship Id="rId5" Type="http://schemas.openxmlformats.org/officeDocument/2006/relationships/tags" Target="../tags/tag113.xml"/><Relationship Id="rId10" Type="http://schemas.openxmlformats.org/officeDocument/2006/relationships/image" Target="../media/image42.png"/><Relationship Id="rId4" Type="http://schemas.openxmlformats.org/officeDocument/2006/relationships/tags" Target="../tags/tag112.xml"/><Relationship Id="rId9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image" Target="file:///F:\BP79A.TIF" TargetMode="Externa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image" Target="../media/image44.png"/><Relationship Id="rId5" Type="http://schemas.openxmlformats.org/officeDocument/2006/relationships/tags" Target="../tags/tag120.xml"/><Relationship Id="rId10" Type="http://schemas.openxmlformats.org/officeDocument/2006/relationships/slideLayout" Target="../slideLayouts/slideLayout17.xml"/><Relationship Id="rId4" Type="http://schemas.openxmlformats.org/officeDocument/2006/relationships/tags" Target="../tags/tag119.xml"/><Relationship Id="rId9" Type="http://schemas.openxmlformats.org/officeDocument/2006/relationships/tags" Target="../tags/tag12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3" Type="http://schemas.openxmlformats.org/officeDocument/2006/relationships/tags" Target="../tags/tag127.xml"/><Relationship Id="rId7" Type="http://schemas.openxmlformats.org/officeDocument/2006/relationships/tags" Target="../tags/tag131.xml"/><Relationship Id="rId12" Type="http://schemas.microsoft.com/office/2007/relationships/hdphoto" Target="../media/hdphoto1.wdp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image" Target="../media/image45.png"/><Relationship Id="rId5" Type="http://schemas.openxmlformats.org/officeDocument/2006/relationships/tags" Target="../tags/tag129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128.xml"/><Relationship Id="rId9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10" Type="http://schemas.openxmlformats.org/officeDocument/2006/relationships/image" Target="fe5.TIF" TargetMode="External"/><Relationship Id="rId4" Type="http://schemas.openxmlformats.org/officeDocument/2006/relationships/tags" Target="../tags/tag139.xml"/><Relationship Id="rId9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5" Type="http://schemas.openxmlformats.org/officeDocument/2006/relationships/tags" Target="../tags/tag147.xml"/><Relationship Id="rId10" Type="http://schemas.openxmlformats.org/officeDocument/2006/relationships/image" Target="../media/image47.png"/><Relationship Id="rId4" Type="http://schemas.openxmlformats.org/officeDocument/2006/relationships/tags" Target="../tags/tag146.xml"/><Relationship Id="rId9" Type="http://schemas.openxmlformats.org/officeDocument/2006/relationships/notesSlide" Target="../notesSlides/notesSlid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image" Target="../media/image48.png"/><Relationship Id="rId5" Type="http://schemas.openxmlformats.org/officeDocument/2006/relationships/slideLayout" Target="../slideLayouts/slideLayout17.xml"/><Relationship Id="rId4" Type="http://schemas.openxmlformats.org/officeDocument/2006/relationships/tags" Target="../tags/tag15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7" Type="http://schemas.openxmlformats.org/officeDocument/2006/relationships/image" Target="../media/image49.jpeg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slideLayout" Target="../slideLayouts/slideLayout17.xml"/><Relationship Id="rId5" Type="http://schemas.openxmlformats.org/officeDocument/2006/relationships/tags" Target="../tags/tag161.xml"/><Relationship Id="rId4" Type="http://schemas.openxmlformats.org/officeDocument/2006/relationships/tags" Target="../tags/tag16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695400" y="2780928"/>
            <a:ext cx="4849525" cy="1851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思考： 能否仅根据右图视图加工？</a:t>
            </a:r>
            <a:endParaRPr lang="en-US" altLang="zh-CN" sz="4000" b="1" dirty="0">
              <a:solidFill>
                <a:srgbClr val="0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7" name="Group 39"/>
          <p:cNvGrpSpPr/>
          <p:nvPr>
            <p:custDataLst>
              <p:tags r:id="rId2"/>
            </p:custDataLst>
          </p:nvPr>
        </p:nvGrpSpPr>
        <p:grpSpPr>
          <a:xfrm>
            <a:off x="5951984" y="1772816"/>
            <a:ext cx="5328592" cy="4536504"/>
            <a:chOff x="521" y="663"/>
            <a:chExt cx="2722" cy="2275"/>
          </a:xfrm>
        </p:grpSpPr>
        <p:pic>
          <p:nvPicPr>
            <p:cNvPr id="8" name="Picture 40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/>
            <a:stretch>
              <a:fillRect/>
            </a:stretch>
          </p:blipFill>
          <p:spPr bwMode="auto">
            <a:xfrm>
              <a:off x="521" y="845"/>
              <a:ext cx="2722" cy="2093"/>
            </a:xfrm>
            <a:prstGeom prst="rect">
              <a:avLst/>
            </a:prstGeom>
            <a:noFill/>
          </p:spPr>
        </p:pic>
        <p:sp>
          <p:nvSpPr>
            <p:cNvPr id="9" name="Line 41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798" y="1548"/>
              <a:ext cx="208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"/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Line 42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>
              <a:off x="1882" y="663"/>
              <a:ext cx="0" cy="222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"/>
              <a:rou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1086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300D7BA-62EF-4CD2-8194-FF39628CA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553200"/>
            <a:ext cx="9144000" cy="304800"/>
          </a:xfrm>
          <a:prstGeom prst="rect">
            <a:avLst/>
          </a:prstGeom>
          <a:gradFill rotWithShape="1">
            <a:gsLst>
              <a:gs pos="0">
                <a:srgbClr val="564AF8">
                  <a:alpha val="95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3600"/>
          </a:p>
        </p:txBody>
      </p:sp>
      <p:pic>
        <p:nvPicPr>
          <p:cNvPr id="147460" name="Picture 4">
            <a:extLst>
              <a:ext uri="{FF2B5EF4-FFF2-40B4-BE49-F238E27FC236}">
                <a16:creationId xmlns:a16="http://schemas.microsoft.com/office/drawing/2014/main" id="{278D7FF0-C7EF-4894-8F0E-92C60E861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0"/>
            <a:ext cx="2667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1" name="Picture 5">
            <a:extLst>
              <a:ext uri="{FF2B5EF4-FFF2-40B4-BE49-F238E27FC236}">
                <a16:creationId xmlns:a16="http://schemas.microsoft.com/office/drawing/2014/main" id="{16FA15EB-4D54-4889-AC99-52E537549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19400"/>
            <a:ext cx="5410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2" name="Text Box 6">
            <a:extLst>
              <a:ext uri="{FF2B5EF4-FFF2-40B4-BE49-F238E27FC236}">
                <a16:creationId xmlns:a16="http://schemas.microsoft.com/office/drawing/2014/main" id="{E8B7880A-477A-44AA-97E3-45256B561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1" y="3581401"/>
            <a:ext cx="1920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hlink"/>
                </a:solidFill>
              </a:rPr>
              <a:t>可见轮廓线</a:t>
            </a:r>
          </a:p>
        </p:txBody>
      </p:sp>
      <p:sp>
        <p:nvSpPr>
          <p:cNvPr id="9222" name="Text Box 7">
            <a:extLst>
              <a:ext uri="{FF2B5EF4-FFF2-40B4-BE49-F238E27FC236}">
                <a16:creationId xmlns:a16="http://schemas.microsoft.com/office/drawing/2014/main" id="{DB95A9D3-BB44-4683-BB7D-4A96A81BA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512" y="468006"/>
            <a:ext cx="3581400" cy="830997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图线名称： 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粗实线</a:t>
            </a:r>
            <a:r>
              <a:rPr lang="zh-CN" altLang="en-US" sz="2400" b="1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图线用途</a:t>
            </a:r>
            <a:r>
              <a:rPr lang="zh-CN" altLang="en-US" sz="2400" b="1" dirty="0"/>
              <a:t>：</a:t>
            </a:r>
            <a:r>
              <a:rPr lang="zh-CN" altLang="en-US" sz="2400" b="1" dirty="0">
                <a:solidFill>
                  <a:srgbClr val="150AF0"/>
                </a:solidFill>
              </a:rPr>
              <a:t>  </a:t>
            </a:r>
            <a:r>
              <a:rPr lang="zh-CN" altLang="en-US" sz="2400" b="1" dirty="0">
                <a:solidFill>
                  <a:srgbClr val="FF0000"/>
                </a:solidFill>
              </a:rPr>
              <a:t>可见轮廓线</a:t>
            </a:r>
            <a:r>
              <a:rPr lang="zh-CN" altLang="en-US" sz="2400" dirty="0">
                <a:solidFill>
                  <a:srgbClr val="FF0000"/>
                </a:solidFill>
              </a:rPr>
              <a:t>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1F6ACF1-61A9-446D-B08F-66B827903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553200"/>
            <a:ext cx="9144000" cy="304800"/>
          </a:xfrm>
          <a:prstGeom prst="rect">
            <a:avLst/>
          </a:prstGeom>
          <a:gradFill rotWithShape="1">
            <a:gsLst>
              <a:gs pos="0">
                <a:srgbClr val="564AF8">
                  <a:alpha val="95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3600"/>
          </a:p>
        </p:txBody>
      </p:sp>
      <p:pic>
        <p:nvPicPr>
          <p:cNvPr id="10243" name="Picture 4">
            <a:extLst>
              <a:ext uri="{FF2B5EF4-FFF2-40B4-BE49-F238E27FC236}">
                <a16:creationId xmlns:a16="http://schemas.microsoft.com/office/drawing/2014/main" id="{1AE7DD96-4EDA-4069-9345-128D30E2B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4" y="3124200"/>
            <a:ext cx="246538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>
            <a:extLst>
              <a:ext uri="{FF2B5EF4-FFF2-40B4-BE49-F238E27FC236}">
                <a16:creationId xmlns:a16="http://schemas.microsoft.com/office/drawing/2014/main" id="{944C3428-5001-47C2-9A65-3ED9F8561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19400"/>
            <a:ext cx="5410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6" name="Text Box 6">
            <a:extLst>
              <a:ext uri="{FF2B5EF4-FFF2-40B4-BE49-F238E27FC236}">
                <a16:creationId xmlns:a16="http://schemas.microsoft.com/office/drawing/2014/main" id="{218C69D0-C9AE-4D7B-97EB-2837F4D7D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638801"/>
            <a:ext cx="990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hlink"/>
                </a:solidFill>
              </a:rPr>
              <a:t>剖面线</a:t>
            </a:r>
          </a:p>
        </p:txBody>
      </p:sp>
      <p:sp>
        <p:nvSpPr>
          <p:cNvPr id="10246" name="Text Box 7">
            <a:extLst>
              <a:ext uri="{FF2B5EF4-FFF2-40B4-BE49-F238E27FC236}">
                <a16:creationId xmlns:a16="http://schemas.microsoft.com/office/drawing/2014/main" id="{5CB41008-EFEA-4387-BA46-A93C63999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27038"/>
            <a:ext cx="7848600" cy="830262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图线名称：细实线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图线用途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尺寸线及尺寸界线、剖面线、引出线                        </a:t>
            </a:r>
          </a:p>
        </p:txBody>
      </p:sp>
      <p:sp>
        <p:nvSpPr>
          <p:cNvPr id="148488" name="Text Box 8">
            <a:extLst>
              <a:ext uri="{FF2B5EF4-FFF2-40B4-BE49-F238E27FC236}">
                <a16:creationId xmlns:a16="http://schemas.microsoft.com/office/drawing/2014/main" id="{5D35E58E-6E4A-4095-9BFE-747D7C246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2743201"/>
            <a:ext cx="1143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hlink"/>
                </a:solidFill>
              </a:rPr>
              <a:t>尺寸界线</a:t>
            </a:r>
          </a:p>
        </p:txBody>
      </p:sp>
      <p:sp>
        <p:nvSpPr>
          <p:cNvPr id="10248" name="Line 9">
            <a:extLst>
              <a:ext uri="{FF2B5EF4-FFF2-40B4-BE49-F238E27FC236}">
                <a16:creationId xmlns:a16="http://schemas.microsoft.com/office/drawing/2014/main" id="{910D590B-59EA-4459-B7A6-3487B1ACE7AB}"/>
              </a:ext>
            </a:extLst>
          </p:cNvPr>
          <p:cNvSpPr>
            <a:spLocks noChangeShapeType="1"/>
          </p:cNvSpPr>
          <p:nvPr/>
        </p:nvSpPr>
        <p:spPr bwMode="auto">
          <a:xfrm>
            <a:off x="9067800" y="3124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49" name="Line 10">
            <a:extLst>
              <a:ext uri="{FF2B5EF4-FFF2-40B4-BE49-F238E27FC236}">
                <a16:creationId xmlns:a16="http://schemas.microsoft.com/office/drawing/2014/main" id="{98E0F2C7-35B9-47C2-9608-A707FD71F331}"/>
              </a:ext>
            </a:extLst>
          </p:cNvPr>
          <p:cNvSpPr>
            <a:spLocks noChangeShapeType="1"/>
          </p:cNvSpPr>
          <p:nvPr/>
        </p:nvSpPr>
        <p:spPr bwMode="auto">
          <a:xfrm>
            <a:off x="9067800" y="3124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48491" name="Group 11">
            <a:extLst>
              <a:ext uri="{FF2B5EF4-FFF2-40B4-BE49-F238E27FC236}">
                <a16:creationId xmlns:a16="http://schemas.microsoft.com/office/drawing/2014/main" id="{B555A36D-56F8-4F02-AF5C-0836DDF7E33B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3124200"/>
            <a:ext cx="1905000" cy="1371600"/>
            <a:chOff x="1776" y="1968"/>
            <a:chExt cx="1200" cy="864"/>
          </a:xfrm>
        </p:grpSpPr>
        <p:sp>
          <p:nvSpPr>
            <p:cNvPr id="10252" name="Line 12">
              <a:extLst>
                <a:ext uri="{FF2B5EF4-FFF2-40B4-BE49-F238E27FC236}">
                  <a16:creationId xmlns:a16="http://schemas.microsoft.com/office/drawing/2014/main" id="{9E28154A-F3BF-4C78-B3CA-B06388AF46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1968"/>
              <a:ext cx="1008" cy="864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53" name="Line 13">
              <a:extLst>
                <a:ext uri="{FF2B5EF4-FFF2-40B4-BE49-F238E27FC236}">
                  <a16:creationId xmlns:a16="http://schemas.microsoft.com/office/drawing/2014/main" id="{53D75AC6-5FE5-4521-A4A6-15061A2DF6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1968"/>
              <a:ext cx="192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8494" name="Text Box 14">
            <a:extLst>
              <a:ext uri="{FF2B5EF4-FFF2-40B4-BE49-F238E27FC236}">
                <a16:creationId xmlns:a16="http://schemas.microsoft.com/office/drawing/2014/main" id="{532B6DAE-9D8B-4869-A8A3-A6ED23CCC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7800" y="4495801"/>
            <a:ext cx="914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hlink"/>
                </a:solidFill>
              </a:rPr>
              <a:t>尺寸线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48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6" grpId="0" animBg="1"/>
      <p:bldP spid="148488" grpId="0" animBg="1"/>
      <p:bldP spid="14849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4">
            <a:extLst>
              <a:ext uri="{FF2B5EF4-FFF2-40B4-BE49-F238E27FC236}">
                <a16:creationId xmlns:a16="http://schemas.microsoft.com/office/drawing/2014/main" id="{EF6B9596-0EC9-468B-900C-2FA95FCC9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"/>
            <a:ext cx="2362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>
            <a:extLst>
              <a:ext uri="{FF2B5EF4-FFF2-40B4-BE49-F238E27FC236}">
                <a16:creationId xmlns:a16="http://schemas.microsoft.com/office/drawing/2014/main" id="{E3CD7229-7E73-4C04-8819-EF8204AC3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33401"/>
            <a:ext cx="464820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8" name="Text Box 6">
            <a:extLst>
              <a:ext uri="{FF2B5EF4-FFF2-40B4-BE49-F238E27FC236}">
                <a16:creationId xmlns:a16="http://schemas.microsoft.com/office/drawing/2014/main" id="{3F96DE08-292D-408D-A7E6-65D9BCCA1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381001"/>
            <a:ext cx="2149475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hlink"/>
                </a:solidFill>
              </a:rPr>
              <a:t>不可见轮廓线</a:t>
            </a:r>
          </a:p>
        </p:txBody>
      </p:sp>
      <p:sp>
        <p:nvSpPr>
          <p:cNvPr id="11270" name="Text Box 7">
            <a:extLst>
              <a:ext uri="{FF2B5EF4-FFF2-40B4-BE49-F238E27FC236}">
                <a16:creationId xmlns:a16="http://schemas.microsoft.com/office/drawing/2014/main" id="{DAE49892-34DD-425E-A3E2-FCE510185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5029200"/>
            <a:ext cx="5638800" cy="9461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图线名称：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虚线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150A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dirty="0">
                <a:solidFill>
                  <a:srgbClr val="150A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图线用途：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不可见轮廓线</a:t>
            </a:r>
            <a:r>
              <a:rPr lang="zh-CN" altLang="en-US" sz="2400" dirty="0">
                <a:solidFill>
                  <a:srgbClr val="FF0000"/>
                </a:solidFill>
              </a:rPr>
              <a:t>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4">
            <a:extLst>
              <a:ext uri="{FF2B5EF4-FFF2-40B4-BE49-F238E27FC236}">
                <a16:creationId xmlns:a16="http://schemas.microsoft.com/office/drawing/2014/main" id="{0544480B-9F48-4E58-85EA-183B067E3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09600"/>
            <a:ext cx="22733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>
            <a:extLst>
              <a:ext uri="{FF2B5EF4-FFF2-40B4-BE49-F238E27FC236}">
                <a16:creationId xmlns:a16="http://schemas.microsoft.com/office/drawing/2014/main" id="{352FEB87-045E-4FA4-9E32-2742B05CA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884238"/>
            <a:ext cx="4343400" cy="315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822" name="Text Box 6">
            <a:extLst>
              <a:ext uri="{FF2B5EF4-FFF2-40B4-BE49-F238E27FC236}">
                <a16:creationId xmlns:a16="http://schemas.microsoft.com/office/drawing/2014/main" id="{40D014E4-4083-4EB6-9D9C-4D298F91B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209801"/>
            <a:ext cx="762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hlink"/>
                </a:solidFill>
              </a:rPr>
              <a:t>轴线</a:t>
            </a:r>
          </a:p>
        </p:txBody>
      </p:sp>
      <p:sp>
        <p:nvSpPr>
          <p:cNvPr id="12294" name="Text Box 7">
            <a:extLst>
              <a:ext uri="{FF2B5EF4-FFF2-40B4-BE49-F238E27FC236}">
                <a16:creationId xmlns:a16="http://schemas.microsoft.com/office/drawing/2014/main" id="{E2957BD4-0114-400A-99D2-0845D3510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4403726"/>
            <a:ext cx="8153400" cy="21240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图线名称：细点划线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图线用途：轴线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对称中心线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 dirty="0">
                <a:solidFill>
                  <a:srgbClr val="FF0000"/>
                </a:solidFill>
              </a:rPr>
              <a:t>点划线首末两端应是线段，不能是点。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400" b="1" dirty="0">
                <a:solidFill>
                  <a:srgbClr val="150A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    </a:t>
            </a:r>
          </a:p>
        </p:txBody>
      </p:sp>
      <p:sp>
        <p:nvSpPr>
          <p:cNvPr id="162824" name="Text Box 8">
            <a:extLst>
              <a:ext uri="{FF2B5EF4-FFF2-40B4-BE49-F238E27FC236}">
                <a16:creationId xmlns:a16="http://schemas.microsoft.com/office/drawing/2014/main" id="{C4265A38-7AE3-449A-B7AF-D0DFE7369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1" y="685801"/>
            <a:ext cx="2149475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chemeClr val="hlink"/>
                </a:solidFill>
              </a:rPr>
              <a:t>对称中心线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2" grpId="0" animBg="1"/>
      <p:bldP spid="1628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>
            <a:extLst>
              <a:ext uri="{FF2B5EF4-FFF2-40B4-BE49-F238E27FC236}">
                <a16:creationId xmlns:a16="http://schemas.microsoft.com/office/drawing/2014/main" id="{76E038A7-DF2A-4443-B199-4EEE344CD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1" y="121443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画法说明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D8BE5444-1124-4CE0-BD4E-03A876F35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230" y="829701"/>
            <a:ext cx="79867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800" b="1" dirty="0">
                <a:latin typeface="Times New Roman" panose="02020603050405020304" pitchFamily="18" charset="0"/>
              </a:rPr>
              <a:t>1</a:t>
            </a:r>
            <a:r>
              <a:rPr kumimoji="1" lang="zh-CN" altLang="en-US" sz="2800" b="1" dirty="0">
                <a:latin typeface="Times New Roman" panose="02020603050405020304" pitchFamily="18" charset="0"/>
              </a:rPr>
              <a:t>、同一张图样中，同类图线的宽度应基本一致。</a:t>
            </a:r>
          </a:p>
        </p:txBody>
      </p:sp>
      <p:sp>
        <p:nvSpPr>
          <p:cNvPr id="169988" name="Text Box 4">
            <a:extLst>
              <a:ext uri="{FF2B5EF4-FFF2-40B4-BE49-F238E27FC236}">
                <a16:creationId xmlns:a16="http://schemas.microsoft.com/office/drawing/2014/main" id="{131C2568-2B08-479B-B87B-909E61469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230" y="1511416"/>
            <a:ext cx="762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800" b="1" dirty="0">
                <a:latin typeface="Times New Roman" panose="02020603050405020304" pitchFamily="18" charset="0"/>
              </a:rPr>
              <a:t>2</a:t>
            </a:r>
            <a:r>
              <a:rPr kumimoji="1" lang="zh-CN" altLang="en-US" sz="2800" b="1" dirty="0">
                <a:latin typeface="Times New Roman" panose="02020603050405020304" pitchFamily="18" charset="0"/>
              </a:rPr>
              <a:t>、虚线、点划线相交时，应使两小段相交。</a:t>
            </a:r>
          </a:p>
        </p:txBody>
      </p:sp>
      <p:pic>
        <p:nvPicPr>
          <p:cNvPr id="14341" name="Picture 5" descr="无标题-扫描-02">
            <a:extLst>
              <a:ext uri="{FF2B5EF4-FFF2-40B4-BE49-F238E27FC236}">
                <a16:creationId xmlns:a16="http://schemas.microsoft.com/office/drawing/2014/main" id="{7E4CF132-8AC2-4DCE-A5CB-EE3E3A582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3068960"/>
            <a:ext cx="6039327" cy="32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298DEEDC-E6B7-4ABE-90EE-CE586738D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1" y="2132602"/>
            <a:ext cx="784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en-US" altLang="zh-CN" sz="2800" b="1" dirty="0">
                <a:latin typeface="Times New Roman" panose="02020603050405020304" pitchFamily="18" charset="0"/>
              </a:rPr>
              <a:t>3</a:t>
            </a:r>
            <a:r>
              <a:rPr kumimoji="1" lang="zh-CN" altLang="en-US" sz="2800" b="1" dirty="0">
                <a:latin typeface="Times New Roman" panose="02020603050405020304" pitchFamily="18" charset="0"/>
              </a:rPr>
              <a:t>、两直线相交处要避免间隙或线段出界。</a:t>
            </a:r>
          </a:p>
        </p:txBody>
      </p:sp>
      <p:pic>
        <p:nvPicPr>
          <p:cNvPr id="7" name="Picture 4" descr="无标题-扫描-01">
            <a:extLst>
              <a:ext uri="{FF2B5EF4-FFF2-40B4-BE49-F238E27FC236}">
                <a16:creationId xmlns:a16="http://schemas.microsoft.com/office/drawing/2014/main" id="{6DE35EAB-8C09-4B59-B4BF-F079BA50E8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453"/>
          <a:stretch/>
        </p:blipFill>
        <p:spPr bwMode="auto">
          <a:xfrm>
            <a:off x="6672064" y="3995216"/>
            <a:ext cx="5223721" cy="137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{4D31F2EC-0C59-4FB0-BAD9-1236A1E8A1BF}0">
            <a:extLst>
              <a:ext uri="{FF2B5EF4-FFF2-40B4-BE49-F238E27FC236}">
                <a16:creationId xmlns:a16="http://schemas.microsoft.com/office/drawing/2014/main" id="{9C4A5D25-E543-4782-8F82-59BEC13C7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8FD"/>
              </a:clrFrom>
              <a:clrTo>
                <a:srgbClr val="F5F8FD">
                  <a:alpha val="0"/>
                </a:srgbClr>
              </a:clrTo>
            </a:clrChange>
            <a:lum contrast="18000"/>
          </a:blip>
          <a:srcRect/>
          <a:stretch>
            <a:fillRect/>
          </a:stretch>
        </p:blipFill>
        <p:spPr bwMode="auto">
          <a:xfrm>
            <a:off x="619123" y="1951038"/>
            <a:ext cx="3394385" cy="3566194"/>
          </a:xfrm>
          <a:prstGeom prst="rect">
            <a:avLst/>
          </a:prstGeom>
          <a:noFill/>
        </p:spPr>
      </p:pic>
      <p:sp>
        <p:nvSpPr>
          <p:cNvPr id="25604" name="Text Box 4">
            <a:extLst>
              <a:ext uri="{FF2B5EF4-FFF2-40B4-BE49-F238E27FC236}">
                <a16:creationId xmlns:a16="http://schemas.microsoft.com/office/drawing/2014/main" id="{25490183-2077-4127-A3DB-17BF5B3C7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6702" y="147638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b="1" dirty="0">
                <a:solidFill>
                  <a:srgbClr val="FF0000"/>
                </a:solidFill>
              </a:rPr>
              <a:t>画房屋三视图步骤：</a:t>
            </a:r>
          </a:p>
        </p:txBody>
      </p:sp>
      <p:sp>
        <p:nvSpPr>
          <p:cNvPr id="167941" name="Line 5">
            <a:extLst>
              <a:ext uri="{FF2B5EF4-FFF2-40B4-BE49-F238E27FC236}">
                <a16:creationId xmlns:a16="http://schemas.microsoft.com/office/drawing/2014/main" id="{8F0084DA-5658-4224-9E10-E178CF6A3B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2057400"/>
            <a:ext cx="43434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942" name="Text Box 6">
            <a:extLst>
              <a:ext uri="{FF2B5EF4-FFF2-40B4-BE49-F238E27FC236}">
                <a16:creationId xmlns:a16="http://schemas.microsoft.com/office/drawing/2014/main" id="{4758B3DB-0459-4E9D-9283-4CC985880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6" y="1839914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/>
              <a:t>X</a:t>
            </a:r>
          </a:p>
        </p:txBody>
      </p:sp>
      <p:sp>
        <p:nvSpPr>
          <p:cNvPr id="167943" name="Text Box 7">
            <a:extLst>
              <a:ext uri="{FF2B5EF4-FFF2-40B4-BE49-F238E27FC236}">
                <a16:creationId xmlns:a16="http://schemas.microsoft.com/office/drawing/2014/main" id="{C3340A10-8E14-43AE-A3C8-D3CCC58D7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8401" y="1752601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/>
              <a:t>Y</a:t>
            </a:r>
          </a:p>
        </p:txBody>
      </p:sp>
      <p:sp>
        <p:nvSpPr>
          <p:cNvPr id="167944" name="Line 8">
            <a:extLst>
              <a:ext uri="{FF2B5EF4-FFF2-40B4-BE49-F238E27FC236}">
                <a16:creationId xmlns:a16="http://schemas.microsoft.com/office/drawing/2014/main" id="{A3A1B6D2-391F-4FBE-8F93-DA3BBF82AF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04800"/>
            <a:ext cx="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945" name="Line 9">
            <a:extLst>
              <a:ext uri="{FF2B5EF4-FFF2-40B4-BE49-F238E27FC236}">
                <a16:creationId xmlns:a16="http://schemas.microsoft.com/office/drawing/2014/main" id="{66D412C3-78A9-42BF-ACE9-230E4FA3770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04800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946" name="Line 10">
            <a:extLst>
              <a:ext uri="{FF2B5EF4-FFF2-40B4-BE49-F238E27FC236}">
                <a16:creationId xmlns:a16="http://schemas.microsoft.com/office/drawing/2014/main" id="{F7B29666-ED5F-4A51-97C1-ABD80509F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304800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947" name="Line 11">
            <a:extLst>
              <a:ext uri="{FF2B5EF4-FFF2-40B4-BE49-F238E27FC236}">
                <a16:creationId xmlns:a16="http://schemas.microsoft.com/office/drawing/2014/main" id="{4DB7E697-2D17-4F4C-B53F-01E416BF990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990600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948" name="Line 12">
            <a:extLst>
              <a:ext uri="{FF2B5EF4-FFF2-40B4-BE49-F238E27FC236}">
                <a16:creationId xmlns:a16="http://schemas.microsoft.com/office/drawing/2014/main" id="{4F6509DB-BA3F-46A5-8006-8BF8EF391F9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304800"/>
            <a:ext cx="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949" name="Line 13">
            <a:extLst>
              <a:ext uri="{FF2B5EF4-FFF2-40B4-BE49-F238E27FC236}">
                <a16:creationId xmlns:a16="http://schemas.microsoft.com/office/drawing/2014/main" id="{B6578058-DF23-4BC4-8A14-4C22D65AE9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0" y="304800"/>
            <a:ext cx="533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950" name="Line 14">
            <a:extLst>
              <a:ext uri="{FF2B5EF4-FFF2-40B4-BE49-F238E27FC236}">
                <a16:creationId xmlns:a16="http://schemas.microsoft.com/office/drawing/2014/main" id="{152594D6-125A-406A-8150-14DDC217B8C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304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951" name="Line 15">
            <a:extLst>
              <a:ext uri="{FF2B5EF4-FFF2-40B4-BE49-F238E27FC236}">
                <a16:creationId xmlns:a16="http://schemas.microsoft.com/office/drawing/2014/main" id="{71693EBB-5E73-4810-A4BF-7C67B85E2CF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990600"/>
            <a:ext cx="198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952" name="Line 16">
            <a:extLst>
              <a:ext uri="{FF2B5EF4-FFF2-40B4-BE49-F238E27FC236}">
                <a16:creationId xmlns:a16="http://schemas.microsoft.com/office/drawing/2014/main" id="{24E670C6-504F-412F-9355-0C5374D306BB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990600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953" name="Line 17">
            <a:extLst>
              <a:ext uri="{FF2B5EF4-FFF2-40B4-BE49-F238E27FC236}">
                <a16:creationId xmlns:a16="http://schemas.microsoft.com/office/drawing/2014/main" id="{76EAADA4-5973-4AA7-A215-8AC83C9F39DF}"/>
              </a:ext>
            </a:extLst>
          </p:cNvPr>
          <p:cNvSpPr>
            <a:spLocks noChangeShapeType="1"/>
          </p:cNvSpPr>
          <p:nvPr/>
        </p:nvSpPr>
        <p:spPr bwMode="auto">
          <a:xfrm>
            <a:off x="9525000" y="990600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954" name="Line 18">
            <a:extLst>
              <a:ext uri="{FF2B5EF4-FFF2-40B4-BE49-F238E27FC236}">
                <a16:creationId xmlns:a16="http://schemas.microsoft.com/office/drawing/2014/main" id="{A12BC4E7-11FC-4492-8BF2-7DEF44E57675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20574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955" name="Line 19">
            <a:extLst>
              <a:ext uri="{FF2B5EF4-FFF2-40B4-BE49-F238E27FC236}">
                <a16:creationId xmlns:a16="http://schemas.microsoft.com/office/drawing/2014/main" id="{93E85DDF-3890-4B6F-999C-3598B7FAC2D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304800"/>
            <a:ext cx="76200" cy="2743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956" name="Line 20">
            <a:extLst>
              <a:ext uri="{FF2B5EF4-FFF2-40B4-BE49-F238E27FC236}">
                <a16:creationId xmlns:a16="http://schemas.microsoft.com/office/drawing/2014/main" id="{1E372814-44DB-48F5-9A71-B961B5558424}"/>
              </a:ext>
            </a:extLst>
          </p:cNvPr>
          <p:cNvSpPr>
            <a:spLocks noChangeShapeType="1"/>
          </p:cNvSpPr>
          <p:nvPr/>
        </p:nvSpPr>
        <p:spPr bwMode="auto">
          <a:xfrm>
            <a:off x="9525000" y="2057400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957" name="Line 21">
            <a:extLst>
              <a:ext uri="{FF2B5EF4-FFF2-40B4-BE49-F238E27FC236}">
                <a16:creationId xmlns:a16="http://schemas.microsoft.com/office/drawing/2014/main" id="{8394FAEB-08D3-42CF-9F46-2B01EF2908A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20574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958" name="Line 22">
            <a:extLst>
              <a:ext uri="{FF2B5EF4-FFF2-40B4-BE49-F238E27FC236}">
                <a16:creationId xmlns:a16="http://schemas.microsoft.com/office/drawing/2014/main" id="{7DAFC3FC-4AB1-47C4-A4F0-F6556646DE34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25146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959" name="Line 23">
            <a:extLst>
              <a:ext uri="{FF2B5EF4-FFF2-40B4-BE49-F238E27FC236}">
                <a16:creationId xmlns:a16="http://schemas.microsoft.com/office/drawing/2014/main" id="{A6D4610E-37D0-46E7-B2DC-430E050B55D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2057400"/>
            <a:ext cx="190500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960" name="Line 24">
            <a:extLst>
              <a:ext uri="{FF2B5EF4-FFF2-40B4-BE49-F238E27FC236}">
                <a16:creationId xmlns:a16="http://schemas.microsoft.com/office/drawing/2014/main" id="{DD84E8D6-86A4-4156-8F28-126736DD10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20574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961" name="Line 25">
            <a:extLst>
              <a:ext uri="{FF2B5EF4-FFF2-40B4-BE49-F238E27FC236}">
                <a16:creationId xmlns:a16="http://schemas.microsoft.com/office/drawing/2014/main" id="{E6192212-4EE5-4A72-8DC2-946A9CC4E50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20574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962" name="Line 26">
            <a:extLst>
              <a:ext uri="{FF2B5EF4-FFF2-40B4-BE49-F238E27FC236}">
                <a16:creationId xmlns:a16="http://schemas.microsoft.com/office/drawing/2014/main" id="{E550CC6E-59DA-4C1E-B502-1BE88517D3EF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20574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963" name="Line 27">
            <a:extLst>
              <a:ext uri="{FF2B5EF4-FFF2-40B4-BE49-F238E27FC236}">
                <a16:creationId xmlns:a16="http://schemas.microsoft.com/office/drawing/2014/main" id="{0794ACEC-3190-48F4-BE1D-76CCC1E45DB0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1524000"/>
            <a:ext cx="33528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964" name="Line 28">
            <a:extLst>
              <a:ext uri="{FF2B5EF4-FFF2-40B4-BE49-F238E27FC236}">
                <a16:creationId xmlns:a16="http://schemas.microsoft.com/office/drawing/2014/main" id="{318015C4-64D1-4A87-8DA9-DC946FAE36D9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1143000"/>
            <a:ext cx="0" cy="27432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965" name="Line 29">
            <a:extLst>
              <a:ext uri="{FF2B5EF4-FFF2-40B4-BE49-F238E27FC236}">
                <a16:creationId xmlns:a16="http://schemas.microsoft.com/office/drawing/2014/main" id="{53DA6F43-0580-4B7F-A633-A96E55EA967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1219200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966" name="Line 30">
            <a:extLst>
              <a:ext uri="{FF2B5EF4-FFF2-40B4-BE49-F238E27FC236}">
                <a16:creationId xmlns:a16="http://schemas.microsoft.com/office/drawing/2014/main" id="{8EF0CA52-D7F5-4A3F-AED4-B838EB2582B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514600"/>
            <a:ext cx="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967" name="Line 31">
            <a:extLst>
              <a:ext uri="{FF2B5EF4-FFF2-40B4-BE49-F238E27FC236}">
                <a16:creationId xmlns:a16="http://schemas.microsoft.com/office/drawing/2014/main" id="{FDAEAB87-4FF7-4E8B-BAAC-44C46E12CD6A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2514600"/>
            <a:ext cx="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968" name="Line 32">
            <a:extLst>
              <a:ext uri="{FF2B5EF4-FFF2-40B4-BE49-F238E27FC236}">
                <a16:creationId xmlns:a16="http://schemas.microsoft.com/office/drawing/2014/main" id="{727C8CE7-D037-4BEF-94E5-A7A481B973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514600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969" name="Line 33">
            <a:extLst>
              <a:ext uri="{FF2B5EF4-FFF2-40B4-BE49-F238E27FC236}">
                <a16:creationId xmlns:a16="http://schemas.microsoft.com/office/drawing/2014/main" id="{0282A0BE-EBDF-4A76-BB80-EA83431D603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048000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970" name="Line 34">
            <a:extLst>
              <a:ext uri="{FF2B5EF4-FFF2-40B4-BE49-F238E27FC236}">
                <a16:creationId xmlns:a16="http://schemas.microsoft.com/office/drawing/2014/main" id="{E4FCF4C9-4AF8-476B-8A22-7F260210B9B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505200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971" name="Line 35">
            <a:extLst>
              <a:ext uri="{FF2B5EF4-FFF2-40B4-BE49-F238E27FC236}">
                <a16:creationId xmlns:a16="http://schemas.microsoft.com/office/drawing/2014/main" id="{D52E5173-76D6-4BB6-87D5-DFC736D5957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2514600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972" name="Line 36">
            <a:extLst>
              <a:ext uri="{FF2B5EF4-FFF2-40B4-BE49-F238E27FC236}">
                <a16:creationId xmlns:a16="http://schemas.microsoft.com/office/drawing/2014/main" id="{CEF1767D-8D51-4E69-997E-0E32837900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2514600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973" name="Line 37">
            <a:extLst>
              <a:ext uri="{FF2B5EF4-FFF2-40B4-BE49-F238E27FC236}">
                <a16:creationId xmlns:a16="http://schemas.microsoft.com/office/drawing/2014/main" id="{28E39FC9-39D9-47EA-97AA-AAC6412B747E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3048000"/>
            <a:ext cx="1066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974" name="Line 38">
            <a:extLst>
              <a:ext uri="{FF2B5EF4-FFF2-40B4-BE49-F238E27FC236}">
                <a16:creationId xmlns:a16="http://schemas.microsoft.com/office/drawing/2014/main" id="{5C0C8258-8317-4A42-9542-1812E697A3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3505200"/>
            <a:ext cx="160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975" name="Line 39">
            <a:extLst>
              <a:ext uri="{FF2B5EF4-FFF2-40B4-BE49-F238E27FC236}">
                <a16:creationId xmlns:a16="http://schemas.microsoft.com/office/drawing/2014/main" id="{B1C4C6B2-31B2-4D9C-AB13-226836FD8E1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0574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976" name="Arc 40">
            <a:extLst>
              <a:ext uri="{FF2B5EF4-FFF2-40B4-BE49-F238E27FC236}">
                <a16:creationId xmlns:a16="http://schemas.microsoft.com/office/drawing/2014/main" id="{F08A8413-617A-4441-AB2E-02787A3C44D1}"/>
              </a:ext>
            </a:extLst>
          </p:cNvPr>
          <p:cNvSpPr>
            <a:spLocks/>
          </p:cNvSpPr>
          <p:nvPr/>
        </p:nvSpPr>
        <p:spPr bwMode="auto">
          <a:xfrm>
            <a:off x="7010400" y="1219201"/>
            <a:ext cx="393700" cy="385763"/>
          </a:xfrm>
          <a:custGeom>
            <a:avLst/>
            <a:gdLst>
              <a:gd name="T0" fmla="*/ 0 w 21387"/>
              <a:gd name="T1" fmla="*/ 0 h 21600"/>
              <a:gd name="T2" fmla="*/ 2147483646 w 21387"/>
              <a:gd name="T3" fmla="*/ 2147483646 h 21600"/>
              <a:gd name="T4" fmla="*/ 0 w 21387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387" h="21600" fill="none" extrusionOk="0">
                <a:moveTo>
                  <a:pt x="-1" y="0"/>
                </a:moveTo>
                <a:cubicBezTo>
                  <a:pt x="10759" y="0"/>
                  <a:pt x="19878" y="7919"/>
                  <a:pt x="21386" y="18573"/>
                </a:cubicBezTo>
              </a:path>
              <a:path w="21387" h="21600" stroke="0" extrusionOk="0">
                <a:moveTo>
                  <a:pt x="-1" y="0"/>
                </a:moveTo>
                <a:cubicBezTo>
                  <a:pt x="10759" y="0"/>
                  <a:pt x="19878" y="7919"/>
                  <a:pt x="21386" y="1857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7977" name="Arc 41">
            <a:extLst>
              <a:ext uri="{FF2B5EF4-FFF2-40B4-BE49-F238E27FC236}">
                <a16:creationId xmlns:a16="http://schemas.microsoft.com/office/drawing/2014/main" id="{C1ED4729-8FE5-488E-BD91-1778789112A4}"/>
              </a:ext>
            </a:extLst>
          </p:cNvPr>
          <p:cNvSpPr>
            <a:spLocks/>
          </p:cNvSpPr>
          <p:nvPr/>
        </p:nvSpPr>
        <p:spPr bwMode="auto">
          <a:xfrm flipH="1">
            <a:off x="6629401" y="1219200"/>
            <a:ext cx="447675" cy="381000"/>
          </a:xfrm>
          <a:custGeom>
            <a:avLst/>
            <a:gdLst>
              <a:gd name="T0" fmla="*/ 2147483646 w 21088"/>
              <a:gd name="T1" fmla="*/ 0 h 21348"/>
              <a:gd name="T2" fmla="*/ 2147483646 w 21088"/>
              <a:gd name="T3" fmla="*/ 2147483646 h 21348"/>
              <a:gd name="T4" fmla="*/ 0 w 21088"/>
              <a:gd name="T5" fmla="*/ 2147483646 h 213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088" h="21348" fill="none" extrusionOk="0">
                <a:moveTo>
                  <a:pt x="3290" y="0"/>
                </a:moveTo>
                <a:cubicBezTo>
                  <a:pt x="12092" y="1357"/>
                  <a:pt x="19159" y="7977"/>
                  <a:pt x="21087" y="16672"/>
                </a:cubicBezTo>
              </a:path>
              <a:path w="21088" h="21348" stroke="0" extrusionOk="0">
                <a:moveTo>
                  <a:pt x="3290" y="0"/>
                </a:moveTo>
                <a:cubicBezTo>
                  <a:pt x="12092" y="1357"/>
                  <a:pt x="19159" y="7977"/>
                  <a:pt x="21087" y="16672"/>
                </a:cubicBezTo>
                <a:lnTo>
                  <a:pt x="0" y="21348"/>
                </a:lnTo>
                <a:lnTo>
                  <a:pt x="329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7978" name="Line 42">
            <a:extLst>
              <a:ext uri="{FF2B5EF4-FFF2-40B4-BE49-F238E27FC236}">
                <a16:creationId xmlns:a16="http://schemas.microsoft.com/office/drawing/2014/main" id="{304048C8-2808-4C2D-AE60-59B93B88C380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15240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979" name="Line 43">
            <a:extLst>
              <a:ext uri="{FF2B5EF4-FFF2-40B4-BE49-F238E27FC236}">
                <a16:creationId xmlns:a16="http://schemas.microsoft.com/office/drawing/2014/main" id="{69531D07-9D5D-4C82-BD2C-23EBB98D526D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15240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980" name="Line 44">
            <a:extLst>
              <a:ext uri="{FF2B5EF4-FFF2-40B4-BE49-F238E27FC236}">
                <a16:creationId xmlns:a16="http://schemas.microsoft.com/office/drawing/2014/main" id="{72BB0642-4B92-40FC-A797-8069B7E48EB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0574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981" name="Line 45">
            <a:extLst>
              <a:ext uri="{FF2B5EF4-FFF2-40B4-BE49-F238E27FC236}">
                <a16:creationId xmlns:a16="http://schemas.microsoft.com/office/drawing/2014/main" id="{24CC37EC-EE3E-4309-B788-842EB12F355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20574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982" name="Line 46">
            <a:extLst>
              <a:ext uri="{FF2B5EF4-FFF2-40B4-BE49-F238E27FC236}">
                <a16:creationId xmlns:a16="http://schemas.microsoft.com/office/drawing/2014/main" id="{342B1DE9-8CD8-4C6F-AC58-B07D5AB426B4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12192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992" name="Line 56">
            <a:extLst>
              <a:ext uri="{FF2B5EF4-FFF2-40B4-BE49-F238E27FC236}">
                <a16:creationId xmlns:a16="http://schemas.microsoft.com/office/drawing/2014/main" id="{47D4FC6C-10A7-4925-8D1B-8FD776EBC75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048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993" name="Line 57">
            <a:extLst>
              <a:ext uri="{FF2B5EF4-FFF2-40B4-BE49-F238E27FC236}">
                <a16:creationId xmlns:a16="http://schemas.microsoft.com/office/drawing/2014/main" id="{06E47A30-8051-4713-93F9-E8C30503EDD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048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994" name="Line 58">
            <a:extLst>
              <a:ext uri="{FF2B5EF4-FFF2-40B4-BE49-F238E27FC236}">
                <a16:creationId xmlns:a16="http://schemas.microsoft.com/office/drawing/2014/main" id="{88BA9D11-8737-4323-BBBC-0703C0B2A5AE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3048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995" name="Line 59">
            <a:extLst>
              <a:ext uri="{FF2B5EF4-FFF2-40B4-BE49-F238E27FC236}">
                <a16:creationId xmlns:a16="http://schemas.microsoft.com/office/drawing/2014/main" id="{14A47D3D-2B6D-420E-BB72-6F965BA617D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9906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996" name="Arc 60">
            <a:extLst>
              <a:ext uri="{FF2B5EF4-FFF2-40B4-BE49-F238E27FC236}">
                <a16:creationId xmlns:a16="http://schemas.microsoft.com/office/drawing/2014/main" id="{F8D4515D-EAC8-424F-96FA-2DD016A695FF}"/>
              </a:ext>
            </a:extLst>
          </p:cNvPr>
          <p:cNvSpPr>
            <a:spLocks/>
          </p:cNvSpPr>
          <p:nvPr/>
        </p:nvSpPr>
        <p:spPr bwMode="auto">
          <a:xfrm>
            <a:off x="7010400" y="1219200"/>
            <a:ext cx="381000" cy="3810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7997" name="Arc 61">
            <a:extLst>
              <a:ext uri="{FF2B5EF4-FFF2-40B4-BE49-F238E27FC236}">
                <a16:creationId xmlns:a16="http://schemas.microsoft.com/office/drawing/2014/main" id="{DE54CA7C-1BC1-47AB-9B36-C16C7D144128}"/>
              </a:ext>
            </a:extLst>
          </p:cNvPr>
          <p:cNvSpPr>
            <a:spLocks/>
          </p:cNvSpPr>
          <p:nvPr/>
        </p:nvSpPr>
        <p:spPr bwMode="auto">
          <a:xfrm flipH="1">
            <a:off x="6629400" y="1219200"/>
            <a:ext cx="381000" cy="3048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7998" name="Line 62">
            <a:extLst>
              <a:ext uri="{FF2B5EF4-FFF2-40B4-BE49-F238E27FC236}">
                <a16:creationId xmlns:a16="http://schemas.microsoft.com/office/drawing/2014/main" id="{963331D1-2264-4127-924C-73863E4061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1400" y="1524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7999" name="Line 63">
            <a:extLst>
              <a:ext uri="{FF2B5EF4-FFF2-40B4-BE49-F238E27FC236}">
                <a16:creationId xmlns:a16="http://schemas.microsoft.com/office/drawing/2014/main" id="{80797F25-B511-4795-97F0-0269AE1551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1524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8000" name="Line 64">
            <a:extLst>
              <a:ext uri="{FF2B5EF4-FFF2-40B4-BE49-F238E27FC236}">
                <a16:creationId xmlns:a16="http://schemas.microsoft.com/office/drawing/2014/main" id="{69113179-73B3-4EC1-A992-49CECE40AC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0574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8001" name="Line 65">
            <a:extLst>
              <a:ext uri="{FF2B5EF4-FFF2-40B4-BE49-F238E27FC236}">
                <a16:creationId xmlns:a16="http://schemas.microsoft.com/office/drawing/2014/main" id="{BF55DF61-2D03-4CD1-BE89-A9CCC53B171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20574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8002" name="Line 66">
            <a:extLst>
              <a:ext uri="{FF2B5EF4-FFF2-40B4-BE49-F238E27FC236}">
                <a16:creationId xmlns:a16="http://schemas.microsoft.com/office/drawing/2014/main" id="{A6728387-BC45-422A-B580-C37BC1419A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0" y="304800"/>
            <a:ext cx="533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8003" name="Line 67">
            <a:extLst>
              <a:ext uri="{FF2B5EF4-FFF2-40B4-BE49-F238E27FC236}">
                <a16:creationId xmlns:a16="http://schemas.microsoft.com/office/drawing/2014/main" id="{5B999493-0434-4AE7-9E13-E9925F54F37C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304800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8004" name="Line 68">
            <a:extLst>
              <a:ext uri="{FF2B5EF4-FFF2-40B4-BE49-F238E27FC236}">
                <a16:creationId xmlns:a16="http://schemas.microsoft.com/office/drawing/2014/main" id="{8AFCA8D1-BFE6-4C39-9D98-0C935A41E396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9906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8005" name="Line 69">
            <a:extLst>
              <a:ext uri="{FF2B5EF4-FFF2-40B4-BE49-F238E27FC236}">
                <a16:creationId xmlns:a16="http://schemas.microsoft.com/office/drawing/2014/main" id="{6C29608F-C71B-41BC-B12E-C39AC5CB5E7D}"/>
              </a:ext>
            </a:extLst>
          </p:cNvPr>
          <p:cNvSpPr>
            <a:spLocks noChangeShapeType="1"/>
          </p:cNvSpPr>
          <p:nvPr/>
        </p:nvSpPr>
        <p:spPr bwMode="auto">
          <a:xfrm>
            <a:off x="9525000" y="9906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8006" name="Line 70">
            <a:extLst>
              <a:ext uri="{FF2B5EF4-FFF2-40B4-BE49-F238E27FC236}">
                <a16:creationId xmlns:a16="http://schemas.microsoft.com/office/drawing/2014/main" id="{56C2535A-5932-4A3E-8A0A-AAC7A1441C6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20574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8007" name="Line 71">
            <a:extLst>
              <a:ext uri="{FF2B5EF4-FFF2-40B4-BE49-F238E27FC236}">
                <a16:creationId xmlns:a16="http://schemas.microsoft.com/office/drawing/2014/main" id="{B4C73C3A-AE2F-4EED-87B3-B7C86B6EF8B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5146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8008" name="Line 72">
            <a:extLst>
              <a:ext uri="{FF2B5EF4-FFF2-40B4-BE49-F238E27FC236}">
                <a16:creationId xmlns:a16="http://schemas.microsoft.com/office/drawing/2014/main" id="{D72FF797-531C-43F9-B0A2-A3F60A2D3B3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5146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8009" name="Line 73">
            <a:extLst>
              <a:ext uri="{FF2B5EF4-FFF2-40B4-BE49-F238E27FC236}">
                <a16:creationId xmlns:a16="http://schemas.microsoft.com/office/drawing/2014/main" id="{270B6E36-4766-4D16-B56C-F4EAA7FF7436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25146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8010" name="Line 74">
            <a:extLst>
              <a:ext uri="{FF2B5EF4-FFF2-40B4-BE49-F238E27FC236}">
                <a16:creationId xmlns:a16="http://schemas.microsoft.com/office/drawing/2014/main" id="{194A8C4C-4856-4AC9-BC9F-DA1EBBA884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0480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8011" name="Line 75">
            <a:extLst>
              <a:ext uri="{FF2B5EF4-FFF2-40B4-BE49-F238E27FC236}">
                <a16:creationId xmlns:a16="http://schemas.microsoft.com/office/drawing/2014/main" id="{55318AA8-AB2A-46AE-A1C6-0CCB5263B3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5052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8012" name="Line 76">
            <a:extLst>
              <a:ext uri="{FF2B5EF4-FFF2-40B4-BE49-F238E27FC236}">
                <a16:creationId xmlns:a16="http://schemas.microsoft.com/office/drawing/2014/main" id="{04FC7904-58CC-459B-97BD-55DC8DAFEC1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20574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677" name="Rectangle 77">
            <a:extLst>
              <a:ext uri="{FF2B5EF4-FFF2-40B4-BE49-F238E27FC236}">
                <a16:creationId xmlns:a16="http://schemas.microsoft.com/office/drawing/2014/main" id="{75E87216-A052-4D53-970D-1C7FC6E24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76200"/>
            <a:ext cx="5410200" cy="3886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7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7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7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7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7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8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7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7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7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7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7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7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7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4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16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67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67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6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67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67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67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67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67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67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1000" fill="hold"/>
                                        <p:tgtEl>
                                          <p:spTgt spid="16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67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6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67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67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6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6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6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16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6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167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167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167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1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167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167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1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167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167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1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167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67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1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67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0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2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8" dur="500"/>
                                        <p:tgtEl>
                                          <p:spTgt spid="167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24500"/>
                            </p:stCondLst>
                            <p:childTnLst>
                              <p:par>
                                <p:cTn id="2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167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2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6" dur="500"/>
                                        <p:tgtEl>
                                          <p:spTgt spid="167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 nodeType="afterGroup">
                            <p:stCondLst>
                              <p:cond delay="25500"/>
                            </p:stCondLst>
                            <p:childTnLst>
                              <p:par>
                                <p:cTn id="2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167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4" dur="500"/>
                                        <p:tgtEl>
                                          <p:spTgt spid="167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26500"/>
                            </p:stCondLst>
                            <p:childTnLst>
                              <p:par>
                                <p:cTn id="2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8" dur="500"/>
                                        <p:tgtEl>
                                          <p:spTgt spid="167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2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2" dur="500"/>
                                        <p:tgtEl>
                                          <p:spTgt spid="167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 nodeType="afterGroup">
                            <p:stCondLst>
                              <p:cond delay="27500"/>
                            </p:stCondLst>
                            <p:childTnLst>
                              <p:par>
                                <p:cTn id="2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6" dur="500"/>
                                        <p:tgtEl>
                                          <p:spTgt spid="167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2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500"/>
                                        <p:tgtEl>
                                          <p:spTgt spid="168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 nodeType="afterGroup">
                            <p:stCondLst>
                              <p:cond delay="28500"/>
                            </p:stCondLst>
                            <p:childTnLst>
                              <p:par>
                                <p:cTn id="2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4" dur="500"/>
                                        <p:tgtEl>
                                          <p:spTgt spid="168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2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8" dur="500"/>
                                        <p:tgtEl>
                                          <p:spTgt spid="16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 nodeType="afterGroup">
                            <p:stCondLst>
                              <p:cond delay="29500"/>
                            </p:stCondLst>
                            <p:childTnLst>
                              <p:par>
                                <p:cTn id="2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2" dur="500"/>
                                        <p:tgtEl>
                                          <p:spTgt spid="16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2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6" dur="500"/>
                                        <p:tgtEl>
                                          <p:spTgt spid="16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2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0" dur="500"/>
                                        <p:tgtEl>
                                          <p:spTgt spid="16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3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4" dur="500"/>
                                        <p:tgtEl>
                                          <p:spTgt spid="16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31500"/>
                            </p:stCondLst>
                            <p:childTnLst>
                              <p:par>
                                <p:cTn id="3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8" dur="500"/>
                                        <p:tgtEl>
                                          <p:spTgt spid="16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3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2" dur="500"/>
                                        <p:tgtEl>
                                          <p:spTgt spid="16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 nodeType="afterGroup">
                            <p:stCondLst>
                              <p:cond delay="32500"/>
                            </p:stCondLst>
                            <p:childTnLst>
                              <p:par>
                                <p:cTn id="3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6" dur="500"/>
                                        <p:tgtEl>
                                          <p:spTgt spid="16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3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0" dur="500"/>
                                        <p:tgtEl>
                                          <p:spTgt spid="168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 nodeType="afterGroup">
                            <p:stCondLst>
                              <p:cond delay="33500"/>
                            </p:stCondLst>
                            <p:childTnLst>
                              <p:par>
                                <p:cTn id="3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4" dur="500"/>
                                        <p:tgtEl>
                                          <p:spTgt spid="16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2" grpId="0"/>
      <p:bldP spid="167942" grpId="1"/>
      <p:bldP spid="167943" grpId="0"/>
      <p:bldP spid="16794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B409DE7-2FEF-4AA8-9C87-153AA4FCB2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39199" r="40151" b="23002"/>
          <a:stretch/>
        </p:blipFill>
        <p:spPr>
          <a:xfrm>
            <a:off x="623392" y="209107"/>
            <a:ext cx="3780723" cy="2617424"/>
          </a:xfrm>
          <a:prstGeom prst="rect">
            <a:avLst/>
          </a:prstGeom>
        </p:spPr>
      </p:pic>
      <p:grpSp>
        <p:nvGrpSpPr>
          <p:cNvPr id="88" name="组合 87">
            <a:extLst>
              <a:ext uri="{FF2B5EF4-FFF2-40B4-BE49-F238E27FC236}">
                <a16:creationId xmlns:a16="http://schemas.microsoft.com/office/drawing/2014/main" id="{6F646FB3-8C4B-4D6C-A1A0-4956C1543D4E}"/>
              </a:ext>
            </a:extLst>
          </p:cNvPr>
          <p:cNvGrpSpPr/>
          <p:nvPr/>
        </p:nvGrpSpPr>
        <p:grpSpPr>
          <a:xfrm>
            <a:off x="847081" y="2996952"/>
            <a:ext cx="1440160" cy="3240360"/>
            <a:chOff x="847081" y="2996952"/>
            <a:chExt cx="1440160" cy="3240360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B9D8F9B7-F778-4891-BB77-DAE8F36B7D65}"/>
                </a:ext>
              </a:extLst>
            </p:cNvPr>
            <p:cNvGrpSpPr/>
            <p:nvPr/>
          </p:nvGrpSpPr>
          <p:grpSpPr>
            <a:xfrm>
              <a:off x="847081" y="2996952"/>
              <a:ext cx="1440160" cy="1224136"/>
              <a:chOff x="4799856" y="836712"/>
              <a:chExt cx="1440160" cy="1224136"/>
            </a:xfrm>
          </p:grpSpPr>
          <p:cxnSp>
            <p:nvCxnSpPr>
              <p:cNvPr id="10" name="直接连接符 9">
                <a:extLst>
                  <a:ext uri="{FF2B5EF4-FFF2-40B4-BE49-F238E27FC236}">
                    <a16:creationId xmlns:a16="http://schemas.microsoft.com/office/drawing/2014/main" id="{C0D9323E-7261-431E-9F99-5485F02DDD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0016" y="836712"/>
                <a:ext cx="0" cy="122413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279D5623-E1E3-4D55-8696-275172381381}"/>
                  </a:ext>
                </a:extLst>
              </p:cNvPr>
              <p:cNvCxnSpPr/>
              <p:nvPr/>
            </p:nvCxnSpPr>
            <p:spPr>
              <a:xfrm>
                <a:off x="5519936" y="836712"/>
                <a:ext cx="0" cy="70579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7CE0B04C-48A9-4FE0-9733-DF3A8215CA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99856" y="2060848"/>
                <a:ext cx="144016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7DB7DDC-058E-4CE2-8044-55432639BF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99856" y="1542509"/>
                <a:ext cx="0" cy="5183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18FF4203-9195-404B-9016-CB347B687C8D}"/>
                  </a:ext>
                </a:extLst>
              </p:cNvPr>
              <p:cNvCxnSpPr/>
              <p:nvPr/>
            </p:nvCxnSpPr>
            <p:spPr>
              <a:xfrm>
                <a:off x="4799856" y="1542509"/>
                <a:ext cx="144016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16E2C8A0-384A-4992-BEDA-AD901F612F1F}"/>
                  </a:ext>
                </a:extLst>
              </p:cNvPr>
              <p:cNvCxnSpPr/>
              <p:nvPr/>
            </p:nvCxnSpPr>
            <p:spPr>
              <a:xfrm>
                <a:off x="5519936" y="836712"/>
                <a:ext cx="72008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303DD57C-33B4-40FA-86D4-7B21498FFAEE}"/>
                </a:ext>
              </a:extLst>
            </p:cNvPr>
            <p:cNvGrpSpPr/>
            <p:nvPr/>
          </p:nvGrpSpPr>
          <p:grpSpPr>
            <a:xfrm>
              <a:off x="847081" y="4725144"/>
              <a:ext cx="1440160" cy="1512168"/>
              <a:chOff x="4799856" y="2564904"/>
              <a:chExt cx="1440160" cy="1512168"/>
            </a:xfrm>
          </p:grpSpPr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89A3D08A-BB36-4A59-8B9A-6E5BE8D950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99856" y="4077072"/>
                <a:ext cx="144016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8E86564D-0985-4305-86D2-9C91535401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99856" y="2564904"/>
                <a:ext cx="144016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071246AE-78E8-4C59-A37C-BFD96955DE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99856" y="2564904"/>
                <a:ext cx="0" cy="151216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id="{263D9CF7-6EFF-447E-99F5-0BEC275140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0016" y="2564904"/>
                <a:ext cx="0" cy="151216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A0603B00-9C77-4ACA-AE85-E83B4F9CBAB7}"/>
                  </a:ext>
                </a:extLst>
              </p:cNvPr>
              <p:cNvCxnSpPr/>
              <p:nvPr/>
            </p:nvCxnSpPr>
            <p:spPr>
              <a:xfrm>
                <a:off x="5519936" y="3284984"/>
                <a:ext cx="72008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>
                <a:extLst>
                  <a:ext uri="{FF2B5EF4-FFF2-40B4-BE49-F238E27FC236}">
                    <a16:creationId xmlns:a16="http://schemas.microsoft.com/office/drawing/2014/main" id="{E42A6A37-D979-4157-9865-3EEB206211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19936" y="2564904"/>
                <a:ext cx="0" cy="7287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B519AF41-6F00-46BB-B678-52F7CA9CA9BE}"/>
              </a:ext>
            </a:extLst>
          </p:cNvPr>
          <p:cNvGrpSpPr/>
          <p:nvPr/>
        </p:nvGrpSpPr>
        <p:grpSpPr>
          <a:xfrm>
            <a:off x="2791297" y="2996951"/>
            <a:ext cx="1512168" cy="1224136"/>
            <a:chOff x="6744072" y="836711"/>
            <a:chExt cx="1512168" cy="1224136"/>
          </a:xfrm>
        </p:grpSpPr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71E69D38-8269-4388-A089-81E3775733FC}"/>
                </a:ext>
              </a:extLst>
            </p:cNvPr>
            <p:cNvCxnSpPr>
              <a:cxnSpLocks/>
            </p:cNvCxnSpPr>
            <p:nvPr/>
          </p:nvCxnSpPr>
          <p:spPr>
            <a:xfrm>
              <a:off x="6744072" y="836711"/>
              <a:ext cx="0" cy="122413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3AEFAB46-D089-4D12-BEBA-B5FA1B06CACC}"/>
                </a:ext>
              </a:extLst>
            </p:cNvPr>
            <p:cNvCxnSpPr>
              <a:cxnSpLocks/>
            </p:cNvCxnSpPr>
            <p:nvPr/>
          </p:nvCxnSpPr>
          <p:spPr>
            <a:xfrm>
              <a:off x="8249145" y="1542509"/>
              <a:ext cx="0" cy="5040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>
              <a:extLst>
                <a:ext uri="{FF2B5EF4-FFF2-40B4-BE49-F238E27FC236}">
                  <a16:creationId xmlns:a16="http://schemas.microsoft.com/office/drawing/2014/main" id="{49F1AACB-FB2D-4BE5-BF53-C093334BF2F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500156" y="1290477"/>
              <a:ext cx="0" cy="151216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1F72C807-3AF7-4F50-9182-ED7F0F2BB52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500156" y="786425"/>
              <a:ext cx="0" cy="151216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24C178EE-AE4F-48F4-9528-FADBA5167FF8}"/>
                </a:ext>
              </a:extLst>
            </p:cNvPr>
            <p:cNvCxnSpPr>
              <a:cxnSpLocks/>
            </p:cNvCxnSpPr>
            <p:nvPr/>
          </p:nvCxnSpPr>
          <p:spPr>
            <a:xfrm>
              <a:off x="6744072" y="836711"/>
              <a:ext cx="720075" cy="72007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 Box 4">
            <a:extLst>
              <a:ext uri="{FF2B5EF4-FFF2-40B4-BE49-F238E27FC236}">
                <a16:creationId xmlns:a16="http://schemas.microsoft.com/office/drawing/2014/main" id="{45814AAE-81C3-455A-BD5A-F97088B13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832" y="15209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FF0000"/>
                </a:solidFill>
              </a:rPr>
              <a:t>P110</a:t>
            </a:r>
            <a:r>
              <a:rPr lang="zh-CN" altLang="en-US" sz="2000" b="1" dirty="0">
                <a:solidFill>
                  <a:srgbClr val="FF0000"/>
                </a:solidFill>
              </a:rPr>
              <a:t>：马上行动</a:t>
            </a:r>
          </a:p>
        </p:txBody>
      </p: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9E06B669-FDBE-4B17-B1AF-0510C1C2692D}"/>
              </a:ext>
            </a:extLst>
          </p:cNvPr>
          <p:cNvGrpSpPr/>
          <p:nvPr/>
        </p:nvGrpSpPr>
        <p:grpSpPr>
          <a:xfrm>
            <a:off x="7327032" y="2979032"/>
            <a:ext cx="1440160" cy="3240360"/>
            <a:chOff x="7327032" y="2979032"/>
            <a:chExt cx="1440160" cy="3240360"/>
          </a:xfrm>
        </p:grpSpPr>
        <p:grpSp>
          <p:nvGrpSpPr>
            <p:cNvPr id="64" name="组合 63">
              <a:extLst>
                <a:ext uri="{FF2B5EF4-FFF2-40B4-BE49-F238E27FC236}">
                  <a16:creationId xmlns:a16="http://schemas.microsoft.com/office/drawing/2014/main" id="{E13BF6AE-9BA4-42D3-9FB4-34F72BEFC0F3}"/>
                </a:ext>
              </a:extLst>
            </p:cNvPr>
            <p:cNvGrpSpPr/>
            <p:nvPr/>
          </p:nvGrpSpPr>
          <p:grpSpPr>
            <a:xfrm>
              <a:off x="7327032" y="2979032"/>
              <a:ext cx="1440160" cy="1224136"/>
              <a:chOff x="4799856" y="836712"/>
              <a:chExt cx="1440160" cy="1224136"/>
            </a:xfrm>
          </p:grpSpPr>
          <p:cxnSp>
            <p:nvCxnSpPr>
              <p:cNvPr id="65" name="直接连接符 64">
                <a:extLst>
                  <a:ext uri="{FF2B5EF4-FFF2-40B4-BE49-F238E27FC236}">
                    <a16:creationId xmlns:a16="http://schemas.microsoft.com/office/drawing/2014/main" id="{6574DC44-8351-4891-9D55-29F0EA7B2B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0016" y="836712"/>
                <a:ext cx="0" cy="122413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>
                <a:extLst>
                  <a:ext uri="{FF2B5EF4-FFF2-40B4-BE49-F238E27FC236}">
                    <a16:creationId xmlns:a16="http://schemas.microsoft.com/office/drawing/2014/main" id="{1CFDD488-DA05-4E38-BDC3-DA9103F22D41}"/>
                  </a:ext>
                </a:extLst>
              </p:cNvPr>
              <p:cNvCxnSpPr/>
              <p:nvPr/>
            </p:nvCxnSpPr>
            <p:spPr>
              <a:xfrm>
                <a:off x="5519936" y="836712"/>
                <a:ext cx="0" cy="70579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>
                <a:extLst>
                  <a:ext uri="{FF2B5EF4-FFF2-40B4-BE49-F238E27FC236}">
                    <a16:creationId xmlns:a16="http://schemas.microsoft.com/office/drawing/2014/main" id="{54137EDF-9191-452E-9EC0-BE55412FA1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99856" y="2060848"/>
                <a:ext cx="144016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接连接符 67">
                <a:extLst>
                  <a:ext uri="{FF2B5EF4-FFF2-40B4-BE49-F238E27FC236}">
                    <a16:creationId xmlns:a16="http://schemas.microsoft.com/office/drawing/2014/main" id="{C6352FB4-FEFA-4B37-9B0E-DA6E878C1D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99856" y="1542509"/>
                <a:ext cx="0" cy="5183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>
                <a:extLst>
                  <a:ext uri="{FF2B5EF4-FFF2-40B4-BE49-F238E27FC236}">
                    <a16:creationId xmlns:a16="http://schemas.microsoft.com/office/drawing/2014/main" id="{C23EC54E-5C54-49C4-950B-2D16EBAAB2B4}"/>
                  </a:ext>
                </a:extLst>
              </p:cNvPr>
              <p:cNvCxnSpPr/>
              <p:nvPr/>
            </p:nvCxnSpPr>
            <p:spPr>
              <a:xfrm>
                <a:off x="4799856" y="1542509"/>
                <a:ext cx="144016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>
                <a:extLst>
                  <a:ext uri="{FF2B5EF4-FFF2-40B4-BE49-F238E27FC236}">
                    <a16:creationId xmlns:a16="http://schemas.microsoft.com/office/drawing/2014/main" id="{1BE86C25-43A8-4C5A-A9D0-C70F1A551DE5}"/>
                  </a:ext>
                </a:extLst>
              </p:cNvPr>
              <p:cNvCxnSpPr/>
              <p:nvPr/>
            </p:nvCxnSpPr>
            <p:spPr>
              <a:xfrm>
                <a:off x="5519936" y="836712"/>
                <a:ext cx="72008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组合 70">
              <a:extLst>
                <a:ext uri="{FF2B5EF4-FFF2-40B4-BE49-F238E27FC236}">
                  <a16:creationId xmlns:a16="http://schemas.microsoft.com/office/drawing/2014/main" id="{DAC0673D-3B88-4CFC-ADFC-686DC4E7ADDC}"/>
                </a:ext>
              </a:extLst>
            </p:cNvPr>
            <p:cNvGrpSpPr/>
            <p:nvPr/>
          </p:nvGrpSpPr>
          <p:grpSpPr>
            <a:xfrm>
              <a:off x="7327032" y="4707224"/>
              <a:ext cx="1440160" cy="1512168"/>
              <a:chOff x="4799856" y="2564904"/>
              <a:chExt cx="1440160" cy="1512168"/>
            </a:xfrm>
          </p:grpSpPr>
          <p:cxnSp>
            <p:nvCxnSpPr>
              <p:cNvPr id="72" name="直接连接符 71">
                <a:extLst>
                  <a:ext uri="{FF2B5EF4-FFF2-40B4-BE49-F238E27FC236}">
                    <a16:creationId xmlns:a16="http://schemas.microsoft.com/office/drawing/2014/main" id="{62A1575E-BB54-4997-811A-3CAC8B36C8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99856" y="4077072"/>
                <a:ext cx="144016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>
                <a:extLst>
                  <a:ext uri="{FF2B5EF4-FFF2-40B4-BE49-F238E27FC236}">
                    <a16:creationId xmlns:a16="http://schemas.microsoft.com/office/drawing/2014/main" id="{8A4BC211-973E-442C-B37E-25ABA68C17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99856" y="2564904"/>
                <a:ext cx="144016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>
                <a:extLst>
                  <a:ext uri="{FF2B5EF4-FFF2-40B4-BE49-F238E27FC236}">
                    <a16:creationId xmlns:a16="http://schemas.microsoft.com/office/drawing/2014/main" id="{5E8B869A-F9D4-4BF3-9397-01DFB37087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99856" y="2564904"/>
                <a:ext cx="0" cy="151216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>
                <a:extLst>
                  <a:ext uri="{FF2B5EF4-FFF2-40B4-BE49-F238E27FC236}">
                    <a16:creationId xmlns:a16="http://schemas.microsoft.com/office/drawing/2014/main" id="{915B3C3E-0631-4611-8897-2F43050D25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40016" y="2564904"/>
                <a:ext cx="0" cy="151216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>
                <a:extLst>
                  <a:ext uri="{FF2B5EF4-FFF2-40B4-BE49-F238E27FC236}">
                    <a16:creationId xmlns:a16="http://schemas.microsoft.com/office/drawing/2014/main" id="{31EEAA0F-D29F-4B4B-92E0-16A7D335D814}"/>
                  </a:ext>
                </a:extLst>
              </p:cNvPr>
              <p:cNvCxnSpPr/>
              <p:nvPr/>
            </p:nvCxnSpPr>
            <p:spPr>
              <a:xfrm>
                <a:off x="5519936" y="3284984"/>
                <a:ext cx="72008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>
                <a:extLst>
                  <a:ext uri="{FF2B5EF4-FFF2-40B4-BE49-F238E27FC236}">
                    <a16:creationId xmlns:a16="http://schemas.microsoft.com/office/drawing/2014/main" id="{D3AF085E-CE83-4154-A158-F2F16A4164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19936" y="2564904"/>
                <a:ext cx="0" cy="7287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E34C5B97-2A7F-4999-95F0-D4049B9EDA4C}"/>
              </a:ext>
            </a:extLst>
          </p:cNvPr>
          <p:cNvGrpSpPr/>
          <p:nvPr/>
        </p:nvGrpSpPr>
        <p:grpSpPr>
          <a:xfrm>
            <a:off x="9271248" y="2979031"/>
            <a:ext cx="1512168" cy="1224136"/>
            <a:chOff x="6744072" y="836711"/>
            <a:chExt cx="1512168" cy="1224136"/>
          </a:xfrm>
        </p:grpSpPr>
        <p:grpSp>
          <p:nvGrpSpPr>
            <p:cNvPr id="79" name="组合 78">
              <a:extLst>
                <a:ext uri="{FF2B5EF4-FFF2-40B4-BE49-F238E27FC236}">
                  <a16:creationId xmlns:a16="http://schemas.microsoft.com/office/drawing/2014/main" id="{0C68911C-4BA5-417B-8C8B-0C663DAE80B0}"/>
                </a:ext>
              </a:extLst>
            </p:cNvPr>
            <p:cNvGrpSpPr/>
            <p:nvPr/>
          </p:nvGrpSpPr>
          <p:grpSpPr>
            <a:xfrm>
              <a:off x="6744072" y="1542509"/>
              <a:ext cx="1512168" cy="518338"/>
              <a:chOff x="6744072" y="1542509"/>
              <a:chExt cx="1512168" cy="518338"/>
            </a:xfrm>
          </p:grpSpPr>
          <p:cxnSp>
            <p:nvCxnSpPr>
              <p:cNvPr id="82" name="直接连接符 81">
                <a:extLst>
                  <a:ext uri="{FF2B5EF4-FFF2-40B4-BE49-F238E27FC236}">
                    <a16:creationId xmlns:a16="http://schemas.microsoft.com/office/drawing/2014/main" id="{F9218113-BF2C-40DB-B565-294B3CC972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44072" y="1556789"/>
                <a:ext cx="0" cy="50405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>
                <a:extLst>
                  <a:ext uri="{FF2B5EF4-FFF2-40B4-BE49-F238E27FC236}">
                    <a16:creationId xmlns:a16="http://schemas.microsoft.com/office/drawing/2014/main" id="{CBDD4555-A571-40C0-8199-53AE6B4029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49145" y="1542509"/>
                <a:ext cx="0" cy="50405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>
                <a:extLst>
                  <a:ext uri="{FF2B5EF4-FFF2-40B4-BE49-F238E27FC236}">
                    <a16:creationId xmlns:a16="http://schemas.microsoft.com/office/drawing/2014/main" id="{6C4FEFAF-2C92-41A7-BE95-C31E85C79CA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7500156" y="1290477"/>
                <a:ext cx="0" cy="151216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>
                <a:extLst>
                  <a:ext uri="{FF2B5EF4-FFF2-40B4-BE49-F238E27FC236}">
                    <a16:creationId xmlns:a16="http://schemas.microsoft.com/office/drawing/2014/main" id="{EC57C9AA-EF95-494E-B3ED-5D7165D5152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7500156" y="786425"/>
                <a:ext cx="0" cy="151216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id="{5D3CB6A4-9C43-4D80-AFAE-CF65C3999D0F}"/>
                </a:ext>
              </a:extLst>
            </p:cNvPr>
            <p:cNvCxnSpPr>
              <a:cxnSpLocks/>
            </p:cNvCxnSpPr>
            <p:nvPr/>
          </p:nvCxnSpPr>
          <p:spPr>
            <a:xfrm>
              <a:off x="7464147" y="836711"/>
              <a:ext cx="0" cy="72007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id="{970CD3AF-0F6E-4986-82FA-793E51F96C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44073" y="850991"/>
              <a:ext cx="720074" cy="69151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" name="图片 85">
            <a:extLst>
              <a:ext uri="{FF2B5EF4-FFF2-40B4-BE49-F238E27FC236}">
                <a16:creationId xmlns:a16="http://schemas.microsoft.com/office/drawing/2014/main" id="{50AC4CAE-6F1B-4F02-A0D7-74FCD9C8F5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1" t="40200" r="24800" b="22001"/>
          <a:stretch/>
        </p:blipFill>
        <p:spPr>
          <a:xfrm>
            <a:off x="7176120" y="276670"/>
            <a:ext cx="3523204" cy="237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8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2618016" y="525853"/>
            <a:ext cx="57246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600" b="1">
                <a:solidFill>
                  <a:srgbClr val="FFFF00"/>
                </a:solidFill>
                <a:effectLst>
                  <a:outerShdw dist="74053" dir="3542174" algn="ctr" rotWithShape="0">
                    <a:srgbClr val="003399">
                      <a:alpha val="26999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任务三：识读其他技术图样</a:t>
            </a:r>
          </a:p>
        </p:txBody>
      </p:sp>
      <p:sp>
        <p:nvSpPr>
          <p:cNvPr id="4" name="Text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0" y="1412776"/>
            <a:ext cx="486003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9pPr>
          </a:lstStyle>
          <a:p>
            <a:r>
              <a:rPr lang="zh-CN" altLang="en-US" sz="2400" b="1">
                <a:solidFill>
                  <a:srgbClr val="3333FF"/>
                </a:solidFill>
                <a:ea typeface="微软雅黑" pitchFamily="34" charset="-122"/>
              </a:rPr>
              <a:t>剖视图</a:t>
            </a:r>
            <a:r>
              <a:rPr lang="en-US" altLang="zh-CN" sz="2400" b="1">
                <a:ea typeface="微软雅黑" pitchFamily="34" charset="-122"/>
              </a:rPr>
              <a:t>:</a:t>
            </a:r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假想采用</a:t>
            </a:r>
            <a:r>
              <a:rPr lang="zh-CN" altLang="en-US" sz="2000" b="1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剖切平面的方法</a:t>
            </a:r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剖开物体，将观察者与剖切面之间的部分移去，将</a:t>
            </a:r>
            <a:r>
              <a:rPr lang="zh-CN" altLang="en-US" sz="2000" b="1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其余部分向投影面投影</a:t>
            </a:r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所得的图形。</a:t>
            </a:r>
          </a:p>
        </p:txBody>
      </p:sp>
      <p:pic>
        <p:nvPicPr>
          <p:cNvPr id="7" name="剖视图动画.wmv">
            <a:hlinkClick r:id="" action="ppaction://media"/>
          </p:cNvPr>
          <p:cNvPicPr>
            <a:picLocks noChangeAspect="1"/>
          </p:cNvPicPr>
          <p:nvPr>
            <a:videoFile r:link="rId4"/>
            <p:custDataLst>
              <p:tags r:id="rId5"/>
            </p:custDataLst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02231" y="2852936"/>
            <a:ext cx="4464496" cy="343042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188795" y="3242886"/>
            <a:ext cx="4412880" cy="3415980"/>
          </a:xfrm>
          <a:prstGeom prst="rect">
            <a:avLst/>
          </a:prstGeom>
        </p:spPr>
      </p:pic>
      <p:sp>
        <p:nvSpPr>
          <p:cNvPr id="5" name="矩形 4"/>
          <p:cNvSpPr/>
          <p:nvPr>
            <p:custDataLst>
              <p:tags r:id="rId7"/>
            </p:custDataLst>
          </p:nvPr>
        </p:nvSpPr>
        <p:spPr>
          <a:xfrm>
            <a:off x="6229974" y="1330370"/>
            <a:ext cx="43305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采用剖视图后，应省略不必要的虚线。</a:t>
            </a:r>
          </a:p>
          <a:p>
            <a:r>
              <a:rPr lang="en-US" altLang="zh-CN" b="1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由于剖切平面是假想的，因此在一个视图上取剖视，并不影响其它视图的投影。</a:t>
            </a:r>
          </a:p>
          <a:p>
            <a:r>
              <a:rPr lang="en-US" altLang="zh-CN" b="1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剖面需按规定画出与物体材料相应的剖面符号，金属材料的剖面符号为与水平线成</a:t>
            </a:r>
            <a:r>
              <a:rPr lang="en-US" altLang="zh-CN" b="1">
                <a:latin typeface="微软雅黑" pitchFamily="34" charset="-122"/>
                <a:ea typeface="微软雅黑" pitchFamily="34" charset="-122"/>
              </a:rPr>
              <a:t>45°</a:t>
            </a:r>
            <a:r>
              <a:rPr lang="zh-CN" altLang="en-US" b="1">
                <a:latin typeface="微软雅黑" pitchFamily="34" charset="-122"/>
                <a:ea typeface="微软雅黑" pitchFamily="34" charset="-122"/>
              </a:rPr>
              <a:t>角的一组平行细实线。</a:t>
            </a:r>
          </a:p>
        </p:txBody>
      </p:sp>
    </p:spTree>
    <p:extLst>
      <p:ext uri="{BB962C8B-B14F-4D97-AF65-F5344CB8AC3E}">
        <p14:creationId xmlns:p14="http://schemas.microsoft.com/office/powerpoint/2010/main" val="261370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655840" y="620691"/>
            <a:ext cx="2736304" cy="487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kern="0">
                <a:solidFill>
                  <a:srgbClr val="FFFF00"/>
                </a:solidFill>
                <a:latin typeface="Arial"/>
                <a:ea typeface="微软雅黑" pitchFamily="34" charset="-122"/>
                <a:cs typeface="+mj-cs"/>
              </a:rPr>
              <a:t>机械加工图</a:t>
            </a:r>
            <a:endParaRPr lang="en-US" altLang="zh-CN" sz="3200" b="1" kern="0">
              <a:solidFill>
                <a:srgbClr val="FFFF00"/>
              </a:solidFill>
              <a:latin typeface="Arial"/>
              <a:ea typeface="微软雅黑" pitchFamily="34" charset="-122"/>
              <a:cs typeface="+mj-cs"/>
            </a:endParaRPr>
          </a:p>
        </p:txBody>
      </p:sp>
      <p:sp>
        <p:nvSpPr>
          <p:cNvPr id="44035" name="Text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95500" y="1710102"/>
            <a:ext cx="457250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9pPr>
          </a:lstStyle>
          <a:p>
            <a:r>
              <a:rPr lang="zh-CN" altLang="en-US" sz="2400" b="1">
                <a:ea typeface="微软雅黑" pitchFamily="34" charset="-122"/>
              </a:rPr>
              <a:t>        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机械加工图是机械加工主要依据，与零件图类似。</a:t>
            </a:r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机械加工图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由</a:t>
            </a:r>
            <a:r>
              <a:rPr lang="zh-CN" altLang="en-US" sz="2400" b="1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视图（基本视图、辅助视图）、尺寸标注、标题栏和技术要求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组成。基本视图</a:t>
            </a:r>
            <a:r>
              <a:rPr lang="en-US" altLang="zh-CN" sz="2400" b="1">
                <a:latin typeface="微软雅黑" pitchFamily="34" charset="-122"/>
                <a:ea typeface="微软雅黑" pitchFamily="34" charset="-122"/>
              </a:rPr>
              <a:t>: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三视图或者其中某一个或两个视图。辅助视图</a:t>
            </a:r>
            <a:r>
              <a:rPr lang="en-US" altLang="zh-CN" sz="2400" b="1">
                <a:latin typeface="微软雅黑" pitchFamily="34" charset="-122"/>
                <a:ea typeface="微软雅黑" pitchFamily="34" charset="-122"/>
              </a:rPr>
              <a:t>: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为了能更加完整地表达物体内部或某一局部的位置的形状，经常采用剖视图和局部放大图。</a:t>
            </a:r>
            <a:r>
              <a:rPr lang="zh-CN" altLang="en-US" sz="2400" b="1">
                <a:latin typeface="Times New Roman" pitchFamily="18" charset="0"/>
                <a:ea typeface="微软雅黑" pitchFamily="34" charset="-122"/>
              </a:rPr>
              <a:t>标题栏</a:t>
            </a:r>
            <a:r>
              <a:rPr lang="en-US" altLang="zh-CN" sz="2400" b="1">
                <a:latin typeface="Times New Roman" pitchFamily="18" charset="0"/>
                <a:ea typeface="微软雅黑" pitchFamily="34" charset="-122"/>
              </a:rPr>
              <a:t>:</a:t>
            </a:r>
            <a:r>
              <a:rPr lang="zh-CN" altLang="en-US" sz="2400" b="1">
                <a:latin typeface="Times New Roman" pitchFamily="18" charset="0"/>
                <a:ea typeface="微软雅黑" pitchFamily="34" charset="-122"/>
              </a:rPr>
              <a:t>一般要标注零件名称、设计单位、设计者、设计日期、图纸比例、零件所用材料等。</a:t>
            </a:r>
            <a:endParaRPr lang="zh-CN" altLang="en-US" sz="2400" b="1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168008" y="2136053"/>
            <a:ext cx="442095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43817"/>
      </p:ext>
    </p:extLst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4367808" y="476672"/>
            <a:ext cx="3416320" cy="6799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zh-CN" altLang="zh-CN" sz="3600" b="1" kern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</a:rPr>
              <a:t>零件图与装配图</a:t>
            </a:r>
            <a:endParaRPr lang="zh-CN" altLang="zh-CN" sz="3600" kern="100">
              <a:solidFill>
                <a:srgbClr val="FFFF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1755488" y="1229946"/>
            <a:ext cx="864096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>
              <a:lnSpc>
                <a:spcPct val="115000"/>
              </a:lnSpc>
              <a:spcAft>
                <a:spcPts val="1000"/>
              </a:spcAft>
            </a:pPr>
            <a:r>
              <a:rPr lang="zh-CN" altLang="en-US" sz="2400" b="1" kern="0"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</a:rPr>
              <a:t>   一</a:t>
            </a:r>
            <a:r>
              <a:rPr lang="zh-CN" altLang="zh-CN" sz="2400" b="1" kern="0"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</a:rPr>
              <a:t>般情况下，产品是由若干零件装配而成的。零件图和装配图是生产中的重要技术文件，零件图表示零件的结构形状、尺寸大小和技术要求，并根据它加工制造零件</a:t>
            </a:r>
            <a:r>
              <a:rPr lang="zh-CN" altLang="en-US" sz="2400" b="1" kern="0"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</a:rPr>
              <a:t>，</a:t>
            </a:r>
            <a:r>
              <a:rPr lang="zh-CN" altLang="en-US" sz="2400" b="1" ker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</a:rPr>
              <a:t>与机械加工图类似</a:t>
            </a:r>
            <a:r>
              <a:rPr lang="en-US" altLang="zh-CN" sz="2400" b="1" kern="0"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</a:rPr>
              <a:t>;</a:t>
            </a:r>
            <a:r>
              <a:rPr lang="zh-CN" altLang="zh-CN" sz="2400" b="1" kern="0">
                <a:latin typeface="微软雅黑" pitchFamily="34" charset="-122"/>
                <a:ea typeface="微软雅黑" pitchFamily="34" charset="-122"/>
                <a:cs typeface="宋体" panose="02010600030101010101" pitchFamily="2" charset="-122"/>
              </a:rPr>
              <a:t>装配图表示机器或部件的工作原理、基本结构、装配关系和技术要求。</a:t>
            </a:r>
            <a:endParaRPr lang="zh-CN" altLang="zh-CN" sz="2400" b="1" kern="10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39" y="3429003"/>
            <a:ext cx="4305544" cy="330124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038" y="3429002"/>
            <a:ext cx="4311216" cy="330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33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2676139" y="2459503"/>
            <a:ext cx="70567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600" b="1" dirty="0">
                <a:solidFill>
                  <a:srgbClr val="3333FF"/>
                </a:solidFill>
                <a:effectLst>
                  <a:outerShdw dist="74053" dir="3542174" algn="ctr" rotWithShape="0">
                    <a:srgbClr val="003399">
                      <a:alpha val="26999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任务一：绘制三视图并标注尺寸</a:t>
            </a: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2855640" y="4221088"/>
            <a:ext cx="57438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600" b="1" dirty="0">
                <a:solidFill>
                  <a:srgbClr val="3333FF"/>
                </a:solidFill>
                <a:effectLst>
                  <a:outerShdw dist="74053" dir="3542174" algn="ctr" rotWithShape="0">
                    <a:srgbClr val="003399">
                      <a:alpha val="26999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任务三：识读其他技术图样</a:t>
            </a: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4213615" y="764704"/>
            <a:ext cx="4880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常见的技术图样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02CB279-447E-49DA-9B8B-44F0C4C1499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855640" y="3300029"/>
            <a:ext cx="75969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CN" altLang="en-US" sz="3600" b="1" dirty="0">
                <a:solidFill>
                  <a:srgbClr val="3333FF"/>
                </a:solidFill>
                <a:effectLst>
                  <a:outerShdw dist="74053" dir="3542174" algn="ctr" rotWithShape="0">
                    <a:srgbClr val="003399">
                      <a:alpha val="26999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任务二：绘制简单形体的正等轴测图</a:t>
            </a:r>
          </a:p>
        </p:txBody>
      </p:sp>
    </p:spTree>
    <p:extLst>
      <p:ext uri="{BB962C8B-B14F-4D97-AF65-F5344CB8AC3E}">
        <p14:creationId xmlns:p14="http://schemas.microsoft.com/office/powerpoint/2010/main" val="9869568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09900" y="1363663"/>
            <a:ext cx="45720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zh-CN">
              <a:cs typeface="宋体" panose="02010600030101010101" pitchFamily="2" charset="-122"/>
            </a:endParaRPr>
          </a:p>
        </p:txBody>
      </p:sp>
      <p:sp>
        <p:nvSpPr>
          <p:cNvPr id="5" name="Rectangle 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0" y="2189634"/>
            <a:ext cx="24237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900" b="1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 </a:t>
            </a:r>
            <a:endParaRPr lang="en-US" altLang="zh-CN">
              <a:cs typeface="宋体" panose="02010600030101010101" pitchFamily="2" charset="-122"/>
            </a:endParaRPr>
          </a:p>
        </p:txBody>
      </p:sp>
      <p:sp>
        <p:nvSpPr>
          <p:cNvPr id="6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0" y="3056409"/>
            <a:ext cx="24237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900" b="1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 </a:t>
            </a:r>
            <a:endParaRPr lang="en-US" altLang="zh-CN">
              <a:cs typeface="宋体" panose="02010600030101010101" pitchFamily="2" charset="-122"/>
            </a:endParaRPr>
          </a:p>
        </p:txBody>
      </p:sp>
      <p:sp>
        <p:nvSpPr>
          <p:cNvPr id="7" name="Rectangl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0" y="3980334"/>
            <a:ext cx="24237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900" b="1">
                <a:solidFill>
                  <a:srgbClr val="000000"/>
                </a:solidFill>
                <a:latin typeface="宋体" pitchFamily="2" charset="-122"/>
                <a:cs typeface="Times New Roman" pitchFamily="18" charset="0"/>
              </a:rPr>
              <a:t> </a:t>
            </a:r>
            <a:endParaRPr lang="en-US" altLang="zh-CN"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063551" y="2761569"/>
            <a:ext cx="7764002" cy="243753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2495600" y="1742764"/>
            <a:ext cx="8300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/>
              <a:t>5.</a:t>
            </a:r>
            <a:r>
              <a:rPr lang="zh-CN" altLang="en-US" sz="4000" b="1"/>
              <a:t>下图符合机械加工图的是（       ）</a:t>
            </a: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2557704" y="5423408"/>
            <a:ext cx="6775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/>
              <a:t>A                    B                  C                  D</a:t>
            </a:r>
            <a:endParaRPr lang="zh-CN" altLang="en-US" sz="2800" b="1"/>
          </a:p>
        </p:txBody>
      </p:sp>
      <p:sp>
        <p:nvSpPr>
          <p:cNvPr id="11" name="Rectangle 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2239289" y="580769"/>
            <a:ext cx="77517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9pPr>
          </a:lstStyle>
          <a:p>
            <a:pPr algn="ctr"/>
            <a:r>
              <a:rPr lang="zh-CN" altLang="en-US" sz="3600" b="1">
                <a:solidFill>
                  <a:srgbClr val="FFFF00"/>
                </a:solidFill>
                <a:latin typeface="Gulim" pitchFamily="34" charset="-127"/>
                <a:ea typeface="微软雅黑" pitchFamily="34" charset="-122"/>
              </a:rPr>
              <a:t>马上行动</a:t>
            </a:r>
            <a:endParaRPr lang="en-US" altLang="zh-CN" sz="3600" b="1">
              <a:solidFill>
                <a:srgbClr val="FFFF00"/>
              </a:solidFill>
              <a:latin typeface="Gulim" pitchFamily="34" charset="-127"/>
              <a:ea typeface="微软雅黑" pitchFamily="34" charset="-122"/>
            </a:endParaRPr>
          </a:p>
        </p:txBody>
      </p:sp>
      <p:sp>
        <p:nvSpPr>
          <p:cNvPr id="10" name="椭圆 9"/>
          <p:cNvSpPr/>
          <p:nvPr>
            <p:custDataLst>
              <p:tags r:id="rId9"/>
            </p:custDataLst>
          </p:nvPr>
        </p:nvSpPr>
        <p:spPr>
          <a:xfrm>
            <a:off x="6600056" y="5504998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9270971" y="1774138"/>
            <a:ext cx="720080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宋体" charset="-122"/>
              </a:rPr>
              <a:t>C</a:t>
            </a:r>
            <a:r>
              <a:rPr lang="en-US" altLang="zh-CN" sz="3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宋体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270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4710708" y="620691"/>
            <a:ext cx="2537420" cy="487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kern="0">
                <a:solidFill>
                  <a:srgbClr val="FFFF00"/>
                </a:solidFill>
                <a:latin typeface="Arial"/>
                <a:ea typeface="微软雅黑" pitchFamily="34" charset="-122"/>
                <a:cs typeface="+mj-cs"/>
              </a:rPr>
              <a:t>电子电路图</a:t>
            </a:r>
            <a:endParaRPr lang="en-US" altLang="zh-CN" sz="3200" b="1" kern="0">
              <a:solidFill>
                <a:srgbClr val="FFFF00"/>
              </a:solidFill>
              <a:latin typeface="Arial"/>
              <a:ea typeface="微软雅黑" pitchFamily="34" charset="-122"/>
              <a:cs typeface="+mj-cs"/>
            </a:endParaRPr>
          </a:p>
        </p:txBody>
      </p:sp>
      <p:sp>
        <p:nvSpPr>
          <p:cNvPr id="55299" name="Text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92789" y="1366686"/>
            <a:ext cx="85725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9pPr>
          </a:lstStyle>
          <a:p>
            <a:pPr lvl="0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kern="0">
                <a:latin typeface="Arial"/>
                <a:ea typeface="微软雅黑" pitchFamily="34" charset="-122"/>
              </a:rPr>
              <a:t>      电子电路图</a:t>
            </a:r>
            <a:r>
              <a:rPr lang="zh-CN" altLang="en-US" sz="2400" b="1">
                <a:ea typeface="微软雅黑" pitchFamily="34" charset="-122"/>
              </a:rPr>
              <a:t>是指用</a:t>
            </a:r>
            <a:r>
              <a:rPr lang="zh-CN" altLang="en-US" sz="2400" b="1">
                <a:solidFill>
                  <a:srgbClr val="3333FF"/>
                </a:solidFill>
                <a:ea typeface="微软雅黑" pitchFamily="34" charset="-122"/>
              </a:rPr>
              <a:t>图形符号</a:t>
            </a:r>
            <a:r>
              <a:rPr lang="zh-CN" altLang="en-US" sz="2400" b="1">
                <a:ea typeface="微软雅黑" pitchFamily="34" charset="-122"/>
              </a:rPr>
              <a:t>和</a:t>
            </a:r>
            <a:r>
              <a:rPr lang="zh-CN" altLang="en-US" sz="2400" b="1">
                <a:solidFill>
                  <a:srgbClr val="3333FF"/>
                </a:solidFill>
                <a:ea typeface="微软雅黑" pitchFamily="34" charset="-122"/>
              </a:rPr>
              <a:t>线段</a:t>
            </a:r>
            <a:r>
              <a:rPr lang="zh-CN" altLang="en-US" sz="2400" b="1">
                <a:ea typeface="微软雅黑" pitchFamily="34" charset="-122"/>
              </a:rPr>
              <a:t>组成的电子工程用的略图。包括</a:t>
            </a:r>
            <a:r>
              <a:rPr lang="zh-CN" altLang="en-US" sz="2400" b="1">
                <a:solidFill>
                  <a:srgbClr val="3333FF"/>
                </a:solidFill>
                <a:ea typeface="微软雅黑" pitchFamily="34" charset="-122"/>
              </a:rPr>
              <a:t>电路原理图、接线图</a:t>
            </a:r>
            <a:r>
              <a:rPr lang="zh-CN" altLang="en-US" sz="2400" b="1">
                <a:ea typeface="微软雅黑" pitchFamily="34" charset="-122"/>
              </a:rPr>
              <a:t>和</a:t>
            </a:r>
            <a:r>
              <a:rPr lang="zh-CN" altLang="en-US" sz="2400" b="1">
                <a:solidFill>
                  <a:srgbClr val="3333FF"/>
                </a:solidFill>
                <a:ea typeface="微软雅黑" pitchFamily="34" charset="-122"/>
              </a:rPr>
              <a:t>逻辑图</a:t>
            </a:r>
            <a:r>
              <a:rPr lang="zh-CN" altLang="en-US" sz="2400" b="1">
                <a:ea typeface="微软雅黑" pitchFamily="34" charset="-122"/>
              </a:rPr>
              <a:t>。</a:t>
            </a:r>
            <a:endParaRPr lang="en-US" altLang="zh-CN" sz="2400" b="1">
              <a:ea typeface="微软雅黑" pitchFamily="34" charset="-122"/>
            </a:endParaRPr>
          </a:p>
        </p:txBody>
      </p:sp>
      <p:sp>
        <p:nvSpPr>
          <p:cNvPr id="7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92789" y="2429228"/>
            <a:ext cx="83732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zh-CN" altLang="en-US" sz="2000" b="1">
                <a:latin typeface="Times New Roman" pitchFamily="18" charset="0"/>
                <a:ea typeface="微软雅黑" pitchFamily="34" charset="-122"/>
              </a:rPr>
              <a:t>       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识读电路图，首先，要认识</a:t>
            </a:r>
            <a:r>
              <a:rPr lang="zh-CN" altLang="en-US" sz="24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电路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图中的元器件符号，知道它代表的元器件； 其次，弄清元器件符号相互之间的连接方式； 最后，确定信号是如何流通的。</a:t>
            </a:r>
          </a:p>
        </p:txBody>
      </p:sp>
      <p:pic>
        <p:nvPicPr>
          <p:cNvPr id="23" name="Picture 2" descr="016"/>
          <p:cNvPicPr>
            <a:picLocks noGrp="1" noChangeAspect="1" noChangeArrowheads="1"/>
          </p:cNvPicPr>
          <p:nvPr>
            <p:ph idx="1"/>
            <p:custDataLst>
              <p:tags r:id="rId4"/>
            </p:custDataLst>
          </p:nvPr>
        </p:nvPicPr>
        <p:blipFill>
          <a:blip r:embed="rId9">
            <a:lum bright="-1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0708" y="3948828"/>
            <a:ext cx="2880320" cy="243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792792" y="3948826"/>
            <a:ext cx="2626143" cy="2432502"/>
          </a:xfrm>
          <a:prstGeom prst="rect">
            <a:avLst/>
          </a:prstGeom>
        </p:spPr>
      </p:pic>
      <p:pic>
        <p:nvPicPr>
          <p:cNvPr id="12" name="Picture 7" descr="no60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4966" y="3948827"/>
            <a:ext cx="2567318" cy="243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540316"/>
      </p:ext>
    </p:extLst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4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1213560"/>
            <a:ext cx="5148064" cy="48320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indent="266700">
              <a:defRPr/>
            </a:pPr>
            <a:r>
              <a:rPr lang="en-US" altLang="zh-CN" sz="28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</a:rPr>
              <a:t> 6.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阅读右面的电路图</a:t>
            </a:r>
          </a:p>
          <a:p>
            <a:pPr indent="266700">
              <a:defRPr/>
            </a:pPr>
            <a:r>
              <a:rPr lang="en-US" altLang="zh-CN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①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说明电路中有哪些元器件。</a:t>
            </a:r>
          </a:p>
          <a:p>
            <a:pPr indent="266700">
              <a:defRPr/>
            </a:pPr>
            <a:endParaRPr lang="zh-CN" altLang="en-US" sz="2800"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indent="266700">
              <a:defRPr/>
            </a:pPr>
            <a:endParaRPr lang="zh-CN" altLang="en-US" sz="2800"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indent="266700">
              <a:defRPr/>
            </a:pPr>
            <a:endParaRPr lang="zh-CN" altLang="en-US" sz="2800"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  <a:p>
            <a:pPr indent="266700" eaLnBrk="0" hangingPunct="0">
              <a:defRPr/>
            </a:pPr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②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根据元器件符号间的连接，判断信号流向，并说明该电路可以实现什么样的功能？</a:t>
            </a:r>
          </a:p>
        </p:txBody>
      </p:sp>
      <p:pic>
        <p:nvPicPr>
          <p:cNvPr id="70660" name="Picture 5" descr="01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lum bright="-6000" contrast="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0" y="2343150"/>
            <a:ext cx="3810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5926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94480" y="2854974"/>
            <a:ext cx="4339650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6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电容，电阻，三极管</a:t>
            </a:r>
          </a:p>
        </p:txBody>
      </p:sp>
      <p:sp>
        <p:nvSpPr>
          <p:cNvPr id="465927" name="AutoShape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81929" y="3629609"/>
            <a:ext cx="2667000" cy="286941"/>
          </a:xfrm>
          <a:prstGeom prst="notchedRightArrow">
            <a:avLst>
              <a:gd name="adj1" fmla="val 50000"/>
              <a:gd name="adj2" fmla="val 174274"/>
            </a:avLst>
          </a:prstGeom>
          <a:solidFill>
            <a:srgbClr val="FFCC00"/>
          </a:solidFill>
          <a:ln w="9525">
            <a:solidFill>
              <a:srgbClr val="FF0000"/>
            </a:solidFill>
            <a:miter lim="800000"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65928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28541" y="5500166"/>
            <a:ext cx="4090987" cy="7078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000" b="1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信号放大的功能</a:t>
            </a:r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2239289" y="580769"/>
            <a:ext cx="77517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9pPr>
          </a:lstStyle>
          <a:p>
            <a:pPr algn="ctr"/>
            <a:r>
              <a:rPr lang="zh-CN" altLang="en-US" sz="3600" b="1">
                <a:solidFill>
                  <a:srgbClr val="FFFF00"/>
                </a:solidFill>
                <a:latin typeface="Gulim" pitchFamily="34" charset="-127"/>
                <a:ea typeface="微软雅黑" pitchFamily="34" charset="-122"/>
              </a:rPr>
              <a:t>马上行动</a:t>
            </a:r>
            <a:endParaRPr lang="en-US" altLang="zh-CN" sz="3600" b="1">
              <a:solidFill>
                <a:srgbClr val="FFFF00"/>
              </a:solidFill>
              <a:latin typeface="Gulim" pitchFamily="34" charset="-127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667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59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59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59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65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659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659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659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6" grpId="0"/>
      <p:bldP spid="465927" grpId="0" animBg="1"/>
      <p:bldP spid="4659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847528" y="1196752"/>
            <a:ext cx="8642350" cy="3024336"/>
          </a:xfrm>
          <a:prstGeom prst="rect">
            <a:avLst/>
          </a:prstGeom>
        </p:spPr>
        <p:txBody>
          <a:bodyPr/>
          <a:lstStyle>
            <a:lvl1pPr marL="267891" indent="-267891" algn="just" defTabSz="685800" rtl="0" eaLnBrk="1" latinLnBrk="0" hangingPunct="1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chemeClr val="accent3">
                  <a:lumMod val="75000"/>
                </a:schemeClr>
              </a:buClr>
              <a:buSzTx/>
              <a:buFont typeface="Webdings" panose="05030102010509060703" pitchFamily="18" charset="2"/>
              <a:buChar char="Ë"/>
              <a:defRPr sz="1500" kern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267891" indent="-267891" algn="just" defTabSz="685800" rtl="0" eaLnBrk="1" latinLnBrk="0" hangingPunct="1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chemeClr val="accent2">
                  <a:lumMod val="60000"/>
                  <a:lumOff val="40000"/>
                </a:schemeClr>
              </a:buClr>
              <a:buFont typeface="幼圆" panose="02010509060101010101" pitchFamily="49" charset="-122"/>
              <a:buChar char=" "/>
              <a:defRPr sz="1400" kern="1200" baseline="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</a:rPr>
              <a:t>1. 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</a:rPr>
              <a:t>学会标注尺寸***</a:t>
            </a:r>
            <a:endParaRPr lang="en-US" altLang="zh-CN" sz="2800" b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itchFamily="34" charset="-122"/>
            </a:endParaRPr>
          </a:p>
          <a:p>
            <a:pPr>
              <a:buNone/>
              <a:defRPr/>
            </a:pP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  <a:ea typeface="华文中宋" pitchFamily="2" charset="-122"/>
              </a:rPr>
              <a:t>        </a:t>
            </a:r>
            <a:r>
              <a:rPr lang="zh-CN" altLang="en-US" sz="2800" b="1">
                <a:solidFill>
                  <a:srgbClr val="19068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中宋" pitchFamily="2" charset="-122"/>
              </a:rPr>
              <a:t>三视图绘制好后要标注尺寸。视图及尺寸标注是识图和设计的关键，落实立德树人根本任务，提高学生图样表达能力，培养学生认真严谨的风格；也是通用技术必考的内容之一，往年学生失分较多的考点，要求大家一定要认真，细致，规范，多学多练。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</a:rPr>
              <a:t>2.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itchFamily="34" charset="-122"/>
              </a:rPr>
              <a:t>识读剖视图、机械加工图和电子电路图。</a:t>
            </a:r>
            <a:endParaRPr lang="en-US" altLang="zh-CN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</a:endParaRPr>
          </a:p>
          <a:p>
            <a:pPr>
              <a:buNone/>
              <a:defRPr/>
            </a:pPr>
            <a:r>
              <a:rPr lang="zh-CN" altLang="en-US" sz="2800" b="1">
                <a:solidFill>
                  <a:srgbClr val="19068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中宋" pitchFamily="2" charset="-122"/>
              </a:rPr>
              <a:t>         剖视图、机械加工图、线路图等的识读必须从其标注、符号的识读开始。</a:t>
            </a:r>
          </a:p>
        </p:txBody>
      </p:sp>
      <p:sp>
        <p:nvSpPr>
          <p:cNvPr id="3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81315" y="332656"/>
            <a:ext cx="6262687" cy="936104"/>
          </a:xfrm>
          <a:prstGeom prst="rect">
            <a:avLst/>
          </a:prstGeom>
          <a:noFill/>
          <a:ln w="12700" algn="ctr">
            <a:noFill/>
            <a:miter lim="800000"/>
          </a:ln>
          <a:effectLst/>
        </p:spPr>
        <p:txBody>
          <a:bodyPr wrap="none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200" b="1" kern="0">
                <a:solidFill>
                  <a:srgbClr val="FCEB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 pitchFamily="34" charset="-122"/>
              </a:rPr>
              <a:t>课堂小结</a:t>
            </a:r>
            <a:endParaRPr lang="en-US" altLang="zh-CN" sz="3200" b="1" kern="0">
              <a:solidFill>
                <a:srgbClr val="FCEB9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1847528" y="1484787"/>
            <a:ext cx="8201284" cy="8254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3600" b="1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7.</a:t>
            </a:r>
            <a:r>
              <a:rPr lang="zh-CN" altLang="zh-CN" sz="3600" b="1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判断题（对的打“</a:t>
            </a:r>
            <a:r>
              <a:rPr lang="en-US" altLang="zh-CN" sz="3600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√</a:t>
            </a:r>
            <a:r>
              <a:rPr lang="zh-CN" altLang="zh-CN" sz="3600" b="1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”，错的“</a:t>
            </a:r>
            <a:r>
              <a:rPr lang="en-US" altLang="zh-CN" sz="3600" b="1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×</a:t>
            </a:r>
            <a:r>
              <a:rPr lang="zh-CN" altLang="zh-CN" sz="3600" b="1"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”）</a:t>
            </a:r>
            <a:endParaRPr lang="zh-CN" altLang="zh-CN" sz="360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2063552" y="2806725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>
                <a:latin typeface="Tahoma" pitchFamily="34" charset="0"/>
                <a:cs typeface="Times New Roman" pitchFamily="18" charset="0"/>
              </a:rPr>
              <a:t>①</a:t>
            </a:r>
            <a:r>
              <a:rPr lang="zh-CN" altLang="zh-CN" sz="3600" b="1">
                <a:latin typeface="Tahoma" pitchFamily="34" charset="0"/>
                <a:cs typeface="Times New Roman" pitchFamily="18" charset="0"/>
              </a:rPr>
              <a:t>尺寸标注时，表示直径的符号是</a:t>
            </a:r>
            <a:r>
              <a:rPr lang="en-US" altLang="zh-CN" sz="3600" b="1">
                <a:latin typeface="Tahoma" pitchFamily="34" charset="0"/>
                <a:cs typeface="Times New Roman" pitchFamily="18" charset="0"/>
              </a:rPr>
              <a:t>d</a:t>
            </a:r>
            <a:r>
              <a:rPr lang="zh-CN" altLang="zh-CN" sz="3600" b="1">
                <a:latin typeface="Tahoma" pitchFamily="34" charset="0"/>
                <a:cs typeface="Times New Roman" pitchFamily="18" charset="0"/>
              </a:rPr>
              <a:t>，表示半径的符号是</a:t>
            </a:r>
            <a:r>
              <a:rPr lang="en-US" altLang="zh-CN" sz="3600" b="1">
                <a:latin typeface="Tahoma" pitchFamily="34" charset="0"/>
                <a:cs typeface="Times New Roman" pitchFamily="18" charset="0"/>
              </a:rPr>
              <a:t>r</a:t>
            </a:r>
            <a:r>
              <a:rPr lang="zh-CN" altLang="zh-CN" sz="3600" b="1">
                <a:latin typeface="Tahoma" pitchFamily="34" charset="0"/>
                <a:cs typeface="Times New Roman" pitchFamily="18" charset="0"/>
              </a:rPr>
              <a:t>。（</a:t>
            </a:r>
            <a:r>
              <a:rPr lang="en-US" altLang="zh-CN" sz="3600" b="1">
                <a:latin typeface="Tahoma" pitchFamily="34" charset="0"/>
                <a:cs typeface="Times New Roman" pitchFamily="18" charset="0"/>
              </a:rPr>
              <a:t>     </a:t>
            </a:r>
            <a:r>
              <a:rPr lang="zh-CN" altLang="zh-CN" sz="3600" b="1">
                <a:latin typeface="Tahoma" pitchFamily="34" charset="0"/>
                <a:cs typeface="Times New Roman" pitchFamily="18" charset="0"/>
              </a:rPr>
              <a:t>）</a:t>
            </a:r>
            <a:endParaRPr lang="zh-CN" altLang="en-US" sz="3600" b="1"/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2063555" y="4509120"/>
            <a:ext cx="84942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>
                <a:latin typeface="Tahoma" pitchFamily="34" charset="0"/>
                <a:cs typeface="Times New Roman" pitchFamily="18" charset="0"/>
              </a:rPr>
              <a:t>②</a:t>
            </a:r>
            <a:r>
              <a:rPr lang="zh-CN" altLang="zh-CN" sz="3200" b="1">
                <a:latin typeface="Tahoma" pitchFamily="34" charset="0"/>
                <a:cs typeface="Times New Roman" pitchFamily="18" charset="0"/>
              </a:rPr>
              <a:t>在技术图样上标注尺寸，不注写单位时，默认以厘米（</a:t>
            </a:r>
            <a:r>
              <a:rPr lang="en-US" altLang="zh-CN" sz="3200" b="1">
                <a:latin typeface="Tahoma" pitchFamily="34" charset="0"/>
                <a:cs typeface="Times New Roman" pitchFamily="18" charset="0"/>
              </a:rPr>
              <a:t>cm</a:t>
            </a:r>
            <a:r>
              <a:rPr lang="zh-CN" altLang="zh-CN" sz="3200" b="1">
                <a:latin typeface="Tahoma" pitchFamily="34" charset="0"/>
                <a:cs typeface="Times New Roman" pitchFamily="18" charset="0"/>
              </a:rPr>
              <a:t>）为单位。（</a:t>
            </a:r>
            <a:r>
              <a:rPr lang="en-US" altLang="zh-CN" sz="3200" b="1">
                <a:latin typeface="Tahoma" pitchFamily="34" charset="0"/>
                <a:cs typeface="Times New Roman" pitchFamily="18" charset="0"/>
              </a:rPr>
              <a:t>   </a:t>
            </a:r>
            <a:r>
              <a:rPr lang="zh-CN" altLang="zh-CN" sz="3200" b="1">
                <a:latin typeface="Tahoma" pitchFamily="34" charset="0"/>
                <a:cs typeface="Times New Roman" pitchFamily="18" charset="0"/>
              </a:rPr>
              <a:t>）</a:t>
            </a:r>
            <a:endParaRPr lang="zh-CN" altLang="en-US" sz="3200" b="1"/>
          </a:p>
        </p:txBody>
      </p:sp>
      <p:sp>
        <p:nvSpPr>
          <p:cNvPr id="6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4079779" y="598814"/>
            <a:ext cx="463196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ulim" pitchFamily="34" charset="-127"/>
              </a:defRPr>
            </a:lvl9pPr>
          </a:lstStyle>
          <a:p>
            <a:pPr algn="ctr"/>
            <a:r>
              <a:rPr lang="zh-CN" altLang="en-US" sz="3600" b="1">
                <a:solidFill>
                  <a:srgbClr val="FFFF00"/>
                </a:solidFill>
                <a:latin typeface="Gulim" pitchFamily="34" charset="-127"/>
                <a:ea typeface="微软雅黑" pitchFamily="34" charset="-122"/>
              </a:rPr>
              <a:t>提升练习</a:t>
            </a:r>
            <a:endParaRPr lang="en-US" altLang="zh-CN" sz="3600" b="1">
              <a:solidFill>
                <a:srgbClr val="FFFF00"/>
              </a:solidFill>
              <a:latin typeface="Gulim" pitchFamily="34" charset="-127"/>
              <a:ea typeface="微软雅黑" pitchFamily="34" charset="-122"/>
            </a:endParaRPr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6960099" y="3204885"/>
            <a:ext cx="6527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×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7104115" y="4869163"/>
            <a:ext cx="6527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×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70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95602" y="239281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049" name="图片 1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1864" y="1336615"/>
            <a:ext cx="4147854" cy="293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75520" y="1611395"/>
            <a:ext cx="4176464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zh-CN" sz="3200" b="1">
                <a:latin typeface="Calibri" pitchFamily="34" charset="0"/>
                <a:cs typeface="Times New Roman" pitchFamily="18" charset="0"/>
              </a:rPr>
              <a:t>8.</a:t>
            </a:r>
            <a:r>
              <a:rPr lang="zh-CN" altLang="zh-CN" sz="3200" b="1">
                <a:latin typeface="Calibri" pitchFamily="34" charset="0"/>
                <a:cs typeface="Times New Roman" pitchFamily="18" charset="0"/>
              </a:rPr>
              <a:t>含尺寸标注的作图题：</a:t>
            </a:r>
            <a:r>
              <a:rPr lang="zh-CN" altLang="en-US" sz="3200" b="1">
                <a:latin typeface="Calibri" pitchFamily="34" charset="0"/>
                <a:cs typeface="Times New Roman" pitchFamily="18" charset="0"/>
              </a:rPr>
              <a:t>如右图所示，这是一个带凹槽的长方体，长为</a:t>
            </a:r>
            <a:r>
              <a:rPr lang="en-US" altLang="zh-CN" sz="3200" b="1">
                <a:latin typeface="Calibri" pitchFamily="34" charset="0"/>
                <a:cs typeface="Times New Roman" pitchFamily="18" charset="0"/>
              </a:rPr>
              <a:t>20mm</a:t>
            </a:r>
            <a:r>
              <a:rPr lang="zh-CN" altLang="en-US" sz="3200" b="1">
                <a:latin typeface="Calibri" pitchFamily="34" charset="0"/>
                <a:cs typeface="Times New Roman" pitchFamily="18" charset="0"/>
              </a:rPr>
              <a:t>，宽为</a:t>
            </a:r>
            <a:r>
              <a:rPr lang="en-US" altLang="zh-CN" sz="3200" b="1">
                <a:latin typeface="Calibri" pitchFamily="34" charset="0"/>
                <a:cs typeface="Times New Roman" pitchFamily="18" charset="0"/>
              </a:rPr>
              <a:t>6mm</a:t>
            </a:r>
            <a:r>
              <a:rPr lang="zh-CN" altLang="en-US" sz="3200" b="1">
                <a:latin typeface="Calibri" pitchFamily="34" charset="0"/>
                <a:cs typeface="Times New Roman" pitchFamily="18" charset="0"/>
              </a:rPr>
              <a:t>，高为</a:t>
            </a:r>
            <a:r>
              <a:rPr lang="en-US" altLang="zh-CN" sz="3200" b="1">
                <a:latin typeface="Calibri" pitchFamily="34" charset="0"/>
                <a:cs typeface="Times New Roman" pitchFamily="18" charset="0"/>
              </a:rPr>
              <a:t>9mm</a:t>
            </a:r>
            <a:r>
              <a:rPr lang="zh-CN" altLang="en-US" sz="3200" b="1">
                <a:latin typeface="Calibri" pitchFamily="34" charset="0"/>
                <a:cs typeface="Times New Roman" pitchFamily="18" charset="0"/>
              </a:rPr>
              <a:t>，凹槽的半径为</a:t>
            </a:r>
            <a:r>
              <a:rPr lang="en-US" altLang="zh-CN" sz="3200" b="1">
                <a:latin typeface="Calibri" pitchFamily="34" charset="0"/>
                <a:cs typeface="Times New Roman" pitchFamily="18" charset="0"/>
              </a:rPr>
              <a:t>3.5mm</a:t>
            </a:r>
            <a:r>
              <a:rPr lang="zh-CN" altLang="en-US" sz="3200" b="1">
                <a:latin typeface="Calibri" pitchFamily="34" charset="0"/>
                <a:cs typeface="Times New Roman" pitchFamily="18" charset="0"/>
              </a:rPr>
              <a:t>。</a:t>
            </a:r>
            <a:endParaRPr lang="zh-CN" altLang="en-US" sz="3200" b="1"/>
          </a:p>
          <a:p>
            <a:pPr eaLnBrk="0" hangingPunct="0"/>
            <a:r>
              <a:rPr lang="zh-CN" altLang="en-US" sz="3200" b="1">
                <a:latin typeface="Calibri" pitchFamily="34" charset="0"/>
                <a:cs typeface="Times New Roman" pitchFamily="18" charset="0"/>
              </a:rPr>
              <a:t>（</a:t>
            </a:r>
            <a:r>
              <a:rPr lang="en-US" altLang="zh-CN" sz="3200" b="1">
                <a:latin typeface="Calibri" pitchFamily="34" charset="0"/>
                <a:cs typeface="Times New Roman" pitchFamily="18" charset="0"/>
              </a:rPr>
              <a:t>1</a:t>
            </a:r>
            <a:r>
              <a:rPr lang="zh-CN" altLang="en-US" sz="3200" b="1">
                <a:latin typeface="Calibri" pitchFamily="34" charset="0"/>
                <a:cs typeface="Times New Roman" pitchFamily="18" charset="0"/>
              </a:rPr>
              <a:t>）补充完成左视图和俯视图。</a:t>
            </a:r>
            <a:endParaRPr lang="zh-CN" altLang="en-US" sz="3200" b="1"/>
          </a:p>
          <a:p>
            <a:pPr eaLnBrk="0" hangingPunct="0"/>
            <a:r>
              <a:rPr lang="zh-CN" altLang="en-US" sz="3200" b="1">
                <a:latin typeface="Calibri" pitchFamily="34" charset="0"/>
                <a:cs typeface="Times New Roman" pitchFamily="18" charset="0"/>
              </a:rPr>
              <a:t>（</a:t>
            </a:r>
            <a:r>
              <a:rPr lang="en-US" altLang="zh-CN" sz="3200" b="1">
                <a:latin typeface="Calibri" pitchFamily="34" charset="0"/>
                <a:cs typeface="Times New Roman" pitchFamily="18" charset="0"/>
              </a:rPr>
              <a:t>2</a:t>
            </a:r>
            <a:r>
              <a:rPr lang="zh-CN" altLang="en-US" sz="3200" b="1">
                <a:latin typeface="Calibri" pitchFamily="34" charset="0"/>
                <a:cs typeface="Times New Roman" pitchFamily="18" charset="0"/>
              </a:rPr>
              <a:t>）标注相应的尺寸。</a:t>
            </a:r>
            <a:endParaRPr lang="zh-CN" altLang="en-US" sz="3200" b="1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305897" y="4268486"/>
            <a:ext cx="4163823" cy="2582455"/>
          </a:xfrm>
          <a:prstGeom prst="rect">
            <a:avLst/>
          </a:prstGeom>
        </p:spPr>
      </p:pic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5559986" y="519158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FFFF00"/>
                </a:solidFill>
              </a:rPr>
              <a:t>作图题</a:t>
            </a:r>
          </a:p>
        </p:txBody>
      </p:sp>
    </p:spTree>
    <p:extLst>
      <p:ext uri="{BB962C8B-B14F-4D97-AF65-F5344CB8AC3E}">
        <p14:creationId xmlns:p14="http://schemas.microsoft.com/office/powerpoint/2010/main" val="244047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5231904" y="538520"/>
            <a:ext cx="15744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3600" b="1" kern="100">
                <a:solidFill>
                  <a:srgbClr val="FFFF00"/>
                </a:solidFill>
                <a:cs typeface="Times New Roman" pitchFamily="18" charset="0"/>
              </a:rPr>
              <a:t>单选题</a:t>
            </a:r>
            <a:endParaRPr lang="zh-CN" altLang="en-US" sz="3600" b="1">
              <a:solidFill>
                <a:srgbClr val="FFFF00"/>
              </a:solidFill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2279576" y="1412779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en-US" altLang="zh-CN" sz="3600" b="1" kern="100">
                <a:latin typeface="Times New Roman" pitchFamily="18" charset="0"/>
              </a:rPr>
              <a:t>9.</a:t>
            </a:r>
            <a:r>
              <a:rPr lang="zh-CN" altLang="zh-CN" sz="3600" b="1" kern="100">
                <a:latin typeface="Times New Roman" pitchFamily="18" charset="0"/>
              </a:rPr>
              <a:t>下图尺寸标注错误与漏标的有（）处。</a:t>
            </a:r>
            <a:r>
              <a:rPr lang="en-US" altLang="zh-CN" sz="3600" b="1" kern="100">
                <a:latin typeface="Times New Roman" pitchFamily="18" charset="0"/>
              </a:rPr>
              <a:t>                 A.3  B.4   C.5   D.6</a:t>
            </a:r>
            <a:endParaRPr lang="zh-CN" altLang="zh-CN" sz="3600" b="1" kern="100">
              <a:latin typeface="Times New Roman" pitchFamily="18" charset="0"/>
            </a:endParaRPr>
          </a:p>
        </p:txBody>
      </p:sp>
      <p:pic>
        <p:nvPicPr>
          <p:cNvPr id="6" name="图片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9536" y="3399875"/>
            <a:ext cx="590854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061284" y="1424010"/>
            <a:ext cx="704924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</a:rPr>
              <a:t>B</a:t>
            </a:r>
            <a:r>
              <a:rPr lang="en-US" altLang="zh-CN" sz="3600" b="1"/>
              <a:t> </a:t>
            </a:r>
          </a:p>
        </p:txBody>
      </p:sp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6096000" y="2578143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/>
              <a:t>错误：</a:t>
            </a:r>
            <a:r>
              <a:rPr lang="en-US" altLang="zh-CN" sz="2000" b="1"/>
              <a:t>2</a:t>
            </a:r>
            <a:r>
              <a:rPr lang="zh-CN" altLang="en-US" sz="2000" b="1"/>
              <a:t>处</a:t>
            </a:r>
            <a:r>
              <a:rPr lang="en-US" altLang="zh-CN" sz="2000" b="1"/>
              <a:t>:40</a:t>
            </a:r>
            <a:r>
              <a:rPr lang="zh-CN" altLang="en-US" sz="2000" b="1"/>
              <a:t>的字头、</a:t>
            </a:r>
            <a:r>
              <a:rPr lang="zh-CN" altLang="en-US" sz="20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Symbol" pitchFamily="18" charset="2"/>
              </a:rPr>
              <a:t> </a:t>
            </a:r>
            <a:r>
              <a:rPr lang="zh-CN" altLang="en-US" sz="2000" b="1">
                <a:latin typeface="微软雅黑" pitchFamily="34" charset="-122"/>
                <a:ea typeface="微软雅黑" pitchFamily="34" charset="-122"/>
                <a:sym typeface="Symbol" pitchFamily="18" charset="2"/>
              </a:rPr>
              <a:t></a:t>
            </a:r>
            <a:r>
              <a:rPr lang="en-US" altLang="zh-CN" sz="2000" b="1">
                <a:latin typeface="微软雅黑" pitchFamily="34" charset="-122"/>
                <a:ea typeface="微软雅黑" pitchFamily="34" charset="-122"/>
                <a:sym typeface="Symbol" pitchFamily="18" charset="2"/>
              </a:rPr>
              <a:t>20</a:t>
            </a:r>
            <a:r>
              <a:rPr lang="zh-CN" altLang="en-US" sz="2000" b="1">
                <a:latin typeface="微软雅黑" pitchFamily="34" charset="-122"/>
                <a:ea typeface="微软雅黑" pitchFamily="34" charset="-122"/>
                <a:sym typeface="Symbol" pitchFamily="18" charset="2"/>
              </a:rPr>
              <a:t>的尺寸线</a:t>
            </a:r>
            <a:endParaRPr lang="zh-CN" altLang="en-US" sz="2000" b="1"/>
          </a:p>
          <a:p>
            <a:r>
              <a:rPr lang="zh-CN" altLang="en-US" sz="2000" b="1"/>
              <a:t>漏标：圆心定位</a:t>
            </a:r>
            <a:r>
              <a:rPr lang="en-US" altLang="zh-CN" sz="2000" b="1"/>
              <a:t>2</a:t>
            </a:r>
            <a:r>
              <a:rPr lang="zh-CN" altLang="en-US" sz="2000" b="1"/>
              <a:t>处</a:t>
            </a:r>
          </a:p>
        </p:txBody>
      </p:sp>
      <p:sp>
        <p:nvSpPr>
          <p:cNvPr id="9" name="椭圆 8"/>
          <p:cNvSpPr/>
          <p:nvPr>
            <p:custDataLst>
              <p:tags r:id="rId6"/>
            </p:custDataLst>
          </p:nvPr>
        </p:nvSpPr>
        <p:spPr>
          <a:xfrm>
            <a:off x="3071664" y="4170750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>
            <p:custDataLst>
              <p:tags r:id="rId7"/>
            </p:custDataLst>
          </p:nvPr>
        </p:nvSpPr>
        <p:spPr>
          <a:xfrm>
            <a:off x="6672064" y="4331523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>
            <p:custDataLst>
              <p:tags r:id="rId8"/>
            </p:custDataLst>
          </p:nvPr>
        </p:nvSpPr>
        <p:spPr>
          <a:xfrm>
            <a:off x="2423592" y="5056059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</a:rPr>
              <a:t>漏标：圆心定位</a:t>
            </a:r>
          </a:p>
        </p:txBody>
      </p:sp>
    </p:spTree>
    <p:extLst>
      <p:ext uri="{BB962C8B-B14F-4D97-AF65-F5344CB8AC3E}">
        <p14:creationId xmlns:p14="http://schemas.microsoft.com/office/powerpoint/2010/main" val="213830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51587" y="1772819"/>
            <a:ext cx="5724127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>
              <a:tabLst>
                <a:tab pos="2430463" algn="l"/>
              </a:tabLst>
            </a:pPr>
            <a:r>
              <a:rPr lang="en-US" altLang="zh-CN" sz="3200" b="1"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zh-CN" altLang="en-US" sz="3200" b="1">
                <a:latin typeface="Times New Roman" pitchFamily="18" charset="0"/>
                <a:cs typeface="Times New Roman" pitchFamily="18" charset="0"/>
              </a:rPr>
              <a:t>以下哪个是剖视图    </a:t>
            </a:r>
            <a:r>
              <a:rPr lang="en-US" altLang="zh-CN" sz="32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sz="3200" b="1"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en-US" altLang="zh-CN" sz="3200" b="1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zh-CN" sz="3200" b="1">
              <a:cs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141846" y="3233372"/>
            <a:ext cx="1863473" cy="22838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257776" y="3232796"/>
            <a:ext cx="1971610" cy="22844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508396" y="3232795"/>
            <a:ext cx="1969211" cy="2140423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2617468" y="5702323"/>
            <a:ext cx="6775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/>
              <a:t>A                    B                  C                  D</a:t>
            </a:r>
            <a:endParaRPr lang="zh-CN" altLang="en-US" sz="2800" b="1"/>
          </a:p>
        </p:txBody>
      </p:sp>
      <p:pic>
        <p:nvPicPr>
          <p:cNvPr id="11" name="Picture 7" descr="no60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6946" y="3225886"/>
            <a:ext cx="2066718" cy="229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32104" y="1803593"/>
            <a:ext cx="70492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C</a:t>
            </a:r>
            <a:r>
              <a:rPr lang="en-US" altLang="zh-CN" sz="28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470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0" y="1271941"/>
            <a:ext cx="8388424" cy="1569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>
              <a:tabLst>
                <a:tab pos="2430463" algn="l"/>
              </a:tabLst>
            </a:pPr>
            <a:r>
              <a:rPr lang="en-US" altLang="zh-CN" sz="3200" b="1"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zh-CN" altLang="en-US" sz="3200" b="1">
                <a:latin typeface="Times New Roman" pitchFamily="18" charset="0"/>
                <a:cs typeface="Times New Roman" pitchFamily="18" charset="0"/>
              </a:rPr>
              <a:t>如图所示的尺寸标注中，不正确的标注共有</a:t>
            </a:r>
            <a:r>
              <a:rPr lang="en-US" altLang="zh-CN" sz="32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zh-CN" altLang="en-US" sz="3200" b="1"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en-US" altLang="zh-CN" sz="3200" b="1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zh-CN" sz="3200" b="1">
              <a:cs typeface="宋体" panose="02010600030101010101" pitchFamily="2" charset="-122"/>
            </a:endParaRPr>
          </a:p>
          <a:p>
            <a:pPr indent="266700" eaLnBrk="0" hangingPunct="0">
              <a:tabLst>
                <a:tab pos="2430463" algn="l"/>
              </a:tabLst>
            </a:pPr>
            <a:endParaRPr lang="en-US" altLang="zh-CN" sz="3200">
              <a:cs typeface="宋体" panose="02010600030101010101" pitchFamily="2" charset="-122"/>
            </a:endParaRPr>
          </a:p>
        </p:txBody>
      </p:sp>
      <p:pic>
        <p:nvPicPr>
          <p:cNvPr id="2049" name="Picture 1" descr="F:\BP79A.T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r:link="rId12"/>
          <a:stretch>
            <a:fillRect/>
          </a:stretch>
        </p:blipFill>
        <p:spPr bwMode="auto">
          <a:xfrm>
            <a:off x="1703512" y="4149264"/>
            <a:ext cx="6768752" cy="2318925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90126" y="2576376"/>
            <a:ext cx="5904656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>
              <a:tabLst>
                <a:tab pos="2430463" algn="l"/>
              </a:tabLst>
            </a:pPr>
            <a:r>
              <a:rPr lang="en-US" altLang="zh-CN" sz="3600">
                <a:latin typeface="+mn-ea"/>
                <a:ea typeface="+mn-ea"/>
                <a:cs typeface="Times New Roman" pitchFamily="18" charset="0"/>
              </a:rPr>
              <a:t>A</a:t>
            </a:r>
            <a:r>
              <a:rPr lang="zh-CN" altLang="en-US" sz="3600">
                <a:latin typeface="+mn-ea"/>
                <a:ea typeface="+mn-ea"/>
                <a:cs typeface="Times New Roman" pitchFamily="18" charset="0"/>
              </a:rPr>
              <a:t>．</a:t>
            </a:r>
            <a:r>
              <a:rPr lang="en-US" altLang="zh-CN" sz="3600">
                <a:latin typeface="+mn-ea"/>
                <a:ea typeface="+mn-ea"/>
                <a:cs typeface="Times New Roman" pitchFamily="18" charset="0"/>
              </a:rPr>
              <a:t>2</a:t>
            </a:r>
            <a:r>
              <a:rPr lang="zh-CN" altLang="en-US" sz="3600">
                <a:latin typeface="+mn-ea"/>
                <a:ea typeface="+mn-ea"/>
                <a:cs typeface="Times New Roman" pitchFamily="18" charset="0"/>
              </a:rPr>
              <a:t>处  	</a:t>
            </a:r>
            <a:r>
              <a:rPr lang="en-US" altLang="zh-CN" sz="3600">
                <a:latin typeface="+mn-ea"/>
                <a:ea typeface="+mn-ea"/>
                <a:cs typeface="Times New Roman" pitchFamily="18" charset="0"/>
              </a:rPr>
              <a:t>B</a:t>
            </a:r>
            <a:r>
              <a:rPr lang="zh-CN" altLang="en-US" sz="3600">
                <a:latin typeface="+mn-ea"/>
                <a:ea typeface="+mn-ea"/>
                <a:cs typeface="Times New Roman" pitchFamily="18" charset="0"/>
              </a:rPr>
              <a:t>．</a:t>
            </a:r>
            <a:r>
              <a:rPr lang="en-US" altLang="zh-CN" sz="3600">
                <a:latin typeface="+mn-ea"/>
                <a:ea typeface="+mn-ea"/>
                <a:cs typeface="Times New Roman" pitchFamily="18" charset="0"/>
              </a:rPr>
              <a:t>3</a:t>
            </a:r>
            <a:r>
              <a:rPr lang="zh-CN" altLang="en-US" sz="3600">
                <a:latin typeface="+mn-ea"/>
                <a:ea typeface="+mn-ea"/>
                <a:cs typeface="Times New Roman" pitchFamily="18" charset="0"/>
              </a:rPr>
              <a:t>处</a:t>
            </a:r>
            <a:endParaRPr lang="zh-CN" altLang="en-US" sz="3600">
              <a:latin typeface="+mn-ea"/>
              <a:ea typeface="+mn-ea"/>
              <a:cs typeface="宋体" panose="02010600030101010101" pitchFamily="2" charset="-122"/>
            </a:endParaRPr>
          </a:p>
          <a:p>
            <a:pPr indent="266700" eaLnBrk="0" hangingPunct="0">
              <a:tabLst>
                <a:tab pos="2430463" algn="l"/>
              </a:tabLst>
            </a:pPr>
            <a:r>
              <a:rPr lang="en-US" altLang="zh-CN" sz="3600">
                <a:latin typeface="+mn-ea"/>
                <a:ea typeface="+mn-ea"/>
                <a:cs typeface="Times New Roman" pitchFamily="18" charset="0"/>
              </a:rPr>
              <a:t>C</a:t>
            </a:r>
            <a:r>
              <a:rPr lang="zh-CN" altLang="en-US" sz="3600">
                <a:latin typeface="+mn-ea"/>
                <a:ea typeface="+mn-ea"/>
                <a:cs typeface="Times New Roman" pitchFamily="18" charset="0"/>
              </a:rPr>
              <a:t>．</a:t>
            </a:r>
            <a:r>
              <a:rPr lang="en-US" altLang="zh-CN" sz="3600">
                <a:latin typeface="+mn-ea"/>
                <a:ea typeface="+mn-ea"/>
                <a:cs typeface="Times New Roman" pitchFamily="18" charset="0"/>
              </a:rPr>
              <a:t>4</a:t>
            </a:r>
            <a:r>
              <a:rPr lang="zh-CN" altLang="en-US" sz="3600">
                <a:latin typeface="+mn-ea"/>
                <a:ea typeface="+mn-ea"/>
                <a:cs typeface="Times New Roman" pitchFamily="18" charset="0"/>
              </a:rPr>
              <a:t>处  	</a:t>
            </a:r>
            <a:r>
              <a:rPr lang="en-US" altLang="zh-CN" sz="3600">
                <a:latin typeface="+mn-ea"/>
                <a:ea typeface="+mn-ea"/>
                <a:cs typeface="Times New Roman" pitchFamily="18" charset="0"/>
              </a:rPr>
              <a:t>D</a:t>
            </a:r>
            <a:r>
              <a:rPr lang="zh-CN" altLang="en-US" sz="3600">
                <a:latin typeface="+mn-ea"/>
                <a:ea typeface="+mn-ea"/>
                <a:cs typeface="Times New Roman" pitchFamily="18" charset="0"/>
              </a:rPr>
              <a:t>．</a:t>
            </a:r>
            <a:r>
              <a:rPr lang="en-US" altLang="zh-CN" sz="3600">
                <a:latin typeface="+mn-ea"/>
                <a:ea typeface="+mn-ea"/>
                <a:cs typeface="Times New Roman" pitchFamily="18" charset="0"/>
              </a:rPr>
              <a:t>5</a:t>
            </a:r>
            <a:r>
              <a:rPr lang="zh-CN" altLang="en-US" sz="3600">
                <a:latin typeface="+mn-ea"/>
                <a:ea typeface="+mn-ea"/>
                <a:cs typeface="Times New Roman" pitchFamily="18" charset="0"/>
              </a:rPr>
              <a:t>处</a:t>
            </a:r>
            <a:endParaRPr lang="zh-CN" altLang="en-US" sz="3600">
              <a:latin typeface="+mn-ea"/>
              <a:ea typeface="+mn-ea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63552" y="1866874"/>
            <a:ext cx="70492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C</a:t>
            </a:r>
            <a:r>
              <a:rPr lang="en-US" altLang="zh-CN" sz="2800" b="1"/>
              <a:t> </a:t>
            </a:r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7320136" y="2241738"/>
            <a:ext cx="3347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/>
              <a:t>错误：</a:t>
            </a:r>
            <a:r>
              <a:rPr lang="en-US" altLang="zh-CN" sz="2400" b="1"/>
              <a:t>4</a:t>
            </a:r>
            <a:r>
              <a:rPr lang="zh-CN" altLang="en-US" sz="2400" b="1"/>
              <a:t>处</a:t>
            </a:r>
            <a:r>
              <a:rPr lang="en-US" altLang="zh-CN" sz="2400" b="1"/>
              <a:t>:40</a:t>
            </a:r>
            <a:r>
              <a:rPr lang="zh-CN" altLang="en-US" sz="2400" b="1"/>
              <a:t>的字头、</a:t>
            </a:r>
            <a:r>
              <a:rPr lang="en-US" altLang="zh-CN" sz="2400" b="1"/>
              <a:t>30</a:t>
            </a:r>
            <a:r>
              <a:rPr lang="zh-CN" altLang="en-US" sz="2400" b="1"/>
              <a:t>应标注在尺寸线上方，</a:t>
            </a:r>
            <a:r>
              <a:rPr lang="en-US" altLang="zh-CN" sz="2400" b="1"/>
              <a:t>28</a:t>
            </a:r>
            <a:r>
              <a:rPr lang="zh-CN" altLang="en-US" sz="2400" b="1"/>
              <a:t>应标注在尺寸线左方，整圆要标直径符号</a:t>
            </a:r>
            <a:r>
              <a:rPr lang="zh-CN" altLang="en-US" sz="2400" b="1">
                <a:latin typeface="微软雅黑" pitchFamily="34" charset="-122"/>
                <a:ea typeface="微软雅黑" pitchFamily="34" charset="-122"/>
                <a:sym typeface="Symbol" pitchFamily="18" charset="2"/>
              </a:rPr>
              <a:t></a:t>
            </a:r>
            <a:endParaRPr lang="zh-CN" altLang="en-US" sz="2400" b="1"/>
          </a:p>
        </p:txBody>
      </p:sp>
      <p:sp>
        <p:nvSpPr>
          <p:cNvPr id="7" name="椭圆 6"/>
          <p:cNvSpPr/>
          <p:nvPr>
            <p:custDataLst>
              <p:tags r:id="rId6"/>
            </p:custDataLst>
          </p:nvPr>
        </p:nvSpPr>
        <p:spPr>
          <a:xfrm>
            <a:off x="4999138" y="6110410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7"/>
            </p:custDataLst>
          </p:nvPr>
        </p:nvSpPr>
        <p:spPr>
          <a:xfrm>
            <a:off x="4172426" y="5128703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>
            <p:custDataLst>
              <p:tags r:id="rId8"/>
            </p:custDataLst>
          </p:nvPr>
        </p:nvSpPr>
        <p:spPr>
          <a:xfrm>
            <a:off x="6076335" y="4768663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>
            <p:custDataLst>
              <p:tags r:id="rId9"/>
            </p:custDataLst>
          </p:nvPr>
        </p:nvSpPr>
        <p:spPr>
          <a:xfrm>
            <a:off x="7964719" y="5128703"/>
            <a:ext cx="93610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/>
          <p:nvPr>
            <p:custDataLst>
              <p:tags r:id="rId1"/>
            </p:custDataLst>
          </p:nvPr>
        </p:nvSpPr>
        <p:spPr>
          <a:xfrm>
            <a:off x="8256240" y="1019579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</a:rPr>
              <a:t>D</a:t>
            </a:r>
            <a:endParaRPr lang="zh-CN" altLang="en-US" sz="440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/>
          <p:nvPr>
            <p:custDataLst>
              <p:tags r:id="rId2"/>
            </p:custDataLst>
          </p:nvPr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3592" y="2446763"/>
            <a:ext cx="5688632" cy="36004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2024418" y="1192830"/>
            <a:ext cx="7851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/>
            <a:r>
              <a:rPr lang="en-US" altLang="zh-CN" sz="3200" b="1" kern="100">
                <a:latin typeface="Calibri" pitchFamily="34" charset="0"/>
                <a:cs typeface="Times New Roman" pitchFamily="18" charset="0"/>
              </a:rPr>
              <a:t>12</a:t>
            </a:r>
            <a:r>
              <a:rPr lang="zh-CN" altLang="zh-CN" sz="3200" b="1" kern="100">
                <a:latin typeface="Calibri" pitchFamily="34" charset="0"/>
                <a:cs typeface="Times New Roman" pitchFamily="18" charset="0"/>
              </a:rPr>
              <a:t>下图尺寸标注错误和漏标的有（）处</a:t>
            </a:r>
          </a:p>
          <a:p>
            <a:pPr indent="266700" algn="just"/>
            <a:r>
              <a:rPr lang="en-US" altLang="zh-CN" sz="3200" b="1" kern="100">
                <a:latin typeface="Calibri" pitchFamily="34" charset="0"/>
                <a:cs typeface="Times New Roman" pitchFamily="18" charset="0"/>
              </a:rPr>
              <a:t>        A.4      B.5      C.6        D.7</a:t>
            </a:r>
            <a:endParaRPr lang="zh-CN" altLang="zh-CN" sz="3200" b="1" kern="1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5145942" y="6047163"/>
            <a:ext cx="493204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/>
              <a:t>错误：</a:t>
            </a:r>
            <a:r>
              <a:rPr lang="en-US" altLang="zh-CN" b="1"/>
              <a:t>2</a:t>
            </a:r>
            <a:r>
              <a:rPr lang="zh-CN" altLang="en-US" b="1"/>
              <a:t>处</a:t>
            </a:r>
            <a:r>
              <a:rPr lang="en-US" altLang="zh-CN" b="1"/>
              <a:t>:</a:t>
            </a:r>
            <a:r>
              <a:rPr lang="zh-CN" altLang="en-US" b="1"/>
              <a:t>宽度</a:t>
            </a:r>
            <a:r>
              <a:rPr lang="en-US" altLang="zh-CN" b="1"/>
              <a:t>18</a:t>
            </a:r>
            <a:r>
              <a:rPr lang="zh-CN" altLang="en-US" b="1"/>
              <a:t>标重，整圆要标直径符号</a:t>
            </a:r>
            <a:r>
              <a:rPr lang="zh-CN" altLang="en-US" sz="2000" b="1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Symbol" pitchFamily="18" charset="2"/>
              </a:rPr>
              <a:t></a:t>
            </a:r>
            <a:endParaRPr lang="zh-CN" altLang="en-US" sz="2000" b="1"/>
          </a:p>
          <a:p>
            <a:r>
              <a:rPr lang="zh-CN" altLang="en-US" b="1"/>
              <a:t>漏标：</a:t>
            </a:r>
            <a:r>
              <a:rPr lang="en-US" altLang="zh-CN" b="1"/>
              <a:t>5</a:t>
            </a:r>
            <a:r>
              <a:rPr lang="zh-CN" altLang="en-US" b="1"/>
              <a:t>处，圆心定位</a:t>
            </a:r>
            <a:r>
              <a:rPr lang="en-US" altLang="zh-CN" b="1"/>
              <a:t>2</a:t>
            </a:r>
            <a:r>
              <a:rPr lang="zh-CN" altLang="en-US" b="1"/>
              <a:t>处，底部凹进去</a:t>
            </a:r>
            <a:r>
              <a:rPr lang="en-US" altLang="zh-CN" b="1"/>
              <a:t>3</a:t>
            </a:r>
            <a:r>
              <a:rPr lang="zh-CN" altLang="en-US" b="1"/>
              <a:t>处</a:t>
            </a:r>
          </a:p>
        </p:txBody>
      </p:sp>
      <p:sp>
        <p:nvSpPr>
          <p:cNvPr id="7" name="椭圆 6"/>
          <p:cNvSpPr/>
          <p:nvPr>
            <p:custDataLst>
              <p:tags r:id="rId5"/>
            </p:custDataLst>
          </p:nvPr>
        </p:nvSpPr>
        <p:spPr>
          <a:xfrm>
            <a:off x="3647728" y="3356995"/>
            <a:ext cx="936104" cy="2544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6"/>
            </p:custDataLst>
          </p:nvPr>
        </p:nvSpPr>
        <p:spPr>
          <a:xfrm>
            <a:off x="4799856" y="4784688"/>
            <a:ext cx="936104" cy="2544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>
            <p:custDataLst>
              <p:tags r:id="rId7"/>
            </p:custDataLst>
          </p:nvPr>
        </p:nvSpPr>
        <p:spPr>
          <a:xfrm>
            <a:off x="2834098" y="4149083"/>
            <a:ext cx="936104" cy="6270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>
            <p:custDataLst>
              <p:tags r:id="rId8"/>
            </p:custDataLst>
          </p:nvPr>
        </p:nvSpPr>
        <p:spPr>
          <a:xfrm flipV="1">
            <a:off x="3575720" y="3200872"/>
            <a:ext cx="936104" cy="7372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72893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/>
          <p:nvPr/>
        </p:nvGrpSpPr>
        <p:grpSpPr>
          <a:xfrm>
            <a:off x="4222751" y="1912938"/>
            <a:ext cx="3732213" cy="3700462"/>
            <a:chOff x="1700" y="1205"/>
            <a:chExt cx="2351" cy="2331"/>
          </a:xfrm>
        </p:grpSpPr>
        <p:sp>
          <p:nvSpPr>
            <p:cNvPr id="24774" name="Line 5"/>
            <p:cNvSpPr>
              <a:spLocks noChangeShapeType="1"/>
            </p:cNvSpPr>
            <p:nvPr/>
          </p:nvSpPr>
          <p:spPr bwMode="auto">
            <a:xfrm>
              <a:off x="1700" y="2477"/>
              <a:ext cx="2351" cy="0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775" name="Line 6"/>
            <p:cNvSpPr>
              <a:spLocks noChangeShapeType="1"/>
            </p:cNvSpPr>
            <p:nvPr/>
          </p:nvSpPr>
          <p:spPr bwMode="auto">
            <a:xfrm>
              <a:off x="1700" y="1390"/>
              <a:ext cx="2341" cy="2146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776" name="Line 7"/>
            <p:cNvSpPr>
              <a:spLocks noChangeShapeType="1"/>
            </p:cNvSpPr>
            <p:nvPr/>
          </p:nvSpPr>
          <p:spPr bwMode="auto">
            <a:xfrm flipH="1">
              <a:off x="1700" y="1390"/>
              <a:ext cx="2341" cy="2146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4777" name="Line 8"/>
            <p:cNvSpPr>
              <a:spLocks noChangeShapeType="1"/>
            </p:cNvSpPr>
            <p:nvPr/>
          </p:nvSpPr>
          <p:spPr bwMode="auto">
            <a:xfrm flipH="1">
              <a:off x="2871" y="1205"/>
              <a:ext cx="0" cy="2331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4579" name="Rectangle 9"/>
          <p:cNvSpPr>
            <a:spLocks noGrp="1" noChangeArrowheads="1"/>
          </p:cNvSpPr>
          <p:nvPr>
            <p:ph type="title"/>
          </p:nvPr>
        </p:nvSpPr>
        <p:spPr>
          <a:xfrm>
            <a:off x="4885531" y="-20638"/>
            <a:ext cx="2498725" cy="728663"/>
          </a:xfrm>
        </p:spPr>
        <p:txBody>
          <a:bodyPr anchor="t"/>
          <a:lstStyle/>
          <a:p>
            <a:pPr algn="l" eaLnBrk="1" hangingPunct="1"/>
            <a:r>
              <a:rPr lang="zh-CN" altLang="en-US" sz="3600" dirty="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一个视图</a:t>
            </a:r>
          </a:p>
        </p:txBody>
      </p:sp>
      <p:grpSp>
        <p:nvGrpSpPr>
          <p:cNvPr id="3" name="Group 12"/>
          <p:cNvGrpSpPr/>
          <p:nvPr/>
        </p:nvGrpSpPr>
        <p:grpSpPr>
          <a:xfrm>
            <a:off x="5183189" y="3160714"/>
            <a:ext cx="1989137" cy="1349375"/>
            <a:chOff x="485" y="1326"/>
            <a:chExt cx="1710" cy="1079"/>
          </a:xfrm>
        </p:grpSpPr>
        <p:sp>
          <p:nvSpPr>
            <p:cNvPr id="24770" name="Rectangle 13"/>
            <p:cNvSpPr>
              <a:spLocks noChangeArrowheads="1"/>
            </p:cNvSpPr>
            <p:nvPr/>
          </p:nvSpPr>
          <p:spPr bwMode="auto">
            <a:xfrm>
              <a:off x="485" y="1326"/>
              <a:ext cx="1709" cy="1079"/>
            </a:xfrm>
            <a:prstGeom prst="rect">
              <a:avLst/>
            </a:prstGeom>
            <a:solidFill>
              <a:srgbClr val="CDFFF5"/>
            </a:solidFill>
            <a:ln w="57150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771" name="Rectangle 14"/>
            <p:cNvSpPr>
              <a:spLocks noChangeArrowheads="1"/>
            </p:cNvSpPr>
            <p:nvPr/>
          </p:nvSpPr>
          <p:spPr bwMode="auto">
            <a:xfrm>
              <a:off x="485" y="1326"/>
              <a:ext cx="439" cy="750"/>
            </a:xfrm>
            <a:prstGeom prst="rect">
              <a:avLst/>
            </a:prstGeom>
            <a:solidFill>
              <a:srgbClr val="CDFFF5"/>
            </a:solidFill>
            <a:ln w="57150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772" name="Rectangle 15"/>
            <p:cNvSpPr>
              <a:spLocks noChangeArrowheads="1"/>
            </p:cNvSpPr>
            <p:nvPr/>
          </p:nvSpPr>
          <p:spPr bwMode="auto">
            <a:xfrm>
              <a:off x="1756" y="1326"/>
              <a:ext cx="439" cy="750"/>
            </a:xfrm>
            <a:prstGeom prst="rect">
              <a:avLst/>
            </a:prstGeom>
            <a:solidFill>
              <a:srgbClr val="CDFFF5"/>
            </a:solidFill>
            <a:ln w="57150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773" name="Rectangle 16"/>
            <p:cNvSpPr>
              <a:spLocks noChangeArrowheads="1"/>
            </p:cNvSpPr>
            <p:nvPr/>
          </p:nvSpPr>
          <p:spPr bwMode="auto">
            <a:xfrm>
              <a:off x="924" y="1326"/>
              <a:ext cx="832" cy="750"/>
            </a:xfrm>
            <a:prstGeom prst="rect">
              <a:avLst/>
            </a:prstGeom>
            <a:solidFill>
              <a:srgbClr val="CDFFF5"/>
            </a:solidFill>
            <a:ln w="57150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24581" name="Rectangle 25"/>
          <p:cNvSpPr>
            <a:spLocks noChangeArrowheads="1"/>
          </p:cNvSpPr>
          <p:nvPr/>
        </p:nvSpPr>
        <p:spPr bwMode="auto">
          <a:xfrm>
            <a:off x="1524000" y="1"/>
            <a:ext cx="7772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4000" b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5386" name="Rectangle 26"/>
          <p:cNvSpPr>
            <a:spLocks noChangeArrowheads="1"/>
          </p:cNvSpPr>
          <p:nvPr/>
        </p:nvSpPr>
        <p:spPr bwMode="auto">
          <a:xfrm>
            <a:off x="7050088" y="153597"/>
            <a:ext cx="4654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3200" b="0" dirty="0">
                <a:ea typeface="隶书" panose="02010509060101010101" pitchFamily="49" charset="-122"/>
              </a:rPr>
              <a:t>不能唯一确定物体的形状</a:t>
            </a:r>
          </a:p>
        </p:txBody>
      </p:sp>
      <p:pic>
        <p:nvPicPr>
          <p:cNvPr id="15387" name="Picture 27" descr="1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0413" y="1122363"/>
            <a:ext cx="15494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8" name="Picture 28" descr="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7300" y="1144589"/>
            <a:ext cx="1538288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9" name="Picture 29" descr="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7801" y="3001963"/>
            <a:ext cx="176847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1" name="Picture 31" descr="1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3826" y="2824163"/>
            <a:ext cx="1770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2" name="Picture 32" descr="1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6201" y="5110163"/>
            <a:ext cx="1770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3" name="Picture 33" descr="1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1213" y="4613276"/>
            <a:ext cx="1770062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4" name="Picture 34" descr="1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2300" y="4676776"/>
            <a:ext cx="1773238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5" name="Picture 35" descr="1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2714" y="558801"/>
            <a:ext cx="17621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62"/>
          <p:cNvGrpSpPr/>
          <p:nvPr/>
        </p:nvGrpSpPr>
        <p:grpSpPr>
          <a:xfrm flipH="1">
            <a:off x="7810500" y="3001963"/>
            <a:ext cx="1752600" cy="1695450"/>
            <a:chOff x="2272" y="4409"/>
            <a:chExt cx="1104" cy="1068"/>
          </a:xfrm>
        </p:grpSpPr>
        <p:sp>
          <p:nvSpPr>
            <p:cNvPr id="24749" name="Line 41"/>
            <p:cNvSpPr>
              <a:spLocks noChangeShapeType="1"/>
            </p:cNvSpPr>
            <p:nvPr/>
          </p:nvSpPr>
          <p:spPr bwMode="auto">
            <a:xfrm flipH="1">
              <a:off x="3044" y="4574"/>
              <a:ext cx="176" cy="10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50" name="Line 42"/>
            <p:cNvSpPr>
              <a:spLocks noChangeShapeType="1"/>
            </p:cNvSpPr>
            <p:nvPr/>
          </p:nvSpPr>
          <p:spPr bwMode="auto">
            <a:xfrm flipV="1">
              <a:off x="3044" y="4675"/>
              <a:ext cx="1" cy="30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51" name="Line 43"/>
            <p:cNvSpPr>
              <a:spLocks noChangeShapeType="1"/>
            </p:cNvSpPr>
            <p:nvPr/>
          </p:nvSpPr>
          <p:spPr bwMode="auto">
            <a:xfrm flipH="1">
              <a:off x="3044" y="4880"/>
              <a:ext cx="176" cy="10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52" name="Line 44"/>
            <p:cNvSpPr>
              <a:spLocks noChangeShapeType="1"/>
            </p:cNvSpPr>
            <p:nvPr/>
          </p:nvSpPr>
          <p:spPr bwMode="auto">
            <a:xfrm flipV="1">
              <a:off x="3220" y="4574"/>
              <a:ext cx="1" cy="30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53" name="Freeform 45"/>
            <p:cNvSpPr/>
            <p:nvPr/>
          </p:nvSpPr>
          <p:spPr bwMode="auto">
            <a:xfrm>
              <a:off x="2672" y="4639"/>
              <a:ext cx="372" cy="214"/>
            </a:xfrm>
            <a:custGeom>
              <a:avLst/>
              <a:gdLst>
                <a:gd name="T0" fmla="*/ 0 w 2980"/>
                <a:gd name="T1" fmla="*/ 0 h 1716"/>
                <a:gd name="T2" fmla="*/ 0 w 2980"/>
                <a:gd name="T3" fmla="*/ 0 h 1716"/>
                <a:gd name="T4" fmla="*/ 0 w 2980"/>
                <a:gd name="T5" fmla="*/ 0 h 1716"/>
                <a:gd name="T6" fmla="*/ 0 w 2980"/>
                <a:gd name="T7" fmla="*/ 0 h 1716"/>
                <a:gd name="T8" fmla="*/ 0 w 2980"/>
                <a:gd name="T9" fmla="*/ 0 h 1716"/>
                <a:gd name="T10" fmla="*/ 0 w 2980"/>
                <a:gd name="T11" fmla="*/ 0 h 1716"/>
                <a:gd name="T12" fmla="*/ 0 w 2980"/>
                <a:gd name="T13" fmla="*/ 0 h 1716"/>
                <a:gd name="T14" fmla="*/ 0 w 2980"/>
                <a:gd name="T15" fmla="*/ 0 h 1716"/>
                <a:gd name="T16" fmla="*/ 0 w 2980"/>
                <a:gd name="T17" fmla="*/ 0 h 1716"/>
                <a:gd name="T18" fmla="*/ 0 w 2980"/>
                <a:gd name="T19" fmla="*/ 0 h 1716"/>
                <a:gd name="T20" fmla="*/ 0 w 2980"/>
                <a:gd name="T21" fmla="*/ 0 h 1716"/>
                <a:gd name="T22" fmla="*/ 0 w 2980"/>
                <a:gd name="T23" fmla="*/ 0 h 1716"/>
                <a:gd name="T24" fmla="*/ 0 w 2980"/>
                <a:gd name="T25" fmla="*/ 0 h 1716"/>
                <a:gd name="T26" fmla="*/ 0 w 2980"/>
                <a:gd name="T27" fmla="*/ 0 h 1716"/>
                <a:gd name="T28" fmla="*/ 0 w 2980"/>
                <a:gd name="T29" fmla="*/ 0 h 1716"/>
                <a:gd name="T30" fmla="*/ 0 w 2980"/>
                <a:gd name="T31" fmla="*/ 0 h 1716"/>
                <a:gd name="T32" fmla="*/ 0 w 2980"/>
                <a:gd name="T33" fmla="*/ 0 h 1716"/>
                <a:gd name="T34" fmla="*/ 0 w 2980"/>
                <a:gd name="T35" fmla="*/ 0 h 17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80"/>
                <a:gd name="T55" fmla="*/ 0 h 1716"/>
                <a:gd name="T56" fmla="*/ 2980 w 2980"/>
                <a:gd name="T57" fmla="*/ 1716 h 171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80" h="1716">
                  <a:moveTo>
                    <a:pt x="2980" y="293"/>
                  </a:moveTo>
                  <a:lnTo>
                    <a:pt x="2731" y="175"/>
                  </a:lnTo>
                  <a:lnTo>
                    <a:pt x="2450" y="85"/>
                  </a:lnTo>
                  <a:lnTo>
                    <a:pt x="2145" y="25"/>
                  </a:lnTo>
                  <a:lnTo>
                    <a:pt x="1825" y="0"/>
                  </a:lnTo>
                  <a:lnTo>
                    <a:pt x="1503" y="9"/>
                  </a:lnTo>
                  <a:lnTo>
                    <a:pt x="1190" y="51"/>
                  </a:lnTo>
                  <a:lnTo>
                    <a:pt x="895" y="126"/>
                  </a:lnTo>
                  <a:lnTo>
                    <a:pt x="629" y="231"/>
                  </a:lnTo>
                  <a:lnTo>
                    <a:pt x="401" y="362"/>
                  </a:lnTo>
                  <a:lnTo>
                    <a:pt x="220" y="515"/>
                  </a:lnTo>
                  <a:lnTo>
                    <a:pt x="89" y="685"/>
                  </a:lnTo>
                  <a:lnTo>
                    <a:pt x="15" y="865"/>
                  </a:lnTo>
                  <a:lnTo>
                    <a:pt x="0" y="1051"/>
                  </a:lnTo>
                  <a:lnTo>
                    <a:pt x="45" y="1235"/>
                  </a:lnTo>
                  <a:lnTo>
                    <a:pt x="148" y="1410"/>
                  </a:lnTo>
                  <a:lnTo>
                    <a:pt x="304" y="1573"/>
                  </a:lnTo>
                  <a:lnTo>
                    <a:pt x="511" y="1716"/>
                  </a:lnTo>
                </a:path>
              </a:pathLst>
            </a:cu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754" name="Line 46"/>
            <p:cNvSpPr>
              <a:spLocks noChangeShapeType="1"/>
            </p:cNvSpPr>
            <p:nvPr/>
          </p:nvSpPr>
          <p:spPr bwMode="auto">
            <a:xfrm flipV="1">
              <a:off x="2736" y="4853"/>
              <a:ext cx="1" cy="30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55" name="Freeform 47"/>
            <p:cNvSpPr/>
            <p:nvPr/>
          </p:nvSpPr>
          <p:spPr bwMode="auto">
            <a:xfrm>
              <a:off x="2736" y="4945"/>
              <a:ext cx="308" cy="36"/>
            </a:xfrm>
            <a:custGeom>
              <a:avLst/>
              <a:gdLst>
                <a:gd name="T0" fmla="*/ 0 w 2469"/>
                <a:gd name="T1" fmla="*/ 0 h 291"/>
                <a:gd name="T2" fmla="*/ 0 w 2469"/>
                <a:gd name="T3" fmla="*/ 0 h 291"/>
                <a:gd name="T4" fmla="*/ 0 w 2469"/>
                <a:gd name="T5" fmla="*/ 0 h 291"/>
                <a:gd name="T6" fmla="*/ 0 w 2469"/>
                <a:gd name="T7" fmla="*/ 0 h 291"/>
                <a:gd name="T8" fmla="*/ 0 w 2469"/>
                <a:gd name="T9" fmla="*/ 0 h 291"/>
                <a:gd name="T10" fmla="*/ 0 w 2469"/>
                <a:gd name="T11" fmla="*/ 0 h 291"/>
                <a:gd name="T12" fmla="*/ 0 w 2469"/>
                <a:gd name="T13" fmla="*/ 0 h 291"/>
                <a:gd name="T14" fmla="*/ 0 w 2469"/>
                <a:gd name="T15" fmla="*/ 0 h 291"/>
                <a:gd name="T16" fmla="*/ 0 w 2469"/>
                <a:gd name="T17" fmla="*/ 0 h 291"/>
                <a:gd name="T18" fmla="*/ 0 w 2469"/>
                <a:gd name="T19" fmla="*/ 0 h 2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69"/>
                <a:gd name="T31" fmla="*/ 0 h 291"/>
                <a:gd name="T32" fmla="*/ 2469 w 2469"/>
                <a:gd name="T33" fmla="*/ 291 h 2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69" h="291">
                  <a:moveTo>
                    <a:pt x="2469" y="291"/>
                  </a:moveTo>
                  <a:lnTo>
                    <a:pt x="2235" y="178"/>
                  </a:lnTo>
                  <a:lnTo>
                    <a:pt x="1971" y="90"/>
                  </a:lnTo>
                  <a:lnTo>
                    <a:pt x="1686" y="30"/>
                  </a:lnTo>
                  <a:lnTo>
                    <a:pt x="1386" y="0"/>
                  </a:lnTo>
                  <a:lnTo>
                    <a:pt x="1081" y="0"/>
                  </a:lnTo>
                  <a:lnTo>
                    <a:pt x="781" y="30"/>
                  </a:lnTo>
                  <a:lnTo>
                    <a:pt x="496" y="90"/>
                  </a:lnTo>
                  <a:lnTo>
                    <a:pt x="232" y="178"/>
                  </a:lnTo>
                  <a:lnTo>
                    <a:pt x="0" y="291"/>
                  </a:lnTo>
                </a:path>
              </a:pathLst>
            </a:cu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756" name="Line 48"/>
            <p:cNvSpPr>
              <a:spLocks noChangeShapeType="1"/>
            </p:cNvSpPr>
            <p:nvPr/>
          </p:nvSpPr>
          <p:spPr bwMode="auto">
            <a:xfrm flipH="1">
              <a:off x="2559" y="4853"/>
              <a:ext cx="177" cy="102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57" name="Line 49"/>
            <p:cNvSpPr>
              <a:spLocks noChangeShapeType="1"/>
            </p:cNvSpPr>
            <p:nvPr/>
          </p:nvSpPr>
          <p:spPr bwMode="auto">
            <a:xfrm flipV="1">
              <a:off x="2559" y="4955"/>
              <a:ext cx="1" cy="30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58" name="Line 50"/>
            <p:cNvSpPr>
              <a:spLocks noChangeShapeType="1"/>
            </p:cNvSpPr>
            <p:nvPr/>
          </p:nvSpPr>
          <p:spPr bwMode="auto">
            <a:xfrm flipH="1">
              <a:off x="2559" y="5159"/>
              <a:ext cx="177" cy="102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59" name="Line 51"/>
            <p:cNvSpPr>
              <a:spLocks noChangeShapeType="1"/>
            </p:cNvSpPr>
            <p:nvPr/>
          </p:nvSpPr>
          <p:spPr bwMode="auto">
            <a:xfrm>
              <a:off x="2934" y="4409"/>
              <a:ext cx="286" cy="165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60" name="Line 52"/>
            <p:cNvSpPr>
              <a:spLocks noChangeShapeType="1"/>
            </p:cNvSpPr>
            <p:nvPr/>
          </p:nvSpPr>
          <p:spPr bwMode="auto">
            <a:xfrm flipV="1">
              <a:off x="2272" y="4409"/>
              <a:ext cx="662" cy="38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61" name="Line 53"/>
            <p:cNvSpPr>
              <a:spLocks noChangeShapeType="1"/>
            </p:cNvSpPr>
            <p:nvPr/>
          </p:nvSpPr>
          <p:spPr bwMode="auto">
            <a:xfrm flipH="1" flipV="1">
              <a:off x="2272" y="4790"/>
              <a:ext cx="287" cy="165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62" name="Line 54"/>
            <p:cNvSpPr>
              <a:spLocks noChangeShapeType="1"/>
            </p:cNvSpPr>
            <p:nvPr/>
          </p:nvSpPr>
          <p:spPr bwMode="auto">
            <a:xfrm>
              <a:off x="3220" y="4880"/>
              <a:ext cx="155" cy="89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63" name="Line 55"/>
            <p:cNvSpPr>
              <a:spLocks noChangeShapeType="1"/>
            </p:cNvSpPr>
            <p:nvPr/>
          </p:nvSpPr>
          <p:spPr bwMode="auto">
            <a:xfrm flipV="1">
              <a:off x="3375" y="4969"/>
              <a:ext cx="1" cy="127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64" name="Line 56"/>
            <p:cNvSpPr>
              <a:spLocks noChangeShapeType="1"/>
            </p:cNvSpPr>
            <p:nvPr/>
          </p:nvSpPr>
          <p:spPr bwMode="auto">
            <a:xfrm flipH="1">
              <a:off x="2713" y="4969"/>
              <a:ext cx="662" cy="38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65" name="Line 57"/>
            <p:cNvSpPr>
              <a:spLocks noChangeShapeType="1"/>
            </p:cNvSpPr>
            <p:nvPr/>
          </p:nvSpPr>
          <p:spPr bwMode="auto">
            <a:xfrm flipV="1">
              <a:off x="2713" y="5350"/>
              <a:ext cx="1" cy="127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66" name="Line 58"/>
            <p:cNvSpPr>
              <a:spLocks noChangeShapeType="1"/>
            </p:cNvSpPr>
            <p:nvPr/>
          </p:nvSpPr>
          <p:spPr bwMode="auto">
            <a:xfrm flipH="1">
              <a:off x="2713" y="5096"/>
              <a:ext cx="662" cy="38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67" name="Line 59"/>
            <p:cNvSpPr>
              <a:spLocks noChangeShapeType="1"/>
            </p:cNvSpPr>
            <p:nvPr/>
          </p:nvSpPr>
          <p:spPr bwMode="auto">
            <a:xfrm flipH="1" flipV="1">
              <a:off x="2559" y="5261"/>
              <a:ext cx="154" cy="89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68" name="Line 60"/>
            <p:cNvSpPr>
              <a:spLocks noChangeShapeType="1"/>
            </p:cNvSpPr>
            <p:nvPr/>
          </p:nvSpPr>
          <p:spPr bwMode="auto">
            <a:xfrm flipV="1">
              <a:off x="2272" y="4790"/>
              <a:ext cx="1" cy="433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69" name="Line 61"/>
            <p:cNvSpPr>
              <a:spLocks noChangeShapeType="1"/>
            </p:cNvSpPr>
            <p:nvPr/>
          </p:nvSpPr>
          <p:spPr bwMode="auto">
            <a:xfrm flipH="1" flipV="1">
              <a:off x="2272" y="5223"/>
              <a:ext cx="441" cy="254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88"/>
          <p:cNvGrpSpPr/>
          <p:nvPr/>
        </p:nvGrpSpPr>
        <p:grpSpPr>
          <a:xfrm flipH="1">
            <a:off x="5192713" y="554039"/>
            <a:ext cx="1751012" cy="1697037"/>
            <a:chOff x="1902" y="4492"/>
            <a:chExt cx="1103" cy="1069"/>
          </a:xfrm>
        </p:grpSpPr>
        <p:sp>
          <p:nvSpPr>
            <p:cNvPr id="24728" name="Line 67"/>
            <p:cNvSpPr>
              <a:spLocks noChangeShapeType="1"/>
            </p:cNvSpPr>
            <p:nvPr/>
          </p:nvSpPr>
          <p:spPr bwMode="auto">
            <a:xfrm flipH="1">
              <a:off x="2541" y="4568"/>
              <a:ext cx="155" cy="89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29" name="Line 68"/>
            <p:cNvSpPr>
              <a:spLocks noChangeShapeType="1"/>
            </p:cNvSpPr>
            <p:nvPr/>
          </p:nvSpPr>
          <p:spPr bwMode="auto">
            <a:xfrm flipH="1">
              <a:off x="2614" y="4874"/>
              <a:ext cx="82" cy="47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30" name="Line 69"/>
            <p:cNvSpPr>
              <a:spLocks noChangeShapeType="1"/>
            </p:cNvSpPr>
            <p:nvPr/>
          </p:nvSpPr>
          <p:spPr bwMode="auto">
            <a:xfrm flipV="1">
              <a:off x="2696" y="4568"/>
              <a:ext cx="1" cy="30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31" name="Freeform 70"/>
            <p:cNvSpPr/>
            <p:nvPr/>
          </p:nvSpPr>
          <p:spPr bwMode="auto">
            <a:xfrm>
              <a:off x="2189" y="4657"/>
              <a:ext cx="425" cy="245"/>
            </a:xfrm>
            <a:custGeom>
              <a:avLst/>
              <a:gdLst>
                <a:gd name="T0" fmla="*/ 0 w 3404"/>
                <a:gd name="T1" fmla="*/ 0 h 1962"/>
                <a:gd name="T2" fmla="*/ 0 w 3404"/>
                <a:gd name="T3" fmla="*/ 0 h 1962"/>
                <a:gd name="T4" fmla="*/ 0 w 3404"/>
                <a:gd name="T5" fmla="*/ 0 h 1962"/>
                <a:gd name="T6" fmla="*/ 0 w 3404"/>
                <a:gd name="T7" fmla="*/ 0 h 1962"/>
                <a:gd name="T8" fmla="*/ 0 w 3404"/>
                <a:gd name="T9" fmla="*/ 0 h 1962"/>
                <a:gd name="T10" fmla="*/ 0 w 3404"/>
                <a:gd name="T11" fmla="*/ 0 h 1962"/>
                <a:gd name="T12" fmla="*/ 0 w 3404"/>
                <a:gd name="T13" fmla="*/ 0 h 1962"/>
                <a:gd name="T14" fmla="*/ 0 w 3404"/>
                <a:gd name="T15" fmla="*/ 0 h 1962"/>
                <a:gd name="T16" fmla="*/ 0 w 3404"/>
                <a:gd name="T17" fmla="*/ 0 h 1962"/>
                <a:gd name="T18" fmla="*/ 0 w 3404"/>
                <a:gd name="T19" fmla="*/ 0 h 1962"/>
                <a:gd name="T20" fmla="*/ 0 w 3404"/>
                <a:gd name="T21" fmla="*/ 0 h 1962"/>
                <a:gd name="T22" fmla="*/ 0 w 3404"/>
                <a:gd name="T23" fmla="*/ 0 h 1962"/>
                <a:gd name="T24" fmla="*/ 0 w 3404"/>
                <a:gd name="T25" fmla="*/ 0 h 1962"/>
                <a:gd name="T26" fmla="*/ 0 w 3404"/>
                <a:gd name="T27" fmla="*/ 0 h 1962"/>
                <a:gd name="T28" fmla="*/ 0 w 3404"/>
                <a:gd name="T29" fmla="*/ 0 h 1962"/>
                <a:gd name="T30" fmla="*/ 0 w 3404"/>
                <a:gd name="T31" fmla="*/ 0 h 1962"/>
                <a:gd name="T32" fmla="*/ 0 w 3404"/>
                <a:gd name="T33" fmla="*/ 0 h 1962"/>
                <a:gd name="T34" fmla="*/ 0 w 3404"/>
                <a:gd name="T35" fmla="*/ 0 h 19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404"/>
                <a:gd name="T55" fmla="*/ 0 h 1962"/>
                <a:gd name="T56" fmla="*/ 3404 w 3404"/>
                <a:gd name="T57" fmla="*/ 1962 h 196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404" h="1962">
                  <a:moveTo>
                    <a:pt x="0" y="1627"/>
                  </a:moveTo>
                  <a:lnTo>
                    <a:pt x="283" y="1763"/>
                  </a:lnTo>
                  <a:lnTo>
                    <a:pt x="605" y="1866"/>
                  </a:lnTo>
                  <a:lnTo>
                    <a:pt x="954" y="1933"/>
                  </a:lnTo>
                  <a:lnTo>
                    <a:pt x="1319" y="1962"/>
                  </a:lnTo>
                  <a:lnTo>
                    <a:pt x="1686" y="1953"/>
                  </a:lnTo>
                  <a:lnTo>
                    <a:pt x="2046" y="1904"/>
                  </a:lnTo>
                  <a:lnTo>
                    <a:pt x="2382" y="1818"/>
                  </a:lnTo>
                  <a:lnTo>
                    <a:pt x="2686" y="1699"/>
                  </a:lnTo>
                  <a:lnTo>
                    <a:pt x="2946" y="1549"/>
                  </a:lnTo>
                  <a:lnTo>
                    <a:pt x="3154" y="1373"/>
                  </a:lnTo>
                  <a:lnTo>
                    <a:pt x="3303" y="1180"/>
                  </a:lnTo>
                  <a:lnTo>
                    <a:pt x="3388" y="972"/>
                  </a:lnTo>
                  <a:lnTo>
                    <a:pt x="3404" y="760"/>
                  </a:lnTo>
                  <a:lnTo>
                    <a:pt x="3353" y="551"/>
                  </a:lnTo>
                  <a:lnTo>
                    <a:pt x="3237" y="349"/>
                  </a:lnTo>
                  <a:lnTo>
                    <a:pt x="3058" y="164"/>
                  </a:lnTo>
                  <a:lnTo>
                    <a:pt x="2822" y="0"/>
                  </a:lnTo>
                </a:path>
              </a:pathLst>
            </a:cu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732" name="Line 71"/>
            <p:cNvSpPr>
              <a:spLocks noChangeShapeType="1"/>
            </p:cNvSpPr>
            <p:nvPr/>
          </p:nvSpPr>
          <p:spPr bwMode="auto">
            <a:xfrm flipV="1">
              <a:off x="2189" y="4860"/>
              <a:ext cx="1" cy="30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33" name="Freeform 72"/>
            <p:cNvSpPr/>
            <p:nvPr/>
          </p:nvSpPr>
          <p:spPr bwMode="auto">
            <a:xfrm>
              <a:off x="2189" y="5065"/>
              <a:ext cx="425" cy="143"/>
            </a:xfrm>
            <a:custGeom>
              <a:avLst/>
              <a:gdLst>
                <a:gd name="T0" fmla="*/ 0 w 3406"/>
                <a:gd name="T1" fmla="*/ 0 h 1148"/>
                <a:gd name="T2" fmla="*/ 0 w 3406"/>
                <a:gd name="T3" fmla="*/ 0 h 1148"/>
                <a:gd name="T4" fmla="*/ 0 w 3406"/>
                <a:gd name="T5" fmla="*/ 0 h 1148"/>
                <a:gd name="T6" fmla="*/ 0 w 3406"/>
                <a:gd name="T7" fmla="*/ 0 h 1148"/>
                <a:gd name="T8" fmla="*/ 0 w 3406"/>
                <a:gd name="T9" fmla="*/ 0 h 1148"/>
                <a:gd name="T10" fmla="*/ 0 w 3406"/>
                <a:gd name="T11" fmla="*/ 0 h 1148"/>
                <a:gd name="T12" fmla="*/ 0 w 3406"/>
                <a:gd name="T13" fmla="*/ 0 h 1148"/>
                <a:gd name="T14" fmla="*/ 0 w 3406"/>
                <a:gd name="T15" fmla="*/ 0 h 1148"/>
                <a:gd name="T16" fmla="*/ 0 w 3406"/>
                <a:gd name="T17" fmla="*/ 0 h 1148"/>
                <a:gd name="T18" fmla="*/ 0 w 3406"/>
                <a:gd name="T19" fmla="*/ 0 h 1148"/>
                <a:gd name="T20" fmla="*/ 0 w 3406"/>
                <a:gd name="T21" fmla="*/ 0 h 1148"/>
                <a:gd name="T22" fmla="*/ 0 w 3406"/>
                <a:gd name="T23" fmla="*/ 0 h 1148"/>
                <a:gd name="T24" fmla="*/ 0 w 3406"/>
                <a:gd name="T25" fmla="*/ 0 h 1148"/>
                <a:gd name="T26" fmla="*/ 0 w 3406"/>
                <a:gd name="T27" fmla="*/ 0 h 11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406"/>
                <a:gd name="T43" fmla="*/ 0 h 1148"/>
                <a:gd name="T44" fmla="*/ 3406 w 3406"/>
                <a:gd name="T45" fmla="*/ 1148 h 11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406" h="1148">
                  <a:moveTo>
                    <a:pt x="0" y="812"/>
                  </a:moveTo>
                  <a:lnTo>
                    <a:pt x="278" y="946"/>
                  </a:lnTo>
                  <a:lnTo>
                    <a:pt x="592" y="1048"/>
                  </a:lnTo>
                  <a:lnTo>
                    <a:pt x="934" y="1116"/>
                  </a:lnTo>
                  <a:lnTo>
                    <a:pt x="1291" y="1148"/>
                  </a:lnTo>
                  <a:lnTo>
                    <a:pt x="1651" y="1141"/>
                  </a:lnTo>
                  <a:lnTo>
                    <a:pt x="2004" y="1098"/>
                  </a:lnTo>
                  <a:lnTo>
                    <a:pt x="2339" y="1017"/>
                  </a:lnTo>
                  <a:lnTo>
                    <a:pt x="2642" y="905"/>
                  </a:lnTo>
                  <a:lnTo>
                    <a:pt x="2904" y="762"/>
                  </a:lnTo>
                  <a:lnTo>
                    <a:pt x="3118" y="595"/>
                  </a:lnTo>
                  <a:lnTo>
                    <a:pt x="3277" y="407"/>
                  </a:lnTo>
                  <a:lnTo>
                    <a:pt x="3373" y="207"/>
                  </a:lnTo>
                  <a:lnTo>
                    <a:pt x="3406" y="0"/>
                  </a:lnTo>
                </a:path>
              </a:pathLst>
            </a:cu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734" name="Line 73"/>
            <p:cNvSpPr>
              <a:spLocks noChangeShapeType="1"/>
            </p:cNvSpPr>
            <p:nvPr/>
          </p:nvSpPr>
          <p:spPr bwMode="auto">
            <a:xfrm flipH="1">
              <a:off x="2034" y="4860"/>
              <a:ext cx="155" cy="89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35" name="Line 74"/>
            <p:cNvSpPr>
              <a:spLocks noChangeShapeType="1"/>
            </p:cNvSpPr>
            <p:nvPr/>
          </p:nvSpPr>
          <p:spPr bwMode="auto">
            <a:xfrm flipV="1">
              <a:off x="2034" y="4949"/>
              <a:ext cx="1" cy="30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36" name="Line 75"/>
            <p:cNvSpPr>
              <a:spLocks noChangeShapeType="1"/>
            </p:cNvSpPr>
            <p:nvPr/>
          </p:nvSpPr>
          <p:spPr bwMode="auto">
            <a:xfrm flipH="1">
              <a:off x="2034" y="5166"/>
              <a:ext cx="155" cy="89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37" name="Line 76"/>
            <p:cNvSpPr>
              <a:spLocks noChangeShapeType="1"/>
            </p:cNvSpPr>
            <p:nvPr/>
          </p:nvSpPr>
          <p:spPr bwMode="auto">
            <a:xfrm>
              <a:off x="2563" y="4492"/>
              <a:ext cx="133" cy="7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38" name="Line 77"/>
            <p:cNvSpPr>
              <a:spLocks noChangeShapeType="1"/>
            </p:cNvSpPr>
            <p:nvPr/>
          </p:nvSpPr>
          <p:spPr bwMode="auto">
            <a:xfrm flipV="1">
              <a:off x="1902" y="4492"/>
              <a:ext cx="661" cy="38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39" name="Line 78"/>
            <p:cNvSpPr>
              <a:spLocks noChangeShapeType="1"/>
            </p:cNvSpPr>
            <p:nvPr/>
          </p:nvSpPr>
          <p:spPr bwMode="auto">
            <a:xfrm flipH="1" flipV="1">
              <a:off x="1902" y="4873"/>
              <a:ext cx="132" cy="7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40" name="Line 79"/>
            <p:cNvSpPr>
              <a:spLocks noChangeShapeType="1"/>
            </p:cNvSpPr>
            <p:nvPr/>
          </p:nvSpPr>
          <p:spPr bwMode="auto">
            <a:xfrm flipV="1">
              <a:off x="2614" y="4759"/>
              <a:ext cx="1" cy="30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41" name="Line 80"/>
            <p:cNvSpPr>
              <a:spLocks noChangeShapeType="1"/>
            </p:cNvSpPr>
            <p:nvPr/>
          </p:nvSpPr>
          <p:spPr bwMode="auto">
            <a:xfrm>
              <a:off x="2696" y="4874"/>
              <a:ext cx="308" cy="17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42" name="Line 81"/>
            <p:cNvSpPr>
              <a:spLocks noChangeShapeType="1"/>
            </p:cNvSpPr>
            <p:nvPr/>
          </p:nvSpPr>
          <p:spPr bwMode="auto">
            <a:xfrm flipV="1">
              <a:off x="3004" y="5052"/>
              <a:ext cx="1" cy="12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43" name="Line 82"/>
            <p:cNvSpPr>
              <a:spLocks noChangeShapeType="1"/>
            </p:cNvSpPr>
            <p:nvPr/>
          </p:nvSpPr>
          <p:spPr bwMode="auto">
            <a:xfrm flipH="1">
              <a:off x="2343" y="5052"/>
              <a:ext cx="661" cy="38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44" name="Line 83"/>
            <p:cNvSpPr>
              <a:spLocks noChangeShapeType="1"/>
            </p:cNvSpPr>
            <p:nvPr/>
          </p:nvSpPr>
          <p:spPr bwMode="auto">
            <a:xfrm flipV="1">
              <a:off x="2343" y="5433"/>
              <a:ext cx="1" cy="12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45" name="Line 84"/>
            <p:cNvSpPr>
              <a:spLocks noChangeShapeType="1"/>
            </p:cNvSpPr>
            <p:nvPr/>
          </p:nvSpPr>
          <p:spPr bwMode="auto">
            <a:xfrm flipH="1">
              <a:off x="2343" y="5180"/>
              <a:ext cx="661" cy="38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46" name="Line 85"/>
            <p:cNvSpPr>
              <a:spLocks noChangeShapeType="1"/>
            </p:cNvSpPr>
            <p:nvPr/>
          </p:nvSpPr>
          <p:spPr bwMode="auto">
            <a:xfrm flipH="1" flipV="1">
              <a:off x="2034" y="5255"/>
              <a:ext cx="309" cy="17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47" name="Line 86"/>
            <p:cNvSpPr>
              <a:spLocks noChangeShapeType="1"/>
            </p:cNvSpPr>
            <p:nvPr/>
          </p:nvSpPr>
          <p:spPr bwMode="auto">
            <a:xfrm flipV="1">
              <a:off x="1902" y="4873"/>
              <a:ext cx="1" cy="433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48" name="Line 87"/>
            <p:cNvSpPr>
              <a:spLocks noChangeShapeType="1"/>
            </p:cNvSpPr>
            <p:nvPr/>
          </p:nvSpPr>
          <p:spPr bwMode="auto">
            <a:xfrm flipH="1" flipV="1">
              <a:off x="1902" y="5306"/>
              <a:ext cx="441" cy="255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117"/>
          <p:cNvGrpSpPr/>
          <p:nvPr/>
        </p:nvGrpSpPr>
        <p:grpSpPr>
          <a:xfrm flipH="1">
            <a:off x="2663826" y="2830514"/>
            <a:ext cx="1751013" cy="1697037"/>
            <a:chOff x="946" y="4074"/>
            <a:chExt cx="1103" cy="1069"/>
          </a:xfrm>
        </p:grpSpPr>
        <p:sp>
          <p:nvSpPr>
            <p:cNvPr id="24704" name="Line 93"/>
            <p:cNvSpPr>
              <a:spLocks noChangeShapeType="1"/>
            </p:cNvSpPr>
            <p:nvPr/>
          </p:nvSpPr>
          <p:spPr bwMode="auto">
            <a:xfrm flipH="1">
              <a:off x="1585" y="4150"/>
              <a:ext cx="154" cy="89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05" name="Line 94"/>
            <p:cNvSpPr>
              <a:spLocks noChangeShapeType="1"/>
            </p:cNvSpPr>
            <p:nvPr/>
          </p:nvSpPr>
          <p:spPr bwMode="auto">
            <a:xfrm flipV="1">
              <a:off x="1739" y="4150"/>
              <a:ext cx="1" cy="17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06" name="Line 95"/>
            <p:cNvSpPr>
              <a:spLocks noChangeShapeType="1"/>
            </p:cNvSpPr>
            <p:nvPr/>
          </p:nvSpPr>
          <p:spPr bwMode="auto">
            <a:xfrm>
              <a:off x="1585" y="4239"/>
              <a:ext cx="176" cy="102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07" name="Line 96"/>
            <p:cNvSpPr>
              <a:spLocks noChangeShapeType="1"/>
            </p:cNvSpPr>
            <p:nvPr/>
          </p:nvSpPr>
          <p:spPr bwMode="auto">
            <a:xfrm flipV="1">
              <a:off x="1761" y="4341"/>
              <a:ext cx="1" cy="30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08" name="Line 97"/>
            <p:cNvSpPr>
              <a:spLocks noChangeShapeType="1"/>
            </p:cNvSpPr>
            <p:nvPr/>
          </p:nvSpPr>
          <p:spPr bwMode="auto">
            <a:xfrm flipH="1">
              <a:off x="1409" y="4341"/>
              <a:ext cx="352" cy="203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09" name="Line 98"/>
            <p:cNvSpPr>
              <a:spLocks noChangeShapeType="1"/>
            </p:cNvSpPr>
            <p:nvPr/>
          </p:nvSpPr>
          <p:spPr bwMode="auto">
            <a:xfrm flipV="1">
              <a:off x="1409" y="4544"/>
              <a:ext cx="1" cy="30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10" name="Line 99"/>
            <p:cNvSpPr>
              <a:spLocks noChangeShapeType="1"/>
            </p:cNvSpPr>
            <p:nvPr/>
          </p:nvSpPr>
          <p:spPr bwMode="auto">
            <a:xfrm flipH="1">
              <a:off x="1409" y="4647"/>
              <a:ext cx="352" cy="203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11" name="Line 100"/>
            <p:cNvSpPr>
              <a:spLocks noChangeShapeType="1"/>
            </p:cNvSpPr>
            <p:nvPr/>
          </p:nvSpPr>
          <p:spPr bwMode="auto">
            <a:xfrm flipH="1" flipV="1">
              <a:off x="1232" y="4443"/>
              <a:ext cx="177" cy="10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12" name="Line 101"/>
            <p:cNvSpPr>
              <a:spLocks noChangeShapeType="1"/>
            </p:cNvSpPr>
            <p:nvPr/>
          </p:nvSpPr>
          <p:spPr bwMode="auto">
            <a:xfrm flipV="1">
              <a:off x="1232" y="4443"/>
              <a:ext cx="1" cy="30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13" name="Line 102"/>
            <p:cNvSpPr>
              <a:spLocks noChangeShapeType="1"/>
            </p:cNvSpPr>
            <p:nvPr/>
          </p:nvSpPr>
          <p:spPr bwMode="auto">
            <a:xfrm flipH="1" flipV="1">
              <a:off x="1232" y="4749"/>
              <a:ext cx="177" cy="10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14" name="Line 103"/>
            <p:cNvSpPr>
              <a:spLocks noChangeShapeType="1"/>
            </p:cNvSpPr>
            <p:nvPr/>
          </p:nvSpPr>
          <p:spPr bwMode="auto">
            <a:xfrm flipH="1">
              <a:off x="1078" y="4443"/>
              <a:ext cx="154" cy="89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15" name="Line 104"/>
            <p:cNvSpPr>
              <a:spLocks noChangeShapeType="1"/>
            </p:cNvSpPr>
            <p:nvPr/>
          </p:nvSpPr>
          <p:spPr bwMode="auto">
            <a:xfrm flipV="1">
              <a:off x="1078" y="4532"/>
              <a:ext cx="1" cy="30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16" name="Line 105"/>
            <p:cNvSpPr>
              <a:spLocks noChangeShapeType="1"/>
            </p:cNvSpPr>
            <p:nvPr/>
          </p:nvSpPr>
          <p:spPr bwMode="auto">
            <a:xfrm flipH="1">
              <a:off x="1078" y="4749"/>
              <a:ext cx="154" cy="89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17" name="Line 106"/>
            <p:cNvSpPr>
              <a:spLocks noChangeShapeType="1"/>
            </p:cNvSpPr>
            <p:nvPr/>
          </p:nvSpPr>
          <p:spPr bwMode="auto">
            <a:xfrm>
              <a:off x="1607" y="4074"/>
              <a:ext cx="132" cy="7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18" name="Line 107"/>
            <p:cNvSpPr>
              <a:spLocks noChangeShapeType="1"/>
            </p:cNvSpPr>
            <p:nvPr/>
          </p:nvSpPr>
          <p:spPr bwMode="auto">
            <a:xfrm flipV="1">
              <a:off x="946" y="4074"/>
              <a:ext cx="661" cy="38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19" name="Line 108"/>
            <p:cNvSpPr>
              <a:spLocks noChangeShapeType="1"/>
            </p:cNvSpPr>
            <p:nvPr/>
          </p:nvSpPr>
          <p:spPr bwMode="auto">
            <a:xfrm flipH="1" flipV="1">
              <a:off x="946" y="4455"/>
              <a:ext cx="132" cy="77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20" name="Line 109"/>
            <p:cNvSpPr>
              <a:spLocks noChangeShapeType="1"/>
            </p:cNvSpPr>
            <p:nvPr/>
          </p:nvSpPr>
          <p:spPr bwMode="auto">
            <a:xfrm>
              <a:off x="1761" y="4469"/>
              <a:ext cx="287" cy="165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21" name="Line 110"/>
            <p:cNvSpPr>
              <a:spLocks noChangeShapeType="1"/>
            </p:cNvSpPr>
            <p:nvPr/>
          </p:nvSpPr>
          <p:spPr bwMode="auto">
            <a:xfrm flipV="1">
              <a:off x="2048" y="4634"/>
              <a:ext cx="1" cy="12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22" name="Line 111"/>
            <p:cNvSpPr>
              <a:spLocks noChangeShapeType="1"/>
            </p:cNvSpPr>
            <p:nvPr/>
          </p:nvSpPr>
          <p:spPr bwMode="auto">
            <a:xfrm flipH="1">
              <a:off x="1386" y="4634"/>
              <a:ext cx="662" cy="38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23" name="Line 112"/>
            <p:cNvSpPr>
              <a:spLocks noChangeShapeType="1"/>
            </p:cNvSpPr>
            <p:nvPr/>
          </p:nvSpPr>
          <p:spPr bwMode="auto">
            <a:xfrm flipV="1">
              <a:off x="1386" y="5015"/>
              <a:ext cx="1" cy="12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24" name="Line 113"/>
            <p:cNvSpPr>
              <a:spLocks noChangeShapeType="1"/>
            </p:cNvSpPr>
            <p:nvPr/>
          </p:nvSpPr>
          <p:spPr bwMode="auto">
            <a:xfrm flipH="1">
              <a:off x="1386" y="4762"/>
              <a:ext cx="662" cy="38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25" name="Line 114"/>
            <p:cNvSpPr>
              <a:spLocks noChangeShapeType="1"/>
            </p:cNvSpPr>
            <p:nvPr/>
          </p:nvSpPr>
          <p:spPr bwMode="auto">
            <a:xfrm flipH="1" flipV="1">
              <a:off x="1078" y="4838"/>
              <a:ext cx="308" cy="177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26" name="Line 115"/>
            <p:cNvSpPr>
              <a:spLocks noChangeShapeType="1"/>
            </p:cNvSpPr>
            <p:nvPr/>
          </p:nvSpPr>
          <p:spPr bwMode="auto">
            <a:xfrm flipV="1">
              <a:off x="946" y="4455"/>
              <a:ext cx="1" cy="434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27" name="Line 116"/>
            <p:cNvSpPr>
              <a:spLocks noChangeShapeType="1"/>
            </p:cNvSpPr>
            <p:nvPr/>
          </p:nvSpPr>
          <p:spPr bwMode="auto">
            <a:xfrm flipH="1" flipV="1">
              <a:off x="946" y="4889"/>
              <a:ext cx="440" cy="254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Group 147"/>
          <p:cNvGrpSpPr/>
          <p:nvPr/>
        </p:nvGrpSpPr>
        <p:grpSpPr>
          <a:xfrm flipH="1">
            <a:off x="5165726" y="5116514"/>
            <a:ext cx="1751013" cy="1697037"/>
            <a:chOff x="2167" y="4356"/>
            <a:chExt cx="1103" cy="1069"/>
          </a:xfrm>
        </p:grpSpPr>
        <p:sp>
          <p:nvSpPr>
            <p:cNvPr id="24679" name="Line 122"/>
            <p:cNvSpPr>
              <a:spLocks noChangeShapeType="1"/>
            </p:cNvSpPr>
            <p:nvPr/>
          </p:nvSpPr>
          <p:spPr bwMode="auto">
            <a:xfrm flipH="1">
              <a:off x="2938" y="4522"/>
              <a:ext cx="177" cy="10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80" name="Line 123"/>
            <p:cNvSpPr>
              <a:spLocks noChangeShapeType="1"/>
            </p:cNvSpPr>
            <p:nvPr/>
          </p:nvSpPr>
          <p:spPr bwMode="auto">
            <a:xfrm flipV="1">
              <a:off x="2938" y="4623"/>
              <a:ext cx="1" cy="30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81" name="Line 124"/>
            <p:cNvSpPr>
              <a:spLocks noChangeShapeType="1"/>
            </p:cNvSpPr>
            <p:nvPr/>
          </p:nvSpPr>
          <p:spPr bwMode="auto">
            <a:xfrm flipH="1">
              <a:off x="2938" y="4828"/>
              <a:ext cx="177" cy="10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82" name="Line 125"/>
            <p:cNvSpPr>
              <a:spLocks noChangeShapeType="1"/>
            </p:cNvSpPr>
            <p:nvPr/>
          </p:nvSpPr>
          <p:spPr bwMode="auto">
            <a:xfrm flipV="1">
              <a:off x="3115" y="4522"/>
              <a:ext cx="1" cy="30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83" name="Line 126"/>
            <p:cNvSpPr>
              <a:spLocks noChangeShapeType="1"/>
            </p:cNvSpPr>
            <p:nvPr/>
          </p:nvSpPr>
          <p:spPr bwMode="auto">
            <a:xfrm flipH="1" flipV="1">
              <a:off x="2784" y="4534"/>
              <a:ext cx="154" cy="89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84" name="Line 127"/>
            <p:cNvSpPr>
              <a:spLocks noChangeShapeType="1"/>
            </p:cNvSpPr>
            <p:nvPr/>
          </p:nvSpPr>
          <p:spPr bwMode="auto">
            <a:xfrm flipV="1">
              <a:off x="2784" y="4534"/>
              <a:ext cx="1" cy="30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85" name="Line 128"/>
            <p:cNvSpPr>
              <a:spLocks noChangeShapeType="1"/>
            </p:cNvSpPr>
            <p:nvPr/>
          </p:nvSpPr>
          <p:spPr bwMode="auto">
            <a:xfrm flipH="1" flipV="1">
              <a:off x="2784" y="4840"/>
              <a:ext cx="154" cy="89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86" name="Line 129"/>
            <p:cNvSpPr>
              <a:spLocks noChangeShapeType="1"/>
            </p:cNvSpPr>
            <p:nvPr/>
          </p:nvSpPr>
          <p:spPr bwMode="auto">
            <a:xfrm flipH="1">
              <a:off x="2476" y="4534"/>
              <a:ext cx="308" cy="17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87" name="Line 130"/>
            <p:cNvSpPr>
              <a:spLocks noChangeShapeType="1"/>
            </p:cNvSpPr>
            <p:nvPr/>
          </p:nvSpPr>
          <p:spPr bwMode="auto">
            <a:xfrm flipH="1">
              <a:off x="2630" y="4840"/>
              <a:ext cx="154" cy="89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88" name="Line 131"/>
            <p:cNvSpPr>
              <a:spLocks noChangeShapeType="1"/>
            </p:cNvSpPr>
            <p:nvPr/>
          </p:nvSpPr>
          <p:spPr bwMode="auto">
            <a:xfrm>
              <a:off x="2476" y="4712"/>
              <a:ext cx="154" cy="89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89" name="Line 132"/>
            <p:cNvSpPr>
              <a:spLocks noChangeShapeType="1"/>
            </p:cNvSpPr>
            <p:nvPr/>
          </p:nvSpPr>
          <p:spPr bwMode="auto">
            <a:xfrm flipV="1">
              <a:off x="2630" y="4801"/>
              <a:ext cx="1" cy="30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90" name="Line 133"/>
            <p:cNvSpPr>
              <a:spLocks noChangeShapeType="1"/>
            </p:cNvSpPr>
            <p:nvPr/>
          </p:nvSpPr>
          <p:spPr bwMode="auto">
            <a:xfrm flipH="1">
              <a:off x="2453" y="4801"/>
              <a:ext cx="177" cy="102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91" name="Line 134"/>
            <p:cNvSpPr>
              <a:spLocks noChangeShapeType="1"/>
            </p:cNvSpPr>
            <p:nvPr/>
          </p:nvSpPr>
          <p:spPr bwMode="auto">
            <a:xfrm flipV="1">
              <a:off x="2453" y="4903"/>
              <a:ext cx="1" cy="30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92" name="Line 135"/>
            <p:cNvSpPr>
              <a:spLocks noChangeShapeType="1"/>
            </p:cNvSpPr>
            <p:nvPr/>
          </p:nvSpPr>
          <p:spPr bwMode="auto">
            <a:xfrm flipH="1">
              <a:off x="2453" y="5107"/>
              <a:ext cx="177" cy="102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93" name="Line 136"/>
            <p:cNvSpPr>
              <a:spLocks noChangeShapeType="1"/>
            </p:cNvSpPr>
            <p:nvPr/>
          </p:nvSpPr>
          <p:spPr bwMode="auto">
            <a:xfrm>
              <a:off x="2828" y="4356"/>
              <a:ext cx="287" cy="16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94" name="Line 137"/>
            <p:cNvSpPr>
              <a:spLocks noChangeShapeType="1"/>
            </p:cNvSpPr>
            <p:nvPr/>
          </p:nvSpPr>
          <p:spPr bwMode="auto">
            <a:xfrm flipV="1">
              <a:off x="2167" y="4356"/>
              <a:ext cx="661" cy="38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95" name="Line 138"/>
            <p:cNvSpPr>
              <a:spLocks noChangeShapeType="1"/>
            </p:cNvSpPr>
            <p:nvPr/>
          </p:nvSpPr>
          <p:spPr bwMode="auto">
            <a:xfrm flipH="1" flipV="1">
              <a:off x="2167" y="4737"/>
              <a:ext cx="286" cy="16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96" name="Line 139"/>
            <p:cNvSpPr>
              <a:spLocks noChangeShapeType="1"/>
            </p:cNvSpPr>
            <p:nvPr/>
          </p:nvSpPr>
          <p:spPr bwMode="auto">
            <a:xfrm>
              <a:off x="3115" y="4828"/>
              <a:ext cx="154" cy="8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97" name="Line 140"/>
            <p:cNvSpPr>
              <a:spLocks noChangeShapeType="1"/>
            </p:cNvSpPr>
            <p:nvPr/>
          </p:nvSpPr>
          <p:spPr bwMode="auto">
            <a:xfrm flipV="1">
              <a:off x="3269" y="4916"/>
              <a:ext cx="1" cy="12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98" name="Line 141"/>
            <p:cNvSpPr>
              <a:spLocks noChangeShapeType="1"/>
            </p:cNvSpPr>
            <p:nvPr/>
          </p:nvSpPr>
          <p:spPr bwMode="auto">
            <a:xfrm flipH="1">
              <a:off x="2608" y="4916"/>
              <a:ext cx="661" cy="382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99" name="Line 142"/>
            <p:cNvSpPr>
              <a:spLocks noChangeShapeType="1"/>
            </p:cNvSpPr>
            <p:nvPr/>
          </p:nvSpPr>
          <p:spPr bwMode="auto">
            <a:xfrm flipV="1">
              <a:off x="2608" y="5298"/>
              <a:ext cx="1" cy="127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00" name="Line 143"/>
            <p:cNvSpPr>
              <a:spLocks noChangeShapeType="1"/>
            </p:cNvSpPr>
            <p:nvPr/>
          </p:nvSpPr>
          <p:spPr bwMode="auto">
            <a:xfrm flipH="1">
              <a:off x="2608" y="5044"/>
              <a:ext cx="661" cy="38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01" name="Line 144"/>
            <p:cNvSpPr>
              <a:spLocks noChangeShapeType="1"/>
            </p:cNvSpPr>
            <p:nvPr/>
          </p:nvSpPr>
          <p:spPr bwMode="auto">
            <a:xfrm flipH="1" flipV="1">
              <a:off x="2453" y="5209"/>
              <a:ext cx="155" cy="89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02" name="Line 145"/>
            <p:cNvSpPr>
              <a:spLocks noChangeShapeType="1"/>
            </p:cNvSpPr>
            <p:nvPr/>
          </p:nvSpPr>
          <p:spPr bwMode="auto">
            <a:xfrm flipV="1">
              <a:off x="2167" y="4737"/>
              <a:ext cx="1" cy="434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703" name="Line 146"/>
            <p:cNvSpPr>
              <a:spLocks noChangeShapeType="1"/>
            </p:cNvSpPr>
            <p:nvPr/>
          </p:nvSpPr>
          <p:spPr bwMode="auto">
            <a:xfrm flipH="1" flipV="1">
              <a:off x="2167" y="5171"/>
              <a:ext cx="441" cy="254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Group 171"/>
          <p:cNvGrpSpPr/>
          <p:nvPr/>
        </p:nvGrpSpPr>
        <p:grpSpPr>
          <a:xfrm flipH="1">
            <a:off x="7154863" y="4614863"/>
            <a:ext cx="1751012" cy="1695450"/>
            <a:chOff x="3868" y="4300"/>
            <a:chExt cx="1103" cy="1068"/>
          </a:xfrm>
        </p:grpSpPr>
        <p:sp>
          <p:nvSpPr>
            <p:cNvPr id="24660" name="Line 152"/>
            <p:cNvSpPr>
              <a:spLocks noChangeShapeType="1"/>
            </p:cNvSpPr>
            <p:nvPr/>
          </p:nvSpPr>
          <p:spPr bwMode="auto">
            <a:xfrm>
              <a:off x="4661" y="4376"/>
              <a:ext cx="22" cy="19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61" name="Line 153"/>
            <p:cNvSpPr>
              <a:spLocks noChangeShapeType="1"/>
            </p:cNvSpPr>
            <p:nvPr/>
          </p:nvSpPr>
          <p:spPr bwMode="auto">
            <a:xfrm flipV="1">
              <a:off x="4683" y="4567"/>
              <a:ext cx="1" cy="30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62" name="Line 154"/>
            <p:cNvSpPr>
              <a:spLocks noChangeShapeType="1"/>
            </p:cNvSpPr>
            <p:nvPr/>
          </p:nvSpPr>
          <p:spPr bwMode="auto">
            <a:xfrm flipH="1">
              <a:off x="4330" y="4567"/>
              <a:ext cx="353" cy="203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63" name="Line 155"/>
            <p:cNvSpPr>
              <a:spLocks noChangeShapeType="1"/>
            </p:cNvSpPr>
            <p:nvPr/>
          </p:nvSpPr>
          <p:spPr bwMode="auto">
            <a:xfrm flipV="1">
              <a:off x="4330" y="4770"/>
              <a:ext cx="1" cy="30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64" name="Line 156"/>
            <p:cNvSpPr>
              <a:spLocks noChangeShapeType="1"/>
            </p:cNvSpPr>
            <p:nvPr/>
          </p:nvSpPr>
          <p:spPr bwMode="auto">
            <a:xfrm flipH="1">
              <a:off x="4330" y="4873"/>
              <a:ext cx="353" cy="203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65" name="Line 157"/>
            <p:cNvSpPr>
              <a:spLocks noChangeShapeType="1"/>
            </p:cNvSpPr>
            <p:nvPr/>
          </p:nvSpPr>
          <p:spPr bwMode="auto">
            <a:xfrm flipH="1" flipV="1">
              <a:off x="4000" y="4757"/>
              <a:ext cx="330" cy="13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66" name="Line 158"/>
            <p:cNvSpPr>
              <a:spLocks noChangeShapeType="1"/>
            </p:cNvSpPr>
            <p:nvPr/>
          </p:nvSpPr>
          <p:spPr bwMode="auto">
            <a:xfrm flipV="1">
              <a:off x="4000" y="4757"/>
              <a:ext cx="1" cy="30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67" name="Line 159"/>
            <p:cNvSpPr>
              <a:spLocks noChangeShapeType="1"/>
            </p:cNvSpPr>
            <p:nvPr/>
          </p:nvSpPr>
          <p:spPr bwMode="auto">
            <a:xfrm flipH="1" flipV="1">
              <a:off x="4000" y="5063"/>
              <a:ext cx="330" cy="13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68" name="Line 160"/>
            <p:cNvSpPr>
              <a:spLocks noChangeShapeType="1"/>
            </p:cNvSpPr>
            <p:nvPr/>
          </p:nvSpPr>
          <p:spPr bwMode="auto">
            <a:xfrm>
              <a:off x="4529" y="4300"/>
              <a:ext cx="132" cy="7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69" name="Line 161"/>
            <p:cNvSpPr>
              <a:spLocks noChangeShapeType="1"/>
            </p:cNvSpPr>
            <p:nvPr/>
          </p:nvSpPr>
          <p:spPr bwMode="auto">
            <a:xfrm flipV="1">
              <a:off x="3868" y="4300"/>
              <a:ext cx="661" cy="38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70" name="Line 162"/>
            <p:cNvSpPr>
              <a:spLocks noChangeShapeType="1"/>
            </p:cNvSpPr>
            <p:nvPr/>
          </p:nvSpPr>
          <p:spPr bwMode="auto">
            <a:xfrm flipH="1" flipV="1">
              <a:off x="3868" y="4681"/>
              <a:ext cx="132" cy="7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71" name="Line 163"/>
            <p:cNvSpPr>
              <a:spLocks noChangeShapeType="1"/>
            </p:cNvSpPr>
            <p:nvPr/>
          </p:nvSpPr>
          <p:spPr bwMode="auto">
            <a:xfrm>
              <a:off x="4683" y="4695"/>
              <a:ext cx="287" cy="165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72" name="Line 164"/>
            <p:cNvSpPr>
              <a:spLocks noChangeShapeType="1"/>
            </p:cNvSpPr>
            <p:nvPr/>
          </p:nvSpPr>
          <p:spPr bwMode="auto">
            <a:xfrm flipV="1">
              <a:off x="4970" y="4860"/>
              <a:ext cx="1" cy="127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73" name="Line 165"/>
            <p:cNvSpPr>
              <a:spLocks noChangeShapeType="1"/>
            </p:cNvSpPr>
            <p:nvPr/>
          </p:nvSpPr>
          <p:spPr bwMode="auto">
            <a:xfrm flipH="1">
              <a:off x="4308" y="4860"/>
              <a:ext cx="662" cy="38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74" name="Line 166"/>
            <p:cNvSpPr>
              <a:spLocks noChangeShapeType="1"/>
            </p:cNvSpPr>
            <p:nvPr/>
          </p:nvSpPr>
          <p:spPr bwMode="auto">
            <a:xfrm flipV="1">
              <a:off x="4308" y="5241"/>
              <a:ext cx="1" cy="127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75" name="Line 167"/>
            <p:cNvSpPr>
              <a:spLocks noChangeShapeType="1"/>
            </p:cNvSpPr>
            <p:nvPr/>
          </p:nvSpPr>
          <p:spPr bwMode="auto">
            <a:xfrm flipH="1">
              <a:off x="4308" y="4987"/>
              <a:ext cx="662" cy="38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76" name="Line 168"/>
            <p:cNvSpPr>
              <a:spLocks noChangeShapeType="1"/>
            </p:cNvSpPr>
            <p:nvPr/>
          </p:nvSpPr>
          <p:spPr bwMode="auto">
            <a:xfrm flipH="1" flipV="1">
              <a:off x="4000" y="5063"/>
              <a:ext cx="308" cy="17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77" name="Line 169"/>
            <p:cNvSpPr>
              <a:spLocks noChangeShapeType="1"/>
            </p:cNvSpPr>
            <p:nvPr/>
          </p:nvSpPr>
          <p:spPr bwMode="auto">
            <a:xfrm flipV="1">
              <a:off x="3868" y="4681"/>
              <a:ext cx="1" cy="433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78" name="Line 170"/>
            <p:cNvSpPr>
              <a:spLocks noChangeShapeType="1"/>
            </p:cNvSpPr>
            <p:nvPr/>
          </p:nvSpPr>
          <p:spPr bwMode="auto">
            <a:xfrm flipH="1" flipV="1">
              <a:off x="3868" y="5114"/>
              <a:ext cx="440" cy="254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Group 199"/>
          <p:cNvGrpSpPr/>
          <p:nvPr/>
        </p:nvGrpSpPr>
        <p:grpSpPr>
          <a:xfrm flipH="1">
            <a:off x="3167063" y="4679950"/>
            <a:ext cx="1751012" cy="1695450"/>
            <a:chOff x="3647" y="4241"/>
            <a:chExt cx="1103" cy="1068"/>
          </a:xfrm>
        </p:grpSpPr>
        <p:sp>
          <p:nvSpPr>
            <p:cNvPr id="24637" name="Line 176"/>
            <p:cNvSpPr>
              <a:spLocks noChangeShapeType="1"/>
            </p:cNvSpPr>
            <p:nvPr/>
          </p:nvSpPr>
          <p:spPr bwMode="auto">
            <a:xfrm>
              <a:off x="4109" y="4685"/>
              <a:ext cx="155" cy="395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38" name="Line 177"/>
            <p:cNvSpPr>
              <a:spLocks noChangeShapeType="1"/>
            </p:cNvSpPr>
            <p:nvPr/>
          </p:nvSpPr>
          <p:spPr bwMode="auto">
            <a:xfrm flipV="1">
              <a:off x="3933" y="4685"/>
              <a:ext cx="176" cy="102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39" name="Line 178"/>
            <p:cNvSpPr>
              <a:spLocks noChangeShapeType="1"/>
            </p:cNvSpPr>
            <p:nvPr/>
          </p:nvSpPr>
          <p:spPr bwMode="auto">
            <a:xfrm flipH="1" flipV="1">
              <a:off x="3933" y="4787"/>
              <a:ext cx="154" cy="395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40" name="Line 179"/>
            <p:cNvSpPr>
              <a:spLocks noChangeShapeType="1"/>
            </p:cNvSpPr>
            <p:nvPr/>
          </p:nvSpPr>
          <p:spPr bwMode="auto">
            <a:xfrm flipH="1">
              <a:off x="4087" y="5080"/>
              <a:ext cx="177" cy="102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41" name="Line 180"/>
            <p:cNvSpPr>
              <a:spLocks noChangeShapeType="1"/>
            </p:cNvSpPr>
            <p:nvPr/>
          </p:nvSpPr>
          <p:spPr bwMode="auto">
            <a:xfrm flipH="1" flipV="1">
              <a:off x="4418" y="4507"/>
              <a:ext cx="154" cy="395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42" name="Line 181"/>
            <p:cNvSpPr>
              <a:spLocks noChangeShapeType="1"/>
            </p:cNvSpPr>
            <p:nvPr/>
          </p:nvSpPr>
          <p:spPr bwMode="auto">
            <a:xfrm flipH="1">
              <a:off x="4572" y="4801"/>
              <a:ext cx="177" cy="10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43" name="Line 182"/>
            <p:cNvSpPr>
              <a:spLocks noChangeShapeType="1"/>
            </p:cNvSpPr>
            <p:nvPr/>
          </p:nvSpPr>
          <p:spPr bwMode="auto">
            <a:xfrm>
              <a:off x="4594" y="4406"/>
              <a:ext cx="155" cy="395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44" name="Line 183"/>
            <p:cNvSpPr>
              <a:spLocks noChangeShapeType="1"/>
            </p:cNvSpPr>
            <p:nvPr/>
          </p:nvSpPr>
          <p:spPr bwMode="auto">
            <a:xfrm flipV="1">
              <a:off x="4418" y="4406"/>
              <a:ext cx="176" cy="10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45" name="Line 184"/>
            <p:cNvSpPr>
              <a:spLocks noChangeShapeType="1"/>
            </p:cNvSpPr>
            <p:nvPr/>
          </p:nvSpPr>
          <p:spPr bwMode="auto">
            <a:xfrm flipV="1">
              <a:off x="4749" y="4801"/>
              <a:ext cx="1" cy="127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46" name="Line 185"/>
            <p:cNvSpPr>
              <a:spLocks noChangeShapeType="1"/>
            </p:cNvSpPr>
            <p:nvPr/>
          </p:nvSpPr>
          <p:spPr bwMode="auto">
            <a:xfrm flipV="1">
              <a:off x="3647" y="4622"/>
              <a:ext cx="1" cy="433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47" name="Line 186"/>
            <p:cNvSpPr>
              <a:spLocks noChangeShapeType="1"/>
            </p:cNvSpPr>
            <p:nvPr/>
          </p:nvSpPr>
          <p:spPr bwMode="auto">
            <a:xfrm flipH="1" flipV="1">
              <a:off x="3647" y="5055"/>
              <a:ext cx="440" cy="254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48" name="Line 187"/>
            <p:cNvSpPr>
              <a:spLocks noChangeShapeType="1"/>
            </p:cNvSpPr>
            <p:nvPr/>
          </p:nvSpPr>
          <p:spPr bwMode="auto">
            <a:xfrm flipV="1">
              <a:off x="4087" y="5182"/>
              <a:ext cx="1" cy="127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49" name="Line 188"/>
            <p:cNvSpPr>
              <a:spLocks noChangeShapeType="1"/>
            </p:cNvSpPr>
            <p:nvPr/>
          </p:nvSpPr>
          <p:spPr bwMode="auto">
            <a:xfrm flipH="1">
              <a:off x="4264" y="4902"/>
              <a:ext cx="308" cy="17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50" name="Line 189"/>
            <p:cNvSpPr>
              <a:spLocks noChangeShapeType="1"/>
            </p:cNvSpPr>
            <p:nvPr/>
          </p:nvSpPr>
          <p:spPr bwMode="auto">
            <a:xfrm flipH="1">
              <a:off x="4087" y="4928"/>
              <a:ext cx="662" cy="38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51" name="Line 190"/>
            <p:cNvSpPr>
              <a:spLocks noChangeShapeType="1"/>
            </p:cNvSpPr>
            <p:nvPr/>
          </p:nvSpPr>
          <p:spPr bwMode="auto">
            <a:xfrm>
              <a:off x="4308" y="4241"/>
              <a:ext cx="286" cy="165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52" name="Line 191"/>
            <p:cNvSpPr>
              <a:spLocks noChangeShapeType="1"/>
            </p:cNvSpPr>
            <p:nvPr/>
          </p:nvSpPr>
          <p:spPr bwMode="auto">
            <a:xfrm flipH="1" flipV="1">
              <a:off x="3647" y="4622"/>
              <a:ext cx="286" cy="165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53" name="Line 192"/>
            <p:cNvSpPr>
              <a:spLocks noChangeShapeType="1"/>
            </p:cNvSpPr>
            <p:nvPr/>
          </p:nvSpPr>
          <p:spPr bwMode="auto">
            <a:xfrm flipH="1" flipV="1">
              <a:off x="4264" y="4418"/>
              <a:ext cx="154" cy="89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54" name="Line 193"/>
            <p:cNvSpPr>
              <a:spLocks noChangeShapeType="1"/>
            </p:cNvSpPr>
            <p:nvPr/>
          </p:nvSpPr>
          <p:spPr bwMode="auto">
            <a:xfrm flipV="1">
              <a:off x="4264" y="4418"/>
              <a:ext cx="1" cy="307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55" name="Line 194"/>
            <p:cNvSpPr>
              <a:spLocks noChangeShapeType="1"/>
            </p:cNvSpPr>
            <p:nvPr/>
          </p:nvSpPr>
          <p:spPr bwMode="auto">
            <a:xfrm flipH="1" flipV="1">
              <a:off x="4264" y="4725"/>
              <a:ext cx="308" cy="177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56" name="Line 195"/>
            <p:cNvSpPr>
              <a:spLocks noChangeShapeType="1"/>
            </p:cNvSpPr>
            <p:nvPr/>
          </p:nvSpPr>
          <p:spPr bwMode="auto">
            <a:xfrm flipH="1">
              <a:off x="3955" y="4418"/>
              <a:ext cx="309" cy="17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57" name="Line 196"/>
            <p:cNvSpPr>
              <a:spLocks noChangeShapeType="1"/>
            </p:cNvSpPr>
            <p:nvPr/>
          </p:nvSpPr>
          <p:spPr bwMode="auto">
            <a:xfrm flipH="1">
              <a:off x="4150" y="4725"/>
              <a:ext cx="114" cy="65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58" name="Line 197"/>
            <p:cNvSpPr>
              <a:spLocks noChangeShapeType="1"/>
            </p:cNvSpPr>
            <p:nvPr/>
          </p:nvSpPr>
          <p:spPr bwMode="auto">
            <a:xfrm>
              <a:off x="3955" y="4596"/>
              <a:ext cx="154" cy="89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59" name="Line 198"/>
            <p:cNvSpPr>
              <a:spLocks noChangeShapeType="1"/>
            </p:cNvSpPr>
            <p:nvPr/>
          </p:nvSpPr>
          <p:spPr bwMode="auto">
            <a:xfrm flipV="1">
              <a:off x="3647" y="4241"/>
              <a:ext cx="661" cy="381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0" name="Group 224"/>
          <p:cNvGrpSpPr/>
          <p:nvPr/>
        </p:nvGrpSpPr>
        <p:grpSpPr>
          <a:xfrm flipH="1">
            <a:off x="3298825" y="1125539"/>
            <a:ext cx="1531938" cy="1519237"/>
            <a:chOff x="3626" y="4285"/>
            <a:chExt cx="1262" cy="1252"/>
          </a:xfrm>
        </p:grpSpPr>
        <p:sp>
          <p:nvSpPr>
            <p:cNvPr id="24617" name="Line 204"/>
            <p:cNvSpPr>
              <a:spLocks noChangeShapeType="1"/>
            </p:cNvSpPr>
            <p:nvPr/>
          </p:nvSpPr>
          <p:spPr bwMode="auto">
            <a:xfrm flipH="1">
              <a:off x="4455" y="4388"/>
              <a:ext cx="216" cy="125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8" name="Line 205"/>
            <p:cNvSpPr>
              <a:spLocks noChangeShapeType="1"/>
            </p:cNvSpPr>
            <p:nvPr/>
          </p:nvSpPr>
          <p:spPr bwMode="auto">
            <a:xfrm flipV="1">
              <a:off x="4455" y="4513"/>
              <a:ext cx="1" cy="375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9" name="Line 206"/>
            <p:cNvSpPr>
              <a:spLocks noChangeShapeType="1"/>
            </p:cNvSpPr>
            <p:nvPr/>
          </p:nvSpPr>
          <p:spPr bwMode="auto">
            <a:xfrm flipH="1">
              <a:off x="4455" y="4763"/>
              <a:ext cx="216" cy="125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20" name="Line 207"/>
            <p:cNvSpPr>
              <a:spLocks noChangeShapeType="1"/>
            </p:cNvSpPr>
            <p:nvPr/>
          </p:nvSpPr>
          <p:spPr bwMode="auto">
            <a:xfrm flipV="1">
              <a:off x="4671" y="4388"/>
              <a:ext cx="1" cy="375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21" name="Freeform 208"/>
            <p:cNvSpPr/>
            <p:nvPr/>
          </p:nvSpPr>
          <p:spPr bwMode="auto">
            <a:xfrm>
              <a:off x="3933" y="4461"/>
              <a:ext cx="522" cy="301"/>
            </a:xfrm>
            <a:custGeom>
              <a:avLst/>
              <a:gdLst>
                <a:gd name="T0" fmla="*/ 0 w 4177"/>
                <a:gd name="T1" fmla="*/ 0 h 2406"/>
                <a:gd name="T2" fmla="*/ 0 w 4177"/>
                <a:gd name="T3" fmla="*/ 0 h 2406"/>
                <a:gd name="T4" fmla="*/ 0 w 4177"/>
                <a:gd name="T5" fmla="*/ 0 h 2406"/>
                <a:gd name="T6" fmla="*/ 0 w 4177"/>
                <a:gd name="T7" fmla="*/ 0 h 2406"/>
                <a:gd name="T8" fmla="*/ 0 w 4177"/>
                <a:gd name="T9" fmla="*/ 0 h 2406"/>
                <a:gd name="T10" fmla="*/ 0 w 4177"/>
                <a:gd name="T11" fmla="*/ 0 h 2406"/>
                <a:gd name="T12" fmla="*/ 0 w 4177"/>
                <a:gd name="T13" fmla="*/ 0 h 2406"/>
                <a:gd name="T14" fmla="*/ 0 w 4177"/>
                <a:gd name="T15" fmla="*/ 0 h 2406"/>
                <a:gd name="T16" fmla="*/ 0 w 4177"/>
                <a:gd name="T17" fmla="*/ 0 h 2406"/>
                <a:gd name="T18" fmla="*/ 0 w 4177"/>
                <a:gd name="T19" fmla="*/ 0 h 2406"/>
                <a:gd name="T20" fmla="*/ 0 w 4177"/>
                <a:gd name="T21" fmla="*/ 0 h 2406"/>
                <a:gd name="T22" fmla="*/ 0 w 4177"/>
                <a:gd name="T23" fmla="*/ 0 h 2406"/>
                <a:gd name="T24" fmla="*/ 0 w 4177"/>
                <a:gd name="T25" fmla="*/ 0 h 2406"/>
                <a:gd name="T26" fmla="*/ 0 w 4177"/>
                <a:gd name="T27" fmla="*/ 0 h 2406"/>
                <a:gd name="T28" fmla="*/ 0 w 4177"/>
                <a:gd name="T29" fmla="*/ 0 h 2406"/>
                <a:gd name="T30" fmla="*/ 0 w 4177"/>
                <a:gd name="T31" fmla="*/ 0 h 2406"/>
                <a:gd name="T32" fmla="*/ 0 w 4177"/>
                <a:gd name="T33" fmla="*/ 0 h 2406"/>
                <a:gd name="T34" fmla="*/ 0 w 4177"/>
                <a:gd name="T35" fmla="*/ 0 h 240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77"/>
                <a:gd name="T55" fmla="*/ 0 h 2406"/>
                <a:gd name="T56" fmla="*/ 4177 w 4177"/>
                <a:gd name="T57" fmla="*/ 2406 h 240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77" h="2406">
                  <a:moveTo>
                    <a:pt x="4177" y="411"/>
                  </a:moveTo>
                  <a:lnTo>
                    <a:pt x="3829" y="245"/>
                  </a:lnTo>
                  <a:lnTo>
                    <a:pt x="3434" y="118"/>
                  </a:lnTo>
                  <a:lnTo>
                    <a:pt x="3006" y="35"/>
                  </a:lnTo>
                  <a:lnTo>
                    <a:pt x="2559" y="0"/>
                  </a:lnTo>
                  <a:lnTo>
                    <a:pt x="2107" y="12"/>
                  </a:lnTo>
                  <a:lnTo>
                    <a:pt x="1668" y="71"/>
                  </a:lnTo>
                  <a:lnTo>
                    <a:pt x="1254" y="175"/>
                  </a:lnTo>
                  <a:lnTo>
                    <a:pt x="882" y="323"/>
                  </a:lnTo>
                  <a:lnTo>
                    <a:pt x="562" y="507"/>
                  </a:lnTo>
                  <a:lnTo>
                    <a:pt x="306" y="722"/>
                  </a:lnTo>
                  <a:lnTo>
                    <a:pt x="124" y="959"/>
                  </a:lnTo>
                  <a:lnTo>
                    <a:pt x="21" y="1213"/>
                  </a:lnTo>
                  <a:lnTo>
                    <a:pt x="0" y="1473"/>
                  </a:lnTo>
                  <a:lnTo>
                    <a:pt x="62" y="1731"/>
                  </a:lnTo>
                  <a:lnTo>
                    <a:pt x="206" y="1978"/>
                  </a:lnTo>
                  <a:lnTo>
                    <a:pt x="426" y="2206"/>
                  </a:lnTo>
                  <a:lnTo>
                    <a:pt x="714" y="2406"/>
                  </a:lnTo>
                </a:path>
              </a:pathLst>
            </a:cu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22" name="Line 209"/>
            <p:cNvSpPr>
              <a:spLocks noChangeShapeType="1"/>
            </p:cNvSpPr>
            <p:nvPr/>
          </p:nvSpPr>
          <p:spPr bwMode="auto">
            <a:xfrm flipV="1">
              <a:off x="4022" y="4762"/>
              <a:ext cx="1" cy="37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23" name="Freeform 210"/>
            <p:cNvSpPr/>
            <p:nvPr/>
          </p:nvSpPr>
          <p:spPr bwMode="auto">
            <a:xfrm>
              <a:off x="4022" y="4837"/>
              <a:ext cx="433" cy="51"/>
            </a:xfrm>
            <a:custGeom>
              <a:avLst/>
              <a:gdLst>
                <a:gd name="T0" fmla="*/ 0 w 3463"/>
                <a:gd name="T1" fmla="*/ 0 h 407"/>
                <a:gd name="T2" fmla="*/ 0 w 3463"/>
                <a:gd name="T3" fmla="*/ 0 h 407"/>
                <a:gd name="T4" fmla="*/ 0 w 3463"/>
                <a:gd name="T5" fmla="*/ 0 h 407"/>
                <a:gd name="T6" fmla="*/ 0 w 3463"/>
                <a:gd name="T7" fmla="*/ 0 h 407"/>
                <a:gd name="T8" fmla="*/ 0 w 3463"/>
                <a:gd name="T9" fmla="*/ 0 h 407"/>
                <a:gd name="T10" fmla="*/ 0 w 3463"/>
                <a:gd name="T11" fmla="*/ 0 h 407"/>
                <a:gd name="T12" fmla="*/ 0 w 3463"/>
                <a:gd name="T13" fmla="*/ 0 h 407"/>
                <a:gd name="T14" fmla="*/ 0 w 3463"/>
                <a:gd name="T15" fmla="*/ 0 h 407"/>
                <a:gd name="T16" fmla="*/ 0 w 3463"/>
                <a:gd name="T17" fmla="*/ 0 h 407"/>
                <a:gd name="T18" fmla="*/ 0 w 3463"/>
                <a:gd name="T19" fmla="*/ 0 h 40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63"/>
                <a:gd name="T31" fmla="*/ 0 h 407"/>
                <a:gd name="T32" fmla="*/ 3463 w 3463"/>
                <a:gd name="T33" fmla="*/ 407 h 40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63" h="407">
                  <a:moveTo>
                    <a:pt x="3463" y="407"/>
                  </a:moveTo>
                  <a:lnTo>
                    <a:pt x="3136" y="250"/>
                  </a:lnTo>
                  <a:lnTo>
                    <a:pt x="2767" y="127"/>
                  </a:lnTo>
                  <a:lnTo>
                    <a:pt x="2365" y="43"/>
                  </a:lnTo>
                  <a:lnTo>
                    <a:pt x="1945" y="0"/>
                  </a:lnTo>
                  <a:lnTo>
                    <a:pt x="1518" y="0"/>
                  </a:lnTo>
                  <a:lnTo>
                    <a:pt x="1098" y="43"/>
                  </a:lnTo>
                  <a:lnTo>
                    <a:pt x="696" y="127"/>
                  </a:lnTo>
                  <a:lnTo>
                    <a:pt x="327" y="250"/>
                  </a:lnTo>
                  <a:lnTo>
                    <a:pt x="0" y="407"/>
                  </a:lnTo>
                </a:path>
              </a:pathLst>
            </a:cu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24" name="Line 211"/>
            <p:cNvSpPr>
              <a:spLocks noChangeShapeType="1"/>
            </p:cNvSpPr>
            <p:nvPr/>
          </p:nvSpPr>
          <p:spPr bwMode="auto">
            <a:xfrm flipH="1">
              <a:off x="3805" y="4762"/>
              <a:ext cx="217" cy="125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25" name="Line 212"/>
            <p:cNvSpPr>
              <a:spLocks noChangeShapeType="1"/>
            </p:cNvSpPr>
            <p:nvPr/>
          </p:nvSpPr>
          <p:spPr bwMode="auto">
            <a:xfrm flipV="1">
              <a:off x="3805" y="4887"/>
              <a:ext cx="1" cy="375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26" name="Line 213"/>
            <p:cNvSpPr>
              <a:spLocks noChangeShapeType="1"/>
            </p:cNvSpPr>
            <p:nvPr/>
          </p:nvSpPr>
          <p:spPr bwMode="auto">
            <a:xfrm flipH="1">
              <a:off x="3805" y="5138"/>
              <a:ext cx="217" cy="124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27" name="Freeform 214"/>
            <p:cNvSpPr/>
            <p:nvPr/>
          </p:nvSpPr>
          <p:spPr bwMode="auto">
            <a:xfrm>
              <a:off x="3627" y="4285"/>
              <a:ext cx="1044" cy="602"/>
            </a:xfrm>
            <a:custGeom>
              <a:avLst/>
              <a:gdLst>
                <a:gd name="T0" fmla="*/ 0 w 8355"/>
                <a:gd name="T1" fmla="*/ 0 h 4813"/>
                <a:gd name="T2" fmla="*/ 0 w 8355"/>
                <a:gd name="T3" fmla="*/ 0 h 4813"/>
                <a:gd name="T4" fmla="*/ 0 w 8355"/>
                <a:gd name="T5" fmla="*/ 0 h 4813"/>
                <a:gd name="T6" fmla="*/ 0 w 8355"/>
                <a:gd name="T7" fmla="*/ 0 h 4813"/>
                <a:gd name="T8" fmla="*/ 0 w 8355"/>
                <a:gd name="T9" fmla="*/ 0 h 4813"/>
                <a:gd name="T10" fmla="*/ 0 w 8355"/>
                <a:gd name="T11" fmla="*/ 0 h 4813"/>
                <a:gd name="T12" fmla="*/ 0 w 8355"/>
                <a:gd name="T13" fmla="*/ 0 h 4813"/>
                <a:gd name="T14" fmla="*/ 0 w 8355"/>
                <a:gd name="T15" fmla="*/ 0 h 4813"/>
                <a:gd name="T16" fmla="*/ 0 w 8355"/>
                <a:gd name="T17" fmla="*/ 0 h 4813"/>
                <a:gd name="T18" fmla="*/ 0 w 8355"/>
                <a:gd name="T19" fmla="*/ 0 h 4813"/>
                <a:gd name="T20" fmla="*/ 0 w 8355"/>
                <a:gd name="T21" fmla="*/ 0 h 4813"/>
                <a:gd name="T22" fmla="*/ 0 w 8355"/>
                <a:gd name="T23" fmla="*/ 0 h 4813"/>
                <a:gd name="T24" fmla="*/ 0 w 8355"/>
                <a:gd name="T25" fmla="*/ 0 h 4813"/>
                <a:gd name="T26" fmla="*/ 0 w 8355"/>
                <a:gd name="T27" fmla="*/ 0 h 4813"/>
                <a:gd name="T28" fmla="*/ 0 w 8355"/>
                <a:gd name="T29" fmla="*/ 0 h 4813"/>
                <a:gd name="T30" fmla="*/ 0 w 8355"/>
                <a:gd name="T31" fmla="*/ 0 h 4813"/>
                <a:gd name="T32" fmla="*/ 0 w 8355"/>
                <a:gd name="T33" fmla="*/ 0 h 4813"/>
                <a:gd name="T34" fmla="*/ 0 w 8355"/>
                <a:gd name="T35" fmla="*/ 0 h 48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355"/>
                <a:gd name="T55" fmla="*/ 0 h 4813"/>
                <a:gd name="T56" fmla="*/ 8355 w 8355"/>
                <a:gd name="T57" fmla="*/ 4813 h 48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355" h="4813">
                  <a:moveTo>
                    <a:pt x="8355" y="823"/>
                  </a:moveTo>
                  <a:lnTo>
                    <a:pt x="7659" y="491"/>
                  </a:lnTo>
                  <a:lnTo>
                    <a:pt x="6869" y="237"/>
                  </a:lnTo>
                  <a:lnTo>
                    <a:pt x="6013" y="72"/>
                  </a:lnTo>
                  <a:lnTo>
                    <a:pt x="5118" y="0"/>
                  </a:lnTo>
                  <a:lnTo>
                    <a:pt x="4215" y="24"/>
                  </a:lnTo>
                  <a:lnTo>
                    <a:pt x="3335" y="144"/>
                  </a:lnTo>
                  <a:lnTo>
                    <a:pt x="2509" y="353"/>
                  </a:lnTo>
                  <a:lnTo>
                    <a:pt x="1763" y="647"/>
                  </a:lnTo>
                  <a:lnTo>
                    <a:pt x="1125" y="1015"/>
                  </a:lnTo>
                  <a:lnTo>
                    <a:pt x="613" y="1445"/>
                  </a:lnTo>
                  <a:lnTo>
                    <a:pt x="248" y="1922"/>
                  </a:lnTo>
                  <a:lnTo>
                    <a:pt x="42" y="2428"/>
                  </a:lnTo>
                  <a:lnTo>
                    <a:pt x="0" y="2948"/>
                  </a:lnTo>
                  <a:lnTo>
                    <a:pt x="125" y="3464"/>
                  </a:lnTo>
                  <a:lnTo>
                    <a:pt x="412" y="3958"/>
                  </a:lnTo>
                  <a:lnTo>
                    <a:pt x="852" y="4413"/>
                  </a:lnTo>
                  <a:lnTo>
                    <a:pt x="1429" y="4813"/>
                  </a:lnTo>
                </a:path>
              </a:pathLst>
            </a:cu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28" name="Line 215"/>
            <p:cNvSpPr>
              <a:spLocks noChangeShapeType="1"/>
            </p:cNvSpPr>
            <p:nvPr/>
          </p:nvSpPr>
          <p:spPr bwMode="auto">
            <a:xfrm flipH="1" flipV="1">
              <a:off x="3805" y="5262"/>
              <a:ext cx="217" cy="125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29" name="Line 216"/>
            <p:cNvSpPr>
              <a:spLocks noChangeShapeType="1"/>
            </p:cNvSpPr>
            <p:nvPr/>
          </p:nvSpPr>
          <p:spPr bwMode="auto">
            <a:xfrm flipH="1">
              <a:off x="4022" y="4888"/>
              <a:ext cx="865" cy="499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30" name="Line 217"/>
            <p:cNvSpPr>
              <a:spLocks noChangeShapeType="1"/>
            </p:cNvSpPr>
            <p:nvPr/>
          </p:nvSpPr>
          <p:spPr bwMode="auto">
            <a:xfrm>
              <a:off x="4671" y="4763"/>
              <a:ext cx="216" cy="125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31" name="Freeform 218"/>
            <p:cNvSpPr/>
            <p:nvPr/>
          </p:nvSpPr>
          <p:spPr bwMode="auto">
            <a:xfrm>
              <a:off x="3626" y="5163"/>
              <a:ext cx="179" cy="249"/>
            </a:xfrm>
            <a:custGeom>
              <a:avLst/>
              <a:gdLst>
                <a:gd name="T0" fmla="*/ 0 w 1435"/>
                <a:gd name="T1" fmla="*/ 0 h 1995"/>
                <a:gd name="T2" fmla="*/ 0 w 1435"/>
                <a:gd name="T3" fmla="*/ 0 h 1995"/>
                <a:gd name="T4" fmla="*/ 0 w 1435"/>
                <a:gd name="T5" fmla="*/ 0 h 1995"/>
                <a:gd name="T6" fmla="*/ 0 w 1435"/>
                <a:gd name="T7" fmla="*/ 0 h 1995"/>
                <a:gd name="T8" fmla="*/ 0 w 1435"/>
                <a:gd name="T9" fmla="*/ 0 h 1995"/>
                <a:gd name="T10" fmla="*/ 0 w 1435"/>
                <a:gd name="T11" fmla="*/ 0 h 19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35"/>
                <a:gd name="T19" fmla="*/ 0 h 1995"/>
                <a:gd name="T20" fmla="*/ 1435 w 1435"/>
                <a:gd name="T21" fmla="*/ 1995 h 19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35" h="1994">
                  <a:moveTo>
                    <a:pt x="0" y="0"/>
                  </a:moveTo>
                  <a:lnTo>
                    <a:pt x="61" y="441"/>
                  </a:lnTo>
                  <a:lnTo>
                    <a:pt x="240" y="872"/>
                  </a:lnTo>
                  <a:lnTo>
                    <a:pt x="535" y="1280"/>
                  </a:lnTo>
                  <a:lnTo>
                    <a:pt x="936" y="1658"/>
                  </a:lnTo>
                  <a:lnTo>
                    <a:pt x="1435" y="1995"/>
                  </a:lnTo>
                </a:path>
              </a:pathLst>
            </a:cu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32" name="Line 219"/>
            <p:cNvSpPr>
              <a:spLocks noChangeShapeType="1"/>
            </p:cNvSpPr>
            <p:nvPr/>
          </p:nvSpPr>
          <p:spPr bwMode="auto">
            <a:xfrm flipV="1">
              <a:off x="4887" y="4888"/>
              <a:ext cx="1" cy="15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33" name="Line 220"/>
            <p:cNvSpPr>
              <a:spLocks noChangeShapeType="1"/>
            </p:cNvSpPr>
            <p:nvPr/>
          </p:nvSpPr>
          <p:spPr bwMode="auto">
            <a:xfrm flipV="1">
              <a:off x="4022" y="5387"/>
              <a:ext cx="1" cy="15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34" name="Line 221"/>
            <p:cNvSpPr>
              <a:spLocks noChangeShapeType="1"/>
            </p:cNvSpPr>
            <p:nvPr/>
          </p:nvSpPr>
          <p:spPr bwMode="auto">
            <a:xfrm flipV="1">
              <a:off x="4022" y="5038"/>
              <a:ext cx="865" cy="499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35" name="Line 222"/>
            <p:cNvSpPr>
              <a:spLocks noChangeShapeType="1"/>
            </p:cNvSpPr>
            <p:nvPr/>
          </p:nvSpPr>
          <p:spPr bwMode="auto">
            <a:xfrm>
              <a:off x="3805" y="5412"/>
              <a:ext cx="217" cy="125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36" name="Line 223"/>
            <p:cNvSpPr>
              <a:spLocks noChangeShapeType="1"/>
            </p:cNvSpPr>
            <p:nvPr/>
          </p:nvSpPr>
          <p:spPr bwMode="auto">
            <a:xfrm flipV="1">
              <a:off x="3626" y="4637"/>
              <a:ext cx="1" cy="52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" name="Group 247"/>
          <p:cNvGrpSpPr/>
          <p:nvPr/>
        </p:nvGrpSpPr>
        <p:grpSpPr>
          <a:xfrm flipH="1">
            <a:off x="7613651" y="1154113"/>
            <a:ext cx="1508125" cy="1497012"/>
            <a:chOff x="3199" y="4144"/>
            <a:chExt cx="1071" cy="1063"/>
          </a:xfrm>
        </p:grpSpPr>
        <p:sp>
          <p:nvSpPr>
            <p:cNvPr id="24599" name="Line 229"/>
            <p:cNvSpPr>
              <a:spLocks noChangeShapeType="1"/>
            </p:cNvSpPr>
            <p:nvPr/>
          </p:nvSpPr>
          <p:spPr bwMode="auto">
            <a:xfrm flipH="1">
              <a:off x="3934" y="4250"/>
              <a:ext cx="183" cy="10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0" name="Line 230"/>
            <p:cNvSpPr>
              <a:spLocks noChangeShapeType="1"/>
            </p:cNvSpPr>
            <p:nvPr/>
          </p:nvSpPr>
          <p:spPr bwMode="auto">
            <a:xfrm flipH="1">
              <a:off x="4010" y="4569"/>
              <a:ext cx="107" cy="62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1" name="Line 231"/>
            <p:cNvSpPr>
              <a:spLocks noChangeShapeType="1"/>
            </p:cNvSpPr>
            <p:nvPr/>
          </p:nvSpPr>
          <p:spPr bwMode="auto">
            <a:xfrm flipV="1">
              <a:off x="4117" y="4250"/>
              <a:ext cx="1" cy="319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2" name="Freeform 232"/>
            <p:cNvSpPr/>
            <p:nvPr/>
          </p:nvSpPr>
          <p:spPr bwMode="auto">
            <a:xfrm>
              <a:off x="3566" y="4356"/>
              <a:ext cx="443" cy="255"/>
            </a:xfrm>
            <a:custGeom>
              <a:avLst/>
              <a:gdLst>
                <a:gd name="T0" fmla="*/ 0 w 3546"/>
                <a:gd name="T1" fmla="*/ 0 h 2042"/>
                <a:gd name="T2" fmla="*/ 0 w 3546"/>
                <a:gd name="T3" fmla="*/ 0 h 2042"/>
                <a:gd name="T4" fmla="*/ 0 w 3546"/>
                <a:gd name="T5" fmla="*/ 0 h 2042"/>
                <a:gd name="T6" fmla="*/ 0 w 3546"/>
                <a:gd name="T7" fmla="*/ 0 h 2042"/>
                <a:gd name="T8" fmla="*/ 0 w 3546"/>
                <a:gd name="T9" fmla="*/ 0 h 2042"/>
                <a:gd name="T10" fmla="*/ 0 w 3546"/>
                <a:gd name="T11" fmla="*/ 0 h 2042"/>
                <a:gd name="T12" fmla="*/ 0 w 3546"/>
                <a:gd name="T13" fmla="*/ 0 h 2042"/>
                <a:gd name="T14" fmla="*/ 0 w 3546"/>
                <a:gd name="T15" fmla="*/ 0 h 2042"/>
                <a:gd name="T16" fmla="*/ 0 w 3546"/>
                <a:gd name="T17" fmla="*/ 0 h 2042"/>
                <a:gd name="T18" fmla="*/ 0 w 3546"/>
                <a:gd name="T19" fmla="*/ 0 h 2042"/>
                <a:gd name="T20" fmla="*/ 0 w 3546"/>
                <a:gd name="T21" fmla="*/ 0 h 2042"/>
                <a:gd name="T22" fmla="*/ 0 w 3546"/>
                <a:gd name="T23" fmla="*/ 0 h 2042"/>
                <a:gd name="T24" fmla="*/ 0 w 3546"/>
                <a:gd name="T25" fmla="*/ 0 h 2042"/>
                <a:gd name="T26" fmla="*/ 0 w 3546"/>
                <a:gd name="T27" fmla="*/ 0 h 2042"/>
                <a:gd name="T28" fmla="*/ 0 w 3546"/>
                <a:gd name="T29" fmla="*/ 0 h 2042"/>
                <a:gd name="T30" fmla="*/ 0 w 3546"/>
                <a:gd name="T31" fmla="*/ 0 h 2042"/>
                <a:gd name="T32" fmla="*/ 0 w 3546"/>
                <a:gd name="T33" fmla="*/ 0 h 2042"/>
                <a:gd name="T34" fmla="*/ 0 w 3546"/>
                <a:gd name="T35" fmla="*/ 0 h 20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546"/>
                <a:gd name="T55" fmla="*/ 0 h 2042"/>
                <a:gd name="T56" fmla="*/ 3546 w 3546"/>
                <a:gd name="T57" fmla="*/ 2042 h 20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546" h="2042">
                  <a:moveTo>
                    <a:pt x="0" y="1692"/>
                  </a:moveTo>
                  <a:lnTo>
                    <a:pt x="295" y="1834"/>
                  </a:lnTo>
                  <a:lnTo>
                    <a:pt x="630" y="1941"/>
                  </a:lnTo>
                  <a:lnTo>
                    <a:pt x="994" y="2012"/>
                  </a:lnTo>
                  <a:lnTo>
                    <a:pt x="1374" y="2042"/>
                  </a:lnTo>
                  <a:lnTo>
                    <a:pt x="1757" y="2032"/>
                  </a:lnTo>
                  <a:lnTo>
                    <a:pt x="2130" y="1981"/>
                  </a:lnTo>
                  <a:lnTo>
                    <a:pt x="2481" y="1892"/>
                  </a:lnTo>
                  <a:lnTo>
                    <a:pt x="2797" y="1767"/>
                  </a:lnTo>
                  <a:lnTo>
                    <a:pt x="3068" y="1611"/>
                  </a:lnTo>
                  <a:lnTo>
                    <a:pt x="3286" y="1429"/>
                  </a:lnTo>
                  <a:lnTo>
                    <a:pt x="3441" y="1227"/>
                  </a:lnTo>
                  <a:lnTo>
                    <a:pt x="3528" y="1012"/>
                  </a:lnTo>
                  <a:lnTo>
                    <a:pt x="3546" y="791"/>
                  </a:lnTo>
                  <a:lnTo>
                    <a:pt x="3493" y="572"/>
                  </a:lnTo>
                  <a:lnTo>
                    <a:pt x="3371" y="362"/>
                  </a:lnTo>
                  <a:lnTo>
                    <a:pt x="3185" y="169"/>
                  </a:lnTo>
                  <a:lnTo>
                    <a:pt x="2939" y="0"/>
                  </a:lnTo>
                </a:path>
              </a:pathLst>
            </a:cu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03" name="Line 233"/>
            <p:cNvSpPr>
              <a:spLocks noChangeShapeType="1"/>
            </p:cNvSpPr>
            <p:nvPr/>
          </p:nvSpPr>
          <p:spPr bwMode="auto">
            <a:xfrm flipV="1">
              <a:off x="3566" y="4567"/>
              <a:ext cx="1" cy="319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4" name="Freeform 234"/>
            <p:cNvSpPr/>
            <p:nvPr/>
          </p:nvSpPr>
          <p:spPr bwMode="auto">
            <a:xfrm>
              <a:off x="3566" y="4780"/>
              <a:ext cx="444" cy="150"/>
            </a:xfrm>
            <a:custGeom>
              <a:avLst/>
              <a:gdLst>
                <a:gd name="T0" fmla="*/ 0 w 3548"/>
                <a:gd name="T1" fmla="*/ 0 h 1195"/>
                <a:gd name="T2" fmla="*/ 0 w 3548"/>
                <a:gd name="T3" fmla="*/ 0 h 1195"/>
                <a:gd name="T4" fmla="*/ 0 w 3548"/>
                <a:gd name="T5" fmla="*/ 0 h 1195"/>
                <a:gd name="T6" fmla="*/ 0 w 3548"/>
                <a:gd name="T7" fmla="*/ 0 h 1195"/>
                <a:gd name="T8" fmla="*/ 0 w 3548"/>
                <a:gd name="T9" fmla="*/ 0 h 1195"/>
                <a:gd name="T10" fmla="*/ 0 w 3548"/>
                <a:gd name="T11" fmla="*/ 0 h 1195"/>
                <a:gd name="T12" fmla="*/ 0 w 3548"/>
                <a:gd name="T13" fmla="*/ 0 h 1195"/>
                <a:gd name="T14" fmla="*/ 0 w 3548"/>
                <a:gd name="T15" fmla="*/ 0 h 1195"/>
                <a:gd name="T16" fmla="*/ 0 w 3548"/>
                <a:gd name="T17" fmla="*/ 0 h 1195"/>
                <a:gd name="T18" fmla="*/ 0 w 3548"/>
                <a:gd name="T19" fmla="*/ 0 h 1195"/>
                <a:gd name="T20" fmla="*/ 0 w 3548"/>
                <a:gd name="T21" fmla="*/ 0 h 1195"/>
                <a:gd name="T22" fmla="*/ 0 w 3548"/>
                <a:gd name="T23" fmla="*/ 0 h 1195"/>
                <a:gd name="T24" fmla="*/ 0 w 3548"/>
                <a:gd name="T25" fmla="*/ 0 h 1195"/>
                <a:gd name="T26" fmla="*/ 0 w 3548"/>
                <a:gd name="T27" fmla="*/ 0 h 11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48"/>
                <a:gd name="T43" fmla="*/ 0 h 1195"/>
                <a:gd name="T44" fmla="*/ 3548 w 3548"/>
                <a:gd name="T45" fmla="*/ 1195 h 119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47" h="1195">
                  <a:moveTo>
                    <a:pt x="0" y="847"/>
                  </a:moveTo>
                  <a:lnTo>
                    <a:pt x="289" y="986"/>
                  </a:lnTo>
                  <a:lnTo>
                    <a:pt x="617" y="1092"/>
                  </a:lnTo>
                  <a:lnTo>
                    <a:pt x="972" y="1163"/>
                  </a:lnTo>
                  <a:lnTo>
                    <a:pt x="1344" y="1195"/>
                  </a:lnTo>
                  <a:lnTo>
                    <a:pt x="1720" y="1189"/>
                  </a:lnTo>
                  <a:lnTo>
                    <a:pt x="2088" y="1143"/>
                  </a:lnTo>
                  <a:lnTo>
                    <a:pt x="2435" y="1061"/>
                  </a:lnTo>
                  <a:lnTo>
                    <a:pt x="2751" y="942"/>
                  </a:lnTo>
                  <a:lnTo>
                    <a:pt x="3025" y="794"/>
                  </a:lnTo>
                  <a:lnTo>
                    <a:pt x="3249" y="620"/>
                  </a:lnTo>
                  <a:lnTo>
                    <a:pt x="3413" y="425"/>
                  </a:lnTo>
                  <a:lnTo>
                    <a:pt x="3514" y="216"/>
                  </a:lnTo>
                  <a:lnTo>
                    <a:pt x="3548" y="0"/>
                  </a:lnTo>
                </a:path>
              </a:pathLst>
            </a:cu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05" name="Line 235"/>
            <p:cNvSpPr>
              <a:spLocks noChangeShapeType="1"/>
            </p:cNvSpPr>
            <p:nvPr/>
          </p:nvSpPr>
          <p:spPr bwMode="auto">
            <a:xfrm flipH="1">
              <a:off x="3382" y="4567"/>
              <a:ext cx="184" cy="10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6" name="Line 236"/>
            <p:cNvSpPr>
              <a:spLocks noChangeShapeType="1"/>
            </p:cNvSpPr>
            <p:nvPr/>
          </p:nvSpPr>
          <p:spPr bwMode="auto">
            <a:xfrm flipV="1">
              <a:off x="3382" y="4673"/>
              <a:ext cx="1" cy="319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7" name="Line 237"/>
            <p:cNvSpPr>
              <a:spLocks noChangeShapeType="1"/>
            </p:cNvSpPr>
            <p:nvPr/>
          </p:nvSpPr>
          <p:spPr bwMode="auto">
            <a:xfrm flipH="1">
              <a:off x="3382" y="4886"/>
              <a:ext cx="184" cy="10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8" name="Line 238"/>
            <p:cNvSpPr>
              <a:spLocks noChangeShapeType="1"/>
            </p:cNvSpPr>
            <p:nvPr/>
          </p:nvSpPr>
          <p:spPr bwMode="auto">
            <a:xfrm>
              <a:off x="3934" y="4144"/>
              <a:ext cx="183" cy="10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09" name="Line 239"/>
            <p:cNvSpPr>
              <a:spLocks noChangeShapeType="1"/>
            </p:cNvSpPr>
            <p:nvPr/>
          </p:nvSpPr>
          <p:spPr bwMode="auto">
            <a:xfrm flipV="1">
              <a:off x="3199" y="4144"/>
              <a:ext cx="735" cy="423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0" name="Line 240"/>
            <p:cNvSpPr>
              <a:spLocks noChangeShapeType="1"/>
            </p:cNvSpPr>
            <p:nvPr/>
          </p:nvSpPr>
          <p:spPr bwMode="auto">
            <a:xfrm flipH="1" flipV="1">
              <a:off x="3199" y="4567"/>
              <a:ext cx="183" cy="10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1" name="Line 241"/>
            <p:cNvSpPr>
              <a:spLocks noChangeShapeType="1"/>
            </p:cNvSpPr>
            <p:nvPr/>
          </p:nvSpPr>
          <p:spPr bwMode="auto">
            <a:xfrm flipV="1">
              <a:off x="4010" y="4462"/>
              <a:ext cx="1" cy="31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2" name="Freeform 242"/>
            <p:cNvSpPr/>
            <p:nvPr/>
          </p:nvSpPr>
          <p:spPr bwMode="auto">
            <a:xfrm>
              <a:off x="3382" y="4569"/>
              <a:ext cx="887" cy="511"/>
            </a:xfrm>
            <a:custGeom>
              <a:avLst/>
              <a:gdLst>
                <a:gd name="T0" fmla="*/ 0 w 7093"/>
                <a:gd name="T1" fmla="*/ 0 h 4087"/>
                <a:gd name="T2" fmla="*/ 0 w 7093"/>
                <a:gd name="T3" fmla="*/ 0 h 4087"/>
                <a:gd name="T4" fmla="*/ 0 w 7093"/>
                <a:gd name="T5" fmla="*/ 0 h 4087"/>
                <a:gd name="T6" fmla="*/ 0 w 7093"/>
                <a:gd name="T7" fmla="*/ 0 h 4087"/>
                <a:gd name="T8" fmla="*/ 0 w 7093"/>
                <a:gd name="T9" fmla="*/ 0 h 4087"/>
                <a:gd name="T10" fmla="*/ 0 w 7093"/>
                <a:gd name="T11" fmla="*/ 0 h 4087"/>
                <a:gd name="T12" fmla="*/ 0 w 7093"/>
                <a:gd name="T13" fmla="*/ 0 h 4087"/>
                <a:gd name="T14" fmla="*/ 0 w 7093"/>
                <a:gd name="T15" fmla="*/ 0 h 4087"/>
                <a:gd name="T16" fmla="*/ 0 w 7093"/>
                <a:gd name="T17" fmla="*/ 0 h 4087"/>
                <a:gd name="T18" fmla="*/ 0 w 7093"/>
                <a:gd name="T19" fmla="*/ 0 h 4087"/>
                <a:gd name="T20" fmla="*/ 0 w 7093"/>
                <a:gd name="T21" fmla="*/ 0 h 4087"/>
                <a:gd name="T22" fmla="*/ 0 w 7093"/>
                <a:gd name="T23" fmla="*/ 0 h 4087"/>
                <a:gd name="T24" fmla="*/ 0 w 7093"/>
                <a:gd name="T25" fmla="*/ 0 h 4087"/>
                <a:gd name="T26" fmla="*/ 0 w 7093"/>
                <a:gd name="T27" fmla="*/ 0 h 4087"/>
                <a:gd name="T28" fmla="*/ 0 w 7093"/>
                <a:gd name="T29" fmla="*/ 0 h 4087"/>
                <a:gd name="T30" fmla="*/ 0 w 7093"/>
                <a:gd name="T31" fmla="*/ 0 h 4087"/>
                <a:gd name="T32" fmla="*/ 0 w 7093"/>
                <a:gd name="T33" fmla="*/ 0 h 4087"/>
                <a:gd name="T34" fmla="*/ 0 w 7093"/>
                <a:gd name="T35" fmla="*/ 0 h 4087"/>
                <a:gd name="T36" fmla="*/ 0 w 7093"/>
                <a:gd name="T37" fmla="*/ 0 h 4087"/>
                <a:gd name="T38" fmla="*/ 0 w 7093"/>
                <a:gd name="T39" fmla="*/ 0 h 408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093"/>
                <a:gd name="T61" fmla="*/ 0 h 4087"/>
                <a:gd name="T62" fmla="*/ 7093 w 7093"/>
                <a:gd name="T63" fmla="*/ 4087 h 408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093" h="4086">
                  <a:moveTo>
                    <a:pt x="0" y="3388"/>
                  </a:moveTo>
                  <a:lnTo>
                    <a:pt x="524" y="3643"/>
                  </a:lnTo>
                  <a:lnTo>
                    <a:pt x="1114" y="3846"/>
                  </a:lnTo>
                  <a:lnTo>
                    <a:pt x="1754" y="3989"/>
                  </a:lnTo>
                  <a:lnTo>
                    <a:pt x="2426" y="4071"/>
                  </a:lnTo>
                  <a:lnTo>
                    <a:pt x="3112" y="4087"/>
                  </a:lnTo>
                  <a:lnTo>
                    <a:pt x="3793" y="4038"/>
                  </a:lnTo>
                  <a:lnTo>
                    <a:pt x="4451" y="3925"/>
                  </a:lnTo>
                  <a:lnTo>
                    <a:pt x="5067" y="3752"/>
                  </a:lnTo>
                  <a:lnTo>
                    <a:pt x="5626" y="3521"/>
                  </a:lnTo>
                  <a:lnTo>
                    <a:pt x="6112" y="3242"/>
                  </a:lnTo>
                  <a:lnTo>
                    <a:pt x="6510" y="2920"/>
                  </a:lnTo>
                  <a:lnTo>
                    <a:pt x="6812" y="2565"/>
                  </a:lnTo>
                  <a:lnTo>
                    <a:pt x="7009" y="2186"/>
                  </a:lnTo>
                  <a:lnTo>
                    <a:pt x="7093" y="1793"/>
                  </a:lnTo>
                  <a:lnTo>
                    <a:pt x="7065" y="1398"/>
                  </a:lnTo>
                  <a:lnTo>
                    <a:pt x="6924" y="1011"/>
                  </a:lnTo>
                  <a:lnTo>
                    <a:pt x="6674" y="642"/>
                  </a:lnTo>
                  <a:lnTo>
                    <a:pt x="6322" y="302"/>
                  </a:lnTo>
                  <a:lnTo>
                    <a:pt x="5879" y="0"/>
                  </a:lnTo>
                </a:path>
              </a:pathLst>
            </a:cu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13" name="Freeform 243"/>
            <p:cNvSpPr/>
            <p:nvPr/>
          </p:nvSpPr>
          <p:spPr bwMode="auto">
            <a:xfrm>
              <a:off x="3382" y="4908"/>
              <a:ext cx="887" cy="299"/>
            </a:xfrm>
            <a:custGeom>
              <a:avLst/>
              <a:gdLst>
                <a:gd name="T0" fmla="*/ 0 w 7097"/>
                <a:gd name="T1" fmla="*/ 0 h 2394"/>
                <a:gd name="T2" fmla="*/ 0 w 7097"/>
                <a:gd name="T3" fmla="*/ 0 h 2394"/>
                <a:gd name="T4" fmla="*/ 0 w 7097"/>
                <a:gd name="T5" fmla="*/ 0 h 2394"/>
                <a:gd name="T6" fmla="*/ 0 w 7097"/>
                <a:gd name="T7" fmla="*/ 0 h 2394"/>
                <a:gd name="T8" fmla="*/ 0 w 7097"/>
                <a:gd name="T9" fmla="*/ 0 h 2394"/>
                <a:gd name="T10" fmla="*/ 0 w 7097"/>
                <a:gd name="T11" fmla="*/ 0 h 2394"/>
                <a:gd name="T12" fmla="*/ 0 w 7097"/>
                <a:gd name="T13" fmla="*/ 0 h 2394"/>
                <a:gd name="T14" fmla="*/ 0 w 7097"/>
                <a:gd name="T15" fmla="*/ 0 h 2394"/>
                <a:gd name="T16" fmla="*/ 0 w 7097"/>
                <a:gd name="T17" fmla="*/ 0 h 2394"/>
                <a:gd name="T18" fmla="*/ 0 w 7097"/>
                <a:gd name="T19" fmla="*/ 0 h 2394"/>
                <a:gd name="T20" fmla="*/ 0 w 7097"/>
                <a:gd name="T21" fmla="*/ 0 h 2394"/>
                <a:gd name="T22" fmla="*/ 0 w 7097"/>
                <a:gd name="T23" fmla="*/ 0 h 2394"/>
                <a:gd name="T24" fmla="*/ 0 w 7097"/>
                <a:gd name="T25" fmla="*/ 0 h 2394"/>
                <a:gd name="T26" fmla="*/ 0 w 7097"/>
                <a:gd name="T27" fmla="*/ 0 h 2394"/>
                <a:gd name="T28" fmla="*/ 0 w 7097"/>
                <a:gd name="T29" fmla="*/ 0 h 2394"/>
                <a:gd name="T30" fmla="*/ 0 w 7097"/>
                <a:gd name="T31" fmla="*/ 0 h 23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097"/>
                <a:gd name="T49" fmla="*/ 0 h 2394"/>
                <a:gd name="T50" fmla="*/ 7097 w 7097"/>
                <a:gd name="T51" fmla="*/ 2394 h 23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097" h="2394">
                  <a:moveTo>
                    <a:pt x="0" y="1692"/>
                  </a:moveTo>
                  <a:lnTo>
                    <a:pt x="496" y="1937"/>
                  </a:lnTo>
                  <a:lnTo>
                    <a:pt x="1052" y="2133"/>
                  </a:lnTo>
                  <a:lnTo>
                    <a:pt x="1655" y="2277"/>
                  </a:lnTo>
                  <a:lnTo>
                    <a:pt x="2290" y="2364"/>
                  </a:lnTo>
                  <a:lnTo>
                    <a:pt x="2939" y="2394"/>
                  </a:lnTo>
                  <a:lnTo>
                    <a:pt x="3590" y="2364"/>
                  </a:lnTo>
                  <a:lnTo>
                    <a:pt x="4225" y="2277"/>
                  </a:lnTo>
                  <a:lnTo>
                    <a:pt x="4827" y="2133"/>
                  </a:lnTo>
                  <a:lnTo>
                    <a:pt x="5383" y="1937"/>
                  </a:lnTo>
                  <a:lnTo>
                    <a:pt x="5879" y="1692"/>
                  </a:lnTo>
                  <a:lnTo>
                    <a:pt x="6303" y="1407"/>
                  </a:lnTo>
                  <a:lnTo>
                    <a:pt x="6644" y="1087"/>
                  </a:lnTo>
                  <a:lnTo>
                    <a:pt x="6893" y="739"/>
                  </a:lnTo>
                  <a:lnTo>
                    <a:pt x="7045" y="374"/>
                  </a:lnTo>
                  <a:lnTo>
                    <a:pt x="7097" y="0"/>
                  </a:lnTo>
                </a:path>
              </a:pathLst>
            </a:cu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4614" name="Line 244"/>
            <p:cNvSpPr>
              <a:spLocks noChangeShapeType="1"/>
            </p:cNvSpPr>
            <p:nvPr/>
          </p:nvSpPr>
          <p:spPr bwMode="auto">
            <a:xfrm flipV="1">
              <a:off x="3199" y="4567"/>
              <a:ext cx="1" cy="447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5" name="Line 245"/>
            <p:cNvSpPr>
              <a:spLocks noChangeShapeType="1"/>
            </p:cNvSpPr>
            <p:nvPr/>
          </p:nvSpPr>
          <p:spPr bwMode="auto">
            <a:xfrm>
              <a:off x="3199" y="5014"/>
              <a:ext cx="183" cy="10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16" name="Line 246"/>
            <p:cNvSpPr>
              <a:spLocks noChangeShapeType="1"/>
            </p:cNvSpPr>
            <p:nvPr/>
          </p:nvSpPr>
          <p:spPr bwMode="auto">
            <a:xfrm flipV="1">
              <a:off x="4269" y="4780"/>
              <a:ext cx="1" cy="12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2" name="矩形 201">
            <a:extLst>
              <a:ext uri="{FF2B5EF4-FFF2-40B4-BE49-F238E27FC236}">
                <a16:creationId xmlns:a16="http://schemas.microsoft.com/office/drawing/2014/main" id="{0B6F9461-9A55-4A81-889C-B89841513E8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96872" y="142088"/>
            <a:ext cx="3827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3600" b="1" dirty="0">
                <a:solidFill>
                  <a:srgbClr val="FF0000"/>
                </a:solidFill>
                <a:effectLst>
                  <a:outerShdw dist="74053" dir="3542174" algn="ctr" rotWithShape="0">
                    <a:srgbClr val="003399">
                      <a:alpha val="26999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一、绘制三视图</a:t>
            </a:r>
          </a:p>
        </p:txBody>
      </p:sp>
    </p:spTree>
    <p:extLst>
      <p:ext uri="{BB962C8B-B14F-4D97-AF65-F5344CB8AC3E}">
        <p14:creationId xmlns:p14="http://schemas.microsoft.com/office/powerpoint/2010/main" val="177176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e5.T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r:link="rId10"/>
          <a:stretch>
            <a:fillRect/>
          </a:stretch>
        </p:blipFill>
        <p:spPr bwMode="auto">
          <a:xfrm>
            <a:off x="2495600" y="2564904"/>
            <a:ext cx="6707130" cy="3214686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" name="TextBox 2"/>
          <p:cNvSpPr txBox="1"/>
          <p:nvPr>
            <p:custDataLst>
              <p:tags r:id="rId2"/>
            </p:custDataLst>
          </p:nvPr>
        </p:nvSpPr>
        <p:spPr>
          <a:xfrm>
            <a:off x="2952728" y="1357301"/>
            <a:ext cx="6072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latin typeface="微软雅黑" pitchFamily="34" charset="-122"/>
                <a:ea typeface="微软雅黑" pitchFamily="34" charset="-122"/>
              </a:rPr>
              <a:t>13.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图中漏标的尺寸共有</a:t>
            </a:r>
            <a:r>
              <a:rPr lang="en-US" sz="2800" b="1">
                <a:latin typeface="微软雅黑" pitchFamily="34" charset="-122"/>
                <a:ea typeface="微软雅黑" pitchFamily="34" charset="-122"/>
              </a:rPr>
              <a:t>(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　　</a:t>
            </a:r>
            <a:r>
              <a:rPr lang="en-US" sz="2800" b="1">
                <a:latin typeface="微软雅黑" pitchFamily="34" charset="-122"/>
                <a:ea typeface="微软雅黑" pitchFamily="34" charset="-122"/>
              </a:rPr>
              <a:t>)</a:t>
            </a:r>
            <a:endParaRPr lang="zh-CN" altLang="en-US" sz="2800" b="1">
              <a:latin typeface="微软雅黑" pitchFamily="34" charset="-122"/>
              <a:ea typeface="微软雅黑" pitchFamily="34" charset="-122"/>
            </a:endParaRPr>
          </a:p>
          <a:p>
            <a:r>
              <a:rPr lang="en-US" sz="2800" b="1"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．</a:t>
            </a:r>
            <a:r>
              <a:rPr lang="en-US" sz="2800" b="1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处</a:t>
            </a:r>
            <a:r>
              <a:rPr lang="en-US" sz="2800" b="1">
                <a:latin typeface="微软雅黑" pitchFamily="34" charset="-122"/>
                <a:ea typeface="微软雅黑" pitchFamily="34" charset="-122"/>
              </a:rPr>
              <a:t>  B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．</a:t>
            </a:r>
            <a:r>
              <a:rPr lang="en-US" sz="2800" b="1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处</a:t>
            </a:r>
            <a:r>
              <a:rPr lang="en-US" sz="2800" b="1">
                <a:latin typeface="微软雅黑" pitchFamily="34" charset="-122"/>
                <a:ea typeface="微软雅黑" pitchFamily="34" charset="-122"/>
              </a:rPr>
              <a:t>  C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．</a:t>
            </a:r>
            <a:r>
              <a:rPr lang="en-US" sz="2800" b="1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处</a:t>
            </a:r>
            <a:r>
              <a:rPr lang="en-US" sz="2800" b="1">
                <a:latin typeface="微软雅黑" pitchFamily="34" charset="-122"/>
                <a:ea typeface="微软雅黑" pitchFamily="34" charset="-122"/>
              </a:rPr>
              <a:t>  D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．</a:t>
            </a:r>
            <a:r>
              <a:rPr lang="en-US" sz="2800" b="1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处</a:t>
            </a: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2639616" y="6059244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/>
              <a:t>【</a:t>
            </a:r>
            <a:r>
              <a:rPr lang="zh-CN" altLang="en-US" b="1"/>
              <a:t>解析</a:t>
            </a:r>
            <a:r>
              <a:rPr lang="en-US" altLang="zh-CN" b="1"/>
              <a:t>】</a:t>
            </a:r>
            <a:r>
              <a:rPr lang="zh-CN" altLang="en-US" b="1"/>
              <a:t>本题尺寸共有</a:t>
            </a:r>
            <a:r>
              <a:rPr lang="en-US" altLang="zh-CN" b="1"/>
              <a:t>3</a:t>
            </a:r>
            <a:r>
              <a:rPr lang="zh-CN" altLang="en-US" b="1"/>
              <a:t>处漏标，分别是：圆心的定位尺寸缺右边距，左端凹槽缺厚度和深度。因此选</a:t>
            </a:r>
            <a:r>
              <a:rPr lang="en-US" altLang="zh-CN" b="1"/>
              <a:t>C.</a:t>
            </a:r>
            <a:endParaRPr lang="zh-CN" altLang="en-US" b="1"/>
          </a:p>
        </p:txBody>
      </p:sp>
      <p:sp>
        <p:nvSpPr>
          <p:cNvPr id="6" name="文本框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04112" y="1357301"/>
            <a:ext cx="704924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</a:rPr>
              <a:t>C</a:t>
            </a:r>
            <a:r>
              <a:rPr lang="en-US" altLang="zh-CN" sz="2800" b="1"/>
              <a:t> </a:t>
            </a:r>
          </a:p>
        </p:txBody>
      </p:sp>
      <p:sp>
        <p:nvSpPr>
          <p:cNvPr id="7" name="椭圆 6"/>
          <p:cNvSpPr/>
          <p:nvPr>
            <p:custDataLst>
              <p:tags r:id="rId5"/>
            </p:custDataLst>
          </p:nvPr>
        </p:nvSpPr>
        <p:spPr>
          <a:xfrm>
            <a:off x="3503712" y="3952954"/>
            <a:ext cx="552694" cy="4385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6"/>
            </p:custDataLst>
          </p:nvPr>
        </p:nvSpPr>
        <p:spPr>
          <a:xfrm>
            <a:off x="3143675" y="4879560"/>
            <a:ext cx="539435" cy="3447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>
            <p:custDataLst>
              <p:tags r:id="rId7"/>
            </p:custDataLst>
          </p:nvPr>
        </p:nvSpPr>
        <p:spPr>
          <a:xfrm>
            <a:off x="6312026" y="4581131"/>
            <a:ext cx="576065" cy="4707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722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919536" y="1484784"/>
            <a:ext cx="8208912" cy="172819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None/>
              <a:defRPr/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14.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小王同学加工该零件时，发现尺寸标注不全，漏标的尺寸有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    )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 eaLnBrk="1" fontAlgn="auto" hangingPunct="1">
              <a:buNone/>
              <a:defRPr/>
            </a:pP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A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处  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处   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处  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．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处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063552" y="3804736"/>
            <a:ext cx="5472608" cy="3026766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28048" y="2025717"/>
            <a:ext cx="704924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600" b="1">
                <a:solidFill>
                  <a:srgbClr val="C00000"/>
                </a:solidFill>
              </a:rPr>
              <a:t>C </a:t>
            </a:r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7752184" y="3933059"/>
            <a:ext cx="2825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/>
              <a:t>分别是：圆心的定位尺寸缺圆心至底边距，左端高、左端至斜边底的距离。因此选</a:t>
            </a:r>
            <a:r>
              <a:rPr lang="en-US" altLang="zh-CN" b="1"/>
              <a:t>C.</a:t>
            </a:r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5"/>
            </p:custDataLst>
          </p:nvPr>
        </p:nvSpPr>
        <p:spPr>
          <a:xfrm>
            <a:off x="3719736" y="5002225"/>
            <a:ext cx="432048" cy="3362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>
            <p:custDataLst>
              <p:tags r:id="rId6"/>
            </p:custDataLst>
          </p:nvPr>
        </p:nvSpPr>
        <p:spPr>
          <a:xfrm>
            <a:off x="2153562" y="4495878"/>
            <a:ext cx="648072" cy="5399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7"/>
            </p:custDataLst>
          </p:nvPr>
        </p:nvSpPr>
        <p:spPr>
          <a:xfrm>
            <a:off x="1847528" y="4878526"/>
            <a:ext cx="612068" cy="3769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286884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>
            <p:custDataLst>
              <p:tags r:id="rId1"/>
            </p:custDataLst>
          </p:nvPr>
        </p:nvSpPr>
        <p:spPr>
          <a:xfrm>
            <a:off x="2279576" y="1484784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</a:rPr>
              <a:t>15.</a:t>
            </a:r>
            <a:r>
              <a:rPr lang="zh-CN" altLang="en-US" sz="3200" b="1">
                <a:solidFill>
                  <a:srgbClr val="000000"/>
                </a:solidFill>
              </a:rPr>
              <a:t>图中错标的尺寸共有</a:t>
            </a:r>
            <a:r>
              <a:rPr lang="en-US" sz="3200" b="1">
                <a:solidFill>
                  <a:srgbClr val="000000"/>
                </a:solidFill>
              </a:rPr>
              <a:t>(</a:t>
            </a:r>
            <a:r>
              <a:rPr lang="zh-CN" altLang="en-US" sz="3200" b="1">
                <a:solidFill>
                  <a:srgbClr val="000000"/>
                </a:solidFill>
              </a:rPr>
              <a:t>　</a:t>
            </a:r>
            <a:r>
              <a:rPr lang="en-US" sz="3200" b="1">
                <a:solidFill>
                  <a:srgbClr val="000000"/>
                </a:solidFill>
              </a:rPr>
              <a:t>)</a:t>
            </a:r>
            <a:endParaRPr lang="zh-CN" altLang="en-US" sz="3200" b="1">
              <a:solidFill>
                <a:srgbClr val="000000"/>
              </a:solidFill>
            </a:endParaRPr>
          </a:p>
          <a:p>
            <a:r>
              <a:rPr lang="en-US" sz="3200" b="1">
                <a:solidFill>
                  <a:srgbClr val="000000"/>
                </a:solidFill>
              </a:rPr>
              <a:t>A</a:t>
            </a:r>
            <a:r>
              <a:rPr lang="zh-CN" altLang="en-US" sz="3200" b="1">
                <a:solidFill>
                  <a:srgbClr val="000000"/>
                </a:solidFill>
              </a:rPr>
              <a:t>．</a:t>
            </a:r>
            <a:r>
              <a:rPr lang="en-US" altLang="zh-CN" sz="3200" b="1">
                <a:solidFill>
                  <a:srgbClr val="000000"/>
                </a:solidFill>
              </a:rPr>
              <a:t>5</a:t>
            </a:r>
            <a:r>
              <a:rPr lang="zh-CN" altLang="en-US" sz="3200" b="1">
                <a:solidFill>
                  <a:srgbClr val="000000"/>
                </a:solidFill>
              </a:rPr>
              <a:t>处</a:t>
            </a:r>
            <a:r>
              <a:rPr lang="en-US" sz="3200" b="1">
                <a:solidFill>
                  <a:srgbClr val="000000"/>
                </a:solidFill>
              </a:rPr>
              <a:t>     B</a:t>
            </a:r>
            <a:r>
              <a:rPr lang="zh-CN" altLang="en-US" sz="3200" b="1">
                <a:solidFill>
                  <a:srgbClr val="000000"/>
                </a:solidFill>
              </a:rPr>
              <a:t>．</a:t>
            </a:r>
            <a:r>
              <a:rPr lang="en-US" altLang="zh-CN" sz="3200" b="1">
                <a:solidFill>
                  <a:srgbClr val="000000"/>
                </a:solidFill>
              </a:rPr>
              <a:t>6</a:t>
            </a:r>
            <a:r>
              <a:rPr lang="zh-CN" altLang="en-US" sz="3200" b="1">
                <a:solidFill>
                  <a:srgbClr val="000000"/>
                </a:solidFill>
              </a:rPr>
              <a:t>处</a:t>
            </a:r>
            <a:r>
              <a:rPr lang="en-US" sz="3200" b="1">
                <a:solidFill>
                  <a:srgbClr val="000000"/>
                </a:solidFill>
              </a:rPr>
              <a:t>     C</a:t>
            </a:r>
            <a:r>
              <a:rPr lang="zh-CN" altLang="en-US" sz="3200" b="1">
                <a:solidFill>
                  <a:srgbClr val="000000"/>
                </a:solidFill>
              </a:rPr>
              <a:t>．</a:t>
            </a:r>
            <a:r>
              <a:rPr lang="en-US" sz="3200" b="1">
                <a:solidFill>
                  <a:srgbClr val="000000"/>
                </a:solidFill>
              </a:rPr>
              <a:t>7</a:t>
            </a:r>
            <a:r>
              <a:rPr lang="zh-CN" altLang="en-US" sz="3200" b="1">
                <a:solidFill>
                  <a:srgbClr val="000000"/>
                </a:solidFill>
              </a:rPr>
              <a:t>处</a:t>
            </a:r>
            <a:r>
              <a:rPr lang="en-US" sz="3200" b="1">
                <a:solidFill>
                  <a:srgbClr val="000000"/>
                </a:solidFill>
              </a:rPr>
              <a:t>    D</a:t>
            </a:r>
            <a:r>
              <a:rPr lang="zh-CN" altLang="en-US" sz="3200" b="1">
                <a:solidFill>
                  <a:srgbClr val="000000"/>
                </a:solidFill>
              </a:rPr>
              <a:t>．</a:t>
            </a:r>
            <a:r>
              <a:rPr lang="en-US" altLang="zh-CN" sz="3200" b="1">
                <a:solidFill>
                  <a:srgbClr val="000000"/>
                </a:solidFill>
              </a:rPr>
              <a:t>8</a:t>
            </a:r>
            <a:r>
              <a:rPr lang="zh-CN" altLang="en-US" sz="3200" b="1">
                <a:solidFill>
                  <a:srgbClr val="000000"/>
                </a:solidFill>
              </a:rPr>
              <a:t>处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279576" y="2933391"/>
            <a:ext cx="4960488" cy="3958022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72064" y="1484842"/>
            <a:ext cx="704924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600" b="1">
                <a:solidFill>
                  <a:srgbClr val="C00000"/>
                </a:solidFill>
              </a:rPr>
              <a:t>B </a:t>
            </a:r>
          </a:p>
        </p:txBody>
      </p:sp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7273865" y="3501008"/>
            <a:ext cx="30615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分别是：</a:t>
            </a:r>
            <a:r>
              <a:rPr lang="en-US" altLang="zh-CN" sz="2000" b="1">
                <a:latin typeface="微软雅黑" pitchFamily="34" charset="-122"/>
                <a:ea typeface="微软雅黑" pitchFamily="34" charset="-122"/>
              </a:rPr>
              <a:t>90</a:t>
            </a:r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重复标，</a:t>
            </a:r>
            <a:endParaRPr lang="en-US" altLang="zh-CN" sz="2000" b="1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b="1">
                <a:latin typeface="微软雅黑" pitchFamily="34" charset="-122"/>
                <a:ea typeface="微软雅黑" pitchFamily="34" charset="-122"/>
              </a:rPr>
              <a:t>60</a:t>
            </a:r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2000" b="1">
                <a:latin typeface="微软雅黑" pitchFamily="34" charset="-122"/>
                <a:ea typeface="微软雅黑" pitchFamily="34" charset="-122"/>
              </a:rPr>
              <a:t>15</a:t>
            </a:r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2000" b="1">
                <a:latin typeface="微软雅黑" pitchFamily="34" charset="-122"/>
                <a:ea typeface="微软雅黑" pitchFamily="34" charset="-122"/>
              </a:rPr>
              <a:t>45</a:t>
            </a:r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标重</a:t>
            </a:r>
            <a:endParaRPr lang="en-US" altLang="zh-CN" sz="2000" b="1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数字</a:t>
            </a:r>
            <a:r>
              <a:rPr lang="en-US" altLang="zh-CN" sz="2000" b="1">
                <a:latin typeface="微软雅黑" pitchFamily="34" charset="-122"/>
                <a:ea typeface="微软雅黑" pitchFamily="34" charset="-122"/>
              </a:rPr>
              <a:t>60</a:t>
            </a:r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不能被尺寸线穿过</a:t>
            </a:r>
            <a:endParaRPr lang="en-US" altLang="zh-CN" sz="2000" b="1"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2000" b="1">
                <a:latin typeface="微软雅黑" pitchFamily="34" charset="-122"/>
                <a:ea typeface="微软雅黑" pitchFamily="34" charset="-122"/>
              </a:rPr>
              <a:t>R22</a:t>
            </a:r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尺寸线不对</a:t>
            </a:r>
            <a:endParaRPr lang="en-US" altLang="zh-CN" sz="2000" b="1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俯视图的</a:t>
            </a:r>
            <a:r>
              <a:rPr lang="en-US" altLang="zh-CN" sz="2000" b="1">
                <a:latin typeface="微软雅黑" pitchFamily="34" charset="-122"/>
                <a:ea typeface="微软雅黑" pitchFamily="34" charset="-122"/>
              </a:rPr>
              <a:t>60</a:t>
            </a:r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字头不对</a:t>
            </a:r>
          </a:p>
          <a:p>
            <a:r>
              <a:rPr lang="en-US" altLang="zh-CN" sz="2000" b="1">
                <a:latin typeface="微软雅黑" pitchFamily="34" charset="-122"/>
                <a:ea typeface="微软雅黑" pitchFamily="34" charset="-122"/>
              </a:rPr>
              <a:t>60</a:t>
            </a:r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en-US" altLang="zh-CN" sz="2000" b="1"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sz="2000" b="1">
                <a:latin typeface="微软雅黑" pitchFamily="34" charset="-122"/>
                <a:ea typeface="微软雅黑" pitchFamily="34" charset="-122"/>
              </a:rPr>
              <a:t>的尺寸线交叉</a:t>
            </a:r>
          </a:p>
        </p:txBody>
      </p:sp>
    </p:spTree>
    <p:extLst>
      <p:ext uri="{BB962C8B-B14F-4D97-AF65-F5344CB8AC3E}">
        <p14:creationId xmlns:p14="http://schemas.microsoft.com/office/powerpoint/2010/main" val="183319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3431707" y="1207204"/>
            <a:ext cx="60721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spc="-10" err="1">
                <a:latin typeface="宋体" pitchFamily="2" charset="-122"/>
                <a:cs typeface="宋体" panose="02010600030101010101" pitchFamily="2" charset="-122"/>
              </a:rPr>
              <a:t>图</a:t>
            </a:r>
            <a:r>
              <a:rPr lang="en-US" altLang="zh-CN" sz="4000" err="1">
                <a:latin typeface="宋体" pitchFamily="2" charset="-122"/>
                <a:cs typeface="宋体" panose="02010600030101010101" pitchFamily="2" charset="-122"/>
              </a:rPr>
              <a:t>中</a:t>
            </a:r>
            <a:r>
              <a:rPr lang="en-US" altLang="zh-CN" sz="4000" spc="-10" err="1">
                <a:latin typeface="宋体" pitchFamily="2" charset="-122"/>
                <a:cs typeface="宋体" panose="02010600030101010101" pitchFamily="2" charset="-122"/>
              </a:rPr>
              <a:t>多</a:t>
            </a:r>
            <a:r>
              <a:rPr lang="en-US" altLang="zh-CN" sz="4000" err="1">
                <a:latin typeface="宋体" pitchFamily="2" charset="-122"/>
                <a:cs typeface="宋体" panose="02010600030101010101" pitchFamily="2" charset="-122"/>
              </a:rPr>
              <a:t>标</a:t>
            </a:r>
            <a:r>
              <a:rPr lang="en-US" altLang="zh-CN" sz="4000" spc="-10" err="1">
                <a:latin typeface="宋体" pitchFamily="2" charset="-122"/>
                <a:cs typeface="宋体" panose="02010600030101010101" pitchFamily="2" charset="-122"/>
              </a:rPr>
              <a:t>的</a:t>
            </a:r>
            <a:r>
              <a:rPr lang="en-US" altLang="zh-CN" sz="4000" err="1">
                <a:latin typeface="宋体" pitchFamily="2" charset="-122"/>
                <a:cs typeface="宋体" panose="02010600030101010101" pitchFamily="2" charset="-122"/>
              </a:rPr>
              <a:t>尺</a:t>
            </a:r>
            <a:r>
              <a:rPr lang="en-US" altLang="zh-CN" sz="4000" spc="-10" err="1">
                <a:latin typeface="宋体" pitchFamily="2" charset="-122"/>
                <a:cs typeface="宋体" panose="02010600030101010101" pitchFamily="2" charset="-122"/>
              </a:rPr>
              <a:t>寸</a:t>
            </a:r>
            <a:r>
              <a:rPr lang="en-US" altLang="zh-CN" sz="4000" err="1">
                <a:latin typeface="宋体" pitchFamily="2" charset="-122"/>
                <a:cs typeface="宋体" panose="02010600030101010101" pitchFamily="2" charset="-122"/>
              </a:rPr>
              <a:t>有</a:t>
            </a:r>
            <a:r>
              <a:rPr lang="en-US" altLang="zh-CN" sz="4000" spc="-10">
                <a:latin typeface="宋体" pitchFamily="2" charset="-122"/>
                <a:cs typeface="宋体" panose="02010600030101010101" pitchFamily="2" charset="-122"/>
              </a:rPr>
              <a:t>（   ）</a:t>
            </a:r>
            <a:endParaRPr lang="zh-CN" altLang="en-US" sz="4000"/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3263438" y="1844824"/>
            <a:ext cx="434473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80"/>
              </a:spcBef>
            </a:pPr>
            <a:r>
              <a:rPr lang="en-US" altLang="zh-CN" sz="3600">
                <a:latin typeface="宋体" pitchFamily="2" charset="-122"/>
                <a:cs typeface="宋体" panose="02010600030101010101" pitchFamily="2" charset="-122"/>
              </a:rPr>
              <a:t>A．1</a:t>
            </a:r>
            <a:r>
              <a:rPr lang="en-US" altLang="zh-CN" sz="3600" spc="-275">
                <a:latin typeface="宋体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>
                <a:latin typeface="宋体" pitchFamily="2" charset="-122"/>
                <a:cs typeface="宋体" panose="02010600030101010101" pitchFamily="2" charset="-122"/>
              </a:rPr>
              <a:t>处  </a:t>
            </a:r>
            <a:r>
              <a:rPr lang="en-US" altLang="zh-CN" sz="3600" spc="-10">
                <a:latin typeface="宋体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>
                <a:latin typeface="宋体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spc="-10">
                <a:latin typeface="宋体" pitchFamily="2" charset="-122"/>
                <a:cs typeface="宋体" panose="02010600030101010101" pitchFamily="2" charset="-122"/>
              </a:rPr>
              <a:t>B</a:t>
            </a:r>
            <a:r>
              <a:rPr lang="en-US" altLang="zh-CN" sz="3600">
                <a:latin typeface="宋体" pitchFamily="2" charset="-122"/>
                <a:cs typeface="宋体" panose="02010600030101010101" pitchFamily="2" charset="-122"/>
              </a:rPr>
              <a:t>．2</a:t>
            </a:r>
            <a:r>
              <a:rPr lang="en-US" altLang="zh-CN" sz="3600" spc="-260">
                <a:latin typeface="宋体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spc="-10">
                <a:latin typeface="宋体" pitchFamily="2" charset="-122"/>
                <a:cs typeface="宋体" panose="02010600030101010101" pitchFamily="2" charset="-122"/>
              </a:rPr>
              <a:t>处</a:t>
            </a:r>
            <a:r>
              <a:rPr lang="en-US" altLang="zh-CN" sz="3600">
                <a:latin typeface="宋体" pitchFamily="2" charset="-122"/>
                <a:cs typeface="宋体" panose="02010600030101010101" pitchFamily="2" charset="-122"/>
              </a:rPr>
              <a:t>   </a:t>
            </a:r>
            <a:r>
              <a:rPr lang="en-US" altLang="zh-CN" sz="3600" spc="-10">
                <a:latin typeface="宋体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>
                <a:latin typeface="宋体" pitchFamily="2" charset="-122"/>
                <a:cs typeface="宋体" panose="02010600030101010101" pitchFamily="2" charset="-122"/>
              </a:rPr>
              <a:t>   </a:t>
            </a:r>
            <a:r>
              <a:rPr lang="en-US" altLang="zh-CN" sz="3600" spc="-10">
                <a:latin typeface="宋体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>
                <a:latin typeface="宋体" pitchFamily="2" charset="-122"/>
                <a:cs typeface="宋体" panose="02010600030101010101" pitchFamily="2" charset="-122"/>
              </a:rPr>
              <a:t>   </a:t>
            </a:r>
            <a:r>
              <a:rPr lang="en-US" altLang="zh-CN" sz="3600" spc="-10">
                <a:latin typeface="宋体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>
                <a:latin typeface="宋体" pitchFamily="2" charset="-122"/>
                <a:cs typeface="宋体" panose="02010600030101010101" pitchFamily="2" charset="-122"/>
              </a:rPr>
              <a:t>   </a:t>
            </a:r>
            <a:r>
              <a:rPr lang="en-US" altLang="zh-CN" sz="3600" spc="-10">
                <a:latin typeface="宋体" pitchFamily="2" charset="-122"/>
                <a:cs typeface="宋体" panose="02010600030101010101" pitchFamily="2" charset="-122"/>
              </a:rPr>
              <a:t>C</a:t>
            </a:r>
            <a:r>
              <a:rPr lang="en-US" altLang="zh-CN" sz="3600">
                <a:latin typeface="宋体" pitchFamily="2" charset="-122"/>
                <a:cs typeface="宋体" panose="02010600030101010101" pitchFamily="2" charset="-122"/>
              </a:rPr>
              <a:t>．3</a:t>
            </a:r>
            <a:r>
              <a:rPr lang="en-US" altLang="zh-CN" sz="3600" spc="-260">
                <a:latin typeface="宋体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 spc="-10">
                <a:latin typeface="宋体" pitchFamily="2" charset="-122"/>
                <a:cs typeface="宋体" panose="02010600030101010101" pitchFamily="2" charset="-122"/>
              </a:rPr>
              <a:t>处</a:t>
            </a:r>
            <a:r>
              <a:rPr lang="en-US" altLang="zh-CN" sz="3600">
                <a:latin typeface="宋体" pitchFamily="2" charset="-122"/>
                <a:cs typeface="宋体" panose="02010600030101010101" pitchFamily="2" charset="-122"/>
              </a:rPr>
              <a:t>   </a:t>
            </a:r>
            <a:r>
              <a:rPr lang="en-US" altLang="zh-CN" sz="3600" spc="-10">
                <a:latin typeface="宋体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>
                <a:latin typeface="宋体" pitchFamily="2" charset="-122"/>
                <a:cs typeface="宋体" panose="02010600030101010101" pitchFamily="2" charset="-122"/>
              </a:rPr>
              <a:t>D</a:t>
            </a:r>
            <a:r>
              <a:rPr lang="en-US" altLang="zh-CN" sz="3600" spc="-10">
                <a:latin typeface="宋体" pitchFamily="2" charset="-122"/>
                <a:cs typeface="宋体" panose="02010600030101010101" pitchFamily="2" charset="-122"/>
              </a:rPr>
              <a:t>．</a:t>
            </a:r>
            <a:r>
              <a:rPr lang="en-US" altLang="zh-CN" sz="3600">
                <a:latin typeface="宋体" pitchFamily="2" charset="-122"/>
                <a:cs typeface="宋体" panose="02010600030101010101" pitchFamily="2" charset="-122"/>
              </a:rPr>
              <a:t>4</a:t>
            </a:r>
            <a:r>
              <a:rPr lang="en-US" altLang="zh-CN" sz="3600" spc="-275">
                <a:latin typeface="宋体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600">
                <a:latin typeface="宋体" pitchFamily="2" charset="-122"/>
                <a:cs typeface="宋体" panose="02010600030101010101" pitchFamily="2" charset="-122"/>
              </a:rPr>
              <a:t>处 </a:t>
            </a:r>
            <a:endParaRPr lang="zh-CN" altLang="zh-CN" sz="360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026" name="图片 25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0326" y="3068960"/>
            <a:ext cx="901017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文本框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256240" y="1237984"/>
            <a:ext cx="704924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3600" b="1">
                <a:solidFill>
                  <a:srgbClr val="C00000"/>
                </a:solidFill>
              </a:rPr>
              <a:t>D </a:t>
            </a:r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7783049" y="1968524"/>
            <a:ext cx="2825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/>
              <a:t>分别是：俯视图直径</a:t>
            </a:r>
            <a:r>
              <a:rPr lang="en-US" altLang="zh-CN" b="1"/>
              <a:t>18</a:t>
            </a:r>
            <a:r>
              <a:rPr lang="zh-CN" altLang="en-US" b="1"/>
              <a:t>标注，主视图角度</a:t>
            </a:r>
            <a:r>
              <a:rPr lang="en-US" altLang="zh-CN" b="1"/>
              <a:t>20</a:t>
            </a:r>
            <a:r>
              <a:rPr lang="zh-CN" altLang="en-US" b="1"/>
              <a:t>及</a:t>
            </a:r>
            <a:r>
              <a:rPr lang="en-US" altLang="zh-CN" b="1"/>
              <a:t>30</a:t>
            </a:r>
            <a:r>
              <a:rPr lang="zh-CN" altLang="en-US" b="1"/>
              <a:t>和</a:t>
            </a:r>
            <a:r>
              <a:rPr lang="en-US" altLang="zh-CN" b="1"/>
              <a:t>5</a:t>
            </a:r>
            <a:r>
              <a:rPr lang="zh-CN" altLang="en-US" b="1"/>
              <a:t>，因此选</a:t>
            </a:r>
            <a:r>
              <a:rPr lang="en-US" altLang="zh-CN" b="1"/>
              <a:t>,D.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96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0"/>
            <a:ext cx="2233613" cy="654050"/>
          </a:xfrm>
        </p:spPr>
        <p:txBody>
          <a:bodyPr anchor="t"/>
          <a:lstStyle/>
          <a:p>
            <a:pPr algn="l" eaLnBrk="1" hangingPunct="1"/>
            <a:r>
              <a:rPr lang="zh-CN" altLang="en-US" sz="40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两个视图</a:t>
            </a:r>
          </a:p>
        </p:txBody>
      </p:sp>
      <p:grpSp>
        <p:nvGrpSpPr>
          <p:cNvPr id="2" name="Group 3"/>
          <p:cNvGrpSpPr/>
          <p:nvPr/>
        </p:nvGrpSpPr>
        <p:grpSpPr>
          <a:xfrm>
            <a:off x="2132013" y="1450976"/>
            <a:ext cx="2101850" cy="2081213"/>
            <a:chOff x="383" y="1087"/>
            <a:chExt cx="896" cy="887"/>
          </a:xfrm>
        </p:grpSpPr>
        <p:sp>
          <p:nvSpPr>
            <p:cNvPr id="27727" name="Rectangle 4"/>
            <p:cNvSpPr>
              <a:spLocks noChangeArrowheads="1"/>
            </p:cNvSpPr>
            <p:nvPr/>
          </p:nvSpPr>
          <p:spPr bwMode="auto">
            <a:xfrm>
              <a:off x="383" y="1087"/>
              <a:ext cx="896" cy="887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28" name="Rectangle 5"/>
            <p:cNvSpPr>
              <a:spLocks noChangeArrowheads="1"/>
            </p:cNvSpPr>
            <p:nvPr/>
          </p:nvSpPr>
          <p:spPr bwMode="auto">
            <a:xfrm>
              <a:off x="384" y="1087"/>
              <a:ext cx="448" cy="439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2130425" y="4041775"/>
            <a:ext cx="2101850" cy="2082800"/>
            <a:chOff x="364" y="2384"/>
            <a:chExt cx="896" cy="888"/>
          </a:xfrm>
        </p:grpSpPr>
        <p:sp>
          <p:nvSpPr>
            <p:cNvPr id="27725" name="Rectangle 7"/>
            <p:cNvSpPr>
              <a:spLocks noChangeArrowheads="1"/>
            </p:cNvSpPr>
            <p:nvPr/>
          </p:nvSpPr>
          <p:spPr bwMode="auto">
            <a:xfrm>
              <a:off x="364" y="2384"/>
              <a:ext cx="896" cy="887"/>
            </a:xfrm>
            <a:prstGeom prst="rect">
              <a:avLst/>
            </a:prstGeom>
            <a:noFill/>
            <a:ln w="57150" algn="ctr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726" name="Rectangle 8"/>
            <p:cNvSpPr>
              <a:spLocks noChangeArrowheads="1"/>
            </p:cNvSpPr>
            <p:nvPr/>
          </p:nvSpPr>
          <p:spPr bwMode="auto">
            <a:xfrm>
              <a:off x="366" y="2833"/>
              <a:ext cx="448" cy="439"/>
            </a:xfrm>
            <a:prstGeom prst="rect">
              <a:avLst/>
            </a:prstGeom>
            <a:noFill/>
            <a:ln w="57150" algn="ctr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3678238" y="57150"/>
            <a:ext cx="5670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0">
                <a:ea typeface="隶书" panose="02010509060101010101" pitchFamily="49" charset="-122"/>
              </a:rPr>
              <a:t>也不能唯一确定物体的形状</a:t>
            </a:r>
          </a:p>
        </p:txBody>
      </p:sp>
      <p:pic>
        <p:nvPicPr>
          <p:cNvPr id="18446" name="Picture 14" descr="2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3314" y="3962401"/>
            <a:ext cx="2192337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5" descr="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3313" y="1350963"/>
            <a:ext cx="22098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16" descr="2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9888" y="3960814"/>
            <a:ext cx="220345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17" descr="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9888" y="1350963"/>
            <a:ext cx="2197100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40"/>
          <p:cNvGrpSpPr/>
          <p:nvPr/>
        </p:nvGrpSpPr>
        <p:grpSpPr>
          <a:xfrm>
            <a:off x="4954588" y="1374775"/>
            <a:ext cx="2152650" cy="2482850"/>
            <a:chOff x="1499" y="4008"/>
            <a:chExt cx="1030" cy="1188"/>
          </a:xfrm>
        </p:grpSpPr>
        <p:sp>
          <p:nvSpPr>
            <p:cNvPr id="27707" name="Line 22"/>
            <p:cNvSpPr>
              <a:spLocks noChangeShapeType="1"/>
            </p:cNvSpPr>
            <p:nvPr/>
          </p:nvSpPr>
          <p:spPr bwMode="auto">
            <a:xfrm flipV="1">
              <a:off x="1756" y="4602"/>
              <a:ext cx="257" cy="14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8" name="Line 23"/>
            <p:cNvSpPr>
              <a:spLocks noChangeShapeType="1"/>
            </p:cNvSpPr>
            <p:nvPr/>
          </p:nvSpPr>
          <p:spPr bwMode="auto">
            <a:xfrm flipH="1" flipV="1">
              <a:off x="1756" y="4750"/>
              <a:ext cx="257" cy="14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9" name="Line 24"/>
            <p:cNvSpPr>
              <a:spLocks noChangeShapeType="1"/>
            </p:cNvSpPr>
            <p:nvPr/>
          </p:nvSpPr>
          <p:spPr bwMode="auto">
            <a:xfrm flipH="1">
              <a:off x="2013" y="4750"/>
              <a:ext cx="258" cy="14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0" name="Line 25"/>
            <p:cNvSpPr>
              <a:spLocks noChangeShapeType="1"/>
            </p:cNvSpPr>
            <p:nvPr/>
          </p:nvSpPr>
          <p:spPr bwMode="auto">
            <a:xfrm flipH="1" flipV="1">
              <a:off x="2013" y="4602"/>
              <a:ext cx="258" cy="14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1" name="Line 26"/>
            <p:cNvSpPr>
              <a:spLocks noChangeShapeType="1"/>
            </p:cNvSpPr>
            <p:nvPr/>
          </p:nvSpPr>
          <p:spPr bwMode="auto">
            <a:xfrm flipV="1">
              <a:off x="2013" y="4304"/>
              <a:ext cx="1" cy="29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2" name="Line 27"/>
            <p:cNvSpPr>
              <a:spLocks noChangeShapeType="1"/>
            </p:cNvSpPr>
            <p:nvPr/>
          </p:nvSpPr>
          <p:spPr bwMode="auto">
            <a:xfrm>
              <a:off x="2271" y="4452"/>
              <a:ext cx="1" cy="29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3" name="Line 28"/>
            <p:cNvSpPr>
              <a:spLocks noChangeShapeType="1"/>
            </p:cNvSpPr>
            <p:nvPr/>
          </p:nvSpPr>
          <p:spPr bwMode="auto">
            <a:xfrm>
              <a:off x="2013" y="4304"/>
              <a:ext cx="258" cy="14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4" name="Line 29"/>
            <p:cNvSpPr>
              <a:spLocks noChangeShapeType="1"/>
            </p:cNvSpPr>
            <p:nvPr/>
          </p:nvSpPr>
          <p:spPr bwMode="auto">
            <a:xfrm flipV="1">
              <a:off x="1756" y="4304"/>
              <a:ext cx="257" cy="14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5" name="Line 30"/>
            <p:cNvSpPr>
              <a:spLocks noChangeShapeType="1"/>
            </p:cNvSpPr>
            <p:nvPr/>
          </p:nvSpPr>
          <p:spPr bwMode="auto">
            <a:xfrm flipV="1">
              <a:off x="1756" y="4452"/>
              <a:ext cx="1" cy="29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6" name="Line 31"/>
            <p:cNvSpPr>
              <a:spLocks noChangeShapeType="1"/>
            </p:cNvSpPr>
            <p:nvPr/>
          </p:nvSpPr>
          <p:spPr bwMode="auto">
            <a:xfrm flipV="1">
              <a:off x="2013" y="4898"/>
              <a:ext cx="1" cy="29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7" name="Line 32"/>
            <p:cNvSpPr>
              <a:spLocks noChangeShapeType="1"/>
            </p:cNvSpPr>
            <p:nvPr/>
          </p:nvSpPr>
          <p:spPr bwMode="auto">
            <a:xfrm flipH="1">
              <a:off x="2013" y="4899"/>
              <a:ext cx="515" cy="297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8" name="Line 33"/>
            <p:cNvSpPr>
              <a:spLocks noChangeShapeType="1"/>
            </p:cNvSpPr>
            <p:nvPr/>
          </p:nvSpPr>
          <p:spPr bwMode="auto">
            <a:xfrm>
              <a:off x="2528" y="4304"/>
              <a:ext cx="1" cy="595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19" name="Line 34"/>
            <p:cNvSpPr>
              <a:spLocks noChangeShapeType="1"/>
            </p:cNvSpPr>
            <p:nvPr/>
          </p:nvSpPr>
          <p:spPr bwMode="auto">
            <a:xfrm flipV="1">
              <a:off x="2271" y="4304"/>
              <a:ext cx="257" cy="14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20" name="Line 35"/>
            <p:cNvSpPr>
              <a:spLocks noChangeShapeType="1"/>
            </p:cNvSpPr>
            <p:nvPr/>
          </p:nvSpPr>
          <p:spPr bwMode="auto">
            <a:xfrm>
              <a:off x="1499" y="4304"/>
              <a:ext cx="257" cy="14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21" name="Line 36"/>
            <p:cNvSpPr>
              <a:spLocks noChangeShapeType="1"/>
            </p:cNvSpPr>
            <p:nvPr/>
          </p:nvSpPr>
          <p:spPr bwMode="auto">
            <a:xfrm flipV="1">
              <a:off x="1499" y="4304"/>
              <a:ext cx="1" cy="595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22" name="Line 37"/>
            <p:cNvSpPr>
              <a:spLocks noChangeShapeType="1"/>
            </p:cNvSpPr>
            <p:nvPr/>
          </p:nvSpPr>
          <p:spPr bwMode="auto">
            <a:xfrm>
              <a:off x="1499" y="4899"/>
              <a:ext cx="514" cy="297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23" name="Line 38"/>
            <p:cNvSpPr>
              <a:spLocks noChangeShapeType="1"/>
            </p:cNvSpPr>
            <p:nvPr/>
          </p:nvSpPr>
          <p:spPr bwMode="auto">
            <a:xfrm>
              <a:off x="2013" y="4008"/>
              <a:ext cx="515" cy="29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24" name="Line 39"/>
            <p:cNvSpPr>
              <a:spLocks noChangeShapeType="1"/>
            </p:cNvSpPr>
            <p:nvPr/>
          </p:nvSpPr>
          <p:spPr bwMode="auto">
            <a:xfrm flipV="1">
              <a:off x="1499" y="4008"/>
              <a:ext cx="514" cy="29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Group 60"/>
          <p:cNvGrpSpPr/>
          <p:nvPr/>
        </p:nvGrpSpPr>
        <p:grpSpPr>
          <a:xfrm>
            <a:off x="8008938" y="1355725"/>
            <a:ext cx="2163762" cy="2497138"/>
            <a:chOff x="1707" y="3877"/>
            <a:chExt cx="1030" cy="1188"/>
          </a:xfrm>
        </p:grpSpPr>
        <p:sp>
          <p:nvSpPr>
            <p:cNvPr id="27692" name="Line 45"/>
            <p:cNvSpPr>
              <a:spLocks noChangeShapeType="1"/>
            </p:cNvSpPr>
            <p:nvPr/>
          </p:nvSpPr>
          <p:spPr bwMode="auto">
            <a:xfrm>
              <a:off x="2222" y="4174"/>
              <a:ext cx="257" cy="445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3" name="Line 46"/>
            <p:cNvSpPr>
              <a:spLocks noChangeShapeType="1"/>
            </p:cNvSpPr>
            <p:nvPr/>
          </p:nvSpPr>
          <p:spPr bwMode="auto">
            <a:xfrm flipV="1">
              <a:off x="1964" y="4174"/>
              <a:ext cx="258" cy="14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4" name="Line 47"/>
            <p:cNvSpPr>
              <a:spLocks noChangeShapeType="1"/>
            </p:cNvSpPr>
            <p:nvPr/>
          </p:nvSpPr>
          <p:spPr bwMode="auto">
            <a:xfrm flipH="1" flipV="1">
              <a:off x="1964" y="4322"/>
              <a:ext cx="258" cy="445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5" name="Line 48"/>
            <p:cNvSpPr>
              <a:spLocks noChangeShapeType="1"/>
            </p:cNvSpPr>
            <p:nvPr/>
          </p:nvSpPr>
          <p:spPr bwMode="auto">
            <a:xfrm flipH="1">
              <a:off x="2222" y="4619"/>
              <a:ext cx="257" cy="14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6" name="Line 49"/>
            <p:cNvSpPr>
              <a:spLocks noChangeShapeType="1"/>
            </p:cNvSpPr>
            <p:nvPr/>
          </p:nvSpPr>
          <p:spPr bwMode="auto">
            <a:xfrm>
              <a:off x="2479" y="4322"/>
              <a:ext cx="1" cy="297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7" name="Line 50"/>
            <p:cNvSpPr>
              <a:spLocks noChangeShapeType="1"/>
            </p:cNvSpPr>
            <p:nvPr/>
          </p:nvSpPr>
          <p:spPr bwMode="auto">
            <a:xfrm>
              <a:off x="2222" y="4174"/>
              <a:ext cx="257" cy="14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8" name="Line 51"/>
            <p:cNvSpPr>
              <a:spLocks noChangeShapeType="1"/>
            </p:cNvSpPr>
            <p:nvPr/>
          </p:nvSpPr>
          <p:spPr bwMode="auto">
            <a:xfrm flipH="1">
              <a:off x="2479" y="4174"/>
              <a:ext cx="257" cy="14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9" name="Line 52"/>
            <p:cNvSpPr>
              <a:spLocks noChangeShapeType="1"/>
            </p:cNvSpPr>
            <p:nvPr/>
          </p:nvSpPr>
          <p:spPr bwMode="auto">
            <a:xfrm>
              <a:off x="2222" y="3877"/>
              <a:ext cx="514" cy="297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0" name="Line 53"/>
            <p:cNvSpPr>
              <a:spLocks noChangeShapeType="1"/>
            </p:cNvSpPr>
            <p:nvPr/>
          </p:nvSpPr>
          <p:spPr bwMode="auto">
            <a:xfrm flipV="1">
              <a:off x="1707" y="3877"/>
              <a:ext cx="515" cy="297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1" name="Line 54"/>
            <p:cNvSpPr>
              <a:spLocks noChangeShapeType="1"/>
            </p:cNvSpPr>
            <p:nvPr/>
          </p:nvSpPr>
          <p:spPr bwMode="auto">
            <a:xfrm flipH="1" flipV="1">
              <a:off x="1707" y="4174"/>
              <a:ext cx="257" cy="14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2" name="Line 55"/>
            <p:cNvSpPr>
              <a:spLocks noChangeShapeType="1"/>
            </p:cNvSpPr>
            <p:nvPr/>
          </p:nvSpPr>
          <p:spPr bwMode="auto">
            <a:xfrm flipV="1">
              <a:off x="2222" y="4767"/>
              <a:ext cx="1" cy="29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3" name="Line 56"/>
            <p:cNvSpPr>
              <a:spLocks noChangeShapeType="1"/>
            </p:cNvSpPr>
            <p:nvPr/>
          </p:nvSpPr>
          <p:spPr bwMode="auto">
            <a:xfrm flipH="1">
              <a:off x="2222" y="4769"/>
              <a:ext cx="514" cy="29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4" name="Line 57"/>
            <p:cNvSpPr>
              <a:spLocks noChangeShapeType="1"/>
            </p:cNvSpPr>
            <p:nvPr/>
          </p:nvSpPr>
          <p:spPr bwMode="auto">
            <a:xfrm flipV="1">
              <a:off x="2736" y="4174"/>
              <a:ext cx="1" cy="595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5" name="Line 58"/>
            <p:cNvSpPr>
              <a:spLocks noChangeShapeType="1"/>
            </p:cNvSpPr>
            <p:nvPr/>
          </p:nvSpPr>
          <p:spPr bwMode="auto">
            <a:xfrm flipV="1">
              <a:off x="1707" y="4174"/>
              <a:ext cx="1" cy="595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706" name="Line 59"/>
            <p:cNvSpPr>
              <a:spLocks noChangeShapeType="1"/>
            </p:cNvSpPr>
            <p:nvPr/>
          </p:nvSpPr>
          <p:spPr bwMode="auto">
            <a:xfrm flipH="1" flipV="1">
              <a:off x="1707" y="4769"/>
              <a:ext cx="515" cy="29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" name="Group 80"/>
          <p:cNvGrpSpPr/>
          <p:nvPr/>
        </p:nvGrpSpPr>
        <p:grpSpPr>
          <a:xfrm>
            <a:off x="4943476" y="3987801"/>
            <a:ext cx="2151063" cy="2481263"/>
            <a:chOff x="2067" y="4254"/>
            <a:chExt cx="1030" cy="1188"/>
          </a:xfrm>
        </p:grpSpPr>
        <p:sp>
          <p:nvSpPr>
            <p:cNvPr id="27677" name="Freeform 65"/>
            <p:cNvSpPr/>
            <p:nvPr/>
          </p:nvSpPr>
          <p:spPr bwMode="auto">
            <a:xfrm>
              <a:off x="2582" y="4551"/>
              <a:ext cx="257" cy="445"/>
            </a:xfrm>
            <a:custGeom>
              <a:avLst/>
              <a:gdLst>
                <a:gd name="T0" fmla="*/ 0 w 2057"/>
                <a:gd name="T1" fmla="*/ 0 h 3566"/>
                <a:gd name="T2" fmla="*/ 0 w 2057"/>
                <a:gd name="T3" fmla="*/ 0 h 3566"/>
                <a:gd name="T4" fmla="*/ 0 w 2057"/>
                <a:gd name="T5" fmla="*/ 0 h 3566"/>
                <a:gd name="T6" fmla="*/ 0 w 2057"/>
                <a:gd name="T7" fmla="*/ 0 h 3566"/>
                <a:gd name="T8" fmla="*/ 0 w 2057"/>
                <a:gd name="T9" fmla="*/ 0 h 3566"/>
                <a:gd name="T10" fmla="*/ 0 w 2057"/>
                <a:gd name="T11" fmla="*/ 0 h 3566"/>
                <a:gd name="T12" fmla="*/ 0 w 2057"/>
                <a:gd name="T13" fmla="*/ 0 h 3566"/>
                <a:gd name="T14" fmla="*/ 0 w 2057"/>
                <a:gd name="T15" fmla="*/ 0 h 3566"/>
                <a:gd name="T16" fmla="*/ 0 w 2057"/>
                <a:gd name="T17" fmla="*/ 0 h 3566"/>
                <a:gd name="T18" fmla="*/ 0 w 2057"/>
                <a:gd name="T19" fmla="*/ 0 h 35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7"/>
                <a:gd name="T31" fmla="*/ 0 h 3566"/>
                <a:gd name="T32" fmla="*/ 2057 w 2057"/>
                <a:gd name="T33" fmla="*/ 3566 h 35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7" h="3566">
                  <a:moveTo>
                    <a:pt x="0" y="0"/>
                  </a:moveTo>
                  <a:lnTo>
                    <a:pt x="31" y="431"/>
                  </a:lnTo>
                  <a:lnTo>
                    <a:pt x="125" y="886"/>
                  </a:lnTo>
                  <a:lnTo>
                    <a:pt x="276" y="1349"/>
                  </a:lnTo>
                  <a:lnTo>
                    <a:pt x="482" y="1808"/>
                  </a:lnTo>
                  <a:lnTo>
                    <a:pt x="735" y="2246"/>
                  </a:lnTo>
                  <a:lnTo>
                    <a:pt x="1029" y="2654"/>
                  </a:lnTo>
                  <a:lnTo>
                    <a:pt x="1354" y="3016"/>
                  </a:lnTo>
                  <a:lnTo>
                    <a:pt x="1700" y="3324"/>
                  </a:lnTo>
                  <a:lnTo>
                    <a:pt x="2057" y="3566"/>
                  </a:lnTo>
                </a:path>
              </a:pathLst>
            </a:cu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678" name="Line 66"/>
            <p:cNvSpPr>
              <a:spLocks noChangeShapeType="1"/>
            </p:cNvSpPr>
            <p:nvPr/>
          </p:nvSpPr>
          <p:spPr bwMode="auto">
            <a:xfrm flipV="1">
              <a:off x="2325" y="4551"/>
              <a:ext cx="257" cy="14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9" name="Freeform 67"/>
            <p:cNvSpPr/>
            <p:nvPr/>
          </p:nvSpPr>
          <p:spPr bwMode="auto">
            <a:xfrm>
              <a:off x="2325" y="4699"/>
              <a:ext cx="257" cy="445"/>
            </a:xfrm>
            <a:custGeom>
              <a:avLst/>
              <a:gdLst>
                <a:gd name="T0" fmla="*/ 0 w 2058"/>
                <a:gd name="T1" fmla="*/ 0 h 3565"/>
                <a:gd name="T2" fmla="*/ 0 w 2058"/>
                <a:gd name="T3" fmla="*/ 0 h 3565"/>
                <a:gd name="T4" fmla="*/ 0 w 2058"/>
                <a:gd name="T5" fmla="*/ 0 h 3565"/>
                <a:gd name="T6" fmla="*/ 0 w 2058"/>
                <a:gd name="T7" fmla="*/ 0 h 3565"/>
                <a:gd name="T8" fmla="*/ 0 w 2058"/>
                <a:gd name="T9" fmla="*/ 0 h 3565"/>
                <a:gd name="T10" fmla="*/ 0 w 2058"/>
                <a:gd name="T11" fmla="*/ 0 h 3565"/>
                <a:gd name="T12" fmla="*/ 0 w 2058"/>
                <a:gd name="T13" fmla="*/ 0 h 3565"/>
                <a:gd name="T14" fmla="*/ 0 w 2058"/>
                <a:gd name="T15" fmla="*/ 0 h 3565"/>
                <a:gd name="T16" fmla="*/ 0 w 2058"/>
                <a:gd name="T17" fmla="*/ 0 h 3565"/>
                <a:gd name="T18" fmla="*/ 0 w 2058"/>
                <a:gd name="T19" fmla="*/ 0 h 35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8"/>
                <a:gd name="T31" fmla="*/ 0 h 3565"/>
                <a:gd name="T32" fmla="*/ 2058 w 2058"/>
                <a:gd name="T33" fmla="*/ 3565 h 35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8" h="3564">
                  <a:moveTo>
                    <a:pt x="0" y="0"/>
                  </a:moveTo>
                  <a:lnTo>
                    <a:pt x="32" y="431"/>
                  </a:lnTo>
                  <a:lnTo>
                    <a:pt x="124" y="885"/>
                  </a:lnTo>
                  <a:lnTo>
                    <a:pt x="276" y="1348"/>
                  </a:lnTo>
                  <a:lnTo>
                    <a:pt x="481" y="1806"/>
                  </a:lnTo>
                  <a:lnTo>
                    <a:pt x="735" y="2246"/>
                  </a:lnTo>
                  <a:lnTo>
                    <a:pt x="1030" y="2653"/>
                  </a:lnTo>
                  <a:lnTo>
                    <a:pt x="1354" y="3016"/>
                  </a:lnTo>
                  <a:lnTo>
                    <a:pt x="1701" y="3323"/>
                  </a:lnTo>
                  <a:lnTo>
                    <a:pt x="2058" y="3565"/>
                  </a:lnTo>
                </a:path>
              </a:pathLst>
            </a:cu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680" name="Line 68"/>
            <p:cNvSpPr>
              <a:spLocks noChangeShapeType="1"/>
            </p:cNvSpPr>
            <p:nvPr/>
          </p:nvSpPr>
          <p:spPr bwMode="auto">
            <a:xfrm flipH="1">
              <a:off x="2582" y="4996"/>
              <a:ext cx="257" cy="14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1" name="Line 69"/>
            <p:cNvSpPr>
              <a:spLocks noChangeShapeType="1"/>
            </p:cNvSpPr>
            <p:nvPr/>
          </p:nvSpPr>
          <p:spPr bwMode="auto">
            <a:xfrm>
              <a:off x="2839" y="4699"/>
              <a:ext cx="1" cy="297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2" name="Line 70"/>
            <p:cNvSpPr>
              <a:spLocks noChangeShapeType="1"/>
            </p:cNvSpPr>
            <p:nvPr/>
          </p:nvSpPr>
          <p:spPr bwMode="auto">
            <a:xfrm>
              <a:off x="2582" y="4551"/>
              <a:ext cx="257" cy="14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3" name="Line 71"/>
            <p:cNvSpPr>
              <a:spLocks noChangeShapeType="1"/>
            </p:cNvSpPr>
            <p:nvPr/>
          </p:nvSpPr>
          <p:spPr bwMode="auto">
            <a:xfrm flipH="1">
              <a:off x="2839" y="4551"/>
              <a:ext cx="257" cy="14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4" name="Line 72"/>
            <p:cNvSpPr>
              <a:spLocks noChangeShapeType="1"/>
            </p:cNvSpPr>
            <p:nvPr/>
          </p:nvSpPr>
          <p:spPr bwMode="auto">
            <a:xfrm>
              <a:off x="2582" y="4254"/>
              <a:ext cx="514" cy="297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5" name="Line 73"/>
            <p:cNvSpPr>
              <a:spLocks noChangeShapeType="1"/>
            </p:cNvSpPr>
            <p:nvPr/>
          </p:nvSpPr>
          <p:spPr bwMode="auto">
            <a:xfrm flipV="1">
              <a:off x="2067" y="4254"/>
              <a:ext cx="515" cy="297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6" name="Line 74"/>
            <p:cNvSpPr>
              <a:spLocks noChangeShapeType="1"/>
            </p:cNvSpPr>
            <p:nvPr/>
          </p:nvSpPr>
          <p:spPr bwMode="auto">
            <a:xfrm flipH="1" flipV="1">
              <a:off x="2067" y="4551"/>
              <a:ext cx="258" cy="14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7" name="Line 75"/>
            <p:cNvSpPr>
              <a:spLocks noChangeShapeType="1"/>
            </p:cNvSpPr>
            <p:nvPr/>
          </p:nvSpPr>
          <p:spPr bwMode="auto">
            <a:xfrm flipV="1">
              <a:off x="2582" y="5144"/>
              <a:ext cx="1" cy="29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8" name="Line 76"/>
            <p:cNvSpPr>
              <a:spLocks noChangeShapeType="1"/>
            </p:cNvSpPr>
            <p:nvPr/>
          </p:nvSpPr>
          <p:spPr bwMode="auto">
            <a:xfrm flipH="1">
              <a:off x="2582" y="5146"/>
              <a:ext cx="514" cy="29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89" name="Line 77"/>
            <p:cNvSpPr>
              <a:spLocks noChangeShapeType="1"/>
            </p:cNvSpPr>
            <p:nvPr/>
          </p:nvSpPr>
          <p:spPr bwMode="auto">
            <a:xfrm flipV="1">
              <a:off x="3096" y="4551"/>
              <a:ext cx="1" cy="595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0" name="Line 78"/>
            <p:cNvSpPr>
              <a:spLocks noChangeShapeType="1"/>
            </p:cNvSpPr>
            <p:nvPr/>
          </p:nvSpPr>
          <p:spPr bwMode="auto">
            <a:xfrm flipV="1">
              <a:off x="2067" y="4551"/>
              <a:ext cx="1" cy="595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91" name="Line 79"/>
            <p:cNvSpPr>
              <a:spLocks noChangeShapeType="1"/>
            </p:cNvSpPr>
            <p:nvPr/>
          </p:nvSpPr>
          <p:spPr bwMode="auto">
            <a:xfrm flipH="1" flipV="1">
              <a:off x="2067" y="5146"/>
              <a:ext cx="515" cy="29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" name="Group 100"/>
          <p:cNvGrpSpPr/>
          <p:nvPr/>
        </p:nvGrpSpPr>
        <p:grpSpPr>
          <a:xfrm>
            <a:off x="8008939" y="3952876"/>
            <a:ext cx="2166937" cy="2498725"/>
            <a:chOff x="4072" y="4156"/>
            <a:chExt cx="1029" cy="1187"/>
          </a:xfrm>
        </p:grpSpPr>
        <p:sp>
          <p:nvSpPr>
            <p:cNvPr id="27662" name="Freeform 85"/>
            <p:cNvSpPr/>
            <p:nvPr/>
          </p:nvSpPr>
          <p:spPr bwMode="auto">
            <a:xfrm>
              <a:off x="4586" y="4452"/>
              <a:ext cx="257" cy="446"/>
            </a:xfrm>
            <a:custGeom>
              <a:avLst/>
              <a:gdLst>
                <a:gd name="T0" fmla="*/ 0 w 2058"/>
                <a:gd name="T1" fmla="*/ 0 h 3565"/>
                <a:gd name="T2" fmla="*/ 0 w 2058"/>
                <a:gd name="T3" fmla="*/ 0 h 3565"/>
                <a:gd name="T4" fmla="*/ 0 w 2058"/>
                <a:gd name="T5" fmla="*/ 0 h 3565"/>
                <a:gd name="T6" fmla="*/ 0 w 2058"/>
                <a:gd name="T7" fmla="*/ 0 h 3565"/>
                <a:gd name="T8" fmla="*/ 0 w 2058"/>
                <a:gd name="T9" fmla="*/ 0 h 3565"/>
                <a:gd name="T10" fmla="*/ 0 w 2058"/>
                <a:gd name="T11" fmla="*/ 0 h 3565"/>
                <a:gd name="T12" fmla="*/ 0 w 2058"/>
                <a:gd name="T13" fmla="*/ 0 h 3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58"/>
                <a:gd name="T22" fmla="*/ 0 h 3565"/>
                <a:gd name="T23" fmla="*/ 2058 w 2058"/>
                <a:gd name="T24" fmla="*/ 3565 h 35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58" h="3564">
                  <a:moveTo>
                    <a:pt x="2058" y="3565"/>
                  </a:moveTo>
                  <a:lnTo>
                    <a:pt x="1851" y="2920"/>
                  </a:lnTo>
                  <a:lnTo>
                    <a:pt x="1582" y="2277"/>
                  </a:lnTo>
                  <a:lnTo>
                    <a:pt x="1255" y="1652"/>
                  </a:lnTo>
                  <a:lnTo>
                    <a:pt x="876" y="1056"/>
                  </a:lnTo>
                  <a:lnTo>
                    <a:pt x="456" y="501"/>
                  </a:lnTo>
                  <a:lnTo>
                    <a:pt x="0" y="0"/>
                  </a:lnTo>
                </a:path>
              </a:pathLst>
            </a:cu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663" name="Line 86"/>
            <p:cNvSpPr>
              <a:spLocks noChangeShapeType="1"/>
            </p:cNvSpPr>
            <p:nvPr/>
          </p:nvSpPr>
          <p:spPr bwMode="auto">
            <a:xfrm flipV="1">
              <a:off x="4329" y="4452"/>
              <a:ext cx="257" cy="14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4" name="Freeform 87"/>
            <p:cNvSpPr/>
            <p:nvPr/>
          </p:nvSpPr>
          <p:spPr bwMode="auto">
            <a:xfrm>
              <a:off x="4329" y="4600"/>
              <a:ext cx="257" cy="446"/>
            </a:xfrm>
            <a:custGeom>
              <a:avLst/>
              <a:gdLst>
                <a:gd name="T0" fmla="*/ 0 w 2057"/>
                <a:gd name="T1" fmla="*/ 0 h 3566"/>
                <a:gd name="T2" fmla="*/ 0 w 2057"/>
                <a:gd name="T3" fmla="*/ 0 h 3566"/>
                <a:gd name="T4" fmla="*/ 0 w 2057"/>
                <a:gd name="T5" fmla="*/ 0 h 3566"/>
                <a:gd name="T6" fmla="*/ 0 w 2057"/>
                <a:gd name="T7" fmla="*/ 0 h 3566"/>
                <a:gd name="T8" fmla="*/ 0 w 2057"/>
                <a:gd name="T9" fmla="*/ 0 h 3566"/>
                <a:gd name="T10" fmla="*/ 0 w 2057"/>
                <a:gd name="T11" fmla="*/ 0 h 3566"/>
                <a:gd name="T12" fmla="*/ 0 w 2057"/>
                <a:gd name="T13" fmla="*/ 0 h 35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57"/>
                <a:gd name="T22" fmla="*/ 0 h 3566"/>
                <a:gd name="T23" fmla="*/ 2057 w 2057"/>
                <a:gd name="T24" fmla="*/ 3566 h 35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57" h="3566">
                  <a:moveTo>
                    <a:pt x="2057" y="3566"/>
                  </a:moveTo>
                  <a:lnTo>
                    <a:pt x="1851" y="2921"/>
                  </a:lnTo>
                  <a:lnTo>
                    <a:pt x="1582" y="2278"/>
                  </a:lnTo>
                  <a:lnTo>
                    <a:pt x="1255" y="1651"/>
                  </a:lnTo>
                  <a:lnTo>
                    <a:pt x="876" y="1055"/>
                  </a:lnTo>
                  <a:lnTo>
                    <a:pt x="455" y="501"/>
                  </a:lnTo>
                  <a:lnTo>
                    <a:pt x="0" y="0"/>
                  </a:lnTo>
                </a:path>
              </a:pathLst>
            </a:cu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27665" name="Line 88"/>
            <p:cNvSpPr>
              <a:spLocks noChangeShapeType="1"/>
            </p:cNvSpPr>
            <p:nvPr/>
          </p:nvSpPr>
          <p:spPr bwMode="auto">
            <a:xfrm flipH="1">
              <a:off x="4586" y="4898"/>
              <a:ext cx="257" cy="14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6" name="Line 89"/>
            <p:cNvSpPr>
              <a:spLocks noChangeShapeType="1"/>
            </p:cNvSpPr>
            <p:nvPr/>
          </p:nvSpPr>
          <p:spPr bwMode="auto">
            <a:xfrm>
              <a:off x="4843" y="4600"/>
              <a:ext cx="1" cy="29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7" name="Line 90"/>
            <p:cNvSpPr>
              <a:spLocks noChangeShapeType="1"/>
            </p:cNvSpPr>
            <p:nvPr/>
          </p:nvSpPr>
          <p:spPr bwMode="auto">
            <a:xfrm>
              <a:off x="4586" y="4452"/>
              <a:ext cx="257" cy="14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8" name="Line 91"/>
            <p:cNvSpPr>
              <a:spLocks noChangeShapeType="1"/>
            </p:cNvSpPr>
            <p:nvPr/>
          </p:nvSpPr>
          <p:spPr bwMode="auto">
            <a:xfrm flipH="1">
              <a:off x="4843" y="4452"/>
              <a:ext cx="257" cy="14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69" name="Line 92"/>
            <p:cNvSpPr>
              <a:spLocks noChangeShapeType="1"/>
            </p:cNvSpPr>
            <p:nvPr/>
          </p:nvSpPr>
          <p:spPr bwMode="auto">
            <a:xfrm>
              <a:off x="4586" y="4156"/>
              <a:ext cx="514" cy="29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0" name="Line 93"/>
            <p:cNvSpPr>
              <a:spLocks noChangeShapeType="1"/>
            </p:cNvSpPr>
            <p:nvPr/>
          </p:nvSpPr>
          <p:spPr bwMode="auto">
            <a:xfrm flipV="1">
              <a:off x="4072" y="4156"/>
              <a:ext cx="514" cy="29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1" name="Line 94"/>
            <p:cNvSpPr>
              <a:spLocks noChangeShapeType="1"/>
            </p:cNvSpPr>
            <p:nvPr/>
          </p:nvSpPr>
          <p:spPr bwMode="auto">
            <a:xfrm flipH="1" flipV="1">
              <a:off x="4072" y="4452"/>
              <a:ext cx="257" cy="148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2" name="Line 95"/>
            <p:cNvSpPr>
              <a:spLocks noChangeShapeType="1"/>
            </p:cNvSpPr>
            <p:nvPr/>
          </p:nvSpPr>
          <p:spPr bwMode="auto">
            <a:xfrm flipV="1">
              <a:off x="4586" y="5046"/>
              <a:ext cx="1" cy="297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3" name="Line 96"/>
            <p:cNvSpPr>
              <a:spLocks noChangeShapeType="1"/>
            </p:cNvSpPr>
            <p:nvPr/>
          </p:nvSpPr>
          <p:spPr bwMode="auto">
            <a:xfrm flipH="1">
              <a:off x="4586" y="5047"/>
              <a:ext cx="514" cy="29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4" name="Line 97"/>
            <p:cNvSpPr>
              <a:spLocks noChangeShapeType="1"/>
            </p:cNvSpPr>
            <p:nvPr/>
          </p:nvSpPr>
          <p:spPr bwMode="auto">
            <a:xfrm flipV="1">
              <a:off x="5100" y="4452"/>
              <a:ext cx="1" cy="595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5" name="Line 98"/>
            <p:cNvSpPr>
              <a:spLocks noChangeShapeType="1"/>
            </p:cNvSpPr>
            <p:nvPr/>
          </p:nvSpPr>
          <p:spPr bwMode="auto">
            <a:xfrm flipV="1">
              <a:off x="4072" y="4452"/>
              <a:ext cx="1" cy="595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76" name="Line 99"/>
            <p:cNvSpPr>
              <a:spLocks noChangeShapeType="1"/>
            </p:cNvSpPr>
            <p:nvPr/>
          </p:nvSpPr>
          <p:spPr bwMode="auto">
            <a:xfrm flipH="1" flipV="1">
              <a:off x="4072" y="5047"/>
              <a:ext cx="514" cy="296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31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822325" y="112713"/>
            <a:ext cx="5583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F0502020204030204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F0502020204030204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F0502020204030204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F0502020204030204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F0502020204030204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F0502020204030204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F0502020204030204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F0502020204030204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F0502020204030204"/>
                <a:ea typeface="等线" panose="02010600030101010101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正投影和三视图</a:t>
            </a:r>
          </a:p>
        </p:txBody>
      </p:sp>
      <p:sp>
        <p:nvSpPr>
          <p:cNvPr id="9219" name="Rectangle 3"/>
          <p:cNvSpPr txBox="1"/>
          <p:nvPr/>
        </p:nvSpPr>
        <p:spPr>
          <a:xfrm>
            <a:off x="479376" y="743649"/>
            <a:ext cx="11305256" cy="14271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711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0" i="0" u="none" strike="noStrike" kern="1200" cap="none" spc="0" normalizeH="0" baseline="0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通常一个模型需要投影三次才能完整表达其结构形状。能够正确反映物体长、宽、高尺寸的正投影工程图（主视图，俯视图，左视图三个基本视图）为三视图。</a:t>
            </a:r>
          </a:p>
          <a:p>
            <a:pPr marL="228600" marR="0" lvl="0" indent="-22860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0" i="0" u="none" strike="noStrike" kern="1200" cap="none" spc="0" normalizeH="0" baseline="0" noProof="1">
              <a:solidFill>
                <a:srgbClr val="CC33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BFD2030-6DC4-47C6-A40D-6222DD4AA9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1" t="12517" r="10224" b="6139"/>
          <a:stretch/>
        </p:blipFill>
        <p:spPr>
          <a:xfrm>
            <a:off x="1199455" y="1988840"/>
            <a:ext cx="10192529" cy="44644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AutoShape 2">
            <a:extLst>
              <a:ext uri="{FF2B5EF4-FFF2-40B4-BE49-F238E27FC236}">
                <a16:creationId xmlns:a16="http://schemas.microsoft.com/office/drawing/2014/main" id="{8FC1737C-3132-4786-98BA-A886D183A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524000"/>
            <a:ext cx="3556000" cy="3105150"/>
          </a:xfrm>
          <a:prstGeom prst="bevel">
            <a:avLst>
              <a:gd name="adj" fmla="val 1310"/>
            </a:avLst>
          </a:prstGeom>
          <a:solidFill>
            <a:srgbClr val="BDD7EE"/>
          </a:soli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3600"/>
          </a:p>
        </p:txBody>
      </p:sp>
      <p:sp>
        <p:nvSpPr>
          <p:cNvPr id="155651" name="AutoShape 3">
            <a:extLst>
              <a:ext uri="{FF2B5EF4-FFF2-40B4-BE49-F238E27FC236}">
                <a16:creationId xmlns:a16="http://schemas.microsoft.com/office/drawing/2014/main" id="{8EDAEDAB-A43F-4405-9D8A-B5DCA4C4857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865313" y="1487489"/>
            <a:ext cx="4995862" cy="3781425"/>
          </a:xfrm>
          <a:prstGeom prst="cube">
            <a:avLst>
              <a:gd name="adj" fmla="val 25023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3600"/>
          </a:p>
        </p:txBody>
      </p:sp>
      <p:sp>
        <p:nvSpPr>
          <p:cNvPr id="155652" name="AutoShape 4">
            <a:extLst>
              <a:ext uri="{FF2B5EF4-FFF2-40B4-BE49-F238E27FC236}">
                <a16:creationId xmlns:a16="http://schemas.microsoft.com/office/drawing/2014/main" id="{E6CE05C4-D19F-468F-91D6-82DF8CC47E4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795964" y="3271839"/>
            <a:ext cx="1042987" cy="261937"/>
          </a:xfrm>
          <a:prstGeom prst="parallelogram">
            <a:avLst>
              <a:gd name="adj" fmla="val 97573"/>
            </a:avLst>
          </a:prstGeom>
          <a:solidFill>
            <a:srgbClr val="8FE991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3600"/>
          </a:p>
        </p:txBody>
      </p:sp>
      <p:sp>
        <p:nvSpPr>
          <p:cNvPr id="155653" name="AutoShape 5">
            <a:extLst>
              <a:ext uri="{FF2B5EF4-FFF2-40B4-BE49-F238E27FC236}">
                <a16:creationId xmlns:a16="http://schemas.microsoft.com/office/drawing/2014/main" id="{735A2D70-3408-4B3E-B899-D4F27BCA111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602038" y="4778376"/>
            <a:ext cx="1497012" cy="263525"/>
          </a:xfrm>
          <a:prstGeom prst="parallelogram">
            <a:avLst>
              <a:gd name="adj" fmla="val 100596"/>
            </a:avLst>
          </a:prstGeom>
          <a:solidFill>
            <a:srgbClr val="8FE991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3600"/>
          </a:p>
        </p:txBody>
      </p:sp>
      <p:sp>
        <p:nvSpPr>
          <p:cNvPr id="155654" name="Rectangle 6">
            <a:extLst>
              <a:ext uri="{FF2B5EF4-FFF2-40B4-BE49-F238E27FC236}">
                <a16:creationId xmlns:a16="http://schemas.microsoft.com/office/drawing/2014/main" id="{B32CBDDB-A78F-4956-890E-A49D47E4F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0976" y="1990725"/>
            <a:ext cx="1228725" cy="776288"/>
          </a:xfrm>
          <a:prstGeom prst="rect">
            <a:avLst/>
          </a:prstGeom>
          <a:solidFill>
            <a:srgbClr val="84E886"/>
          </a:solidFill>
          <a:ln w="952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3600"/>
          </a:p>
        </p:txBody>
      </p:sp>
      <p:sp>
        <p:nvSpPr>
          <p:cNvPr id="155655" name="Freeform 7">
            <a:extLst>
              <a:ext uri="{FF2B5EF4-FFF2-40B4-BE49-F238E27FC236}">
                <a16:creationId xmlns:a16="http://schemas.microsoft.com/office/drawing/2014/main" id="{D282C9A9-6DF1-4905-B864-743BB0D73AB3}"/>
              </a:ext>
            </a:extLst>
          </p:cNvPr>
          <p:cNvSpPr>
            <a:spLocks/>
          </p:cNvSpPr>
          <p:nvPr/>
        </p:nvSpPr>
        <p:spPr bwMode="auto">
          <a:xfrm>
            <a:off x="2720975" y="2754313"/>
            <a:ext cx="890588" cy="919162"/>
          </a:xfrm>
          <a:custGeom>
            <a:avLst/>
            <a:gdLst>
              <a:gd name="T0" fmla="*/ 2147483646 w 747"/>
              <a:gd name="T1" fmla="*/ 2147483646 h 729"/>
              <a:gd name="T2" fmla="*/ 0 w 747"/>
              <a:gd name="T3" fmla="*/ 0 h 72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47" h="729">
                <a:moveTo>
                  <a:pt x="747" y="729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5656" name="Freeform 8">
            <a:extLst>
              <a:ext uri="{FF2B5EF4-FFF2-40B4-BE49-F238E27FC236}">
                <a16:creationId xmlns:a16="http://schemas.microsoft.com/office/drawing/2014/main" id="{80AE5464-AC3F-4160-AB9F-5740BB3EBA06}"/>
              </a:ext>
            </a:extLst>
          </p:cNvPr>
          <p:cNvSpPr>
            <a:spLocks/>
          </p:cNvSpPr>
          <p:nvPr/>
        </p:nvSpPr>
        <p:spPr bwMode="auto">
          <a:xfrm>
            <a:off x="3946526" y="2767014"/>
            <a:ext cx="885825" cy="904875"/>
          </a:xfrm>
          <a:custGeom>
            <a:avLst/>
            <a:gdLst>
              <a:gd name="T0" fmla="*/ 2147483646 w 732"/>
              <a:gd name="T1" fmla="*/ 2147483646 h 732"/>
              <a:gd name="T2" fmla="*/ 0 w 732"/>
              <a:gd name="T3" fmla="*/ 0 h 73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32" h="732">
                <a:moveTo>
                  <a:pt x="732" y="7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5657" name="Freeform 9">
            <a:extLst>
              <a:ext uri="{FF2B5EF4-FFF2-40B4-BE49-F238E27FC236}">
                <a16:creationId xmlns:a16="http://schemas.microsoft.com/office/drawing/2014/main" id="{C5A4DFF8-AA9F-4F90-B9B5-43180FECA8D8}"/>
              </a:ext>
            </a:extLst>
          </p:cNvPr>
          <p:cNvSpPr>
            <a:spLocks/>
          </p:cNvSpPr>
          <p:nvPr/>
        </p:nvSpPr>
        <p:spPr bwMode="auto">
          <a:xfrm>
            <a:off x="2719388" y="1985964"/>
            <a:ext cx="901700" cy="903287"/>
          </a:xfrm>
          <a:custGeom>
            <a:avLst/>
            <a:gdLst>
              <a:gd name="T0" fmla="*/ 2147483646 w 751"/>
              <a:gd name="T1" fmla="*/ 2147483646 h 734"/>
              <a:gd name="T2" fmla="*/ 0 w 751"/>
              <a:gd name="T3" fmla="*/ 0 h 73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51" h="734">
                <a:moveTo>
                  <a:pt x="751" y="73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5658" name="Line 10">
            <a:extLst>
              <a:ext uri="{FF2B5EF4-FFF2-40B4-BE49-F238E27FC236}">
                <a16:creationId xmlns:a16="http://schemas.microsoft.com/office/drawing/2014/main" id="{D0D80B33-7B20-4B9C-A155-C6B507AB004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44938" y="1993901"/>
            <a:ext cx="1160462" cy="116522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5659" name="Line 11">
            <a:extLst>
              <a:ext uri="{FF2B5EF4-FFF2-40B4-BE49-F238E27FC236}">
                <a16:creationId xmlns:a16="http://schemas.microsoft.com/office/drawing/2014/main" id="{291C77E8-47BA-455C-BC71-0F3515CEF0B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1" y="3140075"/>
            <a:ext cx="1350963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5660" name="Freeform 12">
            <a:extLst>
              <a:ext uri="{FF2B5EF4-FFF2-40B4-BE49-F238E27FC236}">
                <a16:creationId xmlns:a16="http://schemas.microsoft.com/office/drawing/2014/main" id="{4835ADD0-6FEA-4F76-A9CB-14A804863C3C}"/>
              </a:ext>
            </a:extLst>
          </p:cNvPr>
          <p:cNvSpPr>
            <a:spLocks/>
          </p:cNvSpPr>
          <p:nvPr/>
        </p:nvSpPr>
        <p:spPr bwMode="auto">
          <a:xfrm>
            <a:off x="4835525" y="3654425"/>
            <a:ext cx="1346200" cy="12700"/>
          </a:xfrm>
          <a:custGeom>
            <a:avLst/>
            <a:gdLst>
              <a:gd name="T0" fmla="*/ 0 w 848"/>
              <a:gd name="T1" fmla="*/ 0 h 8"/>
              <a:gd name="T2" fmla="*/ 2147483646 w 848"/>
              <a:gd name="T3" fmla="*/ 2147483646 h 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48" h="8">
                <a:moveTo>
                  <a:pt x="0" y="0"/>
                </a:moveTo>
                <a:lnTo>
                  <a:pt x="848" y="8"/>
                </a:lnTo>
              </a:path>
            </a:pathLst>
          </a:custGeom>
          <a:noFill/>
          <a:ln w="12700" cmpd="sng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5661" name="Line 13">
            <a:extLst>
              <a:ext uri="{FF2B5EF4-FFF2-40B4-BE49-F238E27FC236}">
                <a16:creationId xmlns:a16="http://schemas.microsoft.com/office/drawing/2014/main" id="{F5F70299-5E33-4E63-A70E-0275DDFE0A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1" y="3924300"/>
            <a:ext cx="1350963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5662" name="Line 14">
            <a:extLst>
              <a:ext uri="{FF2B5EF4-FFF2-40B4-BE49-F238E27FC236}">
                <a16:creationId xmlns:a16="http://schemas.microsoft.com/office/drawing/2014/main" id="{E54C075F-012D-4CB2-A0FA-9CFC14F8795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35526" y="2889250"/>
            <a:ext cx="1350963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5663" name="Line 15">
            <a:extLst>
              <a:ext uri="{FF2B5EF4-FFF2-40B4-BE49-F238E27FC236}">
                <a16:creationId xmlns:a16="http://schemas.microsoft.com/office/drawing/2014/main" id="{4B016241-6CA5-49FC-B86E-61918F5F04B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1563" y="3654425"/>
            <a:ext cx="0" cy="11239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5664" name="Freeform 16">
            <a:extLst>
              <a:ext uri="{FF2B5EF4-FFF2-40B4-BE49-F238E27FC236}">
                <a16:creationId xmlns:a16="http://schemas.microsoft.com/office/drawing/2014/main" id="{CE67732D-D76A-48BF-A69A-EDBB885AAA70}"/>
              </a:ext>
            </a:extLst>
          </p:cNvPr>
          <p:cNvSpPr>
            <a:spLocks/>
          </p:cNvSpPr>
          <p:nvPr/>
        </p:nvSpPr>
        <p:spPr bwMode="auto">
          <a:xfrm>
            <a:off x="3871913" y="3933825"/>
            <a:ext cx="4762" cy="1119188"/>
          </a:xfrm>
          <a:custGeom>
            <a:avLst/>
            <a:gdLst>
              <a:gd name="T0" fmla="*/ 0 w 3"/>
              <a:gd name="T1" fmla="*/ 0 h 705"/>
              <a:gd name="T2" fmla="*/ 2147483646 w 3"/>
              <a:gd name="T3" fmla="*/ 2147483646 h 70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" h="705">
                <a:moveTo>
                  <a:pt x="0" y="0"/>
                </a:moveTo>
                <a:lnTo>
                  <a:pt x="3" y="705"/>
                </a:lnTo>
              </a:path>
            </a:pathLst>
          </a:custGeom>
          <a:noFill/>
          <a:ln w="12700" cmpd="sng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5665" name="Freeform 17">
            <a:extLst>
              <a:ext uri="{FF2B5EF4-FFF2-40B4-BE49-F238E27FC236}">
                <a16:creationId xmlns:a16="http://schemas.microsoft.com/office/drawing/2014/main" id="{EC77C6A3-7FCF-47C9-A021-294882CF3351}"/>
              </a:ext>
            </a:extLst>
          </p:cNvPr>
          <p:cNvSpPr>
            <a:spLocks/>
          </p:cNvSpPr>
          <p:nvPr/>
        </p:nvSpPr>
        <p:spPr bwMode="auto">
          <a:xfrm>
            <a:off x="5087938" y="3924300"/>
            <a:ext cx="4762" cy="1100138"/>
          </a:xfrm>
          <a:custGeom>
            <a:avLst/>
            <a:gdLst>
              <a:gd name="T0" fmla="*/ 2147483646 w 3"/>
              <a:gd name="T1" fmla="*/ 0 h 693"/>
              <a:gd name="T2" fmla="*/ 0 w 3"/>
              <a:gd name="T3" fmla="*/ 2147483646 h 69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" h="693">
                <a:moveTo>
                  <a:pt x="3" y="0"/>
                </a:moveTo>
                <a:lnTo>
                  <a:pt x="0" y="693"/>
                </a:lnTo>
              </a:path>
            </a:pathLst>
          </a:custGeom>
          <a:noFill/>
          <a:ln w="12700" cmpd="sng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5666" name="Line 18">
            <a:extLst>
              <a:ext uri="{FF2B5EF4-FFF2-40B4-BE49-F238E27FC236}">
                <a16:creationId xmlns:a16="http://schemas.microsoft.com/office/drawing/2014/main" id="{18E39C73-32D5-42BC-B40F-6CDB8E1788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35525" y="3654425"/>
            <a:ext cx="0" cy="112395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5667" name="Rectangle 19">
            <a:extLst>
              <a:ext uri="{FF2B5EF4-FFF2-40B4-BE49-F238E27FC236}">
                <a16:creationId xmlns:a16="http://schemas.microsoft.com/office/drawing/2014/main" id="{8B740DB0-3C2E-4DD4-A423-3BAA0D1F6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1" y="1981201"/>
            <a:ext cx="720725" cy="7794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3600"/>
          </a:p>
        </p:txBody>
      </p:sp>
      <p:sp>
        <p:nvSpPr>
          <p:cNvPr id="155668" name="Rectangle 20">
            <a:extLst>
              <a:ext uri="{FF2B5EF4-FFF2-40B4-BE49-F238E27FC236}">
                <a16:creationId xmlns:a16="http://schemas.microsoft.com/office/drawing/2014/main" id="{B0FE3A66-7BF1-4BDC-BF5D-CF3858F548D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400926" y="3471863"/>
            <a:ext cx="1228725" cy="7223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3600"/>
          </a:p>
        </p:txBody>
      </p:sp>
      <p:sp>
        <p:nvSpPr>
          <p:cNvPr id="155669" name="Text Box 21">
            <a:extLst>
              <a:ext uri="{FF2B5EF4-FFF2-40B4-BE49-F238E27FC236}">
                <a16:creationId xmlns:a16="http://schemas.microsoft.com/office/drawing/2014/main" id="{3E6AC8B3-4805-452F-B069-9ADF6B9CD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25" y="1576388"/>
            <a:ext cx="1214438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b="1" dirty="0">
                <a:solidFill>
                  <a:schemeClr val="tx2"/>
                </a:solidFill>
                <a:ea typeface="黑体" panose="02010609060101010101" pitchFamily="49" charset="-122"/>
              </a:rPr>
              <a:t>主视图</a:t>
            </a:r>
          </a:p>
        </p:txBody>
      </p:sp>
      <p:sp>
        <p:nvSpPr>
          <p:cNvPr id="155670" name="Text Box 22">
            <a:extLst>
              <a:ext uri="{FF2B5EF4-FFF2-40B4-BE49-F238E27FC236}">
                <a16:creationId xmlns:a16="http://schemas.microsoft.com/office/drawing/2014/main" id="{34B872F1-07C4-4710-8706-E62579516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901" y="1622426"/>
            <a:ext cx="989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1800" b="1"/>
              <a:t>主视图</a:t>
            </a:r>
          </a:p>
        </p:txBody>
      </p:sp>
      <p:sp>
        <p:nvSpPr>
          <p:cNvPr id="155671" name="Text Box 23">
            <a:extLst>
              <a:ext uri="{FF2B5EF4-FFF2-40B4-BE49-F238E27FC236}">
                <a16:creationId xmlns:a16="http://schemas.microsoft.com/office/drawing/2014/main" id="{13AD1CA7-9B82-4C30-8D9F-1D59FB7E1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9" y="4149726"/>
            <a:ext cx="1216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1800" b="1"/>
              <a:t>俯视图</a:t>
            </a:r>
          </a:p>
        </p:txBody>
      </p:sp>
      <p:sp>
        <p:nvSpPr>
          <p:cNvPr id="155672" name="Text Box 24">
            <a:extLst>
              <a:ext uri="{FF2B5EF4-FFF2-40B4-BE49-F238E27FC236}">
                <a16:creationId xmlns:a16="http://schemas.microsoft.com/office/drawing/2014/main" id="{352EAA49-A313-4F2E-8B82-39F4E8255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1639" y="1622426"/>
            <a:ext cx="1304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1800" b="1"/>
              <a:t>左视图</a:t>
            </a:r>
          </a:p>
        </p:txBody>
      </p:sp>
      <p:sp>
        <p:nvSpPr>
          <p:cNvPr id="155673" name="Text Box 25">
            <a:extLst>
              <a:ext uri="{FF2B5EF4-FFF2-40B4-BE49-F238E27FC236}">
                <a16:creationId xmlns:a16="http://schemas.microsoft.com/office/drawing/2014/main" id="{32371B7F-0B82-45FF-80AC-C66A60ACA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25" y="1943101"/>
            <a:ext cx="103505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solidFill>
                  <a:srgbClr val="FF0000"/>
                </a:solidFill>
                <a:ea typeface="黑体" panose="02010609060101010101" pitchFamily="49" charset="-122"/>
              </a:rPr>
              <a:t>正面</a:t>
            </a:r>
          </a:p>
        </p:txBody>
      </p:sp>
      <p:pic>
        <p:nvPicPr>
          <p:cNvPr id="155674" name="Picture 26" descr="TRDOWN">
            <a:extLst>
              <a:ext uri="{FF2B5EF4-FFF2-40B4-BE49-F238E27FC236}">
                <a16:creationId xmlns:a16="http://schemas.microsoft.com/office/drawing/2014/main" id="{43ADE0FD-8810-4A21-98D8-75F7764D9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1" y="1358901"/>
            <a:ext cx="5810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75" name="Picture 27" descr="TRUP">
            <a:extLst>
              <a:ext uri="{FF2B5EF4-FFF2-40B4-BE49-F238E27FC236}">
                <a16:creationId xmlns:a16="http://schemas.microsoft.com/office/drawing/2014/main" id="{5BB9CE42-AFF6-4879-BFE3-C90D6DDD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54239" y="3049589"/>
            <a:ext cx="5810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76" name="Picture 28" descr="TRPREV">
            <a:extLst>
              <a:ext uri="{FF2B5EF4-FFF2-40B4-BE49-F238E27FC236}">
                <a16:creationId xmlns:a16="http://schemas.microsoft.com/office/drawing/2014/main" id="{1EBEBE63-C184-4AF0-818E-395A5BAEE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3582">
            <a:off x="5080001" y="4130676"/>
            <a:ext cx="5810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77" name="AutoShape 29">
            <a:extLst>
              <a:ext uri="{FF2B5EF4-FFF2-40B4-BE49-F238E27FC236}">
                <a16:creationId xmlns:a16="http://schemas.microsoft.com/office/drawing/2014/main" id="{E5CF9931-E9FA-4CDB-A831-722A5A813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0464" y="954088"/>
            <a:ext cx="2249487" cy="360362"/>
          </a:xfrm>
          <a:prstGeom prst="cloudCallout">
            <a:avLst>
              <a:gd name="adj1" fmla="val -73079"/>
              <a:gd name="adj2" fmla="val 53083"/>
            </a:avLst>
          </a:prstGeom>
          <a:solidFill>
            <a:srgbClr val="FFCCCC"/>
          </a:soli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tx2"/>
                </a:solidFill>
                <a:ea typeface="隶书" panose="02010509060101010101" pitchFamily="49" charset="-122"/>
              </a:rPr>
              <a:t>从上面看</a:t>
            </a:r>
          </a:p>
        </p:txBody>
      </p:sp>
      <p:sp>
        <p:nvSpPr>
          <p:cNvPr id="155678" name="AutoShape 30">
            <a:extLst>
              <a:ext uri="{FF2B5EF4-FFF2-40B4-BE49-F238E27FC236}">
                <a16:creationId xmlns:a16="http://schemas.microsoft.com/office/drawing/2014/main" id="{BDD4D8C6-7ED3-48AC-9FE7-035349B6915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556250" y="5364163"/>
            <a:ext cx="2205038" cy="404812"/>
          </a:xfrm>
          <a:prstGeom prst="cloudCallout">
            <a:avLst>
              <a:gd name="adj1" fmla="val -47625"/>
              <a:gd name="adj2" fmla="val 225292"/>
            </a:avLst>
          </a:prstGeom>
          <a:solidFill>
            <a:srgbClr val="FFCCCC"/>
          </a:soli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CC3399"/>
                </a:solidFill>
                <a:round/>
                <a:headEnd/>
                <a:tailEnd/>
              </a14:hiddenLine>
            </a:ext>
          </a:extLst>
        </p:spPr>
        <p:txBody>
          <a:bodyPr rot="1080000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tx2"/>
                </a:solidFill>
                <a:ea typeface="隶书" panose="02010509060101010101" pitchFamily="49" charset="-122"/>
              </a:rPr>
              <a:t>从正面看</a:t>
            </a:r>
          </a:p>
        </p:txBody>
      </p:sp>
      <p:sp>
        <p:nvSpPr>
          <p:cNvPr id="155679" name="AutoShape 31">
            <a:extLst>
              <a:ext uri="{FF2B5EF4-FFF2-40B4-BE49-F238E27FC236}">
                <a16:creationId xmlns:a16="http://schemas.microsoft.com/office/drawing/2014/main" id="{B627A743-B705-4BBD-96B3-512F3525F76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524001" y="998538"/>
            <a:ext cx="2322513" cy="360362"/>
          </a:xfrm>
          <a:prstGeom prst="cloudCallout">
            <a:avLst>
              <a:gd name="adj1" fmla="val 20810"/>
              <a:gd name="adj2" fmla="val 548676"/>
            </a:avLst>
          </a:prstGeom>
          <a:solidFill>
            <a:srgbClr val="FFCCCC"/>
          </a:soli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CC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>
                <a:solidFill>
                  <a:schemeClr val="tx2"/>
                </a:solidFill>
                <a:ea typeface="隶书" panose="02010509060101010101" pitchFamily="49" charset="-122"/>
              </a:rPr>
              <a:t>从左面看</a:t>
            </a:r>
          </a:p>
        </p:txBody>
      </p:sp>
      <p:sp>
        <p:nvSpPr>
          <p:cNvPr id="155680" name="Rectangle 32">
            <a:extLst>
              <a:ext uri="{FF2B5EF4-FFF2-40B4-BE49-F238E27FC236}">
                <a16:creationId xmlns:a16="http://schemas.microsoft.com/office/drawing/2014/main" id="{13DC4EFA-A3DE-4E98-9D30-060FE2430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0451" y="1998664"/>
            <a:ext cx="1228725" cy="7762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4E88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3600"/>
          </a:p>
        </p:txBody>
      </p:sp>
      <p:grpSp>
        <p:nvGrpSpPr>
          <p:cNvPr id="155681" name="Group 33">
            <a:extLst>
              <a:ext uri="{FF2B5EF4-FFF2-40B4-BE49-F238E27FC236}">
                <a16:creationId xmlns:a16="http://schemas.microsoft.com/office/drawing/2014/main" id="{65B4C5BA-01C9-4EC7-ABC3-2E671FD8E554}"/>
              </a:ext>
            </a:extLst>
          </p:cNvPr>
          <p:cNvGrpSpPr>
            <a:grpSpLocks/>
          </p:cNvGrpSpPr>
          <p:nvPr/>
        </p:nvGrpSpPr>
        <p:grpSpPr bwMode="auto">
          <a:xfrm>
            <a:off x="8655051" y="1982788"/>
            <a:ext cx="682625" cy="781050"/>
            <a:chOff x="4490" y="1253"/>
            <a:chExt cx="430" cy="492"/>
          </a:xfrm>
        </p:grpSpPr>
        <p:sp>
          <p:nvSpPr>
            <p:cNvPr id="20557" name="Line 34">
              <a:extLst>
                <a:ext uri="{FF2B5EF4-FFF2-40B4-BE49-F238E27FC236}">
                  <a16:creationId xmlns:a16="http://schemas.microsoft.com/office/drawing/2014/main" id="{01914171-1E6C-4457-97EF-39267DC2EF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6" y="1253"/>
              <a:ext cx="170" cy="0"/>
            </a:xfrm>
            <a:prstGeom prst="line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8" name="Line 35">
              <a:extLst>
                <a:ext uri="{FF2B5EF4-FFF2-40B4-BE49-F238E27FC236}">
                  <a16:creationId xmlns:a16="http://schemas.microsoft.com/office/drawing/2014/main" id="{1DAD816C-DD71-418B-9092-95BE02CCF7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0" y="1745"/>
              <a:ext cx="170" cy="0"/>
            </a:xfrm>
            <a:prstGeom prst="line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9" name="Line 36">
              <a:extLst>
                <a:ext uri="{FF2B5EF4-FFF2-40B4-BE49-F238E27FC236}">
                  <a16:creationId xmlns:a16="http://schemas.microsoft.com/office/drawing/2014/main" id="{76F18732-584C-4FC3-8A6C-10A245A007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3" y="1253"/>
              <a:ext cx="170" cy="0"/>
            </a:xfrm>
            <a:prstGeom prst="line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0" name="Line 37">
              <a:extLst>
                <a:ext uri="{FF2B5EF4-FFF2-40B4-BE49-F238E27FC236}">
                  <a16:creationId xmlns:a16="http://schemas.microsoft.com/office/drawing/2014/main" id="{0CE43235-C69C-4E9C-B72A-3DAD6FDCE5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0" y="1745"/>
              <a:ext cx="170" cy="0"/>
            </a:xfrm>
            <a:prstGeom prst="line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1" name="Line 38">
              <a:extLst>
                <a:ext uri="{FF2B5EF4-FFF2-40B4-BE49-F238E27FC236}">
                  <a16:creationId xmlns:a16="http://schemas.microsoft.com/office/drawing/2014/main" id="{DE9CEDAC-6063-4AFE-88B2-41E9FA0D05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1" y="1253"/>
              <a:ext cx="0" cy="482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2" name="Line 39">
              <a:extLst>
                <a:ext uri="{FF2B5EF4-FFF2-40B4-BE49-F238E27FC236}">
                  <a16:creationId xmlns:a16="http://schemas.microsoft.com/office/drawing/2014/main" id="{0D183BF6-DDFA-40DE-9BEE-6CAB26D928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8" y="1256"/>
              <a:ext cx="0" cy="482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63" name="Text Box 40">
              <a:extLst>
                <a:ext uri="{FF2B5EF4-FFF2-40B4-BE49-F238E27FC236}">
                  <a16:creationId xmlns:a16="http://schemas.microsoft.com/office/drawing/2014/main" id="{0FD72B6E-360F-4118-A8F7-7A9A266EB9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6" y="1359"/>
              <a:ext cx="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1800" b="1"/>
                <a:t>高</a:t>
              </a:r>
            </a:p>
          </p:txBody>
        </p:sp>
      </p:grpSp>
      <p:grpSp>
        <p:nvGrpSpPr>
          <p:cNvPr id="155689" name="Group 41">
            <a:extLst>
              <a:ext uri="{FF2B5EF4-FFF2-40B4-BE49-F238E27FC236}">
                <a16:creationId xmlns:a16="http://schemas.microsoft.com/office/drawing/2014/main" id="{ADA113D1-0F97-43F8-B9E7-14045654B8FA}"/>
              </a:ext>
            </a:extLst>
          </p:cNvPr>
          <p:cNvGrpSpPr>
            <a:grpSpLocks/>
          </p:cNvGrpSpPr>
          <p:nvPr/>
        </p:nvGrpSpPr>
        <p:grpSpPr bwMode="auto">
          <a:xfrm>
            <a:off x="7397750" y="2798764"/>
            <a:ext cx="1238250" cy="644525"/>
            <a:chOff x="3700" y="1763"/>
            <a:chExt cx="780" cy="406"/>
          </a:xfrm>
        </p:grpSpPr>
        <p:sp>
          <p:nvSpPr>
            <p:cNvPr id="20550" name="Line 42">
              <a:extLst>
                <a:ext uri="{FF2B5EF4-FFF2-40B4-BE49-F238E27FC236}">
                  <a16:creationId xmlns:a16="http://schemas.microsoft.com/office/drawing/2014/main" id="{F5C6CCBC-9089-4084-AC95-E1AD37C0B9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2" y="1763"/>
              <a:ext cx="0" cy="142"/>
            </a:xfrm>
            <a:prstGeom prst="line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1" name="Line 43">
              <a:extLst>
                <a:ext uri="{FF2B5EF4-FFF2-40B4-BE49-F238E27FC236}">
                  <a16:creationId xmlns:a16="http://schemas.microsoft.com/office/drawing/2014/main" id="{BF73BB59-78D3-4180-8996-00617B7B89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0" y="1763"/>
              <a:ext cx="0" cy="142"/>
            </a:xfrm>
            <a:prstGeom prst="line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2" name="Line 44">
              <a:extLst>
                <a:ext uri="{FF2B5EF4-FFF2-40B4-BE49-F238E27FC236}">
                  <a16:creationId xmlns:a16="http://schemas.microsoft.com/office/drawing/2014/main" id="{8EFAC309-2AFA-4DF1-AD95-9EED2546A7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7" y="2027"/>
              <a:ext cx="0" cy="142"/>
            </a:xfrm>
            <a:prstGeom prst="line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3" name="Line 45">
              <a:extLst>
                <a:ext uri="{FF2B5EF4-FFF2-40B4-BE49-F238E27FC236}">
                  <a16:creationId xmlns:a16="http://schemas.microsoft.com/office/drawing/2014/main" id="{C4C44038-C6EB-4093-8861-66E82BFEDE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0" y="2027"/>
              <a:ext cx="0" cy="142"/>
            </a:xfrm>
            <a:prstGeom prst="line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4" name="Line 46">
              <a:extLst>
                <a:ext uri="{FF2B5EF4-FFF2-40B4-BE49-F238E27FC236}">
                  <a16:creationId xmlns:a16="http://schemas.microsoft.com/office/drawing/2014/main" id="{B343989B-3A58-4F75-AE51-9AE325728F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2" y="1820"/>
              <a:ext cx="766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5" name="Line 47">
              <a:extLst>
                <a:ext uri="{FF2B5EF4-FFF2-40B4-BE49-F238E27FC236}">
                  <a16:creationId xmlns:a16="http://schemas.microsoft.com/office/drawing/2014/main" id="{51B43B61-A63F-43DD-905D-A3FE45404F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2" y="2103"/>
              <a:ext cx="766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56" name="Text Box 48">
              <a:extLst>
                <a:ext uri="{FF2B5EF4-FFF2-40B4-BE49-F238E27FC236}">
                  <a16:creationId xmlns:a16="http://schemas.microsoft.com/office/drawing/2014/main" id="{DFE087D6-262E-42F7-8472-E383893698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7" y="1820"/>
              <a:ext cx="3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1800" b="1"/>
                <a:t>长</a:t>
              </a:r>
            </a:p>
          </p:txBody>
        </p:sp>
      </p:grpSp>
      <p:grpSp>
        <p:nvGrpSpPr>
          <p:cNvPr id="155697" name="Group 49">
            <a:extLst>
              <a:ext uri="{FF2B5EF4-FFF2-40B4-BE49-F238E27FC236}">
                <a16:creationId xmlns:a16="http://schemas.microsoft.com/office/drawing/2014/main" id="{631057BE-79B3-464A-963D-BC41B02F6161}"/>
              </a:ext>
            </a:extLst>
          </p:cNvPr>
          <p:cNvGrpSpPr>
            <a:grpSpLocks/>
          </p:cNvGrpSpPr>
          <p:nvPr/>
        </p:nvGrpSpPr>
        <p:grpSpPr bwMode="auto">
          <a:xfrm>
            <a:off x="8643939" y="2776539"/>
            <a:ext cx="1444625" cy="1417637"/>
            <a:chOff x="4485" y="1749"/>
            <a:chExt cx="910" cy="893"/>
          </a:xfrm>
        </p:grpSpPr>
        <p:grpSp>
          <p:nvGrpSpPr>
            <p:cNvPr id="20543" name="Group 50">
              <a:extLst>
                <a:ext uri="{FF2B5EF4-FFF2-40B4-BE49-F238E27FC236}">
                  <a16:creationId xmlns:a16="http://schemas.microsoft.com/office/drawing/2014/main" id="{32B5923D-5C03-438C-AB1C-BCD8026155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85" y="1749"/>
              <a:ext cx="910" cy="889"/>
              <a:chOff x="4485" y="1749"/>
              <a:chExt cx="910" cy="889"/>
            </a:xfrm>
          </p:grpSpPr>
          <p:sp>
            <p:nvSpPr>
              <p:cNvPr id="20548" name="Arc 51">
                <a:extLst>
                  <a:ext uri="{FF2B5EF4-FFF2-40B4-BE49-F238E27FC236}">
                    <a16:creationId xmlns:a16="http://schemas.microsoft.com/office/drawing/2014/main" id="{9CB0E30E-0AFB-48EB-986A-EDA4C64B718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4493" y="1743"/>
                <a:ext cx="438" cy="45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63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20549" name="Arc 52">
                <a:extLst>
                  <a:ext uri="{FF2B5EF4-FFF2-40B4-BE49-F238E27FC236}">
                    <a16:creationId xmlns:a16="http://schemas.microsoft.com/office/drawing/2014/main" id="{EAABC447-B6A2-46D0-8B5E-394106A874C7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4485" y="1749"/>
                <a:ext cx="910" cy="889"/>
              </a:xfrm>
              <a:custGeom>
                <a:avLst/>
                <a:gdLst>
                  <a:gd name="T0" fmla="*/ 0 w 21813"/>
                  <a:gd name="T1" fmla="*/ 0 h 21816"/>
                  <a:gd name="T2" fmla="*/ 0 w 21813"/>
                  <a:gd name="T3" fmla="*/ 0 h 21816"/>
                  <a:gd name="T4" fmla="*/ 0 w 21813"/>
                  <a:gd name="T5" fmla="*/ 0 h 2181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813" h="21816" fill="none" extrusionOk="0">
                    <a:moveTo>
                      <a:pt x="0" y="1"/>
                    </a:moveTo>
                    <a:cubicBezTo>
                      <a:pt x="70" y="0"/>
                      <a:pt x="141" y="0"/>
                      <a:pt x="213" y="0"/>
                    </a:cubicBezTo>
                    <a:cubicBezTo>
                      <a:pt x="12142" y="0"/>
                      <a:pt x="21813" y="9670"/>
                      <a:pt x="21813" y="21600"/>
                    </a:cubicBezTo>
                    <a:cubicBezTo>
                      <a:pt x="21813" y="21672"/>
                      <a:pt x="21812" y="21744"/>
                      <a:pt x="21811" y="21815"/>
                    </a:cubicBezTo>
                  </a:path>
                  <a:path w="21813" h="21816" stroke="0" extrusionOk="0">
                    <a:moveTo>
                      <a:pt x="0" y="1"/>
                    </a:moveTo>
                    <a:cubicBezTo>
                      <a:pt x="70" y="0"/>
                      <a:pt x="141" y="0"/>
                      <a:pt x="213" y="0"/>
                    </a:cubicBezTo>
                    <a:cubicBezTo>
                      <a:pt x="12142" y="0"/>
                      <a:pt x="21813" y="9670"/>
                      <a:pt x="21813" y="21600"/>
                    </a:cubicBezTo>
                    <a:cubicBezTo>
                      <a:pt x="21813" y="21672"/>
                      <a:pt x="21812" y="21744"/>
                      <a:pt x="21811" y="21815"/>
                    </a:cubicBezTo>
                    <a:lnTo>
                      <a:pt x="213" y="21600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6350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0544" name="Line 53">
              <a:extLst>
                <a:ext uri="{FF2B5EF4-FFF2-40B4-BE49-F238E27FC236}">
                  <a16:creationId xmlns:a16="http://schemas.microsoft.com/office/drawing/2014/main" id="{3B5BC051-D42E-4ACC-BAA1-3155B1971C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21" y="1820"/>
              <a:ext cx="454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5" name="Line 54">
              <a:extLst>
                <a:ext uri="{FF2B5EF4-FFF2-40B4-BE49-F238E27FC236}">
                  <a16:creationId xmlns:a16="http://schemas.microsoft.com/office/drawing/2014/main" id="{C14A12DE-3845-4772-A969-B7D6404B86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1" y="2188"/>
              <a:ext cx="0" cy="454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46" name="Text Box 55">
              <a:extLst>
                <a:ext uri="{FF2B5EF4-FFF2-40B4-BE49-F238E27FC236}">
                  <a16:creationId xmlns:a16="http://schemas.microsoft.com/office/drawing/2014/main" id="{7A91E2F1-BC8C-4A92-A96C-1507BAC9E7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3" y="2269"/>
              <a:ext cx="25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1800" b="1"/>
                <a:t>宽</a:t>
              </a:r>
            </a:p>
          </p:txBody>
        </p:sp>
        <p:sp>
          <p:nvSpPr>
            <p:cNvPr id="20547" name="Text Box 56">
              <a:extLst>
                <a:ext uri="{FF2B5EF4-FFF2-40B4-BE49-F238E27FC236}">
                  <a16:creationId xmlns:a16="http://schemas.microsoft.com/office/drawing/2014/main" id="{06253322-EE38-430B-8A84-D58A1B070A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3" y="1772"/>
              <a:ext cx="25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zh-CN" altLang="en-US" sz="1800" b="1"/>
                <a:t>宽</a:t>
              </a:r>
            </a:p>
          </p:txBody>
        </p:sp>
      </p:grpSp>
      <p:sp>
        <p:nvSpPr>
          <p:cNvPr id="155705" name="WordArt 57">
            <a:extLst>
              <a:ext uri="{FF2B5EF4-FFF2-40B4-BE49-F238E27FC236}">
                <a16:creationId xmlns:a16="http://schemas.microsoft.com/office/drawing/2014/main" id="{639C1EF9-BEF7-46CC-9545-113FE1C14A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80139" y="2362200"/>
            <a:ext cx="314325" cy="674688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52940"/>
              </a:avLst>
            </a:prstTxWarp>
          </a:bodyPr>
          <a:lstStyle/>
          <a:p>
            <a:pPr algn="ctr"/>
            <a:r>
              <a:rPr lang="zh-CN" altLang="en-US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左视图</a:t>
            </a:r>
          </a:p>
        </p:txBody>
      </p:sp>
      <p:sp>
        <p:nvSpPr>
          <p:cNvPr id="155706" name="WordArt 58">
            <a:extLst>
              <a:ext uri="{FF2B5EF4-FFF2-40B4-BE49-F238E27FC236}">
                <a16:creationId xmlns:a16="http://schemas.microsoft.com/office/drawing/2014/main" id="{4A13CBD9-1DE0-4D5C-8C0C-88306EEFA41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65851" y="4013201"/>
            <a:ext cx="334963" cy="765175"/>
          </a:xfrm>
          <a:prstGeom prst="rect">
            <a:avLst/>
          </a:prstGeom>
        </p:spPr>
        <p:txBody>
          <a:bodyPr wrap="none" fromWordArt="1">
            <a:prstTxWarp prst="textSlantDown">
              <a:avLst>
                <a:gd name="adj" fmla="val 53241"/>
              </a:avLst>
            </a:prstTxWarp>
          </a:bodyPr>
          <a:lstStyle/>
          <a:p>
            <a:pPr algn="ctr"/>
            <a:r>
              <a:rPr lang="zh-CN" altLang="en-US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68686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侧面</a:t>
            </a:r>
          </a:p>
        </p:txBody>
      </p:sp>
      <p:sp>
        <p:nvSpPr>
          <p:cNvPr id="155707" name="WordArt 59">
            <a:extLst>
              <a:ext uri="{FF2B5EF4-FFF2-40B4-BE49-F238E27FC236}">
                <a16:creationId xmlns:a16="http://schemas.microsoft.com/office/drawing/2014/main" id="{2F1030A1-7C78-447C-8D7A-099B3E8E34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65425" y="4733926"/>
            <a:ext cx="763588" cy="314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zh-CN" altLang="en-US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1">
                    <a:srgbClr val="868686">
                      <a:alpha val="50000"/>
                    </a:srgbClr>
                  </a:prst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水平面</a:t>
            </a:r>
          </a:p>
        </p:txBody>
      </p:sp>
      <p:sp>
        <p:nvSpPr>
          <p:cNvPr id="155708" name="WordArt 60">
            <a:extLst>
              <a:ext uri="{FF2B5EF4-FFF2-40B4-BE49-F238E27FC236}">
                <a16:creationId xmlns:a16="http://schemas.microsoft.com/office/drawing/2014/main" id="{23F9814D-7037-4223-8116-C8DDB19B22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00476" y="4464051"/>
            <a:ext cx="868363" cy="269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zh-CN" altLang="en-US" b="1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1">
                    <a:srgbClr val="868686">
                      <a:alpha val="50000"/>
                    </a:srgbClr>
                  </a:prst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俯视图</a:t>
            </a:r>
          </a:p>
        </p:txBody>
      </p:sp>
      <p:grpSp>
        <p:nvGrpSpPr>
          <p:cNvPr id="155709" name="Group 61">
            <a:extLst>
              <a:ext uri="{FF2B5EF4-FFF2-40B4-BE49-F238E27FC236}">
                <a16:creationId xmlns:a16="http://schemas.microsoft.com/office/drawing/2014/main" id="{BABF224D-046C-429C-BF67-D3DEBE0D346A}"/>
              </a:ext>
            </a:extLst>
          </p:cNvPr>
          <p:cNvGrpSpPr>
            <a:grpSpLocks/>
          </p:cNvGrpSpPr>
          <p:nvPr/>
        </p:nvGrpSpPr>
        <p:grpSpPr bwMode="auto">
          <a:xfrm>
            <a:off x="3608389" y="2889251"/>
            <a:ext cx="1500187" cy="1050925"/>
            <a:chOff x="1313" y="1820"/>
            <a:chExt cx="945" cy="662"/>
          </a:xfrm>
        </p:grpSpPr>
        <p:grpSp>
          <p:nvGrpSpPr>
            <p:cNvPr id="20529" name="Group 62">
              <a:extLst>
                <a:ext uri="{FF2B5EF4-FFF2-40B4-BE49-F238E27FC236}">
                  <a16:creationId xmlns:a16="http://schemas.microsoft.com/office/drawing/2014/main" id="{8A28D749-6CEF-4F1C-8330-D411CA05B6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3" y="1820"/>
              <a:ext cx="945" cy="662"/>
              <a:chOff x="4182" y="3037"/>
              <a:chExt cx="945" cy="662"/>
            </a:xfrm>
          </p:grpSpPr>
          <p:sp>
            <p:nvSpPr>
              <p:cNvPr id="155711" name="AutoShape 63">
                <a:extLst>
                  <a:ext uri="{FF2B5EF4-FFF2-40B4-BE49-F238E27FC236}">
                    <a16:creationId xmlns:a16="http://schemas.microsoft.com/office/drawing/2014/main" id="{BD686E67-1B8B-4216-9380-A58F16061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184" y="3533"/>
                <a:ext cx="943" cy="166"/>
              </a:xfrm>
              <a:prstGeom prst="parallelogram">
                <a:avLst>
                  <a:gd name="adj" fmla="val 100596"/>
                </a:avLst>
              </a:prstGeom>
              <a:gradFill rotWithShape="1">
                <a:gsLst>
                  <a:gs pos="0">
                    <a:srgbClr val="3366FF">
                      <a:alpha val="50999"/>
                    </a:srgbClr>
                  </a:gs>
                  <a:gs pos="25000">
                    <a:srgbClr val="01A78F">
                      <a:alpha val="57999"/>
                    </a:srgbClr>
                  </a:gs>
                  <a:gs pos="50000">
                    <a:srgbClr val="FFFF00">
                      <a:alpha val="64999"/>
                    </a:srgbClr>
                  </a:gs>
                  <a:gs pos="75000">
                    <a:srgbClr val="FF6633">
                      <a:alpha val="71999"/>
                    </a:srgbClr>
                  </a:gs>
                  <a:gs pos="100000">
                    <a:srgbClr val="FF3399">
                      <a:alpha val="78999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66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55712" name="AutoShape 64">
                <a:extLst>
                  <a:ext uri="{FF2B5EF4-FFF2-40B4-BE49-F238E27FC236}">
                    <a16:creationId xmlns:a16="http://schemas.microsoft.com/office/drawing/2014/main" id="{60C2F599-8AFF-4D43-8119-2AE5C796AC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711" y="3283"/>
                <a:ext cx="657" cy="165"/>
              </a:xfrm>
              <a:prstGeom prst="parallelogram">
                <a:avLst>
                  <a:gd name="adj" fmla="val 97573"/>
                </a:avLst>
              </a:prstGeom>
              <a:gradFill rotWithShape="1">
                <a:gsLst>
                  <a:gs pos="0">
                    <a:srgbClr val="3366FF">
                      <a:alpha val="50999"/>
                    </a:srgbClr>
                  </a:gs>
                  <a:gs pos="25000">
                    <a:srgbClr val="01A78F">
                      <a:alpha val="57999"/>
                    </a:srgbClr>
                  </a:gs>
                  <a:gs pos="50000">
                    <a:srgbClr val="FFFF00">
                      <a:alpha val="64999"/>
                    </a:srgbClr>
                  </a:gs>
                  <a:gs pos="75000">
                    <a:srgbClr val="FF6633">
                      <a:alpha val="71999"/>
                    </a:srgbClr>
                  </a:gs>
                  <a:gs pos="100000">
                    <a:srgbClr val="FF3399">
                      <a:alpha val="78999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66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55713" name="AutoShape 65">
                <a:extLst>
                  <a:ext uri="{FF2B5EF4-FFF2-40B4-BE49-F238E27FC236}">
                    <a16:creationId xmlns:a16="http://schemas.microsoft.com/office/drawing/2014/main" id="{B5DDA297-03F6-45C0-AC74-E500BFA65A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4182" y="3039"/>
                <a:ext cx="942" cy="654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rgbClr val="3366FF">
                      <a:alpha val="50999"/>
                    </a:srgbClr>
                  </a:gs>
                  <a:gs pos="25000">
                    <a:srgbClr val="01A78F">
                      <a:alpha val="57999"/>
                    </a:srgbClr>
                  </a:gs>
                  <a:gs pos="50000">
                    <a:srgbClr val="FFFF00">
                      <a:alpha val="64999"/>
                    </a:srgbClr>
                  </a:gs>
                  <a:gs pos="75000">
                    <a:srgbClr val="FF6633">
                      <a:alpha val="71999"/>
                    </a:srgbClr>
                  </a:gs>
                  <a:gs pos="100000">
                    <a:srgbClr val="FF3399">
                      <a:alpha val="78999"/>
                    </a:srgbClr>
                  </a:gs>
                </a:gsLst>
                <a:path path="rect">
                  <a:fillToRect l="50000" t="50000" r="50000" b="50000"/>
                </a:path>
              </a:gradFill>
              <a:ln w="9525">
                <a:solidFill>
                  <a:srgbClr val="FF6699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sp>
          <p:nvSpPr>
            <p:cNvPr id="155714" name="AutoShape 66">
              <a:extLst>
                <a:ext uri="{FF2B5EF4-FFF2-40B4-BE49-F238E27FC236}">
                  <a16:creationId xmlns:a16="http://schemas.microsoft.com/office/drawing/2014/main" id="{0BA3A091-7691-4F71-B52D-8F1B6E4DBF8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313" y="1820"/>
              <a:ext cx="944" cy="160"/>
            </a:xfrm>
            <a:prstGeom prst="parallelogram">
              <a:avLst>
                <a:gd name="adj" fmla="val 102485"/>
              </a:avLst>
            </a:prstGeom>
            <a:gradFill rotWithShape="1">
              <a:gsLst>
                <a:gs pos="0">
                  <a:srgbClr val="3366FF">
                    <a:alpha val="14000"/>
                  </a:srgbClr>
                </a:gs>
                <a:gs pos="25000">
                  <a:srgbClr val="01A78F">
                    <a:alpha val="22750"/>
                  </a:srgbClr>
                </a:gs>
                <a:gs pos="50000">
                  <a:srgbClr val="FFFF00">
                    <a:alpha val="31500"/>
                  </a:srgbClr>
                </a:gs>
                <a:gs pos="75000">
                  <a:srgbClr val="FF6633">
                    <a:alpha val="40250"/>
                  </a:srgbClr>
                </a:gs>
                <a:gs pos="100000">
                  <a:srgbClr val="FF3399">
                    <a:alpha val="49001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20533" name="AutoShape 67">
              <a:extLst>
                <a:ext uri="{FF2B5EF4-FFF2-40B4-BE49-F238E27FC236}">
                  <a16:creationId xmlns:a16="http://schemas.microsoft.com/office/drawing/2014/main" id="{DC0427AF-382C-432B-853E-9DF686A7A0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66" y="2069"/>
              <a:ext cx="656" cy="162"/>
            </a:xfrm>
            <a:prstGeom prst="parallelogram">
              <a:avLst>
                <a:gd name="adj" fmla="val 101235"/>
              </a:avLst>
            </a:prstGeom>
            <a:gradFill rotWithShape="1">
              <a:gsLst>
                <a:gs pos="0">
                  <a:srgbClr val="3366FF">
                    <a:alpha val="12999"/>
                  </a:srgbClr>
                </a:gs>
                <a:gs pos="25000">
                  <a:srgbClr val="01A78F">
                    <a:alpha val="12999"/>
                  </a:srgbClr>
                </a:gs>
                <a:gs pos="50000">
                  <a:srgbClr val="FFFF00">
                    <a:alpha val="12999"/>
                  </a:srgbClr>
                </a:gs>
                <a:gs pos="75000">
                  <a:srgbClr val="FF6633">
                    <a:alpha val="12999"/>
                  </a:srgbClr>
                </a:gs>
                <a:gs pos="100000">
                  <a:srgbClr val="FF3399">
                    <a:alpha val="12999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CN" altLang="en-US" sz="3600"/>
            </a:p>
          </p:txBody>
        </p:sp>
      </p:grpSp>
      <p:sp>
        <p:nvSpPr>
          <p:cNvPr id="20521" name="Rectangle 68">
            <a:extLst>
              <a:ext uri="{FF2B5EF4-FFF2-40B4-BE49-F238E27FC236}">
                <a16:creationId xmlns:a16="http://schemas.microsoft.com/office/drawing/2014/main" id="{35978544-BCFA-4769-AD02-EB345915D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28600"/>
            <a:ext cx="5257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>
                <a:solidFill>
                  <a:schemeClr val="hlink"/>
                </a:solidFill>
                <a:ea typeface="华文新魏" panose="02010800040101010101" pitchFamily="2" charset="-122"/>
              </a:rPr>
              <a:t>三视图的形成及投影规律</a:t>
            </a:r>
          </a:p>
        </p:txBody>
      </p:sp>
      <p:sp>
        <p:nvSpPr>
          <p:cNvPr id="155717" name="Text Box 69">
            <a:extLst>
              <a:ext uri="{FF2B5EF4-FFF2-40B4-BE49-F238E27FC236}">
                <a16:creationId xmlns:a16="http://schemas.microsoft.com/office/drawing/2014/main" id="{A7468BA7-95FC-4143-8729-92EF17DE0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8382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400" dirty="0">
                <a:ea typeface="华文新魏" panose="02010800040101010101" pitchFamily="2" charset="-122"/>
              </a:rPr>
              <a:t>三视图间的对应关系</a:t>
            </a:r>
          </a:p>
        </p:txBody>
      </p:sp>
      <p:sp>
        <p:nvSpPr>
          <p:cNvPr id="155718" name="Line 70">
            <a:extLst>
              <a:ext uri="{FF2B5EF4-FFF2-40B4-BE49-F238E27FC236}">
                <a16:creationId xmlns:a16="http://schemas.microsoft.com/office/drawing/2014/main" id="{D3155A75-BE40-464F-B289-5175E4BDE33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2743200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5719" name="Text Box 71">
            <a:extLst>
              <a:ext uri="{FF2B5EF4-FFF2-40B4-BE49-F238E27FC236}">
                <a16:creationId xmlns:a16="http://schemas.microsoft.com/office/drawing/2014/main" id="{EC3E3E58-A0AF-4E4E-97B4-F9EFEC133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943600"/>
            <a:ext cx="495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 dirty="0">
                <a:solidFill>
                  <a:srgbClr val="FF0000"/>
                </a:solidFill>
                <a:ea typeface="华文新魏" panose="02010800040101010101" pitchFamily="2" charset="-122"/>
              </a:rPr>
              <a:t>长对正、高平齐、宽相等</a:t>
            </a:r>
          </a:p>
        </p:txBody>
      </p:sp>
      <p:sp>
        <p:nvSpPr>
          <p:cNvPr id="155720" name="Text Box 72">
            <a:extLst>
              <a:ext uri="{FF2B5EF4-FFF2-40B4-BE49-F238E27FC236}">
                <a16:creationId xmlns:a16="http://schemas.microsoft.com/office/drawing/2014/main" id="{C087989E-B5D2-47EA-8FA8-0C5DBF3E4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943600"/>
            <a:ext cx="396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b="1"/>
              <a:t>三视图的投影规律：</a:t>
            </a:r>
          </a:p>
        </p:txBody>
      </p:sp>
      <p:sp>
        <p:nvSpPr>
          <p:cNvPr id="155721" name="Line 73">
            <a:extLst>
              <a:ext uri="{FF2B5EF4-FFF2-40B4-BE49-F238E27FC236}">
                <a16:creationId xmlns:a16="http://schemas.microsoft.com/office/drawing/2014/main" id="{E3991338-1238-4BD3-B42D-7FE7907393F3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600" y="1981200"/>
            <a:ext cx="0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5722" name="Line 74">
            <a:extLst>
              <a:ext uri="{FF2B5EF4-FFF2-40B4-BE49-F238E27FC236}">
                <a16:creationId xmlns:a16="http://schemas.microsoft.com/office/drawing/2014/main" id="{48A8C13D-CB66-4FAB-9007-840B7D293D51}"/>
              </a:ext>
            </a:extLst>
          </p:cNvPr>
          <p:cNvSpPr>
            <a:spLocks noChangeShapeType="1"/>
          </p:cNvSpPr>
          <p:nvPr/>
        </p:nvSpPr>
        <p:spPr bwMode="auto">
          <a:xfrm>
            <a:off x="8610600" y="3505200"/>
            <a:ext cx="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5723" name="Line 75">
            <a:extLst>
              <a:ext uri="{FF2B5EF4-FFF2-40B4-BE49-F238E27FC236}">
                <a16:creationId xmlns:a16="http://schemas.microsoft.com/office/drawing/2014/main" id="{BFC24A1A-375C-4756-A7A9-94B8061E5C64}"/>
              </a:ext>
            </a:extLst>
          </p:cNvPr>
          <p:cNvSpPr>
            <a:spLocks noChangeShapeType="1"/>
          </p:cNvSpPr>
          <p:nvPr/>
        </p:nvSpPr>
        <p:spPr bwMode="auto">
          <a:xfrm>
            <a:off x="9372600" y="2743200"/>
            <a:ext cx="685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5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5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5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5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5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5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5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5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5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5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5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5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5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5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55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55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55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55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55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15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55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155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55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55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155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155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55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155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155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55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155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800" decel="100000"/>
                                        <p:tgtEl>
                                          <p:spTgt spid="155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800" decel="100000" fill="hold"/>
                                        <p:tgtEl>
                                          <p:spTgt spid="155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155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55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155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5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5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0.00394 L -0.51511 -0.00394 " pathEditMode="relative" rAng="0" ptsTypes="AA">
                                      <p:cBhvr>
                                        <p:cTn id="196" dur="1000" spd="-100000" fill="hold"/>
                                        <p:tgtEl>
                                          <p:spTgt spid="1556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15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116 L -0.37274 0.1507 " pathEditMode="relative" rAng="0" ptsTypes="AA">
                                      <p:cBhvr>
                                        <p:cTn id="206" dur="1000" spd="-100000" fill="hold"/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33" y="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155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92 L -0.40365 0.15648 " pathEditMode="relative" ptsTypes="AA">
                                      <p:cBhvr>
                                        <p:cTn id="216" dur="1000" spd="-100000" fill="hold"/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155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55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55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55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55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55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55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5" dur="1000"/>
                                        <p:tgtEl>
                                          <p:spTgt spid="155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15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3" dur="500"/>
                                        <p:tgtEl>
                                          <p:spTgt spid="15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8" dur="500"/>
                                        <p:tgtEl>
                                          <p:spTgt spid="15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 nodeType="clickPar">
                      <p:stCondLst>
                        <p:cond delay="indefinite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3.33333E-6 0.11111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1557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6" dur="500"/>
                                        <p:tgtEl>
                                          <p:spTgt spid="1557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2" dur="500"/>
                                        <p:tgtEl>
                                          <p:spTgt spid="15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8333 -4.44444E-6 " pathEditMode="relative" rAng="0" ptsTypes="AA">
                                      <p:cBhvr>
                                        <p:cTn id="266" dur="2000" fill="hold"/>
                                        <p:tgtEl>
                                          <p:spTgt spid="155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0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9" dur="500"/>
                                        <p:tgtEl>
                                          <p:spTgt spid="15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 nodeType="clickPar">
                      <p:stCondLst>
                        <p:cond delay="indefinite"/>
                      </p:stCondLst>
                      <p:childTnLst>
                        <p:par>
                          <p:cTn id="2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3" dur="500"/>
                                        <p:tgtEl>
                                          <p:spTgt spid="155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Par">
                      <p:stCondLst>
                        <p:cond delay="indefinite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9" dur="500"/>
                                        <p:tgtEl>
                                          <p:spTgt spid="15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1" dur="500"/>
                                        <p:tgtEl>
                                          <p:spTgt spid="155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 animBg="1"/>
      <p:bldP spid="155651" grpId="0" animBg="1"/>
      <p:bldP spid="155652" grpId="0" animBg="1"/>
      <p:bldP spid="155653" grpId="0" animBg="1"/>
      <p:bldP spid="155654" grpId="0" animBg="1"/>
      <p:bldP spid="155667" grpId="0" animBg="1"/>
      <p:bldP spid="155667" grpId="1" animBg="1"/>
      <p:bldP spid="155668" grpId="0" animBg="1"/>
      <p:bldP spid="155668" grpId="1" animBg="1"/>
      <p:bldP spid="155669" grpId="0"/>
      <p:bldP spid="155670" grpId="0"/>
      <p:bldP spid="155671" grpId="0"/>
      <p:bldP spid="155672" grpId="0"/>
      <p:bldP spid="155677" grpId="0" animBg="1"/>
      <p:bldP spid="155678" grpId="0" animBg="1"/>
      <p:bldP spid="155679" grpId="0" animBg="1"/>
      <p:bldP spid="155680" grpId="0" animBg="1"/>
      <p:bldP spid="155680" grpId="1" animBg="1"/>
      <p:bldP spid="155717" grpId="0"/>
      <p:bldP spid="155719" grpId="0"/>
      <p:bldP spid="1557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0D0A031-880A-4EA8-9AF5-7442EF9F3C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400" y="94225"/>
            <a:ext cx="3169568" cy="1325563"/>
          </a:xfrm>
        </p:spPr>
        <p:txBody>
          <a:bodyPr/>
          <a:lstStyle/>
          <a:p>
            <a:pPr algn="l" eaLnBrk="1" hangingPunct="1"/>
            <a:r>
              <a:rPr lang="zh-CN" altLang="en-US" sz="3600" b="1" dirty="0">
                <a:ea typeface="华文新魏" panose="02010800040101010101" pitchFamily="2" charset="-122"/>
              </a:rPr>
              <a:t>绘图铅笔</a:t>
            </a:r>
          </a:p>
        </p:txBody>
      </p:sp>
      <p:sp>
        <p:nvSpPr>
          <p:cNvPr id="115716" name="Rectangle 4">
            <a:extLst>
              <a:ext uri="{FF2B5EF4-FFF2-40B4-BE49-F238E27FC236}">
                <a16:creationId xmlns:a16="http://schemas.microsoft.com/office/drawing/2014/main" id="{CFB88EE2-7B55-42BB-848B-D7FDB17D2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0538" y="945690"/>
            <a:ext cx="5486400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chemeClr val="tx2"/>
                </a:solidFill>
              </a:rPr>
              <a:t>锥状</a:t>
            </a:r>
            <a:r>
              <a:rPr lang="en-US" altLang="zh-CN" sz="2800" b="1" dirty="0"/>
              <a:t>H</a:t>
            </a:r>
            <a:r>
              <a:rPr lang="zh-CN" altLang="en-US" sz="2800" b="1" dirty="0"/>
              <a:t>型铅笔</a:t>
            </a:r>
            <a:endParaRPr lang="en-US" altLang="zh-CN" sz="28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/>
              <a:t>   </a:t>
            </a:r>
            <a:r>
              <a:rPr lang="zh-CN" altLang="en-US" sz="2800" b="1" dirty="0">
                <a:solidFill>
                  <a:srgbClr val="FF0000"/>
                </a:solidFill>
              </a:rPr>
              <a:t>画底图、细实线</a:t>
            </a:r>
          </a:p>
        </p:txBody>
      </p:sp>
      <p:pic>
        <p:nvPicPr>
          <p:cNvPr id="115717" name="Picture 5" descr="绘图铅笔1">
            <a:extLst>
              <a:ext uri="{FF2B5EF4-FFF2-40B4-BE49-F238E27FC236}">
                <a16:creationId xmlns:a16="http://schemas.microsoft.com/office/drawing/2014/main" id="{3D278D09-D61D-49E9-91C2-892FDFFFB8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79"/>
          <a:stretch/>
        </p:blipFill>
        <p:spPr bwMode="auto">
          <a:xfrm>
            <a:off x="6038720" y="148734"/>
            <a:ext cx="3302000" cy="254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8" name="Rectangle 6">
            <a:extLst>
              <a:ext uri="{FF2B5EF4-FFF2-40B4-BE49-F238E27FC236}">
                <a16:creationId xmlns:a16="http://schemas.microsoft.com/office/drawing/2014/main" id="{9C6E2178-3B08-4440-9BED-1CF694A11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2835" y="4137165"/>
            <a:ext cx="533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/>
              <a:t>      </a:t>
            </a:r>
            <a:r>
              <a:rPr lang="zh-CN" altLang="en-US" sz="2800" b="1" dirty="0"/>
              <a:t>铲形的</a:t>
            </a:r>
            <a:r>
              <a:rPr lang="en-US" altLang="zh-CN" sz="2800" b="1" dirty="0"/>
              <a:t>B</a:t>
            </a:r>
            <a:r>
              <a:rPr lang="zh-CN" altLang="en-US" sz="2800" b="1" dirty="0"/>
              <a:t>型铅笔</a:t>
            </a:r>
            <a:endParaRPr lang="en-US" altLang="zh-CN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/>
              <a:t>   </a:t>
            </a:r>
            <a:r>
              <a:rPr lang="zh-CN" altLang="en-US" sz="2800" b="1" dirty="0">
                <a:solidFill>
                  <a:srgbClr val="FF0000"/>
                </a:solidFill>
              </a:rPr>
              <a:t>画粗实线</a:t>
            </a:r>
          </a:p>
        </p:txBody>
      </p:sp>
      <p:sp>
        <p:nvSpPr>
          <p:cNvPr id="115719" name="Rectangle 7">
            <a:extLst>
              <a:ext uri="{FF2B5EF4-FFF2-40B4-BE49-F238E27FC236}">
                <a16:creationId xmlns:a16="http://schemas.microsoft.com/office/drawing/2014/main" id="{42A3ACF4-7444-493B-A861-572979B58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590" y="5331857"/>
            <a:ext cx="3285331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b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约为</a:t>
            </a:r>
            <a:r>
              <a:rPr lang="en-US" altLang="zh-CN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0.7 mm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5720" name="Picture 8" descr="绘图铅笔2">
            <a:extLst>
              <a:ext uri="{FF2B5EF4-FFF2-40B4-BE49-F238E27FC236}">
                <a16:creationId xmlns:a16="http://schemas.microsoft.com/office/drawing/2014/main" id="{2E726FEB-A5EE-40B9-A870-19AC6C99A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82"/>
          <a:stretch/>
        </p:blipFill>
        <p:spPr bwMode="auto">
          <a:xfrm>
            <a:off x="6198102" y="3975615"/>
            <a:ext cx="3421062" cy="2542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/>
      <p:bldP spid="115716" grpId="1"/>
      <p:bldP spid="115718" grpId="0"/>
      <p:bldP spid="115718" grpId="1"/>
      <p:bldP spid="115719" grpId="0"/>
      <p:bldP spid="11571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{4D31F2EC-0C59-4FB0-BAD9-1236A1E8A1BF}0">
            <a:extLst>
              <a:ext uri="{FF2B5EF4-FFF2-40B4-BE49-F238E27FC236}">
                <a16:creationId xmlns:a16="http://schemas.microsoft.com/office/drawing/2014/main" id="{44A61CD0-CB4B-4CBE-8F9D-C0BACD0FC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8FD"/>
              </a:clrFrom>
              <a:clrTo>
                <a:srgbClr val="F5F8FD">
                  <a:alpha val="0"/>
                </a:srgbClr>
              </a:clrTo>
            </a:clrChange>
            <a:lum contrast="18000"/>
          </a:blip>
          <a:srcRect/>
          <a:stretch>
            <a:fillRect/>
          </a:stretch>
        </p:blipFill>
        <p:spPr bwMode="auto">
          <a:xfrm>
            <a:off x="2057400" y="2667000"/>
            <a:ext cx="3481388" cy="3657600"/>
          </a:xfrm>
          <a:prstGeom prst="rect">
            <a:avLst/>
          </a:prstGeom>
          <a:noFill/>
        </p:spPr>
      </p:pic>
      <p:sp>
        <p:nvSpPr>
          <p:cNvPr id="5123" name="Line 5">
            <a:extLst>
              <a:ext uri="{FF2B5EF4-FFF2-40B4-BE49-F238E27FC236}">
                <a16:creationId xmlns:a16="http://schemas.microsoft.com/office/drawing/2014/main" id="{6063E7F3-0BDC-4A7D-88C1-7F3F51797F3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2057400"/>
            <a:ext cx="43434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4" name="Text Box 6">
            <a:extLst>
              <a:ext uri="{FF2B5EF4-FFF2-40B4-BE49-F238E27FC236}">
                <a16:creationId xmlns:a16="http://schemas.microsoft.com/office/drawing/2014/main" id="{956802AD-E153-4D7D-8F3B-F00095CB4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6" y="1839914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/>
              <a:t>X</a:t>
            </a:r>
          </a:p>
        </p:txBody>
      </p:sp>
      <p:sp>
        <p:nvSpPr>
          <p:cNvPr id="5125" name="Text Box 7">
            <a:extLst>
              <a:ext uri="{FF2B5EF4-FFF2-40B4-BE49-F238E27FC236}">
                <a16:creationId xmlns:a16="http://schemas.microsoft.com/office/drawing/2014/main" id="{D96F7531-6F79-4720-AB7F-7E6A5C301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8401" y="1752601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000" b="1"/>
              <a:t>Y</a:t>
            </a:r>
          </a:p>
        </p:txBody>
      </p:sp>
      <p:sp>
        <p:nvSpPr>
          <p:cNvPr id="5126" name="Line 8">
            <a:extLst>
              <a:ext uri="{FF2B5EF4-FFF2-40B4-BE49-F238E27FC236}">
                <a16:creationId xmlns:a16="http://schemas.microsoft.com/office/drawing/2014/main" id="{C1EFA8C3-22B0-4F41-8729-8A204A2D640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04800"/>
            <a:ext cx="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7" name="Line 9">
            <a:extLst>
              <a:ext uri="{FF2B5EF4-FFF2-40B4-BE49-F238E27FC236}">
                <a16:creationId xmlns:a16="http://schemas.microsoft.com/office/drawing/2014/main" id="{306B3D96-26E8-415B-988C-F957C678745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04800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8" name="Line 10">
            <a:extLst>
              <a:ext uri="{FF2B5EF4-FFF2-40B4-BE49-F238E27FC236}">
                <a16:creationId xmlns:a16="http://schemas.microsoft.com/office/drawing/2014/main" id="{E77F127D-6E69-4149-97FB-6C2706F8A47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304800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9" name="Line 11">
            <a:extLst>
              <a:ext uri="{FF2B5EF4-FFF2-40B4-BE49-F238E27FC236}">
                <a16:creationId xmlns:a16="http://schemas.microsoft.com/office/drawing/2014/main" id="{7A588A01-A14C-42DE-83E6-895544016A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990600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0" name="Line 12">
            <a:extLst>
              <a:ext uri="{FF2B5EF4-FFF2-40B4-BE49-F238E27FC236}">
                <a16:creationId xmlns:a16="http://schemas.microsoft.com/office/drawing/2014/main" id="{4E08BBD3-3E9D-44A7-A154-74541A191476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304800"/>
            <a:ext cx="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1" name="Line 13">
            <a:extLst>
              <a:ext uri="{FF2B5EF4-FFF2-40B4-BE49-F238E27FC236}">
                <a16:creationId xmlns:a16="http://schemas.microsoft.com/office/drawing/2014/main" id="{0BE5B64F-88C9-4F74-B477-BC67B1668F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0" y="304800"/>
            <a:ext cx="533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2" name="Line 14">
            <a:extLst>
              <a:ext uri="{FF2B5EF4-FFF2-40B4-BE49-F238E27FC236}">
                <a16:creationId xmlns:a16="http://schemas.microsoft.com/office/drawing/2014/main" id="{9090E95D-D919-4C93-A302-4FA9E06F5A41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304800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3" name="Line 15">
            <a:extLst>
              <a:ext uri="{FF2B5EF4-FFF2-40B4-BE49-F238E27FC236}">
                <a16:creationId xmlns:a16="http://schemas.microsoft.com/office/drawing/2014/main" id="{258A2C3D-78A6-44CB-B54E-0FFC0988FFF4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990600"/>
            <a:ext cx="198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4" name="Line 16">
            <a:extLst>
              <a:ext uri="{FF2B5EF4-FFF2-40B4-BE49-F238E27FC236}">
                <a16:creationId xmlns:a16="http://schemas.microsoft.com/office/drawing/2014/main" id="{5CC79164-B737-4094-B299-751732AF8261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990600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5" name="Line 17">
            <a:extLst>
              <a:ext uri="{FF2B5EF4-FFF2-40B4-BE49-F238E27FC236}">
                <a16:creationId xmlns:a16="http://schemas.microsoft.com/office/drawing/2014/main" id="{53B9CF8F-A851-49BF-8B24-D3DF374AA298}"/>
              </a:ext>
            </a:extLst>
          </p:cNvPr>
          <p:cNvSpPr>
            <a:spLocks noChangeShapeType="1"/>
          </p:cNvSpPr>
          <p:nvPr/>
        </p:nvSpPr>
        <p:spPr bwMode="auto">
          <a:xfrm>
            <a:off x="9525000" y="990600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6" name="Line 18">
            <a:extLst>
              <a:ext uri="{FF2B5EF4-FFF2-40B4-BE49-F238E27FC236}">
                <a16:creationId xmlns:a16="http://schemas.microsoft.com/office/drawing/2014/main" id="{3925F2FA-31F3-4653-AA5C-403130419413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20574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7" name="Line 19">
            <a:extLst>
              <a:ext uri="{FF2B5EF4-FFF2-40B4-BE49-F238E27FC236}">
                <a16:creationId xmlns:a16="http://schemas.microsoft.com/office/drawing/2014/main" id="{B32B57C4-365C-475B-9D88-65CB9359C1B8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304800"/>
            <a:ext cx="76200" cy="2743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8" name="Line 20">
            <a:extLst>
              <a:ext uri="{FF2B5EF4-FFF2-40B4-BE49-F238E27FC236}">
                <a16:creationId xmlns:a16="http://schemas.microsoft.com/office/drawing/2014/main" id="{DD927155-9F0A-491F-A75C-E24316C057E0}"/>
              </a:ext>
            </a:extLst>
          </p:cNvPr>
          <p:cNvSpPr>
            <a:spLocks noChangeShapeType="1"/>
          </p:cNvSpPr>
          <p:nvPr/>
        </p:nvSpPr>
        <p:spPr bwMode="auto">
          <a:xfrm>
            <a:off x="9525000" y="2057400"/>
            <a:ext cx="0" cy="1447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9" name="Line 21">
            <a:extLst>
              <a:ext uri="{FF2B5EF4-FFF2-40B4-BE49-F238E27FC236}">
                <a16:creationId xmlns:a16="http://schemas.microsoft.com/office/drawing/2014/main" id="{2C3C6F2B-88C2-4B46-A81B-4C54C179D163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20574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40" name="Line 22">
            <a:extLst>
              <a:ext uri="{FF2B5EF4-FFF2-40B4-BE49-F238E27FC236}">
                <a16:creationId xmlns:a16="http://schemas.microsoft.com/office/drawing/2014/main" id="{98A309FF-EF9D-407B-BCFD-C9B0B181342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25146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41" name="Line 23">
            <a:extLst>
              <a:ext uri="{FF2B5EF4-FFF2-40B4-BE49-F238E27FC236}">
                <a16:creationId xmlns:a16="http://schemas.microsoft.com/office/drawing/2014/main" id="{386C4AD6-5230-489D-9A76-BB4A78A85CE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2057400"/>
            <a:ext cx="190500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42" name="Line 24">
            <a:extLst>
              <a:ext uri="{FF2B5EF4-FFF2-40B4-BE49-F238E27FC236}">
                <a16:creationId xmlns:a16="http://schemas.microsoft.com/office/drawing/2014/main" id="{E00C9269-E6F3-46E1-8029-C395B1A067C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20574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43" name="Line 25">
            <a:extLst>
              <a:ext uri="{FF2B5EF4-FFF2-40B4-BE49-F238E27FC236}">
                <a16:creationId xmlns:a16="http://schemas.microsoft.com/office/drawing/2014/main" id="{2C435B68-B6E4-4FA4-8420-7F545483A89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20574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44" name="Line 26">
            <a:extLst>
              <a:ext uri="{FF2B5EF4-FFF2-40B4-BE49-F238E27FC236}">
                <a16:creationId xmlns:a16="http://schemas.microsoft.com/office/drawing/2014/main" id="{E81FBA19-621E-42EC-BEEC-1732C9B71078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20574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45" name="Line 27">
            <a:extLst>
              <a:ext uri="{FF2B5EF4-FFF2-40B4-BE49-F238E27FC236}">
                <a16:creationId xmlns:a16="http://schemas.microsoft.com/office/drawing/2014/main" id="{A949A7C3-33C9-43F5-A06A-06461EB7A3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1524000"/>
            <a:ext cx="33528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46" name="Line 28">
            <a:extLst>
              <a:ext uri="{FF2B5EF4-FFF2-40B4-BE49-F238E27FC236}">
                <a16:creationId xmlns:a16="http://schemas.microsoft.com/office/drawing/2014/main" id="{A950D5C0-F48F-4588-A932-332DAF930AAC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1143000"/>
            <a:ext cx="0" cy="27432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47" name="Line 29">
            <a:extLst>
              <a:ext uri="{FF2B5EF4-FFF2-40B4-BE49-F238E27FC236}">
                <a16:creationId xmlns:a16="http://schemas.microsoft.com/office/drawing/2014/main" id="{C6E032E4-91E9-482E-B5A8-335575C5DAA8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1219200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48" name="Line 30">
            <a:extLst>
              <a:ext uri="{FF2B5EF4-FFF2-40B4-BE49-F238E27FC236}">
                <a16:creationId xmlns:a16="http://schemas.microsoft.com/office/drawing/2014/main" id="{50B9DA52-E77F-4ACF-8083-CEF87D15232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514600"/>
            <a:ext cx="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49" name="Line 31">
            <a:extLst>
              <a:ext uri="{FF2B5EF4-FFF2-40B4-BE49-F238E27FC236}">
                <a16:creationId xmlns:a16="http://schemas.microsoft.com/office/drawing/2014/main" id="{A33806D1-796C-416B-8FDA-74BA50681EE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2514600"/>
            <a:ext cx="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50" name="Line 32">
            <a:extLst>
              <a:ext uri="{FF2B5EF4-FFF2-40B4-BE49-F238E27FC236}">
                <a16:creationId xmlns:a16="http://schemas.microsoft.com/office/drawing/2014/main" id="{7BCF7835-D3F2-4E49-B60A-4FA340C7B5E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514600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51" name="Line 33">
            <a:extLst>
              <a:ext uri="{FF2B5EF4-FFF2-40B4-BE49-F238E27FC236}">
                <a16:creationId xmlns:a16="http://schemas.microsoft.com/office/drawing/2014/main" id="{A479B2C5-C3BC-4E00-9873-76EFC21F194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048000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52" name="Line 34">
            <a:extLst>
              <a:ext uri="{FF2B5EF4-FFF2-40B4-BE49-F238E27FC236}">
                <a16:creationId xmlns:a16="http://schemas.microsoft.com/office/drawing/2014/main" id="{06C5674C-DD49-4666-AB13-97191795463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505200"/>
            <a:ext cx="1828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53" name="Line 35">
            <a:extLst>
              <a:ext uri="{FF2B5EF4-FFF2-40B4-BE49-F238E27FC236}">
                <a16:creationId xmlns:a16="http://schemas.microsoft.com/office/drawing/2014/main" id="{7F447F4E-E7BB-454A-ACB8-1D4582758B7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2514600"/>
            <a:ext cx="0" cy="990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54" name="Line 36">
            <a:extLst>
              <a:ext uri="{FF2B5EF4-FFF2-40B4-BE49-F238E27FC236}">
                <a16:creationId xmlns:a16="http://schemas.microsoft.com/office/drawing/2014/main" id="{BC421A09-B908-4DA6-B60C-90B67DE429A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2514600"/>
            <a:ext cx="0" cy="990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55" name="Line 37">
            <a:extLst>
              <a:ext uri="{FF2B5EF4-FFF2-40B4-BE49-F238E27FC236}">
                <a16:creationId xmlns:a16="http://schemas.microsoft.com/office/drawing/2014/main" id="{1C13A203-A4C0-49AC-BE63-E98D104169BB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3048000"/>
            <a:ext cx="1066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56" name="Line 38">
            <a:extLst>
              <a:ext uri="{FF2B5EF4-FFF2-40B4-BE49-F238E27FC236}">
                <a16:creationId xmlns:a16="http://schemas.microsoft.com/office/drawing/2014/main" id="{FB67D55C-124E-41CE-AAD3-FF88D45227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24800" y="3505200"/>
            <a:ext cx="1600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57" name="Line 39">
            <a:extLst>
              <a:ext uri="{FF2B5EF4-FFF2-40B4-BE49-F238E27FC236}">
                <a16:creationId xmlns:a16="http://schemas.microsoft.com/office/drawing/2014/main" id="{3DA9E17D-3374-43AF-B623-A44D2401627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0574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58" name="Arc 40">
            <a:extLst>
              <a:ext uri="{FF2B5EF4-FFF2-40B4-BE49-F238E27FC236}">
                <a16:creationId xmlns:a16="http://schemas.microsoft.com/office/drawing/2014/main" id="{961A9760-4DEB-4744-B3A4-2ECC1EC19E86}"/>
              </a:ext>
            </a:extLst>
          </p:cNvPr>
          <p:cNvSpPr>
            <a:spLocks/>
          </p:cNvSpPr>
          <p:nvPr/>
        </p:nvSpPr>
        <p:spPr bwMode="auto">
          <a:xfrm>
            <a:off x="7010400" y="1219201"/>
            <a:ext cx="393700" cy="385763"/>
          </a:xfrm>
          <a:custGeom>
            <a:avLst/>
            <a:gdLst>
              <a:gd name="T0" fmla="*/ 0 w 21387"/>
              <a:gd name="T1" fmla="*/ 0 h 21600"/>
              <a:gd name="T2" fmla="*/ 2147483646 w 21387"/>
              <a:gd name="T3" fmla="*/ 2147483646 h 21600"/>
              <a:gd name="T4" fmla="*/ 0 w 21387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387" h="21600" fill="none" extrusionOk="0">
                <a:moveTo>
                  <a:pt x="-1" y="0"/>
                </a:moveTo>
                <a:cubicBezTo>
                  <a:pt x="10759" y="0"/>
                  <a:pt x="19878" y="7919"/>
                  <a:pt x="21386" y="18573"/>
                </a:cubicBezTo>
              </a:path>
              <a:path w="21387" h="21600" stroke="0" extrusionOk="0">
                <a:moveTo>
                  <a:pt x="-1" y="0"/>
                </a:moveTo>
                <a:cubicBezTo>
                  <a:pt x="10759" y="0"/>
                  <a:pt x="19878" y="7919"/>
                  <a:pt x="21386" y="18573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59" name="Arc 41">
            <a:extLst>
              <a:ext uri="{FF2B5EF4-FFF2-40B4-BE49-F238E27FC236}">
                <a16:creationId xmlns:a16="http://schemas.microsoft.com/office/drawing/2014/main" id="{4ABBB22F-47E9-4CC7-88B4-853AFDFA5099}"/>
              </a:ext>
            </a:extLst>
          </p:cNvPr>
          <p:cNvSpPr>
            <a:spLocks/>
          </p:cNvSpPr>
          <p:nvPr/>
        </p:nvSpPr>
        <p:spPr bwMode="auto">
          <a:xfrm flipH="1">
            <a:off x="6629401" y="1219200"/>
            <a:ext cx="447675" cy="381000"/>
          </a:xfrm>
          <a:custGeom>
            <a:avLst/>
            <a:gdLst>
              <a:gd name="T0" fmla="*/ 2147483646 w 21088"/>
              <a:gd name="T1" fmla="*/ 0 h 21348"/>
              <a:gd name="T2" fmla="*/ 2147483646 w 21088"/>
              <a:gd name="T3" fmla="*/ 2147483646 h 21348"/>
              <a:gd name="T4" fmla="*/ 0 w 21088"/>
              <a:gd name="T5" fmla="*/ 2147483646 h 213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088" h="21348" fill="none" extrusionOk="0">
                <a:moveTo>
                  <a:pt x="3290" y="0"/>
                </a:moveTo>
                <a:cubicBezTo>
                  <a:pt x="12092" y="1357"/>
                  <a:pt x="19159" y="7977"/>
                  <a:pt x="21087" y="16672"/>
                </a:cubicBezTo>
              </a:path>
              <a:path w="21088" h="21348" stroke="0" extrusionOk="0">
                <a:moveTo>
                  <a:pt x="3290" y="0"/>
                </a:moveTo>
                <a:cubicBezTo>
                  <a:pt x="12092" y="1357"/>
                  <a:pt x="19159" y="7977"/>
                  <a:pt x="21087" y="16672"/>
                </a:cubicBezTo>
                <a:lnTo>
                  <a:pt x="0" y="21348"/>
                </a:lnTo>
                <a:lnTo>
                  <a:pt x="329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60" name="Line 42">
            <a:extLst>
              <a:ext uri="{FF2B5EF4-FFF2-40B4-BE49-F238E27FC236}">
                <a16:creationId xmlns:a16="http://schemas.microsoft.com/office/drawing/2014/main" id="{4F04CAE7-8F2F-4CA2-A037-C1F1A0F9A858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15240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61" name="Line 43">
            <a:extLst>
              <a:ext uri="{FF2B5EF4-FFF2-40B4-BE49-F238E27FC236}">
                <a16:creationId xmlns:a16="http://schemas.microsoft.com/office/drawing/2014/main" id="{9B8594E5-5CE4-4FD6-9D97-6C2AF54ABD2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15240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62" name="Line 44">
            <a:extLst>
              <a:ext uri="{FF2B5EF4-FFF2-40B4-BE49-F238E27FC236}">
                <a16:creationId xmlns:a16="http://schemas.microsoft.com/office/drawing/2014/main" id="{E9F15A93-C942-4639-8A21-5B8AC416290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0574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63" name="Line 45">
            <a:extLst>
              <a:ext uri="{FF2B5EF4-FFF2-40B4-BE49-F238E27FC236}">
                <a16:creationId xmlns:a16="http://schemas.microsoft.com/office/drawing/2014/main" id="{1E6C9FED-C151-4D22-A1F7-A16681FA178E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20574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64" name="Line 46">
            <a:extLst>
              <a:ext uri="{FF2B5EF4-FFF2-40B4-BE49-F238E27FC236}">
                <a16:creationId xmlns:a16="http://schemas.microsoft.com/office/drawing/2014/main" id="{744FFC99-AC55-48DF-A286-14D063CBB513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12192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65" name="Line 56">
            <a:extLst>
              <a:ext uri="{FF2B5EF4-FFF2-40B4-BE49-F238E27FC236}">
                <a16:creationId xmlns:a16="http://schemas.microsoft.com/office/drawing/2014/main" id="{5CF40BD4-BA6A-43D2-A9A5-CBFE88C4C39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048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66" name="Line 57">
            <a:extLst>
              <a:ext uri="{FF2B5EF4-FFF2-40B4-BE49-F238E27FC236}">
                <a16:creationId xmlns:a16="http://schemas.microsoft.com/office/drawing/2014/main" id="{B4FA247A-7CA9-4EF9-9941-B8D70226FE2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048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67" name="Line 58">
            <a:extLst>
              <a:ext uri="{FF2B5EF4-FFF2-40B4-BE49-F238E27FC236}">
                <a16:creationId xmlns:a16="http://schemas.microsoft.com/office/drawing/2014/main" id="{88F93A1B-8157-4253-A8E4-7AC67F7B9D4C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3048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68" name="Line 59">
            <a:extLst>
              <a:ext uri="{FF2B5EF4-FFF2-40B4-BE49-F238E27FC236}">
                <a16:creationId xmlns:a16="http://schemas.microsoft.com/office/drawing/2014/main" id="{0FE7566E-5191-4B1D-99AF-CDE3F8C1F09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9906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69" name="Arc 60">
            <a:extLst>
              <a:ext uri="{FF2B5EF4-FFF2-40B4-BE49-F238E27FC236}">
                <a16:creationId xmlns:a16="http://schemas.microsoft.com/office/drawing/2014/main" id="{83856A06-73EE-4162-BC7F-5754768F5195}"/>
              </a:ext>
            </a:extLst>
          </p:cNvPr>
          <p:cNvSpPr>
            <a:spLocks/>
          </p:cNvSpPr>
          <p:nvPr/>
        </p:nvSpPr>
        <p:spPr bwMode="auto">
          <a:xfrm>
            <a:off x="7010400" y="1219200"/>
            <a:ext cx="381000" cy="3810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70" name="Arc 61">
            <a:extLst>
              <a:ext uri="{FF2B5EF4-FFF2-40B4-BE49-F238E27FC236}">
                <a16:creationId xmlns:a16="http://schemas.microsoft.com/office/drawing/2014/main" id="{DE7F536A-46DB-4266-A309-9ED6F9FCAAD1}"/>
              </a:ext>
            </a:extLst>
          </p:cNvPr>
          <p:cNvSpPr>
            <a:spLocks/>
          </p:cNvSpPr>
          <p:nvPr/>
        </p:nvSpPr>
        <p:spPr bwMode="auto">
          <a:xfrm flipH="1">
            <a:off x="6629400" y="1219200"/>
            <a:ext cx="381000" cy="3048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71" name="Line 62">
            <a:extLst>
              <a:ext uri="{FF2B5EF4-FFF2-40B4-BE49-F238E27FC236}">
                <a16:creationId xmlns:a16="http://schemas.microsoft.com/office/drawing/2014/main" id="{5C67FE71-64A0-471C-8CA5-9BB2C3B027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1400" y="1524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72" name="Line 63">
            <a:extLst>
              <a:ext uri="{FF2B5EF4-FFF2-40B4-BE49-F238E27FC236}">
                <a16:creationId xmlns:a16="http://schemas.microsoft.com/office/drawing/2014/main" id="{AF2D6B60-9074-49BC-830B-16D50D038594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15240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73" name="Line 64">
            <a:extLst>
              <a:ext uri="{FF2B5EF4-FFF2-40B4-BE49-F238E27FC236}">
                <a16:creationId xmlns:a16="http://schemas.microsoft.com/office/drawing/2014/main" id="{0DCEE541-F1E3-4CF5-8EF4-C4FA6553313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0574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74" name="Line 65">
            <a:extLst>
              <a:ext uri="{FF2B5EF4-FFF2-40B4-BE49-F238E27FC236}">
                <a16:creationId xmlns:a16="http://schemas.microsoft.com/office/drawing/2014/main" id="{A0520F22-607B-4518-9F30-B829F016F4D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20574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75" name="Line 66">
            <a:extLst>
              <a:ext uri="{FF2B5EF4-FFF2-40B4-BE49-F238E27FC236}">
                <a16:creationId xmlns:a16="http://schemas.microsoft.com/office/drawing/2014/main" id="{94B78520-9255-4443-AB86-90933B5A85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0" y="304800"/>
            <a:ext cx="533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76" name="Line 67">
            <a:extLst>
              <a:ext uri="{FF2B5EF4-FFF2-40B4-BE49-F238E27FC236}">
                <a16:creationId xmlns:a16="http://schemas.microsoft.com/office/drawing/2014/main" id="{6130332C-754A-4199-8E13-3EE17D8C969B}"/>
              </a:ext>
            </a:extLst>
          </p:cNvPr>
          <p:cNvSpPr>
            <a:spLocks noChangeShapeType="1"/>
          </p:cNvSpPr>
          <p:nvPr/>
        </p:nvSpPr>
        <p:spPr bwMode="auto">
          <a:xfrm>
            <a:off x="8915400" y="304800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77" name="Line 68">
            <a:extLst>
              <a:ext uri="{FF2B5EF4-FFF2-40B4-BE49-F238E27FC236}">
                <a16:creationId xmlns:a16="http://schemas.microsoft.com/office/drawing/2014/main" id="{67B85B23-74F4-44B9-A639-B40F47F6A5D0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9906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78" name="Line 69">
            <a:extLst>
              <a:ext uri="{FF2B5EF4-FFF2-40B4-BE49-F238E27FC236}">
                <a16:creationId xmlns:a16="http://schemas.microsoft.com/office/drawing/2014/main" id="{92AE39C2-2EBA-46AC-9A1E-F9BED87E7276}"/>
              </a:ext>
            </a:extLst>
          </p:cNvPr>
          <p:cNvSpPr>
            <a:spLocks noChangeShapeType="1"/>
          </p:cNvSpPr>
          <p:nvPr/>
        </p:nvSpPr>
        <p:spPr bwMode="auto">
          <a:xfrm>
            <a:off x="9525000" y="9906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79" name="Line 70">
            <a:extLst>
              <a:ext uri="{FF2B5EF4-FFF2-40B4-BE49-F238E27FC236}">
                <a16:creationId xmlns:a16="http://schemas.microsoft.com/office/drawing/2014/main" id="{A9154B4D-4915-4737-B810-21B80D5737CA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20574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80" name="Line 71">
            <a:extLst>
              <a:ext uri="{FF2B5EF4-FFF2-40B4-BE49-F238E27FC236}">
                <a16:creationId xmlns:a16="http://schemas.microsoft.com/office/drawing/2014/main" id="{4E4BD1F6-5912-4E58-B942-974DC241CEA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5146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81" name="Line 72">
            <a:extLst>
              <a:ext uri="{FF2B5EF4-FFF2-40B4-BE49-F238E27FC236}">
                <a16:creationId xmlns:a16="http://schemas.microsoft.com/office/drawing/2014/main" id="{AFF8C965-7560-46A2-A006-8FBC491CD26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5146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82" name="Line 73">
            <a:extLst>
              <a:ext uri="{FF2B5EF4-FFF2-40B4-BE49-F238E27FC236}">
                <a16:creationId xmlns:a16="http://schemas.microsoft.com/office/drawing/2014/main" id="{95C41A29-4C50-4B26-96AF-3C56D51E9CEF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4800" y="25146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83" name="Line 74">
            <a:extLst>
              <a:ext uri="{FF2B5EF4-FFF2-40B4-BE49-F238E27FC236}">
                <a16:creationId xmlns:a16="http://schemas.microsoft.com/office/drawing/2014/main" id="{B948504F-7488-47D4-B1DB-BFAA2C7A698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0480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84" name="Line 75">
            <a:extLst>
              <a:ext uri="{FF2B5EF4-FFF2-40B4-BE49-F238E27FC236}">
                <a16:creationId xmlns:a16="http://schemas.microsoft.com/office/drawing/2014/main" id="{9D50420F-1314-465D-9101-FFA4F7539F7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505200"/>
            <a:ext cx="1828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85" name="Line 76">
            <a:extLst>
              <a:ext uri="{FF2B5EF4-FFF2-40B4-BE49-F238E27FC236}">
                <a16:creationId xmlns:a16="http://schemas.microsoft.com/office/drawing/2014/main" id="{A6B9C771-A60B-481B-B3EE-0C140752A4E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9400" y="2057400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86" name="Rectangle 77">
            <a:extLst>
              <a:ext uri="{FF2B5EF4-FFF2-40B4-BE49-F238E27FC236}">
                <a16:creationId xmlns:a16="http://schemas.microsoft.com/office/drawing/2014/main" id="{B1C1EB79-5419-4FD0-B636-A16F159E9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76200"/>
            <a:ext cx="5410200" cy="3886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3600"/>
          </a:p>
        </p:txBody>
      </p:sp>
      <p:sp>
        <p:nvSpPr>
          <p:cNvPr id="5187" name="文本框 1">
            <a:extLst>
              <a:ext uri="{FF2B5EF4-FFF2-40B4-BE49-F238E27FC236}">
                <a16:creationId xmlns:a16="http://schemas.microsoft.com/office/drawing/2014/main" id="{71FEE404-3D27-4D78-BD30-075459A62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289" y="4824413"/>
            <a:ext cx="29543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3600"/>
              <a:t>有几种图线？</a:t>
            </a:r>
          </a:p>
        </p:txBody>
      </p:sp>
      <p:sp>
        <p:nvSpPr>
          <p:cNvPr id="3" name="上箭头 2">
            <a:extLst>
              <a:ext uri="{FF2B5EF4-FFF2-40B4-BE49-F238E27FC236}">
                <a16:creationId xmlns:a16="http://schemas.microsoft.com/office/drawing/2014/main" id="{AA40432E-96AA-4F97-9B74-029592ECED30}"/>
              </a:ext>
            </a:extLst>
          </p:cNvPr>
          <p:cNvSpPr/>
          <p:nvPr/>
        </p:nvSpPr>
        <p:spPr>
          <a:xfrm>
            <a:off x="7404100" y="4057650"/>
            <a:ext cx="254000" cy="74295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>
            <a:extLst>
              <a:ext uri="{FF2B5EF4-FFF2-40B4-BE49-F238E27FC236}">
                <a16:creationId xmlns:a16="http://schemas.microsoft.com/office/drawing/2014/main" id="{6C443EC5-304B-4902-9378-939B5210D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1" y="1295401"/>
            <a:ext cx="3825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/>
              <a:t>1</a:t>
            </a:r>
            <a:r>
              <a:rPr lang="zh-CN" altLang="en-US" sz="2800" b="1" dirty="0"/>
              <a:t>、图线的种类和应用</a:t>
            </a:r>
          </a:p>
        </p:txBody>
      </p:sp>
      <p:sp>
        <p:nvSpPr>
          <p:cNvPr id="7171" name="Rectangle 5">
            <a:extLst>
              <a:ext uri="{FF2B5EF4-FFF2-40B4-BE49-F238E27FC236}">
                <a16:creationId xmlns:a16="http://schemas.microsoft.com/office/drawing/2014/main" id="{26DFB605-B2D8-4D2B-B2D2-EBBC88035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33400"/>
            <a:ext cx="2927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 dirty="0">
                <a:ea typeface="华文新魏" panose="02010800040101010101" pitchFamily="2" charset="-122"/>
              </a:rPr>
              <a:t>图线及其画法</a:t>
            </a:r>
          </a:p>
        </p:txBody>
      </p:sp>
      <p:grpSp>
        <p:nvGrpSpPr>
          <p:cNvPr id="7172" name="Group 18">
            <a:extLst>
              <a:ext uri="{FF2B5EF4-FFF2-40B4-BE49-F238E27FC236}">
                <a16:creationId xmlns:a16="http://schemas.microsoft.com/office/drawing/2014/main" id="{5C25C842-C00C-4270-B553-2E6EB8B31A95}"/>
              </a:ext>
            </a:extLst>
          </p:cNvPr>
          <p:cNvGrpSpPr>
            <a:grpSpLocks/>
          </p:cNvGrpSpPr>
          <p:nvPr/>
        </p:nvGrpSpPr>
        <p:grpSpPr bwMode="auto">
          <a:xfrm>
            <a:off x="2068532" y="2362200"/>
            <a:ext cx="7620000" cy="519113"/>
            <a:chOff x="288" y="1488"/>
            <a:chExt cx="4800" cy="327"/>
          </a:xfrm>
        </p:grpSpPr>
        <p:sp>
          <p:nvSpPr>
            <p:cNvPr id="7187" name="Text Box 7">
              <a:extLst>
                <a:ext uri="{FF2B5EF4-FFF2-40B4-BE49-F238E27FC236}">
                  <a16:creationId xmlns:a16="http://schemas.microsoft.com/office/drawing/2014/main" id="{D0EE5F60-8BDF-4131-8D40-DBE4CD52BC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1488"/>
              <a:ext cx="480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zh-CN" altLang="en-US" sz="2800" b="1" dirty="0">
                  <a:latin typeface="Times New Roman" panose="02020603050405020304" pitchFamily="18" charset="0"/>
                </a:rPr>
                <a:t>粗实线                            可见的轮廓线</a:t>
              </a:r>
            </a:p>
          </p:txBody>
        </p:sp>
        <p:sp>
          <p:nvSpPr>
            <p:cNvPr id="7188" name="Line 8">
              <a:extLst>
                <a:ext uri="{FF2B5EF4-FFF2-40B4-BE49-F238E27FC236}">
                  <a16:creationId xmlns:a16="http://schemas.microsoft.com/office/drawing/2014/main" id="{A02B6263-FD9A-4327-B0DE-0468C0BE81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1680"/>
              <a:ext cx="1488" cy="0"/>
            </a:xfrm>
            <a:prstGeom prst="line">
              <a:avLst/>
            </a:prstGeom>
            <a:noFill/>
            <a:ln w="762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7173" name="Group 19">
            <a:extLst>
              <a:ext uri="{FF2B5EF4-FFF2-40B4-BE49-F238E27FC236}">
                <a16:creationId xmlns:a16="http://schemas.microsoft.com/office/drawing/2014/main" id="{1C31C9F7-C62D-4A21-A891-292BEBDA5EEA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3124201"/>
            <a:ext cx="6629400" cy="519113"/>
            <a:chOff x="336" y="1968"/>
            <a:chExt cx="4176" cy="327"/>
          </a:xfrm>
        </p:grpSpPr>
        <p:sp>
          <p:nvSpPr>
            <p:cNvPr id="7185" name="Text Box 10">
              <a:extLst>
                <a:ext uri="{FF2B5EF4-FFF2-40B4-BE49-F238E27FC236}">
                  <a16:creationId xmlns:a16="http://schemas.microsoft.com/office/drawing/2014/main" id="{413913E7-7486-49F9-AA15-D1919F5718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1968"/>
              <a:ext cx="41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zh-CN" altLang="en-US" sz="2800" b="1">
                  <a:latin typeface="Times New Roman" panose="02020603050405020304" pitchFamily="18" charset="0"/>
                </a:rPr>
                <a:t>虚   线                             不可见看的轮廓线</a:t>
              </a:r>
            </a:p>
          </p:txBody>
        </p:sp>
        <p:sp>
          <p:nvSpPr>
            <p:cNvPr id="7186" name="Line 11">
              <a:extLst>
                <a:ext uri="{FF2B5EF4-FFF2-40B4-BE49-F238E27FC236}">
                  <a16:creationId xmlns:a16="http://schemas.microsoft.com/office/drawing/2014/main" id="{97645CAC-9249-4922-80EB-934E834F5C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3" y="2197"/>
              <a:ext cx="134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7174" name="Group 20">
            <a:extLst>
              <a:ext uri="{FF2B5EF4-FFF2-40B4-BE49-F238E27FC236}">
                <a16:creationId xmlns:a16="http://schemas.microsoft.com/office/drawing/2014/main" id="{4112918B-072B-49B7-8B6E-56E01CB03B5E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4038601"/>
            <a:ext cx="8305800" cy="519113"/>
            <a:chOff x="336" y="2544"/>
            <a:chExt cx="5232" cy="327"/>
          </a:xfrm>
        </p:grpSpPr>
        <p:sp>
          <p:nvSpPr>
            <p:cNvPr id="7183" name="Text Box 13">
              <a:extLst>
                <a:ext uri="{FF2B5EF4-FFF2-40B4-BE49-F238E27FC236}">
                  <a16:creationId xmlns:a16="http://schemas.microsoft.com/office/drawing/2014/main" id="{ECA2138A-04C2-43C2-8F09-82229B0D58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2544"/>
              <a:ext cx="523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zh-CN" altLang="en-US" sz="2800" b="1" dirty="0">
                  <a:latin typeface="Times New Roman" panose="02020603050405020304" pitchFamily="18" charset="0"/>
                </a:rPr>
                <a:t>细实线                             尺寸线、尺寸界线、引出线</a:t>
              </a:r>
            </a:p>
          </p:txBody>
        </p:sp>
        <p:sp>
          <p:nvSpPr>
            <p:cNvPr id="7184" name="Line 14">
              <a:extLst>
                <a:ext uri="{FF2B5EF4-FFF2-40B4-BE49-F238E27FC236}">
                  <a16:creationId xmlns:a16="http://schemas.microsoft.com/office/drawing/2014/main" id="{5E07F434-43AB-4F9C-9DF5-FFFBDAD7F6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2" y="2736"/>
              <a:ext cx="144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grpSp>
        <p:nvGrpSpPr>
          <p:cNvPr id="7175" name="Group 27">
            <a:extLst>
              <a:ext uri="{FF2B5EF4-FFF2-40B4-BE49-F238E27FC236}">
                <a16:creationId xmlns:a16="http://schemas.microsoft.com/office/drawing/2014/main" id="{254EB58C-AE54-486F-8567-C3CC5EB2D13F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4907757"/>
            <a:ext cx="8229600" cy="519113"/>
            <a:chOff x="288" y="3216"/>
            <a:chExt cx="5184" cy="327"/>
          </a:xfrm>
        </p:grpSpPr>
        <p:sp>
          <p:nvSpPr>
            <p:cNvPr id="7181" name="Text Box 16">
              <a:extLst>
                <a:ext uri="{FF2B5EF4-FFF2-40B4-BE49-F238E27FC236}">
                  <a16:creationId xmlns:a16="http://schemas.microsoft.com/office/drawing/2014/main" id="{9DEB25DB-7B16-4129-980E-65032746C8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3216"/>
              <a:ext cx="51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kumimoji="1" lang="zh-CN" altLang="en-US" sz="2800" b="1">
                  <a:latin typeface="Times New Roman" panose="02020603050405020304" pitchFamily="18" charset="0"/>
                </a:rPr>
                <a:t>点划线                                   中心线、对称线、轴线</a:t>
              </a:r>
            </a:p>
          </p:txBody>
        </p:sp>
        <p:sp>
          <p:nvSpPr>
            <p:cNvPr id="7182" name="Line 17">
              <a:extLst>
                <a:ext uri="{FF2B5EF4-FFF2-40B4-BE49-F238E27FC236}">
                  <a16:creationId xmlns:a16="http://schemas.microsoft.com/office/drawing/2014/main" id="{BEB2CC88-7C2E-4210-A4ED-AC7526A504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" y="3408"/>
              <a:ext cx="186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7179" name="Text Box 25">
            <a:extLst>
              <a:ext uri="{FF2B5EF4-FFF2-40B4-BE49-F238E27FC236}">
                <a16:creationId xmlns:a16="http://schemas.microsoft.com/office/drawing/2014/main" id="{48422585-5D04-40DE-95EA-FCF6F6288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929314"/>
            <a:ext cx="91126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8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笔：粗实线               铲形笔；            其余               锥形笔</a:t>
            </a:r>
          </a:p>
        </p:txBody>
      </p:sp>
      <p:pic>
        <p:nvPicPr>
          <p:cNvPr id="21" name="Picture 8" descr="绘图铅笔2">
            <a:extLst>
              <a:ext uri="{FF2B5EF4-FFF2-40B4-BE49-F238E27FC236}">
                <a16:creationId xmlns:a16="http://schemas.microsoft.com/office/drawing/2014/main" id="{8A5E66F5-523A-41B4-B344-4A44F26A9C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82"/>
          <a:stretch/>
        </p:blipFill>
        <p:spPr bwMode="auto">
          <a:xfrm>
            <a:off x="3364399" y="5228200"/>
            <a:ext cx="1720419" cy="127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绘图铅笔1">
            <a:extLst>
              <a:ext uri="{FF2B5EF4-FFF2-40B4-BE49-F238E27FC236}">
                <a16:creationId xmlns:a16="http://schemas.microsoft.com/office/drawing/2014/main" id="{4F55784E-1AEF-46B9-A2D7-F12204FA9B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79"/>
          <a:stretch/>
        </p:blipFill>
        <p:spPr bwMode="auto">
          <a:xfrm>
            <a:off x="7940656" y="5290113"/>
            <a:ext cx="1660544" cy="127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 charset="-127"/>
        <a:ea typeface="굴림" charset="-127"/>
        <a:cs typeface="Arial"/>
      </a:majorFont>
      <a:minorFont>
        <a:latin typeface="굴림" charset="-127"/>
        <a:ea typeface="굴림" charset="-127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1527</Words>
  <Application>Microsoft Office PowerPoint</Application>
  <PresentationFormat>宽屏</PresentationFormat>
  <Paragraphs>163</Paragraphs>
  <Slides>33</Slides>
  <Notes>5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50" baseType="lpstr">
      <vt:lpstr>굴림</vt:lpstr>
      <vt:lpstr>굴림</vt:lpstr>
      <vt:lpstr>等线</vt:lpstr>
      <vt:lpstr>黑体</vt:lpstr>
      <vt:lpstr>华文新魏</vt:lpstr>
      <vt:lpstr>隶书</vt:lpstr>
      <vt:lpstr>宋体</vt:lpstr>
      <vt:lpstr>微软雅黑</vt:lpstr>
      <vt:lpstr>Arial</vt:lpstr>
      <vt:lpstr>Calibri</vt:lpstr>
      <vt:lpstr>Calibri Light</vt:lpstr>
      <vt:lpstr>Tahoma</vt:lpstr>
      <vt:lpstr>Times New Roman</vt:lpstr>
      <vt:lpstr>Webdings</vt:lpstr>
      <vt:lpstr>Wingdings</vt:lpstr>
      <vt:lpstr>기본 디자인</vt:lpstr>
      <vt:lpstr>默认设计模板</vt:lpstr>
      <vt:lpstr>PowerPoint 演示文稿</vt:lpstr>
      <vt:lpstr>PowerPoint 演示文稿</vt:lpstr>
      <vt:lpstr>一个视图</vt:lpstr>
      <vt:lpstr>两个视图</vt:lpstr>
      <vt:lpstr>PowerPoint 演示文稿</vt:lpstr>
      <vt:lpstr>PowerPoint 演示文稿</vt:lpstr>
      <vt:lpstr>绘图铅笔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ACER</cp:lastModifiedBy>
  <cp:revision>20</cp:revision>
  <cp:lastPrinted>2021-02-05T11:04:58Z</cp:lastPrinted>
  <dcterms:created xsi:type="dcterms:W3CDTF">2021-02-05T11:04:58Z</dcterms:created>
  <dcterms:modified xsi:type="dcterms:W3CDTF">2021-10-18T14:55:38Z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