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715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7" Type="http://schemas.openxmlformats.org/officeDocument/2006/relationships/tableStyles" Target="tableStyles.xml"/><Relationship Id="rId76" Type="http://schemas.openxmlformats.org/officeDocument/2006/relationships/viewProps" Target="viewProps.xml"/><Relationship Id="rId75" Type="http://schemas.openxmlformats.org/officeDocument/2006/relationships/presProps" Target="presProps.xml"/><Relationship Id="rId74" Type="http://schemas.openxmlformats.org/officeDocument/2006/relationships/slide" Target="slides/slide72.xml"/><Relationship Id="rId73" Type="http://schemas.openxmlformats.org/officeDocument/2006/relationships/slide" Target="slides/slide71.xml"/><Relationship Id="rId72" Type="http://schemas.openxmlformats.org/officeDocument/2006/relationships/slide" Target="slides/slide70.xml"/><Relationship Id="rId71" Type="http://schemas.openxmlformats.org/officeDocument/2006/relationships/slide" Target="slides/slide69.xml"/><Relationship Id="rId70" Type="http://schemas.openxmlformats.org/officeDocument/2006/relationships/slide" Target="slides/slide68.xml"/><Relationship Id="rId7" Type="http://schemas.openxmlformats.org/officeDocument/2006/relationships/slide" Target="slides/slide5.xml"/><Relationship Id="rId69" Type="http://schemas.openxmlformats.org/officeDocument/2006/relationships/slide" Target="slides/slide67.xml"/><Relationship Id="rId68" Type="http://schemas.openxmlformats.org/officeDocument/2006/relationships/slide" Target="slides/slide66.xml"/><Relationship Id="rId67" Type="http://schemas.openxmlformats.org/officeDocument/2006/relationships/slide" Target="slides/slide65.xml"/><Relationship Id="rId66" Type="http://schemas.openxmlformats.org/officeDocument/2006/relationships/slide" Target="slides/slide64.xml"/><Relationship Id="rId65" Type="http://schemas.openxmlformats.org/officeDocument/2006/relationships/slide" Target="slides/slide63.xml"/><Relationship Id="rId64" Type="http://schemas.openxmlformats.org/officeDocument/2006/relationships/slide" Target="slides/slide62.xml"/><Relationship Id="rId63" Type="http://schemas.openxmlformats.org/officeDocument/2006/relationships/slide" Target="slides/slide61.xml"/><Relationship Id="rId62" Type="http://schemas.openxmlformats.org/officeDocument/2006/relationships/slide" Target="slides/slide60.xml"/><Relationship Id="rId61" Type="http://schemas.openxmlformats.org/officeDocument/2006/relationships/slide" Target="slides/slide59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7" Type="http://schemas.openxmlformats.org/officeDocument/2006/relationships/image" Target="../media/image26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21.v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image" Target="../media/image58.wmf"/><Relationship Id="rId7" Type="http://schemas.openxmlformats.org/officeDocument/2006/relationships/image" Target="../media/image57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0" Type="http://schemas.openxmlformats.org/officeDocument/2006/relationships/image" Target="../media/image60.wmf"/><Relationship Id="rId1" Type="http://schemas.openxmlformats.org/officeDocument/2006/relationships/image" Target="../media/image5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7.vml.rels><?xml version="1.0" encoding="UTF-8" standalone="yes"?>
<Relationships xmlns="http://schemas.openxmlformats.org/package/2006/relationships"><Relationship Id="rId4" Type="http://schemas.openxmlformats.org/officeDocument/2006/relationships/image" Target="../media/image80.wmf"/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0.vml.rels><?xml version="1.0" encoding="UTF-8" standalone="yes"?>
<Relationships xmlns="http://schemas.openxmlformats.org/package/2006/relationships"><Relationship Id="rId7" Type="http://schemas.openxmlformats.org/officeDocument/2006/relationships/image" Target="../media/image91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31.vml.rels><?xml version="1.0" encoding="UTF-8" standalone="yes"?>
<Relationships xmlns="http://schemas.openxmlformats.org/package/2006/relationships"><Relationship Id="rId7" Type="http://schemas.openxmlformats.org/officeDocument/2006/relationships/image" Target="../media/image98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/Relationships>
</file>

<file path=ppt/drawings/_rels/vmlDrawing3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2.wmf"/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5.wmf"/><Relationship Id="rId1" Type="http://schemas.openxmlformats.org/officeDocument/2006/relationships/image" Target="../media/image104.w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8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1.wmf"/></Relationships>
</file>

<file path=ppt/drawings/_rels/vmlDrawing38.vml.rels><?xml version="1.0" encoding="UTF-8" standalone="yes"?>
<Relationships xmlns="http://schemas.openxmlformats.org/package/2006/relationships"><Relationship Id="rId5" Type="http://schemas.openxmlformats.org/officeDocument/2006/relationships/image" Target="../media/image117.wmf"/><Relationship Id="rId4" Type="http://schemas.openxmlformats.org/officeDocument/2006/relationships/image" Target="../media/image116.wmf"/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056"/>
            <a:ext cx="9144000" cy="5715318"/>
          </a:xfrm>
          <a:prstGeom prst="rect">
            <a:avLst/>
          </a:prstGeom>
        </p:spPr>
      </p:pic>
      <p:sp>
        <p:nvSpPr>
          <p:cNvPr id="23" name="标题 22"/>
          <p:cNvSpPr>
            <a:spLocks noGrp="1"/>
          </p:cNvSpPr>
          <p:nvPr>
            <p:ph type="title" hasCustomPrompt="1"/>
          </p:nvPr>
        </p:nvSpPr>
        <p:spPr>
          <a:xfrm>
            <a:off x="799211" y="2298122"/>
            <a:ext cx="7545579" cy="110496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 smtClean="0"/>
              <a:t>标题</a:t>
            </a:r>
            <a:endParaRPr lang="zh-CN" alt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3231" y="800736"/>
            <a:ext cx="6063164" cy="1104961"/>
          </a:xfrm>
        </p:spPr>
        <p:txBody>
          <a:bodyPr/>
          <a:lstStyle>
            <a:lvl1pPr>
              <a:defRPr sz="2335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94365" y="2025829"/>
            <a:ext cx="4785293" cy="685839"/>
          </a:xfrm>
        </p:spPr>
        <p:txBody>
          <a:bodyPr/>
          <a:lstStyle>
            <a:lvl1pPr algn="l">
              <a:defRPr sz="2000">
                <a:latin typeface="楷体" panose="02010609060101010101" pitchFamily="49" charset="-122"/>
                <a:ea typeface="楷体" panose="02010609060101010101" pitchFamily="49" charset="-122"/>
              </a:defRPr>
            </a:lvl1pPr>
            <a:lvl2pPr algn="l">
              <a:defRPr sz="1500">
                <a:latin typeface="楷体" panose="02010609060101010101" pitchFamily="49" charset="-122"/>
                <a:ea typeface="楷体" panose="02010609060101010101" pitchFamily="49" charset="-122"/>
              </a:defRPr>
            </a:lvl2pPr>
            <a:lvl3pPr algn="l">
              <a:defRPr sz="1500">
                <a:latin typeface="楷体" panose="02010609060101010101" pitchFamily="49" charset="-122"/>
                <a:ea typeface="楷体" panose="02010609060101010101" pitchFamily="49" charset="-122"/>
              </a:defRPr>
            </a:lvl3pPr>
            <a:lvl4pPr algn="l">
              <a:defRPr sz="1500">
                <a:latin typeface="楷体" panose="02010609060101010101" pitchFamily="49" charset="-122"/>
                <a:ea typeface="楷体" panose="02010609060101010101" pitchFamily="49" charset="-122"/>
              </a:defRPr>
            </a:lvl4pPr>
            <a:lvl5pPr algn="l">
              <a:defRPr sz="1500">
                <a:latin typeface="楷体" panose="02010609060101010101" pitchFamily="49" charset="-122"/>
                <a:ea typeface="楷体" panose="02010609060101010101" pitchFamily="49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尾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056"/>
            <a:ext cx="9144000" cy="5715318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5297255"/>
            <a:ext cx="2057400" cy="304287"/>
          </a:xfrm>
          <a:prstGeom prst="rect">
            <a:avLst/>
          </a:prstGeom>
        </p:spPr>
        <p:txBody>
          <a:bodyPr/>
          <a:lstStyle>
            <a:lvl1pPr>
              <a:defRPr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5297255"/>
            <a:ext cx="3086100" cy="304287"/>
          </a:xfrm>
          <a:prstGeom prst="rect">
            <a:avLst/>
          </a:prstGeom>
        </p:spPr>
        <p:txBody>
          <a:bodyPr/>
          <a:lstStyle>
            <a:lvl1pPr>
              <a:defRPr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5297255"/>
            <a:ext cx="2057400" cy="304287"/>
          </a:xfrm>
          <a:prstGeom prst="rect">
            <a:avLst/>
          </a:prstGeom>
        </p:spPr>
        <p:txBody>
          <a:bodyPr/>
          <a:lstStyle>
            <a:lvl1pPr>
              <a:defRPr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fld id="{5BFC2BF4-A3F9-477E-A77C-72B099C49228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</p:nvPr>
        </p:nvSpPr>
        <p:spPr>
          <a:xfrm>
            <a:off x="2180564" y="2222641"/>
            <a:ext cx="5181600" cy="1397078"/>
          </a:xfrm>
        </p:spPr>
        <p:txBody>
          <a:bodyPr/>
          <a:lstStyle>
            <a:lvl1pPr>
              <a:defRPr sz="3665"/>
            </a:lvl1pPr>
          </a:lstStyle>
          <a:p>
            <a:pPr lvl="0"/>
            <a:r>
              <a:rPr lang="zh-CN" altLang="en-US" dirty="0" smtClean="0"/>
              <a:t>谢    谢</a:t>
            </a:r>
            <a:endParaRPr lang="zh-CN" altLang="en-US" dirty="0"/>
          </a:p>
        </p:txBody>
      </p:sp>
    </p:spTree>
  </p:cSld>
  <p:clrMapOvr>
    <a:masterClrMapping/>
  </p:clrMapOvr>
  <p:transition>
    <p:checker dir="vert"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hecker dir="vert"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2.png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标题占位符 1"/>
          <p:cNvSpPr>
            <a:spLocks noGrp="1"/>
          </p:cNvSpPr>
          <p:nvPr>
            <p:ph type="title"/>
          </p:nvPr>
        </p:nvSpPr>
        <p:spPr bwMode="auto">
          <a:xfrm>
            <a:off x="3357564" y="1517735"/>
            <a:ext cx="2428875" cy="1104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大</a:t>
            </a:r>
            <a:endParaRPr lang="zh-CN" altLang="en-US" dirty="0" smtClean="0"/>
          </a:p>
        </p:txBody>
      </p:sp>
      <p:sp>
        <p:nvSpPr>
          <p:cNvPr id="1028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422651" y="2817970"/>
            <a:ext cx="2298700" cy="685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小</a:t>
            </a:r>
            <a:endParaRPr lang="zh-CN" altLang="en-US" dirty="0" smtClean="0"/>
          </a:p>
        </p:txBody>
      </p:sp>
      <p:sp>
        <p:nvSpPr>
          <p:cNvPr id="4" name="Rectangle 74">
            <a:hlinkClick r:id="" tooltip="返回首页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1733550" y="28389"/>
            <a:ext cx="928688" cy="737235"/>
          </a:xfrm>
          <a:prstGeom prst="rect">
            <a:avLst/>
          </a:prstGeom>
          <a:solidFill>
            <a:schemeClr val="accent1">
              <a:alpha val="1176"/>
            </a:schemeClr>
          </a:solidFill>
          <a:ln>
            <a:noFill/>
          </a:ln>
          <a:effectLst/>
        </p:spPr>
        <p:txBody>
          <a:bodyPr anchor="ctr">
            <a:spAutoFit/>
          </a:bodyPr>
          <a:lstStyle>
            <a:lvl1pPr>
              <a:lnSpc>
                <a:spcPct val="15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checker dir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65" kern="120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8pPr>
      <a:lvl9pPr marL="137096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9pPr>
    </p:titleStyle>
    <p:bodyStyle>
      <a:lvl1pPr algn="ctr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defRPr sz="2335" kern="120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15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2415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215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115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15" indent="-171450" algn="l" defTabSz="6851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9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38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7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6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5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9.wmf"/><Relationship Id="rId1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0.wmf"/><Relationship Id="rId1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12.wmf"/><Relationship Id="rId2" Type="http://schemas.openxmlformats.org/officeDocument/2006/relationships/oleObject" Target="../embeddings/oleObject7.bin"/><Relationship Id="rId1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13.wmf"/><Relationship Id="rId1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7.wmf"/><Relationship Id="rId1" Type="http://schemas.openxmlformats.org/officeDocument/2006/relationships/oleObject" Target="../embeddings/oleObject1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9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3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2.wmf"/><Relationship Id="rId1" Type="http://schemas.openxmlformats.org/officeDocument/2006/relationships/oleObject" Target="../embeddings/oleObject16.bin"/></Relationships>
</file>

<file path=ppt/slides/_rels/slide3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3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0.bin"/><Relationship Id="rId3" Type="http://schemas.openxmlformats.org/officeDocument/2006/relationships/image" Target="../media/image26.wmf"/><Relationship Id="rId2" Type="http://schemas.openxmlformats.org/officeDocument/2006/relationships/oleObject" Target="../embeddings/oleObject19.bin"/><Relationship Id="rId1" Type="http://schemas.openxmlformats.org/officeDocument/2006/relationships/image" Target="../media/image25.jpeg"/></Relationships>
</file>

<file path=ppt/slides/_rels/slide3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3.xml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6.wmf"/><Relationship Id="rId1" Type="http://schemas.openxmlformats.org/officeDocument/2006/relationships/oleObject" Target="../embeddings/oleObject21.bin"/></Relationships>
</file>

<file path=ppt/slides/_rels/slide3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20" Type="http://schemas.openxmlformats.org/officeDocument/2006/relationships/vmlDrawing" Target="../drawings/vmlDrawing13.vml"/><Relationship Id="rId2" Type="http://schemas.openxmlformats.org/officeDocument/2006/relationships/image" Target="../media/image28.wmf"/><Relationship Id="rId19" Type="http://schemas.openxmlformats.org/officeDocument/2006/relationships/slideLayout" Target="../slideLayouts/slideLayout3.xml"/><Relationship Id="rId18" Type="http://schemas.openxmlformats.org/officeDocument/2006/relationships/oleObject" Target="../embeddings/oleObject35.bin"/><Relationship Id="rId17" Type="http://schemas.openxmlformats.org/officeDocument/2006/relationships/oleObject" Target="../embeddings/oleObject34.bin"/><Relationship Id="rId16" Type="http://schemas.openxmlformats.org/officeDocument/2006/relationships/oleObject" Target="../embeddings/oleObject33.bin"/><Relationship Id="rId15" Type="http://schemas.openxmlformats.org/officeDocument/2006/relationships/oleObject" Target="../embeddings/oleObject32.bin"/><Relationship Id="rId14" Type="http://schemas.openxmlformats.org/officeDocument/2006/relationships/image" Target="../media/image26.wmf"/><Relationship Id="rId13" Type="http://schemas.openxmlformats.org/officeDocument/2006/relationships/oleObject" Target="../embeddings/oleObject31.bin"/><Relationship Id="rId12" Type="http://schemas.openxmlformats.org/officeDocument/2006/relationships/image" Target="../media/image33.wmf"/><Relationship Id="rId11" Type="http://schemas.openxmlformats.org/officeDocument/2006/relationships/oleObject" Target="../embeddings/oleObject30.bin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25.bin"/></Relationships>
</file>

<file path=ppt/slides/_rels/slide3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4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35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34.wmf"/><Relationship Id="rId1" Type="http://schemas.openxmlformats.org/officeDocument/2006/relationships/oleObject" Target="../embeddings/oleObject36.bin"/></Relationships>
</file>

<file path=ppt/slides/_rels/slide3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5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36.wmf"/><Relationship Id="rId1" Type="http://schemas.openxmlformats.org/officeDocument/2006/relationships/oleObject" Target="../embeddings/oleObject38.bin"/></Relationships>
</file>

<file path=ppt/slides/_rels/slide3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6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38.wmf"/><Relationship Id="rId3" Type="http://schemas.openxmlformats.org/officeDocument/2006/relationships/oleObject" Target="../embeddings/oleObject40.bin"/><Relationship Id="rId2" Type="http://schemas.openxmlformats.org/officeDocument/2006/relationships/image" Target="../media/image37.wmf"/><Relationship Id="rId1" Type="http://schemas.openxmlformats.org/officeDocument/2006/relationships/oleObject" Target="../embeddings/oleObject39.bin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7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40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39.wmf"/><Relationship Id="rId1" Type="http://schemas.openxmlformats.org/officeDocument/2006/relationships/oleObject" Target="../embeddings/oleObject41.bin"/></Relationships>
</file>

<file path=ppt/slides/_rels/slide4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8.vml"/><Relationship Id="rId6" Type="http://schemas.openxmlformats.org/officeDocument/2006/relationships/slideLayout" Target="../slideLayouts/slideLayout3.xml"/><Relationship Id="rId5" Type="http://schemas.openxmlformats.org/officeDocument/2006/relationships/image" Target="../media/image43.jpeg"/><Relationship Id="rId4" Type="http://schemas.openxmlformats.org/officeDocument/2006/relationships/image" Target="../media/image42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41.wmf"/><Relationship Id="rId1" Type="http://schemas.openxmlformats.org/officeDocument/2006/relationships/oleObject" Target="../embeddings/oleObject43.bin"/></Relationships>
</file>

<file path=ppt/slides/_rels/slide4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9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45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44.wmf"/><Relationship Id="rId1" Type="http://schemas.openxmlformats.org/officeDocument/2006/relationships/oleObject" Target="../embeddings/oleObject45.bin"/></Relationships>
</file>

<file path=ppt/slides/_rels/slide47.xml.rels><?xml version="1.0" encoding="UTF-8" standalone="yes"?>
<Relationships xmlns="http://schemas.openxmlformats.org/package/2006/relationships"><Relationship Id="rId9" Type="http://schemas.openxmlformats.org/officeDocument/2006/relationships/image" Target="../media/image50.jpeg"/><Relationship Id="rId8" Type="http://schemas.openxmlformats.org/officeDocument/2006/relationships/image" Target="../media/image49.wmf"/><Relationship Id="rId7" Type="http://schemas.openxmlformats.org/officeDocument/2006/relationships/oleObject" Target="../embeddings/oleObject50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46.wmf"/><Relationship Id="rId11" Type="http://schemas.openxmlformats.org/officeDocument/2006/relationships/vmlDrawing" Target="../drawings/vmlDrawing20.vml"/><Relationship Id="rId10" Type="http://schemas.openxmlformats.org/officeDocument/2006/relationships/slideLayout" Target="../slideLayouts/slideLayout3.xml"/><Relationship Id="rId1" Type="http://schemas.openxmlformats.org/officeDocument/2006/relationships/oleObject" Target="../embeddings/oleObject47.bin"/></Relationships>
</file>

<file path=ppt/slides/_rels/slide4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5.bin"/><Relationship Id="rId8" Type="http://schemas.openxmlformats.org/officeDocument/2006/relationships/image" Target="../media/image54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52.bin"/><Relationship Id="rId22" Type="http://schemas.openxmlformats.org/officeDocument/2006/relationships/vmlDrawing" Target="../drawings/vmlDrawing21.vml"/><Relationship Id="rId21" Type="http://schemas.openxmlformats.org/officeDocument/2006/relationships/slideLayout" Target="../slideLayouts/slideLayout3.xml"/><Relationship Id="rId20" Type="http://schemas.openxmlformats.org/officeDocument/2006/relationships/image" Target="../media/image60.wmf"/><Relationship Id="rId2" Type="http://schemas.openxmlformats.org/officeDocument/2006/relationships/image" Target="../media/image51.wmf"/><Relationship Id="rId19" Type="http://schemas.openxmlformats.org/officeDocument/2006/relationships/oleObject" Target="../embeddings/oleObject60.bin"/><Relationship Id="rId18" Type="http://schemas.openxmlformats.org/officeDocument/2006/relationships/image" Target="../media/image59.wmf"/><Relationship Id="rId17" Type="http://schemas.openxmlformats.org/officeDocument/2006/relationships/oleObject" Target="../embeddings/oleObject59.bin"/><Relationship Id="rId16" Type="http://schemas.openxmlformats.org/officeDocument/2006/relationships/image" Target="../media/image58.wmf"/><Relationship Id="rId15" Type="http://schemas.openxmlformats.org/officeDocument/2006/relationships/oleObject" Target="../embeddings/oleObject58.bin"/><Relationship Id="rId14" Type="http://schemas.openxmlformats.org/officeDocument/2006/relationships/image" Target="../media/image57.wmf"/><Relationship Id="rId13" Type="http://schemas.openxmlformats.org/officeDocument/2006/relationships/oleObject" Target="../embeddings/oleObject57.bin"/><Relationship Id="rId12" Type="http://schemas.openxmlformats.org/officeDocument/2006/relationships/image" Target="../media/image56.wmf"/><Relationship Id="rId11" Type="http://schemas.openxmlformats.org/officeDocument/2006/relationships/oleObject" Target="../embeddings/oleObject56.bin"/><Relationship Id="rId10" Type="http://schemas.openxmlformats.org/officeDocument/2006/relationships/image" Target="../media/image55.wmf"/><Relationship Id="rId1" Type="http://schemas.openxmlformats.org/officeDocument/2006/relationships/oleObject" Target="../embeddings/oleObject51.bin"/></Relationships>
</file>

<file path=ppt/slides/_rels/slide49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2.vml"/><Relationship Id="rId8" Type="http://schemas.openxmlformats.org/officeDocument/2006/relationships/slideLayout" Target="../slideLayouts/slideLayout3.xml"/><Relationship Id="rId7" Type="http://schemas.openxmlformats.org/officeDocument/2006/relationships/image" Target="../media/image64.wmf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3.jpeg"/><Relationship Id="rId4" Type="http://schemas.openxmlformats.org/officeDocument/2006/relationships/image" Target="../media/image62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61.wmf"/><Relationship Id="rId1" Type="http://schemas.openxmlformats.org/officeDocument/2006/relationships/oleObject" Target="../embeddings/oleObject61.bin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7.wmf"/><Relationship Id="rId1" Type="http://schemas.openxmlformats.org/officeDocument/2006/relationships/oleObject" Target="../embeddings/oleObject2.bin"/></Relationships>
</file>

<file path=ppt/slides/_rels/slide5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3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66.wmf"/><Relationship Id="rId3" Type="http://schemas.openxmlformats.org/officeDocument/2006/relationships/oleObject" Target="../embeddings/oleObject65.bin"/><Relationship Id="rId2" Type="http://schemas.openxmlformats.org/officeDocument/2006/relationships/image" Target="../media/image65.wmf"/><Relationship Id="rId1" Type="http://schemas.openxmlformats.org/officeDocument/2006/relationships/oleObject" Target="../embeddings/oleObject64.bin"/></Relationships>
</file>

<file path=ppt/slides/_rels/slide5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4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68.wmf"/><Relationship Id="rId3" Type="http://schemas.openxmlformats.org/officeDocument/2006/relationships/oleObject" Target="../embeddings/oleObject67.bin"/><Relationship Id="rId2" Type="http://schemas.openxmlformats.org/officeDocument/2006/relationships/image" Target="../media/image67.wmf"/><Relationship Id="rId1" Type="http://schemas.openxmlformats.org/officeDocument/2006/relationships/oleObject" Target="../embeddings/oleObject66.bin"/></Relationships>
</file>

<file path=ppt/slides/_rels/slide5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5.vml"/><Relationship Id="rId8" Type="http://schemas.openxmlformats.org/officeDocument/2006/relationships/slideLayout" Target="../slideLayouts/slideLayout3.xml"/><Relationship Id="rId7" Type="http://schemas.openxmlformats.org/officeDocument/2006/relationships/image" Target="../media/image72.jpeg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0.wmf"/><Relationship Id="rId3" Type="http://schemas.openxmlformats.org/officeDocument/2006/relationships/oleObject" Target="../embeddings/oleObject69.bin"/><Relationship Id="rId2" Type="http://schemas.openxmlformats.org/officeDocument/2006/relationships/image" Target="../media/image69.wmf"/><Relationship Id="rId1" Type="http://schemas.openxmlformats.org/officeDocument/2006/relationships/oleObject" Target="../embeddings/oleObject68.bin"/></Relationships>
</file>

<file path=ppt/slides/_rels/slide5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6.vml"/><Relationship Id="rId8" Type="http://schemas.openxmlformats.org/officeDocument/2006/relationships/slideLayout" Target="../slideLayouts/slideLayout3.xml"/><Relationship Id="rId7" Type="http://schemas.openxmlformats.org/officeDocument/2006/relationships/image" Target="../media/image76.jpeg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74.wmf"/><Relationship Id="rId3" Type="http://schemas.openxmlformats.org/officeDocument/2006/relationships/oleObject" Target="../embeddings/oleObject72.bin"/><Relationship Id="rId2" Type="http://schemas.openxmlformats.org/officeDocument/2006/relationships/image" Target="../media/image73.wmf"/><Relationship Id="rId1" Type="http://schemas.openxmlformats.org/officeDocument/2006/relationships/oleObject" Target="../embeddings/oleObject71.bin"/></Relationships>
</file>

<file path=ppt/slides/_rels/slide54.xml.rels><?xml version="1.0" encoding="UTF-8" standalone="yes"?>
<Relationships xmlns="http://schemas.openxmlformats.org/package/2006/relationships"><Relationship Id="rId9" Type="http://schemas.openxmlformats.org/officeDocument/2006/relationships/image" Target="../media/image81.jpeg"/><Relationship Id="rId8" Type="http://schemas.openxmlformats.org/officeDocument/2006/relationships/image" Target="../media/image80.wmf"/><Relationship Id="rId7" Type="http://schemas.openxmlformats.org/officeDocument/2006/relationships/oleObject" Target="../embeddings/oleObject77.bin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8.wmf"/><Relationship Id="rId3" Type="http://schemas.openxmlformats.org/officeDocument/2006/relationships/oleObject" Target="../embeddings/oleObject75.bin"/><Relationship Id="rId2" Type="http://schemas.openxmlformats.org/officeDocument/2006/relationships/image" Target="../media/image77.wmf"/><Relationship Id="rId11" Type="http://schemas.openxmlformats.org/officeDocument/2006/relationships/vmlDrawing" Target="../drawings/vmlDrawing27.vml"/><Relationship Id="rId10" Type="http://schemas.openxmlformats.org/officeDocument/2006/relationships/slideLayout" Target="../slideLayouts/slideLayout3.xml"/><Relationship Id="rId1" Type="http://schemas.openxmlformats.org/officeDocument/2006/relationships/oleObject" Target="../embeddings/oleObject74.bin"/></Relationships>
</file>

<file path=ppt/slides/_rels/slide5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8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82.wmf"/><Relationship Id="rId1" Type="http://schemas.openxmlformats.org/officeDocument/2006/relationships/oleObject" Target="../embeddings/oleObject78.bin"/></Relationships>
</file>

<file path=ppt/slides/_rels/slide5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9.v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84.jpeg"/><Relationship Id="rId2" Type="http://schemas.openxmlformats.org/officeDocument/2006/relationships/image" Target="../media/image83.wmf"/><Relationship Id="rId1" Type="http://schemas.openxmlformats.org/officeDocument/2006/relationships/oleObject" Target="../embeddings/oleObject79.bin"/></Relationships>
</file>

<file path=ppt/slides/_rels/slide5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4.bin"/><Relationship Id="rId8" Type="http://schemas.openxmlformats.org/officeDocument/2006/relationships/image" Target="../media/image88.wmf"/><Relationship Id="rId7" Type="http://schemas.openxmlformats.org/officeDocument/2006/relationships/oleObject" Target="../embeddings/oleObject83.bin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86.wmf"/><Relationship Id="rId3" Type="http://schemas.openxmlformats.org/officeDocument/2006/relationships/oleObject" Target="../embeddings/oleObject81.bin"/><Relationship Id="rId20" Type="http://schemas.openxmlformats.org/officeDocument/2006/relationships/vmlDrawing" Target="../drawings/vmlDrawing30.vml"/><Relationship Id="rId2" Type="http://schemas.openxmlformats.org/officeDocument/2006/relationships/image" Target="../media/image85.wmf"/><Relationship Id="rId19" Type="http://schemas.openxmlformats.org/officeDocument/2006/relationships/slideLayout" Target="../slideLayouts/slideLayout3.xml"/><Relationship Id="rId18" Type="http://schemas.openxmlformats.org/officeDocument/2006/relationships/oleObject" Target="../embeddings/oleObject90.bin"/><Relationship Id="rId17" Type="http://schemas.openxmlformats.org/officeDocument/2006/relationships/oleObject" Target="../embeddings/oleObject89.bin"/><Relationship Id="rId16" Type="http://schemas.openxmlformats.org/officeDocument/2006/relationships/oleObject" Target="../embeddings/oleObject88.bin"/><Relationship Id="rId15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13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1" Type="http://schemas.openxmlformats.org/officeDocument/2006/relationships/oleObject" Target="../embeddings/oleObject85.bin"/><Relationship Id="rId10" Type="http://schemas.openxmlformats.org/officeDocument/2006/relationships/image" Target="../media/image89.wmf"/><Relationship Id="rId1" Type="http://schemas.openxmlformats.org/officeDocument/2006/relationships/oleObject" Target="../embeddings/oleObject80.bin"/></Relationships>
</file>

<file path=ppt/slides/_rels/slide5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5.bin"/><Relationship Id="rId8" Type="http://schemas.openxmlformats.org/officeDocument/2006/relationships/image" Target="../media/image95.wmf"/><Relationship Id="rId7" Type="http://schemas.openxmlformats.org/officeDocument/2006/relationships/oleObject" Target="../embeddings/oleObject94.bin"/><Relationship Id="rId6" Type="http://schemas.openxmlformats.org/officeDocument/2006/relationships/image" Target="../media/image94.wmf"/><Relationship Id="rId5" Type="http://schemas.openxmlformats.org/officeDocument/2006/relationships/oleObject" Target="../embeddings/oleObject93.bin"/><Relationship Id="rId4" Type="http://schemas.openxmlformats.org/officeDocument/2006/relationships/image" Target="../media/image93.wmf"/><Relationship Id="rId3" Type="http://schemas.openxmlformats.org/officeDocument/2006/relationships/oleObject" Target="../embeddings/oleObject92.bin"/><Relationship Id="rId2" Type="http://schemas.openxmlformats.org/officeDocument/2006/relationships/image" Target="../media/image92.wmf"/><Relationship Id="rId16" Type="http://schemas.openxmlformats.org/officeDocument/2006/relationships/vmlDrawing" Target="../drawings/vmlDrawing31.vml"/><Relationship Id="rId15" Type="http://schemas.openxmlformats.org/officeDocument/2006/relationships/slideLayout" Target="../slideLayouts/slideLayout3.xml"/><Relationship Id="rId14" Type="http://schemas.openxmlformats.org/officeDocument/2006/relationships/image" Target="../media/image98.wmf"/><Relationship Id="rId13" Type="http://schemas.openxmlformats.org/officeDocument/2006/relationships/oleObject" Target="../embeddings/oleObject97.bin"/><Relationship Id="rId12" Type="http://schemas.openxmlformats.org/officeDocument/2006/relationships/image" Target="../media/image97.wmf"/><Relationship Id="rId11" Type="http://schemas.openxmlformats.org/officeDocument/2006/relationships/oleObject" Target="../embeddings/oleObject96.bin"/><Relationship Id="rId10" Type="http://schemas.openxmlformats.org/officeDocument/2006/relationships/image" Target="../media/image96.wmf"/><Relationship Id="rId1" Type="http://schemas.openxmlformats.org/officeDocument/2006/relationships/oleObject" Target="../embeddings/oleObject91.bin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3.xml"/><Relationship Id="rId3" Type="http://schemas.openxmlformats.org/officeDocument/2006/relationships/oleObject" Target="../embeddings/oleObject4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3.bin"/></Relationships>
</file>

<file path=ppt/slides/_rels/slide6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102.wmf"/><Relationship Id="rId7" Type="http://schemas.openxmlformats.org/officeDocument/2006/relationships/oleObject" Target="../embeddings/oleObject101.bin"/><Relationship Id="rId6" Type="http://schemas.openxmlformats.org/officeDocument/2006/relationships/image" Target="../media/image101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100.wmf"/><Relationship Id="rId3" Type="http://schemas.openxmlformats.org/officeDocument/2006/relationships/oleObject" Target="../embeddings/oleObject99.bin"/><Relationship Id="rId2" Type="http://schemas.openxmlformats.org/officeDocument/2006/relationships/image" Target="../media/image99.wmf"/><Relationship Id="rId10" Type="http://schemas.openxmlformats.org/officeDocument/2006/relationships/vmlDrawing" Target="../drawings/vmlDrawing32.vml"/><Relationship Id="rId1" Type="http://schemas.openxmlformats.org/officeDocument/2006/relationships/oleObject" Target="../embeddings/oleObject98.bin"/></Relationships>
</file>

<file path=ppt/slides/_rels/slide6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3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03.wmf"/><Relationship Id="rId1" Type="http://schemas.openxmlformats.org/officeDocument/2006/relationships/oleObject" Target="../embeddings/oleObject102.bin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4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05.wmf"/><Relationship Id="rId3" Type="http://schemas.openxmlformats.org/officeDocument/2006/relationships/oleObject" Target="../embeddings/oleObject104.bin"/><Relationship Id="rId2" Type="http://schemas.openxmlformats.org/officeDocument/2006/relationships/image" Target="../media/image104.wmf"/><Relationship Id="rId1" Type="http://schemas.openxmlformats.org/officeDocument/2006/relationships/oleObject" Target="../embeddings/oleObject103.bin"/></Relationships>
</file>

<file path=ppt/slides/_rels/slide6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5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07.wmf"/><Relationship Id="rId3" Type="http://schemas.openxmlformats.org/officeDocument/2006/relationships/oleObject" Target="../embeddings/oleObject106.bin"/><Relationship Id="rId2" Type="http://schemas.openxmlformats.org/officeDocument/2006/relationships/image" Target="../media/image106.wmf"/><Relationship Id="rId1" Type="http://schemas.openxmlformats.org/officeDocument/2006/relationships/oleObject" Target="../embeddings/oleObject105.bin"/></Relationships>
</file>

<file path=ppt/slides/_rels/slide6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6.v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08.wmf"/><Relationship Id="rId1" Type="http://schemas.openxmlformats.org/officeDocument/2006/relationships/oleObject" Target="../embeddings/oleObject107.bin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7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11.wmf"/><Relationship Id="rId3" Type="http://schemas.openxmlformats.org/officeDocument/2006/relationships/oleObject" Target="../embeddings/oleObject108.bin"/><Relationship Id="rId2" Type="http://schemas.openxmlformats.org/officeDocument/2006/relationships/image" Target="../media/image110.png"/><Relationship Id="rId1" Type="http://schemas.openxmlformats.org/officeDocument/2006/relationships/image" Target="../media/image109.wmf"/></Relationships>
</file>

<file path=ppt/slides/_rels/slide6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6.wmf"/><Relationship Id="rId8" Type="http://schemas.openxmlformats.org/officeDocument/2006/relationships/oleObject" Target="../embeddings/oleObject112.bin"/><Relationship Id="rId7" Type="http://schemas.openxmlformats.org/officeDocument/2006/relationships/image" Target="../media/image115.wmf"/><Relationship Id="rId6" Type="http://schemas.openxmlformats.org/officeDocument/2006/relationships/oleObject" Target="../embeddings/oleObject111.bin"/><Relationship Id="rId5" Type="http://schemas.openxmlformats.org/officeDocument/2006/relationships/image" Target="../media/image114.wmf"/><Relationship Id="rId4" Type="http://schemas.openxmlformats.org/officeDocument/2006/relationships/oleObject" Target="../embeddings/oleObject110.bin"/><Relationship Id="rId3" Type="http://schemas.openxmlformats.org/officeDocument/2006/relationships/image" Target="../media/image113.wmf"/><Relationship Id="rId2" Type="http://schemas.openxmlformats.org/officeDocument/2006/relationships/oleObject" Target="../embeddings/oleObject109.bin"/><Relationship Id="rId13" Type="http://schemas.openxmlformats.org/officeDocument/2006/relationships/vmlDrawing" Target="../drawings/vmlDrawing38.vml"/><Relationship Id="rId12" Type="http://schemas.openxmlformats.org/officeDocument/2006/relationships/slideLayout" Target="../slideLayouts/slideLayout3.xml"/><Relationship Id="rId11" Type="http://schemas.openxmlformats.org/officeDocument/2006/relationships/image" Target="../media/image117.wmf"/><Relationship Id="rId10" Type="http://schemas.openxmlformats.org/officeDocument/2006/relationships/oleObject" Target="../embeddings/oleObject113.bin"/><Relationship Id="rId1" Type="http://schemas.openxmlformats.org/officeDocument/2006/relationships/image" Target="../media/image11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9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20.jpeg"/><Relationship Id="rId3" Type="http://schemas.openxmlformats.org/officeDocument/2006/relationships/image" Target="../media/image119.wmf"/><Relationship Id="rId2" Type="http://schemas.openxmlformats.org/officeDocument/2006/relationships/oleObject" Target="../embeddings/oleObject114.bin"/><Relationship Id="rId1" Type="http://schemas.openxmlformats.org/officeDocument/2006/relationships/image" Target="../media/image118.wmf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0.vml"/><Relationship Id="rId7" Type="http://schemas.openxmlformats.org/officeDocument/2006/relationships/slideLayout" Target="../slideLayouts/slideLayout3.xml"/><Relationship Id="rId6" Type="http://schemas.openxmlformats.org/officeDocument/2006/relationships/oleObject" Target="../embeddings/oleObject118.bin"/><Relationship Id="rId5" Type="http://schemas.openxmlformats.org/officeDocument/2006/relationships/oleObject" Target="../embeddings/oleObject117.bin"/><Relationship Id="rId4" Type="http://schemas.openxmlformats.org/officeDocument/2006/relationships/oleObject" Target="../embeddings/oleObject116.bin"/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oleObject" Target="../embeddings/oleObject115.bin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thumbnail_icon_ppt" hidden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6300" y="1981200"/>
            <a:ext cx="2311400" cy="1752600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特殊向量</a:t>
            </a:r>
            <a:endParaRPr lang="zh-CN" altLang="en-US" b="0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）零向量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：长度为零的向量叫做</a:t>
            </a:r>
            <a:r>
              <a:rPr lang="zh-CN" altLang="en-US" b="0" u="sng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零向量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，记做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b="0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）单位向量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：长度等于</a:t>
            </a:r>
            <a:r>
              <a:rPr lang="en-US" altLang="zh-CN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个单位长度的向量，叫做</a:t>
            </a:r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单位向量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b="0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）相等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向量：长度相等且方向相同的向量叫做相等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相等，记作</a:t>
            </a:r>
            <a:r>
              <a:rPr lang="en-US" altLang="zh-CN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a=b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）平行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向量或共线向量：方向相同或相反的非零向量叫做平行向量，也叫做共线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，记作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a∥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。规定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零向量平行于任意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050" name="Text Box 2"/>
          <p:cNvSpPr txBox="1">
            <a:spLocks noChangeArrowheads="1"/>
          </p:cNvSpPr>
          <p:nvPr/>
        </p:nvSpPr>
        <p:spPr bwMode="auto">
          <a:xfrm>
            <a:off x="255588" y="943928"/>
            <a:ext cx="867092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b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b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思考</a:t>
            </a:r>
            <a:r>
              <a:rPr lang="en-US" altLang="zh-CN" b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b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相同吗？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是不是没有方向？</a:t>
            </a:r>
            <a:endParaRPr lang="zh-CN" altLang="en-US" b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b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en-US" altLang="zh-CN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不同，</a:t>
            </a:r>
            <a:r>
              <a:rPr lang="en-US" altLang="zh-CN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是一个实数，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是一个向量，且</a:t>
            </a:r>
            <a:r>
              <a:rPr lang="en-US" altLang="zh-CN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|=0.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b="0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有方向，其方向是任意</a:t>
            </a:r>
            <a:r>
              <a:rPr lang="zh-CN" altLang="en-US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的。</a:t>
            </a:r>
            <a:endParaRPr lang="en-US" altLang="zh-CN" b="0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098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a=b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，则两向量在大小与方向上有何关系？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a=b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，意味着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|a|=|b|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，且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相同。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）“向量平行”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与“几何中的平行”一样吗？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向量平行与几何中的直线平行不同，向量平行包括所在直线重合的情况，故也称向量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50813" y="829628"/>
            <a:ext cx="8620125" cy="246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素养小测</a:t>
            </a: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endParaRPr lang="en-US" altLang="zh-CN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思维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辨析（对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的打“√”，错的打“</a:t>
            </a:r>
            <a:r>
              <a:rPr lang="en-US" altLang="zh-CN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×”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）两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个有共同起点，且长度相等的向量，它们的终点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相同。（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）任意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两个单位向量都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相等。（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973137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）平行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向量的方向相同或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相反。（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）若         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四点是平行四边形的四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顶点。（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562100" y="1463041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1" imgW="30175200" imgH="9144000" progId="Equation.DSMT4">
                  <p:embed/>
                </p:oleObj>
              </mc:Choice>
              <mc:Fallback>
                <p:oleObj name="Equation" r:id="rId1" imgW="30175200" imgH="914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1463041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776743" y="1124676"/>
            <a:ext cx="8018914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。两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个有共同起点，且长度相等的向量，方向不一定相同，其终点也不一定相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同。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。任意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两个单位向量只是长度相等，方向不一定相同，故不一定相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。由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平行向量的定义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可知。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791801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en-US" altLang="zh-CN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×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。若        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则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也可能落在同一条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直线上。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259013" y="1032828"/>
          <a:ext cx="1104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1" imgW="26517600" imgH="9753600" progId="Equation.DSMT4">
                  <p:embed/>
                </p:oleObj>
              </mc:Choice>
              <mc:Fallback>
                <p:oleObj name="Equation" r:id="rId1" imgW="26517600" imgH="9753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1032828"/>
                        <a:ext cx="1104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081542" y="1179104"/>
            <a:ext cx="7158943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下列物理量：①质量；②速度；③位移；④力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；⑤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加速度；⑥路程；⑦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密度。其中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不是向量的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有（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A.1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		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B.2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		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C.3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		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D.4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468086" y="1538333"/>
            <a:ext cx="8371114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②③④⑤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既有大小，又有方向，是向量；①⑥⑦只有大小，没有方向，不是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400" dirty="0"/>
              <a:t>平面向量的概念</a:t>
            </a:r>
            <a:endParaRPr lang="zh-CN" altLang="en-US" sz="44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如图，在矩形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中，可以用同一条有向线段表示的向量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21507" name="19sx4ra160.jpg" descr="说明: id:2147508707;FounderCE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985453"/>
            <a:ext cx="263525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81050" y="2556828"/>
          <a:ext cx="149860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4" name="Equation" r:id="rId2" imgW="35966400" imgH="46939200" progId="Equation.DSMT4">
                  <p:embed/>
                </p:oleObj>
              </mc:Choice>
              <mc:Fallback>
                <p:oleObj name="Equation" r:id="rId2" imgW="35966400" imgH="46939200" progId="Equation.DSMT4">
                  <p:embed/>
                  <p:pic>
                    <p:nvPicPr>
                      <p:cNvPr id="0" name="图片 870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2556828"/>
                        <a:ext cx="1498600" cy="195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940117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。结合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题干图可知    与    大小相等，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方向相同，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所以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324475" y="102489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Equation" r:id="rId1" imgW="11277600" imgH="8839200" progId="Equation.DSMT4">
                  <p:embed/>
                </p:oleObj>
              </mc:Choice>
              <mc:Fallback>
                <p:oleObj name="Equation" r:id="rId1" imgW="11277600" imgH="8839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102489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6378575" y="1024891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Equation" r:id="rId3" imgW="11277600" imgH="9144000" progId="Equation.DSMT4">
                  <p:embed/>
                </p:oleObj>
              </mc:Choice>
              <mc:Fallback>
                <p:oleObj name="Equation" r:id="rId3" imgW="11277600" imgH="9144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8575" y="1024891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2830513" y="1432878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Equation" r:id="rId5" imgW="31089600" imgH="9144000" progId="Equation.DSMT4">
                  <p:embed/>
                </p:oleObj>
              </mc:Choice>
              <mc:Fallback>
                <p:oleObj name="Equation" r:id="rId5" imgW="31089600" imgH="9144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3" y="1432878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关键能力·素养形成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687" y="241799"/>
            <a:ext cx="53943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12"/>
          <p:cNvSpPr txBox="1">
            <a:spLocks noChangeArrowheads="1"/>
          </p:cNvSpPr>
          <p:nvPr/>
        </p:nvSpPr>
        <p:spPr bwMode="auto">
          <a:xfrm>
            <a:off x="188913" y="1213803"/>
            <a:ext cx="86518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类型一　向量的概念、零向量与单位向量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典例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2019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临沂高一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检测）以下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选项中，都是向量的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 smtClean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正弦线、海拔			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质量、摩擦力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三角形的边长、体积		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余弦线、速度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224083" y="110295"/>
            <a:ext cx="8651875" cy="4227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给出下列说法：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①零向量是没有方向的；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②零向量的长度为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③零向量的方向是任意的；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④单位向量的模都相等，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其中正确的是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（填序号）。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 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思维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引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紧扣向量的定义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解答。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紧扣零向量、单位向量的定义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解答。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。三角函数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线、摩擦力、速度既有大小又有方向，是向量；海拔、质量、三角形的边长、体积只有大小没有方向，不是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由零向量的方向是任意的，知①错误，③正确；由零向量的定义知②正确；由单位向量的模是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，知④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正确。</a:t>
            </a:r>
            <a:endParaRPr lang="en-US" altLang="zh-CN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②③④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238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内化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悟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零向量的大小与方向是怎样的？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零向量的长度为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，方向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任意。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所有的单位向量有何共同特征？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所有的单位向量的长度相等，都是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类题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通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判断一个量是否为向量的两个关键条件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关键看它是否具备向量的两要素：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）有大小。（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）有方向。两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个条件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缺一不可。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理解零向量和单位向量应注意的问题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）零向量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的方向是任意的，所有的零向量都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）单位向量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不一定相等，易忽略向量的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提醒：两个单位向量的模相等，但这两个单位向量不一定相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1917066"/>
            <a:ext cx="8196263" cy="218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874713" y="471532"/>
            <a:ext cx="559642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习练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破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在下列判断中，正确的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长度为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的向量都是零向量；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②零向量的方向都是相同的；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③长度相等的向量都是单位向量；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923698" y="2604000"/>
            <a:ext cx="5547440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单位向量都是同方向；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⑤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与向量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的长度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A.①②③		B.①③⑤	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C.①②⑤		D.①⑤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105025" y="3061653"/>
          <a:ext cx="431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0" name="Equation" r:id="rId1" imgW="11277600" imgH="8839200" progId="Equation.DSMT4">
                  <p:embed/>
                </p:oleObj>
              </mc:Choice>
              <mc:Fallback>
                <p:oleObj name="Equation" r:id="rId1" imgW="11277600" imgH="8839200" progId="Equation.DSMT4">
                  <p:embed/>
                  <p:pic>
                    <p:nvPicPr>
                      <p:cNvPr id="0" name="图片 880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3061653"/>
                        <a:ext cx="431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54438" y="3061653"/>
          <a:ext cx="431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1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图片 880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438" y="3061653"/>
                        <a:ext cx="431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602570" y="1266190"/>
            <a:ext cx="8029801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。由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定义知①正确，②由于两个零向量是平行的，但不能确定是否同向，也不能确定是哪个具体方向，故不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正确。长度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相等的向量其模不一定为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，③不正确，单位向量的方向不一定相同，④不正确，⑤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01577" y="277757"/>
            <a:ext cx="7987346" cy="4227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加练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固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2019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衡阳高一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检测）下列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说法正确的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有向线段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表示同一向量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两个有公共终点的向量是平行向量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零向量与单位向量是平行向量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对任意向量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   是一个单位向量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5843" name="Object 5"/>
          <p:cNvGraphicFramePr>
            <a:graphicFrameLocks noChangeAspect="1"/>
          </p:cNvGraphicFramePr>
          <p:nvPr/>
        </p:nvGraphicFramePr>
        <p:xfrm>
          <a:off x="1974850" y="183769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7" name="Equation" r:id="rId1" imgW="11277600" imgH="8839200" progId="Equation.DSMT4">
                  <p:embed/>
                </p:oleObj>
              </mc:Choice>
              <mc:Fallback>
                <p:oleObj name="Equation" r:id="rId1" imgW="11277600" imgH="8839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183769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6"/>
          <p:cNvGraphicFramePr>
            <a:graphicFrameLocks noChangeAspect="1"/>
          </p:cNvGraphicFramePr>
          <p:nvPr/>
        </p:nvGraphicFramePr>
        <p:xfrm>
          <a:off x="2805113" y="183769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8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183769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7"/>
          <p:cNvGraphicFramePr>
            <a:graphicFrameLocks noChangeAspect="1"/>
          </p:cNvGraphicFramePr>
          <p:nvPr/>
        </p:nvGraphicFramePr>
        <p:xfrm>
          <a:off x="2709863" y="3668407"/>
          <a:ext cx="33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9" name="Equation" r:id="rId5" imgW="7924800" imgH="20116800" progId="Equation.DSMT4">
                  <p:embed/>
                </p:oleObj>
              </mc:Choice>
              <mc:Fallback>
                <p:oleObj name="Equation" r:id="rId5" imgW="7924800" imgH="20116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3668407"/>
                        <a:ext cx="33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188913" y="874304"/>
            <a:ext cx="9655175" cy="3322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。向量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方向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相反，不是同一向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量，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有公共终点的向量的方向不一定相同或相反，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a=0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时，   无意义，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零向量与任何向量都是平行向量，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6867" name="Object 5"/>
          <p:cNvGraphicFramePr>
            <a:graphicFrameLocks noChangeAspect="1"/>
          </p:cNvGraphicFramePr>
          <p:nvPr/>
        </p:nvGraphicFramePr>
        <p:xfrm>
          <a:off x="3463925" y="1061403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8" name="Equation" r:id="rId1" imgW="11277600" imgH="8839200" progId="Equation.DSMT4">
                  <p:embed/>
                </p:oleObj>
              </mc:Choice>
              <mc:Fallback>
                <p:oleObj name="Equation" r:id="rId1" imgW="11277600" imgH="8839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1061403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6"/>
          <p:cNvGraphicFramePr>
            <a:graphicFrameLocks noChangeAspect="1"/>
          </p:cNvGraphicFramePr>
          <p:nvPr/>
        </p:nvGraphicFramePr>
        <p:xfrm>
          <a:off x="4284663" y="1061403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9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061403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7"/>
          <p:cNvGraphicFramePr>
            <a:graphicFrameLocks noChangeAspect="1"/>
          </p:cNvGraphicFramePr>
          <p:nvPr/>
        </p:nvGraphicFramePr>
        <p:xfrm>
          <a:off x="1812245" y="2750960"/>
          <a:ext cx="33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0" name="Equation" r:id="rId5" imgW="330200" imgH="838200" progId="Equation.DSMT4">
                  <p:embed/>
                </p:oleObj>
              </mc:Choice>
              <mc:Fallback>
                <p:oleObj name="Equation" r:id="rId5" imgW="3302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245" y="2750960"/>
                        <a:ext cx="33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19542" y="242935"/>
            <a:ext cx="865187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类型二　相等向量与共线向量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典例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如图，四边形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是平行四边形，四边形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ABDE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矩形。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37891" name="20xab2sr7.jpg" descr="说明: id:2147508749;FounderCE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951" y="3030056"/>
            <a:ext cx="2024063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2811" y="1746181"/>
            <a:ext cx="982027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）找出与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）找出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244920" y="174618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8" name="Equation" r:id="rId2" imgW="11277600" imgH="8839200" progId="Equation.DSMT4">
                  <p:embed/>
                </p:oleObj>
              </mc:Choice>
              <mc:Fallback>
                <p:oleObj name="Equation" r:id="rId2" imgW="11277600" imgH="8839200" progId="Equation.DSMT4">
                  <p:embed/>
                  <p:pic>
                    <p:nvPicPr>
                      <p:cNvPr id="0" name="图片 90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920" y="174618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244920" y="2213520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9" name="Equation" r:id="rId4" imgW="11277600" imgH="8839200" progId="Equation.DSMT4">
                  <p:embed/>
                </p:oleObj>
              </mc:Choice>
              <mc:Fallback>
                <p:oleObj name="Equation" r:id="rId4" imgW="11277600" imgH="8839200" progId="Equation.DSMT4">
                  <p:embed/>
                  <p:pic>
                    <p:nvPicPr>
                      <p:cNvPr id="0" name="图片 90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920" y="2213520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88914" y="961390"/>
            <a:ext cx="8476116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思维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引</a:t>
            </a:r>
            <a:r>
              <a:rPr lang="en-US" altLang="zh-CN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）找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相等的向量，就是找与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长度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相等且方向相同的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）找与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共线的向量，就是找与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方向相同或相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反的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831546" y="96139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7" name="Equation" r:id="rId1" imgW="11277600" imgH="8839200" progId="Equation.DSMT4">
                  <p:embed/>
                </p:oleObj>
              </mc:Choice>
              <mc:Fallback>
                <p:oleObj name="Equation" r:id="rId1" imgW="11277600" imgH="8839200" progId="Equation.DSMT4">
                  <p:embed/>
                  <p:pic>
                    <p:nvPicPr>
                      <p:cNvPr id="0" name="图片 40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1546" y="96139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851024" y="1856632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8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图片 40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024" y="1856632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5881419" y="1856632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9" name="Equation" r:id="rId4" imgW="11277600" imgH="8839200" progId="Equation.DSMT4">
                  <p:embed/>
                </p:oleObj>
              </mc:Choice>
              <mc:Fallback>
                <p:oleObj name="Equation" r:id="rId4" imgW="11277600" imgH="8839200" progId="Equation.DSMT4">
                  <p:embed/>
                  <p:pic>
                    <p:nvPicPr>
                      <p:cNvPr id="0" name="图片 40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419" y="1856632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7944078" y="96716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0" name="Equation" r:id="rId5" imgW="11277600" imgH="8839200" progId="Equation.DSMT4">
                  <p:embed/>
                </p:oleObj>
              </mc:Choice>
              <mc:Fallback>
                <p:oleObj name="Equation" r:id="rId5" imgW="11277600" imgH="8839200" progId="Equation.DSMT4">
                  <p:embed/>
                  <p:pic>
                    <p:nvPicPr>
                      <p:cNvPr id="0" name="图片 40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4078" y="967168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83246" y="436123"/>
            <a:ext cx="8815387" cy="3537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）由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是平行四边形，四边形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ABDE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矩形知， 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与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的长度相等且方向相同，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所以与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相等的向量为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）由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题干图可知，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方向相同，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与     方向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相反，所以与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共线的向量有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0964" name="Object 7"/>
          <p:cNvGraphicFramePr>
            <a:graphicFrameLocks noChangeAspect="1"/>
          </p:cNvGraphicFramePr>
          <p:nvPr/>
        </p:nvGraphicFramePr>
        <p:xfrm>
          <a:off x="2921000" y="1363028"/>
          <a:ext cx="100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1" name="Equation" r:id="rId1" imgW="24079200" imgH="10363200" progId="Equation.DSMT4">
                  <p:embed/>
                </p:oleObj>
              </mc:Choice>
              <mc:Fallback>
                <p:oleObj name="Equation" r:id="rId1" imgW="24079200" imgH="10363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1363028"/>
                        <a:ext cx="1003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9"/>
          <p:cNvGraphicFramePr>
            <a:graphicFrameLocks noChangeAspect="1"/>
          </p:cNvGraphicFramePr>
          <p:nvPr/>
        </p:nvGraphicFramePr>
        <p:xfrm>
          <a:off x="4022725" y="2004378"/>
          <a:ext cx="100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2" name="Equation" r:id="rId3" imgW="24079200" imgH="10363200" progId="Equation.DSMT4">
                  <p:embed/>
                </p:oleObj>
              </mc:Choice>
              <mc:Fallback>
                <p:oleObj name="Equation" r:id="rId3" imgW="24079200" imgH="10363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725" y="2004378"/>
                        <a:ext cx="1003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11"/>
          <p:cNvGraphicFramePr>
            <a:graphicFrameLocks noChangeAspect="1"/>
          </p:cNvGraphicFramePr>
          <p:nvPr/>
        </p:nvGraphicFramePr>
        <p:xfrm>
          <a:off x="3508375" y="2720341"/>
          <a:ext cx="153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3" name="Equation" r:id="rId5" imgW="36880800" imgH="10363200" progId="Equation.DSMT4">
                  <p:embed/>
                </p:oleObj>
              </mc:Choice>
              <mc:Fallback>
                <p:oleObj name="Equation" r:id="rId5" imgW="36880800" imgH="10363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75" y="2720341"/>
                        <a:ext cx="153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13"/>
          <p:cNvGraphicFramePr>
            <a:graphicFrameLocks noChangeAspect="1"/>
          </p:cNvGraphicFramePr>
          <p:nvPr/>
        </p:nvGraphicFramePr>
        <p:xfrm>
          <a:off x="7553325" y="2720341"/>
          <a:ext cx="107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4" name="Equation" r:id="rId7" imgW="25908000" imgH="10363200" progId="Equation.DSMT4">
                  <p:embed/>
                </p:oleObj>
              </mc:Choice>
              <mc:Fallback>
                <p:oleObj name="Equation" r:id="rId7" imgW="25908000" imgH="10363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3325" y="2720341"/>
                        <a:ext cx="1079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4"/>
          <p:cNvGraphicFramePr>
            <a:graphicFrameLocks noChangeAspect="1"/>
          </p:cNvGraphicFramePr>
          <p:nvPr/>
        </p:nvGraphicFramePr>
        <p:xfrm>
          <a:off x="253072" y="3386201"/>
          <a:ext cx="990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5" name="Equation" r:id="rId9" imgW="23774400" imgH="10363200" progId="Equation.DSMT4">
                  <p:embed/>
                </p:oleObj>
              </mc:Choice>
              <mc:Fallback>
                <p:oleObj name="Equation" r:id="rId9" imgW="23774400" imgH="10363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72" y="3386201"/>
                        <a:ext cx="990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7"/>
          <p:cNvGraphicFramePr>
            <a:graphicFrameLocks noChangeAspect="1"/>
          </p:cNvGraphicFramePr>
          <p:nvPr/>
        </p:nvGraphicFramePr>
        <p:xfrm>
          <a:off x="325438" y="4061778"/>
          <a:ext cx="3733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6" name="Equation" r:id="rId11" imgW="89611200" imgH="10363200" progId="Equation.DSMT4">
                  <p:embed/>
                </p:oleObj>
              </mc:Choice>
              <mc:Fallback>
                <p:oleObj name="Equation" r:id="rId11" imgW="89611200" imgH="10363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4061778"/>
                        <a:ext cx="3733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4355989" y="1357554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7" name="Equation" r:id="rId13" imgW="11277600" imgH="8839200" progId="Equation.DSMT4">
                  <p:embed/>
                </p:oleObj>
              </mc:Choice>
              <mc:Fallback>
                <p:oleObj name="Equation" r:id="rId13" imgW="11277600" imgH="8839200" progId="Equation.DSMT4">
                  <p:embed/>
                  <p:pic>
                    <p:nvPicPr>
                      <p:cNvPr id="0" name="图片 4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89" y="1357554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391469" y="202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8" name="Equation" r:id="rId15" imgW="11277600" imgH="8839200" progId="Equation.DSMT4">
                  <p:embed/>
                </p:oleObj>
              </mc:Choice>
              <mc:Fallback>
                <p:oleObj name="Equation" r:id="rId15" imgW="11277600" imgH="8839200" progId="Equation.DSMT4">
                  <p:embed/>
                  <p:pic>
                    <p:nvPicPr>
                      <p:cNvPr id="0" name="图片 4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1469" y="2021688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5409637" y="272034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9" name="Equation" r:id="rId16" imgW="11277600" imgH="8839200" progId="Equation.DSMT4">
                  <p:embed/>
                </p:oleObj>
              </mc:Choice>
              <mc:Fallback>
                <p:oleObj name="Equation" r:id="rId16" imgW="11277600" imgH="8839200" progId="Equation.DSMT4">
                  <p:embed/>
                  <p:pic>
                    <p:nvPicPr>
                      <p:cNvPr id="0" name="图片 41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637" y="272034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4939737" y="338620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0" name="Equation" r:id="rId17" imgW="11277600" imgH="8839200" progId="Equation.DSMT4">
                  <p:embed/>
                </p:oleObj>
              </mc:Choice>
              <mc:Fallback>
                <p:oleObj name="Equation" r:id="rId17" imgW="11277600" imgH="8839200" progId="Equation.DSMT4">
                  <p:embed/>
                  <p:pic>
                    <p:nvPicPr>
                      <p:cNvPr id="0" name="图片 41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737" y="338620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1575275" y="338620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1" name="Equation" r:id="rId18" imgW="11277600" imgH="8839200" progId="Equation.DSMT4">
                  <p:embed/>
                </p:oleObj>
              </mc:Choice>
              <mc:Fallback>
                <p:oleObj name="Equation" r:id="rId18" imgW="11277600" imgH="8839200" progId="Equation.DSMT4">
                  <p:embed/>
                  <p:pic>
                    <p:nvPicPr>
                      <p:cNvPr id="0" name="图片 41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5275" y="338620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6"/>
          <p:cNvSpPr txBox="1">
            <a:spLocks noChangeArrowheads="1"/>
          </p:cNvSpPr>
          <p:nvPr/>
        </p:nvSpPr>
        <p:spPr bwMode="auto">
          <a:xfrm>
            <a:off x="188913" y="961390"/>
            <a:ext cx="101504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素养</a:t>
            </a: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探</a:t>
            </a: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本题主要考查相等向量与共线向量，同时考查直观想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象的核心素养，培养读图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能力。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本例在找与    共线的向量时，易忽视与其本身方向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相反的向量，即易把   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漏掉。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1987" name="Object 7"/>
          <p:cNvGraphicFramePr>
            <a:graphicFrameLocks noChangeAspect="1"/>
          </p:cNvGraphicFramePr>
          <p:nvPr/>
        </p:nvGraphicFramePr>
        <p:xfrm>
          <a:off x="2208213" y="2298066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3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2298066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8"/>
          <p:cNvGraphicFramePr>
            <a:graphicFrameLocks noChangeAspect="1"/>
          </p:cNvGraphicFramePr>
          <p:nvPr/>
        </p:nvGraphicFramePr>
        <p:xfrm>
          <a:off x="3583895" y="2723516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4" name="Equation" r:id="rId3" imgW="11277600" imgH="8534400" progId="Equation.DSMT4">
                  <p:embed/>
                </p:oleObj>
              </mc:Choice>
              <mc:Fallback>
                <p:oleObj name="Equation" r:id="rId3" imgW="11277600" imgH="8534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895" y="2723516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88914" y="961390"/>
            <a:ext cx="8759144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若本例改为，四边形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是平行四边形，四边形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ABDE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正方形，请在图中找出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模相等的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5534025" y="1439228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8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1439228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88913" y="961391"/>
            <a:ext cx="956627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由题干图可知，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    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模相等的向量为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4649788" y="1045528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9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88" y="1045528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469900" y="1802766"/>
          <a:ext cx="4762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0" name="Equation" r:id="rId3" imgW="114300000" imgH="10058400" progId="Equation.DSMT4">
                  <p:embed/>
                </p:oleObj>
              </mc:Choice>
              <mc:Fallback>
                <p:oleObj name="Equation" r:id="rId3" imgW="114300000" imgH="1005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1802766"/>
                        <a:ext cx="4762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4"/>
          <p:cNvSpPr txBox="1">
            <a:spLocks noChangeArrowheads="1"/>
          </p:cNvSpPr>
          <p:nvPr/>
        </p:nvSpPr>
        <p:spPr bwMode="auto">
          <a:xfrm>
            <a:off x="188913" y="1266190"/>
            <a:ext cx="103536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向量的定义与表示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）定义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：既有</a:t>
            </a:r>
            <a:r>
              <a:rPr lang="zh-CN" altLang="en-US" u="sng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大小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又有</a:t>
            </a:r>
            <a:r>
              <a:rPr lang="zh-CN" altLang="en-US" u="sng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的量叫做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）表示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方法：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①几何表示法：</a:t>
            </a:r>
            <a:r>
              <a:rPr lang="zh-CN" altLang="en-US" u="sng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用以</a:t>
            </a:r>
            <a:r>
              <a:rPr lang="en-US" altLang="zh-CN" u="sng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u="sng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为始点，</a:t>
            </a:r>
            <a:r>
              <a:rPr lang="en-US" altLang="zh-CN" u="sng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u="sng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为终点的有向线段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___</a:t>
            </a:r>
            <a:endParaRPr lang="en-US" altLang="zh-CN" u="sng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5123" name="Picture 15" descr="跟踪演练·全能提升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0" y="870903"/>
            <a:ext cx="53943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4" name="Object 18"/>
          <p:cNvGraphicFramePr>
            <a:graphicFrameLocks noChangeAspect="1"/>
          </p:cNvGraphicFramePr>
          <p:nvPr/>
        </p:nvGraphicFramePr>
        <p:xfrm>
          <a:off x="8224545" y="2613411"/>
          <a:ext cx="457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2" imgW="457200" imgH="355600" progId="Equation.DSMT4">
                  <p:embed/>
                </p:oleObj>
              </mc:Choice>
              <mc:Fallback>
                <p:oleObj name="Equation" r:id="rId2" imgW="457200" imgH="355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4545" y="2613411"/>
                        <a:ext cx="457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类题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通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相等向量的判断方法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先找与表示已知向量的有向线段长度相等的向量，再确定哪些是同向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50813" y="829628"/>
            <a:ext cx="862012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共线向量的判断方法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先找与表示已知向量的有向线段平行或共线的线段，再构造同向或反向的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共线向量与相等向量的关系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相等向量一定是共线向量，但共线向量不一定是相等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向量。若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两向量相等，则两向量方向相同，模相等；若两向量共线，则两向量方向相同或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相反。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150814" y="829628"/>
            <a:ext cx="8732934" cy="3107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发散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拓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向量的平行不具备传递性，即若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a∥b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b∥c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未必有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a∥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。因为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b=0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可以是任意向量，故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不一定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平行；只有当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b≠0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时，才有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a∥b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b∥c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∥c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，即平行可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传递。因此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在今后学习时要特别注意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零向量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的特殊性，解答问题时，一定看清题目中是“零向量”，还是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“非零向量”。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延伸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练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2019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秦皇岛高一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检测）下列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命题正确的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共线，向量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共线，则向量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不共线，向量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不共线，则向量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不共线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88913" y="3210654"/>
            <a:ext cx="8508773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与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是共线向量，则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四点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不共线，则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都是非零向量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00175" y="3250566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4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图片 89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175" y="3250566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254250" y="32505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5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图片 89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3250566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839887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。当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b=0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不对；如图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a=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c=   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均不共线，但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共线，所以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6810375" y="1058228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2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75" y="1058228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8127488" y="1045528"/>
          <a:ext cx="45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3" name="Equation" r:id="rId3" imgW="10972800" imgH="8839200" progId="Equation.DSMT4">
                  <p:embed/>
                </p:oleObj>
              </mc:Choice>
              <mc:Fallback>
                <p:oleObj name="Equation" r:id="rId3" imgW="10972800" imgH="883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7488" y="1045528"/>
                        <a:ext cx="45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2229" name="20xab2sr8.jpg" descr="说明: id:2147508777;FounderC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3150553"/>
            <a:ext cx="266065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0813" y="1007428"/>
            <a:ext cx="978852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在▱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共线，但四点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不共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线，所以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错；若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有一个为零向量，则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一定共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线，所以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不共线时，一定有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都是非零向量，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故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2363788" y="1110616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788" y="1110616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3244850" y="109791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6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1097916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90941" y="275590"/>
            <a:ext cx="923811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习练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破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在等腰梯形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AB∥CD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，对角线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相交于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EF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是过点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且平行于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的线段，在所标的向量中：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）写出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共线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）写出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方向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相同的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2135868" y="1619052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5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868" y="1619052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2154918" y="2041729"/>
          <a:ext cx="431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6" name="Equation" r:id="rId3" imgW="10363200" imgH="8534400" progId="Equation.DSMT4">
                  <p:embed/>
                </p:oleObj>
              </mc:Choice>
              <mc:Fallback>
                <p:oleObj name="Equation" r:id="rId3" imgW="10363200" imgH="8534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918" y="2041729"/>
                        <a:ext cx="431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21332" y="2451706"/>
            <a:ext cx="8587240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）写出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的模相等的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）写出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2160588" y="2528253"/>
          <a:ext cx="977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7" name="Equation" r:id="rId5" imgW="23469600" imgH="9448800" progId="Equation.DSMT4">
                  <p:embed/>
                </p:oleObj>
              </mc:Choice>
              <mc:Fallback>
                <p:oleObj name="Equation" r:id="rId5" imgW="23469600" imgH="9448800" progId="Equation.DSMT4">
                  <p:embed/>
                  <p:pic>
                    <p:nvPicPr>
                      <p:cNvPr id="0" name="图片 54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2528253"/>
                        <a:ext cx="977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208213" y="2983866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8" name="Equation" r:id="rId7" imgW="11582400" imgH="8839200" progId="Equation.DSMT4">
                  <p:embed/>
                </p:oleObj>
              </mc:Choice>
              <mc:Fallback>
                <p:oleObj name="Equation" r:id="rId7" imgW="11582400" imgH="8839200" progId="Equation.DSMT4">
                  <p:embed/>
                  <p:pic>
                    <p:nvPicPr>
                      <p:cNvPr id="0" name="图片 54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2983866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20xab2sr9.jpg" descr="说明: id:2147508791;FounderCE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960" y="3541780"/>
            <a:ext cx="2608263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544687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在等腰梯形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AB∥CD∥EF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AD=BC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）题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干图中与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共线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的向量有       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）题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干图中与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方向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相同的向量有            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）题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干图中与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的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模相等的向量为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，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模相等的向量为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3001963" y="1480503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5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3" y="1480503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5651500" y="1436053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6" name="Equation" r:id="rId3" imgW="46329600" imgH="9448800" progId="Equation.DSMT4">
                  <p:embed/>
                </p:oleObj>
              </mc:Choice>
              <mc:Fallback>
                <p:oleObj name="Equation" r:id="rId3" imgW="46329600" imgH="9448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1436053"/>
                        <a:ext cx="1930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3021013" y="1925003"/>
          <a:ext cx="431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7" name="Equation" r:id="rId5" imgW="10363200" imgH="8534400" progId="Equation.DSMT4">
                  <p:embed/>
                </p:oleObj>
              </mc:Choice>
              <mc:Fallback>
                <p:oleObj name="Equation" r:id="rId5" imgW="10363200" imgH="8534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013" y="1925003"/>
                        <a:ext cx="431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6350000" y="1888491"/>
          <a:ext cx="19716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8" name="Equation" r:id="rId7" imgW="47244000" imgH="9448800" progId="Equation.DSMT4">
                  <p:embed/>
                </p:oleObj>
              </mc:Choice>
              <mc:Fallback>
                <p:oleObj name="Equation" r:id="rId7" imgW="47244000" imgH="9448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1888491"/>
                        <a:ext cx="197167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3001963" y="2337753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9" name="Equation" r:id="rId9" imgW="11277600" imgH="8839200" progId="Equation.DSMT4">
                  <p:embed/>
                </p:oleObj>
              </mc:Choice>
              <mc:Fallback>
                <p:oleObj name="Equation" r:id="rId9" imgW="11277600" imgH="8839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3" y="2337753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6362700" y="2331403"/>
          <a:ext cx="508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90" name="Equation" r:id="rId11" imgW="12192000" imgH="8839200" progId="Equation.DSMT4">
                  <p:embed/>
                </p:oleObj>
              </mc:Choice>
              <mc:Fallback>
                <p:oleObj name="Equation" r:id="rId11" imgW="12192000" imgH="8839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700" y="2331403"/>
                        <a:ext cx="508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7629525" y="2331403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91" name="Equation" r:id="rId13" imgW="11582400" imgH="8839200" progId="Equation.DSMT4">
                  <p:embed/>
                </p:oleObj>
              </mc:Choice>
              <mc:Fallback>
                <p:oleObj name="Equation" r:id="rId13" imgW="11582400" imgH="8839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9525" y="2331403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798763" y="2731453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92" name="Equation" r:id="rId15" imgW="11582400" imgH="8839200" progId="Equation.DSMT4">
                  <p:embed/>
                </p:oleObj>
              </mc:Choice>
              <mc:Fallback>
                <p:oleObj name="Equation" r:id="rId15" imgW="11582400" imgH="8839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2731453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88913" y="3215306"/>
            <a:ext cx="988377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）题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干图中与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相等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的向量为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3033713" y="3293428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93" name="Equation" r:id="rId17" imgW="11582400" imgH="8839200" progId="Equation.DSMT4">
                  <p:embed/>
                </p:oleObj>
              </mc:Choice>
              <mc:Fallback>
                <p:oleObj name="Equation" r:id="rId17" imgW="11582400" imgH="8839200" progId="Equation.DSMT4">
                  <p:embed/>
                  <p:pic>
                    <p:nvPicPr>
                      <p:cNvPr id="0" name="图片 564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293428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5589588" y="3293428"/>
          <a:ext cx="45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94" name="Equation" r:id="rId19" imgW="10972800" imgH="8839200" progId="Equation.DSMT4">
                  <p:embed/>
                </p:oleObj>
              </mc:Choice>
              <mc:Fallback>
                <p:oleObj name="Equation" r:id="rId19" imgW="10972800" imgH="8839200" progId="Equation.DSMT4">
                  <p:embed/>
                  <p:pic>
                    <p:nvPicPr>
                      <p:cNvPr id="0" name="图片 564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588" y="3293428"/>
                        <a:ext cx="45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150814" y="829628"/>
            <a:ext cx="7959044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加练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固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如图，梯形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为等腰梯形，则两腰上的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向量与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的关系是	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2614613" y="1728153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8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1728153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651329" y="1721357"/>
          <a:ext cx="45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9" name="Equation" r:id="rId3" imgW="457200" imgH="368300" progId="Equation.DSMT4">
                  <p:embed/>
                </p:oleObj>
              </mc:Choice>
              <mc:Fallback>
                <p:oleObj name="Equation" r:id="rId3" imgW="457200" imgH="368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29" y="1721357"/>
                        <a:ext cx="45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3" name="20a2xj1.jpg" descr="说明: id:2147508805;FounderC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9129" y="2823981"/>
            <a:ext cx="2678113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22275" y="2777491"/>
          <a:ext cx="4229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0" name="Equation" r:id="rId6" imgW="101498400" imgH="24079200" progId="Equation.DSMT4">
                  <p:embed/>
                </p:oleObj>
              </mc:Choice>
              <mc:Fallback>
                <p:oleObj name="Equation" r:id="rId6" imgW="101498400" imgH="24079200" progId="Equation.DSMT4">
                  <p:embed/>
                  <p:pic>
                    <p:nvPicPr>
                      <p:cNvPr id="0" name="图片 58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2777491"/>
                        <a:ext cx="4229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2"/>
          <p:cNvSpPr txBox="1">
            <a:spLocks noChangeArrowheads="1"/>
          </p:cNvSpPr>
          <p:nvPr/>
        </p:nvSpPr>
        <p:spPr bwMode="auto">
          <a:xfrm>
            <a:off x="188913" y="961390"/>
            <a:ext cx="1050607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②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字母表示法：在印刷时，用黑体小写字母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表示向量，手写时，可写成带箭头的小写字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母      </a:t>
            </a:r>
            <a:r>
              <a:rPr lang="en-US" altLang="zh-CN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6147" name="Object 93"/>
          <p:cNvGraphicFramePr>
            <a:graphicFrameLocks noChangeAspect="1"/>
          </p:cNvGraphicFramePr>
          <p:nvPr/>
        </p:nvGraphicFramePr>
        <p:xfrm>
          <a:off x="766763" y="1902778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" imgW="18592800" imgH="9144000" progId="Equation.DSMT4">
                  <p:embed/>
                </p:oleObj>
              </mc:Choice>
              <mc:Fallback>
                <p:oleObj name="Equation" r:id="rId1" imgW="18592800" imgH="9144000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" y="1902778"/>
                        <a:ext cx="77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50813" y="829628"/>
            <a:ext cx="997902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选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表示等腰梯形两腰的长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度，故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2689225" y="951866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1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225" y="951866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3635375" y="9391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2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939166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995997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为边长为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的正方形，把各边三等分后，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共有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个交点，从中选取两个交点作为向量，则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平行且长度为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的向量个数有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2598510" y="1879193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5" name="Equation" r:id="rId1" imgW="10058400" imgH="9144000" progId="Equation.DSMT4">
                  <p:embed/>
                </p:oleObj>
              </mc:Choice>
              <mc:Fallback>
                <p:oleObj name="Equation" r:id="rId1" imgW="10058400" imgH="914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510" y="1879193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8146313" y="1469738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6" name="Equation" r:id="rId3" imgW="11582400" imgH="8839200" progId="Equation.DSMT4">
                  <p:embed/>
                </p:oleObj>
              </mc:Choice>
              <mc:Fallback>
                <p:oleObj name="Equation" r:id="rId3" imgW="11582400" imgH="883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6313" y="1469738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973137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如图所示，满足与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平行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且长度为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向量有             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        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共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4584700" y="1053466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3" name="Equation" r:id="rId1" imgW="11582400" imgH="8839200" progId="Equation.DSMT4">
                  <p:embed/>
                </p:oleObj>
              </mc:Choice>
              <mc:Fallback>
                <p:oleObj name="Equation" r:id="rId1" imgW="11582400" imgH="8839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1053466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7419068" y="1042250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4" name="Equation" r:id="rId3" imgW="10058400" imgH="9144000" progId="Equation.DSMT4">
                  <p:embed/>
                </p:oleObj>
              </mc:Choice>
              <mc:Fallback>
                <p:oleObj name="Equation" r:id="rId3" imgW="10058400" imgH="9144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9068" y="1042250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1212850" y="1453516"/>
          <a:ext cx="3975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5" name="Equation" r:id="rId5" imgW="95402400" imgH="10058400" progId="Equation.DSMT4">
                  <p:embed/>
                </p:oleObj>
              </mc:Choice>
              <mc:Fallback>
                <p:oleObj name="Equation" r:id="rId5" imgW="95402400" imgH="10058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1453516"/>
                        <a:ext cx="3975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2470" name="18sx4ra43.jpg" descr="说明: id:2147508812;FounderCE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115" y="2375873"/>
            <a:ext cx="1793875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500062" y="4412163"/>
            <a:ext cx="865187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答案：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8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188913" y="656590"/>
            <a:ext cx="96170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类型三　向量的表示与应用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典例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如图所示的方格由若干个边长为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的小正方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形并在一起组成，方格纸中有定点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，点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为小正方形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的顶点，且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|=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，画出所有的向量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2152650" y="2061528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0" name="Equation" r:id="rId1" imgW="11582400" imgH="8839200" progId="Equation.DSMT4">
                  <p:embed/>
                </p:oleObj>
              </mc:Choice>
              <mc:Fallback>
                <p:oleObj name="Equation" r:id="rId1" imgW="11582400" imgH="8839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2061528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2916238" y="2061528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1" name="Equation" r:id="rId3" imgW="10058400" imgH="9448800" progId="Equation.DSMT4">
                  <p:embed/>
                </p:oleObj>
              </mc:Choice>
              <mc:Fallback>
                <p:oleObj name="Equation" r:id="rId3" imgW="10058400" imgH="9448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061528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6201625" y="2032278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2" name="Equation" r:id="rId5" imgW="11582400" imgH="8839200" progId="Equation.DSMT4">
                  <p:embed/>
                </p:oleObj>
              </mc:Choice>
              <mc:Fallback>
                <p:oleObj name="Equation" r:id="rId5" imgW="11582400" imgH="8839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1625" y="2032278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19sx4ra165.jpg" descr="说明: id:2147508819;FounderCE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870" y="2696982"/>
            <a:ext cx="3030538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1006157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图所示，在四边形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分别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上的点，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且               。求证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248275" y="1062991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8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275" y="1062991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169025" y="105029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9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025" y="105029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7"/>
          <p:cNvGraphicFramePr>
            <a:graphicFrameLocks noChangeAspect="1"/>
          </p:cNvGraphicFramePr>
          <p:nvPr/>
        </p:nvGraphicFramePr>
        <p:xfrm>
          <a:off x="3860800" y="1469391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30" name="Equation" r:id="rId5" imgW="30784800" imgH="8839200" progId="Equation.DSMT4">
                  <p:embed/>
                </p:oleObj>
              </mc:Choice>
              <mc:Fallback>
                <p:oleObj name="Equation" r:id="rId5" imgW="30784800" imgH="8839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1469391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8"/>
          <p:cNvGraphicFramePr>
            <a:graphicFrameLocks noChangeAspect="1"/>
          </p:cNvGraphicFramePr>
          <p:nvPr/>
        </p:nvGraphicFramePr>
        <p:xfrm>
          <a:off x="6391275" y="1469391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31" name="Equation" r:id="rId7" imgW="30784800" imgH="8839200" progId="Equation.DSMT4">
                  <p:embed/>
                </p:oleObj>
              </mc:Choice>
              <mc:Fallback>
                <p:oleObj name="Equation" r:id="rId7" imgW="30784800" imgH="8839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1469391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567" name="20xab2sr10.jpg" descr="说明: id:2147508826;FounderCE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700" y="3544253"/>
            <a:ext cx="3032125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957897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思维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引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根据方向与大小确定终点即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可。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利用向量相等证明四边形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CNAM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是平行四边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形，进而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得到               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2414588" y="1890078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2" name="Equation" r:id="rId1" imgW="30784800" imgH="8839200" progId="Equation.DSMT4">
                  <p:embed/>
                </p:oleObj>
              </mc:Choice>
              <mc:Fallback>
                <p:oleObj name="Equation" r:id="rId1" imgW="30784800" imgH="8839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4588" y="1890078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88913" y="961391"/>
            <a:ext cx="951547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画出所有的向量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如图：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4546600" y="1066166"/>
          <a:ext cx="558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7" name="Equation" r:id="rId1" imgW="13411200" imgH="10058400" progId="Equation.DSMT4">
                  <p:embed/>
                </p:oleObj>
              </mc:Choice>
              <mc:Fallback>
                <p:oleObj name="Equation" r:id="rId1" imgW="13411200" imgH="10058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1066166"/>
                        <a:ext cx="558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8612" name="20xab2sr11.jpg" descr="说明: id:2147508833;Founder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0" y="2286953"/>
            <a:ext cx="2627313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因为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  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|=|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，且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AB∥CD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，所以四边形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平行四边形。所以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|=|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，且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DA∥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CB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又因为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的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方向相同，所以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同理可证四边形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CNAM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是平行四边形，所以        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1252538" y="1026478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1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1026478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2052638" y="1032828"/>
          <a:ext cx="520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2" name="Equation" r:id="rId3" imgW="12496800" imgH="9448800" progId="Equation.DSMT4">
                  <p:embed/>
                </p:oleObj>
              </mc:Choice>
              <mc:Fallback>
                <p:oleObj name="Equation" r:id="rId3" imgW="12496800" imgH="9448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1032828"/>
                        <a:ext cx="520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4214813" y="107727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3" name="Equation" r:id="rId5" imgW="11277600" imgH="8839200" progId="Equation.DSMT4">
                  <p:embed/>
                </p:oleObj>
              </mc:Choice>
              <mc:Fallback>
                <p:oleObj name="Equation" r:id="rId5" imgW="11277600" imgH="8839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3" y="1077278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4948918" y="1501032"/>
          <a:ext cx="48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4" name="Equation" r:id="rId7" imgW="11582400" imgH="8534400" progId="Equation.DSMT4">
                  <p:embed/>
                </p:oleObj>
              </mc:Choice>
              <mc:Fallback>
                <p:oleObj name="Equation" r:id="rId7" imgW="11582400" imgH="8534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918" y="1501032"/>
                        <a:ext cx="482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0" name="Object 8"/>
          <p:cNvGraphicFramePr>
            <a:graphicFrameLocks noChangeAspect="1"/>
          </p:cNvGraphicFramePr>
          <p:nvPr/>
        </p:nvGraphicFramePr>
        <p:xfrm>
          <a:off x="5734050" y="1509078"/>
          <a:ext cx="45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5" name="Equation" r:id="rId9" imgW="10972800" imgH="8839200" progId="Equation.DSMT4">
                  <p:embed/>
                </p:oleObj>
              </mc:Choice>
              <mc:Fallback>
                <p:oleObj name="Equation" r:id="rId9" imgW="10972800" imgH="8839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1509078"/>
                        <a:ext cx="45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5" name="Object 13"/>
          <p:cNvGraphicFramePr>
            <a:graphicFrameLocks noChangeAspect="1"/>
          </p:cNvGraphicFramePr>
          <p:nvPr/>
        </p:nvGraphicFramePr>
        <p:xfrm>
          <a:off x="7159625" y="2323466"/>
          <a:ext cx="1346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6" name="Equation" r:id="rId11" imgW="32308800" imgH="8839200" progId="Equation.DSMT4">
                  <p:embed/>
                </p:oleObj>
              </mc:Choice>
              <mc:Fallback>
                <p:oleObj name="Equation" r:id="rId11" imgW="32308800" imgH="8839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5" y="2323466"/>
                        <a:ext cx="1346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3370037" y="1038753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7" name="Equation" r:id="rId13" imgW="11277600" imgH="8534400" progId="Equation.DSMT4">
                  <p:embed/>
                </p:oleObj>
              </mc:Choice>
              <mc:Fallback>
                <p:oleObj name="Equation" r:id="rId13" imgW="11277600" imgH="8534400" progId="Equation.DSMT4">
                  <p:embed/>
                  <p:pic>
                    <p:nvPicPr>
                      <p:cNvPr id="0" name="图片 69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037" y="1038753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378918" y="1856632"/>
          <a:ext cx="48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8" name="Equation" r:id="rId15" imgW="11582400" imgH="8534400" progId="Equation.DSMT4">
                  <p:embed/>
                </p:oleObj>
              </mc:Choice>
              <mc:Fallback>
                <p:oleObj name="Equation" r:id="rId15" imgW="11582400" imgH="8534400" progId="Equation.DSMT4">
                  <p:embed/>
                  <p:pic>
                    <p:nvPicPr>
                      <p:cNvPr id="0" name="图片 69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918" y="1856632"/>
                        <a:ext cx="482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6426118" y="1883847"/>
          <a:ext cx="48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19" name="Equation" r:id="rId16" imgW="11582400" imgH="8534400" progId="Equation.DSMT4">
                  <p:embed/>
                </p:oleObj>
              </mc:Choice>
              <mc:Fallback>
                <p:oleObj name="Equation" r:id="rId16" imgW="11582400" imgH="8534400" progId="Equation.DSMT4">
                  <p:embed/>
                  <p:pic>
                    <p:nvPicPr>
                      <p:cNvPr id="0" name="图片 69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118" y="1883847"/>
                        <a:ext cx="482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2249474" y="1871147"/>
          <a:ext cx="45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20" name="Equation" r:id="rId17" imgW="10972800" imgH="8839200" progId="Equation.DSMT4">
                  <p:embed/>
                </p:oleObj>
              </mc:Choice>
              <mc:Fallback>
                <p:oleObj name="Equation" r:id="rId17" imgW="10972800" imgH="8839200" progId="Equation.DSMT4">
                  <p:embed/>
                  <p:pic>
                    <p:nvPicPr>
                      <p:cNvPr id="0" name="图片 69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474" y="1871147"/>
                        <a:ext cx="45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5663250" y="1871147"/>
          <a:ext cx="45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821" name="Equation" r:id="rId18" imgW="10972800" imgH="8839200" progId="Equation.DSMT4">
                  <p:embed/>
                </p:oleObj>
              </mc:Choice>
              <mc:Fallback>
                <p:oleObj name="Equation" r:id="rId18" imgW="10972800" imgH="8839200" progId="Equation.DSMT4">
                  <p:embed/>
                  <p:pic>
                    <p:nvPicPr>
                      <p:cNvPr id="0" name="图片 69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250" y="1871147"/>
                        <a:ext cx="45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969327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因为 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所以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|=|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DN∥MB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，即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的模相等且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方向相同，所以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977900" y="972503"/>
          <a:ext cx="3086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1" name="Equation" r:id="rId1" imgW="74066400" imgH="13411200" progId="Equation.DSMT4">
                  <p:embed/>
                </p:oleObj>
              </mc:Choice>
              <mc:Fallback>
                <p:oleObj name="Equation" r:id="rId1" imgW="74066400" imgH="1341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972503"/>
                        <a:ext cx="3086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1029042" y="1531303"/>
          <a:ext cx="533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2" name="Equation" r:id="rId3" imgW="12801600" imgH="8534400" progId="Equation.DSMT4">
                  <p:embed/>
                </p:oleObj>
              </mc:Choice>
              <mc:Fallback>
                <p:oleObj name="Equation" r:id="rId3" imgW="12801600" imgH="8534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042" y="1531303"/>
                        <a:ext cx="533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1883003" y="1533466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3" name="Equation" r:id="rId5" imgW="11582400" imgH="8839200" progId="Equation.DSMT4">
                  <p:embed/>
                </p:oleObj>
              </mc:Choice>
              <mc:Fallback>
                <p:oleObj name="Equation" r:id="rId5" imgW="11582400" imgH="8839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003" y="1533466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4741523" y="1469738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4" name="Equation" r:id="rId7" imgW="11582400" imgH="8839200" progId="Equation.DSMT4">
                  <p:embed/>
                </p:oleObj>
              </mc:Choice>
              <mc:Fallback>
                <p:oleObj name="Equation" r:id="rId7" imgW="11582400" imgH="8839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523" y="1469738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5648325" y="1469391"/>
          <a:ext cx="533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5" name="Equation" r:id="rId9" imgW="12801600" imgH="8534400" progId="Equation.DSMT4">
                  <p:embed/>
                </p:oleObj>
              </mc:Choice>
              <mc:Fallback>
                <p:oleObj name="Equation" r:id="rId9" imgW="12801600" imgH="8534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325" y="1469391"/>
                        <a:ext cx="533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2811010" y="1901766"/>
          <a:ext cx="48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6" name="Equation" r:id="rId11" imgW="11582400" imgH="8839200" progId="Equation.DSMT4">
                  <p:embed/>
                </p:oleObj>
              </mc:Choice>
              <mc:Fallback>
                <p:oleObj name="Equation" r:id="rId11" imgW="11582400" imgH="8839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010" y="1901766"/>
                        <a:ext cx="48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3540125" y="1886903"/>
          <a:ext cx="533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77" name="Equation" r:id="rId13" imgW="12801600" imgH="8534400" progId="Equation.DSMT4">
                  <p:embed/>
                </p:oleObj>
              </mc:Choice>
              <mc:Fallback>
                <p:oleObj name="Equation" r:id="rId13" imgW="12801600" imgH="8534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25" y="1886903"/>
                        <a:ext cx="533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42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内化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悟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用有向线段表示向量需要确定哪几个量？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起点、方向、大小、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终点。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188913" y="961390"/>
            <a:ext cx="1026477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）向量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的模：向量的大小叫做向量的长度或模，如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的模分别记做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|a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|      |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171" name="Object 8"/>
          <p:cNvGraphicFramePr>
            <a:graphicFrameLocks noChangeAspect="1"/>
          </p:cNvGraphicFramePr>
          <p:nvPr/>
        </p:nvGraphicFramePr>
        <p:xfrm>
          <a:off x="742950" y="147574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" imgW="11277600" imgH="8839200" progId="Equation.DSMT4">
                  <p:embed/>
                </p:oleObj>
              </mc:Choice>
              <mc:Fallback>
                <p:oleObj name="Equation" r:id="rId1" imgW="11277600" imgH="8839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147574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4187190" y="1475741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图片 7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190" y="1475741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466" name="Text Box 2"/>
          <p:cNvSpPr txBox="1">
            <a:spLocks noChangeArrowheads="1"/>
          </p:cNvSpPr>
          <p:nvPr/>
        </p:nvSpPr>
        <p:spPr bwMode="auto">
          <a:xfrm>
            <a:off x="101827" y="972276"/>
            <a:ext cx="9042173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）在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中，若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什么图形，为什么？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包含两层含义，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AB∥CD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AB=CD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，故四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平行四边形。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4916488" y="1064578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1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488" y="1064578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5724525" y="10534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2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053466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8469" name="Object 5"/>
          <p:cNvGraphicFramePr>
            <a:graphicFrameLocks noChangeAspect="1"/>
          </p:cNvGraphicFramePr>
          <p:nvPr/>
        </p:nvGraphicFramePr>
        <p:xfrm>
          <a:off x="1146175" y="1891666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3" name="Equation" r:id="rId5" imgW="11277600" imgH="8534400" progId="Equation.DSMT4">
                  <p:embed/>
                </p:oleObj>
              </mc:Choice>
              <mc:Fallback>
                <p:oleObj name="Equation" r:id="rId5" imgW="11277600" imgH="8534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1891666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8470" name="Object 6"/>
          <p:cNvGraphicFramePr>
            <a:graphicFrameLocks noChangeAspect="1"/>
          </p:cNvGraphicFramePr>
          <p:nvPr/>
        </p:nvGraphicFramePr>
        <p:xfrm>
          <a:off x="1992313" y="18916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4" name="Equation" r:id="rId7" imgW="11277600" imgH="8839200" progId="Equation.DSMT4">
                  <p:embed/>
                </p:oleObj>
              </mc:Choice>
              <mc:Fallback>
                <p:oleObj name="Equation" r:id="rId7" imgW="11277600" imgH="8839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1891666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9490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1040447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）要证明         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必须满足什么条件？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方向相同，长度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相等。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2265363" y="1037591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7" name="Equation" r:id="rId1" imgW="30784800" imgH="8839200" progId="Equation.DSMT4">
                  <p:embed/>
                </p:oleObj>
              </mc:Choice>
              <mc:Fallback>
                <p:oleObj name="Equation" r:id="rId1" imgW="30784800" imgH="8839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1037591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9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6518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类题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通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关于向量的表示及应用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）用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有向线段表示向量时，先确定起点，再确定方向，最后依据向量模的大小确定向量的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终点。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280173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）利用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向量的相等，可以证明线段相等或直线平行，但在证明直线平行时需说明两向量所在的直线无公共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点。用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平行向量可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证明（判断）直线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平行，但证明直线平行时，除说明向量平行外还需说明向量所在的直线无公共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9807575" cy="4227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习练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破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下列说法中，正确的序号是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 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零向量都相等；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②任一向量与它的平行向量不相等；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③若四边形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是平行四边形，则 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④共线的向量，若始点不同，则终点一定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不同。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5988050" y="3937953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5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050" y="3937953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6848475" y="3925253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6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3925253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88913" y="242932"/>
            <a:ext cx="9832975" cy="4227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解析</a:t>
            </a: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因为零向量的长度都为零，且其方向任意，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所以零向量相等，所以①正确；因为平行向量的方向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可以相同且大小也可以相等，所以任一向量与它的平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行向量可能相等，所以②错误；画出图形，可得   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=    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，所以③正确；由共线向量的定义可知：共线的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向量，始点不同，终点可能相同，所以④不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正确。</a:t>
            </a:r>
            <a:endParaRPr lang="en-US" altLang="zh-CN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7897813" y="2525078"/>
          <a:ext cx="46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9" name="Equation" r:id="rId1" imgW="11277600" imgH="8534400" progId="Equation.DSMT4">
                  <p:embed/>
                </p:oleObj>
              </mc:Choice>
              <mc:Fallback>
                <p:oleObj name="Equation" r:id="rId1" imgW="11277600" imgH="853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7813" y="2525078"/>
                        <a:ext cx="46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76038" y="31912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0" name="Equation" r:id="rId3" imgW="11277600" imgH="8839200" progId="Equation.DSMT4">
                  <p:embed/>
                </p:oleObj>
              </mc:Choice>
              <mc:Fallback>
                <p:oleObj name="Equation" r:id="rId3" imgW="11277600" imgH="883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038" y="3191266"/>
                        <a:ext cx="469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88913" y="4630395"/>
            <a:ext cx="865187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答案：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①③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9794875" cy="224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类型四　向量的实际应用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生活情境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已知飞机从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地按北偏东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30°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的方向飞行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2000km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到达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地，再从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地按南偏东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30°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的方向飞行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2000km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到达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地，再从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地按西南方向飞行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1000 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到达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5574626" y="2726917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1" name="Equation" r:id="rId1" imgW="10058400" imgH="9144000" progId="Equation.DSMT4">
                  <p:embed/>
                </p:oleObj>
              </mc:Choice>
              <mc:Fallback>
                <p:oleObj name="Equation" r:id="rId1" imgW="10058400" imgH="914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4626" y="2726917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188913" y="961391"/>
            <a:ext cx="865187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问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地在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地的什么方向？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地距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地多远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？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100615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转化模板</a:t>
            </a: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    —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由题意知，此架飞机的三次飞行位移是向量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问题，故可以建立向量模型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解决。</a:t>
            </a:r>
            <a:endParaRPr lang="en-US" altLang="zh-CN" dirty="0" smtClean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    —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设飞机三次飞行位移分别为向量</a:t>
            </a:r>
            <a:endParaRPr lang="zh-CN" altLang="en-US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81923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1" y="1394047"/>
            <a:ext cx="568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7" y="2302271"/>
            <a:ext cx="536575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6711950" y="2313941"/>
          <a:ext cx="1574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1" name="Equation" r:id="rId3" imgW="37795200" imgH="10058400" progId="Equation.DSMT4">
                  <p:embed/>
                </p:oleObj>
              </mc:Choice>
              <mc:Fallback>
                <p:oleObj name="Equation" r:id="rId3" imgW="37795200" imgH="10058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0" y="2313941"/>
                        <a:ext cx="1574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7768543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   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—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已知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的方向为北偏东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30°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长度为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2000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，向量 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的方向为南偏东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30°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，长度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2000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，向量  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的方向为西南方向，长度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1000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，求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的方向及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长度。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82947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6" y="950849"/>
            <a:ext cx="5683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3169105" y="1070706"/>
          <a:ext cx="457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8" name="Equation" r:id="rId2" imgW="457200" imgH="355600" progId="Equation.DSMT4">
                  <p:embed/>
                </p:oleObj>
              </mc:Choice>
              <mc:Fallback>
                <p:oleObj name="Equation" r:id="rId2" imgW="457200" imgH="355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105" y="1070706"/>
                        <a:ext cx="457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9" name="Object 5"/>
          <p:cNvGraphicFramePr>
            <a:graphicFrameLocks noChangeAspect="1"/>
          </p:cNvGraphicFramePr>
          <p:nvPr/>
        </p:nvGraphicFramePr>
        <p:xfrm>
          <a:off x="3397705" y="1462024"/>
          <a:ext cx="444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9" name="Equation" r:id="rId4" imgW="444500" imgH="368300" progId="Equation.DSMT4">
                  <p:embed/>
                </p:oleObj>
              </mc:Choice>
              <mc:Fallback>
                <p:oleObj name="Equation" r:id="rId4" imgW="444500" imgH="368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705" y="1462024"/>
                        <a:ext cx="444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1381749" y="2325073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0" name="Equation" r:id="rId6" imgW="10058400" imgH="9144000" progId="Equation.DSMT4">
                  <p:embed/>
                </p:oleObj>
              </mc:Choice>
              <mc:Fallback>
                <p:oleObj name="Equation" r:id="rId6" imgW="10058400" imgH="9144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749" y="2325073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831884" y="2298756"/>
          <a:ext cx="48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1" name="Equation" r:id="rId8" imgW="482600" imgH="355600" progId="Equation.DSMT4">
                  <p:embed/>
                </p:oleObj>
              </mc:Choice>
              <mc:Fallback>
                <p:oleObj name="Equation" r:id="rId8" imgW="482600" imgH="355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1884" y="2298756"/>
                        <a:ext cx="482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2" name="Object 8"/>
          <p:cNvGraphicFramePr>
            <a:graphicFrameLocks noChangeAspect="1"/>
          </p:cNvGraphicFramePr>
          <p:nvPr/>
        </p:nvGraphicFramePr>
        <p:xfrm>
          <a:off x="3397705" y="1880390"/>
          <a:ext cx="45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2" name="Equation" r:id="rId10" imgW="457200" imgH="368300" progId="Equation.DSMT4">
                  <p:embed/>
                </p:oleObj>
              </mc:Choice>
              <mc:Fallback>
                <p:oleObj name="Equation" r:id="rId10" imgW="457200" imgH="3683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705" y="1880390"/>
                        <a:ext cx="457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554" name="Text Box 2"/>
          <p:cNvSpPr txBox="1">
            <a:spLocks noChangeArrowheads="1"/>
          </p:cNvSpPr>
          <p:nvPr/>
        </p:nvSpPr>
        <p:spPr bwMode="auto">
          <a:xfrm>
            <a:off x="255588" y="943928"/>
            <a:ext cx="8670925" cy="138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思考</a:t>
            </a:r>
            <a:r>
              <a:rPr lang="en-US" altLang="zh-CN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】</a:t>
            </a:r>
            <a:endParaRPr lang="en-US" altLang="zh-CN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）定义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中的“大小”与“方向”分别描述了向量的哪方面的特性？只描述其中一个方面可以吗？</a:t>
            </a:r>
            <a:endParaRPr lang="zh-CN" altLang="en-US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88913" y="961391"/>
            <a:ext cx="987107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4.  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—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由题意，作出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                      ，如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图所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示。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28" y="1053958"/>
            <a:ext cx="536575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4395788" y="1047116"/>
          <a:ext cx="20843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9" name="Equation" r:id="rId2" imgW="49987200" imgH="10058400" progId="Equation.DSMT4">
                  <p:embed/>
                </p:oleObj>
              </mc:Choice>
              <mc:Fallback>
                <p:oleObj name="Equation" r:id="rId2" imgW="49987200" imgH="1005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1047116"/>
                        <a:ext cx="208438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73" name="19sx4ra167.jpg" descr="说明: id:2147508903;FounderC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600" y="2210753"/>
            <a:ext cx="3251200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188914" y="961390"/>
            <a:ext cx="9161916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依题意知，三角形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ABC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为正三角形，所以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AC=2000km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又因为∠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ACD=45°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CD=1000 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，所以△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等腰直角三角形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，即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AD=1000 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km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，∠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CAD=45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°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。所以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地的东南方向，距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1000      km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5131737" y="1488332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2" name="Equation" r:id="rId1" imgW="10058400" imgH="9144000" progId="Equation.DSMT4">
                  <p:embed/>
                </p:oleObj>
              </mc:Choice>
              <mc:Fallback>
                <p:oleObj name="Equation" r:id="rId1" imgW="10058400" imgH="914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1737" y="1488332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44475" y="2896662"/>
            <a:ext cx="10029825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5.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—D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地在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地东南方向，距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地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1000 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km.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89" y="2958576"/>
            <a:ext cx="5365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5450463" y="2325308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3" name="Equation" r:id="rId4" imgW="10058400" imgH="9144000" progId="Equation.DSMT4">
                  <p:embed/>
                </p:oleObj>
              </mc:Choice>
              <mc:Fallback>
                <p:oleObj name="Equation" r:id="rId4" imgW="10058400" imgH="9144000" progId="Equation.DSMT4">
                  <p:embed/>
                  <p:pic>
                    <p:nvPicPr>
                      <p:cNvPr id="0" name="图片 85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463" y="2325308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6721437" y="2958576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4" name="Equation" r:id="rId5" imgW="10058400" imgH="9144000" progId="Equation.DSMT4">
                  <p:embed/>
                </p:oleObj>
              </mc:Choice>
              <mc:Fallback>
                <p:oleObj name="Equation" r:id="rId5" imgW="10058400" imgH="9144000" progId="Equation.DSMT4">
                  <p:embed/>
                  <p:pic>
                    <p:nvPicPr>
                      <p:cNvPr id="0" name="图片 850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1437" y="2958576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159428" y="1869332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5" name="Equation" r:id="rId6" imgW="10058400" imgH="9144000" progId="Equation.DSMT4">
                  <p:embed/>
                </p:oleObj>
              </mc:Choice>
              <mc:Fallback>
                <p:oleObj name="Equation" r:id="rId6" imgW="10058400" imgH="9144000" progId="Equation.DSMT4">
                  <p:embed/>
                  <p:pic>
                    <p:nvPicPr>
                      <p:cNvPr id="0" name="图片 85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428" y="1869332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sz="4400" dirty="0" smtClean="0"/>
              <a:t>谢    谢</a:t>
            </a:r>
            <a:endParaRPr lang="zh-CN" altLang="en-US" sz="4400" dirty="0"/>
          </a:p>
        </p:txBody>
      </p:sp>
    </p:spTree>
  </p:cSld>
  <p:clrMapOvr>
    <a:masterClrMapping/>
  </p:clrMapOvr>
  <p:transition>
    <p:checke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7256" y="1015820"/>
            <a:ext cx="8367257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向量不仅有大小，而且有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方向。大小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是代数特征，方向是几何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特征。看</a:t>
            </a:r>
            <a:r>
              <a:rPr lang="zh-CN" altLang="en-US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一个量是否为向量，就要看它是否具备了大小和方向两个要素，二者缺一不可，所以只描述其中一个方面不</a:t>
            </a:r>
            <a:r>
              <a:rPr lang="zh-CN" altLang="en-US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可以。</a:t>
            </a:r>
            <a:endParaRPr lang="en-US" altLang="zh-CN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26" name="Text Box 2"/>
          <p:cNvSpPr txBox="1">
            <a:spLocks noChangeArrowheads="1"/>
          </p:cNvSpPr>
          <p:nvPr/>
        </p:nvSpPr>
        <p:spPr bwMode="auto">
          <a:xfrm>
            <a:off x="188913" y="961390"/>
            <a:ext cx="8814410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）由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向量的几何表示方法我们该如何准确地画出向量？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提示：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要准确画出向量，应先确定向量的起点，再确定向量的方向，最后根据向量的大小确定向量的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终点。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数学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5409</Words>
  <Application>WPS 演示</Application>
  <PresentationFormat>宽屏</PresentationFormat>
  <Paragraphs>290</Paragraphs>
  <Slides>72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118</vt:i4>
      </vt:variant>
      <vt:variant>
        <vt:lpstr>幻灯片标题</vt:lpstr>
      </vt:variant>
      <vt:variant>
        <vt:i4>72</vt:i4>
      </vt:variant>
    </vt:vector>
  </HeadingPairs>
  <TitlesOfParts>
    <vt:vector size="200" baseType="lpstr">
      <vt:lpstr>Arial</vt:lpstr>
      <vt:lpstr>宋体</vt:lpstr>
      <vt:lpstr>Wingdings</vt:lpstr>
      <vt:lpstr>Arial Unicode MS</vt:lpstr>
      <vt:lpstr>Calibri Light</vt:lpstr>
      <vt:lpstr>Calibri</vt:lpstr>
      <vt:lpstr>微软雅黑</vt:lpstr>
      <vt:lpstr>楷体</vt:lpstr>
      <vt:lpstr>Times New Roman</vt:lpstr>
      <vt:lpstr>数学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平面向量的概念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志坚</cp:lastModifiedBy>
  <cp:revision>1</cp:revision>
  <dcterms:created xsi:type="dcterms:W3CDTF">2020-05-15T13:17:31Z</dcterms:created>
  <dcterms:modified xsi:type="dcterms:W3CDTF">2020-05-15T13:26:45Z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